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69" r:id="rId2"/>
    <p:sldId id="270" r:id="rId3"/>
    <p:sldId id="271" r:id="rId4"/>
    <p:sldId id="272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2" autoAdjust="0"/>
  </p:normalViewPr>
  <p:slideViewPr>
    <p:cSldViewPr>
      <p:cViewPr varScale="1">
        <p:scale>
          <a:sx n="91" d="100"/>
          <a:sy n="91" d="100"/>
        </p:scale>
        <p:origin x="-4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AFA3C-D46F-437B-9941-6E7F2B0C8B19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5E70F-A43C-41B2-B1D0-75FB5FC362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5831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Derechos</a:t>
            </a:r>
            <a:r>
              <a:rPr lang="es-ES" baseline="0" dirty="0"/>
              <a:t> y obligaciones de trabajador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15E70F-A43C-41B2-B1D0-75FB5FC3628C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5502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494B8F7-32B9-44C7-BF14-7FB45FB67E55}" type="datetimeFigureOut">
              <a:rPr lang="es-ES" smtClean="0"/>
              <a:t>04/04/2022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2E7A127-D42F-49D9-841D-1BC00C3914A4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 redondeado"/>
          <p:cNvSpPr/>
          <p:nvPr/>
        </p:nvSpPr>
        <p:spPr>
          <a:xfrm>
            <a:off x="251520" y="5013176"/>
            <a:ext cx="4806280" cy="369332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 redondeado"/>
          <p:cNvSpPr/>
          <p:nvPr/>
        </p:nvSpPr>
        <p:spPr>
          <a:xfrm>
            <a:off x="251520" y="3635732"/>
            <a:ext cx="4662264" cy="369332"/>
          </a:xfrm>
          <a:prstGeom prst="roundRect">
            <a:avLst/>
          </a:prstGeom>
          <a:solidFill>
            <a:srgbClr val="92D05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 redondeado"/>
          <p:cNvSpPr/>
          <p:nvPr/>
        </p:nvSpPr>
        <p:spPr>
          <a:xfrm>
            <a:off x="251520" y="1763524"/>
            <a:ext cx="4390946" cy="369332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251520" y="188640"/>
            <a:ext cx="3877985" cy="369332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251520" y="188640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F228D"/>
                </a:solidFill>
                <a:latin typeface="Arial"/>
              </a:rPr>
              <a:t>¿Qué es un accidente de trabajo?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251520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solidFill>
                  <a:srgbClr val="92D050"/>
                </a:solidFill>
                <a:latin typeface="Arial"/>
              </a:rPr>
              <a:t>Es un hecho súbito y violento ocurrido en el lugar donde el trabajador realiza su tarea y por causa de la misma o en el trayecto entre el domicilio del trabajador y el lugar de trabajo o viceversa (in </a:t>
            </a:r>
            <a:r>
              <a:rPr lang="es-ES" sz="1600" dirty="0" err="1">
                <a:solidFill>
                  <a:srgbClr val="92D050"/>
                </a:solidFill>
                <a:latin typeface="Arial"/>
              </a:rPr>
              <a:t>itinere</a:t>
            </a:r>
            <a:r>
              <a:rPr lang="es-ES" sz="1600" dirty="0">
                <a:solidFill>
                  <a:srgbClr val="92D050"/>
                </a:solidFill>
                <a:latin typeface="Arial"/>
              </a:rPr>
              <a:t>), siempre que el damnificado no hubiere alterado o interrumpido dicho trayecto por causas ajenas al trabajo.</a:t>
            </a:r>
            <a:endParaRPr lang="es-ES" sz="1600" dirty="0">
              <a:solidFill>
                <a:srgbClr val="92D05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51520" y="1763524"/>
            <a:ext cx="4390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F228D"/>
                </a:solidFill>
                <a:latin typeface="Arial"/>
              </a:rPr>
              <a:t>¿Qué es una enfermedad profesional?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251520" y="2200796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solidFill>
                  <a:srgbClr val="92D050"/>
                </a:solidFill>
                <a:latin typeface="Arial"/>
              </a:rPr>
              <a:t>Una enfermedad profesional es la producida por causa del lugar o del tipo de trabajo. Existe un </a:t>
            </a:r>
            <a:r>
              <a:rPr lang="es-ES" sz="1600" b="1" dirty="0">
                <a:solidFill>
                  <a:srgbClr val="92D050"/>
                </a:solidFill>
                <a:latin typeface="Arial"/>
              </a:rPr>
              <a:t>Listado de Enfermedades Profesionales. </a:t>
            </a:r>
            <a:r>
              <a:rPr lang="es-ES" sz="1600" dirty="0">
                <a:solidFill>
                  <a:srgbClr val="92D050"/>
                </a:solidFill>
                <a:latin typeface="Arial"/>
              </a:rPr>
              <a:t>Hay factores presentes en los lugares de trabajo y que pueden afectar al ser humano, como por ejemplo las condiciones de temperatura, humedad, iluminación, ventilación, ruidos, sustancias químicas, la carga de trabajo, entre otros.</a:t>
            </a:r>
            <a:endParaRPr lang="es-ES" sz="1600" dirty="0">
              <a:solidFill>
                <a:srgbClr val="92D050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51520" y="3635732"/>
            <a:ext cx="4662264" cy="36933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F228D"/>
                </a:solidFill>
                <a:latin typeface="Arial"/>
              </a:rPr>
              <a:t>¿Qué es una ART y qué funciones tiene?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251520" y="4077072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solidFill>
                  <a:srgbClr val="92D050"/>
                </a:solidFill>
                <a:latin typeface="Arial"/>
              </a:rPr>
              <a:t>Las Aseguradoras de Riesgos del Trabajo (ART) son empresas privadas contratadas por los empleadores para asesorarlos en las medidas de prevención y para reparar los daños en casos de accidentes de trabajo o enfermedades profesionales.</a:t>
            </a:r>
            <a:endParaRPr lang="es-ES" sz="1600" dirty="0">
              <a:solidFill>
                <a:srgbClr val="92D050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251520" y="5013176"/>
            <a:ext cx="480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F228D"/>
                </a:solidFill>
                <a:latin typeface="Arial"/>
              </a:rPr>
              <a:t>¿Qué es la SRT y qué funciones cumple?</a:t>
            </a:r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251520" y="5445224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solidFill>
                  <a:srgbClr val="92D050"/>
                </a:solidFill>
                <a:latin typeface="Arial"/>
              </a:rPr>
              <a:t>La SRT es el organismo encargado de controlar el cumplimiento de las normas de  Salud y Seguridad en el Trabajo con competencia en los territorios federales y colaborar con las administraciones provinciales que tienen la competencia para intervenir y fiscalizar el cumplimiento de las normas laborales por parte de los  empleadores (entre ellas las de higiene y seguridad).</a:t>
            </a:r>
            <a:endParaRPr lang="es-ES" sz="16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274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69776" y="3779748"/>
            <a:ext cx="4734272" cy="369332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251520" y="188640"/>
            <a:ext cx="7416824" cy="369332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Rectángulo"/>
          <p:cNvSpPr/>
          <p:nvPr/>
        </p:nvSpPr>
        <p:spPr>
          <a:xfrm>
            <a:off x="251520" y="188640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F228D"/>
                </a:solidFill>
                <a:latin typeface="Arial"/>
              </a:rPr>
              <a:t>¿Qué son las Comisiones Médicas y la Comisión Médica Central?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251520" y="616620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>
                <a:solidFill>
                  <a:srgbClr val="92D050"/>
                </a:solidFill>
                <a:latin typeface="Webdings"/>
              </a:rPr>
              <a:t></a:t>
            </a:r>
            <a:r>
              <a:rPr lang="es-ES" sz="1600" b="1" i="1" dirty="0">
                <a:solidFill>
                  <a:srgbClr val="92D050"/>
                </a:solidFill>
                <a:latin typeface="Arial"/>
              </a:rPr>
              <a:t>Resolver las diferencias entre las ART y los trabajadores damnificados</a:t>
            </a:r>
            <a:r>
              <a:rPr lang="es-ES" sz="1600" dirty="0">
                <a:solidFill>
                  <a:srgbClr val="92D050"/>
                </a:solidFill>
                <a:latin typeface="Arial"/>
              </a:rPr>
              <a:t>, sobre el accidente laboral o enfermedad profesional, tanto en el porcentaje de incapacidad como en el tratamiento otorgado.</a:t>
            </a:r>
          </a:p>
          <a:p>
            <a:pPr algn="just"/>
            <a:r>
              <a:rPr lang="es-ES" sz="1600" b="1" dirty="0">
                <a:solidFill>
                  <a:srgbClr val="92D050"/>
                </a:solidFill>
                <a:latin typeface="Webdings"/>
              </a:rPr>
              <a:t></a:t>
            </a:r>
            <a:r>
              <a:rPr lang="es-ES" sz="1600" b="1" i="1" dirty="0">
                <a:solidFill>
                  <a:srgbClr val="92D050"/>
                </a:solidFill>
                <a:latin typeface="Arial"/>
              </a:rPr>
              <a:t>Determinar la naturaleza laboral del accidente o enfermedad</a:t>
            </a:r>
            <a:r>
              <a:rPr lang="es-ES" sz="1600" dirty="0">
                <a:solidFill>
                  <a:srgbClr val="92D050"/>
                </a:solidFill>
                <a:latin typeface="Arial"/>
              </a:rPr>
              <a:t>; el carácter y grado de incapacidad; el contenido y alcance de las prestaciones en especie.</a:t>
            </a:r>
          </a:p>
          <a:p>
            <a:pPr algn="just"/>
            <a:r>
              <a:rPr lang="es-ES" sz="1600" b="1" dirty="0">
                <a:solidFill>
                  <a:srgbClr val="92D050"/>
                </a:solidFill>
                <a:latin typeface="Webdings"/>
              </a:rPr>
              <a:t></a:t>
            </a:r>
            <a:r>
              <a:rPr lang="es-ES" sz="1600" b="1" i="1" dirty="0">
                <a:solidFill>
                  <a:srgbClr val="92D050"/>
                </a:solidFill>
                <a:latin typeface="Arial"/>
              </a:rPr>
              <a:t>Determinar la disminución de la capacidad laboral </a:t>
            </a:r>
            <a:r>
              <a:rPr lang="es-ES" sz="1600" dirty="0">
                <a:solidFill>
                  <a:srgbClr val="92D050"/>
                </a:solidFill>
                <a:latin typeface="Arial"/>
              </a:rPr>
              <a:t>de los trabajadores incorporados en el Sistema de Seguridad Social. </a:t>
            </a:r>
          </a:p>
          <a:p>
            <a:pPr algn="just"/>
            <a:r>
              <a:rPr lang="es-ES" sz="1600" dirty="0">
                <a:solidFill>
                  <a:srgbClr val="92D050"/>
                </a:solidFill>
                <a:latin typeface="Webdings"/>
              </a:rPr>
              <a:t></a:t>
            </a:r>
            <a:r>
              <a:rPr lang="es-ES" sz="1600" b="1" i="1" dirty="0">
                <a:solidFill>
                  <a:srgbClr val="92D050"/>
                </a:solidFill>
                <a:latin typeface="Arial"/>
              </a:rPr>
              <a:t>Visar una enfermedad preexistente </a:t>
            </a:r>
            <a:r>
              <a:rPr lang="es-ES" sz="1600" dirty="0">
                <a:solidFill>
                  <a:srgbClr val="92D050"/>
                </a:solidFill>
                <a:latin typeface="Arial"/>
              </a:rPr>
              <a:t>detectada en el trabajador mediante la realización del examen </a:t>
            </a:r>
            <a:r>
              <a:rPr lang="es-ES" sz="1600" dirty="0" err="1">
                <a:solidFill>
                  <a:srgbClr val="92D050"/>
                </a:solidFill>
                <a:latin typeface="Arial"/>
              </a:rPr>
              <a:t>preocupacional</a:t>
            </a:r>
            <a:r>
              <a:rPr lang="es-ES" sz="1600" dirty="0">
                <a:solidFill>
                  <a:srgbClr val="92D050"/>
                </a:solidFill>
                <a:latin typeface="Arial"/>
              </a:rPr>
              <a:t> (inicia el trámite el empleador).</a:t>
            </a:r>
            <a:endParaRPr lang="es-ES" sz="1600" dirty="0">
              <a:solidFill>
                <a:srgbClr val="92D05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69776" y="3779748"/>
            <a:ext cx="4734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5F5DAC"/>
                </a:solidFill>
                <a:latin typeface="Arial"/>
              </a:rPr>
              <a:t>¿Cuáles son los derechos del trabajador?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227006" y="4217020"/>
            <a:ext cx="86227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Trabajar en un ambiente sano y seguro.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Conocer los riesgos que puede tener su trabajo.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Recibir información y capacitación sobre cómo prevenir accidentes o enfermedades profesionales.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Recibir los elementos de protección personal según su trabajo.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Estar cubierto por una ART a través de la afiliación de su empleador.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Conocer cuál es su ART.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Si su empleador no tiene ART, o no lo ha declarado como empleado ante la misma, tiene derecho a denunciarlo ante la SRT para intimarlo a que se afilie o lo declare.</a:t>
            </a:r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051720" y="3068960"/>
            <a:ext cx="4977260" cy="400110"/>
          </a:xfrm>
          <a:prstGeom prst="rect">
            <a:avLst/>
          </a:prstGeom>
          <a:solidFill>
            <a:schemeClr val="tx2"/>
          </a:solidFill>
        </p:spPr>
        <p:txBody>
          <a:bodyPr wrap="none">
            <a:spAutoFit/>
          </a:bodyPr>
          <a:lstStyle/>
          <a:p>
            <a:pPr lvl="0"/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Derechos y obligaciones de trabajador</a:t>
            </a:r>
          </a:p>
        </p:txBody>
      </p:sp>
    </p:spTree>
    <p:extLst>
      <p:ext uri="{BB962C8B-B14F-4D97-AF65-F5344CB8AC3E}">
        <p14:creationId xmlns:p14="http://schemas.microsoft.com/office/powerpoint/2010/main" val="383549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51520" y="3717032"/>
            <a:ext cx="4824536" cy="369332"/>
          </a:xfrm>
          <a:prstGeom prst="round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 redondeado"/>
          <p:cNvSpPr/>
          <p:nvPr/>
        </p:nvSpPr>
        <p:spPr>
          <a:xfrm>
            <a:off x="251520" y="188640"/>
            <a:ext cx="3506088" cy="369332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Rectángulo"/>
          <p:cNvSpPr/>
          <p:nvPr/>
        </p:nvSpPr>
        <p:spPr>
          <a:xfrm>
            <a:off x="251520" y="188640"/>
            <a:ext cx="35060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5F5DAC"/>
                </a:solidFill>
                <a:latin typeface="Arial"/>
              </a:rPr>
              <a:t>¿Obligaciones del trabajador?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251520" y="612845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Cumplir con las normas de seguridad e higiene.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Denunciar ante su empleador o ART, los accidentes de trabajo o enfermedades profesionales.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Comunicar a su empleador, ART o a la Superintendencia de Riesgos del Trabajo (SRT) cualquier situación peligrosa relacionada con el puesto de trabajo o establecimiento en general.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Participar de actividades de capacitación sobre salud y seguridad en el trabajo.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Utilizar correctamente los elementos de protección personal provistos por el empleador.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Cumplir con la realización de los exámenes médicos periódicos.</a:t>
            </a:r>
            <a:endParaRPr lang="es-ES" sz="1600" dirty="0">
              <a:solidFill>
                <a:schemeClr val="bg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051720" y="3028890"/>
            <a:ext cx="5022304" cy="40011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FF0000"/>
                </a:solidFill>
                <a:latin typeface="Arial"/>
              </a:rPr>
              <a:t>Derechos y obligaciones del empleador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51520" y="3717032"/>
            <a:ext cx="4824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5F5DAC"/>
                </a:solidFill>
                <a:latin typeface="Arial"/>
              </a:rPr>
              <a:t>¿Cuáles son los derechos del empleador?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251520" y="4211210"/>
            <a:ext cx="86409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solidFill>
                  <a:srgbClr val="000000"/>
                </a:solidFill>
                <a:latin typeface="Webdings"/>
              </a:rPr>
              <a:t></a:t>
            </a:r>
            <a:r>
              <a:rPr lang="es-ES" sz="1600" dirty="0">
                <a:solidFill>
                  <a:srgbClr val="000000"/>
                </a:solidFill>
                <a:latin typeface="Arial"/>
              </a:rPr>
              <a:t>Recibir información de la ART sobre el régimen de alícuotas y sobre las prestaciones, así como también asesoramiento en materia de prevención de riesgos.</a:t>
            </a:r>
          </a:p>
          <a:p>
            <a:pPr algn="just"/>
            <a:r>
              <a:rPr lang="es-ES" sz="1600" dirty="0">
                <a:solidFill>
                  <a:srgbClr val="000000"/>
                </a:solidFill>
                <a:latin typeface="Webdings"/>
              </a:rPr>
              <a:t></a:t>
            </a:r>
            <a:r>
              <a:rPr lang="es-ES" sz="1600" dirty="0">
                <a:solidFill>
                  <a:srgbClr val="000000"/>
                </a:solidFill>
                <a:latin typeface="Arial"/>
              </a:rPr>
              <a:t>Exigir a su ART la realización de los exámenes periódicos que correspondan y el cumplimiento de la asistencia médica y económica a sus trabajadores en caso de accidentes o enfermedades profesionales.</a:t>
            </a:r>
          </a:p>
          <a:p>
            <a:pPr algn="just"/>
            <a:r>
              <a:rPr lang="es-ES" sz="1600" dirty="0">
                <a:solidFill>
                  <a:srgbClr val="000000"/>
                </a:solidFill>
                <a:latin typeface="Webdings"/>
              </a:rPr>
              <a:t></a:t>
            </a:r>
            <a:r>
              <a:rPr lang="es-ES" sz="1600" dirty="0">
                <a:solidFill>
                  <a:srgbClr val="000000"/>
                </a:solidFill>
                <a:latin typeface="Arial"/>
              </a:rPr>
              <a:t>Elegir una ART y cambiar de aseguradora, luego de cumplir los plazos mínimos de afiliación.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59078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251520" y="179348"/>
            <a:ext cx="5166320" cy="369332"/>
          </a:xfrm>
          <a:prstGeom prst="round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Rectángulo"/>
          <p:cNvSpPr/>
          <p:nvPr/>
        </p:nvSpPr>
        <p:spPr>
          <a:xfrm>
            <a:off x="251520" y="179348"/>
            <a:ext cx="5166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5F5DAC"/>
                </a:solidFill>
                <a:latin typeface="Arial"/>
              </a:rPr>
              <a:t>¿Cuáles son las obligaciones del empleador?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251520" y="793149"/>
            <a:ext cx="864096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Estar afiliado a una ART o </a:t>
            </a:r>
            <a:r>
              <a:rPr lang="es-ES" sz="1600" dirty="0" err="1">
                <a:solidFill>
                  <a:schemeClr val="bg1"/>
                </a:solidFill>
                <a:latin typeface="Arial"/>
              </a:rPr>
              <a:t>autoasegurarse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 (sólo si cumplen con los requisitos  establecidos).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Notificar a la ART la incorporación de nuevo personal.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Informar a sus trabajadores a qué ART está afiliado.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Cumplir con las normas de higiene y seguridad en el trabajo establecidas a través de las  Leyes Nº 19.587 y Nº 24.557 y sus normativas complementarias.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Informar a sus trabajadores de los riesgos que tiene su tarea y protegerlos de los mismos.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Adoptar las medidas necesarias para prevenir riesgos en el trabajo.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Proveer a sus trabajadores de los elementos de protección personal y capacitarlos para su correcta utilización.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Capacitar a sus trabajadores en métodos de prevención de riesgos del trabajo.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Realizar los exámenes médicos </a:t>
            </a:r>
            <a:r>
              <a:rPr lang="es-ES" sz="1600" dirty="0" err="1">
                <a:solidFill>
                  <a:schemeClr val="bg1"/>
                </a:solidFill>
                <a:latin typeface="Arial"/>
              </a:rPr>
              <a:t>preocupacionales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 y por cambio de actividad (si dicho cambio implica el comienzo de una eventual exposición a agentes de riesgo), e informar los resultados de los mismos al trabajador.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Solicitar a la ART la atención médica inmediata en caso de accidentes de trabajo o enfermedad profesional.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Denunciar ante la ART los accidentes de trabajo o enfermedades profesionales que ocurran en su establecimiento.</a:t>
            </a:r>
          </a:p>
          <a:p>
            <a:pPr algn="just"/>
            <a:r>
              <a:rPr lang="es-ES" sz="1600" dirty="0">
                <a:solidFill>
                  <a:schemeClr val="bg1"/>
                </a:solidFill>
                <a:latin typeface="Webdings"/>
              </a:rPr>
              <a:t></a:t>
            </a:r>
            <a:r>
              <a:rPr lang="es-ES" sz="1600" dirty="0">
                <a:solidFill>
                  <a:schemeClr val="bg1"/>
                </a:solidFill>
                <a:latin typeface="Arial"/>
              </a:rPr>
              <a:t>Denunciar incumplimientos de su ART ante la SRT.</a:t>
            </a:r>
            <a:endParaRPr lang="es-E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431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Vértice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732</TotalTime>
  <Words>3086</Words>
  <Application>Microsoft Office PowerPoint</Application>
  <PresentationFormat>Presentación en pantalla (4:3)</PresentationFormat>
  <Paragraphs>253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Vértice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German Richter</dc:creator>
  <cp:lastModifiedBy>Mariano Argañaraz</cp:lastModifiedBy>
  <cp:revision>54</cp:revision>
  <dcterms:created xsi:type="dcterms:W3CDTF">2022-03-17T00:21:23Z</dcterms:created>
  <dcterms:modified xsi:type="dcterms:W3CDTF">2022-04-04T21:56:04Z</dcterms:modified>
</cp:coreProperties>
</file>