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2" r:id="rId5"/>
    <p:sldId id="257" r:id="rId6"/>
    <p:sldId id="260" r:id="rId7"/>
    <p:sldId id="263" r:id="rId8"/>
    <p:sldId id="261" r:id="rId9"/>
    <p:sldId id="280" r:id="rId10"/>
    <p:sldId id="281" r:id="rId11"/>
    <p:sldId id="264" r:id="rId12"/>
    <p:sldId id="265" r:id="rId13"/>
    <p:sldId id="267" r:id="rId14"/>
    <p:sldId id="266" r:id="rId15"/>
    <p:sldId id="268" r:id="rId16"/>
    <p:sldId id="269" r:id="rId17"/>
    <p:sldId id="28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8043B920-F22E-44D3-90BB-349D56E151E5}">
          <p14:sldIdLst>
            <p14:sldId id="256"/>
            <p14:sldId id="258"/>
            <p14:sldId id="259"/>
            <p14:sldId id="262"/>
            <p14:sldId id="257"/>
            <p14:sldId id="260"/>
            <p14:sldId id="263"/>
            <p14:sldId id="261"/>
            <p14:sldId id="280"/>
            <p14:sldId id="281"/>
            <p14:sldId id="264"/>
            <p14:sldId id="265"/>
            <p14:sldId id="267"/>
            <p14:sldId id="266"/>
            <p14:sldId id="268"/>
            <p14:sldId id="269"/>
            <p14:sldId id="28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91E0-6929-4940-8B36-1F7BFA22B3C1}" type="datetimeFigureOut">
              <a:rPr lang="es-AR" smtClean="0"/>
              <a:t>10/5/2024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2DB62-0108-4531-93D8-1252F24537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95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video/una-mujer-que-se-queda-atras-despues-de-una-reunion-de-negocios-325242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9yTUZ6I9E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8FC242-AF1D-76D4-B946-FB7C2897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30" y="626925"/>
            <a:ext cx="271462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4945-F503-F54A-074E-5C4CAC80F58A}"/>
              </a:ext>
            </a:extLst>
          </p:cNvPr>
          <p:cNvSpPr txBox="1"/>
          <p:nvPr/>
        </p:nvSpPr>
        <p:spPr>
          <a:xfrm>
            <a:off x="1470212" y="762002"/>
            <a:ext cx="851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4: RECURSOS HUMANOS</a:t>
            </a: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2B0777-99EC-AE3F-E871-A2F507FCFCC0}"/>
              </a:ext>
            </a:extLst>
          </p:cNvPr>
          <p:cNvSpPr txBox="1"/>
          <p:nvPr/>
        </p:nvSpPr>
        <p:spPr>
          <a:xfrm>
            <a:off x="1192306" y="2551837"/>
            <a:ext cx="9825318" cy="123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Los </a:t>
            </a:r>
            <a:r>
              <a:rPr lang="es-ES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recursos humanos</a:t>
            </a:r>
            <a:r>
              <a:rPr lang="es-E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es-ES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RR. HH.</a:t>
            </a:r>
            <a:r>
              <a:rPr lang="es-E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) son los integrantes o empleados de una 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</a:rPr>
              <a:t>empresa</a:t>
            </a:r>
            <a:r>
              <a:rPr lang="es-E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de un sector económico o de una economía en su totalidad. Son los individuos que una organización posee para llevar a cabo las diversas actividades que se requieren para cumplir sus objetivos.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85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8;p23">
            <a:extLst>
              <a:ext uri="{FF2B5EF4-FFF2-40B4-BE49-F238E27FC236}">
                <a16:creationId xmlns:a16="http://schemas.microsoft.com/office/drawing/2014/main" id="{3BF54C4F-F0A6-5A4B-F893-35B17C49E3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597" t="22090" r="7985" b="16203"/>
          <a:stretch/>
        </p:blipFill>
        <p:spPr>
          <a:xfrm>
            <a:off x="1060440" y="957060"/>
            <a:ext cx="9840642" cy="417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67610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2362E4-2E98-3301-FFD8-40F0CAB06945}"/>
              </a:ext>
            </a:extLst>
          </p:cNvPr>
          <p:cNvSpPr txBox="1"/>
          <p:nvPr/>
        </p:nvSpPr>
        <p:spPr>
          <a:xfrm>
            <a:off x="2743200" y="708648"/>
            <a:ext cx="523538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AR" sz="40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Reclutamiento</a:t>
            </a:r>
            <a:endParaRPr lang="es-A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816E6F0A-BBC2-949B-68B4-C8294773E3C3}"/>
              </a:ext>
            </a:extLst>
          </p:cNvPr>
          <p:cNvSpPr/>
          <p:nvPr/>
        </p:nvSpPr>
        <p:spPr>
          <a:xfrm>
            <a:off x="4900333" y="1416534"/>
            <a:ext cx="806822" cy="103607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9BD7DC1-DAE6-45B0-F9C8-792934A6393E}"/>
              </a:ext>
            </a:extLst>
          </p:cNvPr>
          <p:cNvSpPr/>
          <p:nvPr/>
        </p:nvSpPr>
        <p:spPr>
          <a:xfrm>
            <a:off x="1614767" y="2544284"/>
            <a:ext cx="8650941" cy="1183343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549910" algn="just" defTabSz="914400">
              <a:lnSpc>
                <a:spcPct val="120000"/>
              </a:lnSpc>
              <a:spcBef>
                <a:spcPts val="1000"/>
              </a:spcBef>
              <a:buClr>
                <a:srgbClr val="F3A346"/>
              </a:buClr>
              <a:buSzPct val="125000"/>
              <a:tabLst>
                <a:tab pos="332740" algn="l"/>
                <a:tab pos="333375" algn="l"/>
              </a:tabLst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Proceso de identificar e interesar a candidatos  capacitados para llenar las vacantes de la  organización.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0464D1-43F8-86A9-F5FC-942723795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8779" y="0"/>
            <a:ext cx="4573221" cy="257243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E9F193E-0FDA-B5ED-11A1-C17748D2AF2A}"/>
              </a:ext>
            </a:extLst>
          </p:cNvPr>
          <p:cNvSpPr/>
          <p:nvPr/>
        </p:nvSpPr>
        <p:spPr>
          <a:xfrm>
            <a:off x="1614767" y="3960818"/>
            <a:ext cx="8650941" cy="1155903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549910" algn="just" defTabSz="914400">
              <a:lnSpc>
                <a:spcPct val="120000"/>
              </a:lnSpc>
              <a:spcBef>
                <a:spcPts val="1000"/>
              </a:spcBef>
              <a:buClr>
                <a:srgbClr val="F3A346"/>
              </a:buClr>
              <a:buSzPct val="125000"/>
              <a:tabLst>
                <a:tab pos="332740" algn="l"/>
                <a:tab pos="333375" algn="l"/>
              </a:tabLst>
            </a:pPr>
            <a:r>
              <a:rPr lang="es-ES" sz="2400" dirty="0">
                <a:solidFill>
                  <a:schemeClr val="bg1"/>
                </a:solidFill>
                <a:latin typeface="Google Sans"/>
              </a:rPr>
              <a:t>E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Google Sans"/>
              </a:rPr>
              <a:t>l objetivo principal es localizar y contratar a los mejores candidatos, a tiempo y dentro del presupuesto</a:t>
            </a:r>
            <a:r>
              <a:rPr lang="es-ES" sz="3200" b="0" i="0" dirty="0">
                <a:solidFill>
                  <a:srgbClr val="646464"/>
                </a:solidFill>
                <a:effectLst/>
                <a:latin typeface="Google Sans"/>
              </a:rPr>
              <a:t>.</a:t>
            </a:r>
            <a:endParaRPr lang="es-ES" sz="3200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830091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BF102F-E4E0-E33F-45B8-E37AA1918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3" t="33987" r="17280" b="13464"/>
          <a:stretch/>
        </p:blipFill>
        <p:spPr>
          <a:xfrm>
            <a:off x="1407459" y="641579"/>
            <a:ext cx="9932894" cy="5829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25242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82BFC-D2A0-5F58-DC67-D12A193D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b="1" i="0" dirty="0">
                <a:solidFill>
                  <a:srgbClr val="202124"/>
                </a:solidFill>
                <a:effectLst/>
                <a:latin typeface="Google Sans"/>
              </a:rPr>
              <a:t>Algunas de las fuentes de reclutamiento para hacerlo son: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12E08-1A07-0109-7C32-E72002F6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Portales de empleo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Redes Sociales.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Bolsas de empleo públicas.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Página de Empleo de la compañía.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Agencias de </a:t>
            </a:r>
            <a:r>
              <a:rPr lang="es-ES" i="0" dirty="0">
                <a:solidFill>
                  <a:srgbClr val="202124"/>
                </a:solidFill>
                <a:effectLst/>
                <a:latin typeface="Google Sans"/>
              </a:rPr>
              <a:t>reclutamiento.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C0BB0-8799-E1E0-0339-FBBD550F1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8" t="4295" r="9713" b="4713"/>
          <a:stretch/>
        </p:blipFill>
        <p:spPr>
          <a:xfrm>
            <a:off x="7395437" y="3634861"/>
            <a:ext cx="3822303" cy="2474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0748168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6CC722F-3671-3099-D984-AA03EB3CA128}"/>
              </a:ext>
            </a:extLst>
          </p:cNvPr>
          <p:cNvSpPr txBox="1"/>
          <p:nvPr/>
        </p:nvSpPr>
        <p:spPr>
          <a:xfrm>
            <a:off x="2595281" y="536994"/>
            <a:ext cx="5764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0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</a:t>
            </a:r>
            <a:endParaRPr lang="es-A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144A5579-0A22-9AB4-2B15-ABAFE62AE187}"/>
              </a:ext>
            </a:extLst>
          </p:cNvPr>
          <p:cNvSpPr/>
          <p:nvPr/>
        </p:nvSpPr>
        <p:spPr>
          <a:xfrm>
            <a:off x="5168151" y="1244879"/>
            <a:ext cx="640978" cy="136384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FB2C833-4F54-E329-4242-ED3EE0DFA19E}"/>
              </a:ext>
            </a:extLst>
          </p:cNvPr>
          <p:cNvSpPr/>
          <p:nvPr/>
        </p:nvSpPr>
        <p:spPr>
          <a:xfrm>
            <a:off x="1896034" y="2850776"/>
            <a:ext cx="8399931" cy="14580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996315" algn="just" defTabSz="914400">
              <a:lnSpc>
                <a:spcPct val="120000"/>
              </a:lnSpc>
              <a:spcBef>
                <a:spcPts val="1000"/>
              </a:spcBef>
              <a:buClr>
                <a:srgbClr val="F3A346"/>
              </a:buClr>
              <a:buSzPct val="125000"/>
              <a:tabLst>
                <a:tab pos="332740" algn="l"/>
                <a:tab pos="333375" algn="l"/>
              </a:tabLst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Proceso que consiste en una serie de pasos  específicos que se emplean para decidir qué  solicitantes deben ser contratados.</a:t>
            </a:r>
          </a:p>
        </p:txBody>
      </p:sp>
    </p:spTree>
    <p:extLst>
      <p:ext uri="{BB962C8B-B14F-4D97-AF65-F5344CB8AC3E}">
        <p14:creationId xmlns:p14="http://schemas.microsoft.com/office/powerpoint/2010/main" val="145191916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452FEB-2013-5999-9163-D7B455C8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6" t="33987" r="17427" b="13333"/>
          <a:stretch/>
        </p:blipFill>
        <p:spPr>
          <a:xfrm>
            <a:off x="1972235" y="805602"/>
            <a:ext cx="8839200" cy="522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92259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5B733DC-5F6B-A464-997A-FE733BD4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573" t="30719" r="19191" b="11765"/>
          <a:stretch/>
        </p:blipFill>
        <p:spPr>
          <a:xfrm>
            <a:off x="1981200" y="672353"/>
            <a:ext cx="9343020" cy="5190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53940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BF04E2-AA44-EE6B-D4F3-640D79928468}"/>
              </a:ext>
            </a:extLst>
          </p:cNvPr>
          <p:cNvSpPr txBox="1"/>
          <p:nvPr/>
        </p:nvSpPr>
        <p:spPr>
          <a:xfrm>
            <a:off x="2926977" y="2456329"/>
            <a:ext cx="4280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0" i="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Tube N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https://youtu.be/g9yTUZ6I9E8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640D99-56D1-6B29-260E-BB81AE03A08F}"/>
              </a:ext>
            </a:extLst>
          </p:cNvPr>
          <p:cNvSpPr txBox="1"/>
          <p:nvPr/>
        </p:nvSpPr>
        <p:spPr>
          <a:xfrm>
            <a:off x="1855694" y="1183342"/>
            <a:ext cx="364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709300887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FBB65-86A4-4F7D-FF64-4D523462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90" y="134424"/>
            <a:ext cx="9905998" cy="1478570"/>
          </a:xfrm>
        </p:spPr>
        <p:txBody>
          <a:bodyPr/>
          <a:lstStyle/>
          <a:p>
            <a:pPr algn="ctr"/>
            <a:r>
              <a:rPr lang="es-AR" sz="36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PERSONAL</a:t>
            </a:r>
            <a:br>
              <a:rPr lang="es-A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649B9-636D-BF3B-97A6-BD09CC43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10235"/>
            <a:ext cx="10261694" cy="5307105"/>
          </a:xfrm>
        </p:spPr>
        <p:txBody>
          <a:bodyPr>
            <a:normAutofit fontScale="55000" lnSpcReduction="20000"/>
          </a:bodyPr>
          <a:lstStyle/>
          <a:p>
            <a:pPr marL="12065" indent="0" algn="ctr">
              <a:lnSpc>
                <a:spcPct val="100000"/>
              </a:lnSpc>
              <a:spcBef>
                <a:spcPts val="340"/>
              </a:spcBef>
              <a:buClr>
                <a:srgbClr val="F3A346"/>
              </a:buClr>
              <a:buSzPct val="59090"/>
              <a:buNone/>
              <a:tabLst>
                <a:tab pos="332740" algn="l"/>
                <a:tab pos="333375" algn="l"/>
              </a:tabLst>
            </a:pPr>
            <a:r>
              <a:rPr lang="es-ES" sz="7400" u="sng" dirty="0">
                <a:solidFill>
                  <a:srgbClr val="202124"/>
                </a:solidFill>
                <a:latin typeface="Google Sans"/>
              </a:rPr>
              <a:t>Tipos de pruebas:</a:t>
            </a:r>
          </a:p>
          <a:p>
            <a:pPr marL="789940" lvl="1" indent="-457834">
              <a:lnSpc>
                <a:spcPct val="100000"/>
              </a:lnSpc>
              <a:spcBef>
                <a:spcPts val="225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6200" i="1" dirty="0">
                <a:solidFill>
                  <a:srgbClr val="202124"/>
                </a:solidFill>
                <a:latin typeface="Google Sans"/>
              </a:rPr>
              <a:t>Psicológicas</a:t>
            </a:r>
          </a:p>
          <a:p>
            <a:pPr marL="607060" marR="535940" lvl="2" indent="0">
              <a:lnSpc>
                <a:spcPct val="80000"/>
              </a:lnSpc>
              <a:spcBef>
                <a:spcPts val="71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6200" dirty="0">
                <a:solidFill>
                  <a:srgbClr val="202124"/>
                </a:solidFill>
                <a:latin typeface="Google Sans"/>
              </a:rPr>
              <a:t>Menos confiables, relación entre personalidad y desempeño es muy  subjetiva</a:t>
            </a:r>
          </a:p>
          <a:p>
            <a:pPr marL="607060" marR="535940" lvl="2" indent="0">
              <a:lnSpc>
                <a:spcPct val="80000"/>
              </a:lnSpc>
              <a:spcBef>
                <a:spcPts val="71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6200" dirty="0">
              <a:solidFill>
                <a:srgbClr val="202124"/>
              </a:solidFill>
              <a:latin typeface="Google Sans"/>
            </a:endParaRPr>
          </a:p>
          <a:p>
            <a:pPr marL="789940" lvl="1" indent="-457834">
              <a:lnSpc>
                <a:spcPct val="100000"/>
              </a:lnSpc>
              <a:spcBef>
                <a:spcPts val="204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6200" i="1" dirty="0">
                <a:solidFill>
                  <a:srgbClr val="202124"/>
                </a:solidFill>
                <a:latin typeface="Google Sans"/>
              </a:rPr>
              <a:t>Conocimiento</a:t>
            </a:r>
          </a:p>
          <a:p>
            <a:pPr marL="606426" lvl="2" indent="0">
              <a:lnSpc>
                <a:spcPts val="1945"/>
              </a:lnSpc>
              <a:spcBef>
                <a:spcPts val="27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6200" dirty="0">
                <a:solidFill>
                  <a:srgbClr val="202124"/>
                </a:solidFill>
                <a:latin typeface="Google Sans"/>
              </a:rPr>
              <a:t>Mas confiables, proveen información o conocimientos que posee el examinado</a:t>
            </a:r>
          </a:p>
          <a:p>
            <a:pPr marL="606426" lvl="2" indent="0">
              <a:lnSpc>
                <a:spcPts val="1945"/>
              </a:lnSpc>
              <a:spcBef>
                <a:spcPts val="27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6200" dirty="0">
              <a:solidFill>
                <a:srgbClr val="202124"/>
              </a:solidFill>
              <a:latin typeface="Google Sans"/>
            </a:endParaRPr>
          </a:p>
          <a:p>
            <a:pPr marL="789940" lvl="1" indent="-457834">
              <a:lnSpc>
                <a:spcPct val="100000"/>
              </a:lnSpc>
              <a:spcBef>
                <a:spcPts val="220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6200" i="1" dirty="0">
                <a:solidFill>
                  <a:srgbClr val="202124"/>
                </a:solidFill>
                <a:latin typeface="Google Sans"/>
              </a:rPr>
              <a:t>Desempeño</a:t>
            </a:r>
          </a:p>
          <a:p>
            <a:pPr marL="607060" marR="5080" lvl="2" indent="0">
              <a:lnSpc>
                <a:spcPct val="80000"/>
              </a:lnSpc>
              <a:spcBef>
                <a:spcPts val="70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6200" dirty="0">
                <a:solidFill>
                  <a:srgbClr val="202124"/>
                </a:solidFill>
                <a:latin typeface="Google Sans"/>
              </a:rPr>
              <a:t>Demuestran las habilidades del candidato para ejecutar ciertas funciones  que requiere el puesto (las esperables)</a:t>
            </a:r>
          </a:p>
          <a:p>
            <a:pPr marL="607060" marR="5080" lvl="2" indent="0">
              <a:lnSpc>
                <a:spcPct val="80000"/>
              </a:lnSpc>
              <a:spcBef>
                <a:spcPts val="70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6200" dirty="0">
              <a:solidFill>
                <a:srgbClr val="202124"/>
              </a:solidFill>
              <a:latin typeface="Google Sans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8267895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2D244-269B-0DF3-2C87-A44A5C3C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154" y="242654"/>
            <a:ext cx="9905998" cy="1478570"/>
          </a:xfrm>
        </p:spPr>
        <p:txBody>
          <a:bodyPr/>
          <a:lstStyle/>
          <a:p>
            <a:pPr algn="ctr"/>
            <a:r>
              <a:rPr lang="es-AR" sz="36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PERSONAL</a:t>
            </a:r>
            <a:br>
              <a:rPr lang="es-A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D20B0-A259-0574-0BC9-D6575A49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29" y="972671"/>
            <a:ext cx="10479740" cy="4912658"/>
          </a:xfrm>
        </p:spPr>
        <p:txBody>
          <a:bodyPr>
            <a:normAutofit fontScale="25000" lnSpcReduction="20000"/>
          </a:bodyPr>
          <a:lstStyle/>
          <a:p>
            <a:pPr marL="12065" indent="0" algn="ctr">
              <a:lnSpc>
                <a:spcPct val="100000"/>
              </a:lnSpc>
              <a:spcBef>
                <a:spcPts val="340"/>
              </a:spcBef>
              <a:buClr>
                <a:srgbClr val="F3A346"/>
              </a:buClr>
              <a:buSzPct val="59090"/>
              <a:buNone/>
              <a:tabLst>
                <a:tab pos="332740" algn="l"/>
                <a:tab pos="333375" algn="l"/>
              </a:tabLst>
            </a:pPr>
            <a:r>
              <a:rPr lang="es-ES" sz="12800" u="sng" dirty="0">
                <a:solidFill>
                  <a:srgbClr val="202124"/>
                </a:solidFill>
                <a:latin typeface="Google Sans"/>
              </a:rPr>
              <a:t>Tipos de pruebas:</a:t>
            </a:r>
          </a:p>
          <a:p>
            <a:pPr marL="607060" marR="5080" lvl="2" indent="0">
              <a:lnSpc>
                <a:spcPct val="80000"/>
              </a:lnSpc>
              <a:spcBef>
                <a:spcPts val="70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7000" dirty="0">
              <a:solidFill>
                <a:srgbClr val="202124"/>
              </a:solidFill>
              <a:latin typeface="Google Sans"/>
            </a:endParaRPr>
          </a:p>
          <a:p>
            <a:pPr marL="789940" lvl="1" indent="-457834">
              <a:lnSpc>
                <a:spcPct val="100000"/>
              </a:lnSpc>
              <a:spcBef>
                <a:spcPts val="210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Respuesta gráfica</a:t>
            </a:r>
          </a:p>
          <a:p>
            <a:pPr marL="607060" marR="407670" lvl="2" indent="0">
              <a:lnSpc>
                <a:spcPct val="100000"/>
              </a:lnSpc>
              <a:spcBef>
                <a:spcPts val="71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Miden las respuestas fisiológicas frente a determinados estímulos, ej.:  polígrafo, poco o ningún uso, alto rechazo</a:t>
            </a:r>
          </a:p>
          <a:p>
            <a:pPr marL="607060" marR="407670" lvl="2" indent="0">
              <a:lnSpc>
                <a:spcPct val="100000"/>
              </a:lnSpc>
              <a:spcBef>
                <a:spcPts val="71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12600" dirty="0">
              <a:solidFill>
                <a:srgbClr val="202124"/>
              </a:solidFill>
              <a:latin typeface="Google Sans"/>
            </a:endParaRPr>
          </a:p>
          <a:p>
            <a:pPr marL="789940" lvl="1" indent="-457834">
              <a:lnSpc>
                <a:spcPct val="100000"/>
              </a:lnSpc>
              <a:spcBef>
                <a:spcPts val="210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Aptitud</a:t>
            </a:r>
          </a:p>
          <a:p>
            <a:pPr marL="606426" lvl="2" indent="0">
              <a:lnSpc>
                <a:spcPct val="100000"/>
              </a:lnSpc>
              <a:spcBef>
                <a:spcPts val="270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Examen de honestidad individual u opiniones laborales, valores, etc.</a:t>
            </a:r>
          </a:p>
          <a:p>
            <a:pPr marL="606426" lvl="2" indent="0">
              <a:lnSpc>
                <a:spcPct val="100000"/>
              </a:lnSpc>
              <a:spcBef>
                <a:spcPts val="270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endParaRPr lang="es-ES" sz="12600" dirty="0">
              <a:solidFill>
                <a:srgbClr val="202124"/>
              </a:solidFill>
              <a:latin typeface="Google Sans"/>
            </a:endParaRPr>
          </a:p>
          <a:p>
            <a:pPr marL="789940" lvl="1" indent="-457834">
              <a:lnSpc>
                <a:spcPct val="100000"/>
              </a:lnSpc>
              <a:spcBef>
                <a:spcPts val="225"/>
              </a:spcBef>
              <a:buClr>
                <a:srgbClr val="F3A346"/>
              </a:buClr>
              <a:buSzPct val="60000"/>
              <a:buFont typeface="Wingdings"/>
              <a:buChar char=""/>
              <a:tabLst>
                <a:tab pos="789940" algn="l"/>
                <a:tab pos="79057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Médicos</a:t>
            </a:r>
          </a:p>
          <a:p>
            <a:pPr marL="607060" marR="530225" lvl="2" indent="0">
              <a:lnSpc>
                <a:spcPct val="100000"/>
              </a:lnSpc>
              <a:spcBef>
                <a:spcPts val="685"/>
              </a:spcBef>
              <a:buClr>
                <a:srgbClr val="F3A346"/>
              </a:buClr>
              <a:buSzPct val="58333"/>
              <a:buNone/>
              <a:tabLst>
                <a:tab pos="1064260" algn="l"/>
                <a:tab pos="1064895" algn="l"/>
              </a:tabLst>
            </a:pPr>
            <a:r>
              <a:rPr lang="es-ES" sz="11200" dirty="0">
                <a:solidFill>
                  <a:srgbClr val="202124"/>
                </a:solidFill>
                <a:latin typeface="Google Sans"/>
              </a:rPr>
              <a:t>Determinar fehacientemente el estado de salud del candidato para  identificar ciertas características aplicables o no para el puesto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71886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2D2D57-EFDA-860C-2F89-389EC5B3FB18}"/>
              </a:ext>
            </a:extLst>
          </p:cNvPr>
          <p:cNvSpPr txBox="1"/>
          <p:nvPr/>
        </p:nvSpPr>
        <p:spPr>
          <a:xfrm>
            <a:off x="1837764" y="636495"/>
            <a:ext cx="8516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u="sng" kern="0" dirty="0">
                <a:solidFill>
                  <a:srgbClr val="4C5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de los recursos humanos</a:t>
            </a:r>
            <a:endParaRPr lang="es-AR" sz="3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5AB5FC-10C0-D6DB-2C39-CB988FF4633F}"/>
              </a:ext>
            </a:extLst>
          </p:cNvPr>
          <p:cNvSpPr txBox="1"/>
          <p:nvPr/>
        </p:nvSpPr>
        <p:spPr>
          <a:xfrm>
            <a:off x="1654884" y="1318276"/>
            <a:ext cx="939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mano de obra necesaria para realizar actividades en base a facultades físicas y mentales.</a:t>
            </a:r>
            <a:endParaRPr lang="es-A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3B3256-7401-347C-8729-95EFBCAE69A0}"/>
              </a:ext>
            </a:extLst>
          </p:cNvPr>
          <p:cNvSpPr txBox="1"/>
          <p:nvPr/>
        </p:nvSpPr>
        <p:spPr>
          <a:xfrm>
            <a:off x="1606655" y="2399778"/>
            <a:ext cx="939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las personas que trabajan en conjunto para la consecución de los objetivos establecidos por las empresas.</a:t>
            </a:r>
            <a:endParaRPr lang="es-A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AR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D1B2A0-36FB-6B1F-5CB1-41B57F43B251}"/>
              </a:ext>
            </a:extLst>
          </p:cNvPr>
          <p:cNvSpPr txBox="1"/>
          <p:nvPr/>
        </p:nvSpPr>
        <p:spPr>
          <a:xfrm>
            <a:off x="1606655" y="3493008"/>
            <a:ext cx="8778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sección encargada de organizar y direccionar todo el personal.</a:t>
            </a:r>
            <a:endParaRPr lang="es-A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6DC01A-E78A-08CC-91AB-17DF06ED4E11}"/>
              </a:ext>
            </a:extLst>
          </p:cNvPr>
          <p:cNvSpPr txBox="1"/>
          <p:nvPr/>
        </p:nvSpPr>
        <p:spPr>
          <a:xfrm>
            <a:off x="1606655" y="4467411"/>
            <a:ext cx="901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gestión constante de los empleados desde que entran a la organización hasta que salen.</a:t>
            </a:r>
            <a:endParaRPr lang="es-A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92345046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3A62B-DDDD-7466-8728-3195637B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dirty="0"/>
              <a:t>ROTACIÓN DEL PERSONAL - ÍNDICE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E887D6-FABB-CE72-6FDE-834D2B98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3" y="1900518"/>
            <a:ext cx="10073435" cy="3657601"/>
          </a:xfrm>
        </p:spPr>
        <p:txBody>
          <a:bodyPr/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SzPct val="60344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es-ES" dirty="0">
                <a:latin typeface="Microsoft Sans Serif"/>
                <a:cs typeface="Microsoft Sans Serif"/>
              </a:rPr>
              <a:t>Porcentaje de trabajadores/colaboradores que  deja una organización durante un período de  tiempo determinado, sin considerar los que se  jubilan ni los fallecidos. Si esa rotación es elevada  empiezan a aparecer costos que aumentan de  manera significativa para la compañía, a saber:</a:t>
            </a:r>
          </a:p>
          <a:p>
            <a:pPr marL="652780" lvl="1" indent="-274955">
              <a:lnSpc>
                <a:spcPct val="100000"/>
              </a:lnSpc>
              <a:spcBef>
                <a:spcPts val="760"/>
              </a:spcBef>
              <a:buClr>
                <a:srgbClr val="F3A346"/>
              </a:buClr>
              <a:buSzPct val="60000"/>
              <a:buFont typeface="Arial MT"/>
              <a:buChar char="•"/>
              <a:tabLst>
                <a:tab pos="652780" algn="l"/>
                <a:tab pos="653415" algn="l"/>
              </a:tabLst>
            </a:pPr>
            <a:r>
              <a:rPr lang="es-ES" dirty="0">
                <a:latin typeface="Microsoft Sans Serif"/>
                <a:cs typeface="Microsoft Sans Serif"/>
              </a:rPr>
              <a:t>Atraso en el desarrollo de proyectos</a:t>
            </a:r>
          </a:p>
          <a:p>
            <a:pPr marL="652780" lvl="1" indent="-274955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60000"/>
              <a:buFont typeface="Arial MT"/>
              <a:buChar char="•"/>
              <a:tabLst>
                <a:tab pos="652780" algn="l"/>
                <a:tab pos="653415" algn="l"/>
              </a:tabLst>
            </a:pPr>
            <a:r>
              <a:rPr lang="es-ES" dirty="0">
                <a:latin typeface="Microsoft Sans Serif"/>
                <a:cs typeface="Microsoft Sans Serif"/>
              </a:rPr>
              <a:t>Pérdidas por puestos de trabajo vacíos</a:t>
            </a:r>
          </a:p>
          <a:p>
            <a:pPr marL="652780" lvl="1" indent="-274955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60000"/>
              <a:buFont typeface="Arial MT"/>
              <a:buChar char="•"/>
              <a:tabLst>
                <a:tab pos="652780" algn="l"/>
                <a:tab pos="653415" algn="l"/>
              </a:tabLst>
            </a:pPr>
            <a:r>
              <a:rPr lang="es-ES" dirty="0">
                <a:latin typeface="Microsoft Sans Serif"/>
                <a:cs typeface="Microsoft Sans Serif"/>
              </a:rPr>
              <a:t>Reducción de la productividad</a:t>
            </a:r>
          </a:p>
          <a:p>
            <a:pPr marL="652780" lvl="1" indent="-274955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60000"/>
              <a:buFont typeface="Arial MT"/>
              <a:buChar char="•"/>
              <a:tabLst>
                <a:tab pos="652780" algn="l"/>
                <a:tab pos="653415" algn="l"/>
              </a:tabLst>
            </a:pPr>
            <a:r>
              <a:rPr lang="es-ES" dirty="0">
                <a:latin typeface="Microsoft Sans Serif"/>
                <a:cs typeface="Microsoft Sans Serif"/>
              </a:rPr>
              <a:t>Tiempo destinado a entrenamiento de nuevo personal (carencia)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5408924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F67E2-8989-2665-27D9-97A93345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dirty="0"/>
              <a:t>ROTACIÓN DEL PERSONAL - ÍNDICE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CF1DDC-437A-8BF8-C651-48B4CD51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095" y="1823990"/>
            <a:ext cx="9905999" cy="3541714"/>
          </a:xfrm>
        </p:spPr>
        <p:txBody>
          <a:bodyPr/>
          <a:lstStyle/>
          <a:p>
            <a:pPr algn="ctr"/>
            <a:r>
              <a:rPr lang="es-AR" sz="2000" dirty="0">
                <a:solidFill>
                  <a:srgbClr val="1C355E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T</a:t>
            </a:r>
            <a:r>
              <a:rPr lang="es-AR" sz="2000" b="0" dirty="0">
                <a:solidFill>
                  <a:srgbClr val="1C355E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ipos de rotación de personal</a:t>
            </a:r>
            <a:endParaRPr lang="es-A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Flecha: a la izquierda, derecha y arriba 3">
            <a:extLst>
              <a:ext uri="{FF2B5EF4-FFF2-40B4-BE49-F238E27FC236}">
                <a16:creationId xmlns:a16="http://schemas.microsoft.com/office/drawing/2014/main" id="{FAA3BD46-8566-8600-62BA-4D48F60DC71F}"/>
              </a:ext>
            </a:extLst>
          </p:cNvPr>
          <p:cNvSpPr/>
          <p:nvPr/>
        </p:nvSpPr>
        <p:spPr>
          <a:xfrm>
            <a:off x="4867833" y="2277036"/>
            <a:ext cx="2400956" cy="860611"/>
          </a:xfrm>
          <a:prstGeom prst="leftRightUpArrow">
            <a:avLst/>
          </a:prstGeom>
          <a:solidFill>
            <a:srgbClr val="6127F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C12BC2-A6C8-4B8C-C996-6C6F75BCAA34}"/>
              </a:ext>
            </a:extLst>
          </p:cNvPr>
          <p:cNvSpPr txBox="1"/>
          <p:nvPr/>
        </p:nvSpPr>
        <p:spPr>
          <a:xfrm>
            <a:off x="2330824" y="3065929"/>
            <a:ext cx="2178423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043D53A-5CA6-FA11-AB68-CEA76FEB682B}"/>
              </a:ext>
            </a:extLst>
          </p:cNvPr>
          <p:cNvSpPr/>
          <p:nvPr/>
        </p:nvSpPr>
        <p:spPr>
          <a:xfrm>
            <a:off x="2540702" y="2592512"/>
            <a:ext cx="2246448" cy="793375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Rotación Voluntaria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3643713-DC95-3BE8-3267-6FF712560F60}"/>
              </a:ext>
            </a:extLst>
          </p:cNvPr>
          <p:cNvSpPr/>
          <p:nvPr/>
        </p:nvSpPr>
        <p:spPr>
          <a:xfrm>
            <a:off x="7268788" y="2541332"/>
            <a:ext cx="2511706" cy="793376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Rotación Involuntaria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8DAFF23-ECD8-AFD0-3B51-053A9E56913D}"/>
              </a:ext>
            </a:extLst>
          </p:cNvPr>
          <p:cNvCxnSpPr/>
          <p:nvPr/>
        </p:nvCxnSpPr>
        <p:spPr>
          <a:xfrm>
            <a:off x="3514165" y="3429000"/>
            <a:ext cx="0" cy="793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33B7D7-B899-6F77-3794-E8D453111D37}"/>
              </a:ext>
            </a:extLst>
          </p:cNvPr>
          <p:cNvSpPr txBox="1"/>
          <p:nvPr/>
        </p:nvSpPr>
        <p:spPr>
          <a:xfrm>
            <a:off x="2236694" y="4182661"/>
            <a:ext cx="2554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kern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El trabajador renuncia de manera voluntaria a su puesto de trabajo</a:t>
            </a:r>
            <a:endParaRPr lang="es-AR" sz="14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A48D99F-A5A1-9B59-FB4A-D69B13909DB2}"/>
              </a:ext>
            </a:extLst>
          </p:cNvPr>
          <p:cNvCxnSpPr/>
          <p:nvPr/>
        </p:nvCxnSpPr>
        <p:spPr>
          <a:xfrm>
            <a:off x="8380410" y="3334708"/>
            <a:ext cx="0" cy="793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2B8448-6E5A-2B45-15B5-DD2089283194}"/>
              </a:ext>
            </a:extLst>
          </p:cNvPr>
          <p:cNvSpPr txBox="1"/>
          <p:nvPr/>
        </p:nvSpPr>
        <p:spPr>
          <a:xfrm>
            <a:off x="7260617" y="4110567"/>
            <a:ext cx="2689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kern="0" dirty="0"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AR" sz="14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la empresa la que toma la decisión de que ese trabajador ya no forme parte de su plantilla.</a:t>
            </a:r>
            <a:endParaRPr lang="es-A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1419196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08D71-C923-CF53-1599-2813D5A3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3365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es-AR" b="1" dirty="0">
                <a:solidFill>
                  <a:srgbClr val="1C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Times New Roman" panose="02020603050405020304" pitchFamily="18" charset="0"/>
              </a:rPr>
              <a:t>¿Cómo se calcula la tasa de rotación?</a:t>
            </a:r>
            <a:b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1C466B4-70B5-2806-E488-AC8BE8EA9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2513" t="50389" r="20503" b="19490"/>
          <a:stretch/>
        </p:blipFill>
        <p:spPr>
          <a:xfrm>
            <a:off x="1470212" y="1398694"/>
            <a:ext cx="9577199" cy="484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524409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40292-4E21-F99C-42B7-42E3396C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s-AR" dirty="0"/>
              <a:t>Interpretación del 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FF714-FB5C-0413-8B77-6190A2DB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9153"/>
            <a:ext cx="10306517" cy="4052048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212529"/>
                </a:solidFill>
                <a:latin typeface="Poppins" panose="00000500000000000000" pitchFamily="2" charset="0"/>
              </a:rPr>
              <a:t>U</a:t>
            </a:r>
            <a:r>
              <a:rPr lang="es-ES" b="0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na tasa de rotación baja puede ser producto de un buen clima social en la empresa, sin embargo, un índice de rotación cercano a 0 suele ser indicativo de falta de dinamismo empresarial.</a:t>
            </a:r>
          </a:p>
          <a:p>
            <a:r>
              <a:rPr lang="es-ES" dirty="0">
                <a:solidFill>
                  <a:srgbClr val="212529"/>
                </a:solidFill>
                <a:latin typeface="Poppins" panose="00000500000000000000" pitchFamily="2" charset="0"/>
              </a:rPr>
              <a:t>U</a:t>
            </a:r>
            <a:r>
              <a:rPr lang="es-ES" b="0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n índice de rotación muy elevado puede ser resultado de un mal ambiente social. en profesiones con una gran oferta de candidatos que compiten entre sí, la tasa de rotación va a ser más alta sin que esto se deba a los motivos que hemos citado anteriormente.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7925210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7FF9C-6F6A-5363-A995-FFFC3F49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83" y="357573"/>
            <a:ext cx="9905998" cy="1478570"/>
          </a:xfrm>
        </p:spPr>
        <p:txBody>
          <a:bodyPr/>
          <a:lstStyle/>
          <a:p>
            <a:r>
              <a:rPr lang="es-AR" u="sng" dirty="0">
                <a:latin typeface="Baskerville Old Face" panose="02020602080505020303" pitchFamily="18" charset="0"/>
              </a:rPr>
              <a:t>EJEMPLO: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8ECD1F0F-B97F-1FD2-B35B-45C08BDC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1D5D54C-6754-7343-2E2A-23AEAE5E4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48" t="34691" r="19189" b="42292"/>
          <a:stretch/>
        </p:blipFill>
        <p:spPr>
          <a:xfrm>
            <a:off x="1007192" y="2151530"/>
            <a:ext cx="10174437" cy="354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73949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0B003-3D1D-953B-9153-E79049EC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dirty="0"/>
              <a:t>AUSENTISMO LABORAL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CBD8F-E438-F6F3-D9CB-2C8FEB77B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i="1" dirty="0">
                <a:solidFill>
                  <a:schemeClr val="bg1"/>
                </a:solidFill>
                <a:latin typeface="Arial"/>
                <a:cs typeface="Arial"/>
              </a:rPr>
              <a:t>Ausentismo o Absentismo laboral</a:t>
            </a:r>
            <a:r>
              <a:rPr lang="es-ES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, definido como aquella ausencia o abandono del puesto de  trabajo y de todos los deberes propios del mismo.  Por estas, la empresa,  tiene que asumir una serie de gastos de personal  que no producen ningún valor añadido y que  pueden acabar ocasionando pérdidas.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80035258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AB8B-48BE-9018-080E-AACD31AB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dirty="0"/>
              <a:t>AUSENTISMO LABORAL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83624-F7D5-549C-38D4-AA76CE52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2236"/>
            <a:ext cx="9905998" cy="4267246"/>
          </a:xfrm>
        </p:spPr>
        <p:txBody>
          <a:bodyPr>
            <a:normAutofit lnSpcReduction="10000"/>
          </a:bodyPr>
          <a:lstStyle/>
          <a:p>
            <a:pPr marL="332740" marR="5080" indent="-320675">
              <a:lnSpc>
                <a:spcPct val="110000"/>
              </a:lnSpc>
              <a:spcBef>
                <a:spcPts val="620"/>
              </a:spcBef>
              <a:buClr>
                <a:srgbClr val="F3A346"/>
              </a:buClr>
              <a:buSzPct val="59090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es-ES" sz="2200" b="1" i="1" dirty="0">
                <a:latin typeface="Arial"/>
                <a:cs typeface="Arial"/>
              </a:rPr>
              <a:t>De acuerdo al Ministerio de trabajo las</a:t>
            </a:r>
            <a:r>
              <a:rPr lang="es-ES" sz="2200" b="1" i="1" dirty="0">
                <a:latin typeface="Microsoft Sans Serif"/>
                <a:cs typeface="Microsoft Sans Serif"/>
              </a:rPr>
              <a:t> </a:t>
            </a:r>
            <a:r>
              <a:rPr lang="es-ES" sz="2200" b="1" i="1" dirty="0">
                <a:latin typeface="Arial"/>
                <a:cs typeface="Arial"/>
              </a:rPr>
              <a:t>principales causas de inasistencias son:</a:t>
            </a:r>
          </a:p>
          <a:p>
            <a:pPr marL="652780" lvl="1" indent="-274955">
              <a:lnSpc>
                <a:spcPct val="110000"/>
              </a:lnSpc>
              <a:spcBef>
                <a:spcPts val="13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enfermedad, enfermedad laboral,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maternidad,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accidentes de trabajo,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problemas familiares o personales,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faltas sin aviso,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sanciones,</a:t>
            </a:r>
          </a:p>
          <a:p>
            <a:pPr marL="652780" lvl="1" indent="-274955">
              <a:lnSpc>
                <a:spcPct val="110000"/>
              </a:lnSpc>
              <a:spcBef>
                <a:spcPts val="125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nacimiento, matrimonio, defunción,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estudio,</a:t>
            </a:r>
          </a:p>
          <a:p>
            <a:pPr marL="652780" lvl="1" indent="-274955">
              <a:lnSpc>
                <a:spcPct val="110000"/>
              </a:lnSpc>
              <a:spcBef>
                <a:spcPts val="120"/>
              </a:spcBef>
              <a:buClr>
                <a:srgbClr val="F3A346"/>
              </a:buClr>
              <a:buSzPct val="70000"/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lang="es-ES" sz="2000" dirty="0">
                <a:latin typeface="Microsoft Sans Serif"/>
                <a:cs typeface="Microsoft Sans Serif"/>
              </a:rPr>
              <a:t>otras razones</a:t>
            </a:r>
          </a:p>
          <a:p>
            <a:pPr marL="378460">
              <a:lnSpc>
                <a:spcPct val="110000"/>
              </a:lnSpc>
              <a:spcBef>
                <a:spcPts val="120"/>
              </a:spcBef>
            </a:pPr>
            <a:r>
              <a:rPr lang="es-ES" sz="2000" dirty="0">
                <a:latin typeface="Microsoft Sans Serif"/>
                <a:cs typeface="Microsoft Sans Serif"/>
              </a:rPr>
              <a:t>Se excluyen como tales vacaciones y feriados.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7169264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730D6-4057-BE5A-74BF-06BDE8C8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dirty="0"/>
              <a:t>AUSENTISMO LABORAL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020725-A1A7-5C07-5881-C8254EFA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9153"/>
            <a:ext cx="10046541" cy="4052048"/>
          </a:xfrm>
        </p:spPr>
        <p:txBody>
          <a:bodyPr>
            <a:normAutofit/>
          </a:bodyPr>
          <a:lstStyle/>
          <a:p>
            <a:pPr marL="332740" indent="-320675">
              <a:lnSpc>
                <a:spcPct val="100000"/>
              </a:lnSpc>
              <a:spcBef>
                <a:spcPts val="795"/>
              </a:spcBef>
              <a:buClr>
                <a:srgbClr val="F3A346"/>
              </a:buClr>
              <a:buSzPct val="60344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es-AR" sz="2400" b="1" i="1" u="sng" dirty="0">
                <a:solidFill>
                  <a:schemeClr val="bg1"/>
                </a:solidFill>
                <a:latin typeface="Arial"/>
                <a:cs typeface="Arial"/>
              </a:rPr>
              <a:t>Fórmula de cálculo:</a:t>
            </a:r>
            <a:endParaRPr lang="es-AR" sz="2400" u="sng" dirty="0">
              <a:solidFill>
                <a:schemeClr val="bg1"/>
              </a:solidFill>
              <a:latin typeface="Arial"/>
              <a:cs typeface="Arial"/>
            </a:endParaRPr>
          </a:p>
          <a:p>
            <a:pPr marL="332740" marR="5080" indent="-320675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60344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IAL = ( N.º total horas de absentismo / N.º total  horas trabajadas ) x 100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3A346"/>
              </a:buClr>
              <a:buFont typeface="Wingdings"/>
              <a:buChar char=""/>
            </a:pPr>
            <a:endParaRPr lang="es-AR" sz="24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332740" indent="-320675">
              <a:lnSpc>
                <a:spcPct val="100000"/>
              </a:lnSpc>
              <a:buClr>
                <a:srgbClr val="F3A346"/>
              </a:buClr>
              <a:buSzPct val="60344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Ej.: - 3 operarios con 80 hs mensuales/cada uno</a:t>
            </a:r>
          </a:p>
          <a:p>
            <a:pPr marL="1030605" lvl="1" indent="-200025">
              <a:lnSpc>
                <a:spcPct val="100000"/>
              </a:lnSpc>
              <a:spcBef>
                <a:spcPts val="615"/>
              </a:spcBef>
              <a:buChar char="-"/>
              <a:tabLst>
                <a:tab pos="1031240" algn="l"/>
              </a:tabLst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3 operarios con 160 hs mensuales/cada uno</a:t>
            </a:r>
          </a:p>
          <a:p>
            <a:pPr marL="1030605" lvl="1" indent="-200025">
              <a:lnSpc>
                <a:spcPct val="100000"/>
              </a:lnSpc>
              <a:spcBef>
                <a:spcPts val="600"/>
              </a:spcBef>
              <a:buChar char="-"/>
              <a:tabLst>
                <a:tab pos="1031240" algn="l"/>
              </a:tabLst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30 hs de ausentismo entre todos los operarios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s-AR" sz="24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378460">
              <a:lnSpc>
                <a:spcPct val="100000"/>
              </a:lnSpc>
            </a:pPr>
            <a:r>
              <a:rPr lang="es-AR" sz="2400" dirty="0">
                <a:solidFill>
                  <a:schemeClr val="bg1"/>
                </a:solidFill>
                <a:latin typeface="Microsoft Sans Serif"/>
                <a:cs typeface="Microsoft Sans Serif"/>
              </a:rPr>
              <a:t>IAL = ((30hs/(3*80hs+3*160hs))*100 =</a:t>
            </a:r>
            <a:r>
              <a:rPr lang="es-AR" sz="2400" dirty="0">
                <a:latin typeface="Microsoft Sans Serif"/>
                <a:cs typeface="Microsoft Sans Serif"/>
              </a:rPr>
              <a:t> </a:t>
            </a:r>
            <a:r>
              <a:rPr lang="es-AR" sz="2400" b="1" i="1" dirty="0">
                <a:solidFill>
                  <a:srgbClr val="00A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4,17%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9187253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FB8A6-C9FA-6009-70C7-7A7C2298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B4D05-38FF-AC76-5061-92FCA947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967654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99E4A5-9E44-81EB-F4D6-4FCB29ED5A15}"/>
              </a:ext>
            </a:extLst>
          </p:cNvPr>
          <p:cNvSpPr txBox="1"/>
          <p:nvPr/>
        </p:nvSpPr>
        <p:spPr>
          <a:xfrm>
            <a:off x="2052917" y="923365"/>
            <a:ext cx="745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kern="0" dirty="0">
                <a:solidFill>
                  <a:schemeClr val="bg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PROPOSITOS DE LA ADMINISTRACIÓN DE RECURSOS HUMANOS</a:t>
            </a:r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37A55B-26D8-7625-C54A-760D2DB0CF73}"/>
              </a:ext>
            </a:extLst>
          </p:cNvPr>
          <p:cNvSpPr txBox="1"/>
          <p:nvPr/>
        </p:nvSpPr>
        <p:spPr>
          <a:xfrm>
            <a:off x="1671917" y="2090120"/>
            <a:ext cx="8848165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El propósito de la administración de recursos humanos es mejorar las contribuciones productivas del personal a la organización, de manera que sean responsables desde un punto de vista estratégico, ético y social.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77CE5E-AB10-2F43-C4BA-D5B1C304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96" y="4062401"/>
            <a:ext cx="3785616" cy="2523744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946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46B79C9-D63D-6150-8821-52290C9BAAF7}"/>
              </a:ext>
            </a:extLst>
          </p:cNvPr>
          <p:cNvSpPr txBox="1"/>
          <p:nvPr/>
        </p:nvSpPr>
        <p:spPr>
          <a:xfrm>
            <a:off x="1999128" y="775009"/>
            <a:ext cx="8113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kern="0" dirty="0">
                <a:solidFill>
                  <a:schemeClr val="bg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PROPOSITOS DE LA ADMINISTRACIÓN DE RECURSOS HUMANOS</a:t>
            </a:r>
            <a:r>
              <a:rPr lang="es-AR" sz="24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sz="24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AB32E7C-1551-8A4C-E00B-F83C62981C7A}"/>
              </a:ext>
            </a:extLst>
          </p:cNvPr>
          <p:cNvSpPr/>
          <p:nvPr/>
        </p:nvSpPr>
        <p:spPr>
          <a:xfrm>
            <a:off x="1201271" y="1785212"/>
            <a:ext cx="9395011" cy="22770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000" kern="0" dirty="0">
                <a:solidFill>
                  <a:schemeClr val="bg1"/>
                </a:solidFill>
                <a:latin typeface="DM Sans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2- Mejorar la productividad: </a:t>
            </a:r>
            <a:r>
              <a:rPr lang="es-ES" sz="2000" kern="0" dirty="0">
                <a:solidFill>
                  <a:schemeClr val="bg1"/>
                </a:solidFill>
                <a:latin typeface="DM Sans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La existencia de mejores niveles de utilidad permite  que una organización mejore sus niveles de  compensación, de prestaciones y de condiciones  laborales. Generalmente, se da un mejor entorno  laboral, dando por resultado mayor motivación  para lograr nuevos objetivos en su productividad</a:t>
            </a:r>
            <a:endParaRPr lang="es-AR" sz="2000" kern="0" dirty="0">
              <a:solidFill>
                <a:schemeClr val="bg1"/>
              </a:solidFill>
              <a:latin typeface="DM Sans" pitchFamily="2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6F5794-B932-EB2B-5AA5-F413FC36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861" y="4241455"/>
            <a:ext cx="3705292" cy="2470195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45505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CB1F01-77F1-B539-244F-75EBAA80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4863" y="512064"/>
            <a:ext cx="4004105" cy="23930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680D91-3A84-D4DB-34FB-D3286DD835F7}"/>
              </a:ext>
            </a:extLst>
          </p:cNvPr>
          <p:cNvSpPr txBox="1"/>
          <p:nvPr/>
        </p:nvSpPr>
        <p:spPr>
          <a:xfrm>
            <a:off x="1368552" y="713524"/>
            <a:ext cx="638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DE LA ADMINISTRACION DE RECURSOS HUMANOS</a:t>
            </a:r>
            <a:endParaRPr lang="es-A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240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0482D37-0E0D-ABDD-8536-917DF3862539}"/>
              </a:ext>
            </a:extLst>
          </p:cNvPr>
          <p:cNvCxnSpPr>
            <a:cxnSpLocks/>
          </p:cNvCxnSpPr>
          <p:nvPr/>
        </p:nvCxnSpPr>
        <p:spPr>
          <a:xfrm flipH="1">
            <a:off x="2249424" y="1582028"/>
            <a:ext cx="9144" cy="3694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AB5FBF7-6375-3939-93DC-799FFDD46FFB}"/>
              </a:ext>
            </a:extLst>
          </p:cNvPr>
          <p:cNvCxnSpPr/>
          <p:nvPr/>
        </p:nvCxnSpPr>
        <p:spPr>
          <a:xfrm>
            <a:off x="2258568" y="2286000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723093E-1AD8-921E-0858-AE842AEDE8FC}"/>
              </a:ext>
            </a:extLst>
          </p:cNvPr>
          <p:cNvSpPr/>
          <p:nvPr/>
        </p:nvSpPr>
        <p:spPr>
          <a:xfrm>
            <a:off x="3332552" y="2051531"/>
            <a:ext cx="2144704" cy="5120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Corporativos</a:t>
            </a:r>
            <a:endParaRPr lang="es-AR" sz="20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07974A5-FA0C-15B1-F8A5-5401B3635967}"/>
              </a:ext>
            </a:extLst>
          </p:cNvPr>
          <p:cNvCxnSpPr/>
          <p:nvPr/>
        </p:nvCxnSpPr>
        <p:spPr>
          <a:xfrm>
            <a:off x="2258568" y="5276088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C968F99-46EC-0335-01DE-0A281322D04B}"/>
              </a:ext>
            </a:extLst>
          </p:cNvPr>
          <p:cNvCxnSpPr/>
          <p:nvPr/>
        </p:nvCxnSpPr>
        <p:spPr>
          <a:xfrm>
            <a:off x="2258568" y="4401312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1E4DE84-B791-5F96-F073-CB13E970991C}"/>
              </a:ext>
            </a:extLst>
          </p:cNvPr>
          <p:cNvCxnSpPr/>
          <p:nvPr/>
        </p:nvCxnSpPr>
        <p:spPr>
          <a:xfrm>
            <a:off x="2249424" y="3429000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CCB2FE0-9CFF-44AE-618B-92ABC9CCD9AD}"/>
              </a:ext>
            </a:extLst>
          </p:cNvPr>
          <p:cNvSpPr/>
          <p:nvPr/>
        </p:nvSpPr>
        <p:spPr>
          <a:xfrm>
            <a:off x="3332552" y="4952807"/>
            <a:ext cx="2144704" cy="5120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AR" sz="20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Personales</a:t>
            </a:r>
            <a:endParaRPr lang="es-AR" sz="20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1F4976E5-687F-F1F6-3C33-F3C0EE4265F7}"/>
              </a:ext>
            </a:extLst>
          </p:cNvPr>
          <p:cNvSpPr/>
          <p:nvPr/>
        </p:nvSpPr>
        <p:spPr>
          <a:xfrm>
            <a:off x="3332552" y="4050404"/>
            <a:ext cx="2144704" cy="5120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AR" sz="20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dirty="0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C6314D4-E395-4664-AD6C-5F69FEB3C327}"/>
              </a:ext>
            </a:extLst>
          </p:cNvPr>
          <p:cNvSpPr/>
          <p:nvPr/>
        </p:nvSpPr>
        <p:spPr>
          <a:xfrm>
            <a:off x="3332552" y="3136004"/>
            <a:ext cx="2144704" cy="5120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AR" sz="20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Funcionales</a:t>
            </a:r>
            <a:r>
              <a:rPr lang="es-AR" sz="1800" kern="0" dirty="0">
                <a:solidFill>
                  <a:srgbClr val="4C5966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6040509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9A84A3-4CFD-2A27-A73D-A4ADCD959A89}"/>
              </a:ext>
            </a:extLst>
          </p:cNvPr>
          <p:cNvSpPr txBox="1"/>
          <p:nvPr/>
        </p:nvSpPr>
        <p:spPr>
          <a:xfrm>
            <a:off x="2761488" y="676656"/>
            <a:ext cx="774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spc="-195" dirty="0">
                <a:solidFill>
                  <a:schemeClr val="bg1"/>
                </a:solidFill>
                <a:latin typeface="DM Sans" pitchFamily="2" charset="0"/>
              </a:rPr>
              <a:t>Principal</a:t>
            </a:r>
            <a:r>
              <a:rPr lang="es-ES" sz="2800" spc="35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s-ES" sz="2800" spc="-145" dirty="0">
                <a:solidFill>
                  <a:schemeClr val="bg1"/>
                </a:solidFill>
                <a:latin typeface="DM Sans" pitchFamily="2" charset="0"/>
              </a:rPr>
              <a:t>desafío</a:t>
            </a:r>
            <a:r>
              <a:rPr lang="es-ES" sz="2800" spc="55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s-ES" sz="2800" spc="-125" dirty="0">
                <a:solidFill>
                  <a:schemeClr val="bg1"/>
                </a:solidFill>
                <a:latin typeface="DM Sans" pitchFamily="2" charset="0"/>
              </a:rPr>
              <a:t>de</a:t>
            </a:r>
            <a:r>
              <a:rPr lang="es-ES" sz="2800" spc="35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s-ES" sz="2800" spc="-240" dirty="0">
                <a:solidFill>
                  <a:schemeClr val="bg1"/>
                </a:solidFill>
                <a:latin typeface="DM Sans" pitchFamily="2" charset="0"/>
              </a:rPr>
              <a:t>las</a:t>
            </a:r>
            <a:r>
              <a:rPr lang="es-ES" sz="2800" spc="40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s-ES" sz="2800" spc="-229" dirty="0">
                <a:solidFill>
                  <a:schemeClr val="bg1"/>
                </a:solidFill>
                <a:latin typeface="DM Sans" pitchFamily="2" charset="0"/>
              </a:rPr>
              <a:t>organizaciones</a:t>
            </a:r>
            <a:endParaRPr lang="es-AR" sz="2800" dirty="0">
              <a:solidFill>
                <a:schemeClr val="bg1"/>
              </a:solidFill>
              <a:latin typeface="DM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65EA3C-15F5-5F18-41BC-3CF104A0C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5" t="33867" r="17650" b="14133"/>
          <a:stretch/>
        </p:blipFill>
        <p:spPr>
          <a:xfrm>
            <a:off x="1988820" y="1310426"/>
            <a:ext cx="8380476" cy="487091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2547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432383-E0D0-828F-76F9-0BAB374AD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294" t="54248" r="8382" b="14902"/>
          <a:stretch/>
        </p:blipFill>
        <p:spPr>
          <a:xfrm>
            <a:off x="229995" y="1554254"/>
            <a:ext cx="11732010" cy="250339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342900"/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FFDDF0C-FF0A-8545-C4C6-106D9EA8F20D}"/>
              </a:ext>
            </a:extLst>
          </p:cNvPr>
          <p:cNvCxnSpPr>
            <a:cxnSpLocks/>
          </p:cNvCxnSpPr>
          <p:nvPr/>
        </p:nvCxnSpPr>
        <p:spPr>
          <a:xfrm>
            <a:off x="6185647" y="1900518"/>
            <a:ext cx="0" cy="24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6AFBD7-1358-4E45-6B75-C260759122DE}"/>
              </a:ext>
            </a:extLst>
          </p:cNvPr>
          <p:cNvCxnSpPr>
            <a:cxnSpLocks/>
          </p:cNvCxnSpPr>
          <p:nvPr/>
        </p:nvCxnSpPr>
        <p:spPr>
          <a:xfrm>
            <a:off x="8785411" y="1900518"/>
            <a:ext cx="0" cy="24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0542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C6429B-C0BE-709E-4466-E768B71B1B48}"/>
              </a:ext>
            </a:extLst>
          </p:cNvPr>
          <p:cNvSpPr txBox="1"/>
          <p:nvPr/>
        </p:nvSpPr>
        <p:spPr>
          <a:xfrm>
            <a:off x="1661272" y="716616"/>
            <a:ext cx="772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LA ADMINISTRACION DE RECURSOS HUMANOS</a:t>
            </a: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7213E-F644-55E5-2E8B-1876322CC111}"/>
              </a:ext>
            </a:extLst>
          </p:cNvPr>
          <p:cNvSpPr txBox="1"/>
          <p:nvPr/>
        </p:nvSpPr>
        <p:spPr>
          <a:xfrm>
            <a:off x="1797424" y="1881271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Planeación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8FFA06-0B7F-AB71-7FBA-BF98CDEDB774}"/>
              </a:ext>
            </a:extLst>
          </p:cNvPr>
          <p:cNvSpPr txBox="1"/>
          <p:nvPr/>
        </p:nvSpPr>
        <p:spPr>
          <a:xfrm>
            <a:off x="1761565" y="2439591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Reclutamiento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6C77FF-94EF-970D-DE23-2EC2D10ED585}"/>
              </a:ext>
            </a:extLst>
          </p:cNvPr>
          <p:cNvSpPr txBox="1"/>
          <p:nvPr/>
        </p:nvSpPr>
        <p:spPr>
          <a:xfrm>
            <a:off x="1761565" y="2939954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Selección.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D17CA3-7A79-B8F7-16D3-63452692FD6D}"/>
              </a:ext>
            </a:extLst>
          </p:cNvPr>
          <p:cNvSpPr txBox="1"/>
          <p:nvPr/>
        </p:nvSpPr>
        <p:spPr>
          <a:xfrm>
            <a:off x="1761565" y="3364049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Inducción y Capacitación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DDB76B-407E-0A2B-8674-72459BF5D02E}"/>
              </a:ext>
            </a:extLst>
          </p:cNvPr>
          <p:cNvSpPr txBox="1"/>
          <p:nvPr/>
        </p:nvSpPr>
        <p:spPr>
          <a:xfrm>
            <a:off x="1797424" y="3969777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kern="0" dirty="0">
                <a:solidFill>
                  <a:schemeClr val="bg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Evaluación del desempeño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3C8908-54C9-A1C4-1F2D-B94014D9A604}"/>
              </a:ext>
            </a:extLst>
          </p:cNvPr>
          <p:cNvSpPr txBox="1"/>
          <p:nvPr/>
        </p:nvSpPr>
        <p:spPr>
          <a:xfrm>
            <a:off x="1833283" y="4528097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Compensación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F440CEC-5F1B-A814-B4EE-27C9FD5B1635}"/>
              </a:ext>
            </a:extLst>
          </p:cNvPr>
          <p:cNvSpPr txBox="1"/>
          <p:nvPr/>
        </p:nvSpPr>
        <p:spPr>
          <a:xfrm>
            <a:off x="1833283" y="5068814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Relaciones laborales.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E7EBF20-2404-3B9D-3216-924A707E7395}"/>
              </a:ext>
            </a:extLst>
          </p:cNvPr>
          <p:cNvSpPr txBox="1"/>
          <p:nvPr/>
        </p:nvSpPr>
        <p:spPr>
          <a:xfrm>
            <a:off x="1761565" y="5669205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kern="0" dirty="0">
                <a:solidFill>
                  <a:schemeClr val="bg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AR" sz="1800" kern="0" dirty="0">
                <a:solidFill>
                  <a:schemeClr val="bg1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Análisis y valuación de puestos.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3302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3D4E46-F871-E487-481A-3C0051B45770}"/>
              </a:ext>
            </a:extLst>
          </p:cNvPr>
          <p:cNvSpPr txBox="1"/>
          <p:nvPr/>
        </p:nvSpPr>
        <p:spPr>
          <a:xfrm>
            <a:off x="2779059" y="394883"/>
            <a:ext cx="523538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AR" sz="40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Planeación</a:t>
            </a:r>
            <a:endParaRPr lang="es-A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5FA82C3-357E-EE94-2DCC-81DB98E4900F}"/>
              </a:ext>
            </a:extLst>
          </p:cNvPr>
          <p:cNvSpPr/>
          <p:nvPr/>
        </p:nvSpPr>
        <p:spPr>
          <a:xfrm>
            <a:off x="1586752" y="2698376"/>
            <a:ext cx="8364072" cy="16763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schemeClr val="bg1"/>
                </a:solidFill>
              </a:rPr>
              <a:t>Proceso mediante el cual las organizaciones evalúan los recursos humanos actuales, prevén las necesidades futuras, identifican las carencias y elaboran un plan para cubrirlas.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DFA79345-ED92-5803-1CA2-6CAABEE86F45}"/>
              </a:ext>
            </a:extLst>
          </p:cNvPr>
          <p:cNvSpPr/>
          <p:nvPr/>
        </p:nvSpPr>
        <p:spPr>
          <a:xfrm>
            <a:off x="4900333" y="1416534"/>
            <a:ext cx="806822" cy="103607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7310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9030</TotalTime>
  <Words>932</Words>
  <Application>Microsoft Office PowerPoint</Application>
  <PresentationFormat>Panorámica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4" baseType="lpstr">
      <vt:lpstr>Arial</vt:lpstr>
      <vt:lpstr>Arial MT</vt:lpstr>
      <vt:lpstr>Baskerville Old Face</vt:lpstr>
      <vt:lpstr>Calibri</vt:lpstr>
      <vt:lpstr>Century</vt:lpstr>
      <vt:lpstr>DM Sans</vt:lpstr>
      <vt:lpstr>Gadugi</vt:lpstr>
      <vt:lpstr>Google Sans</vt:lpstr>
      <vt:lpstr>Microsoft Sans Serif</vt:lpstr>
      <vt:lpstr>Open Sans</vt:lpstr>
      <vt:lpstr>Poppins</vt:lpstr>
      <vt:lpstr>Times New Roman</vt:lpstr>
      <vt:lpstr>Tw Cen MT</vt:lpstr>
      <vt:lpstr>Wingdings</vt:lpstr>
      <vt:lpstr>YouTube Noto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de las fuentes de reclutamiento para hacerlo son:</vt:lpstr>
      <vt:lpstr>Presentación de PowerPoint</vt:lpstr>
      <vt:lpstr>Presentación de PowerPoint</vt:lpstr>
      <vt:lpstr>Presentación de PowerPoint</vt:lpstr>
      <vt:lpstr>Presentación de PowerPoint</vt:lpstr>
      <vt:lpstr>Selección DE PERSONAL </vt:lpstr>
      <vt:lpstr>Selección DE PERSONAL </vt:lpstr>
      <vt:lpstr>ROTACIÓN DEL PERSONAL - ÍNDICE</vt:lpstr>
      <vt:lpstr>ROTACIÓN DEL PERSONAL - ÍNDICE</vt:lpstr>
      <vt:lpstr>¿Cómo se calcula la tasa de rotación? </vt:lpstr>
      <vt:lpstr>Interpretación del índice</vt:lpstr>
      <vt:lpstr>EJEMPLO:</vt:lpstr>
      <vt:lpstr>AUSENTISMO LABORAL</vt:lpstr>
      <vt:lpstr>AUSENTISMO LABORAL</vt:lpstr>
      <vt:lpstr>AUSENTISMO LABORAL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Carina Michel (Admin.)</dc:creator>
  <cp:lastModifiedBy>Carina Michel (Admin.)</cp:lastModifiedBy>
  <cp:revision>11</cp:revision>
  <dcterms:created xsi:type="dcterms:W3CDTF">2023-05-09T10:27:52Z</dcterms:created>
  <dcterms:modified xsi:type="dcterms:W3CDTF">2024-05-10T18:35:18Z</dcterms:modified>
</cp:coreProperties>
</file>