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41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a:xfrm>
            <a:off x="2692397" y="5037663"/>
            <a:ext cx="5214635" cy="279400"/>
          </a:xfrm>
        </p:spPr>
        <p:txBody>
          <a:bodyPr/>
          <a:lstStyle/>
          <a:p>
            <a:endParaRPr lang="es-AR"/>
          </a:p>
        </p:txBody>
      </p:sp>
      <p:sp>
        <p:nvSpPr>
          <p:cNvPr id="6" name="Slide Number Placeholder 5"/>
          <p:cNvSpPr>
            <a:spLocks noGrp="1"/>
          </p:cNvSpPr>
          <p:nvPr>
            <p:ph type="sldNum" sz="quarter" idx="12"/>
          </p:nvPr>
        </p:nvSpPr>
        <p:spPr>
          <a:xfrm>
            <a:off x="8956900" y="5037663"/>
            <a:ext cx="551167" cy="279400"/>
          </a:xfrm>
        </p:spPr>
        <p:txBody>
          <a:bodyPr/>
          <a:lstStyle/>
          <a:p>
            <a:fld id="{EC450ACF-8D3F-48C5-9D1A-ACED6854C980}" type="slidenum">
              <a:rPr lang="es-AR" smtClean="0"/>
              <a:pPr/>
              <a:t>‹Nº›</a:t>
            </a:fld>
            <a:endParaRPr lang="es-A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78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4D56DA5-BE2E-45DD-9A45-D89883FB92CB}" type="datetimeFigureOut">
              <a:rPr lang="es-AR" smtClean="0"/>
              <a:pPr/>
              <a:t>16/5/2023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390644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932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60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252037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51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23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915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53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275840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16/5/2023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96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4D56DA5-BE2E-45DD-9A45-D89883FB92CB}" type="datetimeFigureOut">
              <a:rPr lang="es-AR" smtClean="0"/>
              <a:pPr/>
              <a:t>16/5/2023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138632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4D56DA5-BE2E-45DD-9A45-D89883FB92CB}" type="datetimeFigureOut">
              <a:rPr lang="es-AR" smtClean="0"/>
              <a:pPr/>
              <a:t>16/5/2023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8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4D56DA5-BE2E-45DD-9A45-D89883FB92CB}" type="datetimeFigureOut">
              <a:rPr lang="es-AR" smtClean="0"/>
              <a:pPr/>
              <a:t>16/5/2023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56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6DA5-BE2E-45DD-9A45-D89883FB92CB}" type="datetimeFigureOut">
              <a:rPr lang="es-AR" smtClean="0"/>
              <a:pPr/>
              <a:t>16/5/2023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40353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4D56DA5-BE2E-45DD-9A45-D89883FB92CB}" type="datetimeFigureOut">
              <a:rPr lang="es-AR" smtClean="0"/>
              <a:pPr/>
              <a:t>16/5/2023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8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4D56DA5-BE2E-45DD-9A45-D89883FB92CB}" type="datetimeFigureOut">
              <a:rPr lang="es-AR" smtClean="0"/>
              <a:pPr/>
              <a:t>16/5/2023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401833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D56DA5-BE2E-45DD-9A45-D89883FB92CB}" type="datetimeFigureOut">
              <a:rPr lang="es-AR" smtClean="0"/>
              <a:pPr/>
              <a:t>16/5/2023</a:t>
            </a:fld>
            <a:endParaRPr lang="es-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450ACF-8D3F-48C5-9D1A-ACED6854C980}" type="slidenum">
              <a:rPr lang="es-AR" smtClean="0"/>
              <a:pPr/>
              <a:t>‹Nº›</a:t>
            </a:fld>
            <a:endParaRPr lang="es-AR"/>
          </a:p>
        </p:txBody>
      </p:sp>
    </p:spTree>
    <p:extLst>
      <p:ext uri="{BB962C8B-B14F-4D97-AF65-F5344CB8AC3E}">
        <p14:creationId xmlns:p14="http://schemas.microsoft.com/office/powerpoint/2010/main" val="3041843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7.wmf"/></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microsoft.com/office/2007/relationships/hdphoto" Target="../media/hdphoto1.wdp"/><Relationship Id="rId7"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782231"/>
            <a:ext cx="6815669" cy="1515533"/>
          </a:xfrm>
        </p:spPr>
        <p:txBody>
          <a:bodyPr/>
          <a:lstStyle/>
          <a:p>
            <a:r>
              <a:rPr lang="es-AR" dirty="0"/>
              <a:t>Momento de Inercia</a:t>
            </a:r>
            <a:br>
              <a:rPr lang="es-AR" dirty="0"/>
            </a:br>
            <a:r>
              <a:rPr lang="es-AR" sz="2800" dirty="0"/>
              <a:t>Ejercitación (2)</a:t>
            </a:r>
          </a:p>
        </p:txBody>
      </p:sp>
      <p:sp>
        <p:nvSpPr>
          <p:cNvPr id="3" name="Subtítulo 2"/>
          <p:cNvSpPr>
            <a:spLocks noGrp="1"/>
          </p:cNvSpPr>
          <p:nvPr>
            <p:ph type="subTitle" idx="1"/>
          </p:nvPr>
        </p:nvSpPr>
        <p:spPr/>
        <p:txBody>
          <a:bodyPr/>
          <a:lstStyle/>
          <a:p>
            <a:r>
              <a:rPr lang="es-AR" dirty="0"/>
              <a:t>U.T.N. – Facultad Regional Reconquista</a:t>
            </a:r>
          </a:p>
        </p:txBody>
      </p:sp>
    </p:spTree>
    <p:extLst>
      <p:ext uri="{BB962C8B-B14F-4D97-AF65-F5344CB8AC3E}">
        <p14:creationId xmlns:p14="http://schemas.microsoft.com/office/powerpoint/2010/main" val="1726589336"/>
      </p:ext>
    </p:extLst>
  </p:cSld>
  <p:clrMapOvr>
    <a:masterClrMapping/>
  </p:clrMapOvr>
  <mc:AlternateContent xmlns:mc="http://schemas.openxmlformats.org/markup-compatibility/2006" xmlns:p14="http://schemas.microsoft.com/office/powerpoint/2010/main">
    <mc:Choice Requires="p14">
      <p:transition spd="slow" p14:dur="2000" advTm="33615"/>
    </mc:Choice>
    <mc:Fallback xmlns="">
      <p:transition spd="slow" advTm="336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sp>
        <p:nvSpPr>
          <p:cNvPr id="5" name="Rectángulo 4"/>
          <p:cNvSpPr/>
          <p:nvPr/>
        </p:nvSpPr>
        <p:spPr>
          <a:xfrm>
            <a:off x="4224303" y="801300"/>
            <a:ext cx="6890652" cy="369332"/>
          </a:xfrm>
          <a:prstGeom prst="rect">
            <a:avLst/>
          </a:prstGeom>
        </p:spPr>
        <p:txBody>
          <a:bodyPr wrap="square">
            <a:spAutoFit/>
          </a:bodyPr>
          <a:lstStyle/>
          <a:p>
            <a:r>
              <a:rPr lang="es-ES" dirty="0">
                <a:solidFill>
                  <a:srgbClr val="000000"/>
                </a:solidFill>
                <a:latin typeface="Calibri" panose="020F0502020204030204" pitchFamily="34" charset="0"/>
              </a:rPr>
              <a:t>Determinación de Momentos de Inercia </a:t>
            </a:r>
            <a:r>
              <a:rPr lang="es-ES" dirty="0" err="1">
                <a:solidFill>
                  <a:srgbClr val="000000"/>
                </a:solidFill>
                <a:latin typeface="Calibri" panose="020F0502020204030204" pitchFamily="34" charset="0"/>
              </a:rPr>
              <a:t>Baricéntricos</a:t>
            </a:r>
            <a:r>
              <a:rPr lang="es-ES" dirty="0">
                <a:solidFill>
                  <a:srgbClr val="000000"/>
                </a:solidFill>
                <a:latin typeface="Calibri" panose="020F0502020204030204" pitchFamily="34" charset="0"/>
              </a:rPr>
              <a:t> de la figura total</a:t>
            </a:r>
            <a:endParaRPr lang="en-US" dirty="0"/>
          </a:p>
        </p:txBody>
      </p:sp>
      <p:pic>
        <p:nvPicPr>
          <p:cNvPr id="7" name="Imagen 6"/>
          <p:cNvPicPr>
            <a:picLocks noChangeAspect="1"/>
          </p:cNvPicPr>
          <p:nvPr/>
        </p:nvPicPr>
        <p:blipFill>
          <a:blip r:embed="rId2"/>
          <a:stretch>
            <a:fillRect/>
          </a:stretch>
        </p:blipFill>
        <p:spPr>
          <a:xfrm>
            <a:off x="1279954" y="1298175"/>
            <a:ext cx="9609123" cy="1179563"/>
          </a:xfrm>
          <a:prstGeom prst="rect">
            <a:avLst/>
          </a:prstGeom>
        </p:spPr>
      </p:pic>
      <p:pic>
        <p:nvPicPr>
          <p:cNvPr id="9" name="Imagen 8"/>
          <p:cNvPicPr>
            <a:picLocks noChangeAspect="1"/>
          </p:cNvPicPr>
          <p:nvPr/>
        </p:nvPicPr>
        <p:blipFill>
          <a:blip r:embed="rId3"/>
          <a:stretch>
            <a:fillRect/>
          </a:stretch>
        </p:blipFill>
        <p:spPr>
          <a:xfrm>
            <a:off x="1279954" y="2861199"/>
            <a:ext cx="9561924" cy="1121549"/>
          </a:xfrm>
          <a:prstGeom prst="rect">
            <a:avLst/>
          </a:prstGeom>
        </p:spPr>
      </p:pic>
      <p:pic>
        <p:nvPicPr>
          <p:cNvPr id="10" name="Imagen 9"/>
          <p:cNvPicPr>
            <a:picLocks noChangeAspect="1"/>
          </p:cNvPicPr>
          <p:nvPr/>
        </p:nvPicPr>
        <p:blipFill>
          <a:blip r:embed="rId4"/>
          <a:stretch>
            <a:fillRect/>
          </a:stretch>
        </p:blipFill>
        <p:spPr>
          <a:xfrm>
            <a:off x="4888475" y="3982748"/>
            <a:ext cx="2781154" cy="454066"/>
          </a:xfrm>
          <a:prstGeom prst="rect">
            <a:avLst/>
          </a:prstGeom>
          <a:ln w="28575">
            <a:solidFill>
              <a:srgbClr val="FF0000"/>
            </a:solidFill>
          </a:ln>
        </p:spPr>
      </p:pic>
      <p:pic>
        <p:nvPicPr>
          <p:cNvPr id="11" name="Imagen 10"/>
          <p:cNvPicPr>
            <a:picLocks noChangeAspect="1"/>
          </p:cNvPicPr>
          <p:nvPr/>
        </p:nvPicPr>
        <p:blipFill>
          <a:blip r:embed="rId5"/>
          <a:stretch>
            <a:fillRect/>
          </a:stretch>
        </p:blipFill>
        <p:spPr>
          <a:xfrm>
            <a:off x="1279954" y="4557598"/>
            <a:ext cx="9309388" cy="972623"/>
          </a:xfrm>
          <a:prstGeom prst="rect">
            <a:avLst/>
          </a:prstGeom>
        </p:spPr>
      </p:pic>
      <p:pic>
        <p:nvPicPr>
          <p:cNvPr id="12" name="Imagen 11"/>
          <p:cNvPicPr>
            <a:picLocks noChangeAspect="1"/>
          </p:cNvPicPr>
          <p:nvPr/>
        </p:nvPicPr>
        <p:blipFill>
          <a:blip r:embed="rId6"/>
          <a:stretch>
            <a:fillRect/>
          </a:stretch>
        </p:blipFill>
        <p:spPr>
          <a:xfrm>
            <a:off x="4888474" y="5651005"/>
            <a:ext cx="2854903" cy="390529"/>
          </a:xfrm>
          <a:prstGeom prst="rect">
            <a:avLst/>
          </a:prstGeom>
          <a:ln w="28575">
            <a:solidFill>
              <a:srgbClr val="FF0000"/>
            </a:solidFill>
          </a:ln>
        </p:spPr>
      </p:pic>
      <p:pic>
        <p:nvPicPr>
          <p:cNvPr id="8" name="Imagen 7"/>
          <p:cNvPicPr>
            <a:picLocks noChangeAspect="1"/>
          </p:cNvPicPr>
          <p:nvPr/>
        </p:nvPicPr>
        <p:blipFill>
          <a:blip r:embed="rId7"/>
          <a:stretch>
            <a:fillRect/>
          </a:stretch>
        </p:blipFill>
        <p:spPr>
          <a:xfrm>
            <a:off x="4888475" y="2385382"/>
            <a:ext cx="2854902" cy="475817"/>
          </a:xfrm>
          <a:prstGeom prst="rect">
            <a:avLst/>
          </a:prstGeom>
          <a:ln w="28575">
            <a:solidFill>
              <a:srgbClr val="FF0000"/>
            </a:solidFill>
          </a:ln>
        </p:spPr>
      </p:pic>
    </p:spTree>
    <p:extLst>
      <p:ext uri="{BB962C8B-B14F-4D97-AF65-F5344CB8AC3E}">
        <p14:creationId xmlns:p14="http://schemas.microsoft.com/office/powerpoint/2010/main" val="14032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sp>
        <p:nvSpPr>
          <p:cNvPr id="5" name="Rectángulo 4"/>
          <p:cNvSpPr/>
          <p:nvPr/>
        </p:nvSpPr>
        <p:spPr>
          <a:xfrm>
            <a:off x="1279953" y="1454016"/>
            <a:ext cx="8114769" cy="369332"/>
          </a:xfrm>
          <a:prstGeom prst="rect">
            <a:avLst/>
          </a:prstGeom>
        </p:spPr>
        <p:txBody>
          <a:bodyPr wrap="square">
            <a:spAutoFit/>
          </a:bodyPr>
          <a:lstStyle/>
          <a:p>
            <a:r>
              <a:rPr lang="es-ES" dirty="0">
                <a:solidFill>
                  <a:srgbClr val="000000"/>
                </a:solidFill>
                <a:latin typeface="Calibri" panose="020F0502020204030204" pitchFamily="34" charset="0"/>
              </a:rPr>
              <a:t>Determinación de los Momentos Principales de Inercia y Ejes Principales de Inercia </a:t>
            </a:r>
            <a:endParaRPr lang="en-US" dirty="0"/>
          </a:p>
        </p:txBody>
      </p:sp>
      <p:pic>
        <p:nvPicPr>
          <p:cNvPr id="6" name="Imagen 5"/>
          <p:cNvPicPr>
            <a:picLocks noChangeAspect="1"/>
          </p:cNvPicPr>
          <p:nvPr/>
        </p:nvPicPr>
        <p:blipFill>
          <a:blip r:embed="rId2"/>
          <a:stretch>
            <a:fillRect/>
          </a:stretch>
        </p:blipFill>
        <p:spPr>
          <a:xfrm>
            <a:off x="1279953" y="2060564"/>
            <a:ext cx="9621932" cy="1213577"/>
          </a:xfrm>
          <a:prstGeom prst="rect">
            <a:avLst/>
          </a:prstGeom>
        </p:spPr>
      </p:pic>
      <p:pic>
        <p:nvPicPr>
          <p:cNvPr id="7" name="Imagen 6"/>
          <p:cNvPicPr>
            <a:picLocks noChangeAspect="1"/>
          </p:cNvPicPr>
          <p:nvPr/>
        </p:nvPicPr>
        <p:blipFill>
          <a:blip r:embed="rId3"/>
          <a:stretch>
            <a:fillRect/>
          </a:stretch>
        </p:blipFill>
        <p:spPr>
          <a:xfrm>
            <a:off x="3695001" y="3392288"/>
            <a:ext cx="3346044" cy="562886"/>
          </a:xfrm>
          <a:prstGeom prst="rect">
            <a:avLst/>
          </a:prstGeom>
        </p:spPr>
      </p:pic>
      <p:pic>
        <p:nvPicPr>
          <p:cNvPr id="8" name="Imagen 7"/>
          <p:cNvPicPr>
            <a:picLocks noChangeAspect="1"/>
          </p:cNvPicPr>
          <p:nvPr/>
        </p:nvPicPr>
        <p:blipFill>
          <a:blip r:embed="rId4"/>
          <a:stretch>
            <a:fillRect/>
          </a:stretch>
        </p:blipFill>
        <p:spPr>
          <a:xfrm>
            <a:off x="3695001" y="4073322"/>
            <a:ext cx="3284672" cy="539735"/>
          </a:xfrm>
          <a:prstGeom prst="rect">
            <a:avLst/>
          </a:prstGeom>
        </p:spPr>
      </p:pic>
      <p:pic>
        <p:nvPicPr>
          <p:cNvPr id="9" name="Imagen 8"/>
          <p:cNvPicPr>
            <a:picLocks noChangeAspect="1"/>
          </p:cNvPicPr>
          <p:nvPr/>
        </p:nvPicPr>
        <p:blipFill>
          <a:blip r:embed="rId5"/>
          <a:stretch>
            <a:fillRect/>
          </a:stretch>
        </p:blipFill>
        <p:spPr>
          <a:xfrm>
            <a:off x="1279953" y="5098181"/>
            <a:ext cx="4275525" cy="727433"/>
          </a:xfrm>
          <a:prstGeom prst="rect">
            <a:avLst/>
          </a:prstGeom>
        </p:spPr>
      </p:pic>
      <p:pic>
        <p:nvPicPr>
          <p:cNvPr id="10" name="Imagen 9"/>
          <p:cNvPicPr>
            <a:picLocks noChangeAspect="1"/>
          </p:cNvPicPr>
          <p:nvPr/>
        </p:nvPicPr>
        <p:blipFill>
          <a:blip r:embed="rId6"/>
          <a:stretch>
            <a:fillRect/>
          </a:stretch>
        </p:blipFill>
        <p:spPr>
          <a:xfrm>
            <a:off x="7361133" y="5203838"/>
            <a:ext cx="1209649" cy="516117"/>
          </a:xfrm>
          <a:prstGeom prst="rect">
            <a:avLst/>
          </a:prstGeom>
        </p:spPr>
      </p:pic>
    </p:spTree>
    <p:extLst>
      <p:ext uri="{BB962C8B-B14F-4D97-AF65-F5344CB8AC3E}">
        <p14:creationId xmlns:p14="http://schemas.microsoft.com/office/powerpoint/2010/main" val="134618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855408" y="766916"/>
            <a:ext cx="10530348" cy="5324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to 8"/>
          <p:cNvGraphicFramePr>
            <a:graphicFrameLocks noChangeAspect="1"/>
          </p:cNvGraphicFramePr>
          <p:nvPr>
            <p:extLst>
              <p:ext uri="{D42A27DB-BD31-4B8C-83A1-F6EECF244321}">
                <p14:modId xmlns:p14="http://schemas.microsoft.com/office/powerpoint/2010/main" val="2724697341"/>
              </p:ext>
            </p:extLst>
          </p:nvPr>
        </p:nvGraphicFramePr>
        <p:xfrm>
          <a:off x="-2501564" y="530942"/>
          <a:ext cx="15423767" cy="5796115"/>
        </p:xfrm>
        <a:graphic>
          <a:graphicData uri="http://schemas.openxmlformats.org/presentationml/2006/ole">
            <mc:AlternateContent xmlns:mc="http://schemas.openxmlformats.org/markup-compatibility/2006">
              <mc:Choice xmlns:v="urn:schemas-microsoft-com:vml" Requires="v">
                <p:oleObj spid="_x0000_s1038" name="AutoCAD Drawing" r:id="rId3" imgW="12039480" imgH="4524480" progId="AutoCAD.Drawing.19">
                  <p:embed/>
                </p:oleObj>
              </mc:Choice>
              <mc:Fallback>
                <p:oleObj name="AutoCAD Drawing" r:id="rId3" imgW="12039480" imgH="4524480" progId="AutoCAD.Drawing.19">
                  <p:embed/>
                  <p:pic>
                    <p:nvPicPr>
                      <p:cNvPr id="0" name=""/>
                      <p:cNvPicPr/>
                      <p:nvPr/>
                    </p:nvPicPr>
                    <p:blipFill>
                      <a:blip r:embed="rId4"/>
                      <a:stretch>
                        <a:fillRect/>
                      </a:stretch>
                    </p:blipFill>
                    <p:spPr>
                      <a:xfrm>
                        <a:off x="-2501564" y="530942"/>
                        <a:ext cx="15423767" cy="5796115"/>
                      </a:xfrm>
                      <a:prstGeom prst="rect">
                        <a:avLst/>
                      </a:prstGeom>
                    </p:spPr>
                  </p:pic>
                </p:oleObj>
              </mc:Fallback>
            </mc:AlternateContent>
          </a:graphicData>
        </a:graphic>
      </p:graphicFrame>
    </p:spTree>
    <p:extLst>
      <p:ext uri="{BB962C8B-B14F-4D97-AF65-F5344CB8AC3E}">
        <p14:creationId xmlns:p14="http://schemas.microsoft.com/office/powerpoint/2010/main" val="266937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169A60-B14C-4BCB-A458-A2FFBA99A7DF}"/>
              </a:ext>
            </a:extLst>
          </p:cNvPr>
          <p:cNvPicPr>
            <a:picLocks noChangeAspect="1"/>
          </p:cNvPicPr>
          <p:nvPr/>
        </p:nvPicPr>
        <p:blipFill rotWithShape="1">
          <a:blip r:embed="rId2"/>
          <a:srcRect l="39630" t="61851" r="35925" b="9445"/>
          <a:stretch/>
        </p:blipFill>
        <p:spPr>
          <a:xfrm>
            <a:off x="6471265" y="1219200"/>
            <a:ext cx="4704735" cy="4419600"/>
          </a:xfrm>
          <a:prstGeom prst="rect">
            <a:avLst/>
          </a:prstGeom>
        </p:spPr>
      </p:pic>
      <p:pic>
        <p:nvPicPr>
          <p:cNvPr id="6" name="Imagen 5">
            <a:extLst>
              <a:ext uri="{FF2B5EF4-FFF2-40B4-BE49-F238E27FC236}">
                <a16:creationId xmlns:a16="http://schemas.microsoft.com/office/drawing/2014/main" id="{C3FEFE7E-1419-42B1-AB9B-DF60023B58E8}"/>
              </a:ext>
            </a:extLst>
          </p:cNvPr>
          <p:cNvPicPr>
            <a:picLocks noChangeAspect="1"/>
          </p:cNvPicPr>
          <p:nvPr/>
        </p:nvPicPr>
        <p:blipFill rotWithShape="1">
          <a:blip r:embed="rId3"/>
          <a:srcRect l="17259" t="17778" r="30444" b="23333"/>
          <a:stretch/>
        </p:blipFill>
        <p:spPr>
          <a:xfrm>
            <a:off x="1237635" y="1219200"/>
            <a:ext cx="5230283" cy="4711700"/>
          </a:xfrm>
          <a:prstGeom prst="rect">
            <a:avLst/>
          </a:prstGeom>
        </p:spPr>
      </p:pic>
      <p:sp>
        <p:nvSpPr>
          <p:cNvPr id="7" name="Elipse 6">
            <a:extLst>
              <a:ext uri="{FF2B5EF4-FFF2-40B4-BE49-F238E27FC236}">
                <a16:creationId xmlns:a16="http://schemas.microsoft.com/office/drawing/2014/main" id="{EAB8B35F-48AA-4D6A-8DFD-DF2DB0788462}"/>
              </a:ext>
            </a:extLst>
          </p:cNvPr>
          <p:cNvSpPr/>
          <p:nvPr/>
        </p:nvSpPr>
        <p:spPr>
          <a:xfrm>
            <a:off x="3924300" y="3721100"/>
            <a:ext cx="1016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uadroTexto 7">
            <a:extLst>
              <a:ext uri="{FF2B5EF4-FFF2-40B4-BE49-F238E27FC236}">
                <a16:creationId xmlns:a16="http://schemas.microsoft.com/office/drawing/2014/main" id="{4EF55C12-9403-44D7-88CC-59C8AF3573B1}"/>
              </a:ext>
            </a:extLst>
          </p:cNvPr>
          <p:cNvSpPr txBox="1"/>
          <p:nvPr/>
        </p:nvSpPr>
        <p:spPr>
          <a:xfrm>
            <a:off x="3962400" y="3746500"/>
            <a:ext cx="333746" cy="307777"/>
          </a:xfrm>
          <a:prstGeom prst="rect">
            <a:avLst/>
          </a:prstGeom>
          <a:noFill/>
        </p:spPr>
        <p:txBody>
          <a:bodyPr wrap="none" rtlCol="0">
            <a:spAutoFit/>
          </a:bodyPr>
          <a:lstStyle/>
          <a:p>
            <a:r>
              <a:rPr lang="es-AR" sz="1400" dirty="0">
                <a:solidFill>
                  <a:srgbClr val="00B050"/>
                </a:solidFill>
                <a:latin typeface="Arial Black" panose="020B0A04020102020204" pitchFamily="34" charset="0"/>
              </a:rPr>
              <a:t>G</a:t>
            </a:r>
          </a:p>
        </p:txBody>
      </p:sp>
      <p:sp>
        <p:nvSpPr>
          <p:cNvPr id="9" name="CuadroTexto 8"/>
          <p:cNvSpPr txBox="1"/>
          <p:nvPr/>
        </p:nvSpPr>
        <p:spPr>
          <a:xfrm>
            <a:off x="836022" y="737279"/>
            <a:ext cx="8516984" cy="369332"/>
          </a:xfrm>
          <a:prstGeom prst="rect">
            <a:avLst/>
          </a:prstGeom>
          <a:noFill/>
          <a:ln w="28575">
            <a:solidFill>
              <a:srgbClr val="FF0000"/>
            </a:solidFill>
          </a:ln>
        </p:spPr>
        <p:txBody>
          <a:bodyPr wrap="square" rtlCol="0">
            <a:spAutoFit/>
          </a:bodyPr>
          <a:lstStyle/>
          <a:p>
            <a:r>
              <a:rPr lang="es-AR" b="1" dirty="0" smtClean="0"/>
              <a:t>CENTRO DE GRAVEDAD – APLICANDO COMANDO “PROPFIS” (AUTOCAD)</a:t>
            </a:r>
            <a:endParaRPr lang="en-US" b="1" dirty="0"/>
          </a:p>
        </p:txBody>
      </p:sp>
    </p:spTree>
    <p:extLst>
      <p:ext uri="{BB962C8B-B14F-4D97-AF65-F5344CB8AC3E}">
        <p14:creationId xmlns:p14="http://schemas.microsoft.com/office/powerpoint/2010/main" val="738508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C51E1CA-7252-4C18-B40E-77987CA12216}"/>
              </a:ext>
            </a:extLst>
          </p:cNvPr>
          <p:cNvPicPr>
            <a:picLocks noChangeAspect="1"/>
          </p:cNvPicPr>
          <p:nvPr/>
        </p:nvPicPr>
        <p:blipFill rotWithShape="1">
          <a:blip r:embed="rId2"/>
          <a:srcRect l="39630" t="61667" r="35925" b="9630"/>
          <a:stretch/>
        </p:blipFill>
        <p:spPr>
          <a:xfrm>
            <a:off x="6283234" y="1252113"/>
            <a:ext cx="4118109" cy="3868527"/>
          </a:xfrm>
          <a:prstGeom prst="rect">
            <a:avLst/>
          </a:prstGeom>
        </p:spPr>
      </p:pic>
      <p:pic>
        <p:nvPicPr>
          <p:cNvPr id="5" name="Imagen 4">
            <a:extLst>
              <a:ext uri="{FF2B5EF4-FFF2-40B4-BE49-F238E27FC236}">
                <a16:creationId xmlns:a16="http://schemas.microsoft.com/office/drawing/2014/main" id="{1287D7AC-E3FC-442B-91CD-9A440575F78C}"/>
              </a:ext>
            </a:extLst>
          </p:cNvPr>
          <p:cNvPicPr>
            <a:picLocks noChangeAspect="1"/>
          </p:cNvPicPr>
          <p:nvPr/>
        </p:nvPicPr>
        <p:blipFill rotWithShape="1">
          <a:blip r:embed="rId3"/>
          <a:srcRect l="10893" t="25185" r="32964" b="15741"/>
          <a:stretch/>
        </p:blipFill>
        <p:spPr>
          <a:xfrm>
            <a:off x="927101" y="1168400"/>
            <a:ext cx="4925060" cy="4145720"/>
          </a:xfrm>
          <a:prstGeom prst="rect">
            <a:avLst/>
          </a:prstGeom>
        </p:spPr>
      </p:pic>
      <p:sp>
        <p:nvSpPr>
          <p:cNvPr id="6" name="CuadroTexto 5"/>
          <p:cNvSpPr txBox="1"/>
          <p:nvPr/>
        </p:nvSpPr>
        <p:spPr>
          <a:xfrm>
            <a:off x="836022" y="737279"/>
            <a:ext cx="8516984" cy="369332"/>
          </a:xfrm>
          <a:prstGeom prst="rect">
            <a:avLst/>
          </a:prstGeom>
          <a:noFill/>
          <a:ln w="28575">
            <a:solidFill>
              <a:srgbClr val="FF0000"/>
            </a:solidFill>
          </a:ln>
        </p:spPr>
        <p:txBody>
          <a:bodyPr wrap="square" rtlCol="0">
            <a:spAutoFit/>
          </a:bodyPr>
          <a:lstStyle/>
          <a:p>
            <a:r>
              <a:rPr lang="es-AR" b="1" dirty="0" smtClean="0"/>
              <a:t>INERCIAS PRINCIPALES – APLICANDO COMANDO “PROPFIS” (AUTOCAD)</a:t>
            </a:r>
            <a:endParaRPr lang="en-US" b="1" dirty="0"/>
          </a:p>
        </p:txBody>
      </p:sp>
      <p:sp>
        <p:nvSpPr>
          <p:cNvPr id="2" name="CuadroTexto 1"/>
          <p:cNvSpPr txBox="1"/>
          <p:nvPr/>
        </p:nvSpPr>
        <p:spPr>
          <a:xfrm>
            <a:off x="836022" y="5120640"/>
            <a:ext cx="10579392" cy="1077218"/>
          </a:xfrm>
          <a:prstGeom prst="rect">
            <a:avLst/>
          </a:prstGeom>
          <a:noFill/>
        </p:spPr>
        <p:txBody>
          <a:bodyPr wrap="square" rtlCol="0">
            <a:spAutoFit/>
          </a:bodyPr>
          <a:lstStyle/>
          <a:p>
            <a:pPr algn="just"/>
            <a:r>
              <a:rPr lang="es-AR" sz="1600" u="sng" dirty="0" smtClean="0"/>
              <a:t>Nota</a:t>
            </a:r>
            <a:r>
              <a:rPr lang="es-AR" sz="1600" dirty="0" smtClean="0"/>
              <a:t>: Para la determinación de los Momentos Principales de Inercia el centro de coordenadas de los ejes ortogonales debe coincidir con el Centro de Gravedad (G) de la figura. El momento de inercia centrífugo determinado por este método, siempre da valores absolutos correctos pero difiere en signo a los obtenidos por el método analítico (o sea signo contrario); esto se debe a que AUTOCAD utiliza valores negativos, de entrada, para el cálculo de la inercia centrífuga   </a:t>
            </a:r>
            <a:endParaRPr lang="en-US" sz="1600" dirty="0"/>
          </a:p>
        </p:txBody>
      </p:sp>
    </p:spTree>
    <p:extLst>
      <p:ext uri="{BB962C8B-B14F-4D97-AF65-F5344CB8AC3E}">
        <p14:creationId xmlns:p14="http://schemas.microsoft.com/office/powerpoint/2010/main" val="259750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7AF78E-36C5-45E2-92A2-E81A2C75B925}"/>
              </a:ext>
            </a:extLst>
          </p:cNvPr>
          <p:cNvPicPr>
            <a:picLocks noChangeAspect="1"/>
          </p:cNvPicPr>
          <p:nvPr/>
        </p:nvPicPr>
        <p:blipFill rotWithShape="1">
          <a:blip r:embed="rId2"/>
          <a:srcRect l="2741" t="20555" r="38592" b="18704"/>
          <a:stretch/>
        </p:blipFill>
        <p:spPr>
          <a:xfrm>
            <a:off x="645885" y="633912"/>
            <a:ext cx="6639157" cy="5499100"/>
          </a:xfrm>
          <a:prstGeom prst="rect">
            <a:avLst/>
          </a:prstGeom>
        </p:spPr>
      </p:pic>
      <p:pic>
        <p:nvPicPr>
          <p:cNvPr id="3" name="Imagen 2">
            <a:extLst>
              <a:ext uri="{FF2B5EF4-FFF2-40B4-BE49-F238E27FC236}">
                <a16:creationId xmlns:a16="http://schemas.microsoft.com/office/drawing/2014/main" id="{AC51E1CA-7252-4C18-B40E-77987CA12216}"/>
              </a:ext>
            </a:extLst>
          </p:cNvPr>
          <p:cNvPicPr>
            <a:picLocks noChangeAspect="1"/>
          </p:cNvPicPr>
          <p:nvPr/>
        </p:nvPicPr>
        <p:blipFill rotWithShape="1">
          <a:blip r:embed="rId3"/>
          <a:srcRect l="39630" t="61667" r="35925" b="9630"/>
          <a:stretch/>
        </p:blipFill>
        <p:spPr>
          <a:xfrm>
            <a:off x="7122641" y="1212924"/>
            <a:ext cx="4118109" cy="3868527"/>
          </a:xfrm>
          <a:prstGeom prst="rect">
            <a:avLst/>
          </a:prstGeom>
        </p:spPr>
      </p:pic>
      <p:sp>
        <p:nvSpPr>
          <p:cNvPr id="5" name="CuadroTexto 4"/>
          <p:cNvSpPr txBox="1"/>
          <p:nvPr/>
        </p:nvSpPr>
        <p:spPr>
          <a:xfrm>
            <a:off x="836022" y="5485998"/>
            <a:ext cx="10579392" cy="387667"/>
          </a:xfrm>
          <a:prstGeom prst="rect">
            <a:avLst/>
          </a:prstGeom>
          <a:noFill/>
        </p:spPr>
        <p:txBody>
          <a:bodyPr wrap="square" rtlCol="0">
            <a:spAutoFit/>
          </a:bodyPr>
          <a:lstStyle/>
          <a:p>
            <a:pPr algn="just"/>
            <a:r>
              <a:rPr lang="es-AR" sz="1600" u="sng" dirty="0" smtClean="0"/>
              <a:t>Nota</a:t>
            </a:r>
            <a:r>
              <a:rPr lang="es-AR" sz="1600" dirty="0" smtClean="0"/>
              <a:t>: </a:t>
            </a:r>
          </a:p>
          <a:p>
            <a:pPr algn="just"/>
            <a:r>
              <a:rPr lang="es-AR" sz="1600" dirty="0" smtClean="0"/>
              <a:t>I (Momento de Inercia mínimo) cuyo eje pasa por G y por el punto (0,8183; 0,5748)</a:t>
            </a:r>
          </a:p>
          <a:p>
            <a:pPr algn="just"/>
            <a:r>
              <a:rPr lang="es-AR" sz="1600" dirty="0" smtClean="0"/>
              <a:t>J (Momento de Inercia máximo) cuyo eje pasa por G y por el punto (-0,5748; 0,8183)</a:t>
            </a:r>
            <a:endParaRPr lang="en-US" sz="1600" dirty="0"/>
          </a:p>
        </p:txBody>
      </p:sp>
      <p:sp>
        <p:nvSpPr>
          <p:cNvPr id="6" name="CuadroTexto 5"/>
          <p:cNvSpPr txBox="1"/>
          <p:nvPr/>
        </p:nvSpPr>
        <p:spPr>
          <a:xfrm>
            <a:off x="664712" y="672857"/>
            <a:ext cx="7146877" cy="372172"/>
          </a:xfrm>
          <a:prstGeom prst="rect">
            <a:avLst/>
          </a:prstGeom>
          <a:noFill/>
          <a:ln w="28575">
            <a:solidFill>
              <a:srgbClr val="FF0000"/>
            </a:solidFill>
          </a:ln>
        </p:spPr>
        <p:txBody>
          <a:bodyPr wrap="square" rtlCol="0">
            <a:spAutoFit/>
          </a:bodyPr>
          <a:lstStyle/>
          <a:p>
            <a:r>
              <a:rPr lang="es-AR" b="1" dirty="0" smtClean="0"/>
              <a:t>INERCIAS PRINCIPALES – UBICACIÓN DE EJES PRINCIPALES</a:t>
            </a:r>
            <a:endParaRPr lang="en-US" b="1" dirty="0"/>
          </a:p>
        </p:txBody>
      </p:sp>
    </p:spTree>
    <p:extLst>
      <p:ext uri="{BB962C8B-B14F-4D97-AF65-F5344CB8AC3E}">
        <p14:creationId xmlns:p14="http://schemas.microsoft.com/office/powerpoint/2010/main" val="285856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FCB8099-0657-4F4F-96E2-08A93C1E0C2C}"/>
              </a:ext>
            </a:extLst>
          </p:cNvPr>
          <p:cNvPicPr>
            <a:picLocks noChangeAspect="1"/>
          </p:cNvPicPr>
          <p:nvPr/>
        </p:nvPicPr>
        <p:blipFill rotWithShape="1">
          <a:blip r:embed="rId2"/>
          <a:srcRect l="26001" t="25926" r="14740" b="20371"/>
          <a:stretch/>
        </p:blipFill>
        <p:spPr>
          <a:xfrm>
            <a:off x="1366345" y="0"/>
            <a:ext cx="9459310" cy="6858000"/>
          </a:xfrm>
          <a:prstGeom prst="rect">
            <a:avLst/>
          </a:prstGeom>
        </p:spPr>
      </p:pic>
      <p:sp>
        <p:nvSpPr>
          <p:cNvPr id="2" name="CuadroTexto 1"/>
          <p:cNvSpPr txBox="1"/>
          <p:nvPr/>
        </p:nvSpPr>
        <p:spPr>
          <a:xfrm rot="16200000">
            <a:off x="-1541418" y="3252654"/>
            <a:ext cx="5120640" cy="369332"/>
          </a:xfrm>
          <a:prstGeom prst="rect">
            <a:avLst/>
          </a:prstGeom>
          <a:noFill/>
          <a:ln w="28575">
            <a:solidFill>
              <a:srgbClr val="FF0000"/>
            </a:solidFill>
          </a:ln>
        </p:spPr>
        <p:txBody>
          <a:bodyPr wrap="square" rtlCol="0">
            <a:spAutoFit/>
          </a:bodyPr>
          <a:lstStyle/>
          <a:p>
            <a:r>
              <a:rPr lang="es-AR" b="1" dirty="0" smtClean="0"/>
              <a:t>SOLUCIÓN GRÁFICA – CÍRCULO DE MOHR </a:t>
            </a:r>
            <a:endParaRPr lang="en-US" b="1" dirty="0"/>
          </a:p>
        </p:txBody>
      </p:sp>
    </p:spTree>
    <p:extLst>
      <p:ext uri="{BB962C8B-B14F-4D97-AF65-F5344CB8AC3E}">
        <p14:creationId xmlns:p14="http://schemas.microsoft.com/office/powerpoint/2010/main" val="390205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sp>
        <p:nvSpPr>
          <p:cNvPr id="9" name="Rectángulo 8"/>
          <p:cNvSpPr/>
          <p:nvPr/>
        </p:nvSpPr>
        <p:spPr>
          <a:xfrm>
            <a:off x="1279954" y="1608435"/>
            <a:ext cx="9553146" cy="400110"/>
          </a:xfrm>
          <a:prstGeom prst="rect">
            <a:avLst/>
          </a:prstGeom>
        </p:spPr>
        <p:txBody>
          <a:bodyPr wrap="square">
            <a:spAutoFit/>
          </a:bodyPr>
          <a:lstStyle/>
          <a:p>
            <a:r>
              <a:rPr lang="es-ES" sz="2000" dirty="0">
                <a:latin typeface="Calibri" panose="020F0502020204030204" pitchFamily="34" charset="0"/>
                <a:cs typeface="Calibri" panose="020F0502020204030204" pitchFamily="34" charset="0"/>
              </a:rPr>
              <a:t>Dada la siguiente figura.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3"/>
          <a:stretch>
            <a:fillRect/>
          </a:stretch>
        </p:blipFill>
        <p:spPr>
          <a:xfrm>
            <a:off x="6056527" y="1235586"/>
            <a:ext cx="5314783" cy="4273138"/>
          </a:xfrm>
          <a:prstGeom prst="rect">
            <a:avLst/>
          </a:prstGeom>
        </p:spPr>
      </p:pic>
      <p:sp>
        <p:nvSpPr>
          <p:cNvPr id="4" name="Rectángulo 3"/>
          <p:cNvSpPr/>
          <p:nvPr/>
        </p:nvSpPr>
        <p:spPr>
          <a:xfrm>
            <a:off x="1279954" y="2738735"/>
            <a:ext cx="4555863" cy="2523768"/>
          </a:xfrm>
          <a:prstGeom prst="rect">
            <a:avLst/>
          </a:prstGeom>
        </p:spPr>
        <p:txBody>
          <a:bodyPr wrap="square">
            <a:spAutoFit/>
          </a:bodyPr>
          <a:lstStyle/>
          <a:p>
            <a:pPr algn="just"/>
            <a:r>
              <a:rPr lang="es-ES" sz="2000" u="sng" dirty="0">
                <a:latin typeface="Calibri" panose="020F0502020204030204" pitchFamily="34" charset="0"/>
                <a:cs typeface="Calibri" panose="020F0502020204030204" pitchFamily="34" charset="0"/>
              </a:rPr>
              <a:t>Determinar</a:t>
            </a:r>
            <a:r>
              <a:rPr lang="es-ES" sz="2000" dirty="0">
                <a:latin typeface="Calibri" panose="020F0502020204030204" pitchFamily="34" charset="0"/>
                <a:cs typeface="Calibri" panose="020F0502020204030204" pitchFamily="34" charset="0"/>
              </a:rPr>
              <a:t>:</a:t>
            </a:r>
          </a:p>
          <a:p>
            <a:pPr algn="just"/>
            <a:r>
              <a:rPr lang="es-ES" sz="800" dirty="0">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Coordenadas del centro de gravedad. </a:t>
            </a:r>
          </a:p>
          <a:p>
            <a:pPr algn="just"/>
            <a:endParaRPr lang="es-ES" sz="1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Los momentos de inercia </a:t>
            </a:r>
            <a:r>
              <a:rPr lang="es-ES" sz="2000" dirty="0" err="1">
                <a:latin typeface="Calibri" panose="020F0502020204030204" pitchFamily="34" charset="0"/>
                <a:cs typeface="Calibri" panose="020F0502020204030204" pitchFamily="34" charset="0"/>
              </a:rPr>
              <a:t>baricéntricos</a:t>
            </a:r>
            <a:r>
              <a:rPr lang="es-ES" sz="2000" dirty="0">
                <a:latin typeface="Calibri" panose="020F0502020204030204" pitchFamily="34" charset="0"/>
                <a:cs typeface="Calibri" panose="020F0502020204030204" pitchFamily="34" charset="0"/>
              </a:rPr>
              <a:t>.</a:t>
            </a:r>
          </a:p>
          <a:p>
            <a:pPr algn="just"/>
            <a:endParaRPr lang="es-ES" sz="1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Los momentos principales de inercia.</a:t>
            </a:r>
          </a:p>
          <a:p>
            <a:pPr algn="just"/>
            <a:endParaRPr lang="es-ES" sz="1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La posición de los ejes principales de inercia.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46494987"/>
      </p:ext>
    </p:extLst>
  </p:cSld>
  <p:clrMapOvr>
    <a:masterClrMapping/>
  </p:clrMapOvr>
  <mc:AlternateContent xmlns:mc="http://schemas.openxmlformats.org/markup-compatibility/2006" xmlns:p14="http://schemas.microsoft.com/office/powerpoint/2010/main">
    <mc:Choice Requires="p14">
      <p:transition spd="slow" p14:dur="2000" advTm="94870"/>
    </mc:Choice>
    <mc:Fallback xmlns="">
      <p:transition spd="slow" advTm="94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left)">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left)">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left)">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wipe(left)">
                                      <p:cBhvr>
                                        <p:cTn id="4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3A86A75C-4F4B-4683-9AE1-C65F6400EC91}">
      <p14:laserTraceLst xmlns:p14="http://schemas.microsoft.com/office/powerpoint/2010/main">
        <p14:tracePtLst>
          <p14:tracePt t="50015" x="8420100" y="3965575"/>
          <p14:tracePt t="50154" x="8447088" y="3965575"/>
          <p14:tracePt t="50201" x="8447088" y="3956050"/>
          <p14:tracePt t="50205" x="8456613" y="3956050"/>
          <p14:tracePt t="50217" x="8456613" y="3946525"/>
          <p14:tracePt t="50230" x="8466138" y="3938588"/>
          <p14:tracePt t="50246" x="8466138" y="3929063"/>
          <p14:tracePt t="50262" x="8466138" y="3919538"/>
          <p14:tracePt t="50278" x="8474075" y="3884613"/>
          <p14:tracePt t="50294" x="8491538" y="3830638"/>
          <p14:tracePt t="50310" x="8562975" y="3616325"/>
          <p14:tracePt t="50326" x="8697913" y="3276600"/>
          <p14:tracePt t="50342" x="8769350" y="2973388"/>
          <p14:tracePt t="50358" x="8796338" y="2732088"/>
          <p14:tracePt t="50374" x="8759825" y="2527300"/>
          <p14:tracePt t="50390" x="8643938" y="2330450"/>
          <p14:tracePt t="50406" x="8456613" y="2160588"/>
          <p14:tracePt t="50422" x="8215313" y="1982788"/>
          <p14:tracePt t="50438" x="7991475" y="1812925"/>
          <p14:tracePt t="50454" x="7867650" y="1652588"/>
          <p14:tracePt t="50470" x="7813675" y="1527175"/>
          <p14:tracePt t="50486" x="7786688" y="1401763"/>
          <p14:tracePt t="50502" x="7786688" y="1357313"/>
          <p14:tracePt t="50518" x="7786688" y="1339850"/>
          <p14:tracePt t="50534" x="7786688" y="1330325"/>
          <p14:tracePt t="50550" x="7759700" y="1303338"/>
          <p14:tracePt t="50566" x="7742238" y="1276350"/>
          <p14:tracePt t="50582" x="7697788" y="1241425"/>
          <p14:tracePt t="50598" x="7688263" y="1214438"/>
          <p14:tracePt t="50614" x="7670800" y="1179513"/>
          <p14:tracePt t="50630" x="7670800" y="1116013"/>
          <p14:tracePt t="50646" x="7661275" y="1071563"/>
          <p14:tracePt t="50649" x="7661275" y="1044575"/>
          <p14:tracePt t="50662" x="7653338" y="1036638"/>
          <p14:tracePt t="50677" x="7643813" y="1009650"/>
          <p14:tracePt t="50694" x="7643813" y="990600"/>
          <p14:tracePt t="50710" x="7643813" y="973138"/>
          <p14:tracePt t="50741" x="7643813" y="965200"/>
          <p14:tracePt t="50809" x="7653338" y="955675"/>
          <p14:tracePt t="50814" x="7661275" y="955675"/>
          <p14:tracePt t="50825" x="7670800" y="955675"/>
          <p14:tracePt t="50841" x="7670800" y="946150"/>
          <p14:tracePt t="50937" x="7680325" y="946150"/>
          <p14:tracePt t="50953" x="7680325" y="955675"/>
          <p14:tracePt t="50973" x="7680325" y="965200"/>
          <p14:tracePt t="50987" x="7680325" y="973138"/>
          <p14:tracePt t="50992" x="7688263" y="973138"/>
          <p14:tracePt t="51003" x="7688263" y="982663"/>
          <p14:tracePt t="51015" x="7688263" y="990600"/>
          <p14:tracePt t="51029" x="7688263" y="1009650"/>
          <p14:tracePt t="51045" x="7688263" y="1044575"/>
          <p14:tracePt t="51061" x="7688263" y="1089025"/>
          <p14:tracePt t="51077" x="7688263" y="1108075"/>
          <p14:tracePt t="51093" x="7688263" y="1152525"/>
          <p14:tracePt t="51109" x="7688263" y="1179513"/>
          <p14:tracePt t="51125" x="7688263" y="1204913"/>
          <p14:tracePt t="51141" x="7688263" y="1241425"/>
          <p14:tracePt t="51158" x="7688263" y="1276350"/>
          <p14:tracePt t="51173" x="7688263" y="1295400"/>
          <p14:tracePt t="51189" x="7688263" y="1322388"/>
          <p14:tracePt t="51205" x="7697788" y="1366838"/>
          <p14:tracePt t="51221" x="7705725" y="1428750"/>
          <p14:tracePt t="51237" x="7705725" y="1490663"/>
          <p14:tracePt t="51253" x="7715250" y="1536700"/>
          <p14:tracePt t="51269" x="7715250" y="1598613"/>
          <p14:tracePt t="51285" x="7715250" y="1652588"/>
          <p14:tracePt t="51301" x="7715250" y="1724025"/>
          <p14:tracePt t="51317" x="7715250" y="1785938"/>
          <p14:tracePt t="51333" x="7715250" y="1857375"/>
          <p14:tracePt t="51349" x="7715250" y="1919288"/>
          <p14:tracePt t="51365" x="7715250" y="1955800"/>
          <p14:tracePt t="51381" x="7715250" y="1973263"/>
          <p14:tracePt t="51397" x="7715250" y="2009775"/>
          <p14:tracePt t="51413" x="7715250" y="2054225"/>
          <p14:tracePt t="51429" x="7715250" y="2098675"/>
          <p14:tracePt t="51445" x="7715250" y="2143125"/>
          <p14:tracePt t="51461" x="7715250" y="2187575"/>
          <p14:tracePt t="51477" x="7705725" y="2259013"/>
          <p14:tracePt t="51493" x="7688263" y="2303463"/>
          <p14:tracePt t="51509" x="7661275" y="2374900"/>
          <p14:tracePt t="51525" x="7661275" y="2428875"/>
          <p14:tracePt t="51541" x="7643813" y="2509838"/>
          <p14:tracePt t="51557" x="7643813" y="2581275"/>
          <p14:tracePt t="51573" x="7643813" y="2652713"/>
          <p14:tracePt t="51589" x="7634288" y="2724150"/>
          <p14:tracePt t="51605" x="7626350" y="2786063"/>
          <p14:tracePt t="51621" x="7626350" y="2847975"/>
          <p14:tracePt t="51637" x="7626350" y="2946400"/>
          <p14:tracePt t="51653" x="7626350" y="3027363"/>
          <p14:tracePt t="51669" x="7626350" y="3116263"/>
          <p14:tracePt t="51685" x="7626350" y="3179763"/>
          <p14:tracePt t="51701" x="7626350" y="3232150"/>
          <p14:tracePt t="51717" x="7626350" y="3276600"/>
          <p14:tracePt t="51733" x="7626350" y="3340100"/>
          <p14:tracePt t="51749" x="7634288" y="3411538"/>
          <p14:tracePt t="51765" x="7661275" y="3490913"/>
          <p14:tracePt t="51780" x="7670800" y="3554413"/>
          <p14:tracePt t="51796" x="7670800" y="3616325"/>
          <p14:tracePt t="51814" x="7670800" y="3679825"/>
          <p14:tracePt t="51828" x="7680325" y="3732213"/>
          <p14:tracePt t="51845" x="7680325" y="3776663"/>
          <p14:tracePt t="51861" x="7680325" y="3822700"/>
          <p14:tracePt t="51876" x="7680325" y="3857625"/>
          <p14:tracePt t="51892" x="7680325" y="3884613"/>
          <p14:tracePt t="51908" x="7688263" y="3938588"/>
          <p14:tracePt t="51924" x="7705725" y="4000500"/>
          <p14:tracePt t="51940" x="7705725" y="4054475"/>
          <p14:tracePt t="51956" x="7705725" y="4098925"/>
          <p14:tracePt t="51972" x="7705725" y="4143375"/>
          <p14:tracePt t="51988" x="7715250" y="4214813"/>
          <p14:tracePt t="52004" x="7724775" y="4268788"/>
          <p14:tracePt t="52020" x="7732713" y="4313238"/>
          <p14:tracePt t="52036" x="7742238" y="4340225"/>
          <p14:tracePt t="52052" x="7751763" y="4384675"/>
          <p14:tracePt t="52068" x="7751763" y="4402138"/>
          <p14:tracePt t="52084" x="7751763" y="4419600"/>
          <p14:tracePt t="52100" x="7751763" y="4446588"/>
          <p14:tracePt t="52116" x="7759700" y="4483100"/>
          <p14:tracePt t="52132" x="7777163" y="4527550"/>
          <p14:tracePt t="52148" x="7804150" y="4581525"/>
          <p14:tracePt t="52165" x="7804150" y="4608513"/>
          <p14:tracePt t="52196" x="7804150" y="4616450"/>
          <p14:tracePt t="52212" x="7804150" y="4633913"/>
          <p14:tracePt t="52228" x="7813675" y="4652963"/>
          <p14:tracePt t="52244" x="7823200" y="4679950"/>
          <p14:tracePt t="52363" x="7823200" y="4687888"/>
          <p14:tracePt t="52509" x="7831138" y="4687888"/>
          <p14:tracePt t="52685" x="7840663" y="4687888"/>
          <p14:tracePt t="52797" x="7840663" y="4670425"/>
          <p14:tracePt t="52813" x="7840663" y="4660900"/>
          <p14:tracePt t="52818" x="7840663" y="4652963"/>
          <p14:tracePt t="58797" x="7848600" y="4643438"/>
          <p14:tracePt t="58811" x="7848600" y="4633913"/>
          <p14:tracePt t="58816" x="7848600" y="4625975"/>
          <p14:tracePt t="58843" x="7848600" y="4608513"/>
          <p14:tracePt t="58859" x="7848600" y="4598988"/>
          <p14:tracePt t="58875" x="7848600" y="4589463"/>
          <p14:tracePt t="58891" x="7848600" y="4581525"/>
          <p14:tracePt t="58907" x="7848600" y="4572000"/>
          <p14:tracePt t="58912" x="7848600" y="4562475"/>
          <p14:tracePt t="58927" x="7848600" y="4537075"/>
          <p14:tracePt t="58942" x="7848600" y="4527550"/>
          <p14:tracePt t="58958" x="7840663" y="4500563"/>
          <p14:tracePt t="58974" x="7823200" y="4465638"/>
          <p14:tracePt t="58990" x="7823200" y="4456113"/>
          <p14:tracePt t="59006" x="7823200" y="4446588"/>
          <p14:tracePt t="59022" x="7823200" y="4429125"/>
          <p14:tracePt t="59039" x="7823200" y="4367213"/>
          <p14:tracePt t="59055" x="7823200" y="4322763"/>
          <p14:tracePt t="59071" x="7823200" y="4268788"/>
          <p14:tracePt t="59087" x="7823200" y="4197350"/>
          <p14:tracePt t="59102" x="7823200" y="4179888"/>
          <p14:tracePt t="59119" x="7840663" y="4125913"/>
          <p14:tracePt t="59134" x="7858125" y="4089400"/>
          <p14:tracePt t="59149" x="7858125" y="4062413"/>
          <p14:tracePt t="59166" x="7858125" y="4017963"/>
          <p14:tracePt t="59183" x="7858125" y="3929063"/>
          <p14:tracePt t="59197" x="7858125" y="3902075"/>
          <p14:tracePt t="59214" x="7858125" y="3830638"/>
          <p14:tracePt t="59230" x="7858125" y="3759200"/>
          <p14:tracePt t="59245" x="7867650" y="3670300"/>
          <p14:tracePt t="59261" x="7885113" y="3589338"/>
          <p14:tracePt t="59277" x="7902575" y="3527425"/>
          <p14:tracePt t="59293" x="7912100" y="3465513"/>
          <p14:tracePt t="59309" x="7929563" y="3419475"/>
          <p14:tracePt t="59312" x="7939088" y="3394075"/>
          <p14:tracePt t="59325" x="7947025" y="3375025"/>
          <p14:tracePt t="59341" x="7974013" y="3322638"/>
          <p14:tracePt t="59357" x="8001000" y="3268663"/>
          <p14:tracePt t="59373" x="8010525" y="3232150"/>
          <p14:tracePt t="59389" x="8010525" y="3187700"/>
          <p14:tracePt t="59405" x="8010525" y="3125788"/>
          <p14:tracePt t="59421" x="8010525" y="3081338"/>
          <p14:tracePt t="59437" x="8010525" y="3027363"/>
          <p14:tracePt t="59453" x="8010525" y="2990850"/>
          <p14:tracePt t="59469" x="8001000" y="2955925"/>
          <p14:tracePt t="59485" x="8001000" y="2938463"/>
          <p14:tracePt t="59501" x="8001000" y="2901950"/>
          <p14:tracePt t="59517" x="8001000" y="2867025"/>
          <p14:tracePt t="59533" x="8001000" y="2840038"/>
          <p14:tracePt t="59549" x="8001000" y="2803525"/>
          <p14:tracePt t="59565" x="8001000" y="2786063"/>
          <p14:tracePt t="59581" x="8001000" y="2768600"/>
          <p14:tracePt t="59597" x="7991475" y="2732088"/>
          <p14:tracePt t="59613" x="7974013" y="2714625"/>
          <p14:tracePt t="59629" x="7974013" y="2705100"/>
          <p14:tracePt t="59661" x="7966075" y="2687638"/>
          <p14:tracePt t="59677" x="7966075" y="2679700"/>
          <p14:tracePt t="59693" x="7966075" y="2652713"/>
          <p14:tracePt t="59709" x="7966075" y="2633663"/>
          <p14:tracePt t="59725" x="7966075" y="2616200"/>
          <p14:tracePt t="59741" x="7966075" y="2598738"/>
          <p14:tracePt t="59757" x="7966075" y="2581275"/>
          <p14:tracePt t="59773" x="7974013" y="2554288"/>
          <p14:tracePt t="59789" x="7974013" y="2544763"/>
          <p14:tracePt t="59805" x="7983538" y="2517775"/>
          <p14:tracePt t="59821" x="7983538" y="2509838"/>
          <p14:tracePt t="59824" x="7983538" y="2500313"/>
          <p14:tracePt t="59838" x="7983538" y="2490788"/>
          <p14:tracePt t="59853" x="7991475" y="2473325"/>
          <p14:tracePt t="59869" x="8001000" y="2419350"/>
          <p14:tracePt t="59885" x="8018463" y="2393950"/>
          <p14:tracePt t="59901" x="8027988" y="2357438"/>
          <p14:tracePt t="59917" x="8027988" y="2347913"/>
          <p14:tracePt t="59933" x="8027988" y="2322513"/>
          <p14:tracePt t="59966" x="8027988" y="2312988"/>
          <p14:tracePt t="59982" x="8027988" y="2303463"/>
          <p14:tracePt t="59997" x="8010525" y="2286000"/>
          <p14:tracePt t="60013" x="7991475" y="2276475"/>
          <p14:tracePt t="60029" x="7983538" y="2268538"/>
          <p14:tracePt t="60045" x="7956550" y="2241550"/>
          <p14:tracePt t="60061" x="7956550" y="2224088"/>
          <p14:tracePt t="60077" x="7956550" y="2205038"/>
          <p14:tracePt t="60093" x="7939088" y="2187575"/>
          <p14:tracePt t="60109" x="7939088" y="2179638"/>
          <p14:tracePt t="60125" x="7939088" y="2160588"/>
          <p14:tracePt t="60141" x="7939088" y="2152650"/>
          <p14:tracePt t="60157" x="7939088" y="2133600"/>
          <p14:tracePt t="60206" x="7939088" y="2125663"/>
          <p14:tracePt t="60222" x="7939088" y="2116138"/>
          <p14:tracePt t="60253" x="7939088" y="2108200"/>
          <p14:tracePt t="60270" x="7939088" y="2098675"/>
          <p14:tracePt t="60333" x="7939088" y="2089150"/>
          <p14:tracePt t="60365" x="7939088" y="2081213"/>
          <p14:tracePt t="60413" x="7939088" y="2071688"/>
          <p14:tracePt t="60461" x="7939088" y="2062163"/>
          <p14:tracePt t="60481" x="7947025" y="2054225"/>
          <p14:tracePt t="60577" x="7956550" y="2054225"/>
          <p14:tracePt t="60653" x="7974013" y="2044700"/>
          <p14:tracePt t="60657" x="7983538" y="2044700"/>
          <p14:tracePt t="60749" x="7991475" y="2036763"/>
          <p14:tracePt t="60846" x="8001000" y="2036763"/>
          <p14:tracePt t="60852" x="8010525" y="2036763"/>
          <p14:tracePt t="60865" x="8018463" y="2036763"/>
          <p14:tracePt t="60894" x="8037513" y="2036763"/>
          <p14:tracePt t="60898" x="8054975" y="2036763"/>
          <p14:tracePt t="60910" x="8089900" y="2036763"/>
          <p14:tracePt t="60925" x="8143875" y="2036763"/>
          <p14:tracePt t="60942" x="8242300" y="2036763"/>
          <p14:tracePt t="60957" x="8331200" y="2036763"/>
          <p14:tracePt t="60972" x="8348663" y="2027238"/>
          <p14:tracePt t="61009" x="8358188" y="2027238"/>
          <p14:tracePt t="61023" x="8367713" y="2027238"/>
          <p14:tracePt t="61037" x="8412163" y="2027238"/>
          <p14:tracePt t="61053" x="8466138" y="2027238"/>
          <p14:tracePt t="61068" x="8483600" y="2027238"/>
          <p14:tracePt t="61085" x="8572500" y="2027238"/>
          <p14:tracePt t="61100" x="8616950" y="2027238"/>
          <p14:tracePt t="61117" x="8724900" y="2027238"/>
          <p14:tracePt t="61132" x="8769350" y="2027238"/>
          <p14:tracePt t="61148" x="8885238" y="2017713"/>
          <p14:tracePt t="61165" x="9018588" y="1990725"/>
          <p14:tracePt t="61180" x="9126538" y="1982788"/>
          <p14:tracePt t="61196" x="9188450" y="1982788"/>
          <p14:tracePt t="61212" x="9215438" y="1973263"/>
          <p14:tracePt t="61244" x="9224963" y="1973263"/>
          <p14:tracePt t="61262" x="9232900" y="1973263"/>
          <p14:tracePt t="61276" x="9242425" y="1973263"/>
          <p14:tracePt t="61292" x="9269413" y="1973263"/>
          <p14:tracePt t="61308" x="9286875" y="1973263"/>
          <p14:tracePt t="61323" x="9304338" y="1973263"/>
          <p14:tracePt t="61326" x="9313863" y="1982788"/>
          <p14:tracePt t="61342" x="9323388" y="1982788"/>
          <p14:tracePt t="61358" x="9331325" y="1990725"/>
          <p14:tracePt t="61372" x="9340850" y="2000250"/>
          <p14:tracePt t="61388" x="9394825" y="2017713"/>
          <p14:tracePt t="61403" x="9439275" y="2027238"/>
          <p14:tracePt t="61419" x="9483725" y="2036763"/>
          <p14:tracePt t="61451" x="9491663" y="2036763"/>
          <p14:tracePt t="61467" x="9501188" y="2036763"/>
          <p14:tracePt t="61483" x="9510713" y="2062163"/>
          <p14:tracePt t="61499" x="9528175" y="2081213"/>
          <p14:tracePt t="61515" x="9555163" y="2125663"/>
          <p14:tracePt t="61531" x="9590088" y="2160588"/>
          <p14:tracePt t="61547" x="9609138" y="2179638"/>
          <p14:tracePt t="61563" x="9626600" y="2205038"/>
          <p14:tracePt t="61579" x="9626600" y="2232025"/>
          <p14:tracePt t="61595" x="9626600" y="2251075"/>
          <p14:tracePt t="61611" x="9634538" y="2286000"/>
          <p14:tracePt t="61627" x="9634538" y="2330450"/>
          <p14:tracePt t="61643" x="9644063" y="2366963"/>
          <p14:tracePt t="61659" x="9671050" y="2438400"/>
          <p14:tracePt t="61675" x="9698038" y="2490788"/>
          <p14:tracePt t="61691" x="9725025" y="2544763"/>
          <p14:tracePt t="61707" x="9742488" y="2589213"/>
          <p14:tracePt t="61723" x="9769475" y="2643188"/>
          <p14:tracePt t="61739" x="9777413" y="2697163"/>
          <p14:tracePt t="61755" x="9777413" y="2741613"/>
          <p14:tracePt t="61771" x="9777413" y="2795588"/>
          <p14:tracePt t="61787" x="9777413" y="2830513"/>
          <p14:tracePt t="61803" x="9777413" y="2894013"/>
          <p14:tracePt t="61819" x="9777413" y="2928938"/>
          <p14:tracePt t="61823" x="9777413" y="2965450"/>
          <p14:tracePt t="61835" x="9777413" y="2982913"/>
          <p14:tracePt t="61851" x="9777413" y="3036888"/>
          <p14:tracePt t="61867" x="9777413" y="3081338"/>
          <p14:tracePt t="61883" x="9777413" y="3133725"/>
          <p14:tracePt t="61899" x="9777413" y="3187700"/>
          <p14:tracePt t="61915" x="9777413" y="3232150"/>
          <p14:tracePt t="61931" x="9777413" y="3268663"/>
          <p14:tracePt t="61947" x="9777413" y="3303588"/>
          <p14:tracePt t="61963" x="9777413" y="3375025"/>
          <p14:tracePt t="61979" x="9777413" y="3438525"/>
          <p14:tracePt t="61995" x="9769475" y="3482975"/>
          <p14:tracePt t="62011" x="9752013" y="3554413"/>
          <p14:tracePt t="62027" x="9752013" y="3581400"/>
          <p14:tracePt t="62044" x="9752013" y="3625850"/>
          <p14:tracePt t="62059" x="9752013" y="3670300"/>
          <p14:tracePt t="62075" x="9752013" y="3714750"/>
          <p14:tracePt t="62092" x="9742488" y="3759200"/>
          <p14:tracePt t="62107" x="9732963" y="3813175"/>
          <p14:tracePt t="62123" x="9732963" y="3867150"/>
          <p14:tracePt t="62139" x="9732963" y="3929063"/>
          <p14:tracePt t="62155" x="9732963" y="3983038"/>
          <p14:tracePt t="62171" x="9732963" y="4054475"/>
          <p14:tracePt t="62187" x="9732963" y="4125913"/>
          <p14:tracePt t="62203" x="9732963" y="4179888"/>
          <p14:tracePt t="62219" x="9732963" y="4205288"/>
          <p14:tracePt t="62235" x="9732963" y="4232275"/>
          <p14:tracePt t="62251" x="9732963" y="4286250"/>
          <p14:tracePt t="62267" x="9742488" y="4313238"/>
          <p14:tracePt t="62283" x="9759950" y="4357688"/>
          <p14:tracePt t="62299" x="9769475" y="4375150"/>
          <p14:tracePt t="62315" x="9769475" y="4402138"/>
          <p14:tracePt t="62331" x="9769475" y="4419600"/>
          <p14:tracePt t="62347" x="9769475" y="4446588"/>
          <p14:tracePt t="62363" x="9769475" y="4473575"/>
          <p14:tracePt t="62379" x="9769475" y="4500563"/>
          <p14:tracePt t="62395" x="9769475" y="4527550"/>
          <p14:tracePt t="62410" x="9769475" y="4562475"/>
          <p14:tracePt t="62426" x="9769475" y="4598988"/>
          <p14:tracePt t="62442" x="9769475" y="4625975"/>
          <p14:tracePt t="62458" x="9769475" y="4633913"/>
          <p14:tracePt t="62475" x="9759950" y="4643438"/>
          <p14:tracePt t="62491" x="9759950" y="4652963"/>
          <p14:tracePt t="62506" x="9742488" y="4670425"/>
          <p14:tracePt t="62522" x="9725025" y="4687888"/>
          <p14:tracePt t="62538" x="9705975" y="4714875"/>
          <p14:tracePt t="62570" x="9688513" y="4732338"/>
          <p14:tracePt t="62586" x="9688513" y="4741863"/>
          <p14:tracePt t="62602" x="9680575" y="4741863"/>
          <p14:tracePt t="62618" x="9671050" y="4741863"/>
          <p14:tracePt t="62650" x="9644063" y="4741863"/>
          <p14:tracePt t="62666" x="9617075" y="4741863"/>
          <p14:tracePt t="62682" x="9590088" y="4741863"/>
          <p14:tracePt t="62698" x="9518650" y="4751388"/>
          <p14:tracePt t="62714" x="9466263" y="4751388"/>
          <p14:tracePt t="62730" x="9367838" y="4751388"/>
          <p14:tracePt t="62746" x="9251950" y="4751388"/>
          <p14:tracePt t="62762" x="9144000" y="4751388"/>
          <p14:tracePt t="62778" x="9099550" y="4751388"/>
          <p14:tracePt t="62794" x="9082088" y="4751388"/>
          <p14:tracePt t="62810" x="9045575" y="4751388"/>
          <p14:tracePt t="62826" x="8991600" y="4751388"/>
          <p14:tracePt t="62842" x="8902700" y="4751388"/>
          <p14:tracePt t="62858" x="8840788" y="4751388"/>
          <p14:tracePt t="62874" x="8688388" y="4751388"/>
          <p14:tracePt t="62890" x="8589963" y="4751388"/>
          <p14:tracePt t="62906" x="8528050" y="4751388"/>
          <p14:tracePt t="62922" x="8466138" y="4751388"/>
          <p14:tracePt t="62938" x="8429625" y="4751388"/>
          <p14:tracePt t="62954" x="8394700" y="4751388"/>
          <p14:tracePt t="62970" x="8348663" y="4751388"/>
          <p14:tracePt t="62986" x="8304213" y="4751388"/>
          <p14:tracePt t="63002" x="8251825" y="4751388"/>
          <p14:tracePt t="63019" x="8197850" y="4751388"/>
          <p14:tracePt t="63034" x="8108950" y="4751388"/>
          <p14:tracePt t="63050" x="8072438" y="4751388"/>
          <p14:tracePt t="63066" x="8062913" y="4751388"/>
          <p14:tracePt t="63169" x="8054975" y="4751388"/>
          <p14:tracePt t="63174" x="8045450" y="4741863"/>
          <p14:tracePt t="63185" x="8037513" y="4732338"/>
          <p14:tracePt t="63194" x="8027988" y="4732338"/>
          <p14:tracePt t="63210" x="8018463" y="4724400"/>
          <p14:tracePt t="63226" x="8018463" y="4714875"/>
          <p14:tracePt t="63242" x="8001000" y="4697413"/>
          <p14:tracePt t="63258" x="7983538" y="4687888"/>
          <p14:tracePt t="63274" x="7974013" y="4687888"/>
          <p14:tracePt t="63290" x="7956550" y="4679950"/>
          <p14:tracePt t="63306" x="7956550" y="4670425"/>
          <p14:tracePt t="63322" x="7929563" y="4643438"/>
          <p14:tracePt t="63338" x="7920038" y="4633913"/>
          <p14:tracePt t="63354" x="7902575" y="4616450"/>
          <p14:tracePt t="63370" x="7894638" y="4589463"/>
          <p14:tracePt t="63409" x="7885113" y="4581525"/>
          <p14:tracePt t="63425" x="7885113" y="4572000"/>
          <p14:tracePt t="63445" x="7885113" y="4554538"/>
          <p14:tracePt t="63461" x="7885113" y="4527550"/>
          <p14:tracePt t="63473" x="7885113" y="4510088"/>
          <p14:tracePt t="63482" x="7885113" y="4483100"/>
          <p14:tracePt t="63498" x="7885113" y="4438650"/>
          <p14:tracePt t="63513" x="7885113" y="4394200"/>
          <p14:tracePt t="63529" x="7885113" y="4357688"/>
          <p14:tracePt t="63545" x="7885113" y="4330700"/>
          <p14:tracePt t="63561" x="7885113" y="4303713"/>
          <p14:tracePt t="63578" x="7885113" y="4241800"/>
          <p14:tracePt t="63595" x="7894638" y="4187825"/>
          <p14:tracePt t="63609" x="7912100" y="4125913"/>
          <p14:tracePt t="63625" x="7939088" y="4071938"/>
          <p14:tracePt t="63641" x="7956550" y="4017963"/>
          <p14:tracePt t="63657" x="7966075" y="3965575"/>
          <p14:tracePt t="63673" x="7966075" y="3884613"/>
          <p14:tracePt t="63689" x="7966075" y="3830638"/>
          <p14:tracePt t="63705" x="7966075" y="3768725"/>
          <p14:tracePt t="63721" x="7974013" y="3697288"/>
          <p14:tracePt t="63737" x="7991475" y="3589338"/>
          <p14:tracePt t="63753" x="8010525" y="3465513"/>
          <p14:tracePt t="63769" x="8018463" y="3375025"/>
          <p14:tracePt t="63785" x="8018463" y="3286125"/>
          <p14:tracePt t="63801" x="8018463" y="3187700"/>
          <p14:tracePt t="63817" x="8018463" y="3081338"/>
          <p14:tracePt t="63833" x="8027988" y="2982913"/>
          <p14:tracePt t="63849" x="8027988" y="2867025"/>
          <p14:tracePt t="63865" x="8037513" y="2776538"/>
          <p14:tracePt t="63881" x="8037513" y="2697163"/>
          <p14:tracePt t="63897" x="8037513" y="2652713"/>
          <p14:tracePt t="63913" x="8037513" y="2608263"/>
          <p14:tracePt t="63929" x="8037513" y="2581275"/>
          <p14:tracePt t="63945" x="8027988" y="2517775"/>
          <p14:tracePt t="63961" x="8010525" y="2446338"/>
          <p14:tracePt t="63977" x="7983538" y="2347913"/>
          <p14:tracePt t="63993" x="7966075" y="2295525"/>
          <p14:tracePt t="64009" x="7939088" y="2232025"/>
          <p14:tracePt t="64025" x="7920038" y="2187575"/>
          <p14:tracePt t="64041" x="7902575" y="2143125"/>
          <p14:tracePt t="64057" x="7902575" y="2089150"/>
          <p14:tracePt t="64073" x="7894638" y="2062163"/>
          <p14:tracePt t="64089" x="7875588" y="2017713"/>
          <p14:tracePt t="64105" x="7867650" y="1982788"/>
          <p14:tracePt t="64121" x="7848600" y="1946275"/>
          <p14:tracePt t="64137" x="7840663" y="1901825"/>
          <p14:tracePt t="64153" x="7831138" y="1874838"/>
          <p14:tracePt t="64169" x="7813675" y="1839913"/>
          <p14:tracePt t="64185" x="7804150" y="1822450"/>
          <p14:tracePt t="64619" x="7804150" y="1812925"/>
          <p14:tracePt t="64635" x="7813675" y="1803400"/>
          <p14:tracePt t="64995" x="7804150" y="1812925"/>
          <p14:tracePt t="65000" x="7796213" y="1822450"/>
          <p14:tracePt t="65017" x="7786688" y="1822450"/>
          <p14:tracePt t="65027" x="7777163" y="1830388"/>
          <p14:tracePt t="65032" x="7777163" y="1839913"/>
          <p14:tracePt t="65048" x="7769225" y="1839913"/>
          <p14:tracePt t="65075" x="7759700" y="1839913"/>
          <p14:tracePt t="65091" x="7759700" y="1847850"/>
          <p14:tracePt t="65107" x="7751763" y="1857375"/>
          <p14:tracePt t="65171" x="7742238" y="1857375"/>
          <p14:tracePt t="66309" x="7742238" y="1866900"/>
          <p14:tracePt t="66341" x="7732713" y="1874838"/>
          <p14:tracePt t="66437" x="7724775" y="1884363"/>
          <p14:tracePt t="66645" x="7724775" y="1893888"/>
          <p14:tracePt t="66649" x="7724775" y="1901825"/>
          <p14:tracePt t="66935" x="7724775" y="1911350"/>
          <p14:tracePt t="66983" x="7732713" y="1911350"/>
          <p14:tracePt t="67000" x="7742238" y="1911350"/>
          <p14:tracePt t="67005" x="7751763" y="1911350"/>
          <p14:tracePt t="67032" x="7769225" y="1911350"/>
          <p14:tracePt t="67036" x="7777163" y="1911350"/>
          <p14:tracePt t="67048" x="7786688" y="1911350"/>
          <p14:tracePt t="67063" x="7823200" y="1911350"/>
          <p14:tracePt t="67079" x="7885113" y="1911350"/>
          <p14:tracePt t="67095" x="7939088" y="1911350"/>
          <p14:tracePt t="67111" x="8010525" y="1911350"/>
          <p14:tracePt t="67127" x="8054975" y="1911350"/>
          <p14:tracePt t="67143" x="8081963" y="1911350"/>
          <p14:tracePt t="67159" x="8108950" y="1911350"/>
          <p14:tracePt t="67175" x="8134350" y="1919288"/>
          <p14:tracePt t="67191" x="8170863" y="1919288"/>
          <p14:tracePt t="67206" x="8197850" y="1919288"/>
          <p14:tracePt t="67223" x="8242300" y="1919288"/>
          <p14:tracePt t="67239" x="8304213" y="1919288"/>
          <p14:tracePt t="67255" x="8358188" y="1928813"/>
          <p14:tracePt t="67271" x="8412163" y="1928813"/>
          <p14:tracePt t="67287" x="8429625" y="1928813"/>
          <p14:tracePt t="67303" x="8456613" y="1928813"/>
          <p14:tracePt t="67319" x="8501063" y="1938338"/>
          <p14:tracePt t="67335" x="8545513" y="1965325"/>
          <p14:tracePt t="67351" x="8589963" y="1982788"/>
          <p14:tracePt t="67366" x="8634413" y="2027238"/>
          <p14:tracePt t="67383" x="8661400" y="2071688"/>
          <p14:tracePt t="67398" x="8661400" y="2089150"/>
          <p14:tracePt t="67401" x="8670925" y="2116138"/>
          <p14:tracePt t="67415" x="8680450" y="2170113"/>
          <p14:tracePt t="67431" x="8697913" y="2241550"/>
          <p14:tracePt t="67447" x="8715375" y="2286000"/>
          <p14:tracePt t="67463" x="8751888" y="2357438"/>
          <p14:tracePt t="67479" x="8777288" y="2411413"/>
          <p14:tracePt t="67494" x="8786813" y="2446338"/>
          <p14:tracePt t="67510" x="8786813" y="2527300"/>
          <p14:tracePt t="67527" x="8813800" y="2643188"/>
          <p14:tracePt t="67542" x="8831263" y="2679700"/>
          <p14:tracePt t="67559" x="8875713" y="2813050"/>
          <p14:tracePt t="67574" x="8885238" y="2857500"/>
          <p14:tracePt t="67590" x="8894763" y="2911475"/>
          <p14:tracePt t="67607" x="8894763" y="2965450"/>
          <p14:tracePt t="67622" x="8894763" y="2982913"/>
          <p14:tracePt t="67638" x="8902700" y="3027363"/>
          <p14:tracePt t="67654" x="8920163" y="3071813"/>
          <p14:tracePt t="67670" x="8939213" y="3116263"/>
          <p14:tracePt t="67686" x="8939213" y="3170238"/>
          <p14:tracePt t="67701" x="8939213" y="3187700"/>
          <p14:tracePt t="67717" x="8939213" y="3197225"/>
          <p14:tracePt t="67733" x="8939213" y="3214688"/>
          <p14:tracePt t="67749" x="8939213" y="3241675"/>
          <p14:tracePt t="67765" x="8939213" y="3259138"/>
          <p14:tracePt t="67781" x="8920163" y="3286125"/>
          <p14:tracePt t="67797" x="8912225" y="3330575"/>
          <p14:tracePt t="67814" x="8912225" y="3348038"/>
          <p14:tracePt t="67829" x="8902700" y="3375025"/>
          <p14:tracePt t="67845" x="8902700" y="3402013"/>
          <p14:tracePt t="67927" x="8894763" y="3411538"/>
          <p14:tracePt t="68039" x="8885238" y="3411538"/>
          <p14:tracePt t="68087" x="8875713" y="3411538"/>
          <p14:tracePt t="68103" x="8867775" y="3411538"/>
          <p14:tracePt t="68183" x="8858250" y="3411538"/>
          <p14:tracePt t="68215" x="8848725" y="3411538"/>
          <p14:tracePt t="68929" x="8840788" y="3402013"/>
          <p14:tracePt t="68945" x="8831263" y="3394075"/>
          <p14:tracePt t="68961" x="8823325" y="3384550"/>
          <p14:tracePt t="68967" x="8804275" y="3375025"/>
          <p14:tracePt t="68981" x="8751888" y="3313113"/>
          <p14:tracePt t="68997" x="8661400" y="3241675"/>
          <p14:tracePt t="69015" x="8609013" y="3179763"/>
          <p14:tracePt t="69029" x="8528050" y="3054350"/>
          <p14:tracePt t="69045" x="8439150" y="2884488"/>
          <p14:tracePt t="69061" x="8358188" y="2732088"/>
          <p14:tracePt t="69077" x="8296275" y="2616200"/>
          <p14:tracePt t="69093" x="8242300" y="2562225"/>
          <p14:tracePt t="69109" x="8215313" y="2562225"/>
          <p14:tracePt t="69125" x="8205788" y="2562225"/>
          <p14:tracePt t="69142" x="8188325" y="2589213"/>
          <p14:tracePt t="69157" x="8188325" y="2643188"/>
          <p14:tracePt t="69173" x="8188325" y="2705100"/>
          <p14:tracePt t="69189" x="8197850" y="2813050"/>
          <p14:tracePt t="69205" x="8197850" y="2973388"/>
          <p14:tracePt t="69221" x="8197850" y="3133725"/>
          <p14:tracePt t="69236" x="8197850" y="3330575"/>
          <p14:tracePt t="69253" x="8197850" y="3473450"/>
          <p14:tracePt t="69269" x="8197850" y="3554413"/>
          <p14:tracePt t="69285" x="8170863" y="3589338"/>
          <p14:tracePt t="69301" x="8153400" y="3660775"/>
          <p14:tracePt t="69317" x="8126413" y="3741738"/>
          <p14:tracePt t="69333" x="8126413" y="3803650"/>
          <p14:tracePt t="69349" x="8126413" y="3867150"/>
          <p14:tracePt t="69366" x="8089900" y="3946525"/>
          <p14:tracePt t="69381" x="8054975" y="4000500"/>
          <p14:tracePt t="69397" x="8037513" y="4037013"/>
          <p14:tracePt t="69413" x="8027988" y="4071938"/>
          <p14:tracePt t="69429" x="8027988" y="4116388"/>
          <p14:tracePt t="69445" x="8027988" y="4160838"/>
          <p14:tracePt t="69461" x="8027988" y="4214813"/>
          <p14:tracePt t="69477" x="8037513" y="4241800"/>
          <p14:tracePt t="69521" x="8037513" y="4251325"/>
          <p14:tracePt t="69526" x="8037513" y="4259263"/>
          <p14:tracePt t="69541" x="8037513" y="4276725"/>
          <p14:tracePt t="69556" x="8018463" y="4348163"/>
          <p14:tracePt t="69572" x="8010525" y="4367213"/>
          <p14:tracePt t="69588" x="7966075" y="4429125"/>
          <p14:tracePt t="69605" x="7947025" y="4456113"/>
          <p14:tracePt t="69620" x="7939088" y="4465638"/>
          <p14:tracePt t="69636" x="7912100" y="4491038"/>
          <p14:tracePt t="69652" x="7912100" y="4518025"/>
          <p14:tracePt t="69668" x="7885113" y="4562475"/>
          <p14:tracePt t="69684" x="7875588" y="4633913"/>
          <p14:tracePt t="69700" x="7875588" y="4679950"/>
          <p14:tracePt t="69716" x="7858125" y="4705350"/>
          <p14:tracePt t="69732" x="7848600" y="4732338"/>
          <p14:tracePt t="69748" x="7848600" y="4751388"/>
          <p14:tracePt t="69764" x="7848600" y="4759325"/>
          <p14:tracePt t="70035" x="7848600" y="4751388"/>
          <p14:tracePt t="70164" x="7848600" y="4741863"/>
          <p14:tracePt t="70183" x="7848600" y="4732338"/>
          <p14:tracePt t="70195" x="7848600" y="4724400"/>
          <p14:tracePt t="70227" x="7848600" y="4714875"/>
          <p14:tracePt t="70323" x="7848600" y="4705350"/>
          <p14:tracePt t="70531" x="7858125" y="4697413"/>
          <p14:tracePt t="70611" x="7858125" y="4714875"/>
          <p14:tracePt t="70628" x="7858125" y="4724400"/>
          <p14:tracePt t="70644" x="7858125" y="4741863"/>
          <p14:tracePt t="70660" x="7840663" y="4768850"/>
          <p14:tracePt t="70664" x="7840663" y="4786313"/>
          <p14:tracePt t="70676" x="7840663" y="4813300"/>
          <p14:tracePt t="70691" x="7823200" y="4902200"/>
          <p14:tracePt t="70707" x="7804150" y="4973638"/>
          <p14:tracePt t="70723" x="7804150" y="5062538"/>
          <p14:tracePt t="70739" x="7796213" y="5160963"/>
          <p14:tracePt t="70755" x="7796213" y="5224463"/>
          <p14:tracePt t="70771" x="7796213" y="5259388"/>
          <p14:tracePt t="70787" x="7796213" y="5268913"/>
          <p14:tracePt t="70851" x="7796213" y="5276850"/>
          <p14:tracePt t="70855" x="7796213" y="5286375"/>
          <p14:tracePt t="70869" x="7796213" y="5295900"/>
          <p14:tracePt t="70884" x="7813675" y="5313363"/>
          <p14:tracePt t="70899" x="7831138" y="5313363"/>
          <p14:tracePt t="70916" x="7831138" y="5322888"/>
          <p14:tracePt t="70932" x="7848600" y="5330825"/>
          <p14:tracePt t="70947" x="7858125" y="5330825"/>
          <p14:tracePt t="70996" x="7867650" y="5330825"/>
          <p14:tracePt t="71043" x="7875588" y="5340350"/>
          <p14:tracePt t="71091" x="7875588" y="5348288"/>
          <p14:tracePt t="71095" x="7885113" y="5348288"/>
          <p14:tracePt t="71108" x="7912100" y="5367338"/>
          <p14:tracePt t="71123" x="7956550" y="5384800"/>
          <p14:tracePt t="71139" x="8018463" y="5402263"/>
          <p14:tracePt t="71155" x="8170863" y="5419725"/>
          <p14:tracePt t="71171" x="8358188" y="5456238"/>
          <p14:tracePt t="71187" x="8562975" y="5473700"/>
          <p14:tracePt t="71203" x="8732838" y="5500688"/>
          <p14:tracePt t="71219" x="8920163" y="5500688"/>
          <p14:tracePt t="71235" x="9082088" y="5500688"/>
          <p14:tracePt t="71251" x="9170988" y="5500688"/>
          <p14:tracePt t="71267" x="9205913" y="5500688"/>
          <p14:tracePt t="71283" x="9215438" y="5500688"/>
          <p14:tracePt t="71299" x="9242425" y="5500688"/>
          <p14:tracePt t="71315" x="9251950" y="5500688"/>
          <p14:tracePt t="71331" x="9269413" y="5500688"/>
          <p14:tracePt t="71347" x="9286875" y="5500688"/>
          <p14:tracePt t="71362" x="9296400" y="5500688"/>
          <p14:tracePt t="71378" x="9304338" y="5500688"/>
          <p14:tracePt t="71509" x="9286875" y="5500688"/>
          <p14:tracePt t="71525" x="9259888" y="5500688"/>
          <p14:tracePt t="71529" x="9215438" y="5483225"/>
          <p14:tracePt t="71541" x="9144000" y="5446713"/>
          <p14:tracePt t="71554" x="9037638" y="5411788"/>
          <p14:tracePt t="71573" x="8653463" y="5259388"/>
          <p14:tracePt t="71586" x="8555038" y="5214938"/>
          <p14:tracePt t="71602" x="8367713" y="5126038"/>
          <p14:tracePt t="71619" x="8259763" y="5062538"/>
          <p14:tracePt t="71634" x="8242300" y="5027613"/>
          <p14:tracePt t="71650" x="8242300" y="5010150"/>
          <p14:tracePt t="71666" x="8232775" y="4991100"/>
          <p14:tracePt t="71682" x="8224838" y="4956175"/>
          <p14:tracePt t="71698" x="8215313" y="4911725"/>
          <p14:tracePt t="71714" x="8205788" y="4884738"/>
          <p14:tracePt t="71730" x="8197850" y="4867275"/>
          <p14:tracePt t="71746" x="8188325" y="4867275"/>
          <p14:tracePt t="71762" x="8188325" y="4857750"/>
          <p14:tracePt t="71778" x="8188325" y="4840288"/>
          <p14:tracePt t="71794" x="8188325" y="4822825"/>
          <p14:tracePt t="71810" x="8153400" y="4776788"/>
          <p14:tracePt t="71826" x="8099425" y="4751388"/>
          <p14:tracePt t="71842" x="8062913" y="4724400"/>
          <p14:tracePt t="71858" x="8045450" y="4679950"/>
          <p14:tracePt t="71874" x="8045450" y="4660900"/>
          <p14:tracePt t="71910" x="8045450" y="4652963"/>
          <p14:tracePt t="71922" x="8045450" y="4643438"/>
          <p14:tracePt t="71938" x="8045450" y="4608513"/>
          <p14:tracePt t="71953" x="8037513" y="4554538"/>
          <p14:tracePt t="71969" x="8010525" y="4500563"/>
          <p14:tracePt t="71985" x="7991475" y="4419600"/>
          <p14:tracePt t="72001" x="7966075" y="4367213"/>
          <p14:tracePt t="72019" x="7947025" y="4295775"/>
          <p14:tracePt t="72034" x="7939088" y="4187825"/>
          <p14:tracePt t="72050" x="7920038" y="4054475"/>
          <p14:tracePt t="72065" x="7885113" y="3902075"/>
          <p14:tracePt t="72081" x="7858125" y="3724275"/>
          <p14:tracePt t="72097" x="7813675" y="3509963"/>
          <p14:tracePt t="72113" x="7786688" y="3322638"/>
          <p14:tracePt t="72129" x="7786688" y="3160713"/>
          <p14:tracePt t="72145" x="7786688" y="3062288"/>
          <p14:tracePt t="72161" x="7786688" y="3000375"/>
          <p14:tracePt t="72177" x="7786688" y="2946400"/>
          <p14:tracePt t="72193" x="7796213" y="2946400"/>
          <p14:tracePt t="72437" x="7804150" y="2946400"/>
          <p14:tracePt t="72797" x="7823200" y="2946400"/>
          <p14:tracePt t="72802" x="7831138" y="2946400"/>
          <p14:tracePt t="72817" x="7875588" y="2946400"/>
          <p14:tracePt t="72833" x="7912100" y="2901950"/>
          <p14:tracePt t="72849" x="7939088" y="2847975"/>
          <p14:tracePt t="72865" x="8001000" y="2768600"/>
          <p14:tracePt t="72881" x="8037513" y="2705100"/>
          <p14:tracePt t="72897" x="8089900" y="2608263"/>
          <p14:tracePt t="72913" x="8116888" y="2554288"/>
          <p14:tracePt t="72929" x="8116888" y="2527300"/>
          <p14:tracePt t="72931" x="8116888" y="2517775"/>
          <p14:tracePt t="72944" x="8116888" y="2500313"/>
          <p14:tracePt t="72961" x="8116888" y="2473325"/>
          <p14:tracePt t="72977" x="8116888" y="2455863"/>
          <p14:tracePt t="72993" x="8116888" y="2419350"/>
          <p14:tracePt t="73009" x="8116888" y="2393950"/>
          <p14:tracePt t="73027" x="8126413" y="2347913"/>
          <p14:tracePt t="73040" x="8126413" y="2339975"/>
          <p14:tracePt t="73056" x="8126413" y="2330450"/>
          <p14:tracePt t="73072" x="8126413" y="2303463"/>
          <p14:tracePt t="73088" x="8134350" y="2259013"/>
          <p14:tracePt t="73104" x="8134350" y="2205038"/>
          <p14:tracePt t="73120" x="8134350" y="2143125"/>
          <p14:tracePt t="73136" x="8134350" y="2089150"/>
          <p14:tracePt t="73153" x="8126413" y="2036763"/>
          <p14:tracePt t="73168" x="8116888" y="2017713"/>
          <p14:tracePt t="73184" x="8116888" y="2009775"/>
          <p14:tracePt t="73200" x="8116888" y="1990725"/>
          <p14:tracePt t="73216" x="8116888" y="1973263"/>
          <p14:tracePt t="73232" x="8108950" y="1965325"/>
          <p14:tracePt t="73248" x="8099425" y="1946275"/>
          <p14:tracePt t="73264" x="8081963" y="1946275"/>
          <p14:tracePt t="73280" x="8072438" y="1946275"/>
          <p14:tracePt t="73296" x="8054975" y="1946275"/>
          <p14:tracePt t="73328" x="8054975" y="1938338"/>
          <p14:tracePt t="73344" x="8045450" y="1928813"/>
          <p14:tracePt t="73360" x="8037513" y="1928813"/>
          <p14:tracePt t="73377" x="8018463" y="1928813"/>
          <p14:tracePt t="73392" x="8010525" y="1928813"/>
          <p14:tracePt t="73408" x="7983538" y="1946275"/>
          <p14:tracePt t="73424" x="7947025" y="1955800"/>
          <p14:tracePt t="73428" x="7929563" y="1965325"/>
          <p14:tracePt t="73440" x="7912100" y="1973263"/>
          <p14:tracePt t="73456" x="7885113" y="1990725"/>
          <p14:tracePt t="73472" x="7875588" y="2000250"/>
          <p14:tracePt t="73488" x="7867650" y="2017713"/>
          <p14:tracePt t="73504" x="7858125" y="2044700"/>
          <p14:tracePt t="73520" x="7840663" y="2071688"/>
          <p14:tracePt t="73536" x="7831138" y="2098675"/>
          <p14:tracePt t="73552" x="7804150" y="2133600"/>
          <p14:tracePt t="73568" x="7777163" y="2205038"/>
          <p14:tracePt t="73584" x="7724775" y="2276475"/>
          <p14:tracePt t="73600" x="7653338" y="2339975"/>
          <p14:tracePt t="73616" x="7626350" y="2384425"/>
          <p14:tracePt t="73632" x="7608888" y="2401888"/>
          <p14:tracePt t="73648" x="7599363" y="2446338"/>
          <p14:tracePt t="73664" x="7589838" y="2500313"/>
          <p14:tracePt t="73680" x="7589838" y="2571750"/>
          <p14:tracePt t="73696" x="7581900" y="2633663"/>
          <p14:tracePt t="73712" x="7554913" y="2687638"/>
          <p14:tracePt t="73728" x="7554913" y="2714625"/>
          <p14:tracePt t="73744" x="7554913" y="2759075"/>
          <p14:tracePt t="73760" x="7554913" y="2813050"/>
          <p14:tracePt t="73776" x="7554913" y="2857500"/>
          <p14:tracePt t="73792" x="7554913" y="2901950"/>
          <p14:tracePt t="73808" x="7554913" y="2965450"/>
          <p14:tracePt t="73825" x="7572375" y="3027363"/>
          <p14:tracePt t="73840" x="7581900" y="3089275"/>
          <p14:tracePt t="73856" x="7581900" y="3116263"/>
          <p14:tracePt t="73872" x="7581900" y="3143250"/>
          <p14:tracePt t="73888" x="7589838" y="3179763"/>
          <p14:tracePt t="73904" x="7589838" y="3205163"/>
          <p14:tracePt t="73920" x="7599363" y="3241675"/>
          <p14:tracePt t="73936" x="7599363" y="3268663"/>
          <p14:tracePt t="73938" x="7599363" y="3276600"/>
          <p14:tracePt t="73952" x="7599363" y="3295650"/>
          <p14:tracePt t="73968" x="7599363" y="3330575"/>
          <p14:tracePt t="73984" x="7608888" y="3348038"/>
          <p14:tracePt t="74000" x="7626350" y="3375025"/>
          <p14:tracePt t="74016" x="7626350" y="3384550"/>
          <p14:tracePt t="74032" x="7653338" y="3429000"/>
          <p14:tracePt t="74048" x="7670800" y="3446463"/>
          <p14:tracePt t="74063" x="7697788" y="3473450"/>
          <p14:tracePt t="74080" x="7715250" y="3482975"/>
          <p14:tracePt t="74095" x="7742238" y="3482975"/>
          <p14:tracePt t="74111" x="7759700" y="3482975"/>
          <p14:tracePt t="74128" x="7777163" y="3482975"/>
          <p14:tracePt t="74143" x="7786688" y="3482975"/>
          <p14:tracePt t="74159" x="7813675" y="3465513"/>
          <p14:tracePt t="74175" x="7848600" y="3438525"/>
          <p14:tracePt t="74191" x="7875588" y="3411538"/>
          <p14:tracePt t="74207" x="7920038" y="3375025"/>
          <p14:tracePt t="74223" x="7983538" y="3286125"/>
          <p14:tracePt t="74239" x="8062913" y="3232150"/>
          <p14:tracePt t="74255" x="8116888" y="3187700"/>
          <p14:tracePt t="74271" x="8205788" y="3133725"/>
          <p14:tracePt t="74287" x="8277225" y="3054350"/>
          <p14:tracePt t="74303" x="8304213" y="2990850"/>
          <p14:tracePt t="74319" x="8304213" y="2928938"/>
          <p14:tracePt t="74335" x="8304213" y="2901950"/>
          <p14:tracePt t="74367" x="8331200" y="2874963"/>
          <p14:tracePt t="74383" x="8348663" y="2830513"/>
          <p14:tracePt t="74399" x="8385175" y="2768600"/>
          <p14:tracePt t="74415" x="8394700" y="2732088"/>
          <p14:tracePt t="74431" x="8402638" y="2679700"/>
          <p14:tracePt t="74435" x="8412163" y="2643188"/>
          <p14:tracePt t="74447" x="8420100" y="2616200"/>
          <p14:tracePt t="74463" x="8429625" y="2544763"/>
          <p14:tracePt t="74481" x="8466138" y="2465388"/>
          <p14:tracePt t="74495" x="8466138" y="2446338"/>
          <p14:tracePt t="74511" x="8466138" y="2411413"/>
          <p14:tracePt t="74527" x="8466138" y="2366963"/>
          <p14:tracePt t="74543" x="8483600" y="2312988"/>
          <p14:tracePt t="74559" x="8491538" y="2295525"/>
          <p14:tracePt t="74575" x="8510588" y="2268538"/>
          <p14:tracePt t="74591" x="8528050" y="2251075"/>
          <p14:tracePt t="74607" x="8537575" y="2224088"/>
          <p14:tracePt t="74623" x="8537575" y="2197100"/>
          <p14:tracePt t="74639" x="8555038" y="2160588"/>
          <p14:tracePt t="74655" x="8562975" y="2133600"/>
          <p14:tracePt t="74671" x="8572500" y="2089150"/>
          <p14:tracePt t="74687" x="8572500" y="2071688"/>
          <p14:tracePt t="74703" x="8572500" y="2062163"/>
          <p14:tracePt t="74719" x="8572500" y="2054225"/>
          <p14:tracePt t="74735" x="8572500" y="2044700"/>
          <p14:tracePt t="74753" x="8572500" y="2036763"/>
          <p14:tracePt t="74769" x="8572500" y="2027238"/>
          <p14:tracePt t="74783" x="8572500" y="2017713"/>
          <p14:tracePt t="74799" x="8572500" y="2009775"/>
          <p14:tracePt t="74815" x="8555038" y="1990725"/>
          <p14:tracePt t="74831" x="8545513" y="1982788"/>
          <p14:tracePt t="74847" x="8528050" y="1973263"/>
          <p14:tracePt t="74863" x="8501063" y="1965325"/>
          <p14:tracePt t="74879" x="8483600" y="1965325"/>
          <p14:tracePt t="74895" x="8474075" y="1965325"/>
          <p14:tracePt t="74929" x="8466138" y="1965325"/>
          <p14:tracePt t="74945" x="8456613" y="1965325"/>
          <p14:tracePt t="74961" x="8447088" y="1965325"/>
          <p14:tracePt t="74977" x="8429625" y="1965325"/>
          <p14:tracePt t="74991" x="8420100" y="1965325"/>
          <p14:tracePt t="75007" x="8394700" y="1973263"/>
          <p14:tracePt t="75023" x="8367713" y="1990725"/>
          <p14:tracePt t="75039" x="8331200" y="2000250"/>
          <p14:tracePt t="75055" x="8296275" y="2017713"/>
          <p14:tracePt t="75071" x="8269288" y="2017713"/>
          <p14:tracePt t="75087" x="8269288" y="2027238"/>
          <p14:tracePt t="75105" x="8259763" y="2036763"/>
          <p14:tracePt t="75121" x="8251825" y="2044700"/>
          <p14:tracePt t="75141" x="8251825" y="2062163"/>
          <p14:tracePt t="75153" x="8242300" y="2062163"/>
          <p14:tracePt t="75166" x="8232775" y="2081213"/>
          <p14:tracePt t="75182" x="8232775" y="2098675"/>
          <p14:tracePt t="75198" x="8232775" y="2108200"/>
          <p14:tracePt t="75214" x="8224838" y="2125663"/>
          <p14:tracePt t="75230" x="8224838" y="2133600"/>
          <p14:tracePt t="75246" x="8224838" y="2143125"/>
          <p14:tracePt t="75262" x="8224838" y="2170113"/>
          <p14:tracePt t="75278" x="8205788" y="2197100"/>
          <p14:tracePt t="75294" x="8197850" y="2214563"/>
          <p14:tracePt t="75310" x="8197850" y="2241550"/>
          <p14:tracePt t="75326" x="8197850" y="2251075"/>
          <p14:tracePt t="75342" x="8197850" y="2268538"/>
          <p14:tracePt t="75358" x="8197850" y="2276475"/>
          <p14:tracePt t="75374" x="8197850" y="2303463"/>
          <p14:tracePt t="75390" x="8197850" y="2322513"/>
          <p14:tracePt t="75406" x="8188325" y="2339975"/>
          <p14:tracePt t="75422" x="8188325" y="2366963"/>
          <p14:tracePt t="75438" x="8180388" y="2393950"/>
          <p14:tracePt t="75442" x="8180388" y="2419350"/>
          <p14:tracePt t="75454" x="8161338" y="2428875"/>
          <p14:tracePt t="75470" x="8153400" y="2482850"/>
          <p14:tracePt t="75486" x="8126413" y="2500313"/>
          <p14:tracePt t="75502" x="8116888" y="2517775"/>
          <p14:tracePt t="75554" x="8116888" y="2527300"/>
          <p14:tracePt t="75569" x="8108950" y="2536825"/>
          <p14:tracePt t="75585" x="8099425" y="2544763"/>
          <p14:tracePt t="75589" x="8099425" y="2554288"/>
          <p14:tracePt t="75621" x="8099425" y="2562225"/>
          <p14:tracePt t="75633" x="8099425" y="2571750"/>
          <p14:tracePt t="75649" x="8099425" y="2581275"/>
          <p14:tracePt t="75653" x="8099425" y="2608263"/>
          <p14:tracePt t="75665" x="8099425" y="2616200"/>
          <p14:tracePt t="76099" x="8108950" y="2616200"/>
          <p14:tracePt t="76211" x="8108950" y="2608263"/>
          <p14:tracePt t="76215" x="8108950" y="2598738"/>
          <p14:tracePt t="76227" x="8108950" y="2589213"/>
          <p14:tracePt t="76238" x="8108950" y="2581275"/>
          <p14:tracePt t="77493" x="8134350" y="2581275"/>
          <p14:tracePt t="77509" x="8143875" y="2581275"/>
          <p14:tracePt t="77557" x="8153400" y="2581275"/>
          <p14:tracePt t="77562" x="8153400" y="2598738"/>
          <p14:tracePt t="77573" x="8153400" y="2625725"/>
          <p14:tracePt t="77580" x="8153400" y="2660650"/>
          <p14:tracePt t="77596" x="8170863" y="2714625"/>
          <p14:tracePt t="77612" x="8224838" y="2751138"/>
          <p14:tracePt t="77628" x="8269288" y="2776538"/>
          <p14:tracePt t="77644" x="8313738" y="2822575"/>
          <p14:tracePt t="77660" x="8367713" y="2901950"/>
          <p14:tracePt t="77676" x="8394700" y="2990850"/>
          <p14:tracePt t="77692" x="8456613" y="3098800"/>
          <p14:tracePt t="77708" x="8555038" y="3241675"/>
          <p14:tracePt t="77724" x="8688388" y="3375025"/>
          <p14:tracePt t="77740" x="8777288" y="3465513"/>
          <p14:tracePt t="77756" x="8823325" y="3509963"/>
          <p14:tracePt t="77772" x="8858250" y="3536950"/>
          <p14:tracePt t="77788" x="8912225" y="3581400"/>
          <p14:tracePt t="77804" x="8974138" y="3633788"/>
          <p14:tracePt t="77820" x="9117013" y="3714750"/>
          <p14:tracePt t="77837" x="9313863" y="3795713"/>
          <p14:tracePt t="77852" x="9439275" y="3857625"/>
          <p14:tracePt t="77868" x="9474200" y="3884613"/>
          <p14:tracePt t="77884" x="9491663" y="3902075"/>
          <p14:tracePt t="77900" x="9510713" y="3946525"/>
          <p14:tracePt t="77916" x="9537700" y="4027488"/>
          <p14:tracePt t="77932" x="9563100" y="4098925"/>
          <p14:tracePt t="77948" x="9572625" y="4116388"/>
          <p14:tracePt t="77974" x="9572625" y="4125913"/>
          <p14:tracePt t="78005" x="9572625" y="4133850"/>
          <p14:tracePt t="78009" x="9572625" y="4143375"/>
          <p14:tracePt t="78022" x="9582150" y="4160838"/>
          <p14:tracePt t="78028" x="9582150" y="4179888"/>
          <p14:tracePt t="78044" x="9582150" y="4214813"/>
          <p14:tracePt t="78060" x="9582150" y="4241800"/>
          <p14:tracePt t="78245" x="9582150" y="4251325"/>
          <p14:tracePt t="78887" x="9582150" y="4259263"/>
          <p14:tracePt t="78951" x="9590088" y="4259263"/>
          <p14:tracePt t="79199" x="9582150" y="4268788"/>
          <p14:tracePt t="79203" x="9572625" y="4268788"/>
          <p14:tracePt t="79215" x="9563100" y="4268788"/>
          <p14:tracePt t="79227" x="9545638" y="4268788"/>
          <p14:tracePt t="79243" x="9528175" y="4268788"/>
          <p14:tracePt t="79259" x="9501188" y="4276725"/>
          <p14:tracePt t="79275" x="9420225" y="4276725"/>
          <p14:tracePt t="79291" x="9259888" y="4276725"/>
          <p14:tracePt t="79306" x="9018588" y="4276725"/>
          <p14:tracePt t="79322" x="8777288" y="4276725"/>
          <p14:tracePt t="79338" x="8439150" y="4197350"/>
          <p14:tracePt t="79354" x="8027988" y="4089400"/>
          <p14:tracePt t="79370" x="7402513" y="3956050"/>
          <p14:tracePt t="79386" x="6786563" y="3848100"/>
          <p14:tracePt t="79402" x="6438900" y="3813175"/>
          <p14:tracePt t="79418" x="6303963" y="3795713"/>
          <p14:tracePt t="79434" x="6286500" y="3786188"/>
          <p14:tracePt t="79467" x="6259513" y="3768725"/>
          <p14:tracePt t="79482" x="6259513" y="3759200"/>
          <p14:tracePt t="79498" x="6232525" y="3751263"/>
          <p14:tracePt t="79514" x="6180138" y="3751263"/>
          <p14:tracePt t="79530" x="6161088" y="3741738"/>
          <p14:tracePt t="79546" x="6153150" y="3741738"/>
          <p14:tracePt t="79562" x="6134100" y="3741738"/>
          <p14:tracePt t="79578" x="6108700" y="3741738"/>
          <p14:tracePt t="79610" x="6089650" y="3741738"/>
          <p14:tracePt t="79711" x="6081713" y="3732213"/>
          <p14:tracePt t="80729" x="6081713" y="3724275"/>
          <p14:tracePt t="81017" x="6089650" y="3724275"/>
          <p14:tracePt t="81243" x="6099175" y="3732213"/>
          <p14:tracePt t="82768" x="4946650" y="4938713"/>
          <p14:tracePt t="82784" x="4956175" y="4929188"/>
          <p14:tracePt t="82880" x="4965700" y="4929188"/>
          <p14:tracePt t="83040" x="4965700" y="4919663"/>
          <p14:tracePt t="83136" x="4973638" y="4911725"/>
          <p14:tracePt t="83426" x="4983163" y="4911725"/>
          <p14:tracePt t="83442" x="4983163" y="4902200"/>
          <p14:tracePt t="88436" x="5000625" y="4938713"/>
          <p14:tracePt t="88440" x="5000625" y="4956175"/>
          <p14:tracePt t="88453" x="5010150" y="4983163"/>
          <p14:tracePt t="88469" x="5027613" y="5018088"/>
          <p14:tracePt t="88485" x="5037138" y="5054600"/>
          <p14:tracePt t="88501" x="5045075" y="5054600"/>
          <p14:tracePt t="88517" x="5045075" y="5062538"/>
          <p14:tracePt t="88533" x="5045075" y="5081588"/>
          <p14:tracePt t="88549" x="5045075" y="5089525"/>
          <p14:tracePt t="88565" x="5045075" y="50990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sp>
        <p:nvSpPr>
          <p:cNvPr id="5" name="Rectángulo 4"/>
          <p:cNvSpPr/>
          <p:nvPr/>
        </p:nvSpPr>
        <p:spPr>
          <a:xfrm>
            <a:off x="1279954" y="1448270"/>
            <a:ext cx="6096000" cy="369332"/>
          </a:xfrm>
          <a:prstGeom prst="rect">
            <a:avLst/>
          </a:prstGeom>
        </p:spPr>
        <p:txBody>
          <a:bodyPr>
            <a:spAutoFit/>
          </a:bodyPr>
          <a:lstStyle/>
          <a:p>
            <a:r>
              <a:rPr lang="es-ES" dirty="0">
                <a:solidFill>
                  <a:srgbClr val="000000"/>
                </a:solidFill>
                <a:latin typeface="Calibri" panose="020F0502020204030204" pitchFamily="34" charset="0"/>
              </a:rPr>
              <a:t>Determinación de la posición del Centro de Gravedad </a:t>
            </a:r>
            <a:endParaRPr lang="en-US" dirty="0"/>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65000"/>
                    </a14:imgEffect>
                  </a14:imgLayer>
                </a14:imgProps>
              </a:ext>
            </a:extLst>
          </a:blip>
          <a:stretch>
            <a:fillRect/>
          </a:stretch>
        </p:blipFill>
        <p:spPr>
          <a:xfrm>
            <a:off x="1147762" y="2100468"/>
            <a:ext cx="5154168" cy="3887788"/>
          </a:xfrm>
          <a:prstGeom prst="rect">
            <a:avLst/>
          </a:prstGeom>
        </p:spPr>
      </p:pic>
      <p:pic>
        <p:nvPicPr>
          <p:cNvPr id="8" name="Imagen 7"/>
          <p:cNvPicPr>
            <a:picLocks noChangeAspect="1"/>
          </p:cNvPicPr>
          <p:nvPr/>
        </p:nvPicPr>
        <p:blipFill>
          <a:blip r:embed="rId4"/>
          <a:stretch>
            <a:fillRect/>
          </a:stretch>
        </p:blipFill>
        <p:spPr>
          <a:xfrm>
            <a:off x="7127234" y="2882587"/>
            <a:ext cx="2357131" cy="254625"/>
          </a:xfrm>
          <a:prstGeom prst="rect">
            <a:avLst/>
          </a:prstGeom>
        </p:spPr>
      </p:pic>
      <p:pic>
        <p:nvPicPr>
          <p:cNvPr id="9" name="Imagen 8"/>
          <p:cNvPicPr>
            <a:picLocks noChangeAspect="1"/>
          </p:cNvPicPr>
          <p:nvPr/>
        </p:nvPicPr>
        <p:blipFill>
          <a:blip r:embed="rId5"/>
          <a:stretch>
            <a:fillRect/>
          </a:stretch>
        </p:blipFill>
        <p:spPr>
          <a:xfrm>
            <a:off x="7127234" y="3569328"/>
            <a:ext cx="2103286" cy="227344"/>
          </a:xfrm>
          <a:prstGeom prst="rect">
            <a:avLst/>
          </a:prstGeom>
        </p:spPr>
      </p:pic>
      <p:pic>
        <p:nvPicPr>
          <p:cNvPr id="10" name="Imagen 9"/>
          <p:cNvPicPr>
            <a:picLocks noChangeAspect="1"/>
          </p:cNvPicPr>
          <p:nvPr/>
        </p:nvPicPr>
        <p:blipFill>
          <a:blip r:embed="rId6"/>
          <a:stretch>
            <a:fillRect/>
          </a:stretch>
        </p:blipFill>
        <p:spPr>
          <a:xfrm>
            <a:off x="7127234" y="4228788"/>
            <a:ext cx="2429658" cy="427406"/>
          </a:xfrm>
          <a:prstGeom prst="rect">
            <a:avLst/>
          </a:prstGeom>
        </p:spPr>
      </p:pic>
      <p:pic>
        <p:nvPicPr>
          <p:cNvPr id="11" name="Imagen 10"/>
          <p:cNvPicPr>
            <a:picLocks noChangeAspect="1"/>
          </p:cNvPicPr>
          <p:nvPr/>
        </p:nvPicPr>
        <p:blipFill>
          <a:blip r:embed="rId7"/>
          <a:stretch>
            <a:fillRect/>
          </a:stretch>
        </p:blipFill>
        <p:spPr>
          <a:xfrm>
            <a:off x="7127234" y="5088310"/>
            <a:ext cx="2429658" cy="300094"/>
          </a:xfrm>
          <a:prstGeom prst="rect">
            <a:avLst/>
          </a:prstGeom>
        </p:spPr>
      </p:pic>
      <p:pic>
        <p:nvPicPr>
          <p:cNvPr id="12" name="Imagen 11"/>
          <p:cNvPicPr>
            <a:picLocks noChangeAspect="1"/>
          </p:cNvPicPr>
          <p:nvPr/>
        </p:nvPicPr>
        <p:blipFill>
          <a:blip r:embed="rId8">
            <a:lum bright="-33000" contrast="54000"/>
          </a:blip>
          <a:stretch>
            <a:fillRect/>
          </a:stretch>
        </p:blipFill>
        <p:spPr>
          <a:xfrm>
            <a:off x="4809808" y="5822360"/>
            <a:ext cx="6382384" cy="345563"/>
          </a:xfrm>
          <a:prstGeom prst="rect">
            <a:avLst/>
          </a:prstGeom>
        </p:spPr>
      </p:pic>
      <p:pic>
        <p:nvPicPr>
          <p:cNvPr id="13" name="Imagen 12"/>
          <p:cNvPicPr>
            <a:picLocks noChangeAspect="1"/>
          </p:cNvPicPr>
          <p:nvPr/>
        </p:nvPicPr>
        <p:blipFill>
          <a:blip r:embed="rId9">
            <a:lum bright="-16000" contrast="28000"/>
          </a:blip>
          <a:stretch>
            <a:fillRect/>
          </a:stretch>
        </p:blipFill>
        <p:spPr>
          <a:xfrm>
            <a:off x="8814476" y="737737"/>
            <a:ext cx="2620052" cy="2106547"/>
          </a:xfrm>
          <a:prstGeom prst="rect">
            <a:avLst/>
          </a:prstGeom>
        </p:spPr>
      </p:pic>
    </p:spTree>
    <p:extLst>
      <p:ext uri="{BB962C8B-B14F-4D97-AF65-F5344CB8AC3E}">
        <p14:creationId xmlns:p14="http://schemas.microsoft.com/office/powerpoint/2010/main" val="104810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pic>
        <p:nvPicPr>
          <p:cNvPr id="5" name="Imagen 4"/>
          <p:cNvPicPr>
            <a:picLocks noChangeAspect="1"/>
          </p:cNvPicPr>
          <p:nvPr/>
        </p:nvPicPr>
        <p:blipFill>
          <a:blip r:embed="rId2"/>
          <a:stretch>
            <a:fillRect/>
          </a:stretch>
        </p:blipFill>
        <p:spPr>
          <a:xfrm>
            <a:off x="5594918" y="615521"/>
            <a:ext cx="4872028" cy="3917159"/>
          </a:xfrm>
          <a:prstGeom prst="rect">
            <a:avLst/>
          </a:prstGeom>
        </p:spPr>
      </p:pic>
      <p:pic>
        <p:nvPicPr>
          <p:cNvPr id="6" name="Imagen 5"/>
          <p:cNvPicPr>
            <a:picLocks noChangeAspect="1"/>
          </p:cNvPicPr>
          <p:nvPr/>
        </p:nvPicPr>
        <p:blipFill>
          <a:blip r:embed="rId3">
            <a:lum bright="-40000" contrast="70000"/>
          </a:blip>
          <a:stretch>
            <a:fillRect/>
          </a:stretch>
        </p:blipFill>
        <p:spPr>
          <a:xfrm>
            <a:off x="1279954" y="4710289"/>
            <a:ext cx="7604899" cy="510636"/>
          </a:xfrm>
          <a:prstGeom prst="rect">
            <a:avLst/>
          </a:prstGeom>
        </p:spPr>
      </p:pic>
      <p:pic>
        <p:nvPicPr>
          <p:cNvPr id="7" name="Imagen 6"/>
          <p:cNvPicPr>
            <a:picLocks noChangeAspect="1"/>
          </p:cNvPicPr>
          <p:nvPr/>
        </p:nvPicPr>
        <p:blipFill>
          <a:blip r:embed="rId4">
            <a:lum bright="-40000" contrast="70000"/>
          </a:blip>
          <a:stretch>
            <a:fillRect/>
          </a:stretch>
        </p:blipFill>
        <p:spPr>
          <a:xfrm>
            <a:off x="1279954" y="5576142"/>
            <a:ext cx="7604899" cy="507199"/>
          </a:xfrm>
          <a:prstGeom prst="rect">
            <a:avLst/>
          </a:prstGeom>
        </p:spPr>
      </p:pic>
      <p:pic>
        <p:nvPicPr>
          <p:cNvPr id="8" name="Imagen 7"/>
          <p:cNvPicPr>
            <a:picLocks noChangeAspect="1"/>
          </p:cNvPicPr>
          <p:nvPr/>
        </p:nvPicPr>
        <p:blipFill>
          <a:blip r:embed="rId5">
            <a:lum bright="-15000" contrast="30000"/>
          </a:blip>
          <a:stretch>
            <a:fillRect/>
          </a:stretch>
        </p:blipFill>
        <p:spPr>
          <a:xfrm>
            <a:off x="9216413" y="4729169"/>
            <a:ext cx="1415152" cy="329528"/>
          </a:xfrm>
          <a:prstGeom prst="rect">
            <a:avLst/>
          </a:prstGeom>
          <a:ln w="28575">
            <a:solidFill>
              <a:srgbClr val="FF0000"/>
            </a:solidFill>
          </a:ln>
        </p:spPr>
      </p:pic>
      <p:pic>
        <p:nvPicPr>
          <p:cNvPr id="9" name="Imagen 8"/>
          <p:cNvPicPr>
            <a:picLocks noChangeAspect="1"/>
          </p:cNvPicPr>
          <p:nvPr/>
        </p:nvPicPr>
        <p:blipFill>
          <a:blip r:embed="rId6">
            <a:lum bright="-15000" contrast="30000"/>
          </a:blip>
          <a:stretch>
            <a:fillRect/>
          </a:stretch>
        </p:blipFill>
        <p:spPr>
          <a:xfrm>
            <a:off x="9216413" y="5576142"/>
            <a:ext cx="1414798" cy="367458"/>
          </a:xfrm>
          <a:prstGeom prst="rect">
            <a:avLst/>
          </a:prstGeom>
          <a:ln w="28575">
            <a:solidFill>
              <a:srgbClr val="FF0000"/>
            </a:solidFill>
          </a:ln>
        </p:spPr>
      </p:pic>
      <p:sp>
        <p:nvSpPr>
          <p:cNvPr id="10" name="Rectángulo 9"/>
          <p:cNvSpPr/>
          <p:nvPr/>
        </p:nvSpPr>
        <p:spPr>
          <a:xfrm>
            <a:off x="1279954" y="1813740"/>
            <a:ext cx="3323346"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Distancias a los ejes de referencia</a:t>
            </a:r>
            <a:endParaRPr lang="en-US" dirty="0"/>
          </a:p>
        </p:txBody>
      </p:sp>
      <p:sp>
        <p:nvSpPr>
          <p:cNvPr id="11" name="Rectángulo 10"/>
          <p:cNvSpPr/>
          <p:nvPr/>
        </p:nvSpPr>
        <p:spPr>
          <a:xfrm>
            <a:off x="1279954" y="2651096"/>
            <a:ext cx="1298753"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X1 = 80 mm</a:t>
            </a:r>
            <a:endParaRPr lang="en-US" dirty="0"/>
          </a:p>
        </p:txBody>
      </p:sp>
      <p:sp>
        <p:nvSpPr>
          <p:cNvPr id="12" name="Rectángulo 11"/>
          <p:cNvSpPr/>
          <p:nvPr/>
        </p:nvSpPr>
        <p:spPr>
          <a:xfrm>
            <a:off x="1279954" y="3116124"/>
            <a:ext cx="1415772"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X2 = 120 mm</a:t>
            </a:r>
            <a:endParaRPr lang="en-US" dirty="0"/>
          </a:p>
        </p:txBody>
      </p:sp>
      <p:sp>
        <p:nvSpPr>
          <p:cNvPr id="13" name="Rectángulo 12"/>
          <p:cNvSpPr/>
          <p:nvPr/>
        </p:nvSpPr>
        <p:spPr>
          <a:xfrm>
            <a:off x="1279954" y="3584148"/>
            <a:ext cx="1415772"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X3 = 120 mm</a:t>
            </a:r>
            <a:endParaRPr lang="en-US" dirty="0"/>
          </a:p>
        </p:txBody>
      </p:sp>
      <p:sp>
        <p:nvSpPr>
          <p:cNvPr id="14" name="Rectángulo 13"/>
          <p:cNvSpPr/>
          <p:nvPr/>
        </p:nvSpPr>
        <p:spPr>
          <a:xfrm>
            <a:off x="1279954" y="4049176"/>
            <a:ext cx="1415772"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X4 = 120 mm</a:t>
            </a:r>
            <a:endParaRPr lang="en-US" dirty="0"/>
          </a:p>
        </p:txBody>
      </p:sp>
      <p:sp>
        <p:nvSpPr>
          <p:cNvPr id="15" name="Rectángulo 14"/>
          <p:cNvSpPr/>
          <p:nvPr/>
        </p:nvSpPr>
        <p:spPr>
          <a:xfrm>
            <a:off x="3895414" y="2651096"/>
            <a:ext cx="1290738"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Y1 = 40 mm</a:t>
            </a:r>
            <a:endParaRPr lang="en-US" dirty="0"/>
          </a:p>
        </p:txBody>
      </p:sp>
      <p:sp>
        <p:nvSpPr>
          <p:cNvPr id="16" name="Rectángulo 15"/>
          <p:cNvSpPr/>
          <p:nvPr/>
        </p:nvSpPr>
        <p:spPr>
          <a:xfrm>
            <a:off x="3895414" y="3116124"/>
            <a:ext cx="1407758"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Y2 = 100 mm</a:t>
            </a:r>
            <a:endParaRPr lang="en-US" dirty="0"/>
          </a:p>
        </p:txBody>
      </p:sp>
      <p:sp>
        <p:nvSpPr>
          <p:cNvPr id="17" name="Rectángulo 16"/>
          <p:cNvSpPr/>
          <p:nvPr/>
        </p:nvSpPr>
        <p:spPr>
          <a:xfrm>
            <a:off x="3895414" y="3584148"/>
            <a:ext cx="1699504"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Y3 = 136,98 mm</a:t>
            </a:r>
            <a:endParaRPr lang="en-US" dirty="0"/>
          </a:p>
        </p:txBody>
      </p:sp>
      <p:sp>
        <p:nvSpPr>
          <p:cNvPr id="18" name="Rectángulo 17"/>
          <p:cNvSpPr/>
          <p:nvPr/>
        </p:nvSpPr>
        <p:spPr>
          <a:xfrm>
            <a:off x="3895414" y="4049176"/>
            <a:ext cx="1407758"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Y4 = 120 mm</a:t>
            </a:r>
            <a:endParaRPr lang="en-US" dirty="0"/>
          </a:p>
        </p:txBody>
      </p:sp>
      <p:pic>
        <p:nvPicPr>
          <p:cNvPr id="20" name="Imagen 19"/>
          <p:cNvPicPr>
            <a:picLocks noChangeAspect="1"/>
          </p:cNvPicPr>
          <p:nvPr/>
        </p:nvPicPr>
        <p:blipFill>
          <a:blip r:embed="rId7">
            <a:extLst>
              <a:ext uri="{BEBA8EAE-BF5A-486C-A8C5-ECC9F3942E4B}">
                <a14:imgProps xmlns:a14="http://schemas.microsoft.com/office/drawing/2010/main">
                  <a14:imgLayer r:embed="rId8">
                    <a14:imgEffect>
                      <a14:brightnessContrast bright="-15000" contrast="70000"/>
                    </a14:imgEffect>
                  </a14:imgLayer>
                </a14:imgProps>
              </a:ext>
            </a:extLst>
          </a:blip>
          <a:stretch>
            <a:fillRect/>
          </a:stretch>
        </p:blipFill>
        <p:spPr>
          <a:xfrm>
            <a:off x="9562071" y="863329"/>
            <a:ext cx="1809750" cy="1704975"/>
          </a:xfrm>
          <a:prstGeom prst="rect">
            <a:avLst/>
          </a:prstGeom>
        </p:spPr>
      </p:pic>
      <p:pic>
        <p:nvPicPr>
          <p:cNvPr id="21" name="Imagen 20"/>
          <p:cNvPicPr>
            <a:picLocks noChangeAspect="1"/>
          </p:cNvPicPr>
          <p:nvPr/>
        </p:nvPicPr>
        <p:blipFill>
          <a:blip r:embed="rId9"/>
          <a:stretch>
            <a:fillRect/>
          </a:stretch>
        </p:blipFill>
        <p:spPr>
          <a:xfrm>
            <a:off x="9800196" y="2531430"/>
            <a:ext cx="1333500" cy="466725"/>
          </a:xfrm>
          <a:prstGeom prst="rect">
            <a:avLst/>
          </a:prstGeom>
        </p:spPr>
      </p:pic>
    </p:spTree>
    <p:extLst>
      <p:ext uri="{BB962C8B-B14F-4D97-AF65-F5344CB8AC3E}">
        <p14:creationId xmlns:p14="http://schemas.microsoft.com/office/powerpoint/2010/main" val="29101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1000"/>
                                        <p:tgtEl>
                                          <p:spTgt spid="6"/>
                                        </p:tgtEl>
                                      </p:cBhvr>
                                    </p:animEffect>
                                    <p:anim calcmode="lin" valueType="num">
                                      <p:cBhvr>
                                        <p:cTn id="90" dur="1000" fill="hold"/>
                                        <p:tgtEl>
                                          <p:spTgt spid="6"/>
                                        </p:tgtEl>
                                        <p:attrNameLst>
                                          <p:attrName>ppt_x</p:attrName>
                                        </p:attrNameLst>
                                      </p:cBhvr>
                                      <p:tavLst>
                                        <p:tav tm="0">
                                          <p:val>
                                            <p:strVal val="#ppt_x"/>
                                          </p:val>
                                        </p:tav>
                                        <p:tav tm="100000">
                                          <p:val>
                                            <p:strVal val="#ppt_x"/>
                                          </p:val>
                                        </p:tav>
                                      </p:tavLst>
                                    </p:anim>
                                    <p:anim calcmode="lin" valueType="num">
                                      <p:cBhvr>
                                        <p:cTn id="9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1000"/>
                                        <p:tgtEl>
                                          <p:spTgt spid="8"/>
                                        </p:tgtEl>
                                      </p:cBhvr>
                                    </p:animEffect>
                                    <p:anim calcmode="lin" valueType="num">
                                      <p:cBhvr>
                                        <p:cTn id="97" dur="1000" fill="hold"/>
                                        <p:tgtEl>
                                          <p:spTgt spid="8"/>
                                        </p:tgtEl>
                                        <p:attrNameLst>
                                          <p:attrName>ppt_x</p:attrName>
                                        </p:attrNameLst>
                                      </p:cBhvr>
                                      <p:tavLst>
                                        <p:tav tm="0">
                                          <p:val>
                                            <p:strVal val="#ppt_x"/>
                                          </p:val>
                                        </p:tav>
                                        <p:tav tm="100000">
                                          <p:val>
                                            <p:strVal val="#ppt_x"/>
                                          </p:val>
                                        </p:tav>
                                      </p:tavLst>
                                    </p:anim>
                                    <p:anim calcmode="lin" valueType="num">
                                      <p:cBhvr>
                                        <p:cTn id="9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fade">
                                      <p:cBhvr>
                                        <p:cTn id="103" dur="1000"/>
                                        <p:tgtEl>
                                          <p:spTgt spid="7"/>
                                        </p:tgtEl>
                                      </p:cBhvr>
                                    </p:animEffect>
                                    <p:anim calcmode="lin" valueType="num">
                                      <p:cBhvr>
                                        <p:cTn id="104" dur="1000" fill="hold"/>
                                        <p:tgtEl>
                                          <p:spTgt spid="7"/>
                                        </p:tgtEl>
                                        <p:attrNameLst>
                                          <p:attrName>ppt_x</p:attrName>
                                        </p:attrNameLst>
                                      </p:cBhvr>
                                      <p:tavLst>
                                        <p:tav tm="0">
                                          <p:val>
                                            <p:strVal val="#ppt_x"/>
                                          </p:val>
                                        </p:tav>
                                        <p:tav tm="100000">
                                          <p:val>
                                            <p:strVal val="#ppt_x"/>
                                          </p:val>
                                        </p:tav>
                                      </p:tavLst>
                                    </p:anim>
                                    <p:anim calcmode="lin" valueType="num">
                                      <p:cBhvr>
                                        <p:cTn id="10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1000"/>
                                        <p:tgtEl>
                                          <p:spTgt spid="9"/>
                                        </p:tgtEl>
                                      </p:cBhvr>
                                    </p:animEffect>
                                    <p:anim calcmode="lin" valueType="num">
                                      <p:cBhvr>
                                        <p:cTn id="111" dur="1000" fill="hold"/>
                                        <p:tgtEl>
                                          <p:spTgt spid="9"/>
                                        </p:tgtEl>
                                        <p:attrNameLst>
                                          <p:attrName>ppt_x</p:attrName>
                                        </p:attrNameLst>
                                      </p:cBhvr>
                                      <p:tavLst>
                                        <p:tav tm="0">
                                          <p:val>
                                            <p:strVal val="#ppt_x"/>
                                          </p:val>
                                        </p:tav>
                                        <p:tav tm="100000">
                                          <p:val>
                                            <p:strVal val="#ppt_x"/>
                                          </p:val>
                                        </p:tav>
                                      </p:tavLst>
                                    </p:anim>
                                    <p:anim calcmode="lin" valueType="num">
                                      <p:cBhvr>
                                        <p:cTn id="1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sp>
        <p:nvSpPr>
          <p:cNvPr id="5" name="Rectángulo 4"/>
          <p:cNvSpPr/>
          <p:nvPr/>
        </p:nvSpPr>
        <p:spPr>
          <a:xfrm>
            <a:off x="1279954" y="1607263"/>
            <a:ext cx="7731604" cy="369332"/>
          </a:xfrm>
          <a:prstGeom prst="rect">
            <a:avLst/>
          </a:prstGeom>
        </p:spPr>
        <p:txBody>
          <a:bodyPr wrap="none">
            <a:spAutoFit/>
          </a:bodyPr>
          <a:lstStyle/>
          <a:p>
            <a:r>
              <a:rPr lang="es-ES" dirty="0">
                <a:solidFill>
                  <a:srgbClr val="000000"/>
                </a:solidFill>
                <a:latin typeface="Calibri" panose="020F0502020204030204" pitchFamily="34" charset="0"/>
              </a:rPr>
              <a:t>Determinación de Momentos de Inercia </a:t>
            </a:r>
            <a:r>
              <a:rPr lang="es-ES" dirty="0" err="1">
                <a:solidFill>
                  <a:srgbClr val="000000"/>
                </a:solidFill>
                <a:latin typeface="Calibri" panose="020F0502020204030204" pitchFamily="34" charset="0"/>
              </a:rPr>
              <a:t>Baricéntricos</a:t>
            </a:r>
            <a:r>
              <a:rPr lang="es-ES" dirty="0">
                <a:solidFill>
                  <a:srgbClr val="000000"/>
                </a:solidFill>
                <a:latin typeface="Calibri" panose="020F0502020204030204" pitchFamily="34" charset="0"/>
              </a:rPr>
              <a:t>  de cada figura geométrica</a:t>
            </a:r>
            <a:endParaRPr lang="en-US" dirty="0"/>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rightnessContrast bright="-30000" contrast="70000"/>
                    </a14:imgEffect>
                  </a14:imgLayer>
                </a14:imgProps>
              </a:ext>
            </a:extLst>
          </a:blip>
          <a:stretch>
            <a:fillRect/>
          </a:stretch>
        </p:blipFill>
        <p:spPr>
          <a:xfrm>
            <a:off x="1164661" y="2605702"/>
            <a:ext cx="4587210" cy="3487438"/>
          </a:xfrm>
          <a:prstGeom prst="rect">
            <a:avLst/>
          </a:prstGeom>
        </p:spPr>
      </p:pic>
      <p:pic>
        <p:nvPicPr>
          <p:cNvPr id="8" name="Imagen 7"/>
          <p:cNvPicPr>
            <a:picLocks noChangeAspect="1"/>
          </p:cNvPicPr>
          <p:nvPr/>
        </p:nvPicPr>
        <p:blipFill rotWithShape="1">
          <a:blip r:embed="rId4"/>
          <a:srcRect l="9496" t="30141" r="64773" b="44254"/>
          <a:stretch/>
        </p:blipFill>
        <p:spPr>
          <a:xfrm>
            <a:off x="5751871" y="2864827"/>
            <a:ext cx="5307133" cy="2969188"/>
          </a:xfrm>
          <a:prstGeom prst="rect">
            <a:avLst/>
          </a:prstGeom>
        </p:spPr>
      </p:pic>
    </p:spTree>
    <p:extLst>
      <p:ext uri="{BB962C8B-B14F-4D97-AF65-F5344CB8AC3E}">
        <p14:creationId xmlns:p14="http://schemas.microsoft.com/office/powerpoint/2010/main" val="41371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sp>
        <p:nvSpPr>
          <p:cNvPr id="5" name="Rectángulo 4"/>
          <p:cNvSpPr/>
          <p:nvPr/>
        </p:nvSpPr>
        <p:spPr>
          <a:xfrm>
            <a:off x="1279954" y="1607263"/>
            <a:ext cx="7731604" cy="369332"/>
          </a:xfrm>
          <a:prstGeom prst="rect">
            <a:avLst/>
          </a:prstGeom>
        </p:spPr>
        <p:txBody>
          <a:bodyPr wrap="none">
            <a:spAutoFit/>
          </a:bodyPr>
          <a:lstStyle/>
          <a:p>
            <a:r>
              <a:rPr lang="es-ES" dirty="0">
                <a:solidFill>
                  <a:srgbClr val="000000"/>
                </a:solidFill>
                <a:latin typeface="Calibri" panose="020F0502020204030204" pitchFamily="34" charset="0"/>
              </a:rPr>
              <a:t>Determinación de Momentos de Inercia </a:t>
            </a:r>
            <a:r>
              <a:rPr lang="es-ES" dirty="0" err="1">
                <a:solidFill>
                  <a:srgbClr val="000000"/>
                </a:solidFill>
                <a:latin typeface="Calibri" panose="020F0502020204030204" pitchFamily="34" charset="0"/>
              </a:rPr>
              <a:t>Baricéntricos</a:t>
            </a:r>
            <a:r>
              <a:rPr lang="es-ES" dirty="0">
                <a:solidFill>
                  <a:srgbClr val="000000"/>
                </a:solidFill>
                <a:latin typeface="Calibri" panose="020F0502020204030204" pitchFamily="34" charset="0"/>
              </a:rPr>
              <a:t>  de cada figura geométrica</a:t>
            </a:r>
            <a:endParaRPr lang="en-US" dirty="0"/>
          </a:p>
        </p:txBody>
      </p:sp>
      <p:pic>
        <p:nvPicPr>
          <p:cNvPr id="6" name="Imagen 5"/>
          <p:cNvPicPr>
            <a:picLocks noChangeAspect="1"/>
          </p:cNvPicPr>
          <p:nvPr/>
        </p:nvPicPr>
        <p:blipFill>
          <a:blip r:embed="rId2">
            <a:lum bright="-40000" contrast="80000"/>
          </a:blip>
          <a:stretch>
            <a:fillRect/>
          </a:stretch>
        </p:blipFill>
        <p:spPr>
          <a:xfrm>
            <a:off x="1279953" y="2787890"/>
            <a:ext cx="3774233" cy="2669013"/>
          </a:xfrm>
          <a:prstGeom prst="rect">
            <a:avLst/>
          </a:prstGeom>
        </p:spPr>
      </p:pic>
      <p:pic>
        <p:nvPicPr>
          <p:cNvPr id="7" name="Imagen 6"/>
          <p:cNvPicPr>
            <a:picLocks noChangeAspect="1"/>
          </p:cNvPicPr>
          <p:nvPr/>
        </p:nvPicPr>
        <p:blipFill rotWithShape="1">
          <a:blip r:embed="rId3"/>
          <a:srcRect l="36587" t="30141" r="38136" b="46270"/>
          <a:stretch/>
        </p:blipFill>
        <p:spPr>
          <a:xfrm>
            <a:off x="5279922" y="2787890"/>
            <a:ext cx="5789852" cy="3037723"/>
          </a:xfrm>
          <a:prstGeom prst="rect">
            <a:avLst/>
          </a:prstGeom>
        </p:spPr>
      </p:pic>
    </p:spTree>
    <p:extLst>
      <p:ext uri="{BB962C8B-B14F-4D97-AF65-F5344CB8AC3E}">
        <p14:creationId xmlns:p14="http://schemas.microsoft.com/office/powerpoint/2010/main" val="140364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sp>
        <p:nvSpPr>
          <p:cNvPr id="5" name="Rectángulo 4"/>
          <p:cNvSpPr/>
          <p:nvPr/>
        </p:nvSpPr>
        <p:spPr>
          <a:xfrm>
            <a:off x="1279954" y="1607263"/>
            <a:ext cx="7731604" cy="369332"/>
          </a:xfrm>
          <a:prstGeom prst="rect">
            <a:avLst/>
          </a:prstGeom>
        </p:spPr>
        <p:txBody>
          <a:bodyPr wrap="none">
            <a:spAutoFit/>
          </a:bodyPr>
          <a:lstStyle/>
          <a:p>
            <a:r>
              <a:rPr lang="es-ES" dirty="0">
                <a:solidFill>
                  <a:srgbClr val="000000"/>
                </a:solidFill>
                <a:latin typeface="Calibri" panose="020F0502020204030204" pitchFamily="34" charset="0"/>
              </a:rPr>
              <a:t>Determinación de Momentos de Inercia </a:t>
            </a:r>
            <a:r>
              <a:rPr lang="es-ES" dirty="0" err="1">
                <a:solidFill>
                  <a:srgbClr val="000000"/>
                </a:solidFill>
                <a:latin typeface="Calibri" panose="020F0502020204030204" pitchFamily="34" charset="0"/>
              </a:rPr>
              <a:t>Baricéntricos</a:t>
            </a:r>
            <a:r>
              <a:rPr lang="es-ES" dirty="0">
                <a:solidFill>
                  <a:srgbClr val="000000"/>
                </a:solidFill>
                <a:latin typeface="Calibri" panose="020F0502020204030204" pitchFamily="34" charset="0"/>
              </a:rPr>
              <a:t>  de cada figura geométrica</a:t>
            </a:r>
            <a:endParaRPr lang="en-US" dirty="0"/>
          </a:p>
        </p:txBody>
      </p:sp>
      <p:pic>
        <p:nvPicPr>
          <p:cNvPr id="6" name="Imagen 5"/>
          <p:cNvPicPr>
            <a:picLocks noChangeAspect="1"/>
          </p:cNvPicPr>
          <p:nvPr/>
        </p:nvPicPr>
        <p:blipFill>
          <a:blip r:embed="rId2">
            <a:lum bright="-40000" contrast="80000"/>
          </a:blip>
          <a:stretch>
            <a:fillRect/>
          </a:stretch>
        </p:blipFill>
        <p:spPr>
          <a:xfrm>
            <a:off x="1279954" y="2600244"/>
            <a:ext cx="3557052" cy="3358103"/>
          </a:xfrm>
          <a:prstGeom prst="rect">
            <a:avLst/>
          </a:prstGeom>
        </p:spPr>
      </p:pic>
      <p:pic>
        <p:nvPicPr>
          <p:cNvPr id="7" name="Imagen 6"/>
          <p:cNvPicPr>
            <a:picLocks noChangeAspect="1"/>
          </p:cNvPicPr>
          <p:nvPr/>
        </p:nvPicPr>
        <p:blipFill rotWithShape="1">
          <a:blip r:embed="rId3"/>
          <a:srcRect l="9721" t="56956" r="65908" b="21472"/>
          <a:stretch/>
        </p:blipFill>
        <p:spPr>
          <a:xfrm>
            <a:off x="4940708" y="2600244"/>
            <a:ext cx="6214166" cy="3092633"/>
          </a:xfrm>
          <a:prstGeom prst="rect">
            <a:avLst/>
          </a:prstGeom>
        </p:spPr>
      </p:pic>
    </p:spTree>
    <p:extLst>
      <p:ext uri="{BB962C8B-B14F-4D97-AF65-F5344CB8AC3E}">
        <p14:creationId xmlns:p14="http://schemas.microsoft.com/office/powerpoint/2010/main" val="18169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sp>
        <p:nvSpPr>
          <p:cNvPr id="5" name="Rectángulo 4"/>
          <p:cNvSpPr/>
          <p:nvPr/>
        </p:nvSpPr>
        <p:spPr>
          <a:xfrm>
            <a:off x="1279954" y="1607263"/>
            <a:ext cx="7731604" cy="369332"/>
          </a:xfrm>
          <a:prstGeom prst="rect">
            <a:avLst/>
          </a:prstGeom>
        </p:spPr>
        <p:txBody>
          <a:bodyPr wrap="none">
            <a:spAutoFit/>
          </a:bodyPr>
          <a:lstStyle/>
          <a:p>
            <a:r>
              <a:rPr lang="es-ES" dirty="0">
                <a:solidFill>
                  <a:srgbClr val="000000"/>
                </a:solidFill>
                <a:latin typeface="Calibri" panose="020F0502020204030204" pitchFamily="34" charset="0"/>
              </a:rPr>
              <a:t>Determinación de Momentos de Inercia </a:t>
            </a:r>
            <a:r>
              <a:rPr lang="es-ES" dirty="0" err="1">
                <a:solidFill>
                  <a:srgbClr val="000000"/>
                </a:solidFill>
                <a:latin typeface="Calibri" panose="020F0502020204030204" pitchFamily="34" charset="0"/>
              </a:rPr>
              <a:t>Baricéntricos</a:t>
            </a:r>
            <a:r>
              <a:rPr lang="es-ES" dirty="0">
                <a:solidFill>
                  <a:srgbClr val="000000"/>
                </a:solidFill>
                <a:latin typeface="Calibri" panose="020F0502020204030204" pitchFamily="34" charset="0"/>
              </a:rPr>
              <a:t>  de cada figura geométrica</a:t>
            </a:r>
            <a:endParaRPr lang="en-US" dirty="0"/>
          </a:p>
        </p:txBody>
      </p:sp>
      <p:pic>
        <p:nvPicPr>
          <p:cNvPr id="6" name="Imagen 5"/>
          <p:cNvPicPr>
            <a:picLocks noChangeAspect="1"/>
          </p:cNvPicPr>
          <p:nvPr/>
        </p:nvPicPr>
        <p:blipFill>
          <a:blip r:embed="rId2">
            <a:lum bright="-40000" contrast="80000"/>
          </a:blip>
          <a:stretch>
            <a:fillRect/>
          </a:stretch>
        </p:blipFill>
        <p:spPr>
          <a:xfrm>
            <a:off x="1279954" y="2657138"/>
            <a:ext cx="3753739" cy="3256965"/>
          </a:xfrm>
          <a:prstGeom prst="rect">
            <a:avLst/>
          </a:prstGeom>
        </p:spPr>
      </p:pic>
      <p:pic>
        <p:nvPicPr>
          <p:cNvPr id="7" name="Imagen 6"/>
          <p:cNvPicPr>
            <a:picLocks noChangeAspect="1"/>
          </p:cNvPicPr>
          <p:nvPr/>
        </p:nvPicPr>
        <p:blipFill rotWithShape="1">
          <a:blip r:embed="rId3"/>
          <a:srcRect l="36700" t="58972" r="40063" b="17440"/>
          <a:stretch/>
        </p:blipFill>
        <p:spPr>
          <a:xfrm>
            <a:off x="5338916" y="2657138"/>
            <a:ext cx="5706642" cy="3256965"/>
          </a:xfrm>
          <a:prstGeom prst="rect">
            <a:avLst/>
          </a:prstGeom>
        </p:spPr>
      </p:pic>
    </p:spTree>
    <p:extLst>
      <p:ext uri="{BB962C8B-B14F-4D97-AF65-F5344CB8AC3E}">
        <p14:creationId xmlns:p14="http://schemas.microsoft.com/office/powerpoint/2010/main" val="19872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954" y="755134"/>
            <a:ext cx="2606246" cy="461665"/>
          </a:xfrm>
          <a:prstGeom prst="rect">
            <a:avLst/>
          </a:prstGeom>
        </p:spPr>
        <p:txBody>
          <a:bodyPr wrap="square">
            <a:spAutoFit/>
          </a:bodyPr>
          <a:lstStyle/>
          <a:p>
            <a:r>
              <a:rPr lang="es-AR" sz="2400" b="1" dirty="0"/>
              <a:t>EJERCICIO N° 1</a:t>
            </a:r>
            <a:endParaRPr lang="en-US" sz="2400" b="1" dirty="0"/>
          </a:p>
        </p:txBody>
      </p:sp>
      <p:sp>
        <p:nvSpPr>
          <p:cNvPr id="5" name="Rectángulo 4"/>
          <p:cNvSpPr/>
          <p:nvPr/>
        </p:nvSpPr>
        <p:spPr>
          <a:xfrm>
            <a:off x="1279954" y="1563018"/>
            <a:ext cx="7923040" cy="369332"/>
          </a:xfrm>
          <a:prstGeom prst="rect">
            <a:avLst/>
          </a:prstGeom>
        </p:spPr>
        <p:txBody>
          <a:bodyPr wrap="square">
            <a:spAutoFit/>
          </a:bodyPr>
          <a:lstStyle/>
          <a:p>
            <a:r>
              <a:rPr lang="es-ES" dirty="0">
                <a:solidFill>
                  <a:srgbClr val="000000"/>
                </a:solidFill>
                <a:latin typeface="Calibri" panose="020F0502020204030204" pitchFamily="34" charset="0"/>
              </a:rPr>
              <a:t>Determinación de Momentos de Inercia </a:t>
            </a:r>
            <a:r>
              <a:rPr lang="es-ES" dirty="0" err="1">
                <a:solidFill>
                  <a:srgbClr val="000000"/>
                </a:solidFill>
                <a:latin typeface="Calibri" panose="020F0502020204030204" pitchFamily="34" charset="0"/>
              </a:rPr>
              <a:t>Baricéntricos</a:t>
            </a:r>
            <a:r>
              <a:rPr lang="es-ES" dirty="0">
                <a:solidFill>
                  <a:srgbClr val="000000"/>
                </a:solidFill>
                <a:latin typeface="Calibri" panose="020F0502020204030204" pitchFamily="34" charset="0"/>
              </a:rPr>
              <a:t> de la figura total</a:t>
            </a:r>
            <a:endParaRPr lang="en-US" dirty="0"/>
          </a:p>
        </p:txBody>
      </p:sp>
      <p:sp>
        <p:nvSpPr>
          <p:cNvPr id="6" name="Rectángulo 5"/>
          <p:cNvSpPr/>
          <p:nvPr/>
        </p:nvSpPr>
        <p:spPr>
          <a:xfrm>
            <a:off x="1279954" y="2610150"/>
            <a:ext cx="7953075" cy="36933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Distancias de los ejes </a:t>
            </a:r>
            <a:r>
              <a:rPr lang="es-ES" dirty="0" err="1">
                <a:latin typeface="Calibri" panose="020F0502020204030204" pitchFamily="34" charset="0"/>
                <a:cs typeface="Calibri" panose="020F0502020204030204" pitchFamily="34" charset="0"/>
              </a:rPr>
              <a:t>baricéntricos</a:t>
            </a:r>
            <a:r>
              <a:rPr lang="es-ES" dirty="0">
                <a:latin typeface="Calibri" panose="020F0502020204030204" pitchFamily="34" charset="0"/>
                <a:cs typeface="Calibri" panose="020F0502020204030204" pitchFamily="34" charset="0"/>
              </a:rPr>
              <a:t> propios a los ejes </a:t>
            </a:r>
            <a:r>
              <a:rPr lang="es-ES" dirty="0" err="1">
                <a:latin typeface="Calibri" panose="020F0502020204030204" pitchFamily="34" charset="0"/>
                <a:cs typeface="Calibri" panose="020F0502020204030204" pitchFamily="34" charset="0"/>
              </a:rPr>
              <a:t>baricéntricos</a:t>
            </a:r>
            <a:r>
              <a:rPr lang="es-ES" dirty="0">
                <a:latin typeface="Calibri" panose="020F0502020204030204" pitchFamily="34" charset="0"/>
                <a:cs typeface="Calibri" panose="020F0502020204030204" pitchFamily="34" charset="0"/>
              </a:rPr>
              <a:t> de la figura total</a:t>
            </a:r>
            <a:endParaRPr lang="en-US" dirty="0"/>
          </a:p>
        </p:txBody>
      </p:sp>
      <mc:AlternateContent xmlns:mc="http://schemas.openxmlformats.org/markup-compatibility/2006" xmlns:a14="http://schemas.microsoft.com/office/drawing/2010/main">
        <mc:Choice Requires="a14">
          <p:sp>
            <p:nvSpPr>
              <p:cNvPr id="7" name="Rectángulo 6"/>
              <p:cNvSpPr/>
              <p:nvPr/>
            </p:nvSpPr>
            <p:spPr>
              <a:xfrm>
                <a:off x="1279954" y="3447506"/>
                <a:ext cx="4327147" cy="39190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X</a:t>
                </a:r>
                <a14:m>
                  <m:oMath xmlns:m="http://schemas.openxmlformats.org/officeDocument/2006/math">
                    <m:sSub>
                      <m:sSubPr>
                        <m:ctrlPr>
                          <a:rPr lang="es-ES" i="1" smtClean="0">
                            <a:latin typeface="Cambria Math" panose="02040503050406030204" pitchFamily="18" charset="0"/>
                            <a:cs typeface="Calibri" panose="020F0502020204030204" pitchFamily="34" charset="0"/>
                          </a:rPr>
                        </m:ctrlPr>
                      </m:sSubPr>
                      <m:e>
                        <m:r>
                          <a:rPr lang="es-AR" b="0" i="1" smtClean="0">
                            <a:latin typeface="Cambria Math" panose="02040503050406030204" pitchFamily="18" charset="0"/>
                            <a:cs typeface="Calibri" panose="020F0502020204030204" pitchFamily="34" charset="0"/>
                          </a:rPr>
                          <m:t>1</m:t>
                        </m:r>
                      </m:e>
                      <m:sub>
                        <m:r>
                          <a:rPr lang="es-AR" b="0" i="1" smtClean="0">
                            <a:latin typeface="Cambria Math" panose="02040503050406030204" pitchFamily="18" charset="0"/>
                            <a:cs typeface="Calibri" panose="020F0502020204030204" pitchFamily="34" charset="0"/>
                          </a:rPr>
                          <m:t>𝑔</m:t>
                        </m:r>
                        <m:r>
                          <a:rPr lang="es-AR" b="0" i="1" smtClean="0">
                            <a:latin typeface="Cambria Math" panose="02040503050406030204" pitchFamily="18" charset="0"/>
                            <a:cs typeface="Calibri" panose="020F0502020204030204" pitchFamily="34" charset="0"/>
                          </a:rPr>
                          <m:t>−</m:t>
                        </m:r>
                        <m:r>
                          <a:rPr lang="es-AR" b="0" i="1" smtClean="0">
                            <a:latin typeface="Cambria Math" panose="02040503050406030204" pitchFamily="18" charset="0"/>
                            <a:cs typeface="Calibri" panose="020F0502020204030204" pitchFamily="34" charset="0"/>
                          </a:rPr>
                          <m:t>𝐺</m:t>
                        </m:r>
                      </m:sub>
                    </m:sSub>
                  </m:oMath>
                </a14:m>
                <a:r>
                  <a:rPr lang="es-ES" dirty="0">
                    <a:latin typeface="Calibri" panose="020F0502020204030204" pitchFamily="34" charset="0"/>
                    <a:cs typeface="Calibri" panose="020F0502020204030204" pitchFamily="34" charset="0"/>
                  </a:rPr>
                  <a:t> = 80 mm – 90,33 mm =  </a:t>
                </a:r>
                <a:r>
                  <a:rPr lang="es-ES" b="1" dirty="0">
                    <a:latin typeface="Calibri" panose="020F0502020204030204" pitchFamily="34" charset="0"/>
                    <a:cs typeface="Calibri" panose="020F0502020204030204" pitchFamily="34" charset="0"/>
                  </a:rPr>
                  <a:t>– 10,33 mm  </a:t>
                </a:r>
                <a:endParaRPr lang="en-US" b="1" dirty="0"/>
              </a:p>
            </p:txBody>
          </p:sp>
        </mc:Choice>
        <mc:Fallback xmlns="">
          <p:sp>
            <p:nvSpPr>
              <p:cNvPr id="7" name="Rectángulo 6"/>
              <p:cNvSpPr>
                <a:spLocks noRot="1" noChangeAspect="1" noMove="1" noResize="1" noEditPoints="1" noAdjustHandles="1" noChangeArrowheads="1" noChangeShapeType="1" noTextEdit="1"/>
              </p:cNvSpPr>
              <p:nvPr/>
            </p:nvSpPr>
            <p:spPr>
              <a:xfrm>
                <a:off x="1279954" y="3447506"/>
                <a:ext cx="4327147" cy="391902"/>
              </a:xfrm>
              <a:prstGeom prst="rect">
                <a:avLst/>
              </a:prstGeom>
              <a:blipFill>
                <a:blip r:embed="rId2"/>
                <a:stretch>
                  <a:fillRect l="-1268" t="-7813" r="-282"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279954" y="3912534"/>
                <a:ext cx="4170052" cy="39190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X</a:t>
                </a:r>
                <a14:m>
                  <m:oMath xmlns:m="http://schemas.openxmlformats.org/officeDocument/2006/math">
                    <m:sSub>
                      <m:sSubPr>
                        <m:ctrlPr>
                          <a:rPr lang="es-ES" i="1">
                            <a:latin typeface="Cambria Math" panose="02040503050406030204" pitchFamily="18" charset="0"/>
                            <a:cs typeface="Calibri" panose="020F0502020204030204" pitchFamily="34" charset="0"/>
                          </a:rPr>
                        </m:ctrlPr>
                      </m:sSubPr>
                      <m:e>
                        <m:r>
                          <a:rPr lang="es-AR" b="0" i="1" smtClean="0">
                            <a:latin typeface="Cambria Math" panose="02040503050406030204" pitchFamily="18" charset="0"/>
                            <a:cs typeface="Calibri" panose="020F0502020204030204" pitchFamily="34" charset="0"/>
                          </a:rPr>
                          <m:t>2</m:t>
                        </m:r>
                      </m:e>
                      <m:sub>
                        <m:r>
                          <a:rPr lang="es-AR" i="1">
                            <a:latin typeface="Cambria Math" panose="02040503050406030204" pitchFamily="18" charset="0"/>
                            <a:cs typeface="Calibri" panose="020F0502020204030204" pitchFamily="34" charset="0"/>
                          </a:rPr>
                          <m:t>𝑔</m:t>
                        </m:r>
                        <m:r>
                          <a:rPr lang="es-AR" i="1">
                            <a:latin typeface="Cambria Math" panose="02040503050406030204" pitchFamily="18" charset="0"/>
                            <a:cs typeface="Calibri" panose="020F0502020204030204" pitchFamily="34" charset="0"/>
                          </a:rPr>
                          <m:t>−</m:t>
                        </m:r>
                        <m:r>
                          <a:rPr lang="es-AR" i="1">
                            <a:latin typeface="Cambria Math" panose="02040503050406030204" pitchFamily="18" charset="0"/>
                            <a:cs typeface="Calibri" panose="020F0502020204030204" pitchFamily="34" charset="0"/>
                          </a:rPr>
                          <m:t>𝐺</m:t>
                        </m:r>
                      </m:sub>
                    </m:sSub>
                  </m:oMath>
                </a14:m>
                <a:r>
                  <a:rPr lang="es-ES" dirty="0">
                    <a:latin typeface="Calibri" panose="020F0502020204030204" pitchFamily="34" charset="0"/>
                    <a:cs typeface="Calibri" panose="020F0502020204030204" pitchFamily="34" charset="0"/>
                  </a:rPr>
                  <a:t> = 120 mm – 90,33 mm = </a:t>
                </a:r>
                <a:r>
                  <a:rPr lang="es-ES" b="1" dirty="0">
                    <a:latin typeface="Calibri" panose="020F0502020204030204" pitchFamily="34" charset="0"/>
                    <a:cs typeface="Calibri" panose="020F0502020204030204" pitchFamily="34" charset="0"/>
                  </a:rPr>
                  <a:t>29,67 mm </a:t>
                </a:r>
                <a:endParaRPr lang="en-US" b="1" dirty="0"/>
              </a:p>
            </p:txBody>
          </p:sp>
        </mc:Choice>
        <mc:Fallback xmlns="">
          <p:sp>
            <p:nvSpPr>
              <p:cNvPr id="8" name="Rectángulo 7"/>
              <p:cNvSpPr>
                <a:spLocks noRot="1" noChangeAspect="1" noMove="1" noResize="1" noEditPoints="1" noAdjustHandles="1" noChangeArrowheads="1" noChangeShapeType="1" noTextEdit="1"/>
              </p:cNvSpPr>
              <p:nvPr/>
            </p:nvSpPr>
            <p:spPr>
              <a:xfrm>
                <a:off x="1279954" y="3912534"/>
                <a:ext cx="4170052" cy="391902"/>
              </a:xfrm>
              <a:prstGeom prst="rect">
                <a:avLst/>
              </a:prstGeom>
              <a:blipFill>
                <a:blip r:embed="rId3"/>
                <a:stretch>
                  <a:fillRect l="-1316" t="-7813" r="-439"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1279954" y="4380558"/>
                <a:ext cx="4170052" cy="39190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X</a:t>
                </a:r>
                <a14:m>
                  <m:oMath xmlns:m="http://schemas.openxmlformats.org/officeDocument/2006/math">
                    <m:sSub>
                      <m:sSubPr>
                        <m:ctrlPr>
                          <a:rPr lang="es-ES" i="1">
                            <a:latin typeface="Cambria Math" panose="02040503050406030204" pitchFamily="18" charset="0"/>
                            <a:cs typeface="Calibri" panose="020F0502020204030204" pitchFamily="34" charset="0"/>
                          </a:rPr>
                        </m:ctrlPr>
                      </m:sSubPr>
                      <m:e>
                        <m:r>
                          <a:rPr lang="es-AR" b="0" i="1" smtClean="0">
                            <a:latin typeface="Cambria Math" panose="02040503050406030204" pitchFamily="18" charset="0"/>
                            <a:cs typeface="Calibri" panose="020F0502020204030204" pitchFamily="34" charset="0"/>
                          </a:rPr>
                          <m:t>3</m:t>
                        </m:r>
                      </m:e>
                      <m:sub>
                        <m:r>
                          <a:rPr lang="es-AR" i="1">
                            <a:latin typeface="Cambria Math" panose="02040503050406030204" pitchFamily="18" charset="0"/>
                            <a:cs typeface="Calibri" panose="020F0502020204030204" pitchFamily="34" charset="0"/>
                          </a:rPr>
                          <m:t>𝑔</m:t>
                        </m:r>
                        <m:r>
                          <a:rPr lang="es-AR" i="1">
                            <a:latin typeface="Cambria Math" panose="02040503050406030204" pitchFamily="18" charset="0"/>
                            <a:cs typeface="Calibri" panose="020F0502020204030204" pitchFamily="34" charset="0"/>
                          </a:rPr>
                          <m:t>−</m:t>
                        </m:r>
                        <m:r>
                          <a:rPr lang="es-AR" i="1">
                            <a:latin typeface="Cambria Math" panose="02040503050406030204" pitchFamily="18" charset="0"/>
                            <a:cs typeface="Calibri" panose="020F0502020204030204" pitchFamily="34" charset="0"/>
                          </a:rPr>
                          <m:t>𝐺</m:t>
                        </m:r>
                      </m:sub>
                    </m:sSub>
                  </m:oMath>
                </a14:m>
                <a:r>
                  <a:rPr lang="es-ES" dirty="0">
                    <a:latin typeface="Calibri" panose="020F0502020204030204" pitchFamily="34" charset="0"/>
                    <a:cs typeface="Calibri" panose="020F0502020204030204" pitchFamily="34" charset="0"/>
                  </a:rPr>
                  <a:t> = 120 mm – 90,33 mm = </a:t>
                </a:r>
                <a:r>
                  <a:rPr lang="es-ES" b="1" dirty="0">
                    <a:latin typeface="Calibri" panose="020F0502020204030204" pitchFamily="34" charset="0"/>
                    <a:cs typeface="Calibri" panose="020F0502020204030204" pitchFamily="34" charset="0"/>
                  </a:rPr>
                  <a:t>29,67 mm </a:t>
                </a:r>
                <a:endParaRPr lang="en-US" b="1" dirty="0"/>
              </a:p>
            </p:txBody>
          </p:sp>
        </mc:Choice>
        <mc:Fallback xmlns="">
          <p:sp>
            <p:nvSpPr>
              <p:cNvPr id="9" name="Rectángulo 8"/>
              <p:cNvSpPr>
                <a:spLocks noRot="1" noChangeAspect="1" noMove="1" noResize="1" noEditPoints="1" noAdjustHandles="1" noChangeArrowheads="1" noChangeShapeType="1" noTextEdit="1"/>
              </p:cNvSpPr>
              <p:nvPr/>
            </p:nvSpPr>
            <p:spPr>
              <a:xfrm>
                <a:off x="1279954" y="4380558"/>
                <a:ext cx="4170052" cy="391902"/>
              </a:xfrm>
              <a:prstGeom prst="rect">
                <a:avLst/>
              </a:prstGeom>
              <a:blipFill>
                <a:blip r:embed="rId4"/>
                <a:stretch>
                  <a:fillRect l="-1316" t="-7813" r="-439"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279954" y="4845586"/>
                <a:ext cx="4117153" cy="39190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X</a:t>
                </a:r>
                <a14:m>
                  <m:oMath xmlns:m="http://schemas.openxmlformats.org/officeDocument/2006/math">
                    <m:sSub>
                      <m:sSubPr>
                        <m:ctrlPr>
                          <a:rPr lang="es-ES" i="1">
                            <a:latin typeface="Cambria Math" panose="02040503050406030204" pitchFamily="18" charset="0"/>
                            <a:cs typeface="Calibri" panose="020F0502020204030204" pitchFamily="34" charset="0"/>
                          </a:rPr>
                        </m:ctrlPr>
                      </m:sSubPr>
                      <m:e>
                        <m:r>
                          <a:rPr lang="es-AR" b="0" i="1" smtClean="0">
                            <a:latin typeface="Cambria Math" panose="02040503050406030204" pitchFamily="18" charset="0"/>
                            <a:cs typeface="Calibri" panose="020F0502020204030204" pitchFamily="34" charset="0"/>
                          </a:rPr>
                          <m:t>4</m:t>
                        </m:r>
                      </m:e>
                      <m:sub>
                        <m:r>
                          <a:rPr lang="es-AR" i="1">
                            <a:latin typeface="Cambria Math" panose="02040503050406030204" pitchFamily="18" charset="0"/>
                            <a:cs typeface="Calibri" panose="020F0502020204030204" pitchFamily="34" charset="0"/>
                          </a:rPr>
                          <m:t>𝑔</m:t>
                        </m:r>
                        <m:r>
                          <a:rPr lang="es-AR" i="1">
                            <a:latin typeface="Cambria Math" panose="02040503050406030204" pitchFamily="18" charset="0"/>
                            <a:cs typeface="Calibri" panose="020F0502020204030204" pitchFamily="34" charset="0"/>
                          </a:rPr>
                          <m:t>−</m:t>
                        </m:r>
                        <m:r>
                          <a:rPr lang="es-AR" i="1">
                            <a:latin typeface="Cambria Math" panose="02040503050406030204" pitchFamily="18" charset="0"/>
                            <a:cs typeface="Calibri" panose="020F0502020204030204" pitchFamily="34" charset="0"/>
                          </a:rPr>
                          <m:t>𝐺</m:t>
                        </m:r>
                      </m:sub>
                    </m:sSub>
                  </m:oMath>
                </a14:m>
                <a:r>
                  <a:rPr lang="es-ES" dirty="0">
                    <a:latin typeface="Calibri" panose="020F0502020204030204" pitchFamily="34" charset="0"/>
                    <a:cs typeface="Calibri" panose="020F0502020204030204" pitchFamily="34" charset="0"/>
                  </a:rPr>
                  <a:t>= 120 mm – 90,33 mm = </a:t>
                </a:r>
                <a:r>
                  <a:rPr lang="es-ES" b="1" dirty="0">
                    <a:latin typeface="Calibri" panose="020F0502020204030204" pitchFamily="34" charset="0"/>
                    <a:cs typeface="Calibri" panose="020F0502020204030204" pitchFamily="34" charset="0"/>
                  </a:rPr>
                  <a:t>29,67 mm </a:t>
                </a:r>
                <a:endParaRPr lang="en-US" b="1" dirty="0"/>
              </a:p>
            </p:txBody>
          </p:sp>
        </mc:Choice>
        <mc:Fallback xmlns="">
          <p:sp>
            <p:nvSpPr>
              <p:cNvPr id="10" name="Rectángulo 9"/>
              <p:cNvSpPr>
                <a:spLocks noRot="1" noChangeAspect="1" noMove="1" noResize="1" noEditPoints="1" noAdjustHandles="1" noChangeArrowheads="1" noChangeShapeType="1" noTextEdit="1"/>
              </p:cNvSpPr>
              <p:nvPr/>
            </p:nvSpPr>
            <p:spPr>
              <a:xfrm>
                <a:off x="1279954" y="4845586"/>
                <a:ext cx="4117153" cy="391902"/>
              </a:xfrm>
              <a:prstGeom prst="rect">
                <a:avLst/>
              </a:prstGeom>
              <a:blipFill>
                <a:blip r:embed="rId5"/>
                <a:stretch>
                  <a:fillRect l="-1333" t="-7813" r="-444"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6019182" y="3447506"/>
                <a:ext cx="4274247" cy="39190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Y</a:t>
                </a:r>
                <a14:m>
                  <m:oMath xmlns:m="http://schemas.openxmlformats.org/officeDocument/2006/math">
                    <m:sSub>
                      <m:sSubPr>
                        <m:ctrlPr>
                          <a:rPr lang="es-ES" i="1">
                            <a:latin typeface="Cambria Math" panose="02040503050406030204" pitchFamily="18" charset="0"/>
                            <a:cs typeface="Calibri" panose="020F0502020204030204" pitchFamily="34" charset="0"/>
                          </a:rPr>
                        </m:ctrlPr>
                      </m:sSubPr>
                      <m:e>
                        <m:r>
                          <a:rPr lang="es-AR" i="1">
                            <a:latin typeface="Cambria Math" panose="02040503050406030204" pitchFamily="18" charset="0"/>
                            <a:cs typeface="Calibri" panose="020F0502020204030204" pitchFamily="34" charset="0"/>
                          </a:rPr>
                          <m:t>1</m:t>
                        </m:r>
                      </m:e>
                      <m:sub>
                        <m:r>
                          <a:rPr lang="es-AR" i="1">
                            <a:latin typeface="Cambria Math" panose="02040503050406030204" pitchFamily="18" charset="0"/>
                            <a:cs typeface="Calibri" panose="020F0502020204030204" pitchFamily="34" charset="0"/>
                          </a:rPr>
                          <m:t>𝑔</m:t>
                        </m:r>
                        <m:r>
                          <a:rPr lang="es-AR" i="1">
                            <a:latin typeface="Cambria Math" panose="02040503050406030204" pitchFamily="18" charset="0"/>
                            <a:cs typeface="Calibri" panose="020F0502020204030204" pitchFamily="34" charset="0"/>
                          </a:rPr>
                          <m:t>−</m:t>
                        </m:r>
                        <m:r>
                          <a:rPr lang="es-AR" i="1">
                            <a:latin typeface="Cambria Math" panose="02040503050406030204" pitchFamily="18" charset="0"/>
                            <a:cs typeface="Calibri" panose="020F0502020204030204" pitchFamily="34" charset="0"/>
                          </a:rPr>
                          <m:t>𝐺</m:t>
                        </m:r>
                      </m:sub>
                    </m:sSub>
                  </m:oMath>
                </a14:m>
                <a:r>
                  <a:rPr lang="es-ES" dirty="0">
                    <a:latin typeface="Calibri" panose="020F0502020204030204" pitchFamily="34" charset="0"/>
                    <a:cs typeface="Calibri" panose="020F0502020204030204" pitchFamily="34" charset="0"/>
                  </a:rPr>
                  <a:t> = 40 mm – 59,42 mm =  </a:t>
                </a:r>
                <a:r>
                  <a:rPr lang="es-ES" b="1" dirty="0">
                    <a:latin typeface="Calibri" panose="020F0502020204030204" pitchFamily="34" charset="0"/>
                    <a:cs typeface="Calibri" panose="020F0502020204030204" pitchFamily="34" charset="0"/>
                  </a:rPr>
                  <a:t>– 19,42 mm </a:t>
                </a:r>
                <a:endParaRPr lang="en-US" dirty="0"/>
              </a:p>
            </p:txBody>
          </p:sp>
        </mc:Choice>
        <mc:Fallback xmlns="">
          <p:sp>
            <p:nvSpPr>
              <p:cNvPr id="11" name="Rectángulo 10"/>
              <p:cNvSpPr>
                <a:spLocks noRot="1" noChangeAspect="1" noMove="1" noResize="1" noEditPoints="1" noAdjustHandles="1" noChangeArrowheads="1" noChangeShapeType="1" noTextEdit="1"/>
              </p:cNvSpPr>
              <p:nvPr/>
            </p:nvSpPr>
            <p:spPr>
              <a:xfrm>
                <a:off x="6019182" y="3447506"/>
                <a:ext cx="4274247" cy="391902"/>
              </a:xfrm>
              <a:prstGeom prst="rect">
                <a:avLst/>
              </a:prstGeom>
              <a:blipFill>
                <a:blip r:embed="rId6"/>
                <a:stretch>
                  <a:fillRect l="-1140" t="-7813" r="-142"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019182" y="3912534"/>
                <a:ext cx="4222951" cy="39190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Y</a:t>
                </a:r>
                <a14:m>
                  <m:oMath xmlns:m="http://schemas.openxmlformats.org/officeDocument/2006/math">
                    <m:sSub>
                      <m:sSubPr>
                        <m:ctrlPr>
                          <a:rPr lang="es-ES" i="1">
                            <a:latin typeface="Cambria Math" panose="02040503050406030204" pitchFamily="18" charset="0"/>
                            <a:cs typeface="Calibri" panose="020F0502020204030204" pitchFamily="34" charset="0"/>
                          </a:rPr>
                        </m:ctrlPr>
                      </m:sSubPr>
                      <m:e>
                        <m:r>
                          <a:rPr lang="es-AR" b="0" i="1" smtClean="0">
                            <a:latin typeface="Cambria Math" panose="02040503050406030204" pitchFamily="18" charset="0"/>
                            <a:cs typeface="Calibri" panose="020F0502020204030204" pitchFamily="34" charset="0"/>
                          </a:rPr>
                          <m:t>2</m:t>
                        </m:r>
                      </m:e>
                      <m:sub>
                        <m:r>
                          <a:rPr lang="es-AR" i="1">
                            <a:latin typeface="Cambria Math" panose="02040503050406030204" pitchFamily="18" charset="0"/>
                            <a:cs typeface="Calibri" panose="020F0502020204030204" pitchFamily="34" charset="0"/>
                          </a:rPr>
                          <m:t>𝑔</m:t>
                        </m:r>
                        <m:r>
                          <a:rPr lang="es-AR" i="1">
                            <a:latin typeface="Cambria Math" panose="02040503050406030204" pitchFamily="18" charset="0"/>
                            <a:cs typeface="Calibri" panose="020F0502020204030204" pitchFamily="34" charset="0"/>
                          </a:rPr>
                          <m:t>−</m:t>
                        </m:r>
                        <m:r>
                          <a:rPr lang="es-AR" i="1">
                            <a:latin typeface="Cambria Math" panose="02040503050406030204" pitchFamily="18" charset="0"/>
                            <a:cs typeface="Calibri" panose="020F0502020204030204" pitchFamily="34" charset="0"/>
                          </a:rPr>
                          <m:t>𝐺</m:t>
                        </m:r>
                      </m:sub>
                    </m:sSub>
                  </m:oMath>
                </a14:m>
                <a:r>
                  <a:rPr lang="es-ES" dirty="0">
                    <a:latin typeface="Calibri" panose="020F0502020204030204" pitchFamily="34" charset="0"/>
                    <a:cs typeface="Calibri" panose="020F0502020204030204" pitchFamily="34" charset="0"/>
                  </a:rPr>
                  <a:t> = 100 mm – 59,42 mm =  </a:t>
                </a:r>
                <a:r>
                  <a:rPr lang="es-ES" b="1" dirty="0">
                    <a:latin typeface="Calibri" panose="020F0502020204030204" pitchFamily="34" charset="0"/>
                    <a:cs typeface="Calibri" panose="020F0502020204030204" pitchFamily="34" charset="0"/>
                  </a:rPr>
                  <a:t>40,58 mm </a:t>
                </a:r>
                <a:endParaRPr lang="en-US" dirty="0"/>
              </a:p>
            </p:txBody>
          </p:sp>
        </mc:Choice>
        <mc:Fallback xmlns="">
          <p:sp>
            <p:nvSpPr>
              <p:cNvPr id="12" name="Rectángulo 11"/>
              <p:cNvSpPr>
                <a:spLocks noRot="1" noChangeAspect="1" noMove="1" noResize="1" noEditPoints="1" noAdjustHandles="1" noChangeArrowheads="1" noChangeShapeType="1" noTextEdit="1"/>
              </p:cNvSpPr>
              <p:nvPr/>
            </p:nvSpPr>
            <p:spPr>
              <a:xfrm>
                <a:off x="6019182" y="3912534"/>
                <a:ext cx="4222951" cy="391902"/>
              </a:xfrm>
              <a:prstGeom prst="rect">
                <a:avLst/>
              </a:prstGeom>
              <a:blipFill>
                <a:blip r:embed="rId7"/>
                <a:stretch>
                  <a:fillRect l="-1154" t="-7813" r="-289"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019182" y="4380558"/>
                <a:ext cx="4514697" cy="39190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Y</a:t>
                </a:r>
                <a14:m>
                  <m:oMath xmlns:m="http://schemas.openxmlformats.org/officeDocument/2006/math">
                    <m:sSub>
                      <m:sSubPr>
                        <m:ctrlPr>
                          <a:rPr lang="es-ES" i="1">
                            <a:latin typeface="Cambria Math" panose="02040503050406030204" pitchFamily="18" charset="0"/>
                            <a:cs typeface="Calibri" panose="020F0502020204030204" pitchFamily="34" charset="0"/>
                          </a:rPr>
                        </m:ctrlPr>
                      </m:sSubPr>
                      <m:e>
                        <m:r>
                          <a:rPr lang="es-AR" b="0" i="1" smtClean="0">
                            <a:latin typeface="Cambria Math" panose="02040503050406030204" pitchFamily="18" charset="0"/>
                            <a:cs typeface="Calibri" panose="020F0502020204030204" pitchFamily="34" charset="0"/>
                          </a:rPr>
                          <m:t>3</m:t>
                        </m:r>
                      </m:e>
                      <m:sub>
                        <m:r>
                          <a:rPr lang="es-AR" i="1">
                            <a:latin typeface="Cambria Math" panose="02040503050406030204" pitchFamily="18" charset="0"/>
                            <a:cs typeface="Calibri" panose="020F0502020204030204" pitchFamily="34" charset="0"/>
                          </a:rPr>
                          <m:t>𝑔</m:t>
                        </m:r>
                        <m:r>
                          <a:rPr lang="es-AR" i="1">
                            <a:latin typeface="Cambria Math" panose="02040503050406030204" pitchFamily="18" charset="0"/>
                            <a:cs typeface="Calibri" panose="020F0502020204030204" pitchFamily="34" charset="0"/>
                          </a:rPr>
                          <m:t>−</m:t>
                        </m:r>
                        <m:r>
                          <a:rPr lang="es-AR" i="1">
                            <a:latin typeface="Cambria Math" panose="02040503050406030204" pitchFamily="18" charset="0"/>
                            <a:cs typeface="Calibri" panose="020F0502020204030204" pitchFamily="34" charset="0"/>
                          </a:rPr>
                          <m:t>𝐺</m:t>
                        </m:r>
                      </m:sub>
                    </m:sSub>
                  </m:oMath>
                </a14:m>
                <a:r>
                  <a:rPr lang="es-ES" dirty="0">
                    <a:latin typeface="Calibri" panose="020F0502020204030204" pitchFamily="34" charset="0"/>
                    <a:cs typeface="Calibri" panose="020F0502020204030204" pitchFamily="34" charset="0"/>
                  </a:rPr>
                  <a:t> = 136,98 mm – 59,42 mm =  </a:t>
                </a:r>
                <a:r>
                  <a:rPr lang="es-ES" b="1" dirty="0">
                    <a:latin typeface="Calibri" panose="020F0502020204030204" pitchFamily="34" charset="0"/>
                    <a:cs typeface="Calibri" panose="020F0502020204030204" pitchFamily="34" charset="0"/>
                  </a:rPr>
                  <a:t>77,56 mm </a:t>
                </a:r>
                <a:endParaRPr lang="en-US" dirty="0"/>
              </a:p>
            </p:txBody>
          </p:sp>
        </mc:Choice>
        <mc:Fallback xmlns="">
          <p:sp>
            <p:nvSpPr>
              <p:cNvPr id="13" name="Rectángulo 12"/>
              <p:cNvSpPr>
                <a:spLocks noRot="1" noChangeAspect="1" noMove="1" noResize="1" noEditPoints="1" noAdjustHandles="1" noChangeArrowheads="1" noChangeShapeType="1" noTextEdit="1"/>
              </p:cNvSpPr>
              <p:nvPr/>
            </p:nvSpPr>
            <p:spPr>
              <a:xfrm>
                <a:off x="6019182" y="4380558"/>
                <a:ext cx="4514697" cy="391902"/>
              </a:xfrm>
              <a:prstGeom prst="rect">
                <a:avLst/>
              </a:prstGeom>
              <a:blipFill>
                <a:blip r:embed="rId8"/>
                <a:stretch>
                  <a:fillRect l="-1080" t="-7813" r="-135"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6019182" y="4845586"/>
                <a:ext cx="4222951" cy="391902"/>
              </a:xfrm>
              <a:prstGeom prst="rect">
                <a:avLst/>
              </a:prstGeom>
            </p:spPr>
            <p:txBody>
              <a:bodyPr wrap="none">
                <a:spAutoFit/>
              </a:bodyPr>
              <a:lstStyle/>
              <a:p>
                <a:r>
                  <a:rPr lang="es-ES" dirty="0">
                    <a:latin typeface="Calibri" panose="020F0502020204030204" pitchFamily="34" charset="0"/>
                    <a:cs typeface="Calibri" panose="020F0502020204030204" pitchFamily="34" charset="0"/>
                  </a:rPr>
                  <a:t>Y</a:t>
                </a:r>
                <a14:m>
                  <m:oMath xmlns:m="http://schemas.openxmlformats.org/officeDocument/2006/math">
                    <m:sSub>
                      <m:sSubPr>
                        <m:ctrlPr>
                          <a:rPr lang="es-ES" i="1">
                            <a:latin typeface="Cambria Math" panose="02040503050406030204" pitchFamily="18" charset="0"/>
                            <a:cs typeface="Calibri" panose="020F0502020204030204" pitchFamily="34" charset="0"/>
                          </a:rPr>
                        </m:ctrlPr>
                      </m:sSubPr>
                      <m:e>
                        <m:r>
                          <a:rPr lang="es-AR" b="0" i="1" smtClean="0">
                            <a:latin typeface="Cambria Math" panose="02040503050406030204" pitchFamily="18" charset="0"/>
                            <a:cs typeface="Calibri" panose="020F0502020204030204" pitchFamily="34" charset="0"/>
                          </a:rPr>
                          <m:t>4</m:t>
                        </m:r>
                      </m:e>
                      <m:sub>
                        <m:r>
                          <a:rPr lang="es-AR" i="1">
                            <a:latin typeface="Cambria Math" panose="02040503050406030204" pitchFamily="18" charset="0"/>
                            <a:cs typeface="Calibri" panose="020F0502020204030204" pitchFamily="34" charset="0"/>
                          </a:rPr>
                          <m:t>𝑔</m:t>
                        </m:r>
                        <m:r>
                          <a:rPr lang="es-AR" i="1">
                            <a:latin typeface="Cambria Math" panose="02040503050406030204" pitchFamily="18" charset="0"/>
                            <a:cs typeface="Calibri" panose="020F0502020204030204" pitchFamily="34" charset="0"/>
                          </a:rPr>
                          <m:t>−</m:t>
                        </m:r>
                        <m:r>
                          <a:rPr lang="es-AR" i="1">
                            <a:latin typeface="Cambria Math" panose="02040503050406030204" pitchFamily="18" charset="0"/>
                            <a:cs typeface="Calibri" panose="020F0502020204030204" pitchFamily="34" charset="0"/>
                          </a:rPr>
                          <m:t>𝐺</m:t>
                        </m:r>
                      </m:sub>
                    </m:sSub>
                  </m:oMath>
                </a14:m>
                <a:r>
                  <a:rPr lang="es-ES" dirty="0">
                    <a:latin typeface="Calibri" panose="020F0502020204030204" pitchFamily="34" charset="0"/>
                    <a:cs typeface="Calibri" panose="020F0502020204030204" pitchFamily="34" charset="0"/>
                  </a:rPr>
                  <a:t> = 120 mm – 59,42 mm =  </a:t>
                </a:r>
                <a:r>
                  <a:rPr lang="es-ES" b="1" dirty="0">
                    <a:latin typeface="Calibri" panose="020F0502020204030204" pitchFamily="34" charset="0"/>
                    <a:cs typeface="Calibri" panose="020F0502020204030204" pitchFamily="34" charset="0"/>
                  </a:rPr>
                  <a:t>60,58 mm </a:t>
                </a:r>
                <a:endParaRPr lang="en-US" dirty="0"/>
              </a:p>
            </p:txBody>
          </p:sp>
        </mc:Choice>
        <mc:Fallback xmlns="">
          <p:sp>
            <p:nvSpPr>
              <p:cNvPr id="14" name="Rectángulo 13"/>
              <p:cNvSpPr>
                <a:spLocks noRot="1" noChangeAspect="1" noMove="1" noResize="1" noEditPoints="1" noAdjustHandles="1" noChangeArrowheads="1" noChangeShapeType="1" noTextEdit="1"/>
              </p:cNvSpPr>
              <p:nvPr/>
            </p:nvSpPr>
            <p:spPr>
              <a:xfrm>
                <a:off x="6019182" y="4845586"/>
                <a:ext cx="4222951" cy="391902"/>
              </a:xfrm>
              <a:prstGeom prst="rect">
                <a:avLst/>
              </a:prstGeom>
              <a:blipFill>
                <a:blip r:embed="rId9"/>
                <a:stretch>
                  <a:fillRect l="-1154" t="-7813" r="-289" b="-20313"/>
                </a:stretch>
              </a:blipFill>
            </p:spPr>
            <p:txBody>
              <a:bodyPr/>
              <a:lstStyle/>
              <a:p>
                <a:r>
                  <a:rPr lang="en-US">
                    <a:noFill/>
                  </a:rPr>
                  <a:t> </a:t>
                </a:r>
              </a:p>
            </p:txBody>
          </p:sp>
        </mc:Fallback>
      </mc:AlternateContent>
    </p:spTree>
    <p:extLst>
      <p:ext uri="{BB962C8B-B14F-4D97-AF65-F5344CB8AC3E}">
        <p14:creationId xmlns:p14="http://schemas.microsoft.com/office/powerpoint/2010/main" val="19122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3.8|6.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2868</TotalTime>
  <Words>390</Words>
  <Application>Microsoft Office PowerPoint</Application>
  <PresentationFormat>Panorámica</PresentationFormat>
  <Paragraphs>57</Paragraphs>
  <Slides>16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3" baseType="lpstr">
      <vt:lpstr>Arial</vt:lpstr>
      <vt:lpstr>Arial Black</vt:lpstr>
      <vt:lpstr>Calibri</vt:lpstr>
      <vt:lpstr>Cambria Math</vt:lpstr>
      <vt:lpstr>Garamond</vt:lpstr>
      <vt:lpstr>Orgánico</vt:lpstr>
      <vt:lpstr>AutoCAD Drawing</vt:lpstr>
      <vt:lpstr>Momento de Inercia Ejercitación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Walter Adrian Longhi (prof.)</cp:lastModifiedBy>
  <cp:revision>184</cp:revision>
  <cp:lastPrinted>2023-04-28T13:21:26Z</cp:lastPrinted>
  <dcterms:created xsi:type="dcterms:W3CDTF">2017-04-25T10:10:32Z</dcterms:created>
  <dcterms:modified xsi:type="dcterms:W3CDTF">2023-05-16T13:15:53Z</dcterms:modified>
</cp:coreProperties>
</file>