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1" r:id="rId1"/>
  </p:sldMasterIdLst>
  <p:sldIdLst>
    <p:sldId id="256" r:id="rId2"/>
    <p:sldId id="258" r:id="rId3"/>
    <p:sldId id="260" r:id="rId4"/>
    <p:sldId id="261" r:id="rId5"/>
    <p:sldId id="266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4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358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948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2137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621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718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983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75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6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1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2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1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6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7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8800" dirty="0"/>
              <a:t>Unidad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I. LAS RELACIONES HUMANAS EN EL ENTORNO LABORAL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A883B1-1BC2-40E9-A783-0A67F8010773}"/>
              </a:ext>
            </a:extLst>
          </p:cNvPr>
          <p:cNvSpPr txBox="1"/>
          <p:nvPr/>
        </p:nvSpPr>
        <p:spPr>
          <a:xfrm>
            <a:off x="7998710" y="6078157"/>
            <a:ext cx="3967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dirty="0"/>
              <a:t>Prof. Luciana </a:t>
            </a:r>
            <a:r>
              <a:rPr lang="es-MX" sz="2000" dirty="0" err="1"/>
              <a:t>Paruzzo</a:t>
            </a:r>
            <a:endParaRPr lang="es-MX" sz="2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1E7C5C9-22AF-45B7-8F3D-58AEC4BB03A5}"/>
              </a:ext>
            </a:extLst>
          </p:cNvPr>
          <p:cNvSpPr txBox="1"/>
          <p:nvPr/>
        </p:nvSpPr>
        <p:spPr>
          <a:xfrm>
            <a:off x="9566928" y="2820079"/>
            <a:ext cx="2625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TEC. UNIV. EN HIGIENE Y SEGURIDAD EN EL TRABAJO 2021</a:t>
            </a:r>
          </a:p>
          <a:p>
            <a:pPr algn="r"/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U.T.N.</a:t>
            </a:r>
          </a:p>
        </p:txBody>
      </p:sp>
    </p:spTree>
    <p:extLst>
      <p:ext uri="{BB962C8B-B14F-4D97-AF65-F5344CB8AC3E}">
        <p14:creationId xmlns:p14="http://schemas.microsoft.com/office/powerpoint/2010/main" val="159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293" y="726141"/>
            <a:ext cx="5392200" cy="1358153"/>
          </a:xfrm>
        </p:spPr>
        <p:txBody>
          <a:bodyPr>
            <a:normAutofit/>
          </a:bodyPr>
          <a:lstStyle/>
          <a:p>
            <a:r>
              <a:rPr lang="es-MX" sz="3600" b="1" dirty="0"/>
              <a:t>Relaciones Humanas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39904" y="2263332"/>
            <a:ext cx="10041073" cy="1424747"/>
          </a:xfrm>
        </p:spPr>
        <p:txBody>
          <a:bodyPr>
            <a:noAutofit/>
          </a:bodyPr>
          <a:lstStyle/>
          <a:p>
            <a:pPr algn="just"/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los intercambios interpersonales que realizan los seres humanos en su vida cotidiana, por medio de los que construyen experiencias, conocimientos, formas de sentir e interpretar al mundo.</a:t>
            </a:r>
          </a:p>
          <a:p>
            <a:pPr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0" y="3672212"/>
            <a:ext cx="5392201" cy="1065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AR" sz="2000" b="1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Permiten: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la satisfacción de las necesidades del individuo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su adaptación al contexto de vida. </a:t>
            </a:r>
            <a:endParaRPr lang="es-MX" sz="2000" dirty="0">
              <a:effectLst/>
              <a:latin typeface="Corbel" panose="020B0503020204020204" pitchFamily="34" charset="0"/>
              <a:ea typeface="STKaiti"/>
              <a:cs typeface="Tahoma" panose="020B0604030504040204" pitchFamily="34" charset="0"/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205293" y="2183633"/>
            <a:ext cx="1534611" cy="1127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SON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AB92D61-291F-4212-8407-7CB5A68DDC4E}"/>
              </a:ext>
            </a:extLst>
          </p:cNvPr>
          <p:cNvSpPr/>
          <p:nvPr/>
        </p:nvSpPr>
        <p:spPr>
          <a:xfrm>
            <a:off x="482207" y="3546408"/>
            <a:ext cx="4838372" cy="2382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2000" b="1" dirty="0">
                <a:latin typeface="Corbel" panose="020B0503020204020204" pitchFamily="34" charset="0"/>
                <a:ea typeface="STKaiti"/>
                <a:cs typeface="Tahoma" panose="020B0604030504040204" pitchFamily="34" charset="0"/>
              </a:rPr>
              <a:t>A</a:t>
            </a:r>
            <a:r>
              <a:rPr lang="es-AR" sz="2000" b="1" spc="-15" dirty="0" err="1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barcan</a:t>
            </a:r>
            <a:r>
              <a:rPr lang="es-AR" sz="2000" b="1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 los distintos órdenes de la vida: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la familia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el trabajo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las actividades sociales,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culturales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AR" sz="2000" spc="-15" dirty="0">
                <a:latin typeface="Corbel" panose="020B0503020204020204" pitchFamily="34" charset="0"/>
                <a:ea typeface="STKaiti"/>
                <a:cs typeface="Arial" panose="020B0604020202020204" pitchFamily="34" charset="0"/>
              </a:rPr>
              <a:t>deportivas, etc.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AR" sz="2000" b="1" spc="-15" dirty="0">
              <a:latin typeface="Corbel" panose="020B0503020204020204" pitchFamily="34" charset="0"/>
              <a:ea typeface="STKaiti"/>
              <a:cs typeface="Arial" panose="020B0604020202020204" pitchFamily="34" charset="0"/>
            </a:endParaRP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EB11E7AA-2775-4500-8572-F34C1A0C2B06}"/>
              </a:ext>
            </a:extLst>
          </p:cNvPr>
          <p:cNvSpPr txBox="1">
            <a:spLocks/>
          </p:cNvSpPr>
          <p:nvPr/>
        </p:nvSpPr>
        <p:spPr>
          <a:xfrm>
            <a:off x="1075463" y="5631345"/>
            <a:ext cx="10041073" cy="10656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Suponen una duración y una frecuencia</a:t>
            </a:r>
          </a:p>
          <a:p>
            <a:pPr algn="ctr"/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Generan algún efecto en los participantes</a:t>
            </a:r>
          </a:p>
        </p:txBody>
      </p:sp>
    </p:spTree>
    <p:extLst>
      <p:ext uri="{BB962C8B-B14F-4D97-AF65-F5344CB8AC3E}">
        <p14:creationId xmlns:p14="http://schemas.microsoft.com/office/powerpoint/2010/main" val="411845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17827" y="869740"/>
            <a:ext cx="10011054" cy="1043008"/>
          </a:xfrm>
        </p:spPr>
        <p:txBody>
          <a:bodyPr>
            <a:noAutofit/>
          </a:bodyPr>
          <a:lstStyle/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AMBIENTE LABORAL ocurren múltiples interacciones que se dan en diferentes situaciones.</a:t>
            </a:r>
          </a:p>
        </p:txBody>
      </p:sp>
      <p:sp>
        <p:nvSpPr>
          <p:cNvPr id="7" name="Flecha izquierda y derecha 6"/>
          <p:cNvSpPr/>
          <p:nvPr/>
        </p:nvSpPr>
        <p:spPr>
          <a:xfrm>
            <a:off x="3502870" y="4579446"/>
            <a:ext cx="1600411" cy="5608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130920" y="4523852"/>
            <a:ext cx="12982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</a:rPr>
              <a:t>Empleado sector 1</a:t>
            </a:r>
          </a:p>
        </p:txBody>
      </p:sp>
      <p:sp>
        <p:nvSpPr>
          <p:cNvPr id="11" name="Flecha izquierda y derecha 10"/>
          <p:cNvSpPr/>
          <p:nvPr/>
        </p:nvSpPr>
        <p:spPr>
          <a:xfrm>
            <a:off x="6901726" y="4547780"/>
            <a:ext cx="1298211" cy="5608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2" name="Flecha izquierda y derecha 11"/>
          <p:cNvSpPr/>
          <p:nvPr/>
        </p:nvSpPr>
        <p:spPr>
          <a:xfrm rot="16200000">
            <a:off x="3805554" y="3735523"/>
            <a:ext cx="1057472" cy="444425"/>
          </a:xfrm>
          <a:prstGeom prst="left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674379" y="2571968"/>
            <a:ext cx="1496757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Jefe sector 1</a:t>
            </a:r>
          </a:p>
        </p:txBody>
      </p:sp>
      <p:sp>
        <p:nvSpPr>
          <p:cNvPr id="14" name="Flecha izquierda y derecha 13"/>
          <p:cNvSpPr/>
          <p:nvPr/>
        </p:nvSpPr>
        <p:spPr>
          <a:xfrm rot="12304155">
            <a:off x="5303760" y="3315649"/>
            <a:ext cx="3055600" cy="632012"/>
          </a:xfrm>
          <a:prstGeom prst="left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158663" y="4582687"/>
            <a:ext cx="16004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</a:rPr>
              <a:t>Empleado sector 1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252374" y="4512721"/>
            <a:ext cx="1600411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</a:rPr>
              <a:t>Empleado sector 2</a:t>
            </a:r>
          </a:p>
        </p:txBody>
      </p:sp>
      <p:sp>
        <p:nvSpPr>
          <p:cNvPr id="17" name="Flecha izquierda y derecha 16"/>
          <p:cNvSpPr/>
          <p:nvPr/>
        </p:nvSpPr>
        <p:spPr>
          <a:xfrm rot="10800000">
            <a:off x="5745727" y="2328864"/>
            <a:ext cx="3355332" cy="501219"/>
          </a:xfrm>
          <a:prstGeom prst="left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8" name="Flecha izquierda y derecha 17"/>
          <p:cNvSpPr/>
          <p:nvPr/>
        </p:nvSpPr>
        <p:spPr>
          <a:xfrm rot="18130656">
            <a:off x="8923624" y="3425168"/>
            <a:ext cx="1534558" cy="632012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9490951" y="2218313"/>
            <a:ext cx="205528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Proveedores Clientes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172428" y="5511448"/>
            <a:ext cx="226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Compartir espacio de trabajo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511259" y="5308355"/>
            <a:ext cx="226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Trabajar en equipo para ciertas tareas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996710" y="3501293"/>
            <a:ext cx="226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Reuniones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282726" y="6095315"/>
            <a:ext cx="226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Recreos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065727" y="3152752"/>
            <a:ext cx="226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Reuniones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16DE1645-44A3-46A9-A295-E691AE1BD362}"/>
              </a:ext>
            </a:extLst>
          </p:cNvPr>
          <p:cNvSpPr/>
          <p:nvPr/>
        </p:nvSpPr>
        <p:spPr>
          <a:xfrm>
            <a:off x="7551146" y="650929"/>
            <a:ext cx="2815836" cy="1035130"/>
          </a:xfrm>
          <a:prstGeom prst="ellipse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A8CB255D-1AF7-4EA8-85AD-0126CE838695}"/>
              </a:ext>
            </a:extLst>
          </p:cNvPr>
          <p:cNvSpPr/>
          <p:nvPr/>
        </p:nvSpPr>
        <p:spPr>
          <a:xfrm>
            <a:off x="4303075" y="1082323"/>
            <a:ext cx="2815836" cy="1035130"/>
          </a:xfrm>
          <a:prstGeom prst="ellipse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5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489" y="758042"/>
            <a:ext cx="10228880" cy="1169511"/>
          </a:xfrm>
        </p:spPr>
        <p:txBody>
          <a:bodyPr>
            <a:noAutofit/>
          </a:bodyPr>
          <a:lstStyle/>
          <a:p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 la vida laboral de una persona en una organización están atravesadas por interacciones, por relaciones humanas.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558774" y="2314306"/>
            <a:ext cx="110744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Todas las situaciones que vive una persona en su ámbito laboral, están atravesadas por interacciones que se desarrollan y fortalecen a partir del intercambio de: </a:t>
            </a:r>
          </a:p>
          <a:p>
            <a:pPr algn="just"/>
            <a:endParaRPr lang="es-MX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Emociones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Afectos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Necesidades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Intereses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Formas de hacer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400" dirty="0"/>
              <a:t>Formas de entender las cosas para el desarrollo de una tarea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6223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9175E0-F7C9-425C-9BB1-4B2391634AF9}"/>
              </a:ext>
            </a:extLst>
          </p:cNvPr>
          <p:cNvSpPr txBox="1"/>
          <p:nvPr/>
        </p:nvSpPr>
        <p:spPr>
          <a:xfrm>
            <a:off x="821411" y="950274"/>
            <a:ext cx="1018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/>
              <a:t>¿POR QUÉ ES IMPORTANTE QUE </a:t>
            </a:r>
          </a:p>
          <a:p>
            <a:pPr algn="ctr"/>
            <a:r>
              <a:rPr lang="es-MX" sz="4800" b="1" dirty="0"/>
              <a:t>ANALICEMOS </a:t>
            </a:r>
          </a:p>
          <a:p>
            <a:pPr algn="ctr"/>
            <a:r>
              <a:rPr lang="es-MX" sz="4800" b="1" dirty="0"/>
              <a:t>CONOZCAMOS</a:t>
            </a:r>
          </a:p>
          <a:p>
            <a:pPr algn="ctr"/>
            <a:r>
              <a:rPr lang="es-MX" sz="4800" b="1" dirty="0"/>
              <a:t>SEPAMOS “LEER”</a:t>
            </a:r>
          </a:p>
          <a:p>
            <a:pPr algn="ctr"/>
            <a:r>
              <a:rPr lang="es-MX" sz="4800" b="1" dirty="0"/>
              <a:t>LAS RELACIONES HUMANAS EN UNA ORGANIZACIÓN ?</a:t>
            </a:r>
          </a:p>
        </p:txBody>
      </p:sp>
    </p:spTree>
    <p:extLst>
      <p:ext uri="{BB962C8B-B14F-4D97-AF65-F5344CB8AC3E}">
        <p14:creationId xmlns:p14="http://schemas.microsoft.com/office/powerpoint/2010/main" val="36540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9708" y="2343177"/>
            <a:ext cx="11155567" cy="3949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dirty="0"/>
              <a:t>EN TODA ORGANIZACIÓN LAS PERSONAS ACTÚAN INTERRELACIONADAS, TRATANDO DE CUMPLIR:</a:t>
            </a:r>
          </a:p>
          <a:p>
            <a:r>
              <a:rPr lang="es-AR" sz="2200" dirty="0"/>
              <a:t> </a:t>
            </a:r>
            <a:r>
              <a:rPr lang="es-AR" sz="2200" dirty="0">
                <a:sym typeface="Wingdings" panose="05000000000000000000" pitchFamily="2" charset="2"/>
              </a:rPr>
              <a:t></a:t>
            </a:r>
            <a:r>
              <a:rPr lang="es-AR" sz="2200" dirty="0"/>
              <a:t> objetivos asignados</a:t>
            </a:r>
          </a:p>
          <a:p>
            <a:r>
              <a:rPr lang="es-AR" sz="2200" dirty="0">
                <a:sym typeface="Wingdings" panose="05000000000000000000" pitchFamily="2" charset="2"/>
              </a:rPr>
              <a:t></a:t>
            </a:r>
            <a:r>
              <a:rPr lang="es-AR" sz="2200" dirty="0"/>
              <a:t>  sus propósitos personales.</a:t>
            </a:r>
            <a:endParaRPr lang="es-MX" sz="2200" dirty="0"/>
          </a:p>
          <a:p>
            <a:r>
              <a:rPr lang="es-AR" sz="2200" dirty="0"/>
              <a:t>Las empresas no alcanzan sus objetivos ni superan sus problemas si sus integrantes no cooperan comprometidos en un proyecto común. </a:t>
            </a:r>
            <a:endParaRPr lang="es-MX" sz="2200" dirty="0"/>
          </a:p>
          <a:p>
            <a:r>
              <a:rPr lang="es-AR" sz="2800" b="1" dirty="0"/>
              <a:t>Potenciar </a:t>
            </a:r>
            <a:r>
              <a:rPr lang="es-AR" sz="2800" b="1" u="sng" dirty="0"/>
              <a:t>el factor humano</a:t>
            </a:r>
            <a:r>
              <a:rPr lang="es-AR" sz="2800" b="1" dirty="0"/>
              <a:t> para alcanzar los niveles de posicionamiento, crecimiento y servicios ofrecidos por la organización será fundamental como elemento del éxito empresarial.</a:t>
            </a:r>
            <a:endParaRPr lang="es-MX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16977" y="748796"/>
            <a:ext cx="7885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LAS RELACIONES HUMANAS EN LA ORGANIZACIÓN  </a:t>
            </a:r>
          </a:p>
        </p:txBody>
      </p:sp>
      <p:pic>
        <p:nvPicPr>
          <p:cNvPr id="1026" name="Picture 2" descr="Resultado de imagen de imagen trabajo en equi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763" y="0"/>
            <a:ext cx="3290529" cy="246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84308" y="255948"/>
            <a:ext cx="5145437" cy="560241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s-AR" sz="2800" dirty="0">
                <a:solidFill>
                  <a:schemeClr val="tx1"/>
                </a:solidFill>
              </a:rPr>
              <a:t>Las </a:t>
            </a:r>
            <a:r>
              <a:rPr lang="es-AR" sz="2800" b="1" dirty="0">
                <a:solidFill>
                  <a:schemeClr val="tx1"/>
                </a:solidFill>
              </a:rPr>
              <a:t>dificultades en las relaciones interpersonales:</a:t>
            </a:r>
          </a:p>
          <a:p>
            <a:pPr algn="l"/>
            <a:endParaRPr lang="es-AR" sz="2800" b="1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s-AR" sz="2800" b="1" dirty="0">
                <a:solidFill>
                  <a:schemeClr val="tx1"/>
                </a:solidFill>
              </a:rPr>
              <a:t> </a:t>
            </a:r>
            <a:r>
              <a:rPr lang="es-AR" sz="2800" dirty="0">
                <a:solidFill>
                  <a:schemeClr val="tx1"/>
                </a:solidFill>
              </a:rPr>
              <a:t>son causa de </a:t>
            </a:r>
            <a:r>
              <a:rPr lang="es-AR" sz="2800" b="1" dirty="0">
                <a:solidFill>
                  <a:schemeClr val="tx1"/>
                </a:solidFill>
              </a:rPr>
              <a:t>desmotivación</a:t>
            </a:r>
            <a:r>
              <a:rPr lang="es-AR" sz="2800" dirty="0">
                <a:solidFill>
                  <a:schemeClr val="tx1"/>
                </a:solidFill>
              </a:rPr>
              <a:t> en las organizaciones.</a:t>
            </a:r>
          </a:p>
          <a:p>
            <a:pPr algn="l"/>
            <a:endParaRPr lang="es-AR" sz="2800" dirty="0">
              <a:solidFill>
                <a:schemeClr val="tx1"/>
              </a:solidFill>
            </a:endParaRPr>
          </a:p>
          <a:p>
            <a:pPr algn="l"/>
            <a:r>
              <a:rPr lang="es-AR" sz="2800" b="1" dirty="0">
                <a:solidFill>
                  <a:schemeClr val="tx1"/>
                </a:solidFill>
              </a:rPr>
              <a:t>- </a:t>
            </a:r>
            <a:r>
              <a:rPr lang="es-AR" sz="2800" dirty="0">
                <a:solidFill>
                  <a:schemeClr val="tx1"/>
                </a:solidFill>
              </a:rPr>
              <a:t>Los </a:t>
            </a:r>
            <a:r>
              <a:rPr lang="es-AR" sz="2800" b="1" dirty="0">
                <a:solidFill>
                  <a:schemeClr val="tx1"/>
                </a:solidFill>
              </a:rPr>
              <a:t>conflictos</a:t>
            </a:r>
            <a:r>
              <a:rPr lang="es-AR" sz="2800" dirty="0">
                <a:solidFill>
                  <a:schemeClr val="tx1"/>
                </a:solidFill>
              </a:rPr>
              <a:t> no solucionados generan </a:t>
            </a:r>
            <a:r>
              <a:rPr lang="es-AR" sz="2800" b="1" dirty="0">
                <a:solidFill>
                  <a:schemeClr val="tx1"/>
                </a:solidFill>
              </a:rPr>
              <a:t>desinterés e indiferencia por el trabajo </a:t>
            </a:r>
            <a:r>
              <a:rPr lang="es-AR" sz="2800" dirty="0">
                <a:solidFill>
                  <a:schemeClr val="tx1"/>
                </a:solidFill>
              </a:rPr>
              <a:t>en los empleados.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2255" y="117693"/>
            <a:ext cx="5768561" cy="6370975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r>
              <a:rPr lang="es-AR" sz="2400" b="1" dirty="0"/>
              <a:t>Buenas relaciones entre compañeros:</a:t>
            </a:r>
          </a:p>
          <a:p>
            <a:endParaRPr lang="es-AR" sz="2400" b="1" dirty="0"/>
          </a:p>
          <a:p>
            <a:pPr marL="342900" indent="-342900">
              <a:buFontTx/>
              <a:buChar char="-"/>
            </a:pPr>
            <a:r>
              <a:rPr lang="es-AR" sz="2400" b="1" dirty="0"/>
              <a:t>Factor protector</a:t>
            </a:r>
            <a:r>
              <a:rPr lang="es-AR" sz="2400" dirty="0"/>
              <a:t> y </a:t>
            </a:r>
            <a:r>
              <a:rPr lang="es-AR" sz="2400" b="1" dirty="0"/>
              <a:t>moderador del estrés </a:t>
            </a:r>
            <a:r>
              <a:rPr lang="es-AR" sz="2400" dirty="0"/>
              <a:t>en el trabajo. </a:t>
            </a:r>
          </a:p>
          <a:p>
            <a:endParaRPr lang="es-AR" sz="2400" dirty="0"/>
          </a:p>
          <a:p>
            <a:pPr marL="342900" indent="-342900">
              <a:buFontTx/>
              <a:buChar char="-"/>
            </a:pPr>
            <a:r>
              <a:rPr lang="es-AR" sz="2400" b="1" dirty="0"/>
              <a:t>Generan una red de contención</a:t>
            </a:r>
            <a:r>
              <a:rPr lang="es-AR" sz="2400" dirty="0"/>
              <a:t>, </a:t>
            </a:r>
            <a:r>
              <a:rPr lang="es-AR" sz="2400" b="1" dirty="0"/>
              <a:t>apoyo emocional </a:t>
            </a:r>
            <a:r>
              <a:rPr lang="es-AR" sz="2400" dirty="0"/>
              <a:t>y </a:t>
            </a:r>
            <a:r>
              <a:rPr lang="es-AR" sz="2400" b="1" dirty="0"/>
              <a:t>consejo </a:t>
            </a:r>
            <a:r>
              <a:rPr lang="es-AR" sz="2400" dirty="0"/>
              <a:t>entre los miembros (especialmente en condiciones de trabajo desfavorables)</a:t>
            </a:r>
          </a:p>
          <a:p>
            <a:endParaRPr lang="es-AR" sz="2400" dirty="0"/>
          </a:p>
          <a:p>
            <a:pPr marL="342900" indent="-342900">
              <a:buFontTx/>
              <a:buChar char="-"/>
            </a:pPr>
            <a:r>
              <a:rPr lang="es-AR" sz="2400" b="1" dirty="0"/>
              <a:t>Atraen</a:t>
            </a:r>
            <a:r>
              <a:rPr lang="es-AR" sz="2400" dirty="0"/>
              <a:t> a trabajadores más calificados.</a:t>
            </a:r>
          </a:p>
          <a:p>
            <a:endParaRPr lang="es-AR" sz="2400" dirty="0"/>
          </a:p>
          <a:p>
            <a:pPr marL="342900" indent="-342900">
              <a:buFontTx/>
              <a:buChar char="-"/>
            </a:pPr>
            <a:r>
              <a:rPr lang="es-AR" sz="2400" b="1" dirty="0"/>
              <a:t>Se obtiene una mejor respuesta </a:t>
            </a:r>
            <a:r>
              <a:rPr lang="es-AR" sz="2400" dirty="0"/>
              <a:t>de estos para adaptarse a las necesidades de la empresa. </a:t>
            </a:r>
          </a:p>
          <a:p>
            <a:pPr marL="342900" indent="-342900">
              <a:buFontTx/>
              <a:buChar char="-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69875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2068" y="429228"/>
            <a:ext cx="5962238" cy="1627095"/>
          </a:xfrm>
        </p:spPr>
        <p:txBody>
          <a:bodyPr>
            <a:noAutofit/>
          </a:bodyPr>
          <a:lstStyle/>
          <a:p>
            <a:r>
              <a:rPr lang="es-AR" sz="2400" b="1" u="sng" dirty="0"/>
              <a:t>El ser humano siempre necesita de otro para poder satisfacer sus diversas necesidades</a:t>
            </a:r>
            <a:r>
              <a:rPr lang="es-AR" sz="2400" dirty="0"/>
              <a:t>: desde las más básicas que hacen a la supervivencia hasta las más complejas que tienen que ver con la autorrealización.</a:t>
            </a:r>
            <a:endParaRPr lang="es-MX" sz="2400" dirty="0"/>
          </a:p>
        </p:txBody>
      </p:sp>
      <p:sp>
        <p:nvSpPr>
          <p:cNvPr id="2" name="Flecha izquierda 1"/>
          <p:cNvSpPr/>
          <p:nvPr/>
        </p:nvSpPr>
        <p:spPr>
          <a:xfrm>
            <a:off x="6647976" y="805746"/>
            <a:ext cx="1775011" cy="1250577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err="1"/>
              <a:t>Maslow</a:t>
            </a:r>
            <a:endParaRPr lang="es-MX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987" y="549175"/>
            <a:ext cx="3769014" cy="180406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04434" y="4504766"/>
            <a:ext cx="11329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Es una de las que tiene </a:t>
            </a:r>
            <a:r>
              <a:rPr lang="es-AR" sz="24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mayor peso para los miembros de las organizaciones. </a:t>
            </a:r>
          </a:p>
          <a:p>
            <a:endParaRPr lang="es-AR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s-A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Directamente relacionada con la posibilidad de establecer relaciones con otros sujetos dentro del contexto de trabajo, de </a:t>
            </a:r>
            <a:r>
              <a:rPr lang="es-AR" sz="2400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sentirse parte de una totalidad que sería la organización.</a:t>
            </a:r>
            <a:endParaRPr lang="es-MX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Flecha izquierda 7"/>
          <p:cNvSpPr/>
          <p:nvPr/>
        </p:nvSpPr>
        <p:spPr>
          <a:xfrm>
            <a:off x="392068" y="3268899"/>
            <a:ext cx="6788031" cy="938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000" dirty="0"/>
              <a:t>Necesidad de pertenencia: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92475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4813</TotalTime>
  <Words>489</Words>
  <Application>Microsoft Office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Corbel</vt:lpstr>
      <vt:lpstr>Trebuchet MS</vt:lpstr>
      <vt:lpstr>Berlín</vt:lpstr>
      <vt:lpstr>Unidad 1</vt:lpstr>
      <vt:lpstr>Relaciones Humanas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Ambar</dc:creator>
  <cp:lastModifiedBy>lucianaparuzzo@gmail.com</cp:lastModifiedBy>
  <cp:revision>40</cp:revision>
  <dcterms:created xsi:type="dcterms:W3CDTF">2020-03-02T23:17:14Z</dcterms:created>
  <dcterms:modified xsi:type="dcterms:W3CDTF">2021-04-11T21:38:42Z</dcterms:modified>
</cp:coreProperties>
</file>