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handoutMaster" Target="handoutMasters/handoutMaster1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CF0D3A-F8F2-413F-8F50-9748C61FDD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7C89C3-FE78-4CBB-842C-92421D6A2DE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0FE13-0D6B-4663-BB78-9F111CC60A91}" type="datetimeFigureOut">
              <a:t>3/7/2022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23DED5-4810-4EB7-B2CE-93DC8F4EC2C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16D78B-8BD3-4CB6-A03C-E8B5FE78F05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F1F6C-C032-4AF4-9664-0CEECEBC28D4}" type="slidenum">
              <a:t>‹Nº›</a:t>
            </a:fld>
            <a:endParaRPr lang="en-US"/>
          </a:p>
        </p:txBody>
      </p:sp>
      <p:sp>
        <p:nvSpPr>
          <p:cNvPr id="6" name="Marcador de encabezado 1">
            <a:extLst>
              <a:ext uri="{FF2B5EF4-FFF2-40B4-BE49-F238E27FC236}">
                <a16:creationId xmlns:a16="http://schemas.microsoft.com/office/drawing/2014/main" id="{559B5B24-9ACD-4FDE-BA8A-0C4398115495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7" name="Marcador de fecha 2">
            <a:extLst>
              <a:ext uri="{FF2B5EF4-FFF2-40B4-BE49-F238E27FC236}">
                <a16:creationId xmlns:a16="http://schemas.microsoft.com/office/drawing/2014/main" id="{7F573305-F962-458B-A1EA-6408A87257AA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8" name="Marcador de pie de página 3">
            <a:extLst>
              <a:ext uri="{FF2B5EF4-FFF2-40B4-BE49-F238E27FC236}">
                <a16:creationId xmlns:a16="http://schemas.microsoft.com/office/drawing/2014/main" id="{FCE11916-7744-4BFF-9F40-1E88E6C3125F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9" name="Marcador de número de diapositiva 4">
            <a:extLst>
              <a:ext uri="{FF2B5EF4-FFF2-40B4-BE49-F238E27FC236}">
                <a16:creationId xmlns:a16="http://schemas.microsoft.com/office/drawing/2014/main" id="{F76AF3B5-A5BE-49A2-8694-3924EDB96B1C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A070462-CE20-4C36-86C2-07494098AC6C}" type="slidenum">
              <a:t>‹Nº›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597945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imagen de diapositiva 1">
            <a:extLst>
              <a:ext uri="{FF2B5EF4-FFF2-40B4-BE49-F238E27FC236}">
                <a16:creationId xmlns:a16="http://schemas.microsoft.com/office/drawing/2014/main" id="{52532F06-902F-43FB-B8E6-FFAF644C40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9" name="Marcador de notas 2">
            <a:extLst>
              <a:ext uri="{FF2B5EF4-FFF2-40B4-BE49-F238E27FC236}">
                <a16:creationId xmlns:a16="http://schemas.microsoft.com/office/drawing/2014/main" id="{89A36763-0CCB-4EC9-BF3E-A4DF3AAB50DE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-"/>
          </a:p>
        </p:txBody>
      </p:sp>
      <p:sp>
        <p:nvSpPr>
          <p:cNvPr id="10" name="Marcador de encabezado 3">
            <a:extLst>
              <a:ext uri="{FF2B5EF4-FFF2-40B4-BE49-F238E27FC236}">
                <a16:creationId xmlns:a16="http://schemas.microsoft.com/office/drawing/2014/main" id="{0DC8FEC6-DD71-4D9C-924B-C0449957536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-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-"/>
          </a:p>
        </p:txBody>
      </p:sp>
      <p:sp>
        <p:nvSpPr>
          <p:cNvPr id="11" name="Marcador de fecha 4">
            <a:extLst>
              <a:ext uri="{FF2B5EF4-FFF2-40B4-BE49-F238E27FC236}">
                <a16:creationId xmlns:a16="http://schemas.microsoft.com/office/drawing/2014/main" id="{A6E0C84F-EBE9-45B1-9800-2490CFB267D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-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-"/>
          </a:p>
        </p:txBody>
      </p:sp>
      <p:sp>
        <p:nvSpPr>
          <p:cNvPr id="12" name="Marcador de pie de página 5">
            <a:extLst>
              <a:ext uri="{FF2B5EF4-FFF2-40B4-BE49-F238E27FC236}">
                <a16:creationId xmlns:a16="http://schemas.microsoft.com/office/drawing/2014/main" id="{A1B81797-CE83-455C-A7E0-C79BB3F3F280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-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-"/>
          </a:p>
        </p:txBody>
      </p:sp>
      <p:sp>
        <p:nvSpPr>
          <p:cNvPr id="13" name="Marcador de número de diapositiva 6">
            <a:extLst>
              <a:ext uri="{FF2B5EF4-FFF2-40B4-BE49-F238E27FC236}">
                <a16:creationId xmlns:a16="http://schemas.microsoft.com/office/drawing/2014/main" id="{1B7119FF-6949-479B-954C-68E3F566CE4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-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0C60E7EF-1585-49CC-BE51-EDF1F3DB520D}" type="slidenum">
              <a:t>‹Nº›</a:t>
            </a:fld>
            <a:endParaRPr lang="-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F7EB7-EEDB-4C78-9C4E-AEFECD164875}" type="datetimeFigureOut">
              <a:t>3/7/2022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A49BAD-4251-4DD6-815C-B69B175C2DFB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11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-" sz="2000" b="0" i="0" u="none" strike="noStrike" kern="1200" cap="none" spc="0" baseline="0">
        <a:solidFill>
          <a:srgbClr val="000000"/>
        </a:solidFill>
        <a:uFillTx/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6">
            <a:extLst>
              <a:ext uri="{FF2B5EF4-FFF2-40B4-BE49-F238E27FC236}">
                <a16:creationId xmlns:a16="http://schemas.microsoft.com/office/drawing/2014/main" id="{9FC8DF85-86AF-4B7E-A6C8-4F99B5672F01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3741697-AA1E-46FC-A4E4-8E273FBC866A}" type="slidenum">
              <a:t>1</a:t>
            </a:fld>
            <a:endParaRPr lang="-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Marcador de imagen de diapositiva 1">
            <a:extLst>
              <a:ext uri="{FF2B5EF4-FFF2-40B4-BE49-F238E27FC236}">
                <a16:creationId xmlns:a16="http://schemas.microsoft.com/office/drawing/2014/main" id="{F85DF414-9D21-4D2D-99E1-1841C141A8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Marcador de notas 2">
            <a:extLst>
              <a:ext uri="{FF2B5EF4-FFF2-40B4-BE49-F238E27FC236}">
                <a16:creationId xmlns:a16="http://schemas.microsoft.com/office/drawing/2014/main" id="{E9668A15-EEED-4BC6-92F0-491BC801B32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  <a:noFill/>
          <a:ln>
            <a:noFill/>
          </a:ln>
        </p:spPr>
        <p:txBody>
          <a:bodyPr wrap="square" lIns="0" tIns="0" rIns="0" bIns="0" anchor="t" anchorCtr="0" compatLnSpc="1"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D1D74-32DC-450E-81FA-E1F2449C367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s-ES" sz="600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109AA5-16A1-4C35-AC7F-586A18349FB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305C15-1ADB-4C13-985B-AD52C431E6A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03998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A28D59-AF63-4830-88EF-23CBF88BCE9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447361" y="6887160"/>
            <a:ext cx="3194995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C6F81A-57FC-47D9-B48E-6482F37484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227362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fld id="{992BA054-FDBB-402E-803C-94922DE1F56D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10124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D6ED90-9A90-45F1-86B1-637759A46A1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</p:spPr>
        <p:txBody>
          <a:bodyPr/>
          <a:lstStyle>
            <a:lvl1pPr>
              <a:defRPr lang="es-ES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104D1C6-BFB5-4167-8180-D323CF6AEFC2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503998" y="1769043"/>
            <a:ext cx="9071643" cy="4989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954E86-C718-4425-872B-84B102991C9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03998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DAF51A-FA41-41FC-899A-AED4E4BBDC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447361" y="6887160"/>
            <a:ext cx="3194995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106C8A-8B15-43A2-9767-A0AC76582D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227362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fld id="{3838B2C0-1B58-4630-8ED9-99CB60E62712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1348477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879E1CB-9C20-49D5-8DC4-7AC81B3FE2FA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6456358"/>
          </a:xfrm>
        </p:spPr>
        <p:txBody>
          <a:bodyPr vert="eaVert"/>
          <a:lstStyle>
            <a:lvl1pPr>
              <a:defRPr lang="es-ES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2D3B712-90BF-4B51-AFEC-BCDE5C368EA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645635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A71593-B0C9-4C40-A998-973FDA1D69C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03998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B7BAB4-F603-4DD1-A945-CC44DF7923F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447361" y="6887160"/>
            <a:ext cx="3194995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726CB2-D117-433F-956D-74B82BA6E9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227362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fld id="{D2FEE7F3-6E56-4001-991E-3F822ACE7ECB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3071579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00B48B-5596-4624-8C2E-17B93307AA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</p:spPr>
        <p:txBody>
          <a:bodyPr/>
          <a:lstStyle>
            <a:lvl1pPr>
              <a:defRPr lang="es-ES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A1881D-C67C-4BCD-A1E9-FA1674B0EFE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3998" y="1769043"/>
            <a:ext cx="9071643" cy="498924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07E413-6409-4166-A7BE-F327D55933C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03998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73F18E-60CC-4C17-8BF0-1FE8ADA4802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447361" y="6887160"/>
            <a:ext cx="3194995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E9C679-6E47-44B8-A4BA-4C0394C4D7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227362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fld id="{02E433C8-9A5F-40D9-ACD1-4F570E72D6B4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347748980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301D85-A966-44C0-8463-9B3A6A91A87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s-ES" sz="600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2755E4-4EB5-4567-BD84-2B8CC66D8D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04823A-C7AE-4A05-8EE4-C41BF4125C2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03998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DC4062-3D5E-4ABF-8793-7FE39D2C988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447361" y="6887160"/>
            <a:ext cx="3194995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9C0A11-C51F-4AB9-B7D2-1D3D72B414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227362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fld id="{D5FC9230-6568-4B58-B3C6-E8B0B087292A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633056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EBCBA4-9B54-4225-934A-E3DB92F2424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</p:spPr>
        <p:txBody>
          <a:bodyPr/>
          <a:lstStyle>
            <a:lvl1pPr>
              <a:defRPr lang="es-ES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1A05B5-3044-4F85-9A38-7551018D5C8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98951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520DF92-1C5E-4FFE-8CFA-0F465C5F17D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98951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E8CCC6-A3FC-4E87-A4AD-B751376AA48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03998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E922F3-D907-4BA3-AD85-B77A4A1F844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447361" y="6887160"/>
            <a:ext cx="3194995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BE8CC0-F08F-47E6-B940-C8C9938FCC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227362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fld id="{C5425D84-1D3C-48AB-A861-1BE5269834CF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783000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17C926-714F-4247-A7DB-D4879EBE562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s-ES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9F8A5E-2B9B-45AD-92FE-909A89AECE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9BE5CFE-253A-4ADB-A410-B57ED99BE5B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7C02E72-8545-4B46-9B56-F23FA231F07D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D11314D-02BD-4AAC-8428-F9D3772A9D2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7C17061-94DA-45D2-95B7-0A3662E5602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03998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C0A6C13-5036-4723-89E5-C5F8DF9FAFA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447361" y="6887160"/>
            <a:ext cx="3194995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51990E2-888D-4615-AA7D-4916FE0223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227362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fld id="{E9322840-8940-4197-8526-E3850297C396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2351471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7221BE-A2C8-4391-B97B-C08CD099E82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</p:spPr>
        <p:txBody>
          <a:bodyPr/>
          <a:lstStyle>
            <a:lvl1pPr>
              <a:defRPr lang="es-ES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D6E17C6-067E-49B5-A976-B05253EFEEF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03998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2D97AC4-7653-4008-AF29-74331255934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447361" y="6887160"/>
            <a:ext cx="3194995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4CF21A1-0C31-4FD5-93A5-733FE57487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227362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fld id="{1D62F9BD-ABD6-4A24-B236-A6317DA75616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307344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3900DF8-20C2-4FD5-B288-B2B08E85A75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03998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B50524-7340-4BE8-82A6-79A444756A7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447361" y="6887160"/>
            <a:ext cx="3194995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CB02691-6FF7-4E38-8064-20327677D9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227362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fld id="{C33C84FD-19C9-4C5B-921A-69FA0B9D8117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2908485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C85565-F053-4E50-B96E-654E4CAA4A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s-ES" sz="320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60499C-2980-41AC-A68A-DE55ED3BAB9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066C4B-44DB-4B4C-A066-87240C67749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FE2B68-885E-4D3E-9213-894BE07136C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03998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C3CE18-AEF9-4468-9489-085FDABAA00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447361" y="6887160"/>
            <a:ext cx="3194995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376921-2D94-479C-8169-4E362D1AC6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227362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fld id="{800035BC-2E3D-45EC-AD6C-B64841EBF846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2798606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3E3E98-1843-497B-A037-3C65CF5031D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s-ES" sz="320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73A45F4-2E22-426A-B041-E213A7009B20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D2E7471-FA9F-4766-A0E1-1B224ABD9FE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DD1FFA-E18A-4DCB-AEEA-45D2080E4E0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03998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4AE942-EC05-4AB0-BCB3-3952DFB7D3B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447361" y="6887160"/>
            <a:ext cx="3194995" cy="5212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66F9916-1EA0-4F05-BEF6-24332B67D5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227362" y="6887160"/>
            <a:ext cx="2348279" cy="521281"/>
          </a:xfrm>
        </p:spPr>
        <p:txBody>
          <a:bodyPr/>
          <a:lstStyle>
            <a:lvl1pPr>
              <a:defRPr/>
            </a:lvl1pPr>
          </a:lstStyle>
          <a:p>
            <a:pPr lvl="0"/>
            <a:fld id="{98804600-9059-4D62-AB50-8C8333B22E11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3603715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BDF4AD2-2ECF-482B-9B8E-7D6CB8DD6A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-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0E960F-E292-4CBA-B79D-FDBBCC2397B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8" y="1769043"/>
            <a:ext cx="9071643" cy="4989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-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DA7D0A-0A7C-42D3-8A53-07534129B2D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-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-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8416B8-D2C2-4D7F-8FEB-1FA4C110669D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-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-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6CA5A6-B03B-4015-AFF7-46D4BE250F1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-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BE80C6D6-948D-4A83-9F51-0567FD1613EE}" type="slidenum">
              <a:t>‹Nº›</a:t>
            </a:fld>
            <a:endParaRPr lang="-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-" sz="4400" b="0" i="0" u="none" strike="noStrike" kern="1200" cap="none" spc="0" baseline="0">
          <a:solidFill>
            <a:srgbClr val="000000"/>
          </a:solidFill>
          <a:uFillTx/>
          <a:latin typeface="Arial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s-ES" sz="3200" b="0" i="0" u="none" strike="noStrike" kern="1200" cap="none" spc="0" baseline="0">
          <a:solidFill>
            <a:srgbClr val="000000"/>
          </a:solidFill>
          <a:uFillTx/>
          <a:latin typeface="Arial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s-E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s-E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s-E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s-E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7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3">
            <a:extLst>
              <a:ext uri="{FF2B5EF4-FFF2-40B4-BE49-F238E27FC236}">
                <a16:creationId xmlns:a16="http://schemas.microsoft.com/office/drawing/2014/main" id="{C6645C68-1BB8-4E6A-9116-BC915DCFAD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</p:spPr>
        <p:txBody>
          <a:bodyPr/>
          <a:lstStyle/>
          <a:p>
            <a:pPr lvl="0"/>
            <a:r>
              <a:rPr lang="es-ES" sz="1800" b="1" u="sng"/>
              <a:t>Trastornos Musculo Esqueléticos (TME)</a:t>
            </a:r>
          </a:p>
        </p:txBody>
      </p:sp>
      <p:sp>
        <p:nvSpPr>
          <p:cNvPr id="3" name="Marcador de contenido 4">
            <a:extLst>
              <a:ext uri="{FF2B5EF4-FFF2-40B4-BE49-F238E27FC236}">
                <a16:creationId xmlns:a16="http://schemas.microsoft.com/office/drawing/2014/main" id="{1F5C2ABC-41A0-4E90-9415-BA3C151B2EA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08985" y="1219196"/>
            <a:ext cx="9071643" cy="5739743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es-ES" sz="1400"/>
              <a:t>Comprenden las patologías del sistema osteoarticular incluyendo los nervios y vasos. Pueden provocar desde pequeñas molestias hasta dolor y parestesias incapacitantes para la actividad laboral habitual.</a:t>
            </a:r>
          </a:p>
          <a:p>
            <a:pPr lvl="0">
              <a:lnSpc>
                <a:spcPct val="150000"/>
              </a:lnSpc>
            </a:pPr>
            <a:r>
              <a:rPr lang="es-ES" sz="1400"/>
              <a:t>Las localizaciones mas frecuentes son espalda, cuello, hombros y miembros superiores. En menor medida también puede afectar las extremidades inferiores, de acuerdo a los factores de riesgo laboral presentes en el</a:t>
            </a:r>
          </a:p>
          <a:p>
            <a:pPr lvl="0">
              <a:lnSpc>
                <a:spcPct val="150000"/>
              </a:lnSpc>
            </a:pPr>
            <a:r>
              <a:rPr lang="es-ES" sz="1400"/>
              <a:t>entorno de trabajo.</a:t>
            </a:r>
          </a:p>
          <a:p>
            <a:pPr lvl="0">
              <a:lnSpc>
                <a:spcPct val="150000"/>
              </a:lnSpc>
            </a:pPr>
            <a:r>
              <a:rPr lang="es-ES" sz="1400"/>
              <a:t>Generalmente estas lesiones se desarrollan a lo largo del tiempo y suelen tener mas de una causa, tanto laboral</a:t>
            </a:r>
          </a:p>
          <a:p>
            <a:pPr lvl="0">
              <a:lnSpc>
                <a:spcPct val="150000"/>
              </a:lnSpc>
            </a:pPr>
            <a:r>
              <a:rPr lang="es-ES" sz="1400"/>
              <a:t>como extra laboral:</a:t>
            </a:r>
          </a:p>
          <a:p>
            <a:pPr lvl="0">
              <a:lnSpc>
                <a:spcPct val="150000"/>
              </a:lnSpc>
            </a:pPr>
            <a:r>
              <a:rPr lang="es-ES" sz="1400"/>
              <a:t>• </a:t>
            </a:r>
            <a:r>
              <a:rPr lang="es-ES" sz="1400" u="sng"/>
              <a:t>Factores laborales</a:t>
            </a:r>
            <a:r>
              <a:rPr lang="es-ES" sz="1400"/>
              <a:t>: manipulación manual de cargas, movimientos repetitivos, posturas forzadas, posturas</a:t>
            </a:r>
          </a:p>
          <a:p>
            <a:pPr lvl="0">
              <a:lnSpc>
                <a:spcPct val="150000"/>
              </a:lnSpc>
            </a:pPr>
            <a:r>
              <a:rPr lang="es-ES" sz="1400"/>
              <a:t>estáticas mantenidas, vibraciones, entornos fríos de trabajo, trabajo a ritmo elevado e incluso se vinculan a determinados factores de riesgo psicosocial tales como un alto nivel de exigencia en el trabajo o escasa autonomía y la insatisfacción laboral.</a:t>
            </a:r>
          </a:p>
          <a:p>
            <a:pPr lvl="0">
              <a:lnSpc>
                <a:spcPct val="150000"/>
              </a:lnSpc>
            </a:pPr>
            <a:r>
              <a:rPr lang="es-ES" sz="1400"/>
              <a:t>• </a:t>
            </a:r>
            <a:r>
              <a:rPr lang="es-ES" sz="1400" u="sng"/>
              <a:t>Factores extra laborales</a:t>
            </a:r>
            <a:r>
              <a:rPr lang="es-ES" sz="1400"/>
              <a:t>: edad, sexo, embarazo, </a:t>
            </a:r>
            <a:r>
              <a:rPr lang="pt-BR" sz="1400"/>
              <a:t>medicamentos, practica de deportes, etc.</a:t>
            </a:r>
            <a:endParaRPr lang="es-ES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>
            <a:extLst>
              <a:ext uri="{FF2B5EF4-FFF2-40B4-BE49-F238E27FC236}">
                <a16:creationId xmlns:a16="http://schemas.microsoft.com/office/drawing/2014/main" id="{200A1AFF-2A15-4247-B2B2-B549D05C98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54937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Marcador de contenido 7">
            <a:extLst>
              <a:ext uri="{FF2B5EF4-FFF2-40B4-BE49-F238E27FC236}">
                <a16:creationId xmlns:a16="http://schemas.microsoft.com/office/drawing/2014/main" id="{78EE0455-E075-4814-A8E2-9950B6F37C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4522" y="301322"/>
            <a:ext cx="8961120" cy="687581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DA3E6F-183C-4277-A7FF-66AAAC51FA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Marcador de contenido 3">
            <a:extLst>
              <a:ext uri="{FF2B5EF4-FFF2-40B4-BE49-F238E27FC236}">
                <a16:creationId xmlns:a16="http://schemas.microsoft.com/office/drawing/2014/main" id="{AADFB5A7-A02E-4582-9861-0F273578F6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2500" y="661540"/>
            <a:ext cx="8134630" cy="648740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B4EAE3-A801-4A1D-9A42-B78A069130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</p:spPr>
        <p:txBody>
          <a:bodyPr/>
          <a:lstStyle/>
          <a:p>
            <a:pPr lvl="0"/>
            <a:r>
              <a:rPr lang="es-ES" sz="1400" b="1"/>
              <a:t>ACTIVIDADES RELACIONADAS</a:t>
            </a:r>
            <a:endParaRPr lang="es-ES" sz="140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90FB6D-63DF-40EE-BD53-D0C6BCBEF57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3998" y="1284512"/>
            <a:ext cx="9071643" cy="5747653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es-ES" sz="1400"/>
              <a:t>Los TME pueden aparecer como resultado de realizar tareas que requieren: esfuerzos repetidos, movimientos rápidos, grandes esfuerzos, compresión localizada, posturas extremas, vibraciones y/o temperaturas bajas o altas</a:t>
            </a:r>
          </a:p>
          <a:p>
            <a:pPr lvl="0">
              <a:lnSpc>
                <a:spcPct val="150000"/>
              </a:lnSpc>
            </a:pPr>
            <a:r>
              <a:rPr lang="es-ES" sz="1400"/>
              <a:t>(confort térmico); todas ellas sin haber incluido el tiempo de recuperación o pausas necesarias para evitar que el</a:t>
            </a:r>
          </a:p>
          <a:p>
            <a:pPr lvl="0">
              <a:lnSpc>
                <a:spcPct val="150000"/>
              </a:lnSpc>
            </a:pPr>
            <a:r>
              <a:rPr lang="es-ES" sz="1400"/>
              <a:t>tejido corporal llegue al limite de su capacidad sin dañarse.</a:t>
            </a:r>
          </a:p>
          <a:p>
            <a:pPr lvl="0">
              <a:lnSpc>
                <a:spcPct val="150000"/>
              </a:lnSpc>
            </a:pPr>
            <a:r>
              <a:rPr lang="es-ES" sz="1400"/>
              <a:t>El esfuerzo que se genera sobre el sistema musculo esquelético de las personas, esta mediado por factores de</a:t>
            </a:r>
          </a:p>
          <a:p>
            <a:pPr lvl="0">
              <a:lnSpc>
                <a:spcPct val="150000"/>
              </a:lnSpc>
            </a:pPr>
            <a:r>
              <a:rPr lang="es-ES" sz="1400"/>
              <a:t>riesgo asociados a:</a:t>
            </a:r>
          </a:p>
          <a:p>
            <a:pPr lvl="0">
              <a:lnSpc>
                <a:spcPct val="150000"/>
              </a:lnSpc>
            </a:pPr>
            <a:r>
              <a:rPr lang="es-ES" sz="1400"/>
              <a:t>Demandas de trabajo: biomecánicas, fisiológicas, de organización del trabajo y ambientales y tiempo de exposición.</a:t>
            </a:r>
          </a:p>
          <a:p>
            <a:pPr lvl="0">
              <a:lnSpc>
                <a:spcPct val="150000"/>
              </a:lnSpc>
            </a:pPr>
            <a:r>
              <a:rPr lang="es-ES" sz="1400"/>
              <a:t>• Características de las personas: rasgos genéticos, características morfológicas, condición física de la persona, condiciones fisiológicas y patológicas (embarazo, medicamentos, secuelas de fracturas, etc.)</a:t>
            </a:r>
          </a:p>
          <a:p>
            <a:pPr lvl="0">
              <a:lnSpc>
                <a:spcPct val="150000"/>
              </a:lnSpc>
            </a:pPr>
            <a:r>
              <a:rPr lang="es-ES" sz="1400"/>
              <a:t>• En la medida que el esfuerzo sobre el sistema musculo esquelético, supere las capacidades funcionales y</a:t>
            </a:r>
          </a:p>
          <a:p>
            <a:pPr lvl="0">
              <a:lnSpc>
                <a:spcPct val="150000"/>
              </a:lnSpc>
            </a:pPr>
            <a:r>
              <a:rPr lang="es-ES" sz="1400"/>
              <a:t>estructurales, existe la probabilidad de que se genere fatiga (alteración funcional) o una lesión (alteración</a:t>
            </a:r>
          </a:p>
          <a:p>
            <a:pPr lvl="0">
              <a:lnSpc>
                <a:spcPct val="150000"/>
              </a:lnSpc>
            </a:pPr>
            <a:r>
              <a:rPr lang="es-ES" sz="1400"/>
              <a:t>estructural).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E7BA48-CFD5-41F7-95F2-CDFADE23665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252859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Marcador de contenido 4">
            <a:extLst>
              <a:ext uri="{FF2B5EF4-FFF2-40B4-BE49-F238E27FC236}">
                <a16:creationId xmlns:a16="http://schemas.microsoft.com/office/drawing/2014/main" id="{8961A868-9224-45A0-B7E7-AC1E17C374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3511" y="1371600"/>
            <a:ext cx="3800475" cy="4386404"/>
          </a:xfrm>
        </p:spPr>
      </p:pic>
      <p:pic>
        <p:nvPicPr>
          <p:cNvPr id="4" name="Imagen 5">
            <a:extLst>
              <a:ext uri="{FF2B5EF4-FFF2-40B4-BE49-F238E27FC236}">
                <a16:creationId xmlns:a16="http://schemas.microsoft.com/office/drawing/2014/main" id="{0CE35834-8F67-4131-85DF-18E5FFEE9F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0648" y="1371600"/>
            <a:ext cx="4094994" cy="4386404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BAA77E-F746-4ABD-BB9E-1FF7CCA006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460674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Marcador de contenido 3">
            <a:extLst>
              <a:ext uri="{FF2B5EF4-FFF2-40B4-BE49-F238E27FC236}">
                <a16:creationId xmlns:a16="http://schemas.microsoft.com/office/drawing/2014/main" id="{3DA7C57A-C4C6-43F8-9378-79F25DB8DB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060" y="301322"/>
            <a:ext cx="3838578" cy="2524128"/>
          </a:xfrm>
        </p:spPr>
      </p:pic>
      <p:pic>
        <p:nvPicPr>
          <p:cNvPr id="4" name="Imagen 5">
            <a:extLst>
              <a:ext uri="{FF2B5EF4-FFF2-40B4-BE49-F238E27FC236}">
                <a16:creationId xmlns:a16="http://schemas.microsoft.com/office/drawing/2014/main" id="{11571806-0EC4-45A1-BD17-55727C40FB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4638" y="301322"/>
            <a:ext cx="4213555" cy="317169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Imagen 6">
            <a:extLst>
              <a:ext uri="{FF2B5EF4-FFF2-40B4-BE49-F238E27FC236}">
                <a16:creationId xmlns:a16="http://schemas.microsoft.com/office/drawing/2014/main" id="{B0404681-9170-4416-B914-989DC031A6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5349" y="3473019"/>
            <a:ext cx="6132844" cy="4086654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355</Words>
  <Application>Microsoft Office PowerPoint</Application>
  <PresentationFormat>Personalizado</PresentationFormat>
  <Paragraphs>21</Paragraphs>
  <Slides>6</Slides>
  <Notes>1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Default</vt:lpstr>
      <vt:lpstr>Trastornos Musculo Esqueléticos (TME)</vt:lpstr>
      <vt:lpstr>Presentación de PowerPoint</vt:lpstr>
      <vt:lpstr>Presentación de PowerPoint</vt:lpstr>
      <vt:lpstr>ACTIVIDADES RELACIONADAS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Trastornos Musculo Esqueléticos (TME)</dc:title>
  <cp:lastModifiedBy>Mariano Argañaraz</cp:lastModifiedBy>
  <cp:revision>6</cp:revision>
  <dcterms:created xsi:type="dcterms:W3CDTF">2009-04-16T11:32:32Z</dcterms:created>
  <dcterms:modified xsi:type="dcterms:W3CDTF">2022-03-07T14:30:36Z</dcterms:modified>
</cp:coreProperties>
</file>