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39916" y="1049707"/>
            <a:ext cx="8825658" cy="654270"/>
          </a:xfrm>
        </p:spPr>
        <p:txBody>
          <a:bodyPr/>
          <a:lstStyle/>
          <a:p>
            <a:r>
              <a:rPr lang="es-ES" sz="3200" b="1" dirty="0" smtClean="0"/>
              <a:t>Unidad: 2-3, Aceros y Fundiciones.</a:t>
            </a:r>
            <a:endParaRPr lang="es-ES" sz="3200" b="1" dirty="0"/>
          </a:p>
        </p:txBody>
      </p:sp>
      <p:sp>
        <p:nvSpPr>
          <p:cNvPr id="6" name="Rectángulo 5"/>
          <p:cNvSpPr/>
          <p:nvPr/>
        </p:nvSpPr>
        <p:spPr>
          <a:xfrm>
            <a:off x="1444703" y="2673661"/>
            <a:ext cx="4992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Una de las formas de clasificar a las fundiciones es en base a su origen;</a:t>
            </a:r>
          </a:p>
          <a:p>
            <a:endParaRPr 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primera fusión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; es la que se obtiene del A.H.</a:t>
            </a: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denominado “arrabio”.</a:t>
            </a:r>
          </a:p>
          <a:p>
            <a:endParaRPr 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b)  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segunda fusión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; es la obtenida en Hornos de Cubilotes, donde se funde el arrabio o fundición de primera fusión junto a chatarra.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888" y="2192708"/>
            <a:ext cx="1682285" cy="3343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997" y="2192708"/>
            <a:ext cx="2657475" cy="3343275"/>
          </a:xfrm>
          <a:prstGeom prst="rect">
            <a:avLst/>
          </a:prstGeom>
        </p:spPr>
      </p:pic>
      <p:sp>
        <p:nvSpPr>
          <p:cNvPr id="9" name="Subtítulo 4"/>
          <p:cNvSpPr txBox="1">
            <a:spLocks/>
          </p:cNvSpPr>
          <p:nvPr/>
        </p:nvSpPr>
        <p:spPr bwMode="gray">
          <a:xfrm>
            <a:off x="7549754" y="5535983"/>
            <a:ext cx="1344951" cy="455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Alto Horno</a:t>
            </a:r>
            <a:endParaRPr lang="es-ES" sz="1600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ubtítulo 4"/>
          <p:cNvSpPr txBox="1">
            <a:spLocks/>
          </p:cNvSpPr>
          <p:nvPr/>
        </p:nvSpPr>
        <p:spPr bwMode="gray">
          <a:xfrm>
            <a:off x="9734008" y="5535983"/>
            <a:ext cx="1617165" cy="455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Horno de Cubilote</a:t>
            </a:r>
            <a:endParaRPr lang="es-ES" sz="1600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ítulo 4"/>
          <p:cNvSpPr>
            <a:spLocks noGrp="1"/>
          </p:cNvSpPr>
          <p:nvPr>
            <p:ph type="subTitle" idx="1"/>
          </p:nvPr>
        </p:nvSpPr>
        <p:spPr>
          <a:xfrm>
            <a:off x="1439916" y="2066584"/>
            <a:ext cx="4496729" cy="842348"/>
          </a:xfrm>
        </p:spPr>
        <p:txBody>
          <a:bodyPr>
            <a:normAutofit/>
          </a:bodyPr>
          <a:lstStyle/>
          <a:p>
            <a:r>
              <a:rPr lang="es-ES" sz="2400" b="1" cap="none" dirty="0" smtClean="0">
                <a:solidFill>
                  <a:srgbClr val="00B0F0"/>
                </a:solidFill>
                <a:latin typeface="Calibri" panose="020F0502020204030204" pitchFamily="34" charset="0"/>
              </a:rPr>
              <a:t>Fundiciones</a:t>
            </a:r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458547" y="1383344"/>
            <a:ext cx="60598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Fundición de grafito esferoidal;</a:t>
            </a: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Se llaman así por presentar el grafito en forma de nódulos o esferoides. Para su obtención se parte de fundiciones grises ordinarias, a las cuales en la colada, se les añadió Magnesio a razón de 200 gramos por tonelada.</a:t>
            </a: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Estas fundiciones responden muy bien a tratamientos térmicos como temple, revenido y recocido.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914" y="1810564"/>
            <a:ext cx="2927172" cy="2195379"/>
          </a:xfrm>
          <a:prstGeom prst="rect">
            <a:avLst/>
          </a:prstGeom>
        </p:spPr>
      </p:pic>
      <p:sp>
        <p:nvSpPr>
          <p:cNvPr id="9" name="Subtítulo 4"/>
          <p:cNvSpPr txBox="1">
            <a:spLocks/>
          </p:cNvSpPr>
          <p:nvPr/>
        </p:nvSpPr>
        <p:spPr bwMode="gray">
          <a:xfrm>
            <a:off x="7776764" y="4110681"/>
            <a:ext cx="2810322" cy="1012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Fundición gris ordinaria y grafito en forma esferoidal.</a:t>
            </a:r>
          </a:p>
        </p:txBody>
      </p:sp>
    </p:spTree>
    <p:extLst>
      <p:ext uri="{BB962C8B-B14F-4D97-AF65-F5344CB8AC3E}">
        <p14:creationId xmlns:p14="http://schemas.microsoft.com/office/powerpoint/2010/main" val="276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358668" y="748861"/>
            <a:ext cx="4496729" cy="842348"/>
          </a:xfrm>
        </p:spPr>
        <p:txBody>
          <a:bodyPr>
            <a:normAutofit/>
          </a:bodyPr>
          <a:lstStyle/>
          <a:p>
            <a:r>
              <a:rPr lang="es-ES" sz="2400" b="1" cap="none" dirty="0" smtClean="0">
                <a:solidFill>
                  <a:srgbClr val="00B0F0"/>
                </a:solidFill>
                <a:latin typeface="Calibri" panose="020F0502020204030204" pitchFamily="34" charset="0"/>
              </a:rPr>
              <a:t>Aceros</a:t>
            </a:r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58668" y="1035380"/>
            <a:ext cx="4911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Una de las clasificaciones puede ser la siguiente;</a:t>
            </a: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1)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Clasificación según el proceso de Fabricación</a:t>
            </a: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) Aceros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finos de construcción;</a:t>
            </a: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		 a) Aceros al carbono,</a:t>
            </a: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		 b) Aceros aleados,</a:t>
            </a: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3) Aceros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finos para usos especiales;</a:t>
            </a:r>
          </a:p>
          <a:p>
            <a:pPr lvl="3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a) De fácil mecanización,</a:t>
            </a:r>
          </a:p>
          <a:p>
            <a:pPr lvl="3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b) De fácil soldadura</a:t>
            </a:r>
          </a:p>
          <a:p>
            <a:pPr lvl="3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c) De propiedades magnéticas.</a:t>
            </a:r>
          </a:p>
          <a:p>
            <a:pPr lvl="3"/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lphaLcParenR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58668" y="4794408"/>
            <a:ext cx="4911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4)   Aceros 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resistentes a la Oxidación y Corrosión.</a:t>
            </a: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5)  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para Herramientas.</a:t>
            </a:r>
          </a:p>
          <a:p>
            <a:pPr marL="342900" indent="-342900">
              <a:buAutoNum type="alphaLcParenR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60" y="1575924"/>
            <a:ext cx="2829869" cy="1657350"/>
          </a:xfrm>
          <a:prstGeom prst="rect">
            <a:avLst/>
          </a:prstGeom>
        </p:spPr>
      </p:pic>
      <p:sp>
        <p:nvSpPr>
          <p:cNvPr id="11" name="Subtítulo 4"/>
          <p:cNvSpPr txBox="1">
            <a:spLocks/>
          </p:cNvSpPr>
          <p:nvPr/>
        </p:nvSpPr>
        <p:spPr bwMode="gray">
          <a:xfrm>
            <a:off x="9523429" y="2035253"/>
            <a:ext cx="1473478" cy="738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aleados para la construcción.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560" y="3233274"/>
            <a:ext cx="2829868" cy="1495425"/>
          </a:xfrm>
          <a:prstGeom prst="rect">
            <a:avLst/>
          </a:prstGeom>
        </p:spPr>
      </p:pic>
      <p:sp>
        <p:nvSpPr>
          <p:cNvPr id="13" name="Subtítulo 4"/>
          <p:cNvSpPr txBox="1">
            <a:spLocks/>
          </p:cNvSpPr>
          <p:nvPr/>
        </p:nvSpPr>
        <p:spPr bwMode="gray">
          <a:xfrm>
            <a:off x="9496454" y="3648473"/>
            <a:ext cx="1473478" cy="665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inoxidables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534" y="4735166"/>
            <a:ext cx="2802894" cy="1478828"/>
          </a:xfrm>
          <a:prstGeom prst="rect">
            <a:avLst/>
          </a:prstGeom>
        </p:spPr>
      </p:pic>
      <p:sp>
        <p:nvSpPr>
          <p:cNvPr id="14" name="Subtítulo 4"/>
          <p:cNvSpPr txBox="1">
            <a:spLocks/>
          </p:cNvSpPr>
          <p:nvPr/>
        </p:nvSpPr>
        <p:spPr bwMode="gray">
          <a:xfrm>
            <a:off x="9496454" y="5142067"/>
            <a:ext cx="1473478" cy="665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para</a:t>
            </a:r>
          </a:p>
          <a:p>
            <a:pPr algn="ctr"/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Herramientas.</a:t>
            </a:r>
          </a:p>
        </p:txBody>
      </p:sp>
    </p:spTree>
    <p:extLst>
      <p:ext uri="{BB962C8B-B14F-4D97-AF65-F5344CB8AC3E}">
        <p14:creationId xmlns:p14="http://schemas.microsoft.com/office/powerpoint/2010/main" val="392762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66040" y="1215246"/>
            <a:ext cx="6080236" cy="842348"/>
          </a:xfrm>
        </p:spPr>
        <p:txBody>
          <a:bodyPr>
            <a:normAutofit/>
          </a:bodyPr>
          <a:lstStyle/>
          <a:p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1) 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según el proceso de fabricación</a:t>
            </a:r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404" y="1860988"/>
            <a:ext cx="60864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6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66040" y="1215246"/>
            <a:ext cx="4496729" cy="842348"/>
          </a:xfrm>
        </p:spPr>
        <p:txBody>
          <a:bodyPr>
            <a:normAutofit/>
          </a:bodyPr>
          <a:lstStyle/>
          <a:p>
            <a:r>
              <a:rPr lang="es-ES" sz="2400" b="1" cap="none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finos de construcción</a:t>
            </a:r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58668" y="1942665"/>
            <a:ext cx="38122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a) </a:t>
            </a:r>
            <a:r>
              <a:rPr lang="es-E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al carbono;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son aquellos que contienen elementos aleantes en pequeña proporción y sus contenidos están en;</a:t>
            </a: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 Carbono de; 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0,1% a 0,8%,</a:t>
            </a: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 Silicio; de 0,15% a 0,30%</a:t>
            </a: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 Manganeso; de 0,30 a 0,70%</a:t>
            </a: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 Fósforo y azufre menor a 0,04%</a:t>
            </a:r>
          </a:p>
          <a:p>
            <a:pPr marL="342900" indent="-342900">
              <a:buAutoNum type="alphaLcParenR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btítulo 4"/>
          <p:cNvSpPr txBox="1">
            <a:spLocks/>
          </p:cNvSpPr>
          <p:nvPr/>
        </p:nvSpPr>
        <p:spPr bwMode="gray">
          <a:xfrm>
            <a:off x="6477512" y="1921349"/>
            <a:ext cx="3631698" cy="812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E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Clasificación de los aceros al carbono según el porcentaje del mismo</a:t>
            </a:r>
          </a:p>
        </p:txBody>
      </p:sp>
      <p:sp>
        <p:nvSpPr>
          <p:cNvPr id="12" name="Cerrar llave 11"/>
          <p:cNvSpPr/>
          <p:nvPr/>
        </p:nvSpPr>
        <p:spPr>
          <a:xfrm rot="16200000">
            <a:off x="8089355" y="-90086"/>
            <a:ext cx="408013" cy="6043053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35" y="3135447"/>
            <a:ext cx="6043053" cy="26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884823" y="1215246"/>
            <a:ext cx="1022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a) </a:t>
            </a:r>
            <a:r>
              <a:rPr lang="es-ES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Designación SAE para los tipos de aceros al Carbono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1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</a:t>
            </a:r>
            <a:r>
              <a:rPr lang="es-ES" sz="1600" b="1" dirty="0" err="1">
                <a:solidFill>
                  <a:schemeClr val="bg1"/>
                </a:solidFill>
              </a:rPr>
              <a:t>S</a:t>
            </a:r>
            <a:r>
              <a:rPr lang="es-ES" sz="1600" b="1" dirty="0" err="1">
                <a:solidFill>
                  <a:srgbClr val="FFFF00"/>
                </a:solidFill>
              </a:rPr>
              <a:t>ociety</a:t>
            </a:r>
            <a:r>
              <a:rPr lang="es-ES" sz="1600" b="1" dirty="0">
                <a:solidFill>
                  <a:srgbClr val="FFFF00"/>
                </a:solidFill>
              </a:rPr>
              <a:t> of </a:t>
            </a:r>
            <a:r>
              <a:rPr lang="es-ES" sz="1600" b="1" dirty="0" err="1">
                <a:solidFill>
                  <a:schemeClr val="bg1"/>
                </a:solidFill>
              </a:rPr>
              <a:t>A</a:t>
            </a:r>
            <a:r>
              <a:rPr lang="es-ES" sz="1600" b="1" dirty="0" err="1">
                <a:solidFill>
                  <a:srgbClr val="FFFF00"/>
                </a:solidFill>
              </a:rPr>
              <a:t>utomotive</a:t>
            </a:r>
            <a:r>
              <a:rPr lang="es-ES" sz="1600" b="1" dirty="0">
                <a:solidFill>
                  <a:srgbClr val="FFFF00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E</a:t>
            </a:r>
            <a:r>
              <a:rPr lang="es-ES" sz="1600" b="1" dirty="0" err="1" smtClean="0">
                <a:solidFill>
                  <a:srgbClr val="FFFF00"/>
                </a:solidFill>
              </a:rPr>
              <a:t>ngineers</a:t>
            </a:r>
            <a:r>
              <a:rPr lang="es-ES" sz="1600" b="1" dirty="0" smtClean="0">
                <a:solidFill>
                  <a:srgbClr val="FFFF00"/>
                </a:solidFill>
              </a:rPr>
              <a:t>)</a:t>
            </a:r>
            <a:endParaRPr lang="es-ES" sz="1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4823" y="2034310"/>
            <a:ext cx="41592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1017;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extra-dulce</a:t>
            </a:r>
          </a:p>
          <a:p>
            <a:pPr marL="285750" indent="-285750">
              <a:buFontTx/>
              <a:buChar char="-"/>
            </a:pP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1023;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dulce</a:t>
            </a:r>
          </a:p>
          <a:p>
            <a:pPr marL="285750" indent="-285750">
              <a:buFontTx/>
              <a:buChar char="-"/>
            </a:pP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1034;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</a:t>
            </a:r>
            <a:r>
              <a:rPr lang="es-ES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semi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-dulce</a:t>
            </a:r>
          </a:p>
          <a:p>
            <a:pPr marL="285750" indent="-285750">
              <a:buFontTx/>
              <a:buChar char="-"/>
            </a:pP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1042;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Acero </a:t>
            </a:r>
            <a:r>
              <a:rPr lang="es-ES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semi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-duro</a:t>
            </a:r>
          </a:p>
          <a:p>
            <a:pPr marL="285750" indent="-285750">
              <a:buFontTx/>
              <a:buChar char="-"/>
            </a:pP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Acero SAE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1049;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Acero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duro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737" y="2928974"/>
            <a:ext cx="2828925" cy="1619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543" y="2463763"/>
            <a:ext cx="3021592" cy="2549672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>
            <a:off x="7760134" y="2463763"/>
            <a:ext cx="524752" cy="254967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935109" y="3975451"/>
            <a:ext cx="1277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(Sin aleación)</a:t>
            </a:r>
            <a:endParaRPr lang="es-ES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09541" y="4495182"/>
            <a:ext cx="141854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Elemento aleante</a:t>
            </a:r>
            <a:endParaRPr lang="es-ES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41589" y="4722821"/>
            <a:ext cx="141854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Porcentaje de C</a:t>
            </a:r>
            <a:endParaRPr lang="es-ES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738542" y="4296343"/>
            <a:ext cx="114199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Tipo de Acero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20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pic>
        <p:nvPicPr>
          <p:cNvPr id="2050" name="Picture 2" descr="Clasificación de los aceros [Soldadura y Estructura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11" y="1215246"/>
            <a:ext cx="46863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295606" y="1010294"/>
            <a:ext cx="3812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s-E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aleados;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son aquellos que contienen elementos aleantes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, en una cantidad significativa como para favorecer la templabilidad y otorgarles así gran resistencia en su núcleo.</a:t>
            </a: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48763" y="2757299"/>
            <a:ext cx="5478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AISI 1541;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Manganeso y 41% de C</a:t>
            </a:r>
          </a:p>
          <a:p>
            <a:pPr marL="285750" indent="-285750">
              <a:buFontTx/>
              <a:buChar char="-"/>
            </a:pP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4137;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Cromo y Molibdeno, 37% de C</a:t>
            </a:r>
          </a:p>
          <a:p>
            <a:pPr marL="285750" indent="-285750">
              <a:buFontTx/>
              <a:buChar char="-"/>
            </a:pP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4340;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Ni-Cr-Mo y 40% de Carbono</a:t>
            </a:r>
          </a:p>
          <a:p>
            <a:pPr marL="285750" indent="-285750">
              <a:buFontTx/>
              <a:buChar char="-"/>
            </a:pP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51XX;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Aceros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con 0,7% a 1,1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% de Cromo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31" y="748861"/>
            <a:ext cx="5401435" cy="5332186"/>
          </a:xfrm>
          <a:prstGeom prst="rect">
            <a:avLst/>
          </a:prstGeom>
        </p:spPr>
      </p:pic>
      <p:sp>
        <p:nvSpPr>
          <p:cNvPr id="8" name="Abrir llave 7"/>
          <p:cNvSpPr/>
          <p:nvPr/>
        </p:nvSpPr>
        <p:spPr>
          <a:xfrm>
            <a:off x="3924725" y="748861"/>
            <a:ext cx="682172" cy="533218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55995" y="2491625"/>
            <a:ext cx="3063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Designación SAE para los tipos de aceros aleados</a:t>
            </a:r>
          </a:p>
          <a:p>
            <a:pPr algn="ctr"/>
            <a:endParaRPr lang="es-ES" b="1" u="sng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(XX; porcentaje de carbono)</a:t>
            </a:r>
            <a:endParaRPr lang="es-ES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4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66040" y="1215246"/>
            <a:ext cx="4496729" cy="842348"/>
          </a:xfrm>
        </p:spPr>
        <p:txBody>
          <a:bodyPr>
            <a:normAutofit/>
          </a:bodyPr>
          <a:lstStyle/>
          <a:p>
            <a:r>
              <a:rPr lang="es-ES" sz="2400" b="1" cap="none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finos de usos especiales</a:t>
            </a:r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08300" y="1734585"/>
            <a:ext cx="42765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s-E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de fácil mecanización;</a:t>
            </a:r>
          </a:p>
          <a:p>
            <a:pPr marL="342900" indent="-342900">
              <a:buAutoNum type="alphaLcParenR"/>
            </a:pPr>
            <a:endParaRPr lang="es-ES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Son los aceros que desprenden con facilidad la viruta a grandes velocidades de corte,</a:t>
            </a:r>
          </a:p>
          <a:p>
            <a:pPr algn="just"/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	SAE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1108; aceros de mecanización con alto contenido de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azufre (0,2 a 0,3%)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	SAE 1213;  aceros de mecanización con alto contenido de Manganeso (de 1,15 a 1,3%) y Azufre (0,2 a 0,3%), Fosforo en menor proporción.</a:t>
            </a: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418" y="2267985"/>
            <a:ext cx="3313582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0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342243" y="1026560"/>
            <a:ext cx="5305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b) </a:t>
            </a:r>
            <a:r>
              <a:rPr lang="es-E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de fácil soldadura;</a:t>
            </a:r>
          </a:p>
          <a:p>
            <a:pPr marL="342900" indent="-342900">
              <a:buAutoNum type="alphaLcParenR"/>
            </a:pPr>
            <a:endParaRPr lang="es-ES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Son los aceros que poseen un bajo contenido de carbono (hasta 0,3%) y su característica sobresaliente es su soldabilidad.</a:t>
            </a:r>
          </a:p>
          <a:p>
            <a:pPr algn="just"/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	SAE 1518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al manganeso (0,55%)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	SAE 4130; aceros al cromo (0,95%)  y molibdeno (0,25%)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503" y="1493642"/>
            <a:ext cx="2965537" cy="211824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42243" y="3767587"/>
            <a:ext cx="5305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s-E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de propiedades magnéticas;</a:t>
            </a:r>
          </a:p>
          <a:p>
            <a:pPr marL="342900" indent="-342900">
              <a:buAutoNum type="alphaLcParenR"/>
            </a:pPr>
            <a:endParaRPr lang="es-ES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Son los aceros empleados en núcleos de motores eléctricos y en transformadores, por sus características magnéticas.</a:t>
            </a:r>
          </a:p>
          <a:p>
            <a:pPr algn="just"/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	Para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Trafos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; 4,75% Silicio y 0,10% de Manganeso.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-	Motores; 2,5% Silicio y 0,3% de Manganeso.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503" y="3878762"/>
            <a:ext cx="1961373" cy="18675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948" y="3878761"/>
            <a:ext cx="2098863" cy="13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8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8" name="Subtítulo 4"/>
          <p:cNvSpPr>
            <a:spLocks noGrp="1"/>
          </p:cNvSpPr>
          <p:nvPr>
            <p:ph type="subTitle" idx="1"/>
          </p:nvPr>
        </p:nvSpPr>
        <p:spPr>
          <a:xfrm>
            <a:off x="1566040" y="1215246"/>
            <a:ext cx="6773919" cy="842348"/>
          </a:xfrm>
        </p:spPr>
        <p:txBody>
          <a:bodyPr>
            <a:normAutofit/>
          </a:bodyPr>
          <a:lstStyle/>
          <a:p>
            <a:r>
              <a:rPr lang="es-ES" sz="2400" b="1" cap="none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resistentes a la oxidación y a la corrosión</a:t>
            </a:r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66040" y="2057594"/>
            <a:ext cx="5753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Los aceros, para tener la propiedad de resistir la acción del ambiente húmedo debe contener esencialmente los siguientes elementos,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Cromo, a partir del 12% de este  ya impide la corrosión.</a:t>
            </a:r>
          </a:p>
          <a:p>
            <a:pPr marL="285750" indent="-285750" algn="just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la pieza se encuentra a temperaturas más elevada que la del ambiente se necesita un porcentaje mayor, 30%.</a:t>
            </a:r>
          </a:p>
          <a:p>
            <a:pPr marL="285750" indent="-285750" algn="just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Y a muy elevadas temperaturas se adiciona Níquel y Molibdeno en pequeños porcentajes.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5" y="2582752"/>
            <a:ext cx="3333617" cy="21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82" y="1954925"/>
            <a:ext cx="6204912" cy="361603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413172" y="1215246"/>
            <a:ext cx="7573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Otra de las formas de clasificar a las fundiciones es en base a su composición;</a:t>
            </a:r>
          </a:p>
          <a:p>
            <a:endParaRPr 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389540" y="1279609"/>
            <a:ext cx="54684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Clasificación de los Aceros inoxidables:</a:t>
            </a:r>
          </a:p>
          <a:p>
            <a:endParaRPr lang="es-ES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Ferríticos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; de estructura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ferrítica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a cualquier temperatura.</a:t>
            </a:r>
          </a:p>
          <a:p>
            <a:pPr marL="342900" indent="-342900">
              <a:buAutoNum type="alphaLcParenR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 esta familia de aceros corresponden aquellos que posee entre un 15% a 18% de Cromo con un máximo de 0,12% de Carbono.</a:t>
            </a: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	Si a esta familia se le agrega hasta un 4% de Aluminio, se le confiere una gran resistividad eléctrica, por lo que son usados para la fabricación de resistencias.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226" y="1761796"/>
            <a:ext cx="3317962" cy="18642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38" y="3626069"/>
            <a:ext cx="3317150" cy="24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6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247650" y="1025936"/>
            <a:ext cx="61463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b) 	Aceros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Martensíticos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; son de estructura Martensítica, luego de haber alcanzado la constitución austenítica y ser enfriado bruscamente. Por este motivo son de gran dureza.</a:t>
            </a:r>
          </a:p>
          <a:p>
            <a:pPr marL="342900" indent="-342900">
              <a:buAutoNum type="alphaLcParenR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 esta familia de aceros corresponden aquellos que posee entre un 12% a 14% de Cromo con un porcentaje de 0,2% a 0,5% de Carbono, empleados en cuchillería.</a:t>
            </a: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AISI 311, Acero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Inox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. Extra dulce; 0,1% de C, 13% de cromo y 0,3% de Níquel.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AISI 312, 0,3%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de C, 13% de cromo y 1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%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de Níquel.</a:t>
            </a: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AISI 313, 0,25%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de C,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17%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de cromo y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2,5%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de Níquel.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55" y="3061905"/>
            <a:ext cx="2762250" cy="1657350"/>
          </a:xfrm>
          <a:prstGeom prst="rect">
            <a:avLst/>
          </a:prstGeom>
        </p:spPr>
      </p:pic>
      <p:sp>
        <p:nvSpPr>
          <p:cNvPr id="10" name="Abrir llave 9"/>
          <p:cNvSpPr/>
          <p:nvPr/>
        </p:nvSpPr>
        <p:spPr>
          <a:xfrm>
            <a:off x="7394027" y="3061905"/>
            <a:ext cx="616128" cy="1657350"/>
          </a:xfrm>
          <a:prstGeom prst="leftBrac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llave 10"/>
          <p:cNvSpPr/>
          <p:nvPr/>
        </p:nvSpPr>
        <p:spPr>
          <a:xfrm>
            <a:off x="7394027" y="4719255"/>
            <a:ext cx="607609" cy="1483318"/>
          </a:xfrm>
          <a:prstGeom prst="leftBrac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155" y="4719255"/>
            <a:ext cx="1695221" cy="1483318"/>
          </a:xfrm>
          <a:prstGeom prst="rect">
            <a:avLst/>
          </a:prstGeom>
        </p:spPr>
      </p:pic>
      <p:sp>
        <p:nvSpPr>
          <p:cNvPr id="13" name="Subtítulo 4"/>
          <p:cNvSpPr txBox="1">
            <a:spLocks/>
          </p:cNvSpPr>
          <p:nvPr/>
        </p:nvSpPr>
        <p:spPr bwMode="gray">
          <a:xfrm>
            <a:off x="9694261" y="5250291"/>
            <a:ext cx="1473478" cy="665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Eje de Bombas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586609" y="5679353"/>
            <a:ext cx="5468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AISI (</a:t>
            </a:r>
            <a:r>
              <a:rPr lang="en-US" sz="1400" dirty="0">
                <a:solidFill>
                  <a:srgbClr val="FFFF00"/>
                </a:solidFill>
              </a:rPr>
              <a:t>A</a:t>
            </a:r>
            <a:r>
              <a:rPr lang="en-US" sz="1400" dirty="0">
                <a:solidFill>
                  <a:schemeClr val="bg1"/>
                </a:solidFill>
              </a:rPr>
              <a:t>merican </a:t>
            </a:r>
            <a:r>
              <a:rPr lang="en-US" sz="1400" dirty="0">
                <a:solidFill>
                  <a:srgbClr val="FFFF00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ron and </a:t>
            </a:r>
            <a:r>
              <a:rPr lang="en-US" sz="1400" dirty="0">
                <a:solidFill>
                  <a:srgbClr val="FFFF00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teel </a:t>
            </a:r>
            <a:r>
              <a:rPr lang="en-US" sz="1400" dirty="0" smtClean="0">
                <a:solidFill>
                  <a:srgbClr val="FFFF00"/>
                </a:solidFill>
              </a:rPr>
              <a:t>I</a:t>
            </a:r>
            <a:r>
              <a:rPr lang="en-US" sz="1400" dirty="0" smtClean="0">
                <a:solidFill>
                  <a:schemeClr val="bg1"/>
                </a:solidFill>
              </a:rPr>
              <a:t>nstitute),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Instituto americano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del hierro y el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acero.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247650" y="1025936"/>
            <a:ext cx="63197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c)	Aceros Austeníticos; su estructura es Austenítica a cualquier temperatura.</a:t>
            </a: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AISI 314: al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romo Níquel, también conocido como 18/8; 0,08% de carbono y 18% de cromo y posee 9% de níquel, es muy utilizado en la industria química y alimenticia.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AISI 315, al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romo Manganeso, con 12% y 19% respectivamente y un 0,14% de Carbono. Es una cero de fácil soldabilidad.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AISI 321, AISI 331 y AISI 332; resisten la oxidación a elevadas temperaturas (desde 800 hasta 1100ºC).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375" y="1639615"/>
            <a:ext cx="3095436" cy="20495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1639615"/>
            <a:ext cx="594113" cy="20495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75" y="3703592"/>
            <a:ext cx="2466975" cy="1847850"/>
          </a:xfrm>
          <a:prstGeom prst="rect">
            <a:avLst/>
          </a:prstGeom>
        </p:spPr>
      </p:pic>
      <p:cxnSp>
        <p:nvCxnSpPr>
          <p:cNvPr id="12" name="Conector recto de flecha 11"/>
          <p:cNvCxnSpPr>
            <a:stCxn id="10" idx="1"/>
          </p:cNvCxnSpPr>
          <p:nvPr/>
        </p:nvCxnSpPr>
        <p:spPr>
          <a:xfrm flipH="1" flipV="1">
            <a:off x="7330965" y="4335517"/>
            <a:ext cx="687410" cy="2920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4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66040" y="1215246"/>
            <a:ext cx="6773919" cy="842348"/>
          </a:xfrm>
        </p:spPr>
        <p:txBody>
          <a:bodyPr>
            <a:normAutofit/>
          </a:bodyPr>
          <a:lstStyle/>
          <a:p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5) </a:t>
            </a:r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para Herramientas.</a:t>
            </a:r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66040" y="1798446"/>
            <a:ext cx="63197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al carbono, con bajos porcentajes de aleantes y los contenidos de carbono son entre 0,5% y 1,4%.</a:t>
            </a:r>
          </a:p>
          <a:p>
            <a:pPr marL="342900" indent="-342900">
              <a:buAutoNum type="alphaLcParenR"/>
            </a:pP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resistentes al desgaste</a:t>
            </a:r>
          </a:p>
          <a:p>
            <a:pPr marL="342900" indent="-342900">
              <a:buAutoNum type="alphaLcParenR"/>
            </a:pP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para trabajos en caliente, por encima de los 200ºC.</a:t>
            </a:r>
          </a:p>
          <a:p>
            <a:pPr marL="342900" indent="-342900">
              <a:buAutoNum type="alphaLcParenR"/>
            </a:pP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Aceros de corte aleados; contienen porcentajes de aleantes mayores y son intermedio entre los aceros al carbono y los aceros rápidos;</a:t>
            </a:r>
          </a:p>
          <a:p>
            <a:pPr lvl="1"/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- SAE H10, al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romo Tungsteno con 1,25% a 1,5% de C., para herramientas.</a:t>
            </a:r>
          </a:p>
          <a:p>
            <a:pPr lvl="1"/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 SAE H21, Acero al Tungsteno, para mechas o brocas.</a:t>
            </a: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081866" y="1215246"/>
            <a:ext cx="95171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e)	Aceros rápidos; sus características más importante es que las herramientas construidas con ellos pueden trabajar a velocidades elevadas y a alta temperatura (600ºc).</a:t>
            </a:r>
          </a:p>
          <a:p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- Aceros rápidos al Tungsteno, del orden de 13 a 19% .</a:t>
            </a:r>
          </a:p>
          <a:p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	SAE T1; con 18% de Tungsteno, 0,7% de C, 4% de Cr y 1,1% de Vanadio. Es el mejor aceros para usos generales.</a:t>
            </a:r>
          </a:p>
          <a:p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	- Aceros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extra-rápidos, contienen Cobalto lo que da elevada dureza a elevadas temperaturas.</a:t>
            </a:r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 		SAE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T4;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con 5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%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de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Cobalto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0,75%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de C,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18%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de </a:t>
            </a:r>
            <a:r>
              <a:rPr lang="es-ES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Tg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1% </a:t>
            </a:r>
            <a:r>
              <a:rPr lang="es-ES" i="1" dirty="0">
                <a:solidFill>
                  <a:schemeClr val="bg1"/>
                </a:solidFill>
                <a:latin typeface="Calibri" panose="020F0502020204030204" pitchFamily="34" charset="0"/>
              </a:rPr>
              <a:t>de </a:t>
            </a:r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Mo, 4% de Cr y 1% de V. 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498" y="4014308"/>
            <a:ext cx="5052413" cy="20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5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66040" y="1215246"/>
            <a:ext cx="6773919" cy="842348"/>
          </a:xfrm>
        </p:spPr>
        <p:txBody>
          <a:bodyPr>
            <a:normAutofit/>
          </a:bodyPr>
          <a:lstStyle/>
          <a:p>
            <a:r>
              <a:rPr lang="es-ES" sz="2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Ejercicio:</a:t>
            </a:r>
          </a:p>
          <a:p>
            <a:endParaRPr lang="es-ES" sz="2400" b="1" cap="none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sz="2400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ubtítulo 4"/>
          <p:cNvSpPr txBox="1">
            <a:spLocks/>
          </p:cNvSpPr>
          <p:nvPr/>
        </p:nvSpPr>
        <p:spPr bwMode="gray">
          <a:xfrm>
            <a:off x="1566040" y="2057594"/>
            <a:ext cx="8602720" cy="842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  <a:r>
              <a:rPr lang="es-ES" sz="20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Definir la constitución y propiedades mecánicas y donde se los emplea a los siguientes aceros SAE;</a:t>
            </a:r>
          </a:p>
          <a:p>
            <a:endParaRPr lang="es-ES" sz="2400" b="1" cap="non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ES" sz="2400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96693" y="3327826"/>
            <a:ext cx="48829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1016</a:t>
            </a:r>
          </a:p>
          <a:p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1022</a:t>
            </a:r>
          </a:p>
          <a:p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1045</a:t>
            </a:r>
          </a:p>
          <a:p>
            <a:endParaRPr lang="es-ES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Acero SAE 1213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0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173594" y="1861577"/>
            <a:ext cx="5030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 fundiciones se consideran a las aleaciones de hierro-Carbono que contienen un porcentaje de 1,76% a 6,67% de Carbono.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Ahora bien, en este intervalo las fundiciones se denominan 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blancas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por contener Silicio entre 0,5% a 4%. Lo que les confiere un color claro.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42031" y="972997"/>
            <a:ext cx="3896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Fundiciones Ordinarias</a:t>
            </a:r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1) Blancas;</a:t>
            </a:r>
          </a:p>
          <a:p>
            <a:endParaRPr 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01" y="3796671"/>
            <a:ext cx="1415624" cy="1415624"/>
          </a:xfrm>
          <a:prstGeom prst="rect">
            <a:avLst/>
          </a:prstGeom>
        </p:spPr>
      </p:pic>
      <p:sp>
        <p:nvSpPr>
          <p:cNvPr id="15" name="Subtítulo 4"/>
          <p:cNvSpPr txBox="1">
            <a:spLocks/>
          </p:cNvSpPr>
          <p:nvPr/>
        </p:nvSpPr>
        <p:spPr bwMode="gray">
          <a:xfrm>
            <a:off x="3442845" y="3982733"/>
            <a:ext cx="1597958" cy="1043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Fundición Blanca</a:t>
            </a:r>
          </a:p>
          <a:p>
            <a:pPr>
              <a:lnSpc>
                <a:spcPct val="110000"/>
              </a:lnSpc>
            </a:pPr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Hipo-eutéctica</a:t>
            </a:r>
          </a:p>
          <a:p>
            <a:pPr>
              <a:lnSpc>
                <a:spcPct val="110000"/>
              </a:lnSpc>
            </a:pPr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&lt; 4,3% C</a:t>
            </a:r>
            <a:endParaRPr lang="es-ES" sz="1600" cap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098" y="1861577"/>
            <a:ext cx="4620124" cy="3356809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7882759" y="1434662"/>
            <a:ext cx="0" cy="41255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7882759" y="5560200"/>
            <a:ext cx="331075" cy="10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Subtítulo 4"/>
          <p:cNvSpPr txBox="1">
            <a:spLocks/>
          </p:cNvSpPr>
          <p:nvPr/>
        </p:nvSpPr>
        <p:spPr bwMode="gray">
          <a:xfrm>
            <a:off x="8134812" y="5400011"/>
            <a:ext cx="1597958" cy="49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sz="1600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Fundición Blanca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9958552" y="1492416"/>
            <a:ext cx="0" cy="41255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506987" y="5482206"/>
            <a:ext cx="524301" cy="26824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173594" y="5392528"/>
            <a:ext cx="5030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En esta fundición el C se encuentra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combinado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en forma de Cementita (CFe3).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283952" y="2492198"/>
            <a:ext cx="525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 fundiciones que contienen un porcentaje de 1,76% a 4,3% de C se denominan 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Hipo-eutécticas.</a:t>
            </a:r>
            <a:endParaRPr lang="es-E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83953" y="1459756"/>
            <a:ext cx="503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 fundiciones que poseen un 4,3% de Carbono cuyo constituyente es la Ledeburita se denominan 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Eutécticas.</a:t>
            </a:r>
            <a:endParaRPr lang="es-E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83952" y="3247641"/>
            <a:ext cx="525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 fundiciones que contienen un porcentaje de 4,3% a 6,67% de C se denominan </a:t>
            </a:r>
            <a:r>
              <a:rPr lang="es-ES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Hiper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-eutécticas.</a:t>
            </a:r>
            <a:endParaRPr lang="es-E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97" y="1649795"/>
            <a:ext cx="4203993" cy="313859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367498" y="3396494"/>
            <a:ext cx="80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6,67%</a:t>
            </a:r>
            <a:endParaRPr lang="es-ES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905297" y="3363772"/>
            <a:ext cx="80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1,76%</a:t>
            </a:r>
            <a:endParaRPr lang="es-ES" sz="1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90169" y="3401529"/>
            <a:ext cx="80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4,3%</a:t>
            </a:r>
            <a:endParaRPr lang="es-ES" sz="1600" b="1" dirty="0"/>
          </a:p>
        </p:txBody>
      </p:sp>
      <p:sp>
        <p:nvSpPr>
          <p:cNvPr id="14" name="Subtítulo 4"/>
          <p:cNvSpPr txBox="1">
            <a:spLocks/>
          </p:cNvSpPr>
          <p:nvPr/>
        </p:nvSpPr>
        <p:spPr bwMode="gray">
          <a:xfrm>
            <a:off x="7674027" y="4977651"/>
            <a:ext cx="2693471" cy="490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Parte del diagrama de Fe-C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82" y="4043068"/>
            <a:ext cx="3495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442031" y="972997"/>
            <a:ext cx="3896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2) Grises;</a:t>
            </a:r>
          </a:p>
          <a:p>
            <a:endParaRPr 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21314" y="1583277"/>
            <a:ext cx="4801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 fundiciones grises son aquellas  en que el C se encuentra 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 mayor parte en forma de grafito  </a:t>
            </a:r>
            <a:r>
              <a:rPr lang="es-E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 Libre</a:t>
            </a:r>
            <a:r>
              <a:rPr lang="es-E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por tal motivo poseen un contenido en carbono superior al 6,67% de C, por esta razón no aparece en el diagrama de Fe-C.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El color gris se debe al exceso de Manganeso.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013" y="1619327"/>
            <a:ext cx="4617731" cy="34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221314" y="1583277"/>
            <a:ext cx="51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Perlíticas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; se denominan así porque sus constituyentes son el Grafito y Perlita. Esta fundición también se la denomina como “tenaz” por sus buenas propiedades mecánicas.</a:t>
            </a: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Ferrítica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; en este caso sus constituyentes son Grafito y Ferrita.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Ordinaria; son llamadas así cuando el porcentaje de carbono es superior a la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Perlítica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, denominándose también como atruchada, sus constituyentes son; Perlita, grafito y cementita.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42031" y="972997"/>
            <a:ext cx="5258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Las fundiciones grises se pueden clasificar en;</a:t>
            </a:r>
          </a:p>
          <a:p>
            <a:endParaRPr 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86" y="3591746"/>
            <a:ext cx="1684730" cy="21626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721" y="1119429"/>
            <a:ext cx="1700495" cy="23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442032" y="972997"/>
            <a:ext cx="4911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Fundiciones Aleadas</a:t>
            </a:r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Son aquellas a las cuales se le agregan elementos o aleantes como;</a:t>
            </a:r>
          </a:p>
          <a:p>
            <a:endParaRPr 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Cromo, Molibdeno, Manganeso, Silicio, Cobre Fósforo y Níquel en cantidades superiores a la normal.</a:t>
            </a:r>
          </a:p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   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 la vez estas fundiciones pueden contener los mismos componentes que las comunes; Azufre, Fósforo, oxígeno e Hidrógeno.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343073" y="1127437"/>
            <a:ext cx="308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2, El agregado de Cromo, Manganeso  y Molibdeno</a:t>
            </a:r>
            <a:endParaRPr lang="es-ES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8887036" y="2050767"/>
            <a:ext cx="0" cy="415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7343073" y="2229907"/>
            <a:ext cx="308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Favorece la formación de la Fundición Blanca.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41944" y="4552029"/>
            <a:ext cx="308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1, El fosforo se añade para aumentar su fluidez</a:t>
            </a:r>
            <a:endParaRPr lang="es-ES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59" y="4552029"/>
            <a:ext cx="924089" cy="139370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343073" y="2979917"/>
            <a:ext cx="3087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3, El Oxígeno y el Hidrógeno</a:t>
            </a:r>
          </a:p>
          <a:p>
            <a:pPr algn="ctr"/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Son elementos indeseables en las fundiciones.</a:t>
            </a:r>
            <a:endParaRPr lang="es-ES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43072" y="4275030"/>
            <a:ext cx="3087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4, El Azufre favorece la formación de la cementita y se opone a la grafitación del carbono.</a:t>
            </a:r>
            <a:endParaRPr lang="es-ES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7" name="Rectángulo 6"/>
          <p:cNvSpPr/>
          <p:nvPr/>
        </p:nvSpPr>
        <p:spPr>
          <a:xfrm>
            <a:off x="1284377" y="925700"/>
            <a:ext cx="4911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Fundiciones Especiales</a:t>
            </a:r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endParaRPr lang="es-E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45" y="1455917"/>
            <a:ext cx="6540231" cy="112762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84377" y="2718659"/>
            <a:ext cx="51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Fundición Maleable; resulta de someter a la fundición blanca a un proceso de maleabilidad en estado sólido y de ahí su nombre. Dentro de esta se clasifican en;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A) Núcleo blanco, se realiza un Recocido a la fundición blanca para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descarburizarla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por la acción oxidante de materiales oxidante como mineral de Fe dentro de una caja cerrada a una temperatura de 900ºC durante 6 días.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525" y="3741964"/>
            <a:ext cx="38004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/>
        </p:spPr>
      </p:pic>
      <p:sp>
        <p:nvSpPr>
          <p:cNvPr id="8" name="Rectángulo 7"/>
          <p:cNvSpPr/>
          <p:nvPr/>
        </p:nvSpPr>
        <p:spPr>
          <a:xfrm>
            <a:off x="1197291" y="1578103"/>
            <a:ext cx="51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B) Núcleo Negro, es la fundición blanca maleable en la cual el carbono se presenta en forma de grafito nodular. El proceso de descarburación se efectúa en ambiente neutro.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El enfriamiento es muy lento y controlado y se puede obtener una estructura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ferrítica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 o </a:t>
            </a:r>
            <a:r>
              <a:rPr lang="es-E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perlítica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 nódulos de grafito uniformente distribuidos.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52" y="1578103"/>
            <a:ext cx="2064808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538</TotalTime>
  <Words>1081</Words>
  <Application>Microsoft Office PowerPoint</Application>
  <PresentationFormat>Panorámica</PresentationFormat>
  <Paragraphs>216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Century Gothic</vt:lpstr>
      <vt:lpstr>Wingdings 3</vt:lpstr>
      <vt:lpstr>Sala de reuniones Ion</vt:lpstr>
      <vt:lpstr>Unidad: 2-3, Aceros y Fundiciones.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Unidad: 2-3, Aceros y Fundiciones.</dc:title>
  <dc:creator>Ros</dc:creator>
  <cp:lastModifiedBy>Ros</cp:lastModifiedBy>
  <cp:revision>105</cp:revision>
  <dcterms:created xsi:type="dcterms:W3CDTF">2020-04-07T21:28:07Z</dcterms:created>
  <dcterms:modified xsi:type="dcterms:W3CDTF">2020-04-11T22:08:31Z</dcterms:modified>
</cp:coreProperties>
</file>