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Default Extension="doc" ContentType="application/msword"/>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50"/>
  </p:notesMasterIdLst>
  <p:sldIdLst>
    <p:sldId id="279" r:id="rId2"/>
    <p:sldId id="257" r:id="rId3"/>
    <p:sldId id="284" r:id="rId4"/>
    <p:sldId id="286" r:id="rId5"/>
    <p:sldId id="290" r:id="rId6"/>
    <p:sldId id="318" r:id="rId7"/>
    <p:sldId id="259" r:id="rId8"/>
    <p:sldId id="351" r:id="rId9"/>
    <p:sldId id="291" r:id="rId10"/>
    <p:sldId id="293" r:id="rId11"/>
    <p:sldId id="295" r:id="rId12"/>
    <p:sldId id="297" r:id="rId13"/>
    <p:sldId id="370" r:id="rId14"/>
    <p:sldId id="374" r:id="rId15"/>
    <p:sldId id="372" r:id="rId16"/>
    <p:sldId id="380" r:id="rId17"/>
    <p:sldId id="382" r:id="rId18"/>
    <p:sldId id="384" r:id="rId19"/>
    <p:sldId id="358" r:id="rId20"/>
    <p:sldId id="360" r:id="rId21"/>
    <p:sldId id="362" r:id="rId22"/>
    <p:sldId id="364" r:id="rId23"/>
    <p:sldId id="366" r:id="rId24"/>
    <p:sldId id="368" r:id="rId25"/>
    <p:sldId id="376" r:id="rId26"/>
    <p:sldId id="378" r:id="rId27"/>
    <p:sldId id="377" r:id="rId28"/>
    <p:sldId id="385" r:id="rId29"/>
    <p:sldId id="283" r:id="rId30"/>
    <p:sldId id="353" r:id="rId31"/>
    <p:sldId id="355" r:id="rId32"/>
    <p:sldId id="357" r:id="rId33"/>
    <p:sldId id="301" r:id="rId34"/>
    <p:sldId id="305" r:id="rId35"/>
    <p:sldId id="307" r:id="rId36"/>
    <p:sldId id="303" r:id="rId37"/>
    <p:sldId id="320" r:id="rId38"/>
    <p:sldId id="322" r:id="rId39"/>
    <p:sldId id="324" r:id="rId40"/>
    <p:sldId id="326" r:id="rId41"/>
    <p:sldId id="328" r:id="rId42"/>
    <p:sldId id="333" r:id="rId43"/>
    <p:sldId id="311" r:id="rId44"/>
    <p:sldId id="313" r:id="rId45"/>
    <p:sldId id="310" r:id="rId46"/>
    <p:sldId id="315" r:id="rId47"/>
    <p:sldId id="312" r:id="rId48"/>
    <p:sldId id="308" r:id="rId49"/>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56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6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4281A-88A4-44A2-B008-A75C6EBE336C}"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s-AR"/>
        </a:p>
      </dgm:t>
    </dgm:pt>
    <dgm:pt modelId="{096D8155-16EB-4C28-9466-F78F7F3C7BEA}">
      <dgm:prSet/>
      <dgm:spPr/>
      <dgm:t>
        <a:bodyPr/>
        <a:lstStyle/>
        <a:p>
          <a:pPr rtl="0"/>
          <a:r>
            <a:rPr lang="es-AR" dirty="0" smtClean="0"/>
            <a:t>USA </a:t>
          </a:r>
          <a:r>
            <a:rPr lang="es-AR" dirty="0" smtClean="0">
              <a:sym typeface="Wingdings 3"/>
            </a:rPr>
            <a:t></a:t>
          </a:r>
          <a:r>
            <a:rPr lang="es-AR" dirty="0" smtClean="0"/>
            <a:t> más de 10.000 casos al año</a:t>
          </a:r>
          <a:endParaRPr lang="es-AR" dirty="0"/>
        </a:p>
      </dgm:t>
    </dgm:pt>
    <dgm:pt modelId="{B97CADDD-8711-4022-9572-83C01402DC3F}" type="parTrans" cxnId="{FE0182B7-0F2B-438F-B831-483FACE55309}">
      <dgm:prSet/>
      <dgm:spPr/>
      <dgm:t>
        <a:bodyPr/>
        <a:lstStyle/>
        <a:p>
          <a:endParaRPr lang="es-AR"/>
        </a:p>
      </dgm:t>
    </dgm:pt>
    <dgm:pt modelId="{A782A7D4-2CBB-4958-B614-D3330E47C8EE}" type="sibTrans" cxnId="{FE0182B7-0F2B-438F-B831-483FACE55309}">
      <dgm:prSet/>
      <dgm:spPr/>
      <dgm:t>
        <a:bodyPr/>
        <a:lstStyle/>
        <a:p>
          <a:endParaRPr lang="es-AR"/>
        </a:p>
      </dgm:t>
    </dgm:pt>
    <dgm:pt modelId="{B0B99CDF-3C19-41B2-B39D-0C5CE267A8D9}">
      <dgm:prSet/>
      <dgm:spPr/>
      <dgm:t>
        <a:bodyPr/>
        <a:lstStyle/>
        <a:p>
          <a:pPr rtl="0"/>
          <a:r>
            <a:rPr lang="es-AR" dirty="0" smtClean="0"/>
            <a:t>UK </a:t>
          </a:r>
          <a:r>
            <a:rPr lang="es-AR" dirty="0" smtClean="0">
              <a:sym typeface="Wingdings 3"/>
            </a:rPr>
            <a:t></a:t>
          </a:r>
          <a:r>
            <a:rPr lang="es-AR" dirty="0" smtClean="0"/>
            <a:t> 7300 muertes al año: </a:t>
          </a:r>
          <a:r>
            <a:rPr lang="en-US" dirty="0" smtClean="0"/>
            <a:t>4.9% (8% hombres, 1.5% </a:t>
          </a:r>
          <a:r>
            <a:rPr lang="en-US" dirty="0" err="1" smtClean="0"/>
            <a:t>mujeres</a:t>
          </a:r>
          <a:r>
            <a:rPr lang="en-US" dirty="0" smtClean="0"/>
            <a:t>) de </a:t>
          </a:r>
          <a:r>
            <a:rPr lang="en-US" dirty="0" err="1" smtClean="0"/>
            <a:t>todas</a:t>
          </a:r>
          <a:r>
            <a:rPr lang="en-US" dirty="0" smtClean="0"/>
            <a:t> </a:t>
          </a:r>
          <a:r>
            <a:rPr lang="en-US" dirty="0" err="1" smtClean="0"/>
            <a:t>las</a:t>
          </a:r>
          <a:r>
            <a:rPr lang="en-US" dirty="0" smtClean="0"/>
            <a:t> </a:t>
          </a:r>
          <a:r>
            <a:rPr lang="en-US" dirty="0" err="1" smtClean="0"/>
            <a:t>muertes</a:t>
          </a:r>
          <a:r>
            <a:rPr lang="en-US" dirty="0" smtClean="0"/>
            <a:t> </a:t>
          </a:r>
          <a:r>
            <a:rPr lang="en-US" dirty="0" err="1" smtClean="0"/>
            <a:t>por</a:t>
          </a:r>
          <a:r>
            <a:rPr lang="en-US" dirty="0" smtClean="0"/>
            <a:t> cancer</a:t>
          </a:r>
          <a:endParaRPr lang="es-AR" dirty="0"/>
        </a:p>
      </dgm:t>
    </dgm:pt>
    <dgm:pt modelId="{2A02AE24-5B4C-43D1-86EC-56E9CE40A0AE}" type="parTrans" cxnId="{6149B653-99B6-47F1-8C6B-A12C066A1624}">
      <dgm:prSet/>
      <dgm:spPr/>
      <dgm:t>
        <a:bodyPr/>
        <a:lstStyle/>
        <a:p>
          <a:endParaRPr lang="es-AR"/>
        </a:p>
      </dgm:t>
    </dgm:pt>
    <dgm:pt modelId="{C5C45D40-B86C-4503-9466-D76A81385262}" type="sibTrans" cxnId="{6149B653-99B6-47F1-8C6B-A12C066A1624}">
      <dgm:prSet/>
      <dgm:spPr/>
      <dgm:t>
        <a:bodyPr/>
        <a:lstStyle/>
        <a:p>
          <a:endParaRPr lang="es-AR"/>
        </a:p>
      </dgm:t>
    </dgm:pt>
    <dgm:pt modelId="{9A029A24-D78D-40D2-8C04-424E39178F9C}" type="pres">
      <dgm:prSet presAssocID="{9FC4281A-88A4-44A2-B008-A75C6EBE336C}" presName="linear" presStyleCnt="0">
        <dgm:presLayoutVars>
          <dgm:dir/>
          <dgm:resizeHandles val="exact"/>
        </dgm:presLayoutVars>
      </dgm:prSet>
      <dgm:spPr/>
      <dgm:t>
        <a:bodyPr/>
        <a:lstStyle/>
        <a:p>
          <a:endParaRPr lang="es-AR"/>
        </a:p>
      </dgm:t>
    </dgm:pt>
    <dgm:pt modelId="{FD70943C-D938-49FF-BF40-17170D378DC5}" type="pres">
      <dgm:prSet presAssocID="{096D8155-16EB-4C28-9466-F78F7F3C7BEA}" presName="comp" presStyleCnt="0"/>
      <dgm:spPr/>
    </dgm:pt>
    <dgm:pt modelId="{854E8131-B776-476D-8053-081C1E53D3C5}" type="pres">
      <dgm:prSet presAssocID="{096D8155-16EB-4C28-9466-F78F7F3C7BEA}" presName="box" presStyleLbl="node1" presStyleIdx="0" presStyleCnt="2"/>
      <dgm:spPr/>
      <dgm:t>
        <a:bodyPr/>
        <a:lstStyle/>
        <a:p>
          <a:endParaRPr lang="es-AR"/>
        </a:p>
      </dgm:t>
    </dgm:pt>
    <dgm:pt modelId="{AD1B8CA3-1E63-4D05-A0A9-4A898B0950C6}" type="pres">
      <dgm:prSet presAssocID="{096D8155-16EB-4C28-9466-F78F7F3C7BEA}" presName="img" presStyleLbl="fgImgPlace1" presStyleIdx="0" presStyleCnt="2" custScaleX="85834"/>
      <dgm:spPr>
        <a:blipFill rotWithShape="0">
          <a:blip xmlns:r="http://schemas.openxmlformats.org/officeDocument/2006/relationships" r:embed="rId1"/>
          <a:stretch>
            <a:fillRect/>
          </a:stretch>
        </a:blipFill>
      </dgm:spPr>
    </dgm:pt>
    <dgm:pt modelId="{84D8A476-F151-4C6C-B417-64985C995E03}" type="pres">
      <dgm:prSet presAssocID="{096D8155-16EB-4C28-9466-F78F7F3C7BEA}" presName="text" presStyleLbl="node1" presStyleIdx="0" presStyleCnt="2">
        <dgm:presLayoutVars>
          <dgm:bulletEnabled val="1"/>
        </dgm:presLayoutVars>
      </dgm:prSet>
      <dgm:spPr/>
      <dgm:t>
        <a:bodyPr/>
        <a:lstStyle/>
        <a:p>
          <a:endParaRPr lang="es-AR"/>
        </a:p>
      </dgm:t>
    </dgm:pt>
    <dgm:pt modelId="{5CB9CEE2-24DB-4520-B0C0-2E4CDB8B4531}" type="pres">
      <dgm:prSet presAssocID="{A782A7D4-2CBB-4958-B614-D3330E47C8EE}" presName="spacer" presStyleCnt="0"/>
      <dgm:spPr/>
    </dgm:pt>
    <dgm:pt modelId="{B6DF4153-CD91-472E-913E-7BC443045E45}" type="pres">
      <dgm:prSet presAssocID="{B0B99CDF-3C19-41B2-B39D-0C5CE267A8D9}" presName="comp" presStyleCnt="0"/>
      <dgm:spPr/>
    </dgm:pt>
    <dgm:pt modelId="{7157184B-C4B1-45A1-8059-34AA6A62342C}" type="pres">
      <dgm:prSet presAssocID="{B0B99CDF-3C19-41B2-B39D-0C5CE267A8D9}" presName="box" presStyleLbl="node1" presStyleIdx="1" presStyleCnt="2"/>
      <dgm:spPr/>
      <dgm:t>
        <a:bodyPr/>
        <a:lstStyle/>
        <a:p>
          <a:endParaRPr lang="es-AR"/>
        </a:p>
      </dgm:t>
    </dgm:pt>
    <dgm:pt modelId="{A1C37C53-0E19-4FAD-82D2-302F3D2B38B8}" type="pres">
      <dgm:prSet presAssocID="{B0B99CDF-3C19-41B2-B39D-0C5CE267A8D9}" presName="img" presStyleLbl="fgImgPlace1" presStyleIdx="1" presStyleCnt="2" custScaleX="85834"/>
      <dgm:spPr>
        <a:blipFill rotWithShape="0">
          <a:blip xmlns:r="http://schemas.openxmlformats.org/officeDocument/2006/relationships" r:embed="rId2"/>
          <a:stretch>
            <a:fillRect/>
          </a:stretch>
        </a:blipFill>
      </dgm:spPr>
    </dgm:pt>
    <dgm:pt modelId="{8E465112-0D2C-4073-945D-AF7925ED7DC5}" type="pres">
      <dgm:prSet presAssocID="{B0B99CDF-3C19-41B2-B39D-0C5CE267A8D9}" presName="text" presStyleLbl="node1" presStyleIdx="1" presStyleCnt="2">
        <dgm:presLayoutVars>
          <dgm:bulletEnabled val="1"/>
        </dgm:presLayoutVars>
      </dgm:prSet>
      <dgm:spPr/>
      <dgm:t>
        <a:bodyPr/>
        <a:lstStyle/>
        <a:p>
          <a:endParaRPr lang="es-AR"/>
        </a:p>
      </dgm:t>
    </dgm:pt>
  </dgm:ptLst>
  <dgm:cxnLst>
    <dgm:cxn modelId="{1080447A-DECB-4CF4-AF1A-F9D31A922194}" type="presOf" srcId="{9FC4281A-88A4-44A2-B008-A75C6EBE336C}" destId="{9A029A24-D78D-40D2-8C04-424E39178F9C}" srcOrd="0" destOrd="0" presId="urn:microsoft.com/office/officeart/2005/8/layout/vList4"/>
    <dgm:cxn modelId="{4F069EDD-8DB3-49E3-89EB-92332A30A9C6}" type="presOf" srcId="{096D8155-16EB-4C28-9466-F78F7F3C7BEA}" destId="{854E8131-B776-476D-8053-081C1E53D3C5}" srcOrd="0" destOrd="0" presId="urn:microsoft.com/office/officeart/2005/8/layout/vList4"/>
    <dgm:cxn modelId="{FE0182B7-0F2B-438F-B831-483FACE55309}" srcId="{9FC4281A-88A4-44A2-B008-A75C6EBE336C}" destId="{096D8155-16EB-4C28-9466-F78F7F3C7BEA}" srcOrd="0" destOrd="0" parTransId="{B97CADDD-8711-4022-9572-83C01402DC3F}" sibTransId="{A782A7D4-2CBB-4958-B614-D3330E47C8EE}"/>
    <dgm:cxn modelId="{6DA47381-C61F-4DB2-A1ED-4CFD4E8EB353}" type="presOf" srcId="{B0B99CDF-3C19-41B2-B39D-0C5CE267A8D9}" destId="{8E465112-0D2C-4073-945D-AF7925ED7DC5}" srcOrd="1" destOrd="0" presId="urn:microsoft.com/office/officeart/2005/8/layout/vList4"/>
    <dgm:cxn modelId="{6149B653-99B6-47F1-8C6B-A12C066A1624}" srcId="{9FC4281A-88A4-44A2-B008-A75C6EBE336C}" destId="{B0B99CDF-3C19-41B2-B39D-0C5CE267A8D9}" srcOrd="1" destOrd="0" parTransId="{2A02AE24-5B4C-43D1-86EC-56E9CE40A0AE}" sibTransId="{C5C45D40-B86C-4503-9466-D76A81385262}"/>
    <dgm:cxn modelId="{175CC7B5-4471-4E77-B8DE-39FBEE37F9B2}" type="presOf" srcId="{B0B99CDF-3C19-41B2-B39D-0C5CE267A8D9}" destId="{7157184B-C4B1-45A1-8059-34AA6A62342C}" srcOrd="0" destOrd="0" presId="urn:microsoft.com/office/officeart/2005/8/layout/vList4"/>
    <dgm:cxn modelId="{FF026E66-D7EC-4144-9E5D-823A39DF659F}" type="presOf" srcId="{096D8155-16EB-4C28-9466-F78F7F3C7BEA}" destId="{84D8A476-F151-4C6C-B417-64985C995E03}" srcOrd="1" destOrd="0" presId="urn:microsoft.com/office/officeart/2005/8/layout/vList4"/>
    <dgm:cxn modelId="{58DF1E4F-BFE1-4C61-9E1B-3BBF3A0C89C4}" type="presParOf" srcId="{9A029A24-D78D-40D2-8C04-424E39178F9C}" destId="{FD70943C-D938-49FF-BF40-17170D378DC5}" srcOrd="0" destOrd="0" presId="urn:microsoft.com/office/officeart/2005/8/layout/vList4"/>
    <dgm:cxn modelId="{984C6976-993D-4D3B-A381-60B0340A3F21}" type="presParOf" srcId="{FD70943C-D938-49FF-BF40-17170D378DC5}" destId="{854E8131-B776-476D-8053-081C1E53D3C5}" srcOrd="0" destOrd="0" presId="urn:microsoft.com/office/officeart/2005/8/layout/vList4"/>
    <dgm:cxn modelId="{CF75CC8F-C842-4EFD-B443-40413330362F}" type="presParOf" srcId="{FD70943C-D938-49FF-BF40-17170D378DC5}" destId="{AD1B8CA3-1E63-4D05-A0A9-4A898B0950C6}" srcOrd="1" destOrd="0" presId="urn:microsoft.com/office/officeart/2005/8/layout/vList4"/>
    <dgm:cxn modelId="{38270FDA-A0B8-43F1-AEF7-66D351F2CE30}" type="presParOf" srcId="{FD70943C-D938-49FF-BF40-17170D378DC5}" destId="{84D8A476-F151-4C6C-B417-64985C995E03}" srcOrd="2" destOrd="0" presId="urn:microsoft.com/office/officeart/2005/8/layout/vList4"/>
    <dgm:cxn modelId="{1985B62F-70C5-48EC-9B7A-B0B41A214285}" type="presParOf" srcId="{9A029A24-D78D-40D2-8C04-424E39178F9C}" destId="{5CB9CEE2-24DB-4520-B0C0-2E4CDB8B4531}" srcOrd="1" destOrd="0" presId="urn:microsoft.com/office/officeart/2005/8/layout/vList4"/>
    <dgm:cxn modelId="{83FF8503-A12C-4F01-8009-0E8C29BE7655}" type="presParOf" srcId="{9A029A24-D78D-40D2-8C04-424E39178F9C}" destId="{B6DF4153-CD91-472E-913E-7BC443045E45}" srcOrd="2" destOrd="0" presId="urn:microsoft.com/office/officeart/2005/8/layout/vList4"/>
    <dgm:cxn modelId="{014375BA-AE15-4B28-BDA5-F827DBCB060D}" type="presParOf" srcId="{B6DF4153-CD91-472E-913E-7BC443045E45}" destId="{7157184B-C4B1-45A1-8059-34AA6A62342C}" srcOrd="0" destOrd="0" presId="urn:microsoft.com/office/officeart/2005/8/layout/vList4"/>
    <dgm:cxn modelId="{130AEE5B-957E-4507-B143-B28FE6135AED}" type="presParOf" srcId="{B6DF4153-CD91-472E-913E-7BC443045E45}" destId="{A1C37C53-0E19-4FAD-82D2-302F3D2B38B8}" srcOrd="1" destOrd="0" presId="urn:microsoft.com/office/officeart/2005/8/layout/vList4"/>
    <dgm:cxn modelId="{2E6B3722-90A5-46AF-B366-036F6118596D}" type="presParOf" srcId="{B6DF4153-CD91-472E-913E-7BC443045E45}" destId="{8E465112-0D2C-4073-945D-AF7925ED7DC5}"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F14BED-B364-4C00-A8B8-0146FA07C829}" type="doc">
      <dgm:prSet loTypeId="urn:microsoft.com/office/officeart/2005/8/layout/hList7" loCatId="list" qsTypeId="urn:microsoft.com/office/officeart/2005/8/quickstyle/3d1" qsCatId="3D" csTypeId="urn:microsoft.com/office/officeart/2005/8/colors/accent1_2" csCatId="accent1"/>
      <dgm:spPr/>
      <dgm:t>
        <a:bodyPr/>
        <a:lstStyle/>
        <a:p>
          <a:endParaRPr lang="es-AR"/>
        </a:p>
      </dgm:t>
    </dgm:pt>
    <dgm:pt modelId="{D4BD5A97-8A11-4772-A214-DFD01BFCF5E9}">
      <dgm:prSet/>
      <dgm:spPr/>
      <dgm:t>
        <a:bodyPr/>
        <a:lstStyle/>
        <a:p>
          <a:pPr rtl="0"/>
          <a:r>
            <a:rPr lang="en-US" dirty="0" err="1" smtClean="0"/>
            <a:t>Cáncer</a:t>
          </a:r>
          <a:r>
            <a:rPr lang="en-US" dirty="0" smtClean="0"/>
            <a:t> de </a:t>
          </a:r>
          <a:r>
            <a:rPr lang="en-US" dirty="0" err="1" smtClean="0"/>
            <a:t>pulmón</a:t>
          </a:r>
          <a:r>
            <a:rPr lang="en-US" dirty="0" smtClean="0"/>
            <a:t> : principal </a:t>
          </a:r>
          <a:r>
            <a:rPr lang="en-US" dirty="0" err="1" smtClean="0"/>
            <a:t>cáncer</a:t>
          </a:r>
          <a:endParaRPr lang="en-US" dirty="0"/>
        </a:p>
      </dgm:t>
    </dgm:pt>
    <dgm:pt modelId="{A1A2985A-48A9-45A8-AE1B-70DE460617BF}" type="parTrans" cxnId="{7FCF1072-D1B8-4C6D-8D2A-98B3150DB898}">
      <dgm:prSet/>
      <dgm:spPr/>
      <dgm:t>
        <a:bodyPr/>
        <a:lstStyle/>
        <a:p>
          <a:endParaRPr lang="es-AR"/>
        </a:p>
      </dgm:t>
    </dgm:pt>
    <dgm:pt modelId="{3AC3CC99-A091-4CB4-A3D7-C363BB40A994}" type="sibTrans" cxnId="{7FCF1072-D1B8-4C6D-8D2A-98B3150DB898}">
      <dgm:prSet/>
      <dgm:spPr/>
      <dgm:t>
        <a:bodyPr/>
        <a:lstStyle/>
        <a:p>
          <a:endParaRPr lang="es-AR"/>
        </a:p>
      </dgm:t>
    </dgm:pt>
    <dgm:pt modelId="{0FDBF4F2-E6A5-4787-AA17-60963B1465C3}">
      <dgm:prSet/>
      <dgm:spPr/>
      <dgm:t>
        <a:bodyPr/>
        <a:lstStyle/>
        <a:p>
          <a:pPr rtl="0"/>
          <a:r>
            <a:rPr lang="en-US" dirty="0" smtClean="0"/>
            <a:t>20% de </a:t>
          </a:r>
          <a:r>
            <a:rPr lang="en-US" dirty="0" err="1" smtClean="0"/>
            <a:t>las</a:t>
          </a:r>
          <a:r>
            <a:rPr lang="en-US" dirty="0" smtClean="0"/>
            <a:t> </a:t>
          </a:r>
          <a:r>
            <a:rPr lang="en-US" dirty="0" err="1" smtClean="0"/>
            <a:t>muertes</a:t>
          </a:r>
          <a:r>
            <a:rPr lang="en-US" dirty="0" smtClean="0"/>
            <a:t> en </a:t>
          </a:r>
          <a:r>
            <a:rPr lang="en-US" dirty="0" err="1" smtClean="0"/>
            <a:t>población</a:t>
          </a:r>
          <a:r>
            <a:rPr lang="en-US" dirty="0" smtClean="0"/>
            <a:t> </a:t>
          </a:r>
          <a:r>
            <a:rPr lang="en-US" dirty="0" err="1" smtClean="0"/>
            <a:t>expuesta</a:t>
          </a:r>
          <a:endParaRPr lang="en-US" dirty="0"/>
        </a:p>
      </dgm:t>
    </dgm:pt>
    <dgm:pt modelId="{6B4C5F81-E3AC-417D-8A38-9F4482B8D716}" type="parTrans" cxnId="{2D1536BF-8A56-4F82-9CC7-571610EE4066}">
      <dgm:prSet/>
      <dgm:spPr/>
      <dgm:t>
        <a:bodyPr/>
        <a:lstStyle/>
        <a:p>
          <a:endParaRPr lang="es-AR"/>
        </a:p>
      </dgm:t>
    </dgm:pt>
    <dgm:pt modelId="{BA2D1E36-1C44-4FD7-ACC3-88A834D4CEB0}" type="sibTrans" cxnId="{2D1536BF-8A56-4F82-9CC7-571610EE4066}">
      <dgm:prSet/>
      <dgm:spPr/>
      <dgm:t>
        <a:bodyPr/>
        <a:lstStyle/>
        <a:p>
          <a:endParaRPr lang="es-AR"/>
        </a:p>
      </dgm:t>
    </dgm:pt>
    <dgm:pt modelId="{14E4486D-B325-4617-8EF6-5E7E9B7A1B88}">
      <dgm:prSet/>
      <dgm:spPr/>
      <dgm:t>
        <a:bodyPr/>
        <a:lstStyle/>
        <a:p>
          <a:pPr rtl="0"/>
          <a:r>
            <a:rPr lang="en-US" dirty="0" smtClean="0"/>
            <a:t>4% de </a:t>
          </a:r>
          <a:r>
            <a:rPr lang="en-US" dirty="0" err="1" smtClean="0"/>
            <a:t>todos</a:t>
          </a:r>
          <a:r>
            <a:rPr lang="en-US" dirty="0" smtClean="0"/>
            <a:t> los </a:t>
          </a:r>
          <a:r>
            <a:rPr lang="en-US" dirty="0" err="1" smtClean="0"/>
            <a:t>cánceres</a:t>
          </a:r>
          <a:r>
            <a:rPr lang="en-US" dirty="0" smtClean="0"/>
            <a:t> de </a:t>
          </a:r>
          <a:r>
            <a:rPr lang="en-US" dirty="0" err="1" smtClean="0"/>
            <a:t>pulmón</a:t>
          </a:r>
          <a:r>
            <a:rPr lang="en-US" dirty="0" smtClean="0"/>
            <a:t> : </a:t>
          </a:r>
          <a:r>
            <a:rPr lang="en-US" dirty="0" err="1" smtClean="0"/>
            <a:t>exposición</a:t>
          </a:r>
          <a:r>
            <a:rPr lang="en-US" dirty="0" smtClean="0"/>
            <a:t> a asbestos</a:t>
          </a:r>
          <a:endParaRPr lang="es-AR" dirty="0"/>
        </a:p>
      </dgm:t>
    </dgm:pt>
    <dgm:pt modelId="{2E414619-741D-42BD-9E4D-068E84F26F66}" type="parTrans" cxnId="{EB9066AE-D353-442F-A98F-ADCBC23B60CD}">
      <dgm:prSet/>
      <dgm:spPr/>
      <dgm:t>
        <a:bodyPr/>
        <a:lstStyle/>
        <a:p>
          <a:endParaRPr lang="es-AR"/>
        </a:p>
      </dgm:t>
    </dgm:pt>
    <dgm:pt modelId="{8E98C8BE-C146-40F7-ABF7-5551C200FFE7}" type="sibTrans" cxnId="{EB9066AE-D353-442F-A98F-ADCBC23B60CD}">
      <dgm:prSet/>
      <dgm:spPr/>
      <dgm:t>
        <a:bodyPr/>
        <a:lstStyle/>
        <a:p>
          <a:endParaRPr lang="es-AR"/>
        </a:p>
      </dgm:t>
    </dgm:pt>
    <dgm:pt modelId="{F37B630C-0A6B-45C8-B84A-736D022E1572}" type="pres">
      <dgm:prSet presAssocID="{97F14BED-B364-4C00-A8B8-0146FA07C829}" presName="Name0" presStyleCnt="0">
        <dgm:presLayoutVars>
          <dgm:dir/>
          <dgm:resizeHandles val="exact"/>
        </dgm:presLayoutVars>
      </dgm:prSet>
      <dgm:spPr/>
      <dgm:t>
        <a:bodyPr/>
        <a:lstStyle/>
        <a:p>
          <a:endParaRPr lang="es-AR"/>
        </a:p>
      </dgm:t>
    </dgm:pt>
    <dgm:pt modelId="{4A531338-2083-43A3-87DE-F80D5D7B8724}" type="pres">
      <dgm:prSet presAssocID="{97F14BED-B364-4C00-A8B8-0146FA07C829}" presName="fgShape" presStyleLbl="fgShp" presStyleIdx="0" presStyleCnt="1"/>
      <dgm:spPr/>
    </dgm:pt>
    <dgm:pt modelId="{EAFE0072-5134-45B6-864A-BA3B1EF0D014}" type="pres">
      <dgm:prSet presAssocID="{97F14BED-B364-4C00-A8B8-0146FA07C829}" presName="linComp" presStyleCnt="0"/>
      <dgm:spPr/>
    </dgm:pt>
    <dgm:pt modelId="{5485B326-B401-418B-B684-61A114910625}" type="pres">
      <dgm:prSet presAssocID="{D4BD5A97-8A11-4772-A214-DFD01BFCF5E9}" presName="compNode" presStyleCnt="0"/>
      <dgm:spPr/>
    </dgm:pt>
    <dgm:pt modelId="{2BBE7735-D144-4B57-B0AC-81F68ED8504F}" type="pres">
      <dgm:prSet presAssocID="{D4BD5A97-8A11-4772-A214-DFD01BFCF5E9}" presName="bkgdShape" presStyleLbl="node1" presStyleIdx="0" presStyleCnt="3"/>
      <dgm:spPr/>
      <dgm:t>
        <a:bodyPr/>
        <a:lstStyle/>
        <a:p>
          <a:endParaRPr lang="es-AR"/>
        </a:p>
      </dgm:t>
    </dgm:pt>
    <dgm:pt modelId="{546B4630-63D7-41CE-BB2D-21C6F99B29DB}" type="pres">
      <dgm:prSet presAssocID="{D4BD5A97-8A11-4772-A214-DFD01BFCF5E9}" presName="nodeTx" presStyleLbl="node1" presStyleIdx="0" presStyleCnt="3">
        <dgm:presLayoutVars>
          <dgm:bulletEnabled val="1"/>
        </dgm:presLayoutVars>
      </dgm:prSet>
      <dgm:spPr/>
      <dgm:t>
        <a:bodyPr/>
        <a:lstStyle/>
        <a:p>
          <a:endParaRPr lang="es-AR"/>
        </a:p>
      </dgm:t>
    </dgm:pt>
    <dgm:pt modelId="{91426990-6A2D-40AA-B43B-8B157311D7FB}" type="pres">
      <dgm:prSet presAssocID="{D4BD5A97-8A11-4772-A214-DFD01BFCF5E9}" presName="invisiNode" presStyleLbl="node1" presStyleIdx="0" presStyleCnt="3"/>
      <dgm:spPr/>
    </dgm:pt>
    <dgm:pt modelId="{FFBC0BA6-1B4D-44CE-B8C3-5AD7BE52C449}" type="pres">
      <dgm:prSet presAssocID="{D4BD5A97-8A11-4772-A214-DFD01BFCF5E9}" presName="imagNode" presStyleLbl="fgImgPlace1" presStyleIdx="0" presStyleCnt="3"/>
      <dgm:spPr>
        <a:blipFill rotWithShape="0">
          <a:blip xmlns:r="http://schemas.openxmlformats.org/officeDocument/2006/relationships" r:embed="rId1"/>
          <a:stretch>
            <a:fillRect/>
          </a:stretch>
        </a:blipFill>
      </dgm:spPr>
    </dgm:pt>
    <dgm:pt modelId="{E63515D4-B241-4EAA-B5EC-AED71B8DBC46}" type="pres">
      <dgm:prSet presAssocID="{3AC3CC99-A091-4CB4-A3D7-C363BB40A994}" presName="sibTrans" presStyleLbl="sibTrans2D1" presStyleIdx="0" presStyleCnt="0"/>
      <dgm:spPr/>
      <dgm:t>
        <a:bodyPr/>
        <a:lstStyle/>
        <a:p>
          <a:endParaRPr lang="es-AR"/>
        </a:p>
      </dgm:t>
    </dgm:pt>
    <dgm:pt modelId="{9BE17158-57C3-44CF-A482-14DFF390CFE0}" type="pres">
      <dgm:prSet presAssocID="{0FDBF4F2-E6A5-4787-AA17-60963B1465C3}" presName="compNode" presStyleCnt="0"/>
      <dgm:spPr/>
    </dgm:pt>
    <dgm:pt modelId="{80EA036C-4190-4483-B6B9-8F3AAA7323EF}" type="pres">
      <dgm:prSet presAssocID="{0FDBF4F2-E6A5-4787-AA17-60963B1465C3}" presName="bkgdShape" presStyleLbl="node1" presStyleIdx="1" presStyleCnt="3"/>
      <dgm:spPr/>
      <dgm:t>
        <a:bodyPr/>
        <a:lstStyle/>
        <a:p>
          <a:endParaRPr lang="es-AR"/>
        </a:p>
      </dgm:t>
    </dgm:pt>
    <dgm:pt modelId="{39BFFB53-CE98-4F0A-9E2C-1DD51C95C8C3}" type="pres">
      <dgm:prSet presAssocID="{0FDBF4F2-E6A5-4787-AA17-60963B1465C3}" presName="nodeTx" presStyleLbl="node1" presStyleIdx="1" presStyleCnt="3">
        <dgm:presLayoutVars>
          <dgm:bulletEnabled val="1"/>
        </dgm:presLayoutVars>
      </dgm:prSet>
      <dgm:spPr/>
      <dgm:t>
        <a:bodyPr/>
        <a:lstStyle/>
        <a:p>
          <a:endParaRPr lang="es-AR"/>
        </a:p>
      </dgm:t>
    </dgm:pt>
    <dgm:pt modelId="{17771FEB-D11C-4078-856C-723D16CEE4F5}" type="pres">
      <dgm:prSet presAssocID="{0FDBF4F2-E6A5-4787-AA17-60963B1465C3}" presName="invisiNode" presStyleLbl="node1" presStyleIdx="1" presStyleCnt="3"/>
      <dgm:spPr/>
    </dgm:pt>
    <dgm:pt modelId="{AFD4EAF1-B57F-412F-9011-4BDFBE776A75}" type="pres">
      <dgm:prSet presAssocID="{0FDBF4F2-E6A5-4787-AA17-60963B1465C3}" presName="imagNode" presStyleLbl="fgImgPlace1" presStyleIdx="1" presStyleCnt="3"/>
      <dgm:spPr>
        <a:blipFill rotWithShape="0">
          <a:blip xmlns:r="http://schemas.openxmlformats.org/officeDocument/2006/relationships" r:embed="rId2"/>
          <a:stretch>
            <a:fillRect/>
          </a:stretch>
        </a:blipFill>
      </dgm:spPr>
    </dgm:pt>
    <dgm:pt modelId="{88ACB120-F648-407C-907E-CD76CE011520}" type="pres">
      <dgm:prSet presAssocID="{BA2D1E36-1C44-4FD7-ACC3-88A834D4CEB0}" presName="sibTrans" presStyleLbl="sibTrans2D1" presStyleIdx="0" presStyleCnt="0"/>
      <dgm:spPr/>
      <dgm:t>
        <a:bodyPr/>
        <a:lstStyle/>
        <a:p>
          <a:endParaRPr lang="es-AR"/>
        </a:p>
      </dgm:t>
    </dgm:pt>
    <dgm:pt modelId="{D048A4F0-8D47-4E12-8183-7C2EDD5A6254}" type="pres">
      <dgm:prSet presAssocID="{14E4486D-B325-4617-8EF6-5E7E9B7A1B88}" presName="compNode" presStyleCnt="0"/>
      <dgm:spPr/>
    </dgm:pt>
    <dgm:pt modelId="{E1B11FEF-ABEE-4320-9680-47FE2287C432}" type="pres">
      <dgm:prSet presAssocID="{14E4486D-B325-4617-8EF6-5E7E9B7A1B88}" presName="bkgdShape" presStyleLbl="node1" presStyleIdx="2" presStyleCnt="3"/>
      <dgm:spPr/>
      <dgm:t>
        <a:bodyPr/>
        <a:lstStyle/>
        <a:p>
          <a:endParaRPr lang="es-AR"/>
        </a:p>
      </dgm:t>
    </dgm:pt>
    <dgm:pt modelId="{00C92284-B11C-42CC-BAF5-53DC659226DD}" type="pres">
      <dgm:prSet presAssocID="{14E4486D-B325-4617-8EF6-5E7E9B7A1B88}" presName="nodeTx" presStyleLbl="node1" presStyleIdx="2" presStyleCnt="3">
        <dgm:presLayoutVars>
          <dgm:bulletEnabled val="1"/>
        </dgm:presLayoutVars>
      </dgm:prSet>
      <dgm:spPr/>
      <dgm:t>
        <a:bodyPr/>
        <a:lstStyle/>
        <a:p>
          <a:endParaRPr lang="es-AR"/>
        </a:p>
      </dgm:t>
    </dgm:pt>
    <dgm:pt modelId="{A6C1A4FB-9D58-46A8-8F00-4E63CB669353}" type="pres">
      <dgm:prSet presAssocID="{14E4486D-B325-4617-8EF6-5E7E9B7A1B88}" presName="invisiNode" presStyleLbl="node1" presStyleIdx="2" presStyleCnt="3"/>
      <dgm:spPr/>
    </dgm:pt>
    <dgm:pt modelId="{50D71CD6-9634-440D-9AE7-A0BAFAE814CD}" type="pres">
      <dgm:prSet presAssocID="{14E4486D-B325-4617-8EF6-5E7E9B7A1B88}" presName="imagNode" presStyleLbl="fgImgPlace1" presStyleIdx="2" presStyleCnt="3"/>
      <dgm:spPr>
        <a:blipFill rotWithShape="0">
          <a:blip xmlns:r="http://schemas.openxmlformats.org/officeDocument/2006/relationships" r:embed="rId3"/>
          <a:stretch>
            <a:fillRect/>
          </a:stretch>
        </a:blipFill>
      </dgm:spPr>
    </dgm:pt>
  </dgm:ptLst>
  <dgm:cxnLst>
    <dgm:cxn modelId="{673FBF6A-A8F0-4D2F-93A4-7AD7C3035527}" type="presOf" srcId="{14E4486D-B325-4617-8EF6-5E7E9B7A1B88}" destId="{00C92284-B11C-42CC-BAF5-53DC659226DD}" srcOrd="1" destOrd="0" presId="urn:microsoft.com/office/officeart/2005/8/layout/hList7"/>
    <dgm:cxn modelId="{EB9066AE-D353-442F-A98F-ADCBC23B60CD}" srcId="{97F14BED-B364-4C00-A8B8-0146FA07C829}" destId="{14E4486D-B325-4617-8EF6-5E7E9B7A1B88}" srcOrd="2" destOrd="0" parTransId="{2E414619-741D-42BD-9E4D-068E84F26F66}" sibTransId="{8E98C8BE-C146-40F7-ABF7-5551C200FFE7}"/>
    <dgm:cxn modelId="{7C0BE670-C79D-486E-8557-2DE13292E44D}" type="presOf" srcId="{BA2D1E36-1C44-4FD7-ACC3-88A834D4CEB0}" destId="{88ACB120-F648-407C-907E-CD76CE011520}" srcOrd="0" destOrd="0" presId="urn:microsoft.com/office/officeart/2005/8/layout/hList7"/>
    <dgm:cxn modelId="{E9E3F3AC-4B23-45B1-B968-559BD96B92C6}" type="presOf" srcId="{D4BD5A97-8A11-4772-A214-DFD01BFCF5E9}" destId="{546B4630-63D7-41CE-BB2D-21C6F99B29DB}" srcOrd="1" destOrd="0" presId="urn:microsoft.com/office/officeart/2005/8/layout/hList7"/>
    <dgm:cxn modelId="{517B0F4A-C7B6-4C86-9A12-E6CEBBA890C9}" type="presOf" srcId="{3AC3CC99-A091-4CB4-A3D7-C363BB40A994}" destId="{E63515D4-B241-4EAA-B5EC-AED71B8DBC46}" srcOrd="0" destOrd="0" presId="urn:microsoft.com/office/officeart/2005/8/layout/hList7"/>
    <dgm:cxn modelId="{7FCF1072-D1B8-4C6D-8D2A-98B3150DB898}" srcId="{97F14BED-B364-4C00-A8B8-0146FA07C829}" destId="{D4BD5A97-8A11-4772-A214-DFD01BFCF5E9}" srcOrd="0" destOrd="0" parTransId="{A1A2985A-48A9-45A8-AE1B-70DE460617BF}" sibTransId="{3AC3CC99-A091-4CB4-A3D7-C363BB40A994}"/>
    <dgm:cxn modelId="{10514752-C771-4790-B76C-3F36BF82C47A}" type="presOf" srcId="{97F14BED-B364-4C00-A8B8-0146FA07C829}" destId="{F37B630C-0A6B-45C8-B84A-736D022E1572}" srcOrd="0" destOrd="0" presId="urn:microsoft.com/office/officeart/2005/8/layout/hList7"/>
    <dgm:cxn modelId="{505BF1B4-2CF3-41BB-BD88-CB6C9021D5A0}" type="presOf" srcId="{14E4486D-B325-4617-8EF6-5E7E9B7A1B88}" destId="{E1B11FEF-ABEE-4320-9680-47FE2287C432}" srcOrd="0" destOrd="0" presId="urn:microsoft.com/office/officeart/2005/8/layout/hList7"/>
    <dgm:cxn modelId="{2D1536BF-8A56-4F82-9CC7-571610EE4066}" srcId="{97F14BED-B364-4C00-A8B8-0146FA07C829}" destId="{0FDBF4F2-E6A5-4787-AA17-60963B1465C3}" srcOrd="1" destOrd="0" parTransId="{6B4C5F81-E3AC-417D-8A38-9F4482B8D716}" sibTransId="{BA2D1E36-1C44-4FD7-ACC3-88A834D4CEB0}"/>
    <dgm:cxn modelId="{E839FF51-7807-475D-8AA9-BA2C29E03260}" type="presOf" srcId="{D4BD5A97-8A11-4772-A214-DFD01BFCF5E9}" destId="{2BBE7735-D144-4B57-B0AC-81F68ED8504F}" srcOrd="0" destOrd="0" presId="urn:microsoft.com/office/officeart/2005/8/layout/hList7"/>
    <dgm:cxn modelId="{4F79F3B9-31F8-4139-9A56-D2E891977CA4}" type="presOf" srcId="{0FDBF4F2-E6A5-4787-AA17-60963B1465C3}" destId="{39BFFB53-CE98-4F0A-9E2C-1DD51C95C8C3}" srcOrd="1" destOrd="0" presId="urn:microsoft.com/office/officeart/2005/8/layout/hList7"/>
    <dgm:cxn modelId="{50A7DC6F-AB89-4CC1-8A59-86A48371B3A3}" type="presOf" srcId="{0FDBF4F2-E6A5-4787-AA17-60963B1465C3}" destId="{80EA036C-4190-4483-B6B9-8F3AAA7323EF}" srcOrd="0" destOrd="0" presId="urn:microsoft.com/office/officeart/2005/8/layout/hList7"/>
    <dgm:cxn modelId="{1DF70CDD-6C80-4AFF-8B3C-F1DFFD0925C3}" type="presParOf" srcId="{F37B630C-0A6B-45C8-B84A-736D022E1572}" destId="{4A531338-2083-43A3-87DE-F80D5D7B8724}" srcOrd="0" destOrd="0" presId="urn:microsoft.com/office/officeart/2005/8/layout/hList7"/>
    <dgm:cxn modelId="{D90A209B-67EC-407F-82CB-798DAD736BE2}" type="presParOf" srcId="{F37B630C-0A6B-45C8-B84A-736D022E1572}" destId="{EAFE0072-5134-45B6-864A-BA3B1EF0D014}" srcOrd="1" destOrd="0" presId="urn:microsoft.com/office/officeart/2005/8/layout/hList7"/>
    <dgm:cxn modelId="{7C034F3D-3D11-47BA-93AC-F07D30249763}" type="presParOf" srcId="{EAFE0072-5134-45B6-864A-BA3B1EF0D014}" destId="{5485B326-B401-418B-B684-61A114910625}" srcOrd="0" destOrd="0" presId="urn:microsoft.com/office/officeart/2005/8/layout/hList7"/>
    <dgm:cxn modelId="{7B07C68F-427A-49A3-9E67-0EBE2CE30431}" type="presParOf" srcId="{5485B326-B401-418B-B684-61A114910625}" destId="{2BBE7735-D144-4B57-B0AC-81F68ED8504F}" srcOrd="0" destOrd="0" presId="urn:microsoft.com/office/officeart/2005/8/layout/hList7"/>
    <dgm:cxn modelId="{AF7ED890-B290-44E6-9E22-769285E37E2E}" type="presParOf" srcId="{5485B326-B401-418B-B684-61A114910625}" destId="{546B4630-63D7-41CE-BB2D-21C6F99B29DB}" srcOrd="1" destOrd="0" presId="urn:microsoft.com/office/officeart/2005/8/layout/hList7"/>
    <dgm:cxn modelId="{57DDFD92-3CE4-4658-9860-0D24704169E9}" type="presParOf" srcId="{5485B326-B401-418B-B684-61A114910625}" destId="{91426990-6A2D-40AA-B43B-8B157311D7FB}" srcOrd="2" destOrd="0" presId="urn:microsoft.com/office/officeart/2005/8/layout/hList7"/>
    <dgm:cxn modelId="{7C0E256D-FD40-42B7-91B6-69485D46EBD1}" type="presParOf" srcId="{5485B326-B401-418B-B684-61A114910625}" destId="{FFBC0BA6-1B4D-44CE-B8C3-5AD7BE52C449}" srcOrd="3" destOrd="0" presId="urn:microsoft.com/office/officeart/2005/8/layout/hList7"/>
    <dgm:cxn modelId="{B3D2BFDF-E90B-41F0-B031-0EBF0B78644A}" type="presParOf" srcId="{EAFE0072-5134-45B6-864A-BA3B1EF0D014}" destId="{E63515D4-B241-4EAA-B5EC-AED71B8DBC46}" srcOrd="1" destOrd="0" presId="urn:microsoft.com/office/officeart/2005/8/layout/hList7"/>
    <dgm:cxn modelId="{A17AB7BE-F8BB-440A-B103-16A1052DF5A7}" type="presParOf" srcId="{EAFE0072-5134-45B6-864A-BA3B1EF0D014}" destId="{9BE17158-57C3-44CF-A482-14DFF390CFE0}" srcOrd="2" destOrd="0" presId="urn:microsoft.com/office/officeart/2005/8/layout/hList7"/>
    <dgm:cxn modelId="{BCC7D6B6-CB56-4F9D-9F38-C33A2AEB7F2B}" type="presParOf" srcId="{9BE17158-57C3-44CF-A482-14DFF390CFE0}" destId="{80EA036C-4190-4483-B6B9-8F3AAA7323EF}" srcOrd="0" destOrd="0" presId="urn:microsoft.com/office/officeart/2005/8/layout/hList7"/>
    <dgm:cxn modelId="{90360570-4EA6-416B-8082-6689A2AC48FC}" type="presParOf" srcId="{9BE17158-57C3-44CF-A482-14DFF390CFE0}" destId="{39BFFB53-CE98-4F0A-9E2C-1DD51C95C8C3}" srcOrd="1" destOrd="0" presId="urn:microsoft.com/office/officeart/2005/8/layout/hList7"/>
    <dgm:cxn modelId="{B0D34D81-9308-4937-A778-4C66EC7C3DBA}" type="presParOf" srcId="{9BE17158-57C3-44CF-A482-14DFF390CFE0}" destId="{17771FEB-D11C-4078-856C-723D16CEE4F5}" srcOrd="2" destOrd="0" presId="urn:microsoft.com/office/officeart/2005/8/layout/hList7"/>
    <dgm:cxn modelId="{B0B2B3CA-3748-4879-B5DA-01F11E95016B}" type="presParOf" srcId="{9BE17158-57C3-44CF-A482-14DFF390CFE0}" destId="{AFD4EAF1-B57F-412F-9011-4BDFBE776A75}" srcOrd="3" destOrd="0" presId="urn:microsoft.com/office/officeart/2005/8/layout/hList7"/>
    <dgm:cxn modelId="{5B0A76D5-F281-43A3-A4E9-2632FF35D438}" type="presParOf" srcId="{EAFE0072-5134-45B6-864A-BA3B1EF0D014}" destId="{88ACB120-F648-407C-907E-CD76CE011520}" srcOrd="3" destOrd="0" presId="urn:microsoft.com/office/officeart/2005/8/layout/hList7"/>
    <dgm:cxn modelId="{34161DF8-DF8F-4EE6-9048-0B8A294DE86E}" type="presParOf" srcId="{EAFE0072-5134-45B6-864A-BA3B1EF0D014}" destId="{D048A4F0-8D47-4E12-8183-7C2EDD5A6254}" srcOrd="4" destOrd="0" presId="urn:microsoft.com/office/officeart/2005/8/layout/hList7"/>
    <dgm:cxn modelId="{13627DE9-CEF2-4356-A845-7ACF9B4872CD}" type="presParOf" srcId="{D048A4F0-8D47-4E12-8183-7C2EDD5A6254}" destId="{E1B11FEF-ABEE-4320-9680-47FE2287C432}" srcOrd="0" destOrd="0" presId="urn:microsoft.com/office/officeart/2005/8/layout/hList7"/>
    <dgm:cxn modelId="{837818F3-EC96-4474-8ADB-1D90FC2BC58E}" type="presParOf" srcId="{D048A4F0-8D47-4E12-8183-7C2EDD5A6254}" destId="{00C92284-B11C-42CC-BAF5-53DC659226DD}" srcOrd="1" destOrd="0" presId="urn:microsoft.com/office/officeart/2005/8/layout/hList7"/>
    <dgm:cxn modelId="{25D86922-9460-4967-BC91-9FF57DB4EF1E}" type="presParOf" srcId="{D048A4F0-8D47-4E12-8183-7C2EDD5A6254}" destId="{A6C1A4FB-9D58-46A8-8F00-4E63CB669353}" srcOrd="2" destOrd="0" presId="urn:microsoft.com/office/officeart/2005/8/layout/hList7"/>
    <dgm:cxn modelId="{4EF4EA3D-D91C-4971-BEF1-DAE224801D00}" type="presParOf" srcId="{D048A4F0-8D47-4E12-8183-7C2EDD5A6254}" destId="{50D71CD6-9634-440D-9AE7-A0BAFAE814CD}"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C928D1-77FA-4268-9CA4-EB69E1BB9532}"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AR"/>
        </a:p>
      </dgm:t>
    </dgm:pt>
    <dgm:pt modelId="{3AFA556C-1124-460D-99C3-9AB2DCF32C5B}">
      <dgm:prSet custT="1"/>
      <dgm:spPr/>
      <dgm:t>
        <a:bodyPr/>
        <a:lstStyle/>
        <a:p>
          <a:pPr rtl="0"/>
          <a:r>
            <a:rPr lang="es-AR" sz="4000" dirty="0" smtClean="0"/>
            <a:t>Berilio:</a:t>
          </a:r>
          <a:endParaRPr lang="es-AR" sz="4000" dirty="0"/>
        </a:p>
      </dgm:t>
    </dgm:pt>
    <dgm:pt modelId="{4475C102-5404-4B73-BD9E-C01B37CF24CB}" type="parTrans" cxnId="{505648F7-F5E5-47B4-9417-5892C3691242}">
      <dgm:prSet/>
      <dgm:spPr/>
      <dgm:t>
        <a:bodyPr/>
        <a:lstStyle/>
        <a:p>
          <a:endParaRPr lang="es-AR"/>
        </a:p>
      </dgm:t>
    </dgm:pt>
    <dgm:pt modelId="{5787AE0A-C254-44AB-9179-9F81269A45E3}" type="sibTrans" cxnId="{505648F7-F5E5-47B4-9417-5892C3691242}">
      <dgm:prSet/>
      <dgm:spPr/>
      <dgm:t>
        <a:bodyPr/>
        <a:lstStyle/>
        <a:p>
          <a:endParaRPr lang="es-AR"/>
        </a:p>
      </dgm:t>
    </dgm:pt>
    <dgm:pt modelId="{9915893B-F690-4462-A921-AE690A7B2BAC}">
      <dgm:prSet custT="1"/>
      <dgm:spPr/>
      <dgm:t>
        <a:bodyPr/>
        <a:lstStyle/>
        <a:p>
          <a:pPr rtl="0"/>
          <a:r>
            <a:rPr lang="es-AR" sz="2800" dirty="0" smtClean="0"/>
            <a:t>Frecuente en la industria aeroespacial </a:t>
          </a:r>
          <a:endParaRPr lang="en-US" sz="2800" dirty="0"/>
        </a:p>
      </dgm:t>
    </dgm:pt>
    <dgm:pt modelId="{6DF45991-D6E8-4D93-9864-82835279122E}" type="parTrans" cxnId="{C57B55B1-776E-4FB6-8062-864A85ED7AE2}">
      <dgm:prSet/>
      <dgm:spPr/>
      <dgm:t>
        <a:bodyPr/>
        <a:lstStyle/>
        <a:p>
          <a:endParaRPr lang="es-AR"/>
        </a:p>
      </dgm:t>
    </dgm:pt>
    <dgm:pt modelId="{814A79AA-8F3B-49A4-84C9-6015474BC96C}" type="sibTrans" cxnId="{C57B55B1-776E-4FB6-8062-864A85ED7AE2}">
      <dgm:prSet/>
      <dgm:spPr/>
      <dgm:t>
        <a:bodyPr/>
        <a:lstStyle/>
        <a:p>
          <a:endParaRPr lang="es-AR"/>
        </a:p>
      </dgm:t>
    </dgm:pt>
    <dgm:pt modelId="{38479463-0F14-4644-8C3C-EB18E824C32B}">
      <dgm:prSet custT="1"/>
      <dgm:spPr/>
      <dgm:t>
        <a:bodyPr/>
        <a:lstStyle/>
        <a:p>
          <a:pPr rtl="0"/>
          <a:r>
            <a:rPr lang="en-US" sz="2800" dirty="0" err="1" smtClean="0"/>
            <a:t>Exposición</a:t>
          </a:r>
          <a:r>
            <a:rPr lang="en-US" sz="2800" dirty="0" smtClean="0"/>
            <a:t> en la </a:t>
          </a:r>
          <a:r>
            <a:rPr lang="en-US" sz="2800" dirty="0" err="1" smtClean="0"/>
            <a:t>minería</a:t>
          </a:r>
          <a:r>
            <a:rPr lang="en-US" sz="2800" dirty="0" smtClean="0"/>
            <a:t> y el </a:t>
          </a:r>
          <a:r>
            <a:rPr lang="en-US" sz="2800" dirty="0" err="1" smtClean="0"/>
            <a:t>procesado</a:t>
          </a:r>
          <a:endParaRPr lang="en-US" sz="2800" dirty="0"/>
        </a:p>
      </dgm:t>
    </dgm:pt>
    <dgm:pt modelId="{26866BF7-2B4F-4ADC-8378-FDF46761EEA4}" type="parTrans" cxnId="{E2822233-9D3B-4E9D-AE6A-18B54C5F5D3C}">
      <dgm:prSet/>
      <dgm:spPr/>
      <dgm:t>
        <a:bodyPr/>
        <a:lstStyle/>
        <a:p>
          <a:endParaRPr lang="es-AR"/>
        </a:p>
      </dgm:t>
    </dgm:pt>
    <dgm:pt modelId="{759CF6F3-ABAF-4650-AEF3-35F525C0FD3D}" type="sibTrans" cxnId="{E2822233-9D3B-4E9D-AE6A-18B54C5F5D3C}">
      <dgm:prSet/>
      <dgm:spPr/>
      <dgm:t>
        <a:bodyPr/>
        <a:lstStyle/>
        <a:p>
          <a:endParaRPr lang="es-AR"/>
        </a:p>
      </dgm:t>
    </dgm:pt>
    <dgm:pt modelId="{BF7C4756-B21D-44BC-9147-9235CF23ACCC}">
      <dgm:prSet custT="1"/>
      <dgm:spPr/>
      <dgm:t>
        <a:bodyPr/>
        <a:lstStyle/>
        <a:p>
          <a:pPr rtl="0"/>
          <a:r>
            <a:rPr lang="es-AR" sz="4000" dirty="0" smtClean="0"/>
            <a:t>Arsénico</a:t>
          </a:r>
          <a:endParaRPr lang="es-AR" sz="4000" dirty="0"/>
        </a:p>
      </dgm:t>
    </dgm:pt>
    <dgm:pt modelId="{9597CCBE-1DBB-44D3-9B43-23D5E1285D0C}" type="parTrans" cxnId="{465DADD0-418F-451A-8F0B-9E2472A6D691}">
      <dgm:prSet/>
      <dgm:spPr/>
      <dgm:t>
        <a:bodyPr/>
        <a:lstStyle/>
        <a:p>
          <a:endParaRPr lang="es-AR"/>
        </a:p>
      </dgm:t>
    </dgm:pt>
    <dgm:pt modelId="{E7F135BF-F87E-4A7C-82AE-4DEEB9EDA496}" type="sibTrans" cxnId="{465DADD0-418F-451A-8F0B-9E2472A6D691}">
      <dgm:prSet/>
      <dgm:spPr/>
      <dgm:t>
        <a:bodyPr/>
        <a:lstStyle/>
        <a:p>
          <a:endParaRPr lang="es-AR"/>
        </a:p>
      </dgm:t>
    </dgm:pt>
    <dgm:pt modelId="{4DF9D066-9CCF-49F5-9439-75CE09C69DBB}">
      <dgm:prSet custT="1"/>
      <dgm:spPr/>
      <dgm:t>
        <a:bodyPr/>
        <a:lstStyle/>
        <a:p>
          <a:pPr rtl="0"/>
          <a:r>
            <a:rPr lang="en-US" sz="2800" dirty="0" err="1" smtClean="0"/>
            <a:t>Datos</a:t>
          </a:r>
          <a:r>
            <a:rPr lang="en-US" sz="2800" dirty="0" smtClean="0"/>
            <a:t> </a:t>
          </a:r>
          <a:r>
            <a:rPr lang="en-US" sz="2800" dirty="0" err="1" smtClean="0"/>
            <a:t>limitados</a:t>
          </a:r>
          <a:r>
            <a:rPr lang="en-US" sz="2800" dirty="0" smtClean="0"/>
            <a:t> en </a:t>
          </a:r>
          <a:r>
            <a:rPr lang="en-US" sz="2800" dirty="0" err="1" smtClean="0"/>
            <a:t>animales</a:t>
          </a:r>
          <a:endParaRPr lang="en-US" sz="2800" dirty="0"/>
        </a:p>
      </dgm:t>
    </dgm:pt>
    <dgm:pt modelId="{451C2C6E-02AD-4943-8F45-553C2C669D8A}" type="parTrans" cxnId="{C247A2E3-A304-4B26-B367-9A4F2B118952}">
      <dgm:prSet/>
      <dgm:spPr/>
      <dgm:t>
        <a:bodyPr/>
        <a:lstStyle/>
        <a:p>
          <a:endParaRPr lang="es-AR"/>
        </a:p>
      </dgm:t>
    </dgm:pt>
    <dgm:pt modelId="{CEBB5DF4-6360-4332-8E05-0BA442A4AA88}" type="sibTrans" cxnId="{C247A2E3-A304-4B26-B367-9A4F2B118952}">
      <dgm:prSet/>
      <dgm:spPr/>
      <dgm:t>
        <a:bodyPr/>
        <a:lstStyle/>
        <a:p>
          <a:endParaRPr lang="es-AR"/>
        </a:p>
      </dgm:t>
    </dgm:pt>
    <dgm:pt modelId="{DAF8789E-0250-4F85-963A-B93521E81054}">
      <dgm:prSet custT="1"/>
      <dgm:spPr/>
      <dgm:t>
        <a:bodyPr/>
        <a:lstStyle/>
        <a:p>
          <a:pPr rtl="0"/>
          <a:r>
            <a:rPr lang="en-US" sz="2800" dirty="0" smtClean="0"/>
            <a:t>Alto </a:t>
          </a:r>
          <a:r>
            <a:rPr lang="en-US" sz="2800" dirty="0" err="1" smtClean="0"/>
            <a:t>riesgo</a:t>
          </a:r>
          <a:r>
            <a:rPr lang="en-US" sz="2800" dirty="0" smtClean="0"/>
            <a:t> en </a:t>
          </a:r>
          <a:r>
            <a:rPr lang="en-US" sz="2800" dirty="0" err="1" smtClean="0"/>
            <a:t>trabajadores</a:t>
          </a:r>
          <a:r>
            <a:rPr lang="en-US" sz="2800" dirty="0" smtClean="0"/>
            <a:t> de la </a:t>
          </a:r>
          <a:r>
            <a:rPr lang="en-US" sz="2800" dirty="0" err="1" smtClean="0"/>
            <a:t>industria</a:t>
          </a:r>
          <a:r>
            <a:rPr lang="en-US" sz="2800" dirty="0" smtClean="0"/>
            <a:t> de </a:t>
          </a:r>
          <a:r>
            <a:rPr lang="en-US" sz="2800" dirty="0" err="1" smtClean="0"/>
            <a:t>pesticidas</a:t>
          </a:r>
          <a:r>
            <a:rPr lang="en-US" sz="2800" dirty="0" smtClean="0"/>
            <a:t> </a:t>
          </a:r>
          <a:r>
            <a:rPr lang="en-US" sz="2800" dirty="0" err="1" smtClean="0"/>
            <a:t>que</a:t>
          </a:r>
          <a:r>
            <a:rPr lang="en-US" sz="2800" dirty="0" smtClean="0"/>
            <a:t> </a:t>
          </a:r>
          <a:r>
            <a:rPr lang="en-US" sz="2800" dirty="0" err="1" smtClean="0"/>
            <a:t>contienen</a:t>
          </a:r>
          <a:r>
            <a:rPr lang="en-US" sz="2800" dirty="0" smtClean="0"/>
            <a:t> </a:t>
          </a:r>
          <a:r>
            <a:rPr lang="en-US" sz="2800" dirty="0" err="1" smtClean="0"/>
            <a:t>arsénico</a:t>
          </a:r>
          <a:endParaRPr lang="en-US" sz="2800" dirty="0"/>
        </a:p>
      </dgm:t>
    </dgm:pt>
    <dgm:pt modelId="{76C41266-A14B-4BD7-BB3B-69CA96439B9A}" type="parTrans" cxnId="{C8A7DF59-3610-4984-93BB-E33EB8AB1479}">
      <dgm:prSet/>
      <dgm:spPr/>
      <dgm:t>
        <a:bodyPr/>
        <a:lstStyle/>
        <a:p>
          <a:endParaRPr lang="es-AR"/>
        </a:p>
      </dgm:t>
    </dgm:pt>
    <dgm:pt modelId="{EE041918-8B28-47EC-B5C9-6D0B9DA5C252}" type="sibTrans" cxnId="{C8A7DF59-3610-4984-93BB-E33EB8AB1479}">
      <dgm:prSet/>
      <dgm:spPr/>
      <dgm:t>
        <a:bodyPr/>
        <a:lstStyle/>
        <a:p>
          <a:endParaRPr lang="es-AR"/>
        </a:p>
      </dgm:t>
    </dgm:pt>
    <dgm:pt modelId="{ED0BB30C-EFE8-4CE4-B150-C9710D8BF634}" type="pres">
      <dgm:prSet presAssocID="{DAC928D1-77FA-4268-9CA4-EB69E1BB9532}" presName="Name0" presStyleCnt="0">
        <dgm:presLayoutVars>
          <dgm:dir/>
          <dgm:animLvl val="lvl"/>
          <dgm:resizeHandles val="exact"/>
        </dgm:presLayoutVars>
      </dgm:prSet>
      <dgm:spPr/>
      <dgm:t>
        <a:bodyPr/>
        <a:lstStyle/>
        <a:p>
          <a:endParaRPr lang="es-AR"/>
        </a:p>
      </dgm:t>
    </dgm:pt>
    <dgm:pt modelId="{BA321A7D-C799-461E-8B79-1209120ED66F}" type="pres">
      <dgm:prSet presAssocID="{3AFA556C-1124-460D-99C3-9AB2DCF32C5B}" presName="composite" presStyleCnt="0"/>
      <dgm:spPr/>
    </dgm:pt>
    <dgm:pt modelId="{05B6DCD0-AA44-42B8-BE46-E84508642E4F}" type="pres">
      <dgm:prSet presAssocID="{3AFA556C-1124-460D-99C3-9AB2DCF32C5B}" presName="parTx" presStyleLbl="alignNode1" presStyleIdx="0" presStyleCnt="2">
        <dgm:presLayoutVars>
          <dgm:chMax val="0"/>
          <dgm:chPref val="0"/>
          <dgm:bulletEnabled val="1"/>
        </dgm:presLayoutVars>
      </dgm:prSet>
      <dgm:spPr/>
      <dgm:t>
        <a:bodyPr/>
        <a:lstStyle/>
        <a:p>
          <a:endParaRPr lang="es-AR"/>
        </a:p>
      </dgm:t>
    </dgm:pt>
    <dgm:pt modelId="{79D1A7BA-9A64-4700-B0A6-A4430741EAC0}" type="pres">
      <dgm:prSet presAssocID="{3AFA556C-1124-460D-99C3-9AB2DCF32C5B}" presName="desTx" presStyleLbl="alignAccFollowNode1" presStyleIdx="0" presStyleCnt="2">
        <dgm:presLayoutVars>
          <dgm:bulletEnabled val="1"/>
        </dgm:presLayoutVars>
      </dgm:prSet>
      <dgm:spPr/>
      <dgm:t>
        <a:bodyPr/>
        <a:lstStyle/>
        <a:p>
          <a:endParaRPr lang="es-AR"/>
        </a:p>
      </dgm:t>
    </dgm:pt>
    <dgm:pt modelId="{BECEF869-9A90-4017-970E-3CD9A9DF7A6D}" type="pres">
      <dgm:prSet presAssocID="{5787AE0A-C254-44AB-9179-9F81269A45E3}" presName="space" presStyleCnt="0"/>
      <dgm:spPr/>
    </dgm:pt>
    <dgm:pt modelId="{2B568508-3F01-417D-B244-A42BE51CF584}" type="pres">
      <dgm:prSet presAssocID="{BF7C4756-B21D-44BC-9147-9235CF23ACCC}" presName="composite" presStyleCnt="0"/>
      <dgm:spPr/>
    </dgm:pt>
    <dgm:pt modelId="{E9126286-5565-4705-898A-0E6EC6743596}" type="pres">
      <dgm:prSet presAssocID="{BF7C4756-B21D-44BC-9147-9235CF23ACCC}" presName="parTx" presStyleLbl="alignNode1" presStyleIdx="1" presStyleCnt="2">
        <dgm:presLayoutVars>
          <dgm:chMax val="0"/>
          <dgm:chPref val="0"/>
          <dgm:bulletEnabled val="1"/>
        </dgm:presLayoutVars>
      </dgm:prSet>
      <dgm:spPr/>
      <dgm:t>
        <a:bodyPr/>
        <a:lstStyle/>
        <a:p>
          <a:endParaRPr lang="es-AR"/>
        </a:p>
      </dgm:t>
    </dgm:pt>
    <dgm:pt modelId="{FC95E2AA-CBAC-43DC-BDA9-AED27CAB845E}" type="pres">
      <dgm:prSet presAssocID="{BF7C4756-B21D-44BC-9147-9235CF23ACCC}" presName="desTx" presStyleLbl="alignAccFollowNode1" presStyleIdx="1" presStyleCnt="2">
        <dgm:presLayoutVars>
          <dgm:bulletEnabled val="1"/>
        </dgm:presLayoutVars>
      </dgm:prSet>
      <dgm:spPr/>
      <dgm:t>
        <a:bodyPr/>
        <a:lstStyle/>
        <a:p>
          <a:endParaRPr lang="es-AR"/>
        </a:p>
      </dgm:t>
    </dgm:pt>
  </dgm:ptLst>
  <dgm:cxnLst>
    <dgm:cxn modelId="{34D30BFD-0C49-4617-AC93-B86D25E6539E}" type="presOf" srcId="{BF7C4756-B21D-44BC-9147-9235CF23ACCC}" destId="{E9126286-5565-4705-898A-0E6EC6743596}" srcOrd="0" destOrd="0" presId="urn:microsoft.com/office/officeart/2005/8/layout/hList1"/>
    <dgm:cxn modelId="{C8A7DF59-3610-4984-93BB-E33EB8AB1479}" srcId="{BF7C4756-B21D-44BC-9147-9235CF23ACCC}" destId="{DAF8789E-0250-4F85-963A-B93521E81054}" srcOrd="1" destOrd="0" parTransId="{76C41266-A14B-4BD7-BB3B-69CA96439B9A}" sibTransId="{EE041918-8B28-47EC-B5C9-6D0B9DA5C252}"/>
    <dgm:cxn modelId="{465DADD0-418F-451A-8F0B-9E2472A6D691}" srcId="{DAC928D1-77FA-4268-9CA4-EB69E1BB9532}" destId="{BF7C4756-B21D-44BC-9147-9235CF23ACCC}" srcOrd="1" destOrd="0" parTransId="{9597CCBE-1DBB-44D3-9B43-23D5E1285D0C}" sibTransId="{E7F135BF-F87E-4A7C-82AE-4DEEB9EDA496}"/>
    <dgm:cxn modelId="{C57B55B1-776E-4FB6-8062-864A85ED7AE2}" srcId="{3AFA556C-1124-460D-99C3-9AB2DCF32C5B}" destId="{9915893B-F690-4462-A921-AE690A7B2BAC}" srcOrd="0" destOrd="0" parTransId="{6DF45991-D6E8-4D93-9864-82835279122E}" sibTransId="{814A79AA-8F3B-49A4-84C9-6015474BC96C}"/>
    <dgm:cxn modelId="{18A8710D-FCB3-4747-A847-ED5A12D5CFB4}" type="presOf" srcId="{3AFA556C-1124-460D-99C3-9AB2DCF32C5B}" destId="{05B6DCD0-AA44-42B8-BE46-E84508642E4F}" srcOrd="0" destOrd="0" presId="urn:microsoft.com/office/officeart/2005/8/layout/hList1"/>
    <dgm:cxn modelId="{19F78125-86C3-4C54-8064-4E0B2EBBCD93}" type="presOf" srcId="{DAF8789E-0250-4F85-963A-B93521E81054}" destId="{FC95E2AA-CBAC-43DC-BDA9-AED27CAB845E}" srcOrd="0" destOrd="1" presId="urn:microsoft.com/office/officeart/2005/8/layout/hList1"/>
    <dgm:cxn modelId="{D1290BF4-9127-4AB6-B13A-2C8AA9D2B6B7}" type="presOf" srcId="{DAC928D1-77FA-4268-9CA4-EB69E1BB9532}" destId="{ED0BB30C-EFE8-4CE4-B150-C9710D8BF634}" srcOrd="0" destOrd="0" presId="urn:microsoft.com/office/officeart/2005/8/layout/hList1"/>
    <dgm:cxn modelId="{C247A2E3-A304-4B26-B367-9A4F2B118952}" srcId="{BF7C4756-B21D-44BC-9147-9235CF23ACCC}" destId="{4DF9D066-9CCF-49F5-9439-75CE09C69DBB}" srcOrd="0" destOrd="0" parTransId="{451C2C6E-02AD-4943-8F45-553C2C669D8A}" sibTransId="{CEBB5DF4-6360-4332-8E05-0BA442A4AA88}"/>
    <dgm:cxn modelId="{505648F7-F5E5-47B4-9417-5892C3691242}" srcId="{DAC928D1-77FA-4268-9CA4-EB69E1BB9532}" destId="{3AFA556C-1124-460D-99C3-9AB2DCF32C5B}" srcOrd="0" destOrd="0" parTransId="{4475C102-5404-4B73-BD9E-C01B37CF24CB}" sibTransId="{5787AE0A-C254-44AB-9179-9F81269A45E3}"/>
    <dgm:cxn modelId="{6832548C-3835-4B0D-B688-DC0FE2631A33}" type="presOf" srcId="{38479463-0F14-4644-8C3C-EB18E824C32B}" destId="{79D1A7BA-9A64-4700-B0A6-A4430741EAC0}" srcOrd="0" destOrd="1" presId="urn:microsoft.com/office/officeart/2005/8/layout/hList1"/>
    <dgm:cxn modelId="{33F200A6-6628-4418-B818-48828158FE4B}" type="presOf" srcId="{4DF9D066-9CCF-49F5-9439-75CE09C69DBB}" destId="{FC95E2AA-CBAC-43DC-BDA9-AED27CAB845E}" srcOrd="0" destOrd="0" presId="urn:microsoft.com/office/officeart/2005/8/layout/hList1"/>
    <dgm:cxn modelId="{E2822233-9D3B-4E9D-AE6A-18B54C5F5D3C}" srcId="{3AFA556C-1124-460D-99C3-9AB2DCF32C5B}" destId="{38479463-0F14-4644-8C3C-EB18E824C32B}" srcOrd="1" destOrd="0" parTransId="{26866BF7-2B4F-4ADC-8378-FDF46761EEA4}" sibTransId="{759CF6F3-ABAF-4650-AEF3-35F525C0FD3D}"/>
    <dgm:cxn modelId="{0AC8EDB8-5E16-4F7F-8E82-756F4DB3D026}" type="presOf" srcId="{9915893B-F690-4462-A921-AE690A7B2BAC}" destId="{79D1A7BA-9A64-4700-B0A6-A4430741EAC0}" srcOrd="0" destOrd="0" presId="urn:microsoft.com/office/officeart/2005/8/layout/hList1"/>
    <dgm:cxn modelId="{657621A1-EA26-4B64-9A69-38E71120BC67}" type="presParOf" srcId="{ED0BB30C-EFE8-4CE4-B150-C9710D8BF634}" destId="{BA321A7D-C799-461E-8B79-1209120ED66F}" srcOrd="0" destOrd="0" presId="urn:microsoft.com/office/officeart/2005/8/layout/hList1"/>
    <dgm:cxn modelId="{669F9566-2409-4FBB-BCE8-52A6D2DF88CF}" type="presParOf" srcId="{BA321A7D-C799-461E-8B79-1209120ED66F}" destId="{05B6DCD0-AA44-42B8-BE46-E84508642E4F}" srcOrd="0" destOrd="0" presId="urn:microsoft.com/office/officeart/2005/8/layout/hList1"/>
    <dgm:cxn modelId="{DD973971-9A51-41C1-B2A0-45C7B2924412}" type="presParOf" srcId="{BA321A7D-C799-461E-8B79-1209120ED66F}" destId="{79D1A7BA-9A64-4700-B0A6-A4430741EAC0}" srcOrd="1" destOrd="0" presId="urn:microsoft.com/office/officeart/2005/8/layout/hList1"/>
    <dgm:cxn modelId="{7CAF3B8C-E270-4DB5-86DE-E9D85378FAA4}" type="presParOf" srcId="{ED0BB30C-EFE8-4CE4-B150-C9710D8BF634}" destId="{BECEF869-9A90-4017-970E-3CD9A9DF7A6D}" srcOrd="1" destOrd="0" presId="urn:microsoft.com/office/officeart/2005/8/layout/hList1"/>
    <dgm:cxn modelId="{D8134BDB-11D2-4B31-9771-7871AC5706BA}" type="presParOf" srcId="{ED0BB30C-EFE8-4CE4-B150-C9710D8BF634}" destId="{2B568508-3F01-417D-B244-A42BE51CF584}" srcOrd="2" destOrd="0" presId="urn:microsoft.com/office/officeart/2005/8/layout/hList1"/>
    <dgm:cxn modelId="{3E57BD89-0D9C-423E-B4A1-36054D7D57CB}" type="presParOf" srcId="{2B568508-3F01-417D-B244-A42BE51CF584}" destId="{E9126286-5565-4705-898A-0E6EC6743596}" srcOrd="0" destOrd="0" presId="urn:microsoft.com/office/officeart/2005/8/layout/hList1"/>
    <dgm:cxn modelId="{85A29856-E8EF-4141-A34C-1691397D0954}" type="presParOf" srcId="{2B568508-3F01-417D-B244-A42BE51CF584}" destId="{FC95E2AA-CBAC-43DC-BDA9-AED27CAB845E}"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4E8131-B776-476D-8053-081C1E53D3C5}">
      <dsp:nvSpPr>
        <dsp:cNvPr id="0" name=""/>
        <dsp:cNvSpPr/>
      </dsp:nvSpPr>
      <dsp:spPr>
        <a:xfrm>
          <a:off x="0" y="0"/>
          <a:ext cx="7792297" cy="195003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s-AR" sz="3000" kern="1200" dirty="0" smtClean="0"/>
            <a:t>USA </a:t>
          </a:r>
          <a:r>
            <a:rPr lang="es-AR" sz="3000" kern="1200" dirty="0" smtClean="0">
              <a:sym typeface="Wingdings 3"/>
            </a:rPr>
            <a:t></a:t>
          </a:r>
          <a:r>
            <a:rPr lang="es-AR" sz="3000" kern="1200" dirty="0" smtClean="0"/>
            <a:t> más de 10.000 casos al año</a:t>
          </a:r>
          <a:endParaRPr lang="es-AR" sz="3000" kern="1200" dirty="0"/>
        </a:p>
      </dsp:txBody>
      <dsp:txXfrm>
        <a:off x="1753463" y="0"/>
        <a:ext cx="6038833" cy="1950037"/>
      </dsp:txXfrm>
    </dsp:sp>
    <dsp:sp modelId="{AD1B8CA3-1E63-4D05-A0A9-4A898B0950C6}">
      <dsp:nvSpPr>
        <dsp:cNvPr id="0" name=""/>
        <dsp:cNvSpPr/>
      </dsp:nvSpPr>
      <dsp:spPr>
        <a:xfrm>
          <a:off x="305389" y="195003"/>
          <a:ext cx="1337688" cy="1560030"/>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1">
          <a:scrgbClr r="0" g="0" b="0"/>
        </a:fillRef>
        <a:effectRef idx="1">
          <a:scrgbClr r="0" g="0" b="0"/>
        </a:effectRef>
        <a:fontRef idx="minor"/>
      </dsp:style>
    </dsp:sp>
    <dsp:sp modelId="{7157184B-C4B1-45A1-8059-34AA6A62342C}">
      <dsp:nvSpPr>
        <dsp:cNvPr id="0" name=""/>
        <dsp:cNvSpPr/>
      </dsp:nvSpPr>
      <dsp:spPr>
        <a:xfrm>
          <a:off x="0" y="2145041"/>
          <a:ext cx="7792297" cy="195003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s-AR" sz="3000" kern="1200" dirty="0" smtClean="0"/>
            <a:t>UK </a:t>
          </a:r>
          <a:r>
            <a:rPr lang="es-AR" sz="3000" kern="1200" dirty="0" smtClean="0">
              <a:sym typeface="Wingdings 3"/>
            </a:rPr>
            <a:t></a:t>
          </a:r>
          <a:r>
            <a:rPr lang="es-AR" sz="3000" kern="1200" dirty="0" smtClean="0"/>
            <a:t> 7300 muertes al año: </a:t>
          </a:r>
          <a:r>
            <a:rPr lang="en-US" sz="3000" kern="1200" dirty="0" smtClean="0"/>
            <a:t>4.9% (8% hombres, 1.5% </a:t>
          </a:r>
          <a:r>
            <a:rPr lang="en-US" sz="3000" kern="1200" dirty="0" err="1" smtClean="0"/>
            <a:t>mujeres</a:t>
          </a:r>
          <a:r>
            <a:rPr lang="en-US" sz="3000" kern="1200" dirty="0" smtClean="0"/>
            <a:t>) de </a:t>
          </a:r>
          <a:r>
            <a:rPr lang="en-US" sz="3000" kern="1200" dirty="0" err="1" smtClean="0"/>
            <a:t>todas</a:t>
          </a:r>
          <a:r>
            <a:rPr lang="en-US" sz="3000" kern="1200" dirty="0" smtClean="0"/>
            <a:t> </a:t>
          </a:r>
          <a:r>
            <a:rPr lang="en-US" sz="3000" kern="1200" dirty="0" err="1" smtClean="0"/>
            <a:t>las</a:t>
          </a:r>
          <a:r>
            <a:rPr lang="en-US" sz="3000" kern="1200" dirty="0" smtClean="0"/>
            <a:t> </a:t>
          </a:r>
          <a:r>
            <a:rPr lang="en-US" sz="3000" kern="1200" dirty="0" err="1" smtClean="0"/>
            <a:t>muertes</a:t>
          </a:r>
          <a:r>
            <a:rPr lang="en-US" sz="3000" kern="1200" dirty="0" smtClean="0"/>
            <a:t> </a:t>
          </a:r>
          <a:r>
            <a:rPr lang="en-US" sz="3000" kern="1200" dirty="0" err="1" smtClean="0"/>
            <a:t>por</a:t>
          </a:r>
          <a:r>
            <a:rPr lang="en-US" sz="3000" kern="1200" dirty="0" smtClean="0"/>
            <a:t> cancer</a:t>
          </a:r>
          <a:endParaRPr lang="es-AR" sz="3000" kern="1200" dirty="0"/>
        </a:p>
      </dsp:txBody>
      <dsp:txXfrm>
        <a:off x="1753463" y="2145041"/>
        <a:ext cx="6038833" cy="1950037"/>
      </dsp:txXfrm>
    </dsp:sp>
    <dsp:sp modelId="{A1C37C53-0E19-4FAD-82D2-302F3D2B38B8}">
      <dsp:nvSpPr>
        <dsp:cNvPr id="0" name=""/>
        <dsp:cNvSpPr/>
      </dsp:nvSpPr>
      <dsp:spPr>
        <a:xfrm>
          <a:off x="305389" y="2340045"/>
          <a:ext cx="1337688" cy="1560030"/>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BE7735-D144-4B57-B0AC-81F68ED8504F}">
      <dsp:nvSpPr>
        <dsp:cNvPr id="0" name=""/>
        <dsp:cNvSpPr/>
      </dsp:nvSpPr>
      <dsp:spPr>
        <a:xfrm>
          <a:off x="1709" y="0"/>
          <a:ext cx="2660298" cy="4096079"/>
        </a:xfrm>
        <a:prstGeom prst="roundRect">
          <a:avLst>
            <a:gd name="adj" fmla="val 10000"/>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err="1" smtClean="0"/>
            <a:t>Cáncer</a:t>
          </a:r>
          <a:r>
            <a:rPr lang="en-US" sz="1900" kern="1200" dirty="0" smtClean="0"/>
            <a:t> de </a:t>
          </a:r>
          <a:r>
            <a:rPr lang="en-US" sz="1900" kern="1200" dirty="0" err="1" smtClean="0"/>
            <a:t>pulmón</a:t>
          </a:r>
          <a:r>
            <a:rPr lang="en-US" sz="1900" kern="1200" dirty="0" smtClean="0"/>
            <a:t> : principal </a:t>
          </a:r>
          <a:r>
            <a:rPr lang="en-US" sz="1900" kern="1200" dirty="0" err="1" smtClean="0"/>
            <a:t>cáncer</a:t>
          </a:r>
          <a:endParaRPr lang="en-US" sz="1900" kern="1200" dirty="0"/>
        </a:p>
      </dsp:txBody>
      <dsp:txXfrm>
        <a:off x="1709" y="1638431"/>
        <a:ext cx="2660298" cy="1638431"/>
      </dsp:txXfrm>
    </dsp:sp>
    <dsp:sp modelId="{FFBC0BA6-1B4D-44CE-B8C3-5AD7BE52C449}">
      <dsp:nvSpPr>
        <dsp:cNvPr id="0" name=""/>
        <dsp:cNvSpPr/>
      </dsp:nvSpPr>
      <dsp:spPr>
        <a:xfrm>
          <a:off x="649861" y="245764"/>
          <a:ext cx="1363994" cy="1363994"/>
        </a:xfrm>
        <a:prstGeom prst="ellipse">
          <a:avLst/>
        </a:prstGeom>
        <a:blipFill rotWithShape="0">
          <a:blip xmlns:r="http://schemas.openxmlformats.org/officeDocument/2006/relationships" r:embed="rId1"/>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0EA036C-4190-4483-B6B9-8F3AAA7323EF}">
      <dsp:nvSpPr>
        <dsp:cNvPr id="0" name=""/>
        <dsp:cNvSpPr/>
      </dsp:nvSpPr>
      <dsp:spPr>
        <a:xfrm>
          <a:off x="2741816" y="0"/>
          <a:ext cx="2660298" cy="4096079"/>
        </a:xfrm>
        <a:prstGeom prst="roundRect">
          <a:avLst>
            <a:gd name="adj" fmla="val 10000"/>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t>20% de </a:t>
          </a:r>
          <a:r>
            <a:rPr lang="en-US" sz="1900" kern="1200" dirty="0" err="1" smtClean="0"/>
            <a:t>las</a:t>
          </a:r>
          <a:r>
            <a:rPr lang="en-US" sz="1900" kern="1200" dirty="0" smtClean="0"/>
            <a:t> </a:t>
          </a:r>
          <a:r>
            <a:rPr lang="en-US" sz="1900" kern="1200" dirty="0" err="1" smtClean="0"/>
            <a:t>muertes</a:t>
          </a:r>
          <a:r>
            <a:rPr lang="en-US" sz="1900" kern="1200" dirty="0" smtClean="0"/>
            <a:t> en </a:t>
          </a:r>
          <a:r>
            <a:rPr lang="en-US" sz="1900" kern="1200" dirty="0" err="1" smtClean="0"/>
            <a:t>población</a:t>
          </a:r>
          <a:r>
            <a:rPr lang="en-US" sz="1900" kern="1200" dirty="0" smtClean="0"/>
            <a:t> </a:t>
          </a:r>
          <a:r>
            <a:rPr lang="en-US" sz="1900" kern="1200" dirty="0" err="1" smtClean="0"/>
            <a:t>expuesta</a:t>
          </a:r>
          <a:endParaRPr lang="en-US" sz="1900" kern="1200" dirty="0"/>
        </a:p>
      </dsp:txBody>
      <dsp:txXfrm>
        <a:off x="2741816" y="1638431"/>
        <a:ext cx="2660298" cy="1638431"/>
      </dsp:txXfrm>
    </dsp:sp>
    <dsp:sp modelId="{AFD4EAF1-B57F-412F-9011-4BDFBE776A75}">
      <dsp:nvSpPr>
        <dsp:cNvPr id="0" name=""/>
        <dsp:cNvSpPr/>
      </dsp:nvSpPr>
      <dsp:spPr>
        <a:xfrm>
          <a:off x="3389968" y="245764"/>
          <a:ext cx="1363994" cy="1363994"/>
        </a:xfrm>
        <a:prstGeom prst="ellipse">
          <a:avLst/>
        </a:prstGeom>
        <a:blipFill rotWithShape="0">
          <a:blip xmlns:r="http://schemas.openxmlformats.org/officeDocument/2006/relationships" r:embed="rId2"/>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1B11FEF-ABEE-4320-9680-47FE2287C432}">
      <dsp:nvSpPr>
        <dsp:cNvPr id="0" name=""/>
        <dsp:cNvSpPr/>
      </dsp:nvSpPr>
      <dsp:spPr>
        <a:xfrm>
          <a:off x="5481923" y="0"/>
          <a:ext cx="2660298" cy="4096079"/>
        </a:xfrm>
        <a:prstGeom prst="roundRect">
          <a:avLst>
            <a:gd name="adj" fmla="val 10000"/>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t>4% de </a:t>
          </a:r>
          <a:r>
            <a:rPr lang="en-US" sz="1900" kern="1200" dirty="0" err="1" smtClean="0"/>
            <a:t>todos</a:t>
          </a:r>
          <a:r>
            <a:rPr lang="en-US" sz="1900" kern="1200" dirty="0" smtClean="0"/>
            <a:t> los </a:t>
          </a:r>
          <a:r>
            <a:rPr lang="en-US" sz="1900" kern="1200" dirty="0" err="1" smtClean="0"/>
            <a:t>cánceres</a:t>
          </a:r>
          <a:r>
            <a:rPr lang="en-US" sz="1900" kern="1200" dirty="0" smtClean="0"/>
            <a:t> de </a:t>
          </a:r>
          <a:r>
            <a:rPr lang="en-US" sz="1900" kern="1200" dirty="0" err="1" smtClean="0"/>
            <a:t>pulmón</a:t>
          </a:r>
          <a:r>
            <a:rPr lang="en-US" sz="1900" kern="1200" dirty="0" smtClean="0"/>
            <a:t> : </a:t>
          </a:r>
          <a:r>
            <a:rPr lang="en-US" sz="1900" kern="1200" dirty="0" err="1" smtClean="0"/>
            <a:t>exposición</a:t>
          </a:r>
          <a:r>
            <a:rPr lang="en-US" sz="1900" kern="1200" dirty="0" smtClean="0"/>
            <a:t> a asbestos</a:t>
          </a:r>
          <a:endParaRPr lang="es-AR" sz="1900" kern="1200" dirty="0"/>
        </a:p>
      </dsp:txBody>
      <dsp:txXfrm>
        <a:off x="5481923" y="1638431"/>
        <a:ext cx="2660298" cy="1638431"/>
      </dsp:txXfrm>
    </dsp:sp>
    <dsp:sp modelId="{50D71CD6-9634-440D-9AE7-A0BAFAE814CD}">
      <dsp:nvSpPr>
        <dsp:cNvPr id="0" name=""/>
        <dsp:cNvSpPr/>
      </dsp:nvSpPr>
      <dsp:spPr>
        <a:xfrm>
          <a:off x="6130075" y="245764"/>
          <a:ext cx="1363994" cy="1363994"/>
        </a:xfrm>
        <a:prstGeom prst="ellipse">
          <a:avLst/>
        </a:prstGeom>
        <a:blipFill rotWithShape="0">
          <a:blip xmlns:r="http://schemas.openxmlformats.org/officeDocument/2006/relationships" r:embed="rId3"/>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A531338-2083-43A3-87DE-F80D5D7B8724}">
      <dsp:nvSpPr>
        <dsp:cNvPr id="0" name=""/>
        <dsp:cNvSpPr/>
      </dsp:nvSpPr>
      <dsp:spPr>
        <a:xfrm>
          <a:off x="325757" y="3276863"/>
          <a:ext cx="7492417" cy="614411"/>
        </a:xfrm>
        <a:prstGeom prst="leftRightArrow">
          <a:avLst/>
        </a:prstGeom>
        <a:solidFill>
          <a:schemeClr val="accent1">
            <a:tint val="60000"/>
            <a:hueOff val="0"/>
            <a:satOff val="0"/>
            <a:lumOff val="0"/>
            <a:alphaOff val="0"/>
          </a:schemeClr>
        </a:solidFill>
        <a:ln>
          <a:noFill/>
        </a:ln>
        <a:effectLst>
          <a:outerShdw blurRad="50800" dist="38100" dir="14700000" algn="t"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B6DCD0-AA44-42B8-BE46-E84508642E4F}">
      <dsp:nvSpPr>
        <dsp:cNvPr id="0" name=""/>
        <dsp:cNvSpPr/>
      </dsp:nvSpPr>
      <dsp:spPr>
        <a:xfrm>
          <a:off x="41" y="62597"/>
          <a:ext cx="3972448" cy="158897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rtl="0">
            <a:lnSpc>
              <a:spcPct val="90000"/>
            </a:lnSpc>
            <a:spcBef>
              <a:spcPct val="0"/>
            </a:spcBef>
            <a:spcAft>
              <a:spcPct val="35000"/>
            </a:spcAft>
          </a:pPr>
          <a:r>
            <a:rPr lang="es-AR" sz="4000" kern="1200" dirty="0" smtClean="0"/>
            <a:t>Berilio:</a:t>
          </a:r>
          <a:endParaRPr lang="es-AR" sz="4000" kern="1200" dirty="0"/>
        </a:p>
      </dsp:txBody>
      <dsp:txXfrm>
        <a:off x="41" y="62597"/>
        <a:ext cx="3972448" cy="1588979"/>
      </dsp:txXfrm>
    </dsp:sp>
    <dsp:sp modelId="{79D1A7BA-9A64-4700-B0A6-A4430741EAC0}">
      <dsp:nvSpPr>
        <dsp:cNvPr id="0" name=""/>
        <dsp:cNvSpPr/>
      </dsp:nvSpPr>
      <dsp:spPr>
        <a:xfrm>
          <a:off x="41" y="1651577"/>
          <a:ext cx="3972448" cy="32116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s-AR" sz="2800" kern="1200" dirty="0" smtClean="0"/>
            <a:t>Frecuente en la industria aeroespacial </a:t>
          </a:r>
          <a:endParaRPr lang="en-US" sz="2800" kern="1200" dirty="0"/>
        </a:p>
        <a:p>
          <a:pPr marL="285750" lvl="1" indent="-285750" algn="l" defTabSz="1244600" rtl="0">
            <a:lnSpc>
              <a:spcPct val="90000"/>
            </a:lnSpc>
            <a:spcBef>
              <a:spcPct val="0"/>
            </a:spcBef>
            <a:spcAft>
              <a:spcPct val="15000"/>
            </a:spcAft>
            <a:buChar char="••"/>
          </a:pPr>
          <a:r>
            <a:rPr lang="en-US" sz="2800" kern="1200" dirty="0" err="1" smtClean="0"/>
            <a:t>Exposición</a:t>
          </a:r>
          <a:r>
            <a:rPr lang="en-US" sz="2800" kern="1200" dirty="0" smtClean="0"/>
            <a:t> en la </a:t>
          </a:r>
          <a:r>
            <a:rPr lang="en-US" sz="2800" kern="1200" dirty="0" err="1" smtClean="0"/>
            <a:t>minería</a:t>
          </a:r>
          <a:r>
            <a:rPr lang="en-US" sz="2800" kern="1200" dirty="0" smtClean="0"/>
            <a:t> y el </a:t>
          </a:r>
          <a:r>
            <a:rPr lang="en-US" sz="2800" kern="1200" dirty="0" err="1" smtClean="0"/>
            <a:t>procesado</a:t>
          </a:r>
          <a:endParaRPr lang="en-US" sz="2800" kern="1200" dirty="0"/>
        </a:p>
      </dsp:txBody>
      <dsp:txXfrm>
        <a:off x="41" y="1651577"/>
        <a:ext cx="3972448" cy="3211649"/>
      </dsp:txXfrm>
    </dsp:sp>
    <dsp:sp modelId="{E9126286-5565-4705-898A-0E6EC6743596}">
      <dsp:nvSpPr>
        <dsp:cNvPr id="0" name=""/>
        <dsp:cNvSpPr/>
      </dsp:nvSpPr>
      <dsp:spPr>
        <a:xfrm>
          <a:off x="4528632" y="62597"/>
          <a:ext cx="3972448" cy="158897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rtl="0">
            <a:lnSpc>
              <a:spcPct val="90000"/>
            </a:lnSpc>
            <a:spcBef>
              <a:spcPct val="0"/>
            </a:spcBef>
            <a:spcAft>
              <a:spcPct val="35000"/>
            </a:spcAft>
          </a:pPr>
          <a:r>
            <a:rPr lang="es-AR" sz="4000" kern="1200" dirty="0" smtClean="0"/>
            <a:t>Arsénico</a:t>
          </a:r>
          <a:endParaRPr lang="es-AR" sz="4000" kern="1200" dirty="0"/>
        </a:p>
      </dsp:txBody>
      <dsp:txXfrm>
        <a:off x="4528632" y="62597"/>
        <a:ext cx="3972448" cy="1588979"/>
      </dsp:txXfrm>
    </dsp:sp>
    <dsp:sp modelId="{FC95E2AA-CBAC-43DC-BDA9-AED27CAB845E}">
      <dsp:nvSpPr>
        <dsp:cNvPr id="0" name=""/>
        <dsp:cNvSpPr/>
      </dsp:nvSpPr>
      <dsp:spPr>
        <a:xfrm>
          <a:off x="4528632" y="1651577"/>
          <a:ext cx="3972448" cy="32116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err="1" smtClean="0"/>
            <a:t>Datos</a:t>
          </a:r>
          <a:r>
            <a:rPr lang="en-US" sz="2800" kern="1200" dirty="0" smtClean="0"/>
            <a:t> </a:t>
          </a:r>
          <a:r>
            <a:rPr lang="en-US" sz="2800" kern="1200" dirty="0" err="1" smtClean="0"/>
            <a:t>limitados</a:t>
          </a:r>
          <a:r>
            <a:rPr lang="en-US" sz="2800" kern="1200" dirty="0" smtClean="0"/>
            <a:t> en </a:t>
          </a:r>
          <a:r>
            <a:rPr lang="en-US" sz="2800" kern="1200" dirty="0" err="1" smtClean="0"/>
            <a:t>animales</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Alto </a:t>
          </a:r>
          <a:r>
            <a:rPr lang="en-US" sz="2800" kern="1200" dirty="0" err="1" smtClean="0"/>
            <a:t>riesgo</a:t>
          </a:r>
          <a:r>
            <a:rPr lang="en-US" sz="2800" kern="1200" dirty="0" smtClean="0"/>
            <a:t> en </a:t>
          </a:r>
          <a:r>
            <a:rPr lang="en-US" sz="2800" kern="1200" dirty="0" err="1" smtClean="0"/>
            <a:t>trabajadores</a:t>
          </a:r>
          <a:r>
            <a:rPr lang="en-US" sz="2800" kern="1200" dirty="0" smtClean="0"/>
            <a:t> de la </a:t>
          </a:r>
          <a:r>
            <a:rPr lang="en-US" sz="2800" kern="1200" dirty="0" err="1" smtClean="0"/>
            <a:t>industria</a:t>
          </a:r>
          <a:r>
            <a:rPr lang="en-US" sz="2800" kern="1200" dirty="0" smtClean="0"/>
            <a:t> de </a:t>
          </a:r>
          <a:r>
            <a:rPr lang="en-US" sz="2800" kern="1200" dirty="0" err="1" smtClean="0"/>
            <a:t>pesticidas</a:t>
          </a:r>
          <a:r>
            <a:rPr lang="en-US" sz="2800" kern="1200" dirty="0" smtClean="0"/>
            <a:t> </a:t>
          </a:r>
          <a:r>
            <a:rPr lang="en-US" sz="2800" kern="1200" dirty="0" err="1" smtClean="0"/>
            <a:t>que</a:t>
          </a:r>
          <a:r>
            <a:rPr lang="en-US" sz="2800" kern="1200" dirty="0" smtClean="0"/>
            <a:t> </a:t>
          </a:r>
          <a:r>
            <a:rPr lang="en-US" sz="2800" kern="1200" dirty="0" err="1" smtClean="0"/>
            <a:t>contienen</a:t>
          </a:r>
          <a:r>
            <a:rPr lang="en-US" sz="2800" kern="1200" dirty="0" smtClean="0"/>
            <a:t> </a:t>
          </a:r>
          <a:r>
            <a:rPr lang="en-US" sz="2800" kern="1200" dirty="0" err="1" smtClean="0"/>
            <a:t>arsénico</a:t>
          </a:r>
          <a:endParaRPr lang="en-US" sz="2800" kern="1200" dirty="0"/>
        </a:p>
      </dsp:txBody>
      <dsp:txXfrm>
        <a:off x="4528632" y="1651577"/>
        <a:ext cx="3972448" cy="321164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1569912-7078-463A-888C-751AE7215894}" type="datetimeFigureOut">
              <a:rPr lang="es-AR"/>
              <a:pPr>
                <a:defRPr/>
              </a:pPr>
              <a:t>15/02/2017</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D42D297-2700-4C33-BEF9-EB84AA934646}" type="slidenum">
              <a:rPr lang="es-AR"/>
              <a:pPr>
                <a:defRPr/>
              </a:pPr>
              <a:t>‹Nº›</a:t>
            </a:fld>
            <a:endParaRPr 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0C1A895-3677-4DE0-9B53-F4D101F560B0}" type="slidenum">
              <a:rPr lang="es-ES_tradnl" smtClean="0">
                <a:latin typeface="Arial" pitchFamily="34" charset="0"/>
                <a:cs typeface="Arial" pitchFamily="34" charset="0"/>
              </a:rPr>
              <a:pPr/>
              <a:t>4</a:t>
            </a:fld>
            <a:endParaRPr lang="es-ES_tradnl" smtClean="0">
              <a:latin typeface="Arial" pitchFamily="34" charset="0"/>
              <a:cs typeface="Arial" pitchFamily="34" charset="0"/>
            </a:endParaRPr>
          </a:p>
        </p:txBody>
      </p:sp>
      <p:sp>
        <p:nvSpPr>
          <p:cNvPr id="60419" name="Rectangle 1026"/>
          <p:cNvSpPr>
            <a:spLocks noChangeArrowheads="1" noTextEdit="1"/>
          </p:cNvSpPr>
          <p:nvPr>
            <p:ph type="sldImg"/>
          </p:nvPr>
        </p:nvSpPr>
        <p:spPr bwMode="auto">
          <a:noFill/>
          <a:ln>
            <a:solidFill>
              <a:srgbClr val="000000"/>
            </a:solidFill>
            <a:miter lim="800000"/>
            <a:headEnd/>
            <a:tailEnd/>
          </a:ln>
        </p:spPr>
      </p:sp>
      <p:sp>
        <p:nvSpPr>
          <p:cNvPr id="6042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3FE5B0-F87B-4653-AA6C-0F0B91BB212B}" type="slidenum">
              <a:rPr lang="es-ES" smtClean="0">
                <a:latin typeface="Arial" pitchFamily="34" charset="0"/>
                <a:ea typeface="WenQuanYi Zen Hei"/>
                <a:cs typeface="DejaVu Sans" pitchFamily="34" charset="0"/>
              </a:rPr>
              <a:pPr/>
              <a:t>8</a:t>
            </a:fld>
            <a:endParaRPr lang="es-ES" smtClean="0">
              <a:latin typeface="Arial" pitchFamily="34" charset="0"/>
              <a:ea typeface="WenQuanYi Zen Hei"/>
              <a:cs typeface="DejaVu Sans" pitchFamily="34" charset="0"/>
            </a:endParaRPr>
          </a:p>
        </p:txBody>
      </p:sp>
      <p:sp>
        <p:nvSpPr>
          <p:cNvPr id="61443" name="Rectangle 1"/>
          <p:cNvSpPr>
            <a:spLocks noChangeArrowheads="1" noTextEdit="1"/>
          </p:cNvSpPr>
          <p:nvPr>
            <p:ph type="sldImg"/>
          </p:nvPr>
        </p:nvSpPr>
        <p:spPr bwMode="auto">
          <a:noFill/>
          <a:ln>
            <a:solidFill>
              <a:srgbClr val="000000"/>
            </a:solidFill>
            <a:miter lim="800000"/>
            <a:headEnd/>
            <a:tailEnd/>
          </a:ln>
        </p:spPr>
      </p:sp>
      <p:sp>
        <p:nvSpPr>
          <p:cNvPr id="61444" name="Rectangle 2"/>
          <p:cNvSpPr>
            <a:spLocks noChangeArrowheads="1"/>
          </p:cNvSpPr>
          <p:nvPr>
            <p:ph type="body" idx="1"/>
          </p:nvPr>
        </p:nvSpPr>
        <p:spPr bwMode="auto">
          <a:noFill/>
        </p:spPr>
        <p:txBody>
          <a:bodyPr wrap="none" numCol="1" anchor="ctr" anchorCtr="0" compatLnSpc="1">
            <a:prstTxWarp prst="textNoShape">
              <a:avLst/>
            </a:prstTxWarp>
          </a:bodyPr>
          <a:lstStyle/>
          <a:p>
            <a:endParaRPr lang="es-AR"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624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110369-854B-43CE-8262-BAB868FC14DD}"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AAEC873-8D5E-4FDE-842A-003185B4D847}" type="slidenum">
              <a:rPr lang="es-ES" smtClean="0">
                <a:latin typeface="Arial" pitchFamily="34" charset="0"/>
                <a:cs typeface="Arial" pitchFamily="34" charset="0"/>
              </a:rPr>
              <a:pPr/>
              <a:t>37</a:t>
            </a:fld>
            <a:endParaRPr lang="es-ES" smtClean="0">
              <a:latin typeface="Arial" pitchFamily="34" charset="0"/>
              <a:cs typeface="Arial" pitchFamily="34" charset="0"/>
            </a:endParaRPr>
          </a:p>
        </p:txBody>
      </p:sp>
      <p:sp>
        <p:nvSpPr>
          <p:cNvPr id="63491" name="Rectangle 1"/>
          <p:cNvSpPr>
            <a:spLocks noChangeArrowheads="1" noTextEdit="1"/>
          </p:cNvSpPr>
          <p:nvPr>
            <p:ph type="sldImg"/>
          </p:nvPr>
        </p:nvSpPr>
        <p:spPr bwMode="auto">
          <a:noFill/>
          <a:ln>
            <a:solidFill>
              <a:srgbClr val="000000"/>
            </a:solidFill>
            <a:miter lim="800000"/>
            <a:headEnd/>
            <a:tailEnd/>
          </a:ln>
        </p:spPr>
      </p:sp>
      <p:sp>
        <p:nvSpPr>
          <p:cNvPr id="63492" name="Rectangle 2"/>
          <p:cNvSpPr>
            <a:spLocks noChangeArrowheads="1"/>
          </p:cNvSpPr>
          <p:nvPr>
            <p:ph type="body" idx="1"/>
          </p:nvPr>
        </p:nvSpPr>
        <p:spPr bwMode="auto">
          <a:noFill/>
        </p:spPr>
        <p:txBody>
          <a:bodyPr wrap="none" numCol="1" anchor="ctr" anchorCtr="0" compatLnSpc="1">
            <a:prstTxWarp prst="textNoShape">
              <a:avLst/>
            </a:prstTxWarp>
          </a:bodyPr>
          <a:lstStyle/>
          <a:p>
            <a:endParaRPr lang="es-A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223FF4-3F37-47C1-BC4D-C4806146195D}" type="slidenum">
              <a:rPr lang="es-ES" smtClean="0">
                <a:latin typeface="Arial" pitchFamily="34" charset="0"/>
                <a:cs typeface="Arial" pitchFamily="34" charset="0"/>
              </a:rPr>
              <a:pPr/>
              <a:t>38</a:t>
            </a:fld>
            <a:endParaRPr lang="es-ES" smtClean="0">
              <a:latin typeface="Arial" pitchFamily="34" charset="0"/>
              <a:cs typeface="Arial" pitchFamily="34" charset="0"/>
            </a:endParaRPr>
          </a:p>
        </p:txBody>
      </p:sp>
      <p:sp>
        <p:nvSpPr>
          <p:cNvPr id="6451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C63D8AF-A37D-46C4-8725-788E885E3E3D}" type="slidenum">
              <a:rPr lang="es-AR" sz="1200">
                <a:solidFill>
                  <a:srgbClr val="000000"/>
                </a:solidFill>
                <a:ea typeface="WenQuanYi Zen Hei"/>
                <a:cs typeface="WenQuanYi Zen Hei"/>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38</a:t>
            </a:fld>
            <a:endParaRPr lang="es-AR" sz="1200">
              <a:solidFill>
                <a:srgbClr val="000000"/>
              </a:solidFill>
              <a:ea typeface="WenQuanYi Zen Hei"/>
              <a:cs typeface="WenQuanYi Zen Hei"/>
            </a:endParaRPr>
          </a:p>
        </p:txBody>
      </p:sp>
      <p:sp>
        <p:nvSpPr>
          <p:cNvPr id="64516" name="Rectangle 2"/>
          <p:cNvSpPr>
            <a:spLocks noChangeArrowheads="1" noTextEdit="1"/>
          </p:cNvSpPr>
          <p:nvPr>
            <p:ph type="sldImg"/>
          </p:nvPr>
        </p:nvSpPr>
        <p:spPr bwMode="auto">
          <a:noFill/>
          <a:ln>
            <a:solidFill>
              <a:srgbClr val="000000"/>
            </a:solidFill>
            <a:miter lim="800000"/>
            <a:headEnd/>
            <a:tailEnd/>
          </a:ln>
        </p:spPr>
      </p:sp>
      <p:sp>
        <p:nvSpPr>
          <p:cNvPr id="64517" name="Rectangle 3"/>
          <p:cNvSpPr>
            <a:spLocks noChangeArrowheads="1"/>
          </p:cNvSpPr>
          <p:nvPr>
            <p:ph type="body" idx="1"/>
          </p:nvPr>
        </p:nvSpPr>
        <p:spPr bwMode="auto">
          <a:noFill/>
        </p:spPr>
        <p:txBody>
          <a:bodyPr wrap="none" numCol="1" anchor="ctr" anchorCtr="0" compatLnSpc="1">
            <a:prstTxWarp prst="textNoShape">
              <a:avLst/>
            </a:prstTxWarp>
          </a:bodyPr>
          <a:lstStyle/>
          <a:p>
            <a:endParaRPr lang="es-A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A84ECD3-FF50-403F-B03A-E48E46D8D041}" type="slidenum">
              <a:rPr lang="es-ES" smtClean="0">
                <a:latin typeface="Arial" pitchFamily="34" charset="0"/>
                <a:cs typeface="Arial" pitchFamily="34" charset="0"/>
              </a:rPr>
              <a:pPr/>
              <a:t>39</a:t>
            </a:fld>
            <a:endParaRPr lang="es-ES" smtClean="0">
              <a:latin typeface="Arial" pitchFamily="34" charset="0"/>
              <a:cs typeface="Arial" pitchFamily="34" charset="0"/>
            </a:endParaRPr>
          </a:p>
        </p:txBody>
      </p:sp>
      <p:sp>
        <p:nvSpPr>
          <p:cNvPr id="65539" name="Rectangle 1"/>
          <p:cNvSpPr>
            <a:spLocks noChangeArrowheads="1" noTextEdit="1"/>
          </p:cNvSpPr>
          <p:nvPr>
            <p:ph type="sldImg"/>
          </p:nvPr>
        </p:nvSpPr>
        <p:spPr bwMode="auto">
          <a:noFill/>
          <a:ln>
            <a:solidFill>
              <a:srgbClr val="000000"/>
            </a:solidFill>
            <a:miter lim="800000"/>
            <a:headEnd/>
            <a:tailEnd/>
          </a:ln>
        </p:spPr>
      </p:sp>
      <p:sp>
        <p:nvSpPr>
          <p:cNvPr id="65540" name="Rectangle 2"/>
          <p:cNvSpPr>
            <a:spLocks noChangeArrowheads="1"/>
          </p:cNvSpPr>
          <p:nvPr>
            <p:ph type="body" idx="1"/>
          </p:nvPr>
        </p:nvSpPr>
        <p:spPr bwMode="auto">
          <a:noFill/>
        </p:spPr>
        <p:txBody>
          <a:bodyPr wrap="none" numCol="1" anchor="ctr" anchorCtr="0" compatLnSpc="1">
            <a:prstTxWarp prst="textNoShape">
              <a:avLst/>
            </a:prstTxWarp>
          </a:bodyPr>
          <a:lstStyle/>
          <a:p>
            <a:endParaRPr lang="es-A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EA29FF7-F694-4CD9-8619-6EF30A9E4BA2}" type="slidenum">
              <a:rPr lang="es-ES" smtClean="0">
                <a:latin typeface="Arial" pitchFamily="34" charset="0"/>
                <a:cs typeface="Arial" pitchFamily="34" charset="0"/>
              </a:rPr>
              <a:pPr/>
              <a:t>40</a:t>
            </a:fld>
            <a:endParaRPr lang="es-ES" smtClean="0">
              <a:latin typeface="Arial" pitchFamily="34" charset="0"/>
              <a:cs typeface="Arial" pitchFamily="34" charset="0"/>
            </a:endParaRPr>
          </a:p>
        </p:txBody>
      </p:sp>
      <p:sp>
        <p:nvSpPr>
          <p:cNvPr id="66563" name="Rectangle 1"/>
          <p:cNvSpPr>
            <a:spLocks noChangeArrowheads="1" noTextEdit="1"/>
          </p:cNvSpPr>
          <p:nvPr>
            <p:ph type="sldImg"/>
          </p:nvPr>
        </p:nvSpPr>
        <p:spPr bwMode="auto">
          <a:noFill/>
          <a:ln>
            <a:solidFill>
              <a:srgbClr val="000000"/>
            </a:solidFill>
            <a:miter lim="800000"/>
            <a:headEnd/>
            <a:tailEnd/>
          </a:ln>
        </p:spPr>
      </p:sp>
      <p:sp>
        <p:nvSpPr>
          <p:cNvPr id="66564" name="Rectangle 2"/>
          <p:cNvSpPr>
            <a:spLocks noChangeArrowheads="1"/>
          </p:cNvSpPr>
          <p:nvPr>
            <p:ph type="body" idx="1"/>
          </p:nvPr>
        </p:nvSpPr>
        <p:spPr bwMode="auto">
          <a:noFill/>
        </p:spPr>
        <p:txBody>
          <a:bodyPr wrap="none" numCol="1" anchor="ctr" anchorCtr="0" compatLnSpc="1">
            <a:prstTxWarp prst="textNoShape">
              <a:avLst/>
            </a:prstTxWarp>
          </a:bodyPr>
          <a:lstStyle/>
          <a:p>
            <a:endParaRPr lang="es-A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7637A5-2A30-410C-8868-EDCF2D4ADB5C}" type="slidenum">
              <a:rPr lang="es-ES" smtClean="0">
                <a:latin typeface="Arial" pitchFamily="34" charset="0"/>
                <a:cs typeface="Arial" pitchFamily="34" charset="0"/>
              </a:rPr>
              <a:pPr/>
              <a:t>41</a:t>
            </a:fld>
            <a:endParaRPr lang="es-ES" smtClean="0">
              <a:latin typeface="Arial" pitchFamily="34" charset="0"/>
              <a:cs typeface="Arial" pitchFamily="34" charset="0"/>
            </a:endParaRPr>
          </a:p>
        </p:txBody>
      </p:sp>
      <p:sp>
        <p:nvSpPr>
          <p:cNvPr id="67587" name="Rectangle 1"/>
          <p:cNvSpPr>
            <a:spLocks noChangeArrowheads="1" noTextEdit="1"/>
          </p:cNvSpPr>
          <p:nvPr>
            <p:ph type="sldImg"/>
          </p:nvPr>
        </p:nvSpPr>
        <p:spPr bwMode="auto">
          <a:noFill/>
          <a:ln>
            <a:solidFill>
              <a:srgbClr val="000000"/>
            </a:solidFill>
            <a:miter lim="800000"/>
            <a:headEnd/>
            <a:tailEnd/>
          </a:ln>
        </p:spPr>
      </p:sp>
      <p:sp>
        <p:nvSpPr>
          <p:cNvPr id="67588" name="Rectangle 2"/>
          <p:cNvSpPr>
            <a:spLocks noChangeArrowheads="1"/>
          </p:cNvSpPr>
          <p:nvPr>
            <p:ph type="body" idx="1"/>
          </p:nvPr>
        </p:nvSpPr>
        <p:spPr bwMode="auto">
          <a:noFill/>
        </p:spPr>
        <p:txBody>
          <a:bodyPr wrap="none" numCol="1" anchor="ctr" anchorCtr="0" compatLnSpc="1">
            <a:prstTxWarp prst="textNoShape">
              <a:avLst/>
            </a:prstTxWarp>
          </a:bodyPr>
          <a:lstStyle/>
          <a:p>
            <a:endParaRPr lang="es-A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Triángulo isósceles"/>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Título"/>
          <p:cNvSpPr>
            <a:spLocks noGrp="1"/>
          </p:cNvSpPr>
          <p:nvPr>
            <p:ph type="ctrTitle"/>
          </p:nvPr>
        </p:nvSpPr>
        <p:spPr>
          <a:xfrm>
            <a:off x="540544" y="776288"/>
            <a:ext cx="8062912" cy="1470025"/>
          </a:xfrm>
        </p:spPr>
        <p:txBody>
          <a:bodyPr anchor="b"/>
          <a:lstStyle>
            <a:lvl1pPr algn="r">
              <a:defRPr sz="440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27 Marcador de fecha"/>
          <p:cNvSpPr>
            <a:spLocks noGrp="1"/>
          </p:cNvSpPr>
          <p:nvPr>
            <p:ph type="dt" sz="half" idx="10"/>
          </p:nvPr>
        </p:nvSpPr>
        <p:spPr>
          <a:xfrm>
            <a:off x="1371600" y="6011863"/>
            <a:ext cx="5791200" cy="365125"/>
          </a:xfrm>
        </p:spPr>
        <p:txBody>
          <a:bodyPr tIns="0" bIns="0" anchor="t"/>
          <a:lstStyle>
            <a:lvl1pPr algn="r">
              <a:defRPr sz="1000"/>
            </a:lvl1pPr>
          </a:lstStyle>
          <a:p>
            <a:pPr>
              <a:defRPr/>
            </a:pPr>
            <a:fld id="{4B3B7511-D2C1-4761-924B-006ECA8CB149}" type="datetimeFigureOut">
              <a:rPr lang="es-AR"/>
              <a:pPr>
                <a:defRPr/>
              </a:pPr>
              <a:t>15/02/2017</a:t>
            </a:fld>
            <a:endParaRPr lang="es-AR"/>
          </a:p>
        </p:txBody>
      </p:sp>
      <p:sp>
        <p:nvSpPr>
          <p:cNvPr id="6" name="16 Marcador de pie de página"/>
          <p:cNvSpPr>
            <a:spLocks noGrp="1"/>
          </p:cNvSpPr>
          <p:nvPr>
            <p:ph type="ftr" sz="quarter" idx="11"/>
          </p:nvPr>
        </p:nvSpPr>
        <p:spPr>
          <a:xfrm>
            <a:off x="1371600" y="5649913"/>
            <a:ext cx="5791200" cy="365125"/>
          </a:xfrm>
        </p:spPr>
        <p:txBody>
          <a:bodyPr tIns="0" bIns="0"/>
          <a:lstStyle>
            <a:lvl1pPr algn="r">
              <a:defRPr sz="1100"/>
            </a:lvl1pPr>
          </a:lstStyle>
          <a:p>
            <a:pPr>
              <a:defRPr/>
            </a:pPr>
            <a:endParaRPr lang="es-AR"/>
          </a:p>
        </p:txBody>
      </p:sp>
      <p:sp>
        <p:nvSpPr>
          <p:cNvPr id="7" name="28 Marcador de número de diapositiva"/>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C00F9B64-5BD2-4234-B031-D90BE6B93F71}" type="slidenum">
              <a:rPr lang="es-AR"/>
              <a:pPr>
                <a:defRPr/>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0F6885DF-C512-4F23-9DB7-E81435F908AD}" type="datetimeFigureOut">
              <a:rPr lang="es-AR"/>
              <a:pPr>
                <a:defRPr/>
              </a:pPr>
              <a:t>15/02/2017</a:t>
            </a:fld>
            <a:endParaRPr lang="es-AR"/>
          </a:p>
        </p:txBody>
      </p:sp>
      <p:sp>
        <p:nvSpPr>
          <p:cNvPr id="5" name="2 Marcador de pie de página"/>
          <p:cNvSpPr>
            <a:spLocks noGrp="1"/>
          </p:cNvSpPr>
          <p:nvPr>
            <p:ph type="ftr" sz="quarter" idx="11"/>
          </p:nvPr>
        </p:nvSpPr>
        <p:spPr/>
        <p:txBody>
          <a:bodyPr/>
          <a:lstStyle>
            <a:lvl1pPr>
              <a:defRPr/>
            </a:lvl1pPr>
          </a:lstStyle>
          <a:p>
            <a:pPr>
              <a:defRPr/>
            </a:pPr>
            <a:endParaRPr lang="es-AR"/>
          </a:p>
        </p:txBody>
      </p:sp>
      <p:sp>
        <p:nvSpPr>
          <p:cNvPr id="6" name="22 Marcador de número de diapositiva"/>
          <p:cNvSpPr>
            <a:spLocks noGrp="1"/>
          </p:cNvSpPr>
          <p:nvPr>
            <p:ph type="sldNum" sz="quarter" idx="12"/>
          </p:nvPr>
        </p:nvSpPr>
        <p:spPr/>
        <p:txBody>
          <a:bodyPr/>
          <a:lstStyle>
            <a:lvl1pPr>
              <a:defRPr/>
            </a:lvl1pPr>
          </a:lstStyle>
          <a:p>
            <a:pPr>
              <a:defRPr/>
            </a:pPr>
            <a:fld id="{72CA77E4-B029-410B-A9EF-11C6EF4DEA9D}"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6E9B00EE-37B7-4B0D-B441-F8E77C463606}" type="datetimeFigureOut">
              <a:rPr lang="es-AR"/>
              <a:pPr>
                <a:defRPr/>
              </a:pPr>
              <a:t>15/02/2017</a:t>
            </a:fld>
            <a:endParaRPr lang="es-AR"/>
          </a:p>
        </p:txBody>
      </p:sp>
      <p:sp>
        <p:nvSpPr>
          <p:cNvPr id="5" name="2 Marcador de pie de página"/>
          <p:cNvSpPr>
            <a:spLocks noGrp="1"/>
          </p:cNvSpPr>
          <p:nvPr>
            <p:ph type="ftr" sz="quarter" idx="11"/>
          </p:nvPr>
        </p:nvSpPr>
        <p:spPr/>
        <p:txBody>
          <a:bodyPr/>
          <a:lstStyle>
            <a:lvl1pPr>
              <a:defRPr/>
            </a:lvl1pPr>
          </a:lstStyle>
          <a:p>
            <a:pPr>
              <a:defRPr/>
            </a:pPr>
            <a:endParaRPr lang="es-AR"/>
          </a:p>
        </p:txBody>
      </p:sp>
      <p:sp>
        <p:nvSpPr>
          <p:cNvPr id="6" name="22 Marcador de número de diapositiva"/>
          <p:cNvSpPr>
            <a:spLocks noGrp="1"/>
          </p:cNvSpPr>
          <p:nvPr>
            <p:ph type="sldNum" sz="quarter" idx="12"/>
          </p:nvPr>
        </p:nvSpPr>
        <p:spPr/>
        <p:txBody>
          <a:bodyPr/>
          <a:lstStyle>
            <a:lvl1pPr>
              <a:defRPr/>
            </a:lvl1pPr>
          </a:lstStyle>
          <a:p>
            <a:pPr>
              <a:defRPr/>
            </a:pPr>
            <a:fld id="{AEAF7085-854F-4C8D-9225-ED9B5497650E}" type="slidenum">
              <a:rPr lang="es-AR"/>
              <a:pPr>
                <a:defRPr/>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457200" y="1600201"/>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imágenes prediseñadas"/>
          <p:cNvSpPr>
            <a:spLocks noGrp="1"/>
          </p:cNvSpPr>
          <p:nvPr>
            <p:ph type="clipArt" sz="half" idx="2"/>
          </p:nvPr>
        </p:nvSpPr>
        <p:spPr>
          <a:xfrm>
            <a:off x="4648200" y="1600201"/>
            <a:ext cx="4038600" cy="4525963"/>
          </a:xfrm>
          <a:prstGeom prst="rect">
            <a:avLst/>
          </a:prstGeom>
        </p:spPr>
        <p:txBody>
          <a:bodyPr>
            <a:normAutofit/>
          </a:bodyPr>
          <a:lstStyle/>
          <a:p>
            <a:pPr lvl="0"/>
            <a:endParaRPr lang="es-AR"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28600" y="457200"/>
            <a:ext cx="7772400" cy="1143000"/>
          </a:xfrm>
        </p:spPr>
        <p:txBody>
          <a:bodyPr/>
          <a:lstStyle/>
          <a:p>
            <a:r>
              <a:rPr lang="es-ES" smtClean="0"/>
              <a:t>Haga clic para modificar el estilo de título del patrón</a:t>
            </a:r>
            <a:endParaRPr lang="es-AR"/>
          </a:p>
        </p:txBody>
      </p:sp>
      <p:sp>
        <p:nvSpPr>
          <p:cNvPr id="3" name="2 Marcador de tabla"/>
          <p:cNvSpPr>
            <a:spLocks noGrp="1"/>
          </p:cNvSpPr>
          <p:nvPr>
            <p:ph type="tbl" idx="1"/>
          </p:nvPr>
        </p:nvSpPr>
        <p:spPr>
          <a:xfrm>
            <a:off x="685800" y="1981200"/>
            <a:ext cx="7772400" cy="4114800"/>
          </a:xfrm>
        </p:spPr>
        <p:txBody>
          <a:bodyPr>
            <a:normAutofit/>
          </a:bodyPr>
          <a:lstStyle/>
          <a:p>
            <a:pPr lvl="0"/>
            <a:endParaRPr lang="es-AR"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E48BE62-AD6A-4EB0-A496-022F0913D960}"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882808"/>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791075" y="6480175"/>
            <a:ext cx="2133600" cy="301625"/>
          </a:xfrm>
        </p:spPr>
        <p:txBody>
          <a:bodyPr/>
          <a:lstStyle>
            <a:lvl1pPr>
              <a:defRPr/>
            </a:lvl1pPr>
          </a:lstStyle>
          <a:p>
            <a:pPr>
              <a:defRPr/>
            </a:pPr>
            <a:fld id="{750E3D42-ADF1-4F4D-B9AF-E80DB5551710}" type="datetimeFigureOut">
              <a:rPr lang="es-AR"/>
              <a:pPr>
                <a:defRPr/>
              </a:pPr>
              <a:t>15/02/2017</a:t>
            </a:fld>
            <a:endParaRPr lang="es-AR"/>
          </a:p>
        </p:txBody>
      </p:sp>
      <p:sp>
        <p:nvSpPr>
          <p:cNvPr id="5" name="4 Marcador de pie de página"/>
          <p:cNvSpPr>
            <a:spLocks noGrp="1"/>
          </p:cNvSpPr>
          <p:nvPr>
            <p:ph type="ftr" sz="quarter" idx="11"/>
          </p:nvPr>
        </p:nvSpPr>
        <p:spPr>
          <a:xfrm>
            <a:off x="457200" y="6481763"/>
            <a:ext cx="4259263" cy="300037"/>
          </a:xfrm>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6148A8BC-C476-41B4-81D4-37AF7B679C57}" type="slidenum">
              <a:rPr lang="es-AR"/>
              <a:pPr>
                <a:defRPr/>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4" name="3 Triángulo rectángulo"/>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Triángulo isósceles"/>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5 Conector recto"/>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6 Conector recto"/>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lstStyle>
            <a:lvl1pPr marL="0" algn="l">
              <a:buNone/>
              <a:defRPr sz="3600" b="1"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3 Marcador de fecha"/>
          <p:cNvSpPr>
            <a:spLocks noGrp="1"/>
          </p:cNvSpPr>
          <p:nvPr>
            <p:ph type="dt" sz="half" idx="10"/>
          </p:nvPr>
        </p:nvSpPr>
        <p:spPr>
          <a:xfrm>
            <a:off x="6956425" y="6477000"/>
            <a:ext cx="2133600" cy="304800"/>
          </a:xfrm>
        </p:spPr>
        <p:txBody>
          <a:bodyPr/>
          <a:lstStyle>
            <a:lvl1pPr>
              <a:defRPr/>
            </a:lvl1pPr>
          </a:lstStyle>
          <a:p>
            <a:pPr>
              <a:defRPr/>
            </a:pPr>
            <a:fld id="{0C5D4688-9745-4669-BDEA-F88094E69EE0}" type="datetimeFigureOut">
              <a:rPr lang="es-AR"/>
              <a:pPr>
                <a:defRPr/>
              </a:pPr>
              <a:t>15/02/2017</a:t>
            </a:fld>
            <a:endParaRPr lang="es-AR"/>
          </a:p>
        </p:txBody>
      </p:sp>
      <p:sp>
        <p:nvSpPr>
          <p:cNvPr id="9" name="4 Marcador de pie de página"/>
          <p:cNvSpPr>
            <a:spLocks noGrp="1"/>
          </p:cNvSpPr>
          <p:nvPr>
            <p:ph type="ftr" sz="quarter" idx="11"/>
          </p:nvPr>
        </p:nvSpPr>
        <p:spPr>
          <a:xfrm>
            <a:off x="2619375" y="6481763"/>
            <a:ext cx="4260850" cy="300037"/>
          </a:xfrm>
        </p:spPr>
        <p:txBody>
          <a:bodyPr/>
          <a:lstStyle>
            <a:lvl1pPr>
              <a:defRPr/>
            </a:lvl1pPr>
          </a:lstStyle>
          <a:p>
            <a:pPr>
              <a:defRPr/>
            </a:pPr>
            <a:endParaRPr lang="es-AR"/>
          </a:p>
        </p:txBody>
      </p:sp>
      <p:sp>
        <p:nvSpPr>
          <p:cNvPr id="10" name="5 Marcador de número de diapositiva"/>
          <p:cNvSpPr>
            <a:spLocks noGrp="1"/>
          </p:cNvSpPr>
          <p:nvPr>
            <p:ph type="sldNum" sz="quarter" idx="12"/>
          </p:nvPr>
        </p:nvSpPr>
        <p:spPr>
          <a:xfrm>
            <a:off x="8450263" y="809625"/>
            <a:ext cx="503237" cy="300038"/>
          </a:xfrm>
        </p:spPr>
        <p:txBody>
          <a:bodyPr/>
          <a:lstStyle>
            <a:lvl1pPr>
              <a:defRPr/>
            </a:lvl1pPr>
          </a:lstStyle>
          <a:p>
            <a:pPr>
              <a:defRPr/>
            </a:pPr>
            <a:fld id="{B96D1A7B-C7FF-4B23-9C83-BA6ACCCA4608}" type="slidenum">
              <a:rPr lang="es-AR"/>
              <a:pPr>
                <a:defRPr/>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4213004E-6D65-4B10-B0F6-BC7816C115CB}" type="datetimeFigureOut">
              <a:rPr lang="es-AR"/>
              <a:pPr>
                <a:defRPr/>
              </a:pPr>
              <a:t>15/02/2017</a:t>
            </a:fld>
            <a:endParaRPr lang="es-AR"/>
          </a:p>
        </p:txBody>
      </p:sp>
      <p:sp>
        <p:nvSpPr>
          <p:cNvPr id="6" name="2 Marcador de pie de página"/>
          <p:cNvSpPr>
            <a:spLocks noGrp="1"/>
          </p:cNvSpPr>
          <p:nvPr>
            <p:ph type="ftr" sz="quarter" idx="11"/>
          </p:nvPr>
        </p:nvSpPr>
        <p:spPr/>
        <p:txBody>
          <a:bodyPr/>
          <a:lstStyle>
            <a:lvl1pPr>
              <a:defRPr/>
            </a:lvl1pPr>
          </a:lstStyle>
          <a:p>
            <a:pPr>
              <a:defRPr/>
            </a:pPr>
            <a:endParaRPr lang="es-AR"/>
          </a:p>
        </p:txBody>
      </p:sp>
      <p:sp>
        <p:nvSpPr>
          <p:cNvPr id="7" name="22 Marcador de número de diapositiva"/>
          <p:cNvSpPr>
            <a:spLocks noGrp="1"/>
          </p:cNvSpPr>
          <p:nvPr>
            <p:ph type="sldNum" sz="quarter" idx="12"/>
          </p:nvPr>
        </p:nvSpPr>
        <p:spPr/>
        <p:txBody>
          <a:bodyPr/>
          <a:lstStyle>
            <a:lvl1pPr>
              <a:defRPr/>
            </a:lvl1pPr>
          </a:lstStyle>
          <a:p>
            <a:pPr>
              <a:defRPr/>
            </a:pPr>
            <a:fld id="{B24A5067-8DA8-45DF-9275-79B098F0E6F1}" type="slidenum">
              <a:rPr lang="es-AR"/>
              <a:pPr>
                <a:defRPr/>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4791075" y="6481763"/>
            <a:ext cx="2130425" cy="301625"/>
          </a:xfrm>
        </p:spPr>
        <p:txBody>
          <a:bodyPr/>
          <a:lstStyle>
            <a:lvl1pPr>
              <a:defRPr/>
            </a:lvl1pPr>
          </a:lstStyle>
          <a:p>
            <a:pPr>
              <a:defRPr/>
            </a:pPr>
            <a:fld id="{BF5CBF05-BA2F-4F60-AAFD-A702337E2442}" type="datetimeFigureOut">
              <a:rPr lang="es-AR"/>
              <a:pPr>
                <a:defRPr/>
              </a:pPr>
              <a:t>15/02/2017</a:t>
            </a:fld>
            <a:endParaRPr lang="es-AR"/>
          </a:p>
        </p:txBody>
      </p:sp>
      <p:sp>
        <p:nvSpPr>
          <p:cNvPr id="8" name="7 Marcador de pie de página"/>
          <p:cNvSpPr>
            <a:spLocks noGrp="1"/>
          </p:cNvSpPr>
          <p:nvPr>
            <p:ph type="ftr" sz="quarter" idx="11"/>
          </p:nvPr>
        </p:nvSpPr>
        <p:spPr>
          <a:xfrm>
            <a:off x="457200" y="6481763"/>
            <a:ext cx="4260850" cy="301625"/>
          </a:xfrm>
        </p:spPr>
        <p:txBody>
          <a:bodyPr/>
          <a:lstStyle>
            <a:lvl1pPr>
              <a:defRPr/>
            </a:lvl1pPr>
          </a:lstStyle>
          <a:p>
            <a:pPr>
              <a:defRPr/>
            </a:pPr>
            <a:endParaRPr lang="es-AR"/>
          </a:p>
        </p:txBody>
      </p:sp>
      <p:sp>
        <p:nvSpPr>
          <p:cNvPr id="9" name="8 Marcador de número de diapositiva"/>
          <p:cNvSpPr>
            <a:spLocks noGrp="1"/>
          </p:cNvSpPr>
          <p:nvPr>
            <p:ph type="sldNum" sz="quarter" idx="12"/>
          </p:nvPr>
        </p:nvSpPr>
        <p:spPr>
          <a:xfrm>
            <a:off x="7589838" y="6483350"/>
            <a:ext cx="503237" cy="301625"/>
          </a:xfrm>
        </p:spPr>
        <p:txBody>
          <a:bodyPr/>
          <a:lstStyle>
            <a:lvl1pPr algn="ctr">
              <a:defRPr/>
            </a:lvl1pPr>
          </a:lstStyle>
          <a:p>
            <a:pPr>
              <a:defRPr/>
            </a:pPr>
            <a:fld id="{72229D0F-014B-4115-B7EB-C5EC8074B4B4}" type="slidenum">
              <a:rPr lang="es-AR"/>
              <a:pPr>
                <a:defRPr/>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6457EB09-D9A7-4D94-BDE2-E36FB356CEB9}" type="datetimeFigureOut">
              <a:rPr lang="es-AR"/>
              <a:pPr>
                <a:defRPr/>
              </a:pPr>
              <a:t>15/02/2017</a:t>
            </a:fld>
            <a:endParaRPr lang="es-AR"/>
          </a:p>
        </p:txBody>
      </p:sp>
      <p:sp>
        <p:nvSpPr>
          <p:cNvPr id="4" name="2 Marcador de pie de página"/>
          <p:cNvSpPr>
            <a:spLocks noGrp="1"/>
          </p:cNvSpPr>
          <p:nvPr>
            <p:ph type="ftr" sz="quarter" idx="11"/>
          </p:nvPr>
        </p:nvSpPr>
        <p:spPr/>
        <p:txBody>
          <a:bodyPr/>
          <a:lstStyle>
            <a:lvl1pPr>
              <a:defRPr/>
            </a:lvl1pPr>
          </a:lstStyle>
          <a:p>
            <a:pPr>
              <a:defRPr/>
            </a:pPr>
            <a:endParaRPr lang="es-AR"/>
          </a:p>
        </p:txBody>
      </p:sp>
      <p:sp>
        <p:nvSpPr>
          <p:cNvPr id="5" name="22 Marcador de número de diapositiva"/>
          <p:cNvSpPr>
            <a:spLocks noGrp="1"/>
          </p:cNvSpPr>
          <p:nvPr>
            <p:ph type="sldNum" sz="quarter" idx="12"/>
          </p:nvPr>
        </p:nvSpPr>
        <p:spPr/>
        <p:txBody>
          <a:bodyPr/>
          <a:lstStyle>
            <a:lvl1pPr>
              <a:defRPr/>
            </a:lvl1pPr>
          </a:lstStyle>
          <a:p>
            <a:pPr>
              <a:defRPr/>
            </a:pPr>
            <a:fld id="{FA8153D8-C970-41E9-9935-C93B057ACB31}" type="slidenum">
              <a:rPr lang="es-AR"/>
              <a:pPr>
                <a:defRPr/>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E19A3654-F152-4238-9616-779121819535}" type="datetimeFigureOut">
              <a:rPr lang="es-AR"/>
              <a:pPr>
                <a:defRPr/>
              </a:pPr>
              <a:t>15/02/2017</a:t>
            </a:fld>
            <a:endParaRPr lang="es-AR"/>
          </a:p>
        </p:txBody>
      </p:sp>
      <p:sp>
        <p:nvSpPr>
          <p:cNvPr id="3" name="2 Marcador de pie de página"/>
          <p:cNvSpPr>
            <a:spLocks noGrp="1"/>
          </p:cNvSpPr>
          <p:nvPr>
            <p:ph type="ftr" sz="quarter" idx="11"/>
          </p:nvPr>
        </p:nvSpPr>
        <p:spPr/>
        <p:txBody>
          <a:bodyPr/>
          <a:lstStyle>
            <a:lvl1pPr>
              <a:defRPr/>
            </a:lvl1pPr>
          </a:lstStyle>
          <a:p>
            <a:pPr>
              <a:defRPr/>
            </a:pPr>
            <a:endParaRPr lang="es-AR"/>
          </a:p>
        </p:txBody>
      </p:sp>
      <p:sp>
        <p:nvSpPr>
          <p:cNvPr id="4" name="22 Marcador de número de diapositiva"/>
          <p:cNvSpPr>
            <a:spLocks noGrp="1"/>
          </p:cNvSpPr>
          <p:nvPr>
            <p:ph type="sldNum" sz="quarter" idx="12"/>
          </p:nvPr>
        </p:nvSpPr>
        <p:spPr/>
        <p:txBody>
          <a:bodyPr/>
          <a:lstStyle>
            <a:lvl1pPr>
              <a:defRPr/>
            </a:lvl1pPr>
          </a:lstStyle>
          <a:p>
            <a:pPr>
              <a:defRPr/>
            </a:pPr>
            <a:fld id="{91ECA061-86F9-418B-8F78-931BB01CF4AF}" type="slidenum">
              <a:rPr lang="es-AR"/>
              <a:pPr>
                <a:defRPr/>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278563" y="6556375"/>
            <a:ext cx="2133600" cy="301625"/>
          </a:xfrm>
        </p:spPr>
        <p:txBody>
          <a:bodyPr/>
          <a:lstStyle>
            <a:lvl1pPr>
              <a:defRPr sz="900"/>
            </a:lvl1pPr>
          </a:lstStyle>
          <a:p>
            <a:pPr>
              <a:defRPr/>
            </a:pPr>
            <a:fld id="{A629BC3C-69FB-4538-B7A4-552788946002}" type="datetimeFigureOut">
              <a:rPr lang="es-AR"/>
              <a:pPr>
                <a:defRPr/>
              </a:pPr>
              <a:t>15/02/2017</a:t>
            </a:fld>
            <a:endParaRPr lang="es-AR"/>
          </a:p>
        </p:txBody>
      </p:sp>
      <p:sp>
        <p:nvSpPr>
          <p:cNvPr id="6" name="5 Marcador de pie de página"/>
          <p:cNvSpPr>
            <a:spLocks noGrp="1"/>
          </p:cNvSpPr>
          <p:nvPr>
            <p:ph type="ftr" sz="quarter" idx="11"/>
          </p:nvPr>
        </p:nvSpPr>
        <p:spPr>
          <a:xfrm>
            <a:off x="1135063" y="6556375"/>
            <a:ext cx="5143500" cy="301625"/>
          </a:xfrm>
        </p:spPr>
        <p:txBody>
          <a:bodyPr/>
          <a:lstStyle>
            <a:lvl1pPr>
              <a:defRPr sz="900"/>
            </a:lvl1pPr>
          </a:lstStyle>
          <a:p>
            <a:pPr>
              <a:defRPr/>
            </a:pPr>
            <a:endParaRPr lang="es-AR"/>
          </a:p>
        </p:txBody>
      </p:sp>
      <p:sp>
        <p:nvSpPr>
          <p:cNvPr id="7" name="6 Marcador de número de diapositiva"/>
          <p:cNvSpPr>
            <a:spLocks noGrp="1"/>
          </p:cNvSpPr>
          <p:nvPr>
            <p:ph type="sldNum" sz="quarter" idx="12"/>
          </p:nvPr>
        </p:nvSpPr>
        <p:spPr>
          <a:xfrm>
            <a:off x="8410575" y="6556375"/>
            <a:ext cx="503238" cy="301625"/>
          </a:xfrm>
        </p:spPr>
        <p:txBody>
          <a:bodyPr/>
          <a:lstStyle>
            <a:lvl1pPr>
              <a:defRPr sz="900"/>
            </a:lvl1pPr>
          </a:lstStyle>
          <a:p>
            <a:pPr>
              <a:defRPr/>
            </a:pPr>
            <a:fld id="{E4E33E2D-9611-4C94-9B8C-2F8AC5165DC8}" type="slidenum">
              <a:rPr lang="es-AR"/>
              <a:pPr>
                <a:defRPr/>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6108700" y="6556375"/>
            <a:ext cx="2101850" cy="301625"/>
          </a:xfrm>
        </p:spPr>
        <p:txBody>
          <a:bodyPr/>
          <a:lstStyle>
            <a:lvl1pPr>
              <a:defRPr sz="900"/>
            </a:lvl1pPr>
          </a:lstStyle>
          <a:p>
            <a:pPr>
              <a:defRPr/>
            </a:pPr>
            <a:fld id="{8B6CCE53-E75B-487D-8482-4082FC023386}" type="datetimeFigureOut">
              <a:rPr lang="es-AR"/>
              <a:pPr>
                <a:defRPr/>
              </a:pPr>
              <a:t>15/02/2017</a:t>
            </a:fld>
            <a:endParaRPr lang="es-AR"/>
          </a:p>
        </p:txBody>
      </p:sp>
      <p:sp>
        <p:nvSpPr>
          <p:cNvPr id="6" name="5 Marcador de pie de página"/>
          <p:cNvSpPr>
            <a:spLocks noGrp="1"/>
          </p:cNvSpPr>
          <p:nvPr>
            <p:ph type="ftr" sz="quarter" idx="11"/>
          </p:nvPr>
        </p:nvSpPr>
        <p:spPr>
          <a:xfrm>
            <a:off x="1169988" y="6557963"/>
            <a:ext cx="4948237" cy="301625"/>
          </a:xfrm>
        </p:spPr>
        <p:txBody>
          <a:bodyPr/>
          <a:lstStyle>
            <a:lvl1pPr>
              <a:defRPr sz="900"/>
            </a:lvl1pPr>
          </a:lstStyle>
          <a:p>
            <a:pPr>
              <a:defRPr/>
            </a:pPr>
            <a:endParaRPr lang="es-AR"/>
          </a:p>
        </p:txBody>
      </p:sp>
      <p:sp>
        <p:nvSpPr>
          <p:cNvPr id="7" name="6 Marcador de número de diapositiva"/>
          <p:cNvSpPr>
            <a:spLocks noGrp="1"/>
          </p:cNvSpPr>
          <p:nvPr>
            <p:ph type="sldNum" sz="quarter" idx="12"/>
          </p:nvPr>
        </p:nvSpPr>
        <p:spPr>
          <a:xfrm>
            <a:off x="8216900" y="6556375"/>
            <a:ext cx="366713" cy="301625"/>
          </a:xfrm>
        </p:spPr>
        <p:txBody>
          <a:bodyPr/>
          <a:lstStyle>
            <a:lvl1pPr algn="ctr">
              <a:defRPr sz="900"/>
            </a:lvl1pPr>
          </a:lstStyle>
          <a:p>
            <a:pPr>
              <a:defRPr/>
            </a:pPr>
            <a:fld id="{3684F5FB-14CE-4F97-9373-2DCD26D31C7B}" type="slidenum">
              <a:rPr lang="es-AR"/>
              <a:pPr>
                <a:defRPr/>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474747"/>
            </a:gs>
            <a:gs pos="60001">
              <a:srgbClr val="626262"/>
            </a:gs>
            <a:gs pos="100000">
              <a:srgbClr val="8C8C8C"/>
            </a:gs>
          </a:gsLst>
          <a:lin ang="5400000"/>
        </a:gradFill>
        <a:effectLst/>
      </p:bgPr>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8288"/>
            <a:ext cx="8229600" cy="1398587"/>
          </a:xfrm>
          <a:prstGeom prst="rect">
            <a:avLst/>
          </a:prstGeom>
        </p:spPr>
        <p:txBody>
          <a:bodyPr vert="horz" anchor="ctr">
            <a:normAutofit/>
          </a:bodyPr>
          <a:lstStyle/>
          <a:p>
            <a:r>
              <a:rPr lang="es-ES" smtClean="0"/>
              <a:t>Haga clic para modificar el estilo de título del patrón</a:t>
            </a:r>
            <a:endParaRPr lang="en-US"/>
          </a:p>
        </p:txBody>
      </p:sp>
      <p:sp>
        <p:nvSpPr>
          <p:cNvPr id="9222" name="12 Marcador de texto"/>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latin typeface="Arial" pitchFamily="34" charset="0"/>
                <a:cs typeface="Arial" pitchFamily="34" charset="0"/>
              </a:defRPr>
            </a:lvl1pPr>
          </a:lstStyle>
          <a:p>
            <a:pPr>
              <a:defRPr/>
            </a:pPr>
            <a:fld id="{D0CE2075-C932-4BAD-9466-87F5A4CB0EE6}" type="datetimeFigureOut">
              <a:rPr lang="es-AR"/>
              <a:pPr>
                <a:defRPr/>
              </a:pPr>
              <a:t>15/02/2017</a:t>
            </a:fld>
            <a:endParaRPr lang="es-AR"/>
          </a:p>
        </p:txBody>
      </p:sp>
      <p:sp>
        <p:nvSpPr>
          <p:cNvPr id="3" name="2 Marcador de pie de página"/>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latin typeface="Arial" pitchFamily="34" charset="0"/>
                <a:cs typeface="Arial" pitchFamily="34" charset="0"/>
              </a:defRPr>
            </a:lvl1pPr>
          </a:lstStyle>
          <a:p>
            <a:pPr>
              <a:defRPr/>
            </a:pPr>
            <a:endParaRPr lang="es-AR"/>
          </a:p>
        </p:txBody>
      </p:sp>
      <p:sp>
        <p:nvSpPr>
          <p:cNvPr id="23" name="22 Marcador de número de diapositiva"/>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latin typeface="Arial" pitchFamily="34" charset="0"/>
                <a:cs typeface="Arial" pitchFamily="34" charset="0"/>
              </a:defRPr>
            </a:lvl1pPr>
          </a:lstStyle>
          <a:p>
            <a:pPr>
              <a:defRPr/>
            </a:pPr>
            <a:fld id="{167B2BB6-973E-47F6-8933-CCF02F9727A6}" type="slidenum">
              <a:rPr lang="es-AR"/>
              <a:pPr>
                <a:defRPr/>
              </a:pPr>
              <a:t>‹Nº›</a:t>
            </a:fld>
            <a:endParaRPr lang="es-AR"/>
          </a:p>
        </p:txBody>
      </p:sp>
    </p:spTree>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17" r:id="rId4"/>
    <p:sldLayoutId id="2147483925" r:id="rId5"/>
    <p:sldLayoutId id="2147483918" r:id="rId6"/>
    <p:sldLayoutId id="2147483919" r:id="rId7"/>
    <p:sldLayoutId id="2147483926" r:id="rId8"/>
    <p:sldLayoutId id="2147483927" r:id="rId9"/>
    <p:sldLayoutId id="2147483920" r:id="rId10"/>
    <p:sldLayoutId id="2147483921" r:id="rId11"/>
    <p:sldLayoutId id="2147483928" r:id="rId12"/>
    <p:sldLayoutId id="2147483929" r:id="rId13"/>
  </p:sldLayoutIdLst>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5C9C"/>
          </a:solidFill>
          <a:latin typeface="Century Gothic" pitchFamily="34" charset="0"/>
        </a:defRPr>
      </a:lvl2pPr>
      <a:lvl3pPr marL="484188" algn="l" rtl="0" eaLnBrk="0" fontAlgn="base" hangingPunct="0">
        <a:spcBef>
          <a:spcPct val="0"/>
        </a:spcBef>
        <a:spcAft>
          <a:spcPct val="0"/>
        </a:spcAft>
        <a:defRPr sz="4200">
          <a:solidFill>
            <a:srgbClr val="FF5C9C"/>
          </a:solidFill>
          <a:latin typeface="Century Gothic" pitchFamily="34" charset="0"/>
        </a:defRPr>
      </a:lvl3pPr>
      <a:lvl4pPr marL="484188" algn="l" rtl="0" eaLnBrk="0" fontAlgn="base" hangingPunct="0">
        <a:spcBef>
          <a:spcPct val="0"/>
        </a:spcBef>
        <a:spcAft>
          <a:spcPct val="0"/>
        </a:spcAft>
        <a:defRPr sz="4200">
          <a:solidFill>
            <a:srgbClr val="FF5C9C"/>
          </a:solidFill>
          <a:latin typeface="Century Gothic" pitchFamily="34" charset="0"/>
        </a:defRPr>
      </a:lvl4pPr>
      <a:lvl5pPr marL="484188" algn="l" rtl="0" eaLnBrk="0" fontAlgn="base" hangingPunct="0">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Documento_de_Microsoft_Office_Word_97-20031.doc"/><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Documento_de_Microsoft_Office_Word_97-20032.doc"/><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4.bp.blogspot.com/-iYgmTkgRLow/Umw_n8NWYaI/AAAAAAAAKTc/vw9VIFtMjVs/s1600/Captura+de+pantalla+2013-10-26+a+la(s)+18.02.54.png" TargetMode="Externa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1.bp.blogspot.com/-kbzXEnWSXHc/UmxAY2FE2LI/AAAAAAAAKTk/m9DbVmDZdis/s1600/Captura+de+pantalla+2013-10-26+a+la(s)+18.00.25.p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Documento_de_Microsoft_Office_Word_97-20033.doc"/><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Documento_de_Microsoft_Office_Word_97-20034.doc"/><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A03FO01"/>
          <p:cNvPicPr>
            <a:picLocks noChangeAspect="1" noChangeArrowheads="1"/>
          </p:cNvPicPr>
          <p:nvPr/>
        </p:nvPicPr>
        <p:blipFill>
          <a:blip r:embed="rId3" cstate="print"/>
          <a:srcRect/>
          <a:stretch>
            <a:fillRect/>
          </a:stretch>
        </p:blipFill>
        <p:spPr bwMode="auto">
          <a:xfrm>
            <a:off x="6604000" y="4711700"/>
            <a:ext cx="2540000" cy="2146300"/>
          </a:xfrm>
          <a:prstGeom prst="rect">
            <a:avLst/>
          </a:prstGeom>
          <a:noFill/>
          <a:ln w="9525">
            <a:noFill/>
            <a:miter lim="800000"/>
            <a:headEnd/>
            <a:tailEnd/>
          </a:ln>
        </p:spPr>
      </p:pic>
      <p:pic>
        <p:nvPicPr>
          <p:cNvPr id="1028" name="Picture 4" descr="1169725098_flower_carrier"/>
          <p:cNvPicPr>
            <a:picLocks noChangeAspect="1" noChangeArrowheads="1"/>
          </p:cNvPicPr>
          <p:nvPr/>
        </p:nvPicPr>
        <p:blipFill>
          <a:blip r:embed="rId4" cstate="print"/>
          <a:srcRect/>
          <a:stretch>
            <a:fillRect/>
          </a:stretch>
        </p:blipFill>
        <p:spPr bwMode="auto">
          <a:xfrm>
            <a:off x="2133600" y="4598988"/>
            <a:ext cx="2220913" cy="2257425"/>
          </a:xfrm>
          <a:prstGeom prst="rect">
            <a:avLst/>
          </a:prstGeom>
          <a:noFill/>
          <a:ln w="9525">
            <a:noFill/>
            <a:miter lim="800000"/>
            <a:headEnd/>
            <a:tailEnd/>
          </a:ln>
        </p:spPr>
      </p:pic>
      <p:pic>
        <p:nvPicPr>
          <p:cNvPr id="1029" name="Picture 5" descr="otavalos-indios-2"/>
          <p:cNvPicPr>
            <a:picLocks noChangeAspect="1" noChangeArrowheads="1"/>
          </p:cNvPicPr>
          <p:nvPr/>
        </p:nvPicPr>
        <p:blipFill>
          <a:blip r:embed="rId5" cstate="print"/>
          <a:srcRect/>
          <a:stretch>
            <a:fillRect/>
          </a:stretch>
        </p:blipFill>
        <p:spPr bwMode="auto">
          <a:xfrm>
            <a:off x="4356100" y="4652963"/>
            <a:ext cx="2303463" cy="2205037"/>
          </a:xfrm>
          <a:prstGeom prst="rect">
            <a:avLst/>
          </a:prstGeom>
          <a:noFill/>
          <a:ln w="9525">
            <a:noFill/>
            <a:miter lim="800000"/>
            <a:headEnd/>
            <a:tailEnd/>
          </a:ln>
        </p:spPr>
      </p:pic>
      <p:sp>
        <p:nvSpPr>
          <p:cNvPr id="1030" name="Rectangle 9"/>
          <p:cNvSpPr>
            <a:spLocks noChangeArrowheads="1"/>
          </p:cNvSpPr>
          <p:nvPr/>
        </p:nvSpPr>
        <p:spPr bwMode="auto">
          <a:xfrm>
            <a:off x="611188" y="-207963"/>
            <a:ext cx="8229600" cy="3140076"/>
          </a:xfrm>
          <a:prstGeom prst="rect">
            <a:avLst/>
          </a:prstGeom>
          <a:solidFill>
            <a:schemeClr val="accent2"/>
          </a:solidFill>
          <a:ln w="9525">
            <a:solidFill>
              <a:schemeClr val="accent5"/>
            </a:solidFill>
            <a:miter lim="800000"/>
            <a:headEnd/>
            <a:tailEnd/>
          </a:ln>
        </p:spPr>
        <p:txBody>
          <a:bodyPr lIns="91430" tIns="45715" rIns="91430" bIns="45715" anchor="ctr">
            <a:spAutoFit/>
          </a:bodyPr>
          <a:lstStyle/>
          <a:p>
            <a:pPr algn="ctr" eaLnBrk="0">
              <a:lnSpc>
                <a:spcPct val="110000"/>
              </a:lnSpc>
              <a:defRPr/>
            </a:pPr>
            <a:r>
              <a:rPr lang="es-ES" sz="6000" dirty="0"/>
              <a:t>CANCER de PULMON AMBIENTE Y TRABAJO</a:t>
            </a:r>
            <a:endParaRPr lang="es-ES_tradnl" sz="2800" dirty="0"/>
          </a:p>
        </p:txBody>
      </p:sp>
      <p:pic>
        <p:nvPicPr>
          <p:cNvPr id="1031" name="Picture 10"/>
          <p:cNvPicPr>
            <a:picLocks noChangeAspect="1" noChangeArrowheads="1"/>
          </p:cNvPicPr>
          <p:nvPr/>
        </p:nvPicPr>
        <p:blipFill>
          <a:blip r:embed="rId6" cstate="print"/>
          <a:srcRect/>
          <a:stretch>
            <a:fillRect/>
          </a:stretch>
        </p:blipFill>
        <p:spPr bwMode="auto">
          <a:xfrm>
            <a:off x="0" y="4625975"/>
            <a:ext cx="2133600" cy="2232025"/>
          </a:xfrm>
          <a:prstGeom prst="rect">
            <a:avLst/>
          </a:prstGeom>
          <a:noFill/>
          <a:ln w="9525">
            <a:noFill/>
            <a:miter lim="800000"/>
            <a:headEnd/>
            <a:tailEnd/>
          </a:ln>
        </p:spPr>
      </p:pic>
      <p:graphicFrame>
        <p:nvGraphicFramePr>
          <p:cNvPr id="1026" name="Object 1"/>
          <p:cNvGraphicFramePr>
            <a:graphicFrameLocks noChangeAspect="1"/>
          </p:cNvGraphicFramePr>
          <p:nvPr/>
        </p:nvGraphicFramePr>
        <p:xfrm>
          <a:off x="468313" y="1700213"/>
          <a:ext cx="1800225" cy="1700212"/>
        </p:xfrm>
        <a:graphic>
          <a:graphicData uri="http://schemas.openxmlformats.org/presentationml/2006/ole">
            <p:oleObj spid="_x0000_s1026" name="Picture" r:id="rId7" imgW="1256760" imgH="1920240" progId="Word.Picture.8">
              <p:embed/>
            </p:oleObj>
          </a:graphicData>
        </a:graphic>
      </p:graphicFrame>
      <p:sp>
        <p:nvSpPr>
          <p:cNvPr id="1032" name="11 Rectángulo"/>
          <p:cNvSpPr>
            <a:spLocks noChangeArrowheads="1"/>
          </p:cNvSpPr>
          <p:nvPr/>
        </p:nvSpPr>
        <p:spPr bwMode="auto">
          <a:xfrm>
            <a:off x="5148263" y="3141663"/>
            <a:ext cx="3671887" cy="1322387"/>
          </a:xfrm>
          <a:prstGeom prst="rect">
            <a:avLst/>
          </a:prstGeom>
          <a:noFill/>
          <a:ln w="9525">
            <a:solidFill>
              <a:schemeClr val="accent5"/>
            </a:solidFill>
            <a:miter lim="800000"/>
            <a:headEnd/>
            <a:tailEnd/>
          </a:ln>
        </p:spPr>
        <p:txBody>
          <a:bodyPr>
            <a:spAutoFit/>
          </a:bodyPr>
          <a:lstStyle/>
          <a:p>
            <a:pPr>
              <a:defRPr/>
            </a:pPr>
            <a:r>
              <a:rPr lang="es-ES" sz="2000" b="1" dirty="0">
                <a:solidFill>
                  <a:schemeClr val="bg1"/>
                </a:solidFill>
              </a:rPr>
              <a:t>DRA. LILIAN CAPONE</a:t>
            </a:r>
          </a:p>
          <a:p>
            <a:pPr>
              <a:defRPr/>
            </a:pPr>
            <a:r>
              <a:rPr lang="es-ES" sz="2000" b="1" dirty="0">
                <a:solidFill>
                  <a:schemeClr val="bg1"/>
                </a:solidFill>
              </a:rPr>
              <a:t>NEUMONOLOGA -UBA</a:t>
            </a:r>
          </a:p>
          <a:p>
            <a:pPr>
              <a:defRPr/>
            </a:pPr>
            <a:r>
              <a:rPr lang="es-ES" sz="2000" b="1" dirty="0">
                <a:solidFill>
                  <a:schemeClr val="bg1"/>
                </a:solidFill>
              </a:rPr>
              <a:t>SALUD OCUPACIONAL</a:t>
            </a:r>
          </a:p>
          <a:p>
            <a:pPr>
              <a:defRPr/>
            </a:pPr>
            <a:r>
              <a:rPr lang="es-ES" sz="2000" b="1" dirty="0">
                <a:solidFill>
                  <a:schemeClr val="bg1"/>
                </a:solidFill>
              </a:rPr>
              <a:t>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7"/>
          <p:cNvSpPr>
            <a:spLocks noGrp="1" noChangeArrowheads="1"/>
          </p:cNvSpPr>
          <p:nvPr>
            <p:ph idx="1"/>
          </p:nvPr>
        </p:nvSpPr>
        <p:spPr>
          <a:xfrm>
            <a:off x="685800" y="304800"/>
            <a:ext cx="7772400" cy="6172200"/>
          </a:xfrm>
          <a:ln>
            <a:solidFill>
              <a:schemeClr val="accent1"/>
            </a:solidFill>
          </a:ln>
        </p:spPr>
        <p:txBody>
          <a:bodyPr>
            <a:normAutofit lnSpcReduction="10000"/>
          </a:bodyPr>
          <a:lstStyle/>
          <a:p>
            <a:pPr marL="448056" indent="-384048" eaLnBrk="1" fontAlgn="auto" hangingPunct="1">
              <a:lnSpc>
                <a:spcPct val="80000"/>
              </a:lnSpc>
              <a:spcAft>
                <a:spcPts val="0"/>
              </a:spcAft>
              <a:buClr>
                <a:srgbClr val="FFFFFF"/>
              </a:buClr>
              <a:buFont typeface="Monotype Sorts"/>
              <a:buChar char="Y"/>
              <a:defRPr/>
            </a:pPr>
            <a:r>
              <a:rPr lang="es-ES_tradnl" sz="2400" b="1" smtClean="0"/>
              <a:t>— Bis (clorometil) éter, grado técnico</a:t>
            </a:r>
          </a:p>
          <a:p>
            <a:pPr marL="448056" indent="-384048" eaLnBrk="1" fontAlgn="auto" hangingPunct="1">
              <a:lnSpc>
                <a:spcPct val="80000"/>
              </a:lnSpc>
              <a:spcAft>
                <a:spcPts val="0"/>
              </a:spcAft>
              <a:buClr>
                <a:srgbClr val="FFFFFF"/>
              </a:buClr>
              <a:buFont typeface="Monotype Sorts"/>
              <a:buChar char="Y"/>
              <a:defRPr/>
            </a:pPr>
            <a:r>
              <a:rPr lang="es-ES_tradnl" sz="2400" b="1" smtClean="0"/>
              <a:t>— Cadmio</a:t>
            </a:r>
          </a:p>
          <a:p>
            <a:pPr marL="448056" indent="-384048" eaLnBrk="1" fontAlgn="auto" hangingPunct="1">
              <a:lnSpc>
                <a:spcPct val="80000"/>
              </a:lnSpc>
              <a:spcAft>
                <a:spcPts val="0"/>
              </a:spcAft>
              <a:buClr>
                <a:srgbClr val="FFFFFF"/>
              </a:buClr>
              <a:buFont typeface="Monotype Sorts"/>
              <a:buChar char="Y"/>
              <a:defRPr/>
            </a:pPr>
            <a:r>
              <a:rPr lang="es-ES_tradnl" sz="2400" b="1" smtClean="0"/>
              <a:t>— Clorometil metil éter, grado técnico</a:t>
            </a:r>
          </a:p>
          <a:p>
            <a:pPr marL="448056" indent="-384048" eaLnBrk="1" fontAlgn="auto" hangingPunct="1">
              <a:lnSpc>
                <a:spcPct val="80000"/>
              </a:lnSpc>
              <a:spcAft>
                <a:spcPts val="0"/>
              </a:spcAft>
              <a:buClr>
                <a:srgbClr val="FFFFFF"/>
              </a:buClr>
              <a:buFont typeface="Monotype Sorts"/>
              <a:buChar char="Y"/>
              <a:defRPr/>
            </a:pPr>
            <a:r>
              <a:rPr lang="es-ES_tradnl" sz="2400" b="1" smtClean="0"/>
              <a:t>— Monómero de cloruro de vinilo</a:t>
            </a:r>
          </a:p>
          <a:p>
            <a:pPr marL="448056" indent="-384048" eaLnBrk="1" fontAlgn="auto" hangingPunct="1">
              <a:lnSpc>
                <a:spcPct val="80000"/>
              </a:lnSpc>
              <a:spcAft>
                <a:spcPts val="0"/>
              </a:spcAft>
              <a:buClr>
                <a:srgbClr val="FFFFFF"/>
              </a:buClr>
              <a:buFont typeface="Monotype Sorts"/>
              <a:buChar char="Y"/>
              <a:defRPr/>
            </a:pPr>
            <a:r>
              <a:rPr lang="es-ES_tradnl" sz="2400" b="1" smtClean="0"/>
              <a:t>— Cromo hexavalente y sus sales</a:t>
            </a:r>
          </a:p>
          <a:p>
            <a:pPr marL="448056" indent="-384048" eaLnBrk="1" fontAlgn="auto" hangingPunct="1">
              <a:lnSpc>
                <a:spcPct val="80000"/>
              </a:lnSpc>
              <a:spcAft>
                <a:spcPts val="0"/>
              </a:spcAft>
              <a:buClr>
                <a:srgbClr val="FFFFFF"/>
              </a:buClr>
              <a:buFont typeface="Monotype Sorts"/>
              <a:buChar char="Y"/>
              <a:defRPr/>
            </a:pPr>
            <a:r>
              <a:rPr lang="es-ES_tradnl" sz="2400" b="1" smtClean="0"/>
              <a:t>— Extractos aromáticos *</a:t>
            </a:r>
          </a:p>
          <a:p>
            <a:pPr marL="448056" indent="-384048" eaLnBrk="1" fontAlgn="auto" hangingPunct="1">
              <a:lnSpc>
                <a:spcPct val="80000"/>
              </a:lnSpc>
              <a:spcAft>
                <a:spcPts val="0"/>
              </a:spcAft>
              <a:buClr>
                <a:srgbClr val="FFFFFF"/>
              </a:buClr>
              <a:buFont typeface="Monotype Sorts"/>
              <a:buChar char="Y"/>
              <a:defRPr/>
            </a:pPr>
            <a:r>
              <a:rPr lang="es-ES_tradnl" sz="2400" b="1" smtClean="0"/>
              <a:t>— Gas mostaza (iperita)</a:t>
            </a:r>
          </a:p>
          <a:p>
            <a:pPr marL="448056" indent="-384048" eaLnBrk="1" fontAlgn="auto" hangingPunct="1">
              <a:lnSpc>
                <a:spcPct val="80000"/>
              </a:lnSpc>
              <a:spcAft>
                <a:spcPts val="0"/>
              </a:spcAft>
              <a:buClr>
                <a:srgbClr val="FFFFFF"/>
              </a:buClr>
              <a:buFont typeface="Monotype Sorts"/>
              <a:buChar char="Y"/>
              <a:defRPr/>
            </a:pPr>
            <a:r>
              <a:rPr lang="es-ES_tradnl" sz="2400" b="1" smtClean="0"/>
              <a:t>— Hematita, minería subt. con exposición al radón</a:t>
            </a:r>
          </a:p>
          <a:p>
            <a:pPr marL="448056" indent="-384048" eaLnBrk="1" fontAlgn="auto" hangingPunct="1">
              <a:lnSpc>
                <a:spcPct val="80000"/>
              </a:lnSpc>
              <a:spcAft>
                <a:spcPts val="0"/>
              </a:spcAft>
              <a:buClr>
                <a:srgbClr val="FFFFFF"/>
              </a:buClr>
              <a:buFont typeface="Monotype Sorts"/>
              <a:buChar char="Y"/>
              <a:defRPr/>
            </a:pPr>
            <a:r>
              <a:rPr lang="es-ES_tradnl" sz="2400" b="1" smtClean="0"/>
              <a:t>— Hollín *</a:t>
            </a:r>
          </a:p>
          <a:p>
            <a:pPr marL="448056" indent="-384048" eaLnBrk="1" fontAlgn="auto" hangingPunct="1">
              <a:lnSpc>
                <a:spcPct val="80000"/>
              </a:lnSpc>
              <a:spcAft>
                <a:spcPts val="0"/>
              </a:spcAft>
              <a:buClr>
                <a:srgbClr val="FFFFFF"/>
              </a:buClr>
              <a:buFont typeface="Monotype Sorts"/>
              <a:buChar char="Y"/>
              <a:defRPr/>
            </a:pPr>
            <a:r>
              <a:rPr lang="es-ES_tradnl" sz="2400" b="1" smtClean="0"/>
              <a:t>— Magenta, manufactura de</a:t>
            </a:r>
          </a:p>
          <a:p>
            <a:pPr marL="448056" indent="-384048" eaLnBrk="1" fontAlgn="auto" hangingPunct="1">
              <a:lnSpc>
                <a:spcPct val="80000"/>
              </a:lnSpc>
              <a:spcAft>
                <a:spcPts val="0"/>
              </a:spcAft>
              <a:buClr>
                <a:srgbClr val="FFFFFF"/>
              </a:buClr>
              <a:buFont typeface="Monotype Sorts"/>
              <a:buChar char="Y"/>
              <a:defRPr/>
            </a:pPr>
            <a:r>
              <a:rPr lang="es-ES_tradnl" sz="2400" b="1" smtClean="0"/>
              <a:t>— 2-Naftilamina</a:t>
            </a:r>
          </a:p>
          <a:p>
            <a:pPr marL="448056" indent="-384048" eaLnBrk="1" fontAlgn="auto" hangingPunct="1">
              <a:lnSpc>
                <a:spcPct val="80000"/>
              </a:lnSpc>
              <a:spcAft>
                <a:spcPts val="0"/>
              </a:spcAft>
              <a:buClr>
                <a:srgbClr val="FFFFFF"/>
              </a:buClr>
              <a:buFont typeface="Monotype Sorts"/>
              <a:buChar char="Y"/>
              <a:defRPr/>
            </a:pPr>
            <a:r>
              <a:rPr lang="es-ES_tradnl" sz="2400" b="1" smtClean="0"/>
              <a:t>— N,N-bis (2-cloroetil)-2-naftilamina</a:t>
            </a:r>
          </a:p>
          <a:p>
            <a:pPr marL="448056" indent="-384048" eaLnBrk="1" fontAlgn="auto" hangingPunct="1">
              <a:lnSpc>
                <a:spcPct val="80000"/>
              </a:lnSpc>
              <a:spcAft>
                <a:spcPts val="0"/>
              </a:spcAft>
              <a:buClr>
                <a:srgbClr val="FFFFFF"/>
              </a:buClr>
              <a:buFont typeface="Monotype Sorts"/>
              <a:buChar char="Y"/>
              <a:defRPr/>
            </a:pPr>
            <a:r>
              <a:rPr lang="es-ES_tradnl" sz="2400" b="1" smtClean="0"/>
              <a:t>— Níquel, compuestos de</a:t>
            </a:r>
          </a:p>
          <a:p>
            <a:pPr marL="448056" indent="-384048" eaLnBrk="1" fontAlgn="auto" hangingPunct="1">
              <a:lnSpc>
                <a:spcPct val="80000"/>
              </a:lnSpc>
              <a:spcAft>
                <a:spcPts val="0"/>
              </a:spcAft>
              <a:buClr>
                <a:srgbClr val="FFFFFF"/>
              </a:buClr>
              <a:buFont typeface="Monotype Sorts"/>
              <a:buChar char="Y"/>
              <a:defRPr/>
            </a:pPr>
            <a:r>
              <a:rPr lang="es-ES_tradnl" sz="2400" b="1" smtClean="0"/>
              <a:t>— Oxido de Etileno</a:t>
            </a:r>
          </a:p>
          <a:p>
            <a:pPr marL="448056" indent="-384048" eaLnBrk="1" fontAlgn="auto" hangingPunct="1">
              <a:lnSpc>
                <a:spcPct val="80000"/>
              </a:lnSpc>
              <a:spcAft>
                <a:spcPts val="0"/>
              </a:spcAft>
              <a:buClr>
                <a:srgbClr val="FFFFFF"/>
              </a:buClr>
              <a:buFont typeface="Monotype Sorts"/>
              <a:buChar char="Y"/>
              <a:defRPr/>
            </a:pPr>
            <a:r>
              <a:rPr lang="es-ES_tradnl" sz="2400" b="1" smtClean="0"/>
              <a:t>— Radón y sus compuestos</a:t>
            </a:r>
          </a:p>
          <a:p>
            <a:pPr marL="448056" indent="-384048" eaLnBrk="1" fontAlgn="auto" hangingPunct="1">
              <a:lnSpc>
                <a:spcPct val="80000"/>
              </a:lnSpc>
              <a:spcAft>
                <a:spcPts val="0"/>
              </a:spcAft>
              <a:buClr>
                <a:srgbClr val="FFFFFF"/>
              </a:buClr>
              <a:buFont typeface="Monotype Sorts"/>
              <a:buChar char="Y"/>
              <a:defRPr/>
            </a:pPr>
            <a:r>
              <a:rPr lang="es-ES_tradnl" sz="2400" b="1" smtClean="0"/>
              <a:t>— Sílice</a:t>
            </a:r>
          </a:p>
          <a:p>
            <a:pPr marL="448056" indent="-384048" eaLnBrk="1" fontAlgn="auto" hangingPunct="1">
              <a:lnSpc>
                <a:spcPct val="80000"/>
              </a:lnSpc>
              <a:spcAft>
                <a:spcPts val="0"/>
              </a:spcAft>
              <a:buClr>
                <a:srgbClr val="FFFFFF"/>
              </a:buClr>
              <a:buFont typeface="Monotype Sorts"/>
              <a:buChar char="Y"/>
              <a:defRPr/>
            </a:pPr>
            <a:r>
              <a:rPr lang="es-ES_tradnl" sz="2400" b="1" smtClean="0"/>
              <a:t>— Talco conteniendo fibras asbestiformes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765175"/>
            <a:ext cx="8229600" cy="5360988"/>
          </a:xfrm>
          <a:ln>
            <a:solidFill>
              <a:schemeClr val="accent1"/>
            </a:solidFill>
          </a:ln>
        </p:spPr>
        <p:txBody>
          <a:bodyPr/>
          <a:lstStyle/>
          <a:p>
            <a:pPr eaLnBrk="1" hangingPunct="1">
              <a:buClr>
                <a:srgbClr val="FFFFFF"/>
              </a:buClr>
              <a:buFont typeface="Monotype Sorts" pitchFamily="2" charset="2"/>
              <a:buChar char="Y"/>
            </a:pPr>
            <a:r>
              <a:rPr lang="es-ES_tradnl" sz="2800" b="1" smtClean="0"/>
              <a:t>Los tumores que han sido asociados mas frecuentemente con exposición ocupacional son:</a:t>
            </a:r>
          </a:p>
          <a:p>
            <a:pPr lvl="1" eaLnBrk="1" hangingPunct="1">
              <a:buClr>
                <a:srgbClr val="FFFFFF"/>
              </a:buClr>
              <a:buFont typeface="Arial" pitchFamily="34" charset="0"/>
              <a:buNone/>
            </a:pPr>
            <a:r>
              <a:rPr lang="es-ES_tradnl" b="1" smtClean="0">
                <a:latin typeface="Arial Black" pitchFamily="34" charset="0"/>
              </a:rPr>
              <a:t>  -Pulmón</a:t>
            </a:r>
          </a:p>
          <a:p>
            <a:pPr lvl="1" eaLnBrk="1" hangingPunct="1">
              <a:buClr>
                <a:srgbClr val="FFFFFF"/>
              </a:buClr>
              <a:buFont typeface="Monotype Sorts" pitchFamily="2" charset="2"/>
              <a:buChar char="Þ"/>
            </a:pPr>
            <a:r>
              <a:rPr lang="es-ES_tradnl" b="1" smtClean="0">
                <a:latin typeface="Arial Black" pitchFamily="34" charset="0"/>
              </a:rPr>
              <a:t>-Vejiga</a:t>
            </a:r>
          </a:p>
          <a:p>
            <a:pPr lvl="1" eaLnBrk="1" hangingPunct="1">
              <a:buClr>
                <a:srgbClr val="FFFFFF"/>
              </a:buClr>
              <a:buFont typeface="Monotype Sorts" pitchFamily="2" charset="2"/>
              <a:buChar char="Þ"/>
            </a:pPr>
            <a:r>
              <a:rPr lang="es-ES_tradnl" b="1" smtClean="0">
                <a:latin typeface="Arial Black" pitchFamily="34" charset="0"/>
              </a:rPr>
              <a:t>-Cavidad nasal</a:t>
            </a:r>
          </a:p>
          <a:p>
            <a:pPr lvl="1" eaLnBrk="1" hangingPunct="1">
              <a:buClr>
                <a:srgbClr val="FFFFFF"/>
              </a:buClr>
              <a:buFont typeface="Monotype Sorts" pitchFamily="2" charset="2"/>
              <a:buChar char="Þ"/>
            </a:pPr>
            <a:r>
              <a:rPr lang="es-ES_tradnl" b="1" smtClean="0">
                <a:latin typeface="Arial Black" pitchFamily="34" charset="0"/>
              </a:rPr>
              <a:t>-Hígado</a:t>
            </a:r>
          </a:p>
          <a:p>
            <a:pPr lvl="1" eaLnBrk="1" hangingPunct="1">
              <a:buClr>
                <a:srgbClr val="FFFFFF"/>
              </a:buClr>
              <a:buFont typeface="Monotype Sorts" pitchFamily="2" charset="2"/>
              <a:buChar char="Þ"/>
            </a:pPr>
            <a:r>
              <a:rPr lang="es-ES_tradnl" b="1" smtClean="0">
                <a:latin typeface="Arial Black" pitchFamily="34" charset="0"/>
              </a:rPr>
              <a:t>-Pleura</a:t>
            </a:r>
          </a:p>
          <a:p>
            <a:pPr lvl="1" eaLnBrk="1" hangingPunct="1">
              <a:buClr>
                <a:srgbClr val="FFFFFF"/>
              </a:buClr>
              <a:buFont typeface="Monotype Sorts" pitchFamily="2" charset="2"/>
              <a:buChar char="Þ"/>
            </a:pPr>
            <a:r>
              <a:rPr lang="es-ES_tradnl" b="1" smtClean="0">
                <a:latin typeface="Arial Black" pitchFamily="34" charset="0"/>
              </a:rPr>
              <a:t>-Sangre</a:t>
            </a:r>
          </a:p>
          <a:p>
            <a:pPr lvl="1" eaLnBrk="1" hangingPunct="1">
              <a:buClr>
                <a:srgbClr val="FFFFFF"/>
              </a:buClr>
              <a:buFont typeface="Monotype Sorts" pitchFamily="2" charset="2"/>
              <a:buChar char="Þ"/>
            </a:pPr>
            <a:r>
              <a:rPr lang="es-ES_tradnl" b="1" smtClean="0">
                <a:latin typeface="Arial Black" pitchFamily="34" charset="0"/>
              </a:rPr>
              <a:t>-Piel</a:t>
            </a:r>
            <a:endParaRPr lang="es-ES_tradnl" sz="2400" b="1" smtClean="0">
              <a:latin typeface="Arial Black" pitchFamily="34" charset="0"/>
            </a:endParaRPr>
          </a:p>
        </p:txBody>
      </p:sp>
      <p:sp>
        <p:nvSpPr>
          <p:cNvPr id="3" name="2 Rectángulo"/>
          <p:cNvSpPr/>
          <p:nvPr/>
        </p:nvSpPr>
        <p:spPr>
          <a:xfrm>
            <a:off x="3851275" y="6092825"/>
            <a:ext cx="5292725" cy="76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b="1" dirty="0">
                <a:solidFill>
                  <a:schemeClr val="bg1"/>
                </a:solidFill>
              </a:rPr>
              <a:t>Salud de los Trabajadores, </a:t>
            </a:r>
            <a:r>
              <a:rPr lang="es-AR" b="1" dirty="0" err="1">
                <a:solidFill>
                  <a:schemeClr val="bg1"/>
                </a:solidFill>
              </a:rPr>
              <a:t>vol</a:t>
            </a:r>
            <a:r>
              <a:rPr lang="es-AR" b="1" dirty="0">
                <a:solidFill>
                  <a:schemeClr val="bg1"/>
                </a:solidFill>
              </a:rPr>
              <a:t> 1, N|2, 1996 .Maracay, Venezuela ,</a:t>
            </a:r>
            <a:r>
              <a:rPr lang="es-AR" b="1" dirty="0" err="1">
                <a:solidFill>
                  <a:schemeClr val="bg1"/>
                </a:solidFill>
              </a:rPr>
              <a:t>Dr</a:t>
            </a:r>
            <a:r>
              <a:rPr lang="es-AR" b="1" dirty="0">
                <a:solidFill>
                  <a:schemeClr val="bg1"/>
                </a:solidFill>
              </a:rPr>
              <a:t> Oscar  Feo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trips(downRight)">
                                      <p:cBhvr>
                                        <p:cTn id="7" dur="500"/>
                                        <p:tgtEl>
                                          <p:spTgt spid="20483">
                                            <p:txEl>
                                              <p:pRg st="0" end="0"/>
                                            </p:txEl>
                                          </p:spTgt>
                                        </p:tgtEl>
                                      </p:cBhvr>
                                    </p:animEffect>
                                  </p:childTnLst>
                                </p:cTn>
                              </p:par>
                              <p:par>
                                <p:cTn id="8" presetID="18" presetClass="entr" presetSubtype="6" fill="hold" grpId="0" nodeType="withEffect">
                                  <p:stCondLst>
                                    <p:cond delay="100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strips(downRight)">
                                      <p:cBhvr>
                                        <p:cTn id="10" dur="500"/>
                                        <p:tgtEl>
                                          <p:spTgt spid="20483">
                                            <p:txEl>
                                              <p:pRg st="1" end="1"/>
                                            </p:txEl>
                                          </p:spTgt>
                                        </p:tgtEl>
                                      </p:cBhvr>
                                    </p:animEffect>
                                  </p:childTnLst>
                                </p:cTn>
                              </p:par>
                              <p:par>
                                <p:cTn id="11" presetID="18" presetClass="entr" presetSubtype="6" fill="hold" grpId="0" nodeType="withEffect">
                                  <p:stCondLst>
                                    <p:cond delay="100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strips(downRight)">
                                      <p:cBhvr>
                                        <p:cTn id="13" dur="500"/>
                                        <p:tgtEl>
                                          <p:spTgt spid="20483">
                                            <p:txEl>
                                              <p:pRg st="2" end="2"/>
                                            </p:txEl>
                                          </p:spTgt>
                                        </p:tgtEl>
                                      </p:cBhvr>
                                    </p:animEffect>
                                  </p:childTnLst>
                                </p:cTn>
                              </p:par>
                              <p:par>
                                <p:cTn id="14" presetID="18" presetClass="entr" presetSubtype="6" fill="hold" grpId="0" nodeType="withEffect">
                                  <p:stCondLst>
                                    <p:cond delay="1000"/>
                                  </p:stCondLst>
                                  <p:childTnLst>
                                    <p:set>
                                      <p:cBhvr>
                                        <p:cTn id="15" dur="1" fill="hold">
                                          <p:stCondLst>
                                            <p:cond delay="0"/>
                                          </p:stCondLst>
                                        </p:cTn>
                                        <p:tgtEl>
                                          <p:spTgt spid="20483">
                                            <p:txEl>
                                              <p:pRg st="3" end="3"/>
                                            </p:txEl>
                                          </p:spTgt>
                                        </p:tgtEl>
                                        <p:attrNameLst>
                                          <p:attrName>style.visibility</p:attrName>
                                        </p:attrNameLst>
                                      </p:cBhvr>
                                      <p:to>
                                        <p:strVal val="visible"/>
                                      </p:to>
                                    </p:set>
                                    <p:animEffect transition="in" filter="strips(downRight)">
                                      <p:cBhvr>
                                        <p:cTn id="16" dur="500"/>
                                        <p:tgtEl>
                                          <p:spTgt spid="20483">
                                            <p:txEl>
                                              <p:pRg st="3" end="3"/>
                                            </p:txEl>
                                          </p:spTgt>
                                        </p:tgtEl>
                                      </p:cBhvr>
                                    </p:animEffect>
                                  </p:childTnLst>
                                </p:cTn>
                              </p:par>
                              <p:par>
                                <p:cTn id="17" presetID="18" presetClass="entr" presetSubtype="6" fill="hold" grpId="0" nodeType="withEffect">
                                  <p:stCondLst>
                                    <p:cond delay="1000"/>
                                  </p:stCondLst>
                                  <p:childTnLst>
                                    <p:set>
                                      <p:cBhvr>
                                        <p:cTn id="18" dur="1" fill="hold">
                                          <p:stCondLst>
                                            <p:cond delay="0"/>
                                          </p:stCondLst>
                                        </p:cTn>
                                        <p:tgtEl>
                                          <p:spTgt spid="20483">
                                            <p:txEl>
                                              <p:pRg st="4" end="4"/>
                                            </p:txEl>
                                          </p:spTgt>
                                        </p:tgtEl>
                                        <p:attrNameLst>
                                          <p:attrName>style.visibility</p:attrName>
                                        </p:attrNameLst>
                                      </p:cBhvr>
                                      <p:to>
                                        <p:strVal val="visible"/>
                                      </p:to>
                                    </p:set>
                                    <p:animEffect transition="in" filter="strips(downRight)">
                                      <p:cBhvr>
                                        <p:cTn id="19" dur="500"/>
                                        <p:tgtEl>
                                          <p:spTgt spid="20483">
                                            <p:txEl>
                                              <p:pRg st="4" end="4"/>
                                            </p:txEl>
                                          </p:spTgt>
                                        </p:tgtEl>
                                      </p:cBhvr>
                                    </p:animEffect>
                                  </p:childTnLst>
                                </p:cTn>
                              </p:par>
                              <p:par>
                                <p:cTn id="20" presetID="18" presetClass="entr" presetSubtype="6" fill="hold" grpId="0" nodeType="withEffect">
                                  <p:stCondLst>
                                    <p:cond delay="1000"/>
                                  </p:stCondLst>
                                  <p:childTnLst>
                                    <p:set>
                                      <p:cBhvr>
                                        <p:cTn id="21" dur="1" fill="hold">
                                          <p:stCondLst>
                                            <p:cond delay="0"/>
                                          </p:stCondLst>
                                        </p:cTn>
                                        <p:tgtEl>
                                          <p:spTgt spid="20483">
                                            <p:txEl>
                                              <p:pRg st="5" end="5"/>
                                            </p:txEl>
                                          </p:spTgt>
                                        </p:tgtEl>
                                        <p:attrNameLst>
                                          <p:attrName>style.visibility</p:attrName>
                                        </p:attrNameLst>
                                      </p:cBhvr>
                                      <p:to>
                                        <p:strVal val="visible"/>
                                      </p:to>
                                    </p:set>
                                    <p:animEffect transition="in" filter="strips(downRight)">
                                      <p:cBhvr>
                                        <p:cTn id="22" dur="500"/>
                                        <p:tgtEl>
                                          <p:spTgt spid="20483">
                                            <p:txEl>
                                              <p:pRg st="5" end="5"/>
                                            </p:txEl>
                                          </p:spTgt>
                                        </p:tgtEl>
                                      </p:cBhvr>
                                    </p:animEffect>
                                  </p:childTnLst>
                                </p:cTn>
                              </p:par>
                              <p:par>
                                <p:cTn id="23" presetID="18" presetClass="entr" presetSubtype="6" fill="hold" grpId="0" nodeType="withEffect">
                                  <p:stCondLst>
                                    <p:cond delay="1000"/>
                                  </p:stCondLst>
                                  <p:childTnLst>
                                    <p:set>
                                      <p:cBhvr>
                                        <p:cTn id="24" dur="1" fill="hold">
                                          <p:stCondLst>
                                            <p:cond delay="0"/>
                                          </p:stCondLst>
                                        </p:cTn>
                                        <p:tgtEl>
                                          <p:spTgt spid="20483">
                                            <p:txEl>
                                              <p:pRg st="6" end="6"/>
                                            </p:txEl>
                                          </p:spTgt>
                                        </p:tgtEl>
                                        <p:attrNameLst>
                                          <p:attrName>style.visibility</p:attrName>
                                        </p:attrNameLst>
                                      </p:cBhvr>
                                      <p:to>
                                        <p:strVal val="visible"/>
                                      </p:to>
                                    </p:set>
                                    <p:animEffect transition="in" filter="strips(downRight)">
                                      <p:cBhvr>
                                        <p:cTn id="25" dur="500"/>
                                        <p:tgtEl>
                                          <p:spTgt spid="20483">
                                            <p:txEl>
                                              <p:pRg st="6" end="6"/>
                                            </p:txEl>
                                          </p:spTgt>
                                        </p:tgtEl>
                                      </p:cBhvr>
                                    </p:animEffect>
                                  </p:childTnLst>
                                </p:cTn>
                              </p:par>
                              <p:par>
                                <p:cTn id="26" presetID="18" presetClass="entr" presetSubtype="6" fill="hold" grpId="0" nodeType="withEffect">
                                  <p:stCondLst>
                                    <p:cond delay="1000"/>
                                  </p:stCondLst>
                                  <p:childTnLst>
                                    <p:set>
                                      <p:cBhvr>
                                        <p:cTn id="27" dur="1" fill="hold">
                                          <p:stCondLst>
                                            <p:cond delay="0"/>
                                          </p:stCondLst>
                                        </p:cTn>
                                        <p:tgtEl>
                                          <p:spTgt spid="20483">
                                            <p:txEl>
                                              <p:pRg st="7" end="7"/>
                                            </p:txEl>
                                          </p:spTgt>
                                        </p:tgtEl>
                                        <p:attrNameLst>
                                          <p:attrName>style.visibility</p:attrName>
                                        </p:attrNameLst>
                                      </p:cBhvr>
                                      <p:to>
                                        <p:strVal val="visible"/>
                                      </p:to>
                                    </p:set>
                                    <p:animEffect transition="in" filter="strips(downRight)">
                                      <p:cBhvr>
                                        <p:cTn id="28" dur="5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ph type="tbl" idx="1"/>
          </p:nvPr>
        </p:nvGraphicFramePr>
        <p:xfrm>
          <a:off x="1528763" y="0"/>
          <a:ext cx="5932487" cy="6381750"/>
        </p:xfrm>
        <a:graphic>
          <a:graphicData uri="http://schemas.openxmlformats.org/presentationml/2006/ole">
            <p:oleObj spid="_x0000_s2050" name="Documento" r:id="rId3" imgW="7759080" imgH="8081280" progId="Word.Document.8">
              <p:embed/>
            </p:oleObj>
          </a:graphicData>
        </a:graphic>
      </p:graphicFrame>
      <p:sp>
        <p:nvSpPr>
          <p:cNvPr id="3" name="2 Rectángulo"/>
          <p:cNvSpPr/>
          <p:nvPr/>
        </p:nvSpPr>
        <p:spPr>
          <a:xfrm>
            <a:off x="3851275" y="6092825"/>
            <a:ext cx="5292725" cy="76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b="1" dirty="0">
                <a:solidFill>
                  <a:schemeClr val="bg1"/>
                </a:solidFill>
              </a:rPr>
              <a:t>Salud de los Trabajadores, </a:t>
            </a:r>
            <a:r>
              <a:rPr lang="es-AR" b="1" dirty="0" err="1">
                <a:solidFill>
                  <a:schemeClr val="bg1"/>
                </a:solidFill>
              </a:rPr>
              <a:t>vol</a:t>
            </a:r>
            <a:r>
              <a:rPr lang="es-AR" b="1" dirty="0">
                <a:solidFill>
                  <a:schemeClr val="bg1"/>
                </a:solidFill>
              </a:rPr>
              <a:t> 1, N|2, 1996 .Maracay, Venezuela ,</a:t>
            </a:r>
            <a:r>
              <a:rPr lang="es-AR" b="1" dirty="0" err="1">
                <a:solidFill>
                  <a:schemeClr val="bg1"/>
                </a:solidFill>
              </a:rPr>
              <a:t>Dr</a:t>
            </a:r>
            <a:r>
              <a:rPr lang="es-AR" b="1" dirty="0">
                <a:solidFill>
                  <a:schemeClr val="bg1"/>
                </a:solidFill>
              </a:rPr>
              <a:t> Oscar  Feo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defTabSz="915001" eaLnBrk="1" hangingPunct="1">
              <a:defRPr/>
            </a:pPr>
            <a:r>
              <a:rPr lang="es-AR" dirty="0" smtClean="0"/>
              <a:t>Cáncer ocupacional</a:t>
            </a:r>
            <a:endParaRPr lang="es-AR" dirty="0"/>
          </a:p>
        </p:txBody>
      </p:sp>
      <p:graphicFrame>
        <p:nvGraphicFramePr>
          <p:cNvPr id="6" name="5 Marcador de contenido"/>
          <p:cNvGraphicFramePr>
            <a:graphicFrameLocks noGrp="1"/>
          </p:cNvGraphicFramePr>
          <p:nvPr>
            <p:ph idx="1"/>
          </p:nvPr>
        </p:nvGraphicFramePr>
        <p:xfrm>
          <a:off x="857224" y="1857364"/>
          <a:ext cx="7792297" cy="4096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defTabSz="915001" eaLnBrk="1" hangingPunct="1">
              <a:defRPr/>
            </a:pPr>
            <a:r>
              <a:rPr lang="es-AR" dirty="0" smtClean="0"/>
              <a:t>Cáncer &amp; asbesto</a:t>
            </a:r>
            <a:endParaRPr lang="es-AR" dirty="0"/>
          </a:p>
        </p:txBody>
      </p:sp>
      <p:graphicFrame>
        <p:nvGraphicFramePr>
          <p:cNvPr id="5" name="4 Marcador de contenido"/>
          <p:cNvGraphicFramePr>
            <a:graphicFrameLocks noGrp="1"/>
          </p:cNvGraphicFramePr>
          <p:nvPr>
            <p:ph idx="1"/>
          </p:nvPr>
        </p:nvGraphicFramePr>
        <p:xfrm>
          <a:off x="571472" y="1571612"/>
          <a:ext cx="8143932" cy="4096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0" name="3 Rectángulo"/>
          <p:cNvSpPr>
            <a:spLocks noChangeArrowheads="1"/>
          </p:cNvSpPr>
          <p:nvPr/>
        </p:nvSpPr>
        <p:spPr bwMode="auto">
          <a:xfrm>
            <a:off x="3786188" y="6286500"/>
            <a:ext cx="5199062" cy="400050"/>
          </a:xfrm>
          <a:prstGeom prst="rect">
            <a:avLst/>
          </a:prstGeom>
          <a:noFill/>
          <a:ln w="9525">
            <a:noFill/>
            <a:miter lim="800000"/>
            <a:headEnd/>
            <a:tailEnd/>
          </a:ln>
        </p:spPr>
        <p:txBody>
          <a:bodyPr wrap="none">
            <a:spAutoFit/>
          </a:bodyPr>
          <a:lstStyle/>
          <a:p>
            <a:pPr algn="r"/>
            <a:r>
              <a:rPr lang="es-AR" sz="2000" i="1">
                <a:latin typeface="Corbel" pitchFamily="34" charset="0"/>
              </a:rPr>
              <a:t>Haus et al: Curr Opin Pulm Med 2001, 7:220–225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graphicEl>
                                              <a:dgm id="{4A531338-2083-43A3-87DE-F80D5D7B8724}"/>
                                            </p:graphicEl>
                                          </p:spTgt>
                                        </p:tgtEl>
                                        <p:attrNameLst>
                                          <p:attrName>style.visibility</p:attrName>
                                        </p:attrNameLst>
                                      </p:cBhvr>
                                      <p:to>
                                        <p:strVal val="visible"/>
                                      </p:to>
                                    </p:set>
                                    <p:anim calcmode="lin" valueType="num">
                                      <p:cBhvr>
                                        <p:cTn id="7" dur="500" fill="hold"/>
                                        <p:tgtEl>
                                          <p:spTgt spid="5">
                                            <p:graphicEl>
                                              <a:dgm id="{4A531338-2083-43A3-87DE-F80D5D7B8724}"/>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4A531338-2083-43A3-87DE-F80D5D7B8724}"/>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4A531338-2083-43A3-87DE-F80D5D7B872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graphicEl>
                                              <a:dgm id="{FFBC0BA6-1B4D-44CE-B8C3-5AD7BE52C449}"/>
                                            </p:graphicEl>
                                          </p:spTgt>
                                        </p:tgtEl>
                                        <p:attrNameLst>
                                          <p:attrName>style.visibility</p:attrName>
                                        </p:attrNameLst>
                                      </p:cBhvr>
                                      <p:to>
                                        <p:strVal val="visible"/>
                                      </p:to>
                                    </p:set>
                                    <p:anim calcmode="lin" valueType="num">
                                      <p:cBhvr>
                                        <p:cTn id="14" dur="500" fill="hold"/>
                                        <p:tgtEl>
                                          <p:spTgt spid="5">
                                            <p:graphicEl>
                                              <a:dgm id="{FFBC0BA6-1B4D-44CE-B8C3-5AD7BE52C449}"/>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FFBC0BA6-1B4D-44CE-B8C3-5AD7BE52C449}"/>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FFBC0BA6-1B4D-44CE-B8C3-5AD7BE52C449}"/>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5">
                                            <p:graphicEl>
                                              <a:dgm id="{2BBE7735-D144-4B57-B0AC-81F68ED8504F}"/>
                                            </p:graphicEl>
                                          </p:spTgt>
                                        </p:tgtEl>
                                        <p:attrNameLst>
                                          <p:attrName>style.visibility</p:attrName>
                                        </p:attrNameLst>
                                      </p:cBhvr>
                                      <p:to>
                                        <p:strVal val="visible"/>
                                      </p:to>
                                    </p:set>
                                    <p:anim calcmode="lin" valueType="num">
                                      <p:cBhvr>
                                        <p:cTn id="19" dur="500" fill="hold"/>
                                        <p:tgtEl>
                                          <p:spTgt spid="5">
                                            <p:graphicEl>
                                              <a:dgm id="{2BBE7735-D144-4B57-B0AC-81F68ED8504F}"/>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2BBE7735-D144-4B57-B0AC-81F68ED8504F}"/>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2BBE7735-D144-4B57-B0AC-81F68ED8504F}"/>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5">
                                            <p:graphicEl>
                                              <a:dgm id="{AFD4EAF1-B57F-412F-9011-4BDFBE776A75}"/>
                                            </p:graphicEl>
                                          </p:spTgt>
                                        </p:tgtEl>
                                        <p:attrNameLst>
                                          <p:attrName>style.visibility</p:attrName>
                                        </p:attrNameLst>
                                      </p:cBhvr>
                                      <p:to>
                                        <p:strVal val="visible"/>
                                      </p:to>
                                    </p:set>
                                    <p:anim calcmode="lin" valueType="num">
                                      <p:cBhvr>
                                        <p:cTn id="26" dur="500" fill="hold"/>
                                        <p:tgtEl>
                                          <p:spTgt spid="5">
                                            <p:graphicEl>
                                              <a:dgm id="{AFD4EAF1-B57F-412F-9011-4BDFBE776A75}"/>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AFD4EAF1-B57F-412F-9011-4BDFBE776A75}"/>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AFD4EAF1-B57F-412F-9011-4BDFBE776A75}"/>
                                            </p:graphic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5">
                                            <p:graphicEl>
                                              <a:dgm id="{80EA036C-4190-4483-B6B9-8F3AAA7323EF}"/>
                                            </p:graphicEl>
                                          </p:spTgt>
                                        </p:tgtEl>
                                        <p:attrNameLst>
                                          <p:attrName>style.visibility</p:attrName>
                                        </p:attrNameLst>
                                      </p:cBhvr>
                                      <p:to>
                                        <p:strVal val="visible"/>
                                      </p:to>
                                    </p:set>
                                    <p:anim calcmode="lin" valueType="num">
                                      <p:cBhvr>
                                        <p:cTn id="31" dur="500" fill="hold"/>
                                        <p:tgtEl>
                                          <p:spTgt spid="5">
                                            <p:graphicEl>
                                              <a:dgm id="{80EA036C-4190-4483-B6B9-8F3AAA7323EF}"/>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80EA036C-4190-4483-B6B9-8F3AAA7323EF}"/>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80EA036C-4190-4483-B6B9-8F3AAA7323EF}"/>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graphicEl>
                                              <a:dgm id="{50D71CD6-9634-440D-9AE7-A0BAFAE814CD}"/>
                                            </p:graphicEl>
                                          </p:spTgt>
                                        </p:tgtEl>
                                        <p:attrNameLst>
                                          <p:attrName>style.visibility</p:attrName>
                                        </p:attrNameLst>
                                      </p:cBhvr>
                                      <p:to>
                                        <p:strVal val="visible"/>
                                      </p:to>
                                    </p:set>
                                    <p:anim calcmode="lin" valueType="num">
                                      <p:cBhvr>
                                        <p:cTn id="38" dur="500" fill="hold"/>
                                        <p:tgtEl>
                                          <p:spTgt spid="5">
                                            <p:graphicEl>
                                              <a:dgm id="{50D71CD6-9634-440D-9AE7-A0BAFAE814CD}"/>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50D71CD6-9634-440D-9AE7-A0BAFAE814CD}"/>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50D71CD6-9634-440D-9AE7-A0BAFAE814CD}"/>
                                            </p:graphic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5">
                                            <p:graphicEl>
                                              <a:dgm id="{E1B11FEF-ABEE-4320-9680-47FE2287C432}"/>
                                            </p:graphicEl>
                                          </p:spTgt>
                                        </p:tgtEl>
                                        <p:attrNameLst>
                                          <p:attrName>style.visibility</p:attrName>
                                        </p:attrNameLst>
                                      </p:cBhvr>
                                      <p:to>
                                        <p:strVal val="visible"/>
                                      </p:to>
                                    </p:set>
                                    <p:anim calcmode="lin" valueType="num">
                                      <p:cBhvr>
                                        <p:cTn id="43" dur="500" fill="hold"/>
                                        <p:tgtEl>
                                          <p:spTgt spid="5">
                                            <p:graphicEl>
                                              <a:dgm id="{E1B11FEF-ABEE-4320-9680-47FE2287C432}"/>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E1B11FEF-ABEE-4320-9680-47FE2287C432}"/>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E1B11FEF-ABEE-4320-9680-47FE2287C4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defTabSz="915001" eaLnBrk="1" hangingPunct="1">
              <a:defRPr/>
            </a:pPr>
            <a:r>
              <a:rPr lang="es-AR" dirty="0" smtClean="0"/>
              <a:t>Asbesto</a:t>
            </a:r>
            <a:endParaRPr lang="es-AR" dirty="0"/>
          </a:p>
        </p:txBody>
      </p:sp>
      <p:sp>
        <p:nvSpPr>
          <p:cNvPr id="30723" name="2 Marcador de contenido"/>
          <p:cNvSpPr>
            <a:spLocks noGrp="1"/>
          </p:cNvSpPr>
          <p:nvPr>
            <p:ph idx="1"/>
          </p:nvPr>
        </p:nvSpPr>
        <p:spPr>
          <a:xfrm>
            <a:off x="500063" y="1643063"/>
            <a:ext cx="7929562" cy="4452937"/>
          </a:xfrm>
          <a:ln>
            <a:solidFill>
              <a:schemeClr val="accent1"/>
            </a:solidFill>
          </a:ln>
        </p:spPr>
        <p:txBody>
          <a:bodyPr/>
          <a:lstStyle/>
          <a:p>
            <a:pPr eaLnBrk="1" hangingPunct="1"/>
            <a:r>
              <a:rPr lang="en-US" smtClean="0"/>
              <a:t>27 millones de individuos potencialmente expuestos  (1940-1980)</a:t>
            </a:r>
          </a:p>
          <a:p>
            <a:pPr eaLnBrk="1" hangingPunct="1"/>
            <a:r>
              <a:rPr lang="en-US" smtClean="0"/>
              <a:t>18 millones </a:t>
            </a:r>
            <a:r>
              <a:rPr lang="en-US" smtClean="0">
                <a:sym typeface="Wingdings 3" pitchFamily="18" charset="2"/>
              </a:rPr>
              <a:t> más del equivalente a dos meses de trabajo</a:t>
            </a:r>
          </a:p>
          <a:p>
            <a:pPr eaLnBrk="1" hangingPunct="1"/>
            <a:r>
              <a:rPr lang="en-US" smtClean="0">
                <a:sym typeface="Wingdings 3" pitchFamily="18" charset="2"/>
              </a:rPr>
              <a:t>50% de los cánceres ocupacionales</a:t>
            </a:r>
            <a:endParaRPr lang="en-US" smtClean="0"/>
          </a:p>
        </p:txBody>
      </p:sp>
      <p:sp>
        <p:nvSpPr>
          <p:cNvPr id="30724" name="3 Rectángulo"/>
          <p:cNvSpPr>
            <a:spLocks noChangeArrowheads="1"/>
          </p:cNvSpPr>
          <p:nvPr/>
        </p:nvSpPr>
        <p:spPr bwMode="auto">
          <a:xfrm>
            <a:off x="1403350" y="5589588"/>
            <a:ext cx="6286500" cy="400050"/>
          </a:xfrm>
          <a:prstGeom prst="rect">
            <a:avLst/>
          </a:prstGeom>
          <a:noFill/>
          <a:ln w="9525">
            <a:noFill/>
            <a:miter lim="800000"/>
            <a:headEnd/>
            <a:tailEnd/>
          </a:ln>
        </p:spPr>
        <p:txBody>
          <a:bodyPr>
            <a:spAutoFit/>
          </a:bodyPr>
          <a:lstStyle/>
          <a:p>
            <a:pPr algn="r"/>
            <a:r>
              <a:rPr lang="en-US" sz="2000" i="1">
                <a:solidFill>
                  <a:schemeClr val="bg1"/>
                </a:solidFill>
                <a:latin typeface="Corbel" pitchFamily="34" charset="0"/>
              </a:rPr>
              <a:t>Lemen RA, et al: Environ Health Perspect 1980, 34:1–11.</a:t>
            </a:r>
            <a:endParaRPr lang="es-AR" sz="2000" i="1">
              <a:solidFill>
                <a:schemeClr val="bg1"/>
              </a:solidFill>
              <a:latin typeface="Corbe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ctrTitle"/>
          </p:nvPr>
        </p:nvSpPr>
        <p:spPr>
          <a:xfrm>
            <a:off x="541338" y="776288"/>
            <a:ext cx="8061325" cy="1470025"/>
          </a:xfrm>
        </p:spPr>
        <p:txBody>
          <a:bodyPr/>
          <a:lstStyle/>
          <a:p>
            <a:pPr eaLnBrk="1" hangingPunct="1">
              <a:defRPr/>
            </a:pPr>
            <a:endParaRPr lang="es-AR" smtClean="0"/>
          </a:p>
        </p:txBody>
      </p:sp>
      <p:sp>
        <p:nvSpPr>
          <p:cNvPr id="31747" name="2 Subtítulo"/>
          <p:cNvSpPr>
            <a:spLocks noGrp="1"/>
          </p:cNvSpPr>
          <p:nvPr>
            <p:ph type="subTitle" idx="1"/>
          </p:nvPr>
        </p:nvSpPr>
        <p:spPr>
          <a:xfrm>
            <a:off x="541338" y="2249488"/>
            <a:ext cx="8061325" cy="1752600"/>
          </a:xfrm>
        </p:spPr>
        <p:txBody>
          <a:bodyPr/>
          <a:lstStyle/>
          <a:p>
            <a:pPr marR="0" eaLnBrk="1" hangingPunct="1">
              <a:spcBef>
                <a:spcPct val="0"/>
              </a:spcBef>
              <a:buFont typeface="Arial" pitchFamily="34" charset="0"/>
              <a:buNone/>
            </a:pPr>
            <a:endParaRPr lang="es-AR" smtClean="0">
              <a:ln>
                <a:noFill/>
              </a:ln>
              <a:solidFill>
                <a:srgbClr val="FFFFFF"/>
              </a:solidFill>
            </a:endParaRPr>
          </a:p>
        </p:txBody>
      </p:sp>
      <p:pic>
        <p:nvPicPr>
          <p:cNvPr id="31748" name="Picture 2"/>
          <p:cNvPicPr>
            <a:picLocks noGrp="1" noChangeAspect="1" noChangeArrowheads="1"/>
          </p:cNvPicPr>
          <p:nvPr>
            <p:ph idx="1"/>
          </p:nvPr>
        </p:nvPicPr>
        <p:blipFill>
          <a:blip r:embed="rId2" cstate="print"/>
          <a:srcRect/>
          <a:stretch>
            <a:fillRect/>
          </a:stretch>
        </p:blipFill>
        <p:spPr>
          <a:xfrm>
            <a:off x="0" y="0"/>
            <a:ext cx="9144000" cy="6165850"/>
          </a:xfrm>
        </p:spPr>
      </p:pic>
      <p:sp>
        <p:nvSpPr>
          <p:cNvPr id="31749" name="4 Rectángulo"/>
          <p:cNvSpPr>
            <a:spLocks noChangeArrowheads="1"/>
          </p:cNvSpPr>
          <p:nvPr/>
        </p:nvSpPr>
        <p:spPr bwMode="auto">
          <a:xfrm>
            <a:off x="1835150" y="5949950"/>
            <a:ext cx="4572000" cy="830263"/>
          </a:xfrm>
          <a:prstGeom prst="rect">
            <a:avLst/>
          </a:prstGeom>
          <a:solidFill>
            <a:schemeClr val="bg2"/>
          </a:solidFill>
          <a:ln w="9525">
            <a:solidFill>
              <a:schemeClr val="accent1"/>
            </a:solidFill>
            <a:miter lim="800000"/>
            <a:headEnd/>
            <a:tailEnd/>
          </a:ln>
        </p:spPr>
        <p:txBody>
          <a:bodyPr>
            <a:spAutoFit/>
          </a:bodyPr>
          <a:lstStyle/>
          <a:p>
            <a:r>
              <a:rPr lang="es-ES" sz="2400" b="1">
                <a:latin typeface="Calibri" pitchFamily="34" charset="0"/>
              </a:rPr>
              <a:t>Archivos de Bronconeumología vol 40, número 4, Abril 2004.</a:t>
            </a:r>
            <a:endParaRPr lang="es-AR" sz="2400" b="1">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ln>
            <a:solidFill>
              <a:schemeClr val="accent1"/>
            </a:solidFill>
          </a:ln>
        </p:spPr>
        <p:txBody>
          <a:bodyPr/>
          <a:lstStyle/>
          <a:p>
            <a:pPr marL="484632" eaLnBrk="1" fontAlgn="auto" hangingPunct="1">
              <a:spcAft>
                <a:spcPts val="0"/>
              </a:spcAft>
              <a:defRPr/>
            </a:pPr>
            <a:r>
              <a:rPr lang="es-AR" sz="2800" b="1" smtClean="0">
                <a:solidFill>
                  <a:schemeClr val="accent1">
                    <a:tint val="83000"/>
                    <a:satMod val="150000"/>
                  </a:schemeClr>
                </a:solidFill>
                <a:latin typeface="Arial Black" pitchFamily="34" charset="0"/>
              </a:rPr>
              <a:t>Ocupación - industria</a:t>
            </a:r>
            <a:br>
              <a:rPr lang="es-AR" sz="2800" b="1" smtClean="0">
                <a:solidFill>
                  <a:schemeClr val="accent1">
                    <a:tint val="83000"/>
                    <a:satMod val="150000"/>
                  </a:schemeClr>
                </a:solidFill>
                <a:latin typeface="Arial Black" pitchFamily="34" charset="0"/>
              </a:rPr>
            </a:br>
            <a:r>
              <a:rPr lang="es-AR" sz="2800" b="1" smtClean="0">
                <a:solidFill>
                  <a:schemeClr val="accent1">
                    <a:tint val="83000"/>
                    <a:satMod val="150000"/>
                  </a:schemeClr>
                </a:solidFill>
                <a:latin typeface="Arial Black" pitchFamily="34" charset="0"/>
              </a:rPr>
              <a:t>Argentina prohíbe el asbesto 2003</a:t>
            </a:r>
            <a:endParaRPr lang="es-ES" sz="2800" b="1" smtClean="0">
              <a:solidFill>
                <a:schemeClr val="accent1">
                  <a:tint val="83000"/>
                  <a:satMod val="150000"/>
                </a:schemeClr>
              </a:solidFill>
              <a:latin typeface="Arial Black" pitchFamily="34" charset="0"/>
            </a:endParaRPr>
          </a:p>
        </p:txBody>
      </p:sp>
      <p:sp>
        <p:nvSpPr>
          <p:cNvPr id="33795" name="Rectangle 3"/>
          <p:cNvSpPr>
            <a:spLocks noGrp="1" noChangeArrowheads="1"/>
          </p:cNvSpPr>
          <p:nvPr>
            <p:ph idx="1"/>
          </p:nvPr>
        </p:nvSpPr>
        <p:spPr>
          <a:xfrm>
            <a:off x="457200" y="1600200"/>
            <a:ext cx="8229600" cy="820738"/>
          </a:xfrm>
        </p:spPr>
        <p:txBody>
          <a:bodyPr/>
          <a:lstStyle/>
          <a:p>
            <a:pPr eaLnBrk="1" hangingPunct="1">
              <a:buFontTx/>
              <a:buNone/>
            </a:pPr>
            <a:r>
              <a:rPr lang="es-ES" sz="2000" smtClean="0"/>
              <a:t>Cantidad de trabajadores del Asbestos por Industria Manufacturera, Argentina; 2001</a:t>
            </a:r>
          </a:p>
        </p:txBody>
      </p:sp>
      <p:pic>
        <p:nvPicPr>
          <p:cNvPr id="33796" name="Picture 4" descr="tabla 8"/>
          <p:cNvPicPr>
            <a:picLocks noChangeAspect="1" noChangeArrowheads="1"/>
          </p:cNvPicPr>
          <p:nvPr/>
        </p:nvPicPr>
        <p:blipFill>
          <a:blip r:embed="rId2" cstate="print"/>
          <a:srcRect/>
          <a:stretch>
            <a:fillRect/>
          </a:stretch>
        </p:blipFill>
        <p:spPr bwMode="auto">
          <a:xfrm>
            <a:off x="323850" y="2276475"/>
            <a:ext cx="8555038" cy="4005263"/>
          </a:xfrm>
          <a:prstGeom prst="rect">
            <a:avLst/>
          </a:prstGeom>
          <a:noFill/>
          <a:ln w="9525">
            <a:noFill/>
            <a:miter lim="800000"/>
            <a:headEnd/>
            <a:tailEnd/>
          </a:ln>
        </p:spPr>
      </p:pic>
      <p:sp>
        <p:nvSpPr>
          <p:cNvPr id="33797" name="Rectangle 5"/>
          <p:cNvSpPr>
            <a:spLocks noChangeArrowheads="1"/>
          </p:cNvSpPr>
          <p:nvPr/>
        </p:nvSpPr>
        <p:spPr bwMode="auto">
          <a:xfrm>
            <a:off x="250825" y="6381750"/>
            <a:ext cx="8713788" cy="461963"/>
          </a:xfrm>
          <a:prstGeom prst="rect">
            <a:avLst/>
          </a:prstGeom>
          <a:noFill/>
          <a:ln w="9525">
            <a:noFill/>
            <a:miter lim="800000"/>
            <a:headEnd/>
            <a:tailEnd/>
          </a:ln>
        </p:spPr>
        <p:txBody>
          <a:bodyPr>
            <a:spAutoFit/>
          </a:bodyPr>
          <a:lstStyle/>
          <a:p>
            <a:r>
              <a:rPr lang="es-ES" sz="1200" b="1" i="1"/>
              <a:t>Prohibición del Asbesto en Argentina: Dr. EDUARDO J. RODRIGUEZ, </a:t>
            </a:r>
            <a:r>
              <a:rPr lang="en-US" sz="1200" b="1" i="1"/>
              <a:t>INT J OCCUP ENVIRON HEALTH 2004;10:202–208</a:t>
            </a:r>
            <a:r>
              <a:rPr lang="es-ES" sz="1200" b="1"/>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796"/>
                                        </p:tgtEl>
                                        <p:attrNameLst>
                                          <p:attrName>style.visibility</p:attrName>
                                        </p:attrNameLst>
                                      </p:cBhvr>
                                      <p:to>
                                        <p:strVal val="visible"/>
                                      </p:to>
                                    </p:set>
                                    <p:animEffect transition="in" filter="fade">
                                      <p:cBhvr>
                                        <p:cTn id="10" dur="1000"/>
                                        <p:tgtEl>
                                          <p:spTgt spid="337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797"/>
                                        </p:tgtEl>
                                        <p:attrNameLst>
                                          <p:attrName>style.visibility</p:attrName>
                                        </p:attrNameLst>
                                      </p:cBhvr>
                                      <p:to>
                                        <p:strVal val="visible"/>
                                      </p:to>
                                    </p:set>
                                    <p:animEffect transition="in" filter="fade">
                                      <p:cBhvr>
                                        <p:cTn id="13"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marL="484632" eaLnBrk="1" fontAlgn="auto" hangingPunct="1">
              <a:spcAft>
                <a:spcPts val="0"/>
              </a:spcAft>
              <a:defRPr/>
            </a:pPr>
            <a:r>
              <a:rPr lang="es-AR" sz="2800" b="1" smtClean="0">
                <a:solidFill>
                  <a:schemeClr val="accent1">
                    <a:tint val="83000"/>
                    <a:satMod val="150000"/>
                  </a:schemeClr>
                </a:solidFill>
                <a:latin typeface="Arial Black" pitchFamily="34" charset="0"/>
              </a:rPr>
              <a:t>La tasa de muerte por mesotelioma en Gran Bretaña es actualmente la más alta del mundo: 1740 muertes en hombres</a:t>
            </a:r>
            <a:endParaRPr lang="es-ES" sz="2800" b="1" smtClean="0">
              <a:solidFill>
                <a:schemeClr val="accent1">
                  <a:tint val="83000"/>
                  <a:satMod val="150000"/>
                </a:schemeClr>
              </a:solidFill>
              <a:latin typeface="Arial Black" pitchFamily="34" charset="0"/>
            </a:endParaRPr>
          </a:p>
        </p:txBody>
      </p:sp>
      <p:pic>
        <p:nvPicPr>
          <p:cNvPr id="17412" name="Picture 4"/>
          <p:cNvPicPr>
            <a:picLocks noChangeAspect="1" noChangeArrowheads="1"/>
          </p:cNvPicPr>
          <p:nvPr/>
        </p:nvPicPr>
        <p:blipFill>
          <a:blip r:embed="rId2" cstate="print"/>
          <a:srcRect/>
          <a:stretch>
            <a:fillRect/>
          </a:stretch>
        </p:blipFill>
        <p:spPr bwMode="auto">
          <a:xfrm>
            <a:off x="395288" y="1844675"/>
            <a:ext cx="8275637" cy="3905250"/>
          </a:xfrm>
          <a:prstGeom prst="rect">
            <a:avLst/>
          </a:prstGeom>
          <a:noFill/>
          <a:ln w="9525">
            <a:noFill/>
            <a:miter lim="800000"/>
            <a:headEnd/>
            <a:tailEnd/>
          </a:ln>
        </p:spPr>
      </p:pic>
      <p:sp>
        <p:nvSpPr>
          <p:cNvPr id="17415" name="Text Box 7"/>
          <p:cNvSpPr txBox="1">
            <a:spLocks noChangeArrowheads="1"/>
          </p:cNvSpPr>
          <p:nvPr/>
        </p:nvSpPr>
        <p:spPr bwMode="auto">
          <a:xfrm>
            <a:off x="0" y="5888038"/>
            <a:ext cx="9144000" cy="969962"/>
          </a:xfrm>
          <a:prstGeom prst="rect">
            <a:avLst/>
          </a:prstGeom>
          <a:solidFill>
            <a:srgbClr val="CCFF66"/>
          </a:solidFill>
          <a:ln w="9525">
            <a:solidFill>
              <a:schemeClr val="accent1"/>
            </a:solidFill>
            <a:miter lim="800000"/>
            <a:headEnd/>
            <a:tailEnd/>
          </a:ln>
        </p:spPr>
        <p:txBody>
          <a:bodyPr>
            <a:spAutoFit/>
          </a:bodyPr>
          <a:lstStyle/>
          <a:p>
            <a:pPr>
              <a:spcBef>
                <a:spcPct val="20000"/>
              </a:spcBef>
            </a:pPr>
            <a:r>
              <a:rPr lang="es-ES" sz="1900" b="1">
                <a:solidFill>
                  <a:schemeClr val="bg1"/>
                </a:solidFill>
              </a:rPr>
              <a:t>Se espera que el número anual de muertes por MMP en Gran Bretaña ascienda de 1950 a 2450 muertes durante el período comprendido entre 2011 y 2015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fade">
                                      <p:cBhvr>
                                        <p:cTn id="10" dur="1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457200"/>
            <a:ext cx="8458200" cy="1143000"/>
          </a:xfrm>
          <a:solidFill>
            <a:schemeClr val="accent2"/>
          </a:solidFill>
          <a:ln>
            <a:solidFill>
              <a:schemeClr val="accent5">
                <a:lumMod val="50000"/>
              </a:schemeClr>
            </a:solidFill>
          </a:ln>
        </p:spPr>
        <p:txBody>
          <a:bodyPr>
            <a:normAutofit fontScale="90000"/>
          </a:bodyPr>
          <a:lstStyle/>
          <a:p>
            <a:pPr>
              <a:defRPr/>
            </a:pPr>
            <a:r>
              <a:rPr lang="es-ES_tradnl" b="1" u="sng" dirty="0" err="1">
                <a:solidFill>
                  <a:schemeClr val="bg1"/>
                </a:solidFill>
              </a:rPr>
              <a:t>Estadistica</a:t>
            </a:r>
            <a:r>
              <a:rPr lang="es-ES_tradnl" b="1" u="sng" dirty="0">
                <a:solidFill>
                  <a:schemeClr val="bg1"/>
                </a:solidFill>
              </a:rPr>
              <a:t> de </a:t>
            </a:r>
            <a:r>
              <a:rPr lang="es-ES_tradnl" b="1" u="sng" dirty="0" err="1">
                <a:solidFill>
                  <a:schemeClr val="bg1"/>
                </a:solidFill>
              </a:rPr>
              <a:t>Selikoff</a:t>
            </a:r>
            <a:r>
              <a:rPr lang="es-ES_tradnl" b="1" dirty="0">
                <a:solidFill>
                  <a:schemeClr val="bg1"/>
                </a:solidFill>
              </a:rPr>
              <a:t/>
            </a:r>
            <a:br>
              <a:rPr lang="es-ES_tradnl" b="1" dirty="0">
                <a:solidFill>
                  <a:schemeClr val="bg1"/>
                </a:solidFill>
              </a:rPr>
            </a:br>
            <a:r>
              <a:rPr lang="es-ES_tradnl" sz="3200" b="1" dirty="0">
                <a:solidFill>
                  <a:schemeClr val="bg1"/>
                </a:solidFill>
              </a:rPr>
              <a:t>(1979- Academia de Ciencia N.Y.)</a:t>
            </a:r>
            <a:endParaRPr lang="es-ES_tradnl" b="1" dirty="0">
              <a:solidFill>
                <a:schemeClr val="bg1"/>
              </a:solidFill>
            </a:endParaRPr>
          </a:p>
        </p:txBody>
      </p:sp>
      <p:graphicFrame>
        <p:nvGraphicFramePr>
          <p:cNvPr id="3074" name="Object 2"/>
          <p:cNvGraphicFramePr>
            <a:graphicFrameLocks noChangeAspect="1"/>
          </p:cNvGraphicFramePr>
          <p:nvPr>
            <p:ph type="tbl" idx="1"/>
          </p:nvPr>
        </p:nvGraphicFramePr>
        <p:xfrm>
          <a:off x="1536700" y="2419350"/>
          <a:ext cx="6337300" cy="4000500"/>
        </p:xfrm>
        <a:graphic>
          <a:graphicData uri="http://schemas.openxmlformats.org/presentationml/2006/ole">
            <p:oleObj spid="_x0000_s3074" name="Documento" r:id="rId3" imgW="7759080" imgH="4898880" progId="Word.Document.8">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1331913" y="274638"/>
            <a:ext cx="5832475" cy="1143000"/>
          </a:xfrm>
          <a:ln>
            <a:solidFill>
              <a:schemeClr val="accent1"/>
            </a:solidFill>
          </a:ln>
        </p:spPr>
        <p:txBody>
          <a:bodyPr/>
          <a:lstStyle/>
          <a:p>
            <a:pPr marL="484632" eaLnBrk="1" fontAlgn="auto" hangingPunct="1">
              <a:spcAft>
                <a:spcPts val="0"/>
              </a:spcAft>
              <a:defRPr/>
            </a:pPr>
            <a:r>
              <a:rPr lang="es-ES" sz="5400" u="sng" smtClean="0">
                <a:solidFill>
                  <a:schemeClr val="accent1">
                    <a:tint val="83000"/>
                    <a:satMod val="150000"/>
                  </a:schemeClr>
                </a:solidFill>
              </a:rPr>
              <a:t>ETIMOLOGIA</a:t>
            </a:r>
            <a:endParaRPr lang="es-AR" sz="5400" u="sng" smtClean="0">
              <a:solidFill>
                <a:schemeClr val="accent1">
                  <a:tint val="83000"/>
                  <a:satMod val="150000"/>
                </a:schemeClr>
              </a:solidFill>
            </a:endParaRPr>
          </a:p>
        </p:txBody>
      </p:sp>
      <p:sp>
        <p:nvSpPr>
          <p:cNvPr id="3" name="2 Marcador de contenido"/>
          <p:cNvSpPr>
            <a:spLocks noGrp="1"/>
          </p:cNvSpPr>
          <p:nvPr>
            <p:ph idx="1"/>
          </p:nvPr>
        </p:nvSpPr>
        <p:spPr>
          <a:xfrm>
            <a:off x="457200" y="1882775"/>
            <a:ext cx="8229600" cy="4572000"/>
          </a:xfrm>
          <a:ln>
            <a:solidFill>
              <a:schemeClr val="accent1"/>
            </a:solidFill>
          </a:ln>
        </p:spPr>
        <p:txBody>
          <a:bodyPr rtlCol="0">
            <a:normAutofit fontScale="92500" lnSpcReduction="10000"/>
          </a:bodyPr>
          <a:lstStyle/>
          <a:p>
            <a:pPr marL="448056" indent="-384048" eaLnBrk="1" fontAlgn="auto" hangingPunct="1">
              <a:spcAft>
                <a:spcPts val="0"/>
              </a:spcAft>
              <a:buFont typeface="Arial" pitchFamily="34" charset="0"/>
              <a:buNone/>
              <a:defRPr/>
            </a:pPr>
            <a:endParaRPr lang="es-ES" dirty="0" smtClean="0"/>
          </a:p>
          <a:p>
            <a:pPr marL="448056" indent="-384048" eaLnBrk="1" fontAlgn="auto" hangingPunct="1">
              <a:spcAft>
                <a:spcPts val="0"/>
              </a:spcAft>
              <a:buFont typeface="Arial" pitchFamily="34" charset="0"/>
              <a:buNone/>
              <a:defRPr/>
            </a:pPr>
            <a:r>
              <a:rPr lang="es-ES" dirty="0" smtClean="0"/>
              <a:t> Griego :  </a:t>
            </a:r>
            <a:r>
              <a:rPr lang="es-ES" dirty="0" err="1" smtClean="0"/>
              <a:t>Karkinos</a:t>
            </a:r>
            <a:r>
              <a:rPr lang="es-ES" dirty="0" smtClean="0"/>
              <a:t> “ cangrejo”, observación de venas hinchadas con un núcleo central con prolongaciones.</a:t>
            </a:r>
          </a:p>
          <a:p>
            <a:pPr marL="448056" indent="-384048" eaLnBrk="1" fontAlgn="auto" hangingPunct="1">
              <a:spcAft>
                <a:spcPts val="0"/>
              </a:spcAft>
              <a:buFont typeface="Arial" pitchFamily="34" charset="0"/>
              <a:buNone/>
              <a:defRPr/>
            </a:pPr>
            <a:endParaRPr lang="es-ES" dirty="0" smtClean="0"/>
          </a:p>
          <a:p>
            <a:pPr marL="448056" indent="-384048" eaLnBrk="1" fontAlgn="auto" hangingPunct="1">
              <a:spcAft>
                <a:spcPts val="0"/>
              </a:spcAft>
              <a:buFont typeface="Arial" pitchFamily="34" charset="0"/>
              <a:buNone/>
              <a:defRPr/>
            </a:pPr>
            <a:endParaRPr lang="es-ES" dirty="0" smtClean="0"/>
          </a:p>
          <a:p>
            <a:pPr marL="448056" indent="-384048" eaLnBrk="1" fontAlgn="auto" hangingPunct="1">
              <a:spcAft>
                <a:spcPts val="0"/>
              </a:spcAft>
              <a:buFont typeface="Arial" pitchFamily="34" charset="0"/>
              <a:buNone/>
              <a:defRPr/>
            </a:pPr>
            <a:endParaRPr lang="es-ES" dirty="0" smtClean="0"/>
          </a:p>
          <a:p>
            <a:pPr marL="448056" indent="-384048" eaLnBrk="1" fontAlgn="auto" hangingPunct="1">
              <a:spcAft>
                <a:spcPts val="0"/>
              </a:spcAft>
              <a:buFont typeface="Arial" pitchFamily="34" charset="0"/>
              <a:buNone/>
              <a:defRPr/>
            </a:pPr>
            <a:r>
              <a:rPr lang="es-AR" sz="2200" b="1" i="1" dirty="0" smtClean="0">
                <a:solidFill>
                  <a:schemeClr val="bg1"/>
                </a:solidFill>
              </a:rPr>
              <a:t>Cáncer y trabajo</a:t>
            </a:r>
          </a:p>
          <a:p>
            <a:pPr marL="448056" indent="-384048" eaLnBrk="1" fontAlgn="auto" hangingPunct="1">
              <a:spcAft>
                <a:spcPts val="0"/>
              </a:spcAft>
              <a:buFont typeface="Arial" pitchFamily="34" charset="0"/>
              <a:buNone/>
              <a:defRPr/>
            </a:pPr>
            <a:r>
              <a:rPr lang="es-AR" sz="2200" b="1" dirty="0" smtClean="0">
                <a:solidFill>
                  <a:schemeClr val="bg1"/>
                </a:solidFill>
              </a:rPr>
              <a:t>Montserrat GARCÍA GÓMEZ  - </a:t>
            </a:r>
            <a:r>
              <a:rPr lang="es-AR" sz="2200" b="1" dirty="0" err="1" smtClean="0">
                <a:solidFill>
                  <a:schemeClr val="bg1"/>
                </a:solidFill>
              </a:rPr>
              <a:t>Manolis</a:t>
            </a:r>
            <a:r>
              <a:rPr lang="es-AR" sz="2200" b="1" dirty="0" smtClean="0">
                <a:solidFill>
                  <a:schemeClr val="bg1"/>
                </a:solidFill>
              </a:rPr>
              <a:t> KOCEVINAS</a:t>
            </a:r>
          </a:p>
          <a:p>
            <a:pPr marL="448056" indent="-384048" eaLnBrk="1" fontAlgn="auto" hangingPunct="1">
              <a:spcAft>
                <a:spcPts val="0"/>
              </a:spcAft>
              <a:buFont typeface="Arial" pitchFamily="34" charset="0"/>
              <a:buNone/>
              <a:defRPr/>
            </a:pPr>
            <a:r>
              <a:rPr lang="es-ES" sz="2200" b="1" dirty="0" smtClean="0">
                <a:solidFill>
                  <a:schemeClr val="bg1"/>
                </a:solidFill>
              </a:rPr>
              <a:t>SERVICIO DE EPIDEMIOLOGIA BARCELONA - </a:t>
            </a:r>
          </a:p>
          <a:p>
            <a:pPr marL="448056" indent="-384048" eaLnBrk="1" fontAlgn="auto" hangingPunct="1">
              <a:spcAft>
                <a:spcPts val="0"/>
              </a:spcAft>
              <a:buFont typeface="Arial" pitchFamily="34" charset="0"/>
              <a:buNone/>
              <a:defRPr/>
            </a:pPr>
            <a:r>
              <a:rPr lang="es-ES" sz="2200" b="1" dirty="0" smtClean="0">
                <a:solidFill>
                  <a:schemeClr val="bg1"/>
                </a:solidFill>
              </a:rPr>
              <a:t>UNIVERSIDAD COMPLUTENSE DE MADRID –1996</a:t>
            </a:r>
            <a:endParaRPr lang="es-AR" sz="2200" b="1" dirty="0" smtClean="0">
              <a:solidFill>
                <a:schemeClr val="bg1"/>
              </a:solidFill>
            </a:endParaRPr>
          </a:p>
          <a:p>
            <a:pPr marL="448056" indent="-384048" eaLnBrk="1" fontAlgn="auto" hangingPunct="1">
              <a:spcAft>
                <a:spcPts val="0"/>
              </a:spcAft>
              <a:buFont typeface="Arial" pitchFamily="34" charset="0"/>
              <a:buNone/>
              <a:defRPr/>
            </a:pPr>
            <a:endParaRPr lang="es-AR" sz="2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defTabSz="915001" eaLnBrk="1" hangingPunct="1">
              <a:defRPr/>
            </a:pPr>
            <a:r>
              <a:rPr lang="es-AR" dirty="0" err="1" smtClean="0"/>
              <a:t>Radon</a:t>
            </a:r>
            <a:r>
              <a:rPr lang="es-AR" dirty="0" smtClean="0"/>
              <a:t> &amp; cáncer</a:t>
            </a:r>
            <a:endParaRPr lang="es-AR" dirty="0"/>
          </a:p>
        </p:txBody>
      </p:sp>
      <p:sp>
        <p:nvSpPr>
          <p:cNvPr id="34819" name="2 Marcador de contenido"/>
          <p:cNvSpPr>
            <a:spLocks noGrp="1"/>
          </p:cNvSpPr>
          <p:nvPr>
            <p:ph idx="1"/>
          </p:nvPr>
        </p:nvSpPr>
        <p:spPr>
          <a:xfrm>
            <a:off x="357188" y="1643063"/>
            <a:ext cx="8501062" cy="4452937"/>
          </a:xfrm>
          <a:ln>
            <a:solidFill>
              <a:schemeClr val="accent1"/>
            </a:solidFill>
          </a:ln>
        </p:spPr>
        <p:txBody>
          <a:bodyPr/>
          <a:lstStyle/>
          <a:p>
            <a:pPr eaLnBrk="1" hangingPunct="1"/>
            <a:r>
              <a:rPr lang="en-US" smtClean="0"/>
              <a:t>Mineros de uranio</a:t>
            </a:r>
          </a:p>
          <a:p>
            <a:pPr eaLnBrk="1" hangingPunct="1"/>
            <a:r>
              <a:rPr lang="en-US" smtClean="0"/>
              <a:t>Aumento del RR de muerte por cancer </a:t>
            </a:r>
          </a:p>
          <a:p>
            <a:pPr algn="r" eaLnBrk="1" hangingPunct="1">
              <a:buFontTx/>
              <a:buNone/>
            </a:pPr>
            <a:r>
              <a:rPr lang="en-US" sz="2400" i="1" smtClean="0"/>
              <a:t>Roscoe RJ: Am J Ind Med 1997, 31:211</a:t>
            </a:r>
          </a:p>
          <a:p>
            <a:pPr eaLnBrk="1" hangingPunct="1"/>
            <a:r>
              <a:rPr lang="en-US" smtClean="0"/>
              <a:t>Mineros Navajo en New Mexico y Arizona (1969- 1993)  </a:t>
            </a:r>
            <a:r>
              <a:rPr lang="en-US" smtClean="0">
                <a:sym typeface="Wingdings 3" pitchFamily="18" charset="2"/>
              </a:rPr>
              <a:t>RR </a:t>
            </a:r>
            <a:r>
              <a:rPr lang="en-US" smtClean="0"/>
              <a:t>28.6 (95% CI, 13.2–61.7)</a:t>
            </a:r>
          </a:p>
          <a:p>
            <a:pPr algn="r" eaLnBrk="1" hangingPunct="1">
              <a:buFontTx/>
              <a:buNone/>
            </a:pPr>
            <a:r>
              <a:rPr lang="es-AR" sz="2400" i="1" smtClean="0"/>
              <a:t>Gilliland FD et al</a:t>
            </a:r>
            <a:r>
              <a:rPr lang="en-US" sz="2400" i="1" smtClean="0"/>
              <a:t>. J Occup </a:t>
            </a:r>
            <a:r>
              <a:rPr lang="es-AR" sz="2400" i="1" smtClean="0"/>
              <a:t>Environ Med 2000, 42:278.</a:t>
            </a:r>
            <a:endParaRPr lang="en-US" sz="2400" i="1"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67494"/>
            <a:ext cx="8229600" cy="1145282"/>
          </a:xfrm>
        </p:spPr>
        <p:txBody>
          <a:bodyPr/>
          <a:lstStyle/>
          <a:p>
            <a:pPr defTabSz="915001" eaLnBrk="1" hangingPunct="1">
              <a:defRPr/>
            </a:pPr>
            <a:r>
              <a:rPr lang="es-AR" dirty="0" smtClean="0"/>
              <a:t>Sílice &amp; cáncer</a:t>
            </a:r>
            <a:endParaRPr lang="es-AR" dirty="0"/>
          </a:p>
        </p:txBody>
      </p:sp>
      <p:sp>
        <p:nvSpPr>
          <p:cNvPr id="35843" name="4 Marcador de contenido"/>
          <p:cNvSpPr>
            <a:spLocks noGrp="1"/>
          </p:cNvSpPr>
          <p:nvPr>
            <p:ph idx="1"/>
          </p:nvPr>
        </p:nvSpPr>
        <p:spPr>
          <a:xfrm>
            <a:off x="357188" y="1268413"/>
            <a:ext cx="8564562" cy="5589587"/>
          </a:xfrm>
          <a:ln>
            <a:solidFill>
              <a:schemeClr val="accent1"/>
            </a:solidFill>
          </a:ln>
        </p:spPr>
        <p:txBody>
          <a:bodyPr/>
          <a:lstStyle/>
          <a:p>
            <a:pPr eaLnBrk="1" hangingPunct="1"/>
            <a:r>
              <a:rPr lang="es-AR" sz="2800" smtClean="0"/>
              <a:t>Declarado carcinogénico definitivo en 1996 (</a:t>
            </a:r>
            <a:r>
              <a:rPr lang="en-US" sz="2800" smtClean="0"/>
              <a:t>Agency for Research on Cancer). </a:t>
            </a:r>
          </a:p>
          <a:p>
            <a:pPr eaLnBrk="1" hangingPunct="1"/>
            <a:r>
              <a:rPr lang="en-US" sz="2800" smtClean="0"/>
              <a:t>Meta-análisis de 23 estudios </a:t>
            </a:r>
            <a:r>
              <a:rPr lang="en-US" sz="2800" smtClean="0">
                <a:sym typeface="Wingdings 3" pitchFamily="18" charset="2"/>
              </a:rPr>
              <a:t> </a:t>
            </a:r>
            <a:r>
              <a:rPr lang="en-US" sz="2800" smtClean="0"/>
              <a:t> 2.2 (95% CI,2.1–2.4). </a:t>
            </a:r>
          </a:p>
          <a:p>
            <a:pPr eaLnBrk="1" hangingPunct="1"/>
            <a:r>
              <a:rPr lang="en-US" sz="2800" smtClean="0"/>
              <a:t>Mayores tasas en mayores dosis de exposición</a:t>
            </a:r>
          </a:p>
          <a:p>
            <a:pPr algn="r" eaLnBrk="1" hangingPunct="1">
              <a:buFontTx/>
              <a:buNone/>
            </a:pPr>
            <a:r>
              <a:rPr lang="en-US" sz="2000" i="1" smtClean="0"/>
              <a:t>Smith AH et al.  Epidemiology 1995, 6:617</a:t>
            </a:r>
          </a:p>
          <a:p>
            <a:pPr algn="r" eaLnBrk="1" hangingPunct="1">
              <a:buFontTx/>
              <a:buNone/>
            </a:pPr>
            <a:endParaRPr lang="en-US" sz="2800" i="1" smtClean="0"/>
          </a:p>
          <a:p>
            <a:pPr eaLnBrk="1" hangingPunct="1"/>
            <a:r>
              <a:rPr lang="en-US" sz="2800" smtClean="0"/>
              <a:t>Estudio de mortalidad en trabajadores expuestos</a:t>
            </a:r>
            <a:r>
              <a:rPr lang="en-US" sz="2800" i="1" smtClean="0"/>
              <a:t> </a:t>
            </a:r>
            <a:r>
              <a:rPr lang="en-US" sz="2800" i="1" smtClean="0">
                <a:sym typeface="Wingdings 3" pitchFamily="18" charset="2"/>
              </a:rPr>
              <a:t> </a:t>
            </a:r>
            <a:r>
              <a:rPr lang="en-US" sz="2800" i="1" smtClean="0"/>
              <a:t>aumento riesgo  con la aspiración de polvo de sílice</a:t>
            </a:r>
          </a:p>
          <a:p>
            <a:pPr algn="r" eaLnBrk="1" hangingPunct="1">
              <a:buFontTx/>
              <a:buNone/>
            </a:pPr>
            <a:r>
              <a:rPr lang="en-US" sz="2000" i="1" smtClean="0"/>
              <a:t>Rice FL et al: </a:t>
            </a:r>
            <a:r>
              <a:rPr lang="fr-FR" sz="2000" i="1" smtClean="0"/>
              <a:t>Occup Environ Med 2001, 58:38</a:t>
            </a:r>
            <a:endParaRPr lang="en-US" sz="2800" i="1"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217290"/>
          </a:xfrm>
          <a:ln>
            <a:solidFill>
              <a:schemeClr val="accent1"/>
            </a:solidFill>
          </a:ln>
        </p:spPr>
        <p:txBody>
          <a:bodyPr/>
          <a:lstStyle/>
          <a:p>
            <a:pPr defTabSz="915001" eaLnBrk="1" hangingPunct="1">
              <a:defRPr/>
            </a:pPr>
            <a:r>
              <a:rPr lang="es-AR" dirty="0" smtClean="0"/>
              <a:t>Sílice &amp; Cáncer</a:t>
            </a:r>
            <a:endParaRPr lang="es-AR" dirty="0"/>
          </a:p>
        </p:txBody>
      </p:sp>
      <p:sp>
        <p:nvSpPr>
          <p:cNvPr id="36867" name="2 Marcador de contenido"/>
          <p:cNvSpPr>
            <a:spLocks noGrp="1"/>
          </p:cNvSpPr>
          <p:nvPr>
            <p:ph idx="1"/>
          </p:nvPr>
        </p:nvSpPr>
        <p:spPr>
          <a:xfrm>
            <a:off x="285750" y="1714500"/>
            <a:ext cx="8421688" cy="3730625"/>
          </a:xfrm>
          <a:ln>
            <a:solidFill>
              <a:schemeClr val="accent1"/>
            </a:solidFill>
          </a:ln>
        </p:spPr>
        <p:txBody>
          <a:bodyPr/>
          <a:lstStyle/>
          <a:p>
            <a:pPr eaLnBrk="1" hangingPunct="1"/>
            <a:r>
              <a:rPr lang="en-US" smtClean="0"/>
              <a:t>Trabajadores del gas y la electricidad en Francia</a:t>
            </a:r>
          </a:p>
          <a:p>
            <a:pPr eaLnBrk="1" hangingPunct="1"/>
            <a:r>
              <a:rPr lang="en-US" smtClean="0"/>
              <a:t>21 agentes químicos</a:t>
            </a:r>
          </a:p>
          <a:p>
            <a:pPr eaLnBrk="1" hangingPunct="1"/>
            <a:r>
              <a:rPr lang="en-US" smtClean="0"/>
              <a:t>Aumento RR en exposición al sílice  (</a:t>
            </a:r>
            <a:r>
              <a:rPr lang="es-AR" smtClean="0"/>
              <a:t>odds ratio, 2.27; 95% CI, 1.10–4.68) </a:t>
            </a:r>
          </a:p>
          <a:p>
            <a:pPr algn="r" eaLnBrk="1" hangingPunct="1">
              <a:buFontTx/>
              <a:buNone/>
            </a:pPr>
            <a:r>
              <a:rPr lang="en-US" sz="2400" i="1" smtClean="0"/>
              <a:t>Martin JC et al . Am J Epidemiol 2000, </a:t>
            </a:r>
            <a:r>
              <a:rPr lang="es-AR" sz="2400" i="1" smtClean="0"/>
              <a:t>151</a:t>
            </a:r>
          </a:p>
          <a:p>
            <a:pPr algn="r" eaLnBrk="1" hangingPunct="1">
              <a:buFontTx/>
              <a:buNone/>
            </a:pPr>
            <a:endParaRPr lang="es-AR" sz="2400" i="1"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67494"/>
            <a:ext cx="8229600" cy="1217290"/>
          </a:xfrm>
          <a:ln>
            <a:solidFill>
              <a:schemeClr val="accent1"/>
            </a:solidFill>
          </a:ln>
        </p:spPr>
        <p:txBody>
          <a:bodyPr/>
          <a:lstStyle/>
          <a:p>
            <a:pPr defTabSz="915001" eaLnBrk="1" hangingPunct="1">
              <a:defRPr/>
            </a:pPr>
            <a:r>
              <a:rPr lang="es-AR" dirty="0" smtClean="0"/>
              <a:t>Diesel &amp; Cáncer</a:t>
            </a:r>
            <a:endParaRPr lang="es-AR" dirty="0"/>
          </a:p>
        </p:txBody>
      </p:sp>
      <p:sp>
        <p:nvSpPr>
          <p:cNvPr id="37891" name="4 Marcador de contenido"/>
          <p:cNvSpPr>
            <a:spLocks noGrp="1"/>
          </p:cNvSpPr>
          <p:nvPr>
            <p:ph idx="1"/>
          </p:nvPr>
        </p:nvSpPr>
        <p:spPr>
          <a:xfrm>
            <a:off x="288925" y="1500188"/>
            <a:ext cx="8855075" cy="4926012"/>
          </a:xfrm>
          <a:ln>
            <a:solidFill>
              <a:schemeClr val="accent1"/>
            </a:solidFill>
          </a:ln>
        </p:spPr>
        <p:txBody>
          <a:bodyPr/>
          <a:lstStyle/>
          <a:p>
            <a:pPr eaLnBrk="1" hangingPunct="1">
              <a:spcBef>
                <a:spcPts val="1400"/>
              </a:spcBef>
            </a:pPr>
            <a:r>
              <a:rPr lang="en-US" sz="2800" dirty="0" err="1" smtClean="0"/>
              <a:t>Carcinogénico</a:t>
            </a:r>
            <a:r>
              <a:rPr lang="en-US" sz="2800" dirty="0" smtClean="0"/>
              <a:t> probable (IARC)</a:t>
            </a:r>
          </a:p>
          <a:p>
            <a:pPr eaLnBrk="1" hangingPunct="1">
              <a:spcBef>
                <a:spcPts val="1400"/>
              </a:spcBef>
            </a:pPr>
            <a:r>
              <a:rPr lang="en-US" sz="2800" dirty="0" err="1" smtClean="0"/>
              <a:t>Análisis</a:t>
            </a:r>
            <a:r>
              <a:rPr lang="en-US" sz="2800" dirty="0" smtClean="0"/>
              <a:t> de 3498 hombres con cancer y 3541 </a:t>
            </a:r>
            <a:r>
              <a:rPr lang="en-US" sz="2800" dirty="0" err="1" smtClean="0"/>
              <a:t>controles</a:t>
            </a:r>
            <a:r>
              <a:rPr lang="en-US" sz="2800" dirty="0" smtClean="0"/>
              <a:t> </a:t>
            </a:r>
            <a:r>
              <a:rPr lang="en-US" sz="2800" dirty="0" smtClean="0">
                <a:sym typeface="Wingdings 3" pitchFamily="18" charset="2"/>
              </a:rPr>
              <a:t></a:t>
            </a:r>
            <a:r>
              <a:rPr lang="en-US" sz="2800" dirty="0" err="1" smtClean="0">
                <a:sym typeface="Wingdings 3" pitchFamily="18" charset="2"/>
              </a:rPr>
              <a:t>exposición</a:t>
            </a:r>
            <a:r>
              <a:rPr lang="en-US" sz="2800" dirty="0" smtClean="0">
                <a:sym typeface="Wingdings 3" pitchFamily="18" charset="2"/>
              </a:rPr>
              <a:t> a </a:t>
            </a:r>
            <a:r>
              <a:rPr lang="en-US" sz="2800" dirty="0" err="1" smtClean="0">
                <a:sym typeface="Wingdings 3" pitchFamily="18" charset="2"/>
              </a:rPr>
              <a:t>emisiones</a:t>
            </a:r>
            <a:r>
              <a:rPr lang="en-US" sz="2800" dirty="0" smtClean="0">
                <a:sym typeface="Wingdings 3" pitchFamily="18" charset="2"/>
              </a:rPr>
              <a:t> de </a:t>
            </a:r>
            <a:r>
              <a:rPr lang="en-US" sz="2800" dirty="0" err="1" smtClean="0">
                <a:sym typeface="Wingdings 3" pitchFamily="18" charset="2"/>
              </a:rPr>
              <a:t>motores</a:t>
            </a:r>
            <a:r>
              <a:rPr lang="en-US" sz="2800" dirty="0" smtClean="0">
                <a:sym typeface="Wingdings 3" pitchFamily="18" charset="2"/>
              </a:rPr>
              <a:t> </a:t>
            </a:r>
            <a:r>
              <a:rPr lang="en-US" sz="2800" dirty="0" err="1" smtClean="0"/>
              <a:t>aumento</a:t>
            </a:r>
            <a:r>
              <a:rPr lang="en-US" sz="2800" dirty="0" smtClean="0"/>
              <a:t> del RR (odds ratio, 1.43; 95% CI, 1.23–1.67). </a:t>
            </a:r>
          </a:p>
          <a:p>
            <a:pPr eaLnBrk="1" hangingPunct="1">
              <a:spcBef>
                <a:spcPts val="1400"/>
              </a:spcBef>
            </a:pPr>
            <a:r>
              <a:rPr lang="en-US" sz="2800" dirty="0" err="1" smtClean="0"/>
              <a:t>Profesiones</a:t>
            </a:r>
            <a:r>
              <a:rPr lang="en-US" sz="2800" dirty="0" smtClean="0"/>
              <a:t> de alto </a:t>
            </a:r>
            <a:r>
              <a:rPr lang="en-US" sz="2800" dirty="0" err="1" smtClean="0"/>
              <a:t>riesgo</a:t>
            </a:r>
            <a:r>
              <a:rPr lang="en-US" sz="2800" dirty="0" smtClean="0"/>
              <a:t>: </a:t>
            </a:r>
            <a:r>
              <a:rPr lang="en-US" sz="2800" dirty="0" err="1" smtClean="0"/>
              <a:t>camioneros</a:t>
            </a:r>
            <a:r>
              <a:rPr lang="en-US" sz="2800" dirty="0" smtClean="0"/>
              <a:t> y </a:t>
            </a:r>
            <a:r>
              <a:rPr lang="en-US" sz="2800" dirty="0" err="1" smtClean="0"/>
              <a:t>conductores</a:t>
            </a:r>
            <a:r>
              <a:rPr lang="en-US" sz="2800" dirty="0" smtClean="0"/>
              <a:t> </a:t>
            </a:r>
            <a:r>
              <a:rPr lang="en-US" sz="2800" dirty="0" err="1" smtClean="0"/>
              <a:t>profesionales</a:t>
            </a:r>
            <a:r>
              <a:rPr lang="en-US" sz="2800" dirty="0" smtClean="0"/>
              <a:t>, </a:t>
            </a:r>
            <a:r>
              <a:rPr lang="en-US" sz="2800" dirty="0" err="1" smtClean="0"/>
              <a:t>operadores</a:t>
            </a:r>
            <a:r>
              <a:rPr lang="en-US" sz="2800" dirty="0" smtClean="0"/>
              <a:t> de </a:t>
            </a:r>
            <a:r>
              <a:rPr lang="en-US" sz="2800" dirty="0" err="1" smtClean="0"/>
              <a:t>equipamiento</a:t>
            </a:r>
            <a:r>
              <a:rPr lang="en-US" sz="2800" dirty="0" smtClean="0"/>
              <a:t> </a:t>
            </a:r>
            <a:r>
              <a:rPr lang="en-US" sz="2800" dirty="0" err="1" smtClean="0"/>
              <a:t>pesado</a:t>
            </a:r>
            <a:r>
              <a:rPr lang="en-US" sz="2800" dirty="0" smtClean="0"/>
              <a:t>  </a:t>
            </a:r>
            <a:r>
              <a:rPr lang="es-AR" sz="2800" dirty="0" smtClean="0"/>
              <a:t>(</a:t>
            </a:r>
            <a:r>
              <a:rPr lang="es-AR" sz="2800" dirty="0" err="1" smtClean="0"/>
              <a:t>odds</a:t>
            </a:r>
            <a:r>
              <a:rPr lang="es-AR" sz="2800" dirty="0" smtClean="0"/>
              <a:t> ratio, 2.31; 95% CI, </a:t>
            </a:r>
            <a:r>
              <a:rPr lang="es-AR" sz="2800" dirty="0" smtClean="0"/>
              <a:t>1.44–3.</a:t>
            </a:r>
            <a:r>
              <a:rPr lang="en-US" sz="2400" i="1" dirty="0" smtClean="0"/>
              <a:t> </a:t>
            </a:r>
            <a:r>
              <a:rPr lang="es-AR" sz="2400" i="1" dirty="0" smtClean="0"/>
              <a:t>.</a:t>
            </a:r>
            <a:endParaRPr lang="es-AR" sz="2400" i="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ln>
            <a:solidFill>
              <a:schemeClr val="accent1"/>
            </a:solidFill>
          </a:ln>
        </p:spPr>
        <p:txBody>
          <a:bodyPr/>
          <a:lstStyle/>
          <a:p>
            <a:pPr defTabSz="915001" eaLnBrk="1" hangingPunct="1">
              <a:defRPr/>
            </a:pPr>
            <a:r>
              <a:rPr lang="es-AR" dirty="0" smtClean="0"/>
              <a:t>Berilio &amp; Arsénico</a:t>
            </a:r>
            <a:endParaRPr lang="es-AR" dirty="0"/>
          </a:p>
        </p:txBody>
      </p:sp>
      <p:graphicFrame>
        <p:nvGraphicFramePr>
          <p:cNvPr id="6" name="5 Marcador de contenido"/>
          <p:cNvGraphicFramePr>
            <a:graphicFrameLocks noGrp="1"/>
          </p:cNvGraphicFramePr>
          <p:nvPr>
            <p:ph idx="1"/>
          </p:nvPr>
        </p:nvGraphicFramePr>
        <p:xfrm>
          <a:off x="428596" y="1428736"/>
          <a:ext cx="8501123" cy="492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ontaminación ambiental causa cáncer de pulmón. (Foto: CN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Lilian\Documents\NEUMOCONIOSIS\cancer\NATURA - MEDIO AMBIENTAL © La contaminación atmosférica causa cáncer de pulmón y vejiga_archivos\Captura de pantalla 2013-10-26 a la(s) 18.02.54.png">
            <a:hlinkClick r:id="rId2"/>
          </p:cNvPr>
          <p:cNvPicPr>
            <a:picLocks noChangeAspect="1" noChangeArrowheads="1"/>
          </p:cNvPicPr>
          <p:nvPr/>
        </p:nvPicPr>
        <p:blipFill>
          <a:blip r:embed="rId3" cstate="print"/>
          <a:srcRect/>
          <a:stretch>
            <a:fillRect/>
          </a:stretch>
        </p:blipFill>
        <p:spPr bwMode="auto">
          <a:xfrm>
            <a:off x="395288" y="3141663"/>
            <a:ext cx="3529012" cy="2951162"/>
          </a:xfrm>
          <a:prstGeom prst="rect">
            <a:avLst/>
          </a:prstGeom>
          <a:noFill/>
          <a:ln w="9525">
            <a:noFill/>
            <a:miter lim="800000"/>
            <a:headEnd/>
            <a:tailEnd/>
          </a:ln>
        </p:spPr>
      </p:pic>
      <p:sp>
        <p:nvSpPr>
          <p:cNvPr id="40963" name="2 CuadroTexto"/>
          <p:cNvSpPr txBox="1">
            <a:spLocks noChangeArrowheads="1"/>
          </p:cNvSpPr>
          <p:nvPr/>
        </p:nvSpPr>
        <p:spPr bwMode="auto">
          <a:xfrm>
            <a:off x="539750" y="2962275"/>
            <a:ext cx="3054350" cy="369888"/>
          </a:xfrm>
          <a:prstGeom prst="rect">
            <a:avLst/>
          </a:prstGeom>
          <a:noFill/>
          <a:ln w="9525">
            <a:noFill/>
            <a:miter lim="800000"/>
            <a:headEnd/>
            <a:tailEnd/>
          </a:ln>
        </p:spPr>
        <p:txBody>
          <a:bodyPr>
            <a:spAutoFit/>
          </a:bodyPr>
          <a:lstStyle/>
          <a:p>
            <a:r>
              <a:rPr lang="es-AR"/>
              <a:t>NUEVA  DEHLI. INDIA</a:t>
            </a:r>
          </a:p>
        </p:txBody>
      </p:sp>
      <p:pic>
        <p:nvPicPr>
          <p:cNvPr id="40964" name="Picture 6" descr="C:\Users\Lilian\Documents\NEUMOCONIOSIS\cancer\NATURA - MEDIO AMBIENTAL © La contaminación atmosférica causa cáncer de pulmón y vejiga_archivos\Captura de pantalla 2013-10-26 a la(s) 18.00.25.png">
            <a:hlinkClick r:id="rId4"/>
          </p:cNvPr>
          <p:cNvPicPr>
            <a:picLocks noChangeAspect="1" noChangeArrowheads="1"/>
          </p:cNvPicPr>
          <p:nvPr/>
        </p:nvPicPr>
        <p:blipFill>
          <a:blip r:embed="rId5" cstate="print"/>
          <a:srcRect/>
          <a:stretch>
            <a:fillRect/>
          </a:stretch>
        </p:blipFill>
        <p:spPr bwMode="auto">
          <a:xfrm>
            <a:off x="4356100" y="3141663"/>
            <a:ext cx="3911600" cy="2976562"/>
          </a:xfrm>
          <a:prstGeom prst="rect">
            <a:avLst/>
          </a:prstGeom>
          <a:noFill/>
          <a:ln w="9525">
            <a:noFill/>
            <a:miter lim="800000"/>
            <a:headEnd/>
            <a:tailEnd/>
          </a:ln>
        </p:spPr>
      </p:pic>
      <p:sp>
        <p:nvSpPr>
          <p:cNvPr id="40965" name="5 CuadroTexto"/>
          <p:cNvSpPr txBox="1">
            <a:spLocks noChangeArrowheads="1"/>
          </p:cNvSpPr>
          <p:nvPr/>
        </p:nvSpPr>
        <p:spPr bwMode="auto">
          <a:xfrm>
            <a:off x="4859338" y="5319713"/>
            <a:ext cx="1570037" cy="369887"/>
          </a:xfrm>
          <a:prstGeom prst="rect">
            <a:avLst/>
          </a:prstGeom>
          <a:noFill/>
          <a:ln w="9525">
            <a:noFill/>
            <a:miter lim="800000"/>
            <a:headEnd/>
            <a:tailEnd/>
          </a:ln>
        </p:spPr>
        <p:txBody>
          <a:bodyPr>
            <a:spAutoFit/>
          </a:bodyPr>
          <a:lstStyle/>
          <a:p>
            <a:r>
              <a:rPr lang="es-AR"/>
              <a:t>CALIFORNIA</a:t>
            </a:r>
          </a:p>
        </p:txBody>
      </p:sp>
      <p:sp>
        <p:nvSpPr>
          <p:cNvPr id="7" name="6 Rectángulo"/>
          <p:cNvSpPr/>
          <p:nvPr/>
        </p:nvSpPr>
        <p:spPr>
          <a:xfrm>
            <a:off x="1187450" y="836613"/>
            <a:ext cx="4968875" cy="1706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2400" b="1" dirty="0"/>
              <a:t>PREVALENCIA CA DE PULMON Y VEGIJA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Rectángulo"/>
          <p:cNvSpPr>
            <a:spLocks noChangeArrowheads="1"/>
          </p:cNvSpPr>
          <p:nvPr/>
        </p:nvSpPr>
        <p:spPr bwMode="auto">
          <a:xfrm>
            <a:off x="323850" y="333375"/>
            <a:ext cx="8496300" cy="6492875"/>
          </a:xfrm>
          <a:prstGeom prst="rect">
            <a:avLst/>
          </a:prstGeom>
          <a:noFill/>
          <a:ln w="9525">
            <a:solidFill>
              <a:schemeClr val="accent1"/>
            </a:solidFill>
            <a:miter lim="800000"/>
            <a:headEnd/>
            <a:tailEnd/>
          </a:ln>
        </p:spPr>
        <p:txBody>
          <a:bodyPr>
            <a:spAutoFit/>
          </a:bodyPr>
          <a:lstStyle/>
          <a:p>
            <a:r>
              <a:rPr lang="es-AR"/>
              <a:t>"</a:t>
            </a:r>
            <a:r>
              <a:rPr lang="es-AR" sz="3200"/>
              <a:t>El aire que respiramos está contaminado con un amplio abanico de sustancias cancerígenas", indicó Kurt Straif, miembro director de la IARC. "Ahora sabemos que la contaminación del aire no solo es una amenaza real para nuestra salud, sino que además se constituye en una de las principales causas de muerte por una enfermedad cancerígena debido a una causa ambiental”. </a:t>
            </a:r>
          </a:p>
          <a:p>
            <a:r>
              <a:rPr lang="es-AR" sz="3200"/>
              <a:t>DIRECTORIO IARC</a:t>
            </a:r>
          </a:p>
          <a:p>
            <a:r>
              <a:rPr lang="es-AR" sz="3200"/>
              <a:t/>
            </a:r>
            <a:br>
              <a:rPr lang="es-AR" sz="3200"/>
            </a:br>
            <a:endParaRPr lang="es-AR"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Rectángulo"/>
          <p:cNvSpPr>
            <a:spLocks noChangeArrowheads="1"/>
          </p:cNvSpPr>
          <p:nvPr/>
        </p:nvSpPr>
        <p:spPr bwMode="auto">
          <a:xfrm>
            <a:off x="755650" y="908050"/>
            <a:ext cx="7920038" cy="4894263"/>
          </a:xfrm>
          <a:prstGeom prst="rect">
            <a:avLst/>
          </a:prstGeom>
          <a:noFill/>
          <a:ln w="9525">
            <a:solidFill>
              <a:schemeClr val="accent1"/>
            </a:solidFill>
            <a:miter lim="800000"/>
            <a:headEnd/>
            <a:tailEnd/>
          </a:ln>
        </p:spPr>
        <p:txBody>
          <a:bodyPr>
            <a:spAutoFit/>
          </a:bodyPr>
          <a:lstStyle/>
          <a:p>
            <a:r>
              <a:rPr lang="es-AR" sz="2400"/>
              <a:t>Primary factors closely</a:t>
            </a:r>
          </a:p>
          <a:p>
            <a:r>
              <a:rPr lang="en-US" sz="2400"/>
              <a:t>tied to lung cancer in never smokers include exposure to known and suspected carcinogens</a:t>
            </a:r>
          </a:p>
          <a:p>
            <a:r>
              <a:rPr lang="en-US" sz="2400"/>
              <a:t>including radon, second-hand tobacco smoke, and other indoor air pollutants.</a:t>
            </a:r>
          </a:p>
          <a:p>
            <a:r>
              <a:rPr lang="en-US" sz="2400"/>
              <a:t>Several other exposures have been implicated. However, a large fraction of lung cancers</a:t>
            </a:r>
          </a:p>
          <a:p>
            <a:r>
              <a:rPr lang="en-US" sz="2400"/>
              <a:t>occurring in never smokers cannot be definitively associated with established environmental</a:t>
            </a:r>
          </a:p>
          <a:p>
            <a:r>
              <a:rPr lang="en-US" sz="2400"/>
              <a:t>risk factors, highlighting the need for additional epidemiologic research in</a:t>
            </a:r>
          </a:p>
          <a:p>
            <a:r>
              <a:rPr lang="en-US" sz="2400"/>
              <a:t>this area. (Clin Cancer Res 2009;15(18):5626–45)</a:t>
            </a:r>
          </a:p>
          <a:p>
            <a:r>
              <a:rPr lang="en-US" sz="2400"/>
              <a:t> </a:t>
            </a:r>
            <a:endParaRPr lang="es-A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3" cstate="print"/>
          <a:srcRect l="50868" t="11784" r="13252" b="13469"/>
          <a:stretch>
            <a:fillRect/>
          </a:stretch>
        </p:blipFill>
        <p:spPr>
          <a:xfrm>
            <a:off x="2743200" y="1752600"/>
            <a:ext cx="3092450" cy="3733800"/>
          </a:xfrm>
        </p:spPr>
      </p:pic>
      <p:sp>
        <p:nvSpPr>
          <p:cNvPr id="15363" name="Text Box 3"/>
          <p:cNvSpPr txBox="1">
            <a:spLocks noChangeArrowheads="1"/>
          </p:cNvSpPr>
          <p:nvPr/>
        </p:nvSpPr>
        <p:spPr bwMode="auto">
          <a:xfrm>
            <a:off x="-107950" y="2636838"/>
            <a:ext cx="2195513" cy="504825"/>
          </a:xfrm>
          <a:prstGeom prst="rect">
            <a:avLst/>
          </a:prstGeom>
          <a:noFill/>
          <a:ln w="9525">
            <a:noFill/>
            <a:miter lim="800000"/>
            <a:headEnd/>
            <a:tailEnd/>
          </a:ln>
        </p:spPr>
        <p:txBody>
          <a:bodyPr>
            <a:spAutoFit/>
          </a:bodyPr>
          <a:lstStyle/>
          <a:p>
            <a:pPr algn="ctr">
              <a:lnSpc>
                <a:spcPct val="70000"/>
              </a:lnSpc>
              <a:spcBef>
                <a:spcPct val="50000"/>
              </a:spcBef>
            </a:pPr>
            <a:r>
              <a:rPr lang="en-US" sz="1400" b="1">
                <a:latin typeface="Calibri" pitchFamily="34" charset="0"/>
              </a:rPr>
              <a:t>Polonio- 210</a:t>
            </a:r>
          </a:p>
          <a:p>
            <a:pPr algn="ctr">
              <a:lnSpc>
                <a:spcPct val="70000"/>
              </a:lnSpc>
              <a:spcBef>
                <a:spcPct val="50000"/>
              </a:spcBef>
            </a:pPr>
            <a:r>
              <a:rPr lang="en-US" sz="1400" b="1">
                <a:latin typeface="Calibri" pitchFamily="34" charset="0"/>
              </a:rPr>
              <a:t>Sustancia radiactiva</a:t>
            </a:r>
          </a:p>
        </p:txBody>
      </p:sp>
      <p:sp>
        <p:nvSpPr>
          <p:cNvPr id="15364" name="Text Box 4"/>
          <p:cNvSpPr txBox="1">
            <a:spLocks noChangeArrowheads="1"/>
          </p:cNvSpPr>
          <p:nvPr/>
        </p:nvSpPr>
        <p:spPr bwMode="auto">
          <a:xfrm>
            <a:off x="457200" y="1916113"/>
            <a:ext cx="1727200" cy="304800"/>
          </a:xfrm>
          <a:prstGeom prst="rect">
            <a:avLst/>
          </a:prstGeom>
          <a:noFill/>
          <a:ln w="9525">
            <a:noFill/>
            <a:miter lim="800000"/>
            <a:headEnd/>
            <a:tailEnd/>
          </a:ln>
        </p:spPr>
        <p:txBody>
          <a:bodyPr>
            <a:spAutoFit/>
          </a:bodyPr>
          <a:lstStyle/>
          <a:p>
            <a:pPr algn="ctr">
              <a:spcBef>
                <a:spcPct val="50000"/>
              </a:spcBef>
            </a:pPr>
            <a:r>
              <a:rPr lang="en-US" sz="1400" b="1">
                <a:latin typeface="Calibri" pitchFamily="34" charset="0"/>
              </a:rPr>
              <a:t>Benceno  (nafta)</a:t>
            </a:r>
          </a:p>
        </p:txBody>
      </p:sp>
      <p:sp>
        <p:nvSpPr>
          <p:cNvPr id="15365" name="Text Box 5"/>
          <p:cNvSpPr txBox="1">
            <a:spLocks noChangeArrowheads="1"/>
          </p:cNvSpPr>
          <p:nvPr/>
        </p:nvSpPr>
        <p:spPr bwMode="auto">
          <a:xfrm>
            <a:off x="0" y="3573463"/>
            <a:ext cx="2124075" cy="466725"/>
          </a:xfrm>
          <a:prstGeom prst="rect">
            <a:avLst/>
          </a:prstGeom>
          <a:noFill/>
          <a:ln w="9525">
            <a:noFill/>
            <a:miter lim="800000"/>
            <a:headEnd/>
            <a:tailEnd/>
          </a:ln>
        </p:spPr>
        <p:txBody>
          <a:bodyPr>
            <a:spAutoFit/>
          </a:bodyPr>
          <a:lstStyle/>
          <a:p>
            <a:pPr algn="ctr">
              <a:lnSpc>
                <a:spcPct val="60000"/>
              </a:lnSpc>
              <a:spcBef>
                <a:spcPct val="50000"/>
              </a:spcBef>
            </a:pPr>
            <a:r>
              <a:rPr lang="en-US" sz="1400" b="1">
                <a:latin typeface="Calibri" pitchFamily="34" charset="0"/>
              </a:rPr>
              <a:t>Cloruro de vinilo </a:t>
            </a:r>
          </a:p>
          <a:p>
            <a:pPr algn="ctr">
              <a:lnSpc>
                <a:spcPct val="60000"/>
              </a:lnSpc>
              <a:spcBef>
                <a:spcPct val="50000"/>
              </a:spcBef>
            </a:pPr>
            <a:r>
              <a:rPr lang="en-US" sz="1400" b="1">
                <a:latin typeface="Calibri" pitchFamily="34" charset="0"/>
              </a:rPr>
              <a:t>Tuberias</a:t>
            </a:r>
          </a:p>
        </p:txBody>
      </p:sp>
      <p:sp>
        <p:nvSpPr>
          <p:cNvPr id="15366" name="Text Box 6"/>
          <p:cNvSpPr txBox="1">
            <a:spLocks noChangeArrowheads="1"/>
          </p:cNvSpPr>
          <p:nvPr/>
        </p:nvSpPr>
        <p:spPr bwMode="auto">
          <a:xfrm>
            <a:off x="-107950" y="4632325"/>
            <a:ext cx="2484438" cy="466725"/>
          </a:xfrm>
          <a:prstGeom prst="rect">
            <a:avLst/>
          </a:prstGeom>
          <a:noFill/>
          <a:ln w="9525">
            <a:noFill/>
            <a:miter lim="800000"/>
            <a:headEnd/>
            <a:tailEnd/>
          </a:ln>
        </p:spPr>
        <p:txBody>
          <a:bodyPr>
            <a:spAutoFit/>
          </a:bodyPr>
          <a:lstStyle/>
          <a:p>
            <a:pPr algn="ctr">
              <a:lnSpc>
                <a:spcPct val="60000"/>
              </a:lnSpc>
              <a:spcBef>
                <a:spcPct val="50000"/>
              </a:spcBef>
            </a:pPr>
            <a:r>
              <a:rPr lang="en-US" sz="1400" b="1">
                <a:latin typeface="Calibri" pitchFamily="34" charset="0"/>
              </a:rPr>
              <a:t>Monoxido de carbono</a:t>
            </a:r>
          </a:p>
          <a:p>
            <a:pPr algn="ctr">
              <a:lnSpc>
                <a:spcPct val="60000"/>
              </a:lnSpc>
              <a:spcBef>
                <a:spcPct val="50000"/>
              </a:spcBef>
            </a:pPr>
            <a:r>
              <a:rPr lang="en-US" sz="1400" b="1">
                <a:latin typeface="Calibri" pitchFamily="34" charset="0"/>
              </a:rPr>
              <a:t>Caños de escape</a:t>
            </a:r>
          </a:p>
        </p:txBody>
      </p:sp>
      <p:sp>
        <p:nvSpPr>
          <p:cNvPr id="15367" name="Text Box 7"/>
          <p:cNvSpPr txBox="1">
            <a:spLocks noChangeArrowheads="1"/>
          </p:cNvSpPr>
          <p:nvPr/>
        </p:nvSpPr>
        <p:spPr bwMode="auto">
          <a:xfrm>
            <a:off x="611188" y="5497513"/>
            <a:ext cx="2484437" cy="596900"/>
          </a:xfrm>
          <a:prstGeom prst="rect">
            <a:avLst/>
          </a:prstGeom>
          <a:noFill/>
          <a:ln w="9525">
            <a:noFill/>
            <a:miter lim="800000"/>
            <a:headEnd/>
            <a:tailEnd/>
          </a:ln>
        </p:spPr>
        <p:txBody>
          <a:bodyPr>
            <a:spAutoFit/>
          </a:bodyPr>
          <a:lstStyle/>
          <a:p>
            <a:pPr algn="ctr">
              <a:lnSpc>
                <a:spcPct val="60000"/>
              </a:lnSpc>
              <a:spcBef>
                <a:spcPct val="50000"/>
              </a:spcBef>
            </a:pPr>
            <a:r>
              <a:rPr lang="en-US" sz="1400" b="1">
                <a:latin typeface="Calibri" pitchFamily="34" charset="0"/>
              </a:rPr>
              <a:t>Cianuro de hidrogeno</a:t>
            </a:r>
          </a:p>
          <a:p>
            <a:pPr algn="ctr">
              <a:lnSpc>
                <a:spcPct val="60000"/>
              </a:lnSpc>
              <a:spcBef>
                <a:spcPct val="50000"/>
              </a:spcBef>
            </a:pPr>
            <a:r>
              <a:rPr lang="en-US" sz="1400" b="1">
                <a:latin typeface="Calibri" pitchFamily="34" charset="0"/>
              </a:rPr>
              <a:t>Veneno para armas quimicas</a:t>
            </a:r>
          </a:p>
        </p:txBody>
      </p:sp>
      <p:sp>
        <p:nvSpPr>
          <p:cNvPr id="15368" name="Text Box 8"/>
          <p:cNvSpPr txBox="1">
            <a:spLocks noChangeArrowheads="1"/>
          </p:cNvSpPr>
          <p:nvPr/>
        </p:nvSpPr>
        <p:spPr bwMode="auto">
          <a:xfrm>
            <a:off x="3346450" y="6308725"/>
            <a:ext cx="2089150" cy="466725"/>
          </a:xfrm>
          <a:prstGeom prst="rect">
            <a:avLst/>
          </a:prstGeom>
          <a:noFill/>
          <a:ln w="9525">
            <a:noFill/>
            <a:miter lim="800000"/>
            <a:headEnd/>
            <a:tailEnd/>
          </a:ln>
        </p:spPr>
        <p:txBody>
          <a:bodyPr>
            <a:spAutoFit/>
          </a:bodyPr>
          <a:lstStyle/>
          <a:p>
            <a:pPr algn="ctr">
              <a:lnSpc>
                <a:spcPct val="60000"/>
              </a:lnSpc>
              <a:spcBef>
                <a:spcPct val="50000"/>
              </a:spcBef>
            </a:pPr>
            <a:r>
              <a:rPr lang="en-US" sz="1400" b="1">
                <a:latin typeface="Calibri" pitchFamily="34" charset="0"/>
              </a:rPr>
              <a:t>Butano</a:t>
            </a:r>
          </a:p>
          <a:p>
            <a:pPr algn="ctr">
              <a:lnSpc>
                <a:spcPct val="60000"/>
              </a:lnSpc>
              <a:spcBef>
                <a:spcPct val="50000"/>
              </a:spcBef>
            </a:pPr>
            <a:r>
              <a:rPr lang="en-US" sz="1400" b="1">
                <a:latin typeface="Calibri" pitchFamily="34" charset="0"/>
              </a:rPr>
              <a:t>encendedores</a:t>
            </a:r>
          </a:p>
        </p:txBody>
      </p:sp>
      <p:sp>
        <p:nvSpPr>
          <p:cNvPr id="15369" name="Text Box 9"/>
          <p:cNvSpPr txBox="1">
            <a:spLocks noChangeArrowheads="1"/>
          </p:cNvSpPr>
          <p:nvPr/>
        </p:nvSpPr>
        <p:spPr bwMode="auto">
          <a:xfrm>
            <a:off x="5580063" y="5373688"/>
            <a:ext cx="2881312" cy="466725"/>
          </a:xfrm>
          <a:prstGeom prst="rect">
            <a:avLst/>
          </a:prstGeom>
          <a:noFill/>
          <a:ln w="9525">
            <a:noFill/>
            <a:miter lim="800000"/>
            <a:headEnd/>
            <a:tailEnd/>
          </a:ln>
        </p:spPr>
        <p:txBody>
          <a:bodyPr>
            <a:spAutoFit/>
          </a:bodyPr>
          <a:lstStyle/>
          <a:p>
            <a:pPr algn="ctr">
              <a:lnSpc>
                <a:spcPct val="60000"/>
              </a:lnSpc>
              <a:spcBef>
                <a:spcPct val="50000"/>
              </a:spcBef>
            </a:pPr>
            <a:r>
              <a:rPr lang="en-US" sz="1400" b="1">
                <a:latin typeface="Calibri" pitchFamily="34" charset="0"/>
              </a:rPr>
              <a:t>Amoniaco</a:t>
            </a:r>
          </a:p>
          <a:p>
            <a:pPr algn="ctr">
              <a:lnSpc>
                <a:spcPct val="60000"/>
              </a:lnSpc>
              <a:spcBef>
                <a:spcPct val="50000"/>
              </a:spcBef>
            </a:pPr>
            <a:r>
              <a:rPr lang="en-US" sz="1400" b="1">
                <a:latin typeface="Calibri" pitchFamily="34" charset="0"/>
              </a:rPr>
              <a:t>Limpiadores hogareños</a:t>
            </a:r>
          </a:p>
        </p:txBody>
      </p:sp>
      <p:sp>
        <p:nvSpPr>
          <p:cNvPr id="15370" name="Text Box 10"/>
          <p:cNvSpPr txBox="1">
            <a:spLocks noChangeArrowheads="1"/>
          </p:cNvSpPr>
          <p:nvPr/>
        </p:nvSpPr>
        <p:spPr bwMode="auto">
          <a:xfrm>
            <a:off x="6551613" y="4424363"/>
            <a:ext cx="2700337" cy="466725"/>
          </a:xfrm>
          <a:prstGeom prst="rect">
            <a:avLst/>
          </a:prstGeom>
          <a:noFill/>
          <a:ln w="9525">
            <a:noFill/>
            <a:miter lim="800000"/>
            <a:headEnd/>
            <a:tailEnd/>
          </a:ln>
        </p:spPr>
        <p:txBody>
          <a:bodyPr>
            <a:spAutoFit/>
          </a:bodyPr>
          <a:lstStyle/>
          <a:p>
            <a:pPr algn="ctr">
              <a:lnSpc>
                <a:spcPct val="60000"/>
              </a:lnSpc>
              <a:spcBef>
                <a:spcPct val="50000"/>
              </a:spcBef>
            </a:pPr>
            <a:r>
              <a:rPr lang="en-US" sz="1400" b="1">
                <a:latin typeface="Calibri" pitchFamily="34" charset="0"/>
              </a:rPr>
              <a:t>Tolueno</a:t>
            </a:r>
          </a:p>
          <a:p>
            <a:pPr algn="ctr">
              <a:lnSpc>
                <a:spcPct val="60000"/>
              </a:lnSpc>
              <a:spcBef>
                <a:spcPct val="50000"/>
              </a:spcBef>
            </a:pPr>
            <a:r>
              <a:rPr lang="en-US" sz="1400" b="1">
                <a:latin typeface="Calibri" pitchFamily="34" charset="0"/>
              </a:rPr>
              <a:t>Pinturas y tinners</a:t>
            </a:r>
          </a:p>
        </p:txBody>
      </p:sp>
      <p:sp>
        <p:nvSpPr>
          <p:cNvPr id="15371" name="Text Box 11"/>
          <p:cNvSpPr txBox="1">
            <a:spLocks noChangeArrowheads="1"/>
          </p:cNvSpPr>
          <p:nvPr/>
        </p:nvSpPr>
        <p:spPr bwMode="auto">
          <a:xfrm>
            <a:off x="6659563" y="3573463"/>
            <a:ext cx="2484437" cy="466725"/>
          </a:xfrm>
          <a:prstGeom prst="rect">
            <a:avLst/>
          </a:prstGeom>
          <a:noFill/>
          <a:ln w="9525">
            <a:noFill/>
            <a:miter lim="800000"/>
            <a:headEnd/>
            <a:tailEnd/>
          </a:ln>
        </p:spPr>
        <p:txBody>
          <a:bodyPr>
            <a:spAutoFit/>
          </a:bodyPr>
          <a:lstStyle/>
          <a:p>
            <a:pPr algn="ctr">
              <a:lnSpc>
                <a:spcPct val="60000"/>
              </a:lnSpc>
              <a:spcBef>
                <a:spcPct val="50000"/>
              </a:spcBef>
            </a:pPr>
            <a:r>
              <a:rPr lang="en-US" sz="1400" b="1">
                <a:latin typeface="Calibri" pitchFamily="34" charset="0"/>
              </a:rPr>
              <a:t>Cadmio</a:t>
            </a:r>
          </a:p>
          <a:p>
            <a:pPr algn="ctr">
              <a:lnSpc>
                <a:spcPct val="60000"/>
              </a:lnSpc>
              <a:spcBef>
                <a:spcPct val="50000"/>
              </a:spcBef>
            </a:pPr>
            <a:r>
              <a:rPr lang="en-US" sz="1400" b="1">
                <a:latin typeface="Calibri" pitchFamily="34" charset="0"/>
              </a:rPr>
              <a:t>baterias</a:t>
            </a:r>
          </a:p>
        </p:txBody>
      </p:sp>
      <p:sp>
        <p:nvSpPr>
          <p:cNvPr id="15372" name="Text Box 12"/>
          <p:cNvSpPr txBox="1">
            <a:spLocks noChangeArrowheads="1"/>
          </p:cNvSpPr>
          <p:nvPr/>
        </p:nvSpPr>
        <p:spPr bwMode="auto">
          <a:xfrm>
            <a:off x="6659563" y="2636838"/>
            <a:ext cx="2160587" cy="466725"/>
          </a:xfrm>
          <a:prstGeom prst="rect">
            <a:avLst/>
          </a:prstGeom>
          <a:noFill/>
          <a:ln w="9525">
            <a:noFill/>
            <a:miter lim="800000"/>
            <a:headEnd/>
            <a:tailEnd/>
          </a:ln>
        </p:spPr>
        <p:txBody>
          <a:bodyPr>
            <a:spAutoFit/>
          </a:bodyPr>
          <a:lstStyle/>
          <a:p>
            <a:pPr algn="ctr">
              <a:lnSpc>
                <a:spcPct val="60000"/>
              </a:lnSpc>
              <a:spcBef>
                <a:spcPct val="50000"/>
              </a:spcBef>
            </a:pPr>
            <a:r>
              <a:rPr lang="en-US" sz="1400" b="1">
                <a:latin typeface="Calibri" pitchFamily="34" charset="0"/>
              </a:rPr>
              <a:t>Plomo </a:t>
            </a:r>
          </a:p>
          <a:p>
            <a:pPr algn="ctr">
              <a:lnSpc>
                <a:spcPct val="60000"/>
              </a:lnSpc>
              <a:spcBef>
                <a:spcPct val="50000"/>
              </a:spcBef>
            </a:pPr>
            <a:r>
              <a:rPr lang="en-US" sz="1400" b="1">
                <a:latin typeface="Calibri" pitchFamily="34" charset="0"/>
              </a:rPr>
              <a:t>Antes en pinturas </a:t>
            </a:r>
          </a:p>
        </p:txBody>
      </p:sp>
      <p:sp>
        <p:nvSpPr>
          <p:cNvPr id="15373" name="Text Box 13"/>
          <p:cNvSpPr txBox="1">
            <a:spLocks noChangeArrowheads="1"/>
          </p:cNvSpPr>
          <p:nvPr/>
        </p:nvSpPr>
        <p:spPr bwMode="auto">
          <a:xfrm>
            <a:off x="6300788" y="1824038"/>
            <a:ext cx="2160587" cy="466725"/>
          </a:xfrm>
          <a:prstGeom prst="rect">
            <a:avLst/>
          </a:prstGeom>
          <a:noFill/>
          <a:ln w="9525">
            <a:noFill/>
            <a:miter lim="800000"/>
            <a:headEnd/>
            <a:tailEnd/>
          </a:ln>
        </p:spPr>
        <p:txBody>
          <a:bodyPr>
            <a:spAutoFit/>
          </a:bodyPr>
          <a:lstStyle/>
          <a:p>
            <a:pPr algn="ctr">
              <a:lnSpc>
                <a:spcPct val="60000"/>
              </a:lnSpc>
              <a:spcBef>
                <a:spcPct val="50000"/>
              </a:spcBef>
            </a:pPr>
            <a:r>
              <a:rPr lang="en-US" sz="1400" b="1">
                <a:latin typeface="Calibri" pitchFamily="34" charset="0"/>
              </a:rPr>
              <a:t>Arsenico</a:t>
            </a:r>
          </a:p>
          <a:p>
            <a:pPr algn="ctr">
              <a:lnSpc>
                <a:spcPct val="60000"/>
              </a:lnSpc>
              <a:spcBef>
                <a:spcPct val="50000"/>
              </a:spcBef>
            </a:pPr>
            <a:r>
              <a:rPr lang="en-US" sz="1400" b="1">
                <a:latin typeface="Calibri" pitchFamily="34" charset="0"/>
              </a:rPr>
              <a:t>Pesticidas</a:t>
            </a:r>
          </a:p>
        </p:txBody>
      </p:sp>
      <p:sp>
        <p:nvSpPr>
          <p:cNvPr id="15374" name="Text Box 14"/>
          <p:cNvSpPr txBox="1">
            <a:spLocks noChangeArrowheads="1"/>
          </p:cNvSpPr>
          <p:nvPr/>
        </p:nvSpPr>
        <p:spPr bwMode="auto">
          <a:xfrm>
            <a:off x="5292725" y="1196975"/>
            <a:ext cx="2160588" cy="466725"/>
          </a:xfrm>
          <a:prstGeom prst="rect">
            <a:avLst/>
          </a:prstGeom>
          <a:noFill/>
          <a:ln w="9525">
            <a:noFill/>
            <a:miter lim="800000"/>
            <a:headEnd/>
            <a:tailEnd/>
          </a:ln>
        </p:spPr>
        <p:txBody>
          <a:bodyPr>
            <a:spAutoFit/>
          </a:bodyPr>
          <a:lstStyle/>
          <a:p>
            <a:pPr algn="ctr">
              <a:lnSpc>
                <a:spcPct val="60000"/>
              </a:lnSpc>
              <a:spcBef>
                <a:spcPct val="50000"/>
              </a:spcBef>
            </a:pPr>
            <a:r>
              <a:rPr lang="en-US" sz="1400" b="1">
                <a:latin typeface="Calibri" pitchFamily="34" charset="0"/>
              </a:rPr>
              <a:t>Cromo</a:t>
            </a:r>
          </a:p>
          <a:p>
            <a:pPr algn="ctr">
              <a:lnSpc>
                <a:spcPct val="60000"/>
              </a:lnSpc>
              <a:spcBef>
                <a:spcPct val="50000"/>
              </a:spcBef>
            </a:pPr>
            <a:r>
              <a:rPr lang="en-US" sz="1400" b="1">
                <a:latin typeface="Calibri" pitchFamily="34" charset="0"/>
              </a:rPr>
              <a:t>Usado para hace acero</a:t>
            </a:r>
          </a:p>
        </p:txBody>
      </p:sp>
      <p:sp>
        <p:nvSpPr>
          <p:cNvPr id="15375" name="Text Box 15"/>
          <p:cNvSpPr txBox="1">
            <a:spLocks noChangeArrowheads="1"/>
          </p:cNvSpPr>
          <p:nvPr/>
        </p:nvSpPr>
        <p:spPr bwMode="auto">
          <a:xfrm>
            <a:off x="582613" y="1176338"/>
            <a:ext cx="2160587" cy="414337"/>
          </a:xfrm>
          <a:prstGeom prst="rect">
            <a:avLst/>
          </a:prstGeom>
          <a:noFill/>
          <a:ln w="9525">
            <a:noFill/>
            <a:miter lim="800000"/>
            <a:headEnd/>
            <a:tailEnd/>
          </a:ln>
        </p:spPr>
        <p:txBody>
          <a:bodyPr>
            <a:spAutoFit/>
          </a:bodyPr>
          <a:lstStyle/>
          <a:p>
            <a:pPr algn="ctr">
              <a:lnSpc>
                <a:spcPct val="60000"/>
              </a:lnSpc>
              <a:spcBef>
                <a:spcPct val="50000"/>
              </a:spcBef>
            </a:pPr>
            <a:r>
              <a:rPr lang="en-US" sz="1200" b="1">
                <a:latin typeface="Calibri" pitchFamily="34" charset="0"/>
              </a:rPr>
              <a:t>Formaidehido </a:t>
            </a:r>
          </a:p>
          <a:p>
            <a:pPr algn="ctr">
              <a:lnSpc>
                <a:spcPct val="60000"/>
              </a:lnSpc>
              <a:spcBef>
                <a:spcPct val="50000"/>
              </a:spcBef>
            </a:pPr>
            <a:r>
              <a:rPr lang="en-US" sz="1200" b="1">
                <a:latin typeface="Calibri" pitchFamily="34" charset="0"/>
              </a:rPr>
              <a:t>Embalsamar cuerpos</a:t>
            </a:r>
          </a:p>
        </p:txBody>
      </p:sp>
      <p:sp>
        <p:nvSpPr>
          <p:cNvPr id="44048" name="Text Box 16"/>
          <p:cNvSpPr txBox="1">
            <a:spLocks noChangeArrowheads="1"/>
          </p:cNvSpPr>
          <p:nvPr/>
        </p:nvSpPr>
        <p:spPr bwMode="auto">
          <a:xfrm>
            <a:off x="1071563" y="0"/>
            <a:ext cx="7272337" cy="1066800"/>
          </a:xfrm>
          <a:prstGeom prst="rect">
            <a:avLst/>
          </a:prstGeom>
          <a:noFill/>
          <a:ln w="9525">
            <a:noFill/>
            <a:miter lim="800000"/>
            <a:headEnd/>
            <a:tailEnd/>
          </a:ln>
        </p:spPr>
        <p:txBody>
          <a:bodyPr>
            <a:spAutoFit/>
          </a:bodyPr>
          <a:lstStyle/>
          <a:p>
            <a:pPr algn="ctr">
              <a:spcBef>
                <a:spcPct val="50000"/>
              </a:spcBef>
            </a:pPr>
            <a:r>
              <a:rPr lang="es-AR" sz="3200" b="1">
                <a:latin typeface="Calibri" pitchFamily="34" charset="0"/>
              </a:rPr>
              <a:t>¿Qué respiramos en un ambiente con humo de tabaco?</a:t>
            </a:r>
          </a:p>
        </p:txBody>
      </p:sp>
      <p:pic>
        <p:nvPicPr>
          <p:cNvPr id="19" name="Picture 5" descr="C:\Users\cristina\Documents\Mis Fotos\Basílica\4.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7929586" y="142852"/>
            <a:ext cx="1042988" cy="1390174"/>
          </a:xfrm>
          <a:prstGeom prst="rect">
            <a:avLst/>
          </a:prstGeom>
          <a:ln>
            <a:noFill/>
          </a:ln>
          <a:effectLst>
            <a:softEdge rad="112500"/>
          </a:effectLst>
        </p:spPr>
      </p:pic>
      <p:pic>
        <p:nvPicPr>
          <p:cNvPr id="44050" name="Picture 3"/>
          <p:cNvPicPr>
            <a:picLocks noChangeAspect="1" noChangeArrowheads="1"/>
          </p:cNvPicPr>
          <p:nvPr/>
        </p:nvPicPr>
        <p:blipFill>
          <a:blip r:embed="rId5" cstate="print"/>
          <a:srcRect/>
          <a:stretch>
            <a:fillRect/>
          </a:stretch>
        </p:blipFill>
        <p:spPr bwMode="auto">
          <a:xfrm>
            <a:off x="501650" y="357188"/>
            <a:ext cx="538163" cy="642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36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536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536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5366"/>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5367"/>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15368"/>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15369"/>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15370"/>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1" nodeType="afterEffect">
                                  <p:stCondLst>
                                    <p:cond delay="1000"/>
                                  </p:stCondLst>
                                  <p:childTnLst>
                                    <p:set>
                                      <p:cBhvr>
                                        <p:cTn id="30" dur="1" fill="hold">
                                          <p:stCondLst>
                                            <p:cond delay="0"/>
                                          </p:stCondLst>
                                        </p:cTn>
                                        <p:tgtEl>
                                          <p:spTgt spid="15370"/>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15371"/>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15372"/>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1" nodeType="afterEffect">
                                  <p:stCondLst>
                                    <p:cond delay="1000"/>
                                  </p:stCondLst>
                                  <p:childTnLst>
                                    <p:set>
                                      <p:cBhvr>
                                        <p:cTn id="39" dur="1" fill="hold">
                                          <p:stCondLst>
                                            <p:cond delay="0"/>
                                          </p:stCondLst>
                                        </p:cTn>
                                        <p:tgtEl>
                                          <p:spTgt spid="15372"/>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1000"/>
                                  </p:stCondLst>
                                  <p:childTnLst>
                                    <p:set>
                                      <p:cBhvr>
                                        <p:cTn id="42" dur="1" fill="hold">
                                          <p:stCondLst>
                                            <p:cond delay="0"/>
                                          </p:stCondLst>
                                        </p:cTn>
                                        <p:tgtEl>
                                          <p:spTgt spid="15373"/>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1000"/>
                                  </p:stCondLst>
                                  <p:childTnLst>
                                    <p:set>
                                      <p:cBhvr>
                                        <p:cTn id="45" dur="1" fill="hold">
                                          <p:stCondLst>
                                            <p:cond delay="0"/>
                                          </p:stCondLst>
                                        </p:cTn>
                                        <p:tgtEl>
                                          <p:spTgt spid="15374"/>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1000"/>
                                  </p:stCondLst>
                                  <p:childTnLst>
                                    <p:set>
                                      <p:cBhvr>
                                        <p:cTn id="48" dur="1" fill="hold">
                                          <p:stCondLst>
                                            <p:cond delay="0"/>
                                          </p:stCondLst>
                                        </p:cTn>
                                        <p:tgtEl>
                                          <p:spTgt spid="15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P spid="15367" grpId="0"/>
      <p:bldP spid="15368" grpId="0"/>
      <p:bldP spid="15369" grpId="0"/>
      <p:bldP spid="15370" grpId="0"/>
      <p:bldP spid="15370" grpId="1"/>
      <p:bldP spid="15371" grpId="0"/>
      <p:bldP spid="15372" grpId="0"/>
      <p:bldP spid="15372" grpId="1"/>
      <p:bldP spid="15373" grpId="0"/>
      <p:bldP spid="15374" grpId="0"/>
      <p:bldP spid="1537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1052513"/>
            <a:ext cx="8229600" cy="4525962"/>
          </a:xfrm>
          <a:ln>
            <a:solidFill>
              <a:schemeClr val="accent1"/>
            </a:solidFill>
          </a:ln>
        </p:spPr>
        <p:txBody>
          <a:bodyPr>
            <a:normAutofit lnSpcReduction="10000"/>
          </a:bodyPr>
          <a:lstStyle/>
          <a:p>
            <a:pPr marL="1106424" lvl="2" eaLnBrk="1" fontAlgn="auto" hangingPunct="1">
              <a:spcAft>
                <a:spcPts val="0"/>
              </a:spcAft>
              <a:buClr>
                <a:srgbClr val="FFFFFF"/>
              </a:buClr>
              <a:buFont typeface="Symbol" pitchFamily="18" charset="2"/>
              <a:buChar char="¨"/>
              <a:defRPr/>
            </a:pPr>
            <a:r>
              <a:rPr lang="es-AR" sz="3200" b="1" smtClean="0"/>
              <a:t>El cáncer es una de las principales causas de muerte en el mundo.</a:t>
            </a:r>
          </a:p>
          <a:p>
            <a:pPr marL="1106424" lvl="2" eaLnBrk="1" fontAlgn="auto" hangingPunct="1">
              <a:spcAft>
                <a:spcPts val="0"/>
              </a:spcAft>
              <a:buClr>
                <a:srgbClr val="FFFFFF"/>
              </a:buClr>
              <a:buFont typeface="Symbol" pitchFamily="18" charset="2"/>
              <a:buChar char="¨"/>
              <a:defRPr/>
            </a:pPr>
            <a:r>
              <a:rPr lang="es-AR" sz="3200" b="1" smtClean="0"/>
              <a:t>Se considera que causa el 15% de las muertes.</a:t>
            </a:r>
          </a:p>
          <a:p>
            <a:pPr marL="1106424" lvl="2" eaLnBrk="1" fontAlgn="auto" hangingPunct="1">
              <a:spcAft>
                <a:spcPts val="0"/>
              </a:spcAft>
              <a:buClr>
                <a:srgbClr val="FFFFFF"/>
              </a:buClr>
              <a:buFont typeface="Symbol" pitchFamily="18" charset="2"/>
              <a:buChar char="¨"/>
              <a:defRPr/>
            </a:pPr>
            <a:r>
              <a:rPr lang="es-AR" sz="3200" b="1" smtClean="0"/>
              <a:t>En la actualidad los factores carcinógenos ambientales y ocupacionales originan entre el 4 y el 15% de las muertes por cáncer, según diferentes autores.</a:t>
            </a:r>
            <a:endParaRPr lang="es-ES_tradnl" sz="28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p:cTn id="13"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p:cTn id="19"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8839200" cy="1557338"/>
          </a:xfrm>
          <a:ln>
            <a:solidFill>
              <a:schemeClr val="tx2"/>
            </a:solidFill>
          </a:ln>
        </p:spPr>
        <p:txBody>
          <a:bodyPr/>
          <a:lstStyle/>
          <a:p>
            <a:pPr>
              <a:tabLst>
                <a:tab pos="8250238" algn="l"/>
              </a:tabLst>
              <a:defRPr/>
            </a:pPr>
            <a:r>
              <a:rPr lang="ca-ES" sz="3200" b="1" dirty="0" err="1">
                <a:solidFill>
                  <a:schemeClr val="accent1"/>
                </a:solidFill>
                <a:cs typeface="Times New Roman" pitchFamily="18" charset="0"/>
              </a:rPr>
              <a:t>Cohorte</a:t>
            </a:r>
            <a:r>
              <a:rPr lang="ca-ES" sz="3200" b="1" dirty="0">
                <a:solidFill>
                  <a:schemeClr val="accent1"/>
                </a:solidFill>
                <a:cs typeface="Times New Roman" pitchFamily="18" charset="0"/>
              </a:rPr>
              <a:t> </a:t>
            </a:r>
            <a:r>
              <a:rPr lang="es-ES" sz="3200" b="1" dirty="0">
                <a:solidFill>
                  <a:schemeClr val="accent1"/>
                </a:solidFill>
                <a:cs typeface="Times New Roman" pitchFamily="18" charset="0"/>
              </a:rPr>
              <a:t>USL Barcelona</a:t>
            </a:r>
            <a:r>
              <a:rPr lang="ca-ES" sz="3200" b="1" dirty="0">
                <a:solidFill>
                  <a:schemeClr val="accent1"/>
                </a:solidFill>
                <a:cs typeface="Times New Roman" pitchFamily="18" charset="0"/>
              </a:rPr>
              <a:t/>
            </a:r>
            <a:br>
              <a:rPr lang="ca-ES" sz="3200" b="1" dirty="0">
                <a:solidFill>
                  <a:schemeClr val="accent1"/>
                </a:solidFill>
                <a:cs typeface="Times New Roman" pitchFamily="18" charset="0"/>
              </a:rPr>
            </a:br>
            <a:r>
              <a:rPr lang="ca-ES" sz="3200" b="1" dirty="0">
                <a:solidFill>
                  <a:schemeClr val="accent1"/>
                </a:solidFill>
                <a:cs typeface="Times New Roman" pitchFamily="18" charset="0"/>
              </a:rPr>
              <a:t>Trabajo </a:t>
            </a:r>
            <a:r>
              <a:rPr lang="ca-ES" sz="3200" b="1" dirty="0" smtClean="0">
                <a:solidFill>
                  <a:schemeClr val="accent1"/>
                </a:solidFill>
                <a:cs typeface="Times New Roman" pitchFamily="18" charset="0"/>
              </a:rPr>
              <a:t>Hospital </a:t>
            </a:r>
            <a:r>
              <a:rPr lang="ca-ES" sz="3200" b="1" dirty="0">
                <a:solidFill>
                  <a:schemeClr val="accent1"/>
                </a:solidFill>
                <a:cs typeface="Times New Roman" pitchFamily="18" charset="0"/>
              </a:rPr>
              <a:t>Vall </a:t>
            </a:r>
            <a:r>
              <a:rPr lang="ca-ES" sz="3200" b="1" dirty="0" err="1">
                <a:solidFill>
                  <a:schemeClr val="accent1"/>
                </a:solidFill>
                <a:cs typeface="Times New Roman" pitchFamily="18" charset="0"/>
              </a:rPr>
              <a:t>d’Hebron</a:t>
            </a:r>
            <a:endParaRPr lang="es-ES_tradnl" sz="3200" b="1" dirty="0">
              <a:solidFill>
                <a:schemeClr val="accent1"/>
              </a:solidFill>
              <a:cs typeface="Times New Roman" pitchFamily="18" charset="0"/>
            </a:endParaRPr>
          </a:p>
        </p:txBody>
      </p:sp>
      <p:sp>
        <p:nvSpPr>
          <p:cNvPr id="45059" name="Rectangle 3"/>
          <p:cNvSpPr>
            <a:spLocks noGrp="1" noChangeArrowheads="1"/>
          </p:cNvSpPr>
          <p:nvPr>
            <p:ph idx="1"/>
          </p:nvPr>
        </p:nvSpPr>
        <p:spPr>
          <a:xfrm>
            <a:off x="1066800" y="1676400"/>
            <a:ext cx="7772400" cy="4776788"/>
          </a:xfrm>
          <a:ln>
            <a:solidFill>
              <a:schemeClr val="accent1"/>
            </a:solidFill>
          </a:ln>
        </p:spPr>
        <p:txBody>
          <a:bodyPr/>
          <a:lstStyle/>
          <a:p>
            <a:pPr algn="just">
              <a:lnSpc>
                <a:spcPct val="90000"/>
              </a:lnSpc>
              <a:buFontTx/>
              <a:buNone/>
            </a:pPr>
            <a:r>
              <a:rPr lang="ca-ES" smtClean="0">
                <a:cs typeface="Times New Roman" pitchFamily="18" charset="0"/>
              </a:rPr>
              <a:t>-Se han visitado 50 pacientes de los 83 contactados.</a:t>
            </a:r>
          </a:p>
          <a:p>
            <a:pPr algn="just">
              <a:lnSpc>
                <a:spcPct val="90000"/>
              </a:lnSpc>
              <a:buFontTx/>
              <a:buNone/>
            </a:pPr>
            <a:r>
              <a:rPr lang="ca-ES" smtClean="0">
                <a:cs typeface="Times New Roman" pitchFamily="18" charset="0"/>
              </a:rPr>
              <a:t>-Todos ellos habían sido trabajadores del puerto de Barcelona. </a:t>
            </a:r>
          </a:p>
          <a:p>
            <a:pPr algn="just">
              <a:lnSpc>
                <a:spcPct val="90000"/>
              </a:lnSpc>
              <a:buFontTx/>
              <a:buNone/>
            </a:pPr>
            <a:r>
              <a:rPr lang="ca-ES" smtClean="0">
                <a:cs typeface="Times New Roman" pitchFamily="18" charset="0"/>
              </a:rPr>
              <a:t>-Realizaban trabajos de carga y descarga.</a:t>
            </a:r>
          </a:p>
          <a:p>
            <a:pPr algn="just">
              <a:lnSpc>
                <a:spcPct val="90000"/>
              </a:lnSpc>
              <a:buFontTx/>
              <a:buNone/>
            </a:pPr>
            <a:r>
              <a:rPr lang="ca-ES" smtClean="0">
                <a:cs typeface="Times New Roman" pitchFamily="18" charset="0"/>
              </a:rPr>
              <a:t>-Resultados del exámen realizado:</a:t>
            </a:r>
          </a:p>
          <a:p>
            <a:pPr algn="just">
              <a:lnSpc>
                <a:spcPct val="90000"/>
              </a:lnSpc>
              <a:buFontTx/>
              <a:buNone/>
            </a:pPr>
            <a:r>
              <a:rPr lang="ca-ES" smtClean="0">
                <a:cs typeface="Times New Roman" pitchFamily="18" charset="0"/>
              </a:rPr>
              <a:t>   - Normal: 18/50 (36%).</a:t>
            </a:r>
          </a:p>
          <a:p>
            <a:pPr algn="just">
              <a:lnSpc>
                <a:spcPct val="90000"/>
              </a:lnSpc>
              <a:buFontTx/>
              <a:buNone/>
            </a:pPr>
            <a:r>
              <a:rPr lang="ca-ES" smtClean="0">
                <a:cs typeface="Times New Roman" pitchFamily="18" charset="0"/>
              </a:rPr>
              <a:t>   -  Patólogico: 32/50 (64%).</a:t>
            </a:r>
          </a:p>
          <a:p>
            <a:pPr algn="just">
              <a:lnSpc>
                <a:spcPct val="90000"/>
              </a:lnSpc>
              <a:buFontTx/>
              <a:buNone/>
            </a:pPr>
            <a:endParaRPr lang="es-ES_tradnl" smtClean="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Marcador de contenido"/>
          <p:cNvSpPr>
            <a:spLocks noGrp="1"/>
          </p:cNvSpPr>
          <p:nvPr>
            <p:ph idx="1"/>
          </p:nvPr>
        </p:nvSpPr>
        <p:spPr>
          <a:xfrm>
            <a:off x="1066800" y="549275"/>
            <a:ext cx="7772400" cy="5903913"/>
          </a:xfrm>
          <a:ln>
            <a:solidFill>
              <a:schemeClr val="accent1"/>
            </a:solidFill>
          </a:ln>
        </p:spPr>
        <p:txBody>
          <a:bodyPr/>
          <a:lstStyle/>
          <a:p>
            <a:pPr algn="just">
              <a:lnSpc>
                <a:spcPct val="90000"/>
              </a:lnSpc>
              <a:buFontTx/>
              <a:buNone/>
            </a:pPr>
            <a:r>
              <a:rPr lang="ca-ES" b="1" smtClean="0">
                <a:cs typeface="Times New Roman" pitchFamily="18" charset="0"/>
              </a:rPr>
              <a:t>Patología relacionada con el amianto: 18/50 (36%).</a:t>
            </a:r>
          </a:p>
          <a:p>
            <a:pPr algn="just">
              <a:lnSpc>
                <a:spcPct val="90000"/>
              </a:lnSpc>
              <a:buFontTx/>
              <a:buNone/>
            </a:pPr>
            <a:r>
              <a:rPr lang="ca-ES" b="1" smtClean="0">
                <a:cs typeface="Times New Roman" pitchFamily="18" charset="0"/>
              </a:rPr>
              <a:t>            1 Patología:16 pacientes.</a:t>
            </a:r>
          </a:p>
          <a:p>
            <a:pPr algn="just">
              <a:lnSpc>
                <a:spcPct val="90000"/>
              </a:lnSpc>
              <a:buFontTx/>
              <a:buNone/>
            </a:pPr>
            <a:r>
              <a:rPr lang="ca-ES" b="1" smtClean="0">
                <a:cs typeface="Times New Roman" pitchFamily="18" charset="0"/>
              </a:rPr>
              <a:t>             2 Patologías: 2 pacientes.</a:t>
            </a:r>
          </a:p>
          <a:p>
            <a:pPr algn="just">
              <a:lnSpc>
                <a:spcPct val="90000"/>
              </a:lnSpc>
              <a:buFontTx/>
              <a:buNone/>
            </a:pPr>
            <a:r>
              <a:rPr lang="ca-ES" b="1" smtClean="0">
                <a:cs typeface="Times New Roman" pitchFamily="18" charset="0"/>
              </a:rPr>
              <a:t>-Càncer de Pulmón: 1/50 (2%).</a:t>
            </a:r>
          </a:p>
          <a:p>
            <a:pPr algn="just">
              <a:lnSpc>
                <a:spcPct val="90000"/>
              </a:lnSpc>
              <a:buFontTx/>
              <a:buNone/>
            </a:pPr>
            <a:r>
              <a:rPr lang="ca-ES" b="1" smtClean="0">
                <a:cs typeface="Times New Roman" pitchFamily="18" charset="0"/>
              </a:rPr>
              <a:t>-Asbestosis: 3/50 (6%).</a:t>
            </a:r>
          </a:p>
          <a:p>
            <a:pPr algn="just">
              <a:lnSpc>
                <a:spcPct val="90000"/>
              </a:lnSpc>
              <a:buFontTx/>
              <a:buNone/>
            </a:pPr>
            <a:r>
              <a:rPr lang="ca-ES" b="1" smtClean="0">
                <a:cs typeface="Times New Roman" pitchFamily="18" charset="0"/>
              </a:rPr>
              <a:t>-Placas Pleurales: 10/50 (20%).</a:t>
            </a:r>
          </a:p>
          <a:p>
            <a:pPr algn="just">
              <a:lnSpc>
                <a:spcPct val="90000"/>
              </a:lnSpc>
              <a:buFontTx/>
              <a:buNone/>
            </a:pPr>
            <a:r>
              <a:rPr lang="ca-ES" b="1" smtClean="0">
                <a:cs typeface="Times New Roman" pitchFamily="18" charset="0"/>
              </a:rPr>
              <a:t>-Calcificaciones Pleurales: 4/50 (8%).</a:t>
            </a:r>
          </a:p>
          <a:p>
            <a:pPr algn="just">
              <a:lnSpc>
                <a:spcPct val="90000"/>
              </a:lnSpc>
              <a:buFontTx/>
              <a:buNone/>
            </a:pPr>
            <a:r>
              <a:rPr lang="ca-ES" b="1" smtClean="0">
                <a:cs typeface="Times New Roman" pitchFamily="18" charset="0"/>
              </a:rPr>
              <a:t>-Fibrosis Pleural Difusa: 1/50 (2%). </a:t>
            </a:r>
          </a:p>
          <a:p>
            <a:pPr algn="just">
              <a:lnSpc>
                <a:spcPct val="90000"/>
              </a:lnSpc>
              <a:buFontTx/>
              <a:buNone/>
            </a:pPr>
            <a:r>
              <a:rPr lang="ca-ES" b="1" smtClean="0">
                <a:cs typeface="Times New Roman" pitchFamily="18" charset="0"/>
              </a:rPr>
              <a:t>-Derrame Pleural ?: 1/50 (2%). </a:t>
            </a:r>
          </a:p>
          <a:p>
            <a:endParaRPr lang="es-AR"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1066800" y="0"/>
            <a:ext cx="7772400" cy="1447800"/>
          </a:xfrm>
          <a:ln>
            <a:solidFill>
              <a:schemeClr val="accent1"/>
            </a:solidFill>
          </a:ln>
        </p:spPr>
        <p:txBody>
          <a:bodyPr>
            <a:normAutofit fontScale="90000"/>
          </a:bodyPr>
          <a:lstStyle/>
          <a:p>
            <a:pPr>
              <a:defRPr/>
            </a:pPr>
            <a:r>
              <a:rPr lang="ca-ES" dirty="0" smtClean="0">
                <a:solidFill>
                  <a:schemeClr val="tx1"/>
                </a:solidFill>
                <a:cs typeface="Times New Roman" pitchFamily="18" charset="0"/>
              </a:rPr>
              <a:t> </a:t>
            </a:r>
            <a:r>
              <a:rPr lang="ca-ES" b="1" dirty="0" err="1" smtClean="0">
                <a:solidFill>
                  <a:schemeClr val="tx1"/>
                </a:solidFill>
                <a:cs typeface="Times New Roman" pitchFamily="18" charset="0"/>
              </a:rPr>
              <a:t>PatologÍa</a:t>
            </a:r>
            <a:r>
              <a:rPr lang="ca-ES" b="1" dirty="0" smtClean="0">
                <a:solidFill>
                  <a:schemeClr val="tx1"/>
                </a:solidFill>
                <a:cs typeface="Times New Roman" pitchFamily="18" charset="0"/>
              </a:rPr>
              <a:t> </a:t>
            </a:r>
            <a:r>
              <a:rPr lang="ca-ES" b="1" u="sng" dirty="0" smtClean="0">
                <a:solidFill>
                  <a:schemeClr val="tx1"/>
                </a:solidFill>
                <a:cs typeface="Times New Roman" pitchFamily="18" charset="0"/>
              </a:rPr>
              <a:t>no relacionada </a:t>
            </a:r>
            <a:r>
              <a:rPr lang="ca-ES" b="1" dirty="0" smtClean="0">
                <a:solidFill>
                  <a:schemeClr val="tx1"/>
                </a:solidFill>
                <a:cs typeface="Times New Roman" pitchFamily="18" charset="0"/>
              </a:rPr>
              <a:t>con el </a:t>
            </a:r>
            <a:r>
              <a:rPr lang="ca-ES" b="1" dirty="0" err="1" smtClean="0">
                <a:solidFill>
                  <a:schemeClr val="tx1"/>
                </a:solidFill>
                <a:cs typeface="Times New Roman" pitchFamily="18" charset="0"/>
              </a:rPr>
              <a:t>amianto</a:t>
            </a:r>
            <a:r>
              <a:rPr lang="ca-ES" b="1" dirty="0" smtClean="0">
                <a:solidFill>
                  <a:schemeClr val="tx1"/>
                </a:solidFill>
                <a:cs typeface="Times New Roman" pitchFamily="18" charset="0"/>
              </a:rPr>
              <a:t>: 23/50 (46%).</a:t>
            </a:r>
            <a:endParaRPr lang="es-AR" b="1" dirty="0" smtClean="0">
              <a:solidFill>
                <a:schemeClr val="tx1"/>
              </a:solidFill>
            </a:endParaRPr>
          </a:p>
        </p:txBody>
      </p:sp>
      <p:sp>
        <p:nvSpPr>
          <p:cNvPr id="47107" name="Rectangle 3"/>
          <p:cNvSpPr>
            <a:spLocks noGrp="1" noChangeArrowheads="1"/>
          </p:cNvSpPr>
          <p:nvPr>
            <p:ph idx="1"/>
          </p:nvPr>
        </p:nvSpPr>
        <p:spPr>
          <a:xfrm>
            <a:off x="1066800" y="1676400"/>
            <a:ext cx="7772400" cy="4921250"/>
          </a:xfrm>
          <a:ln>
            <a:solidFill>
              <a:schemeClr val="accent1"/>
            </a:solidFill>
          </a:ln>
        </p:spPr>
        <p:txBody>
          <a:bodyPr/>
          <a:lstStyle/>
          <a:p>
            <a:pPr algn="just">
              <a:buFontTx/>
              <a:buNone/>
            </a:pPr>
            <a:r>
              <a:rPr lang="ca-ES" sz="2400" smtClean="0">
                <a:cs typeface="Times New Roman" pitchFamily="18" charset="0"/>
              </a:rPr>
              <a:t>-</a:t>
            </a:r>
            <a:r>
              <a:rPr lang="ca-ES" sz="2800" b="1" smtClean="0">
                <a:cs typeface="Times New Roman" pitchFamily="18" charset="0"/>
              </a:rPr>
              <a:t>EPOC: 10/50 (20%).</a:t>
            </a:r>
          </a:p>
          <a:p>
            <a:pPr algn="just">
              <a:buFontTx/>
              <a:buNone/>
            </a:pPr>
            <a:r>
              <a:rPr lang="ca-ES" sz="2800" b="1" smtClean="0">
                <a:cs typeface="Times New Roman" pitchFamily="18" charset="0"/>
              </a:rPr>
              <a:t>-Bronquiectasias: 6/50 (12%).</a:t>
            </a:r>
          </a:p>
          <a:p>
            <a:pPr algn="just">
              <a:buFontTx/>
              <a:buNone/>
            </a:pPr>
            <a:r>
              <a:rPr lang="ca-ES" sz="2800" b="1" smtClean="0">
                <a:cs typeface="Times New Roman" pitchFamily="18" charset="0"/>
              </a:rPr>
              <a:t>-Secuela pleural post-infecciosa: 4/50 (8%).</a:t>
            </a:r>
          </a:p>
          <a:p>
            <a:pPr algn="just">
              <a:buFontTx/>
              <a:buNone/>
            </a:pPr>
            <a:r>
              <a:rPr lang="ca-ES" sz="2800" b="1" smtClean="0">
                <a:cs typeface="Times New Roman" pitchFamily="18" charset="0"/>
              </a:rPr>
              <a:t>-Secuela pulmonar post-infecciosa : 3/50 (6%).</a:t>
            </a:r>
          </a:p>
          <a:p>
            <a:pPr algn="just">
              <a:buFontTx/>
              <a:buNone/>
            </a:pPr>
            <a:r>
              <a:rPr lang="ca-ES" sz="2800" b="1" smtClean="0">
                <a:cs typeface="Times New Roman" pitchFamily="18" charset="0"/>
              </a:rPr>
              <a:t>-Bronquitis crónica: 2/50 (4%). </a:t>
            </a:r>
          </a:p>
          <a:p>
            <a:pPr algn="just">
              <a:buFontTx/>
              <a:buNone/>
            </a:pPr>
            <a:r>
              <a:rPr lang="ca-ES" sz="2800" b="1" smtClean="0">
                <a:cs typeface="Times New Roman" pitchFamily="18" charset="0"/>
              </a:rPr>
              <a:t>-Hernia hiatus intratorácica: 1/50 (2%). </a:t>
            </a:r>
          </a:p>
          <a:p>
            <a:pPr algn="just">
              <a:buFontTx/>
              <a:buNone/>
            </a:pPr>
            <a:r>
              <a:rPr lang="ca-ES" sz="2800" b="1" smtClean="0">
                <a:cs typeface="Times New Roman" pitchFamily="18" charset="0"/>
              </a:rPr>
              <a:t>-Masa mediastínica(en estudio): 1/50 (2%). </a:t>
            </a:r>
          </a:p>
          <a:p>
            <a:pPr algn="just">
              <a:buFontTx/>
              <a:buNone/>
            </a:pPr>
            <a:r>
              <a:rPr lang="ca-ES" sz="2800" b="1" smtClean="0">
                <a:cs typeface="Times New Roman" pitchFamily="18" charset="0"/>
              </a:rPr>
              <a:t>-Seno costofrénico obliterado: 1/50 (2%). </a:t>
            </a:r>
          </a:p>
          <a:p>
            <a:pPr algn="just">
              <a:buFontTx/>
              <a:buNone/>
            </a:pPr>
            <a:endParaRPr lang="ca-ES" sz="2400" smtClean="0">
              <a:cs typeface="Times New Roman" pitchFamily="18" charset="0"/>
            </a:endParaRPr>
          </a:p>
          <a:p>
            <a:pPr algn="just">
              <a:buFontTx/>
              <a:buNone/>
            </a:pPr>
            <a:endParaRPr lang="es-ES_tradnl" sz="2400" smtClean="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274638"/>
            <a:ext cx="7402513" cy="1143000"/>
          </a:xfrm>
          <a:ln>
            <a:solidFill>
              <a:schemeClr val="accent1"/>
            </a:solidFill>
          </a:ln>
        </p:spPr>
        <p:txBody>
          <a:bodyPr/>
          <a:lstStyle/>
          <a:p>
            <a:pPr marL="484632" eaLnBrk="1" fontAlgn="auto" hangingPunct="1">
              <a:spcAft>
                <a:spcPts val="0"/>
              </a:spcAft>
              <a:defRPr/>
            </a:pPr>
            <a:r>
              <a:rPr lang="es-AR" sz="2800" b="1" dirty="0" smtClean="0">
                <a:solidFill>
                  <a:schemeClr val="accent1">
                    <a:tint val="83000"/>
                    <a:satMod val="150000"/>
                  </a:schemeClr>
                </a:solidFill>
                <a:latin typeface="Arial Black" pitchFamily="34" charset="0"/>
              </a:rPr>
              <a:t>INSTITUTO VACCAREZZA– UBA</a:t>
            </a:r>
            <a:br>
              <a:rPr lang="es-AR" sz="2800" b="1" dirty="0" smtClean="0">
                <a:solidFill>
                  <a:schemeClr val="accent1">
                    <a:tint val="83000"/>
                    <a:satMod val="150000"/>
                  </a:schemeClr>
                </a:solidFill>
                <a:latin typeface="Arial Black" pitchFamily="34" charset="0"/>
              </a:rPr>
            </a:br>
            <a:r>
              <a:rPr lang="es-AR" sz="2000" b="1" dirty="0" smtClean="0">
                <a:solidFill>
                  <a:schemeClr val="accent1">
                    <a:tint val="83000"/>
                    <a:satMod val="150000"/>
                  </a:schemeClr>
                </a:solidFill>
                <a:latin typeface="Arial Black" pitchFamily="34" charset="0"/>
              </a:rPr>
              <a:t>DRA CASADO Y DRA CAPONE</a:t>
            </a:r>
            <a:endParaRPr lang="es-ES_tradnl" sz="2000" b="1" dirty="0" smtClean="0">
              <a:solidFill>
                <a:schemeClr val="accent1">
                  <a:tint val="83000"/>
                  <a:satMod val="150000"/>
                </a:schemeClr>
              </a:solidFill>
              <a:latin typeface="Arial Black" pitchFamily="34" charset="0"/>
            </a:endParaRPr>
          </a:p>
        </p:txBody>
      </p:sp>
      <p:sp>
        <p:nvSpPr>
          <p:cNvPr id="30723" name="Rectangle 3"/>
          <p:cNvSpPr>
            <a:spLocks noGrp="1" noChangeArrowheads="1"/>
          </p:cNvSpPr>
          <p:nvPr>
            <p:ph type="body" idx="4294967295"/>
          </p:nvPr>
        </p:nvSpPr>
        <p:spPr>
          <a:xfrm>
            <a:off x="0" y="1600200"/>
            <a:ext cx="7978775" cy="4525963"/>
          </a:xfrm>
          <a:ln>
            <a:solidFill>
              <a:schemeClr val="accent1"/>
            </a:solidFill>
          </a:ln>
        </p:spPr>
        <p:txBody>
          <a:bodyPr/>
          <a:lstStyle/>
          <a:p>
            <a:pPr eaLnBrk="1" hangingPunct="1">
              <a:lnSpc>
                <a:spcPct val="120000"/>
              </a:lnSpc>
            </a:pPr>
            <a:r>
              <a:rPr lang="es-MX" sz="2400" b="1" smtClean="0"/>
              <a:t>Trabajo prospectivo desde 1996 a 2003</a:t>
            </a:r>
            <a:r>
              <a:rPr lang="es-MX" b="1" smtClean="0"/>
              <a:t> </a:t>
            </a:r>
          </a:p>
          <a:p>
            <a:pPr lvl="2" eaLnBrk="1" hangingPunct="1">
              <a:buClr>
                <a:srgbClr val="FFFFFF"/>
              </a:buClr>
              <a:buFont typeface="Monotype Sorts" pitchFamily="2" charset="2"/>
              <a:buChar char="Y"/>
            </a:pPr>
            <a:r>
              <a:rPr lang="es-MX" b="1" smtClean="0"/>
              <a:t>Pacientes oncológicos: 373</a:t>
            </a:r>
          </a:p>
          <a:p>
            <a:pPr lvl="2" eaLnBrk="1" hangingPunct="1">
              <a:buClr>
                <a:srgbClr val="FFFFFF"/>
              </a:buClr>
              <a:buFont typeface="Monotype Sorts" pitchFamily="2" charset="2"/>
              <a:buChar char="Y"/>
            </a:pPr>
            <a:r>
              <a:rPr lang="es-MX" b="1" smtClean="0"/>
              <a:t>Pacientes encuestados: 269</a:t>
            </a:r>
          </a:p>
          <a:p>
            <a:pPr lvl="2" eaLnBrk="1" hangingPunct="1">
              <a:buClr>
                <a:srgbClr val="FFFFFF"/>
              </a:buClr>
              <a:buFont typeface="Monotype Sorts" pitchFamily="2" charset="2"/>
              <a:buChar char="Y"/>
            </a:pPr>
            <a:r>
              <a:rPr lang="es-MX" b="1" smtClean="0"/>
              <a:t>Historia laboral con búsqueda de exposición a agentes cancerígenos ocupacionales.</a:t>
            </a:r>
          </a:p>
          <a:p>
            <a:pPr lvl="2" eaLnBrk="1" hangingPunct="1">
              <a:buClr>
                <a:srgbClr val="FFFFFF"/>
              </a:buClr>
              <a:buFont typeface="Monotype Sorts" pitchFamily="2" charset="2"/>
              <a:buChar char="Y"/>
            </a:pPr>
            <a:r>
              <a:rPr lang="es-MX" b="1" smtClean="0"/>
              <a:t>Total 269 pacientes : 86,6 %  sexo masculino                                           			      15,4%   sexo femenino                                            	                              54,9    edad media   </a:t>
            </a:r>
          </a:p>
          <a:p>
            <a:pPr lvl="2" eaLnBrk="1" hangingPunct="1">
              <a:buClr>
                <a:srgbClr val="FFFFFF"/>
              </a:buClr>
              <a:buFont typeface="Monotype Sorts" pitchFamily="2" charset="2"/>
              <a:buChar char="Y"/>
            </a:pPr>
            <a:r>
              <a:rPr lang="es-MX" b="1" smtClean="0"/>
              <a:t>El 58,7% presento exposición laboral a una o más sustancias cancerígenas</a:t>
            </a:r>
            <a:r>
              <a:rPr lang="es-MX" sz="2000" b="1" smtClean="0"/>
              <a:t>.</a:t>
            </a:r>
          </a:p>
          <a:p>
            <a:pPr eaLnBrk="1" hangingPunct="1">
              <a:lnSpc>
                <a:spcPct val="120000"/>
              </a:lnSpc>
            </a:pPr>
            <a:endParaRPr lang="es-MX" smtClean="0"/>
          </a:p>
          <a:p>
            <a:pPr eaLnBrk="1" hangingPunct="1">
              <a:lnSpc>
                <a:spcPct val="120000"/>
              </a:lnSpc>
            </a:pPr>
            <a:endParaRPr lang="es-ES_tradnl" smtClean="0"/>
          </a:p>
        </p:txBody>
      </p:sp>
      <p:graphicFrame>
        <p:nvGraphicFramePr>
          <p:cNvPr id="4098" name="Object 1"/>
          <p:cNvGraphicFramePr>
            <a:graphicFrameLocks noChangeAspect="1"/>
          </p:cNvGraphicFramePr>
          <p:nvPr/>
        </p:nvGraphicFramePr>
        <p:xfrm>
          <a:off x="7092950" y="0"/>
          <a:ext cx="2051050" cy="1700213"/>
        </p:xfrm>
        <a:graphic>
          <a:graphicData uri="http://schemas.openxmlformats.org/presentationml/2006/ole">
            <p:oleObj spid="_x0000_s4098" name="Picture" r:id="rId3" imgW="1256760" imgH="1920240"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iterate type="wd">
                                    <p:tmPct val="100000"/>
                                  </p:iterate>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p:cTn id="13" dur="300" fill="hold"/>
                                        <p:tgtEl>
                                          <p:spTgt spid="30723">
                                            <p:txEl>
                                              <p:pRg st="0" end="0"/>
                                            </p:txEl>
                                          </p:spTgt>
                                        </p:tgtEl>
                                        <p:attrNameLst>
                                          <p:attrName>ppt_x</p:attrName>
                                        </p:attrNameLst>
                                      </p:cBhvr>
                                      <p:tavLst>
                                        <p:tav tm="0">
                                          <p:val>
                                            <p:strVal val="#ppt_x-#ppt_w/2"/>
                                          </p:val>
                                        </p:tav>
                                        <p:tav tm="100000">
                                          <p:val>
                                            <p:strVal val="#ppt_x"/>
                                          </p:val>
                                        </p:tav>
                                      </p:tavLst>
                                    </p:anim>
                                    <p:anim calcmode="lin" valueType="num">
                                      <p:cBhvr>
                                        <p:cTn id="14" dur="300" fill="hold"/>
                                        <p:tgtEl>
                                          <p:spTgt spid="30723">
                                            <p:txEl>
                                              <p:pRg st="0" end="0"/>
                                            </p:txEl>
                                          </p:spTgt>
                                        </p:tgtEl>
                                        <p:attrNameLst>
                                          <p:attrName>ppt_y</p:attrName>
                                        </p:attrNameLst>
                                      </p:cBhvr>
                                      <p:tavLst>
                                        <p:tav tm="0">
                                          <p:val>
                                            <p:strVal val="#ppt_y"/>
                                          </p:val>
                                        </p:tav>
                                        <p:tav tm="100000">
                                          <p:val>
                                            <p:strVal val="#ppt_y"/>
                                          </p:val>
                                        </p:tav>
                                      </p:tavLst>
                                    </p:anim>
                                    <p:anim calcmode="lin" valueType="num">
                                      <p:cBhvr>
                                        <p:cTn id="15" dur="3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6" dur="300" fill="hold"/>
                                        <p:tgtEl>
                                          <p:spTgt spid="307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iterate type="wd">
                                    <p:tmPct val="100000"/>
                                  </p:iterate>
                                  <p:childTnLst>
                                    <p:set>
                                      <p:cBhvr>
                                        <p:cTn id="20" dur="1" fill="hold">
                                          <p:stCondLst>
                                            <p:cond delay="0"/>
                                          </p:stCondLst>
                                        </p:cTn>
                                        <p:tgtEl>
                                          <p:spTgt spid="30723">
                                            <p:txEl>
                                              <p:pRg st="1" end="1"/>
                                            </p:txEl>
                                          </p:spTgt>
                                        </p:tgtEl>
                                        <p:attrNameLst>
                                          <p:attrName>style.visibility</p:attrName>
                                        </p:attrNameLst>
                                      </p:cBhvr>
                                      <p:to>
                                        <p:strVal val="visible"/>
                                      </p:to>
                                    </p:set>
                                    <p:anim calcmode="lin" valueType="num">
                                      <p:cBhvr>
                                        <p:cTn id="21" dur="300" fill="hold"/>
                                        <p:tgtEl>
                                          <p:spTgt spid="30723">
                                            <p:txEl>
                                              <p:pRg st="1" end="1"/>
                                            </p:txEl>
                                          </p:spTgt>
                                        </p:tgtEl>
                                        <p:attrNameLst>
                                          <p:attrName>ppt_x</p:attrName>
                                        </p:attrNameLst>
                                      </p:cBhvr>
                                      <p:tavLst>
                                        <p:tav tm="0">
                                          <p:val>
                                            <p:strVal val="#ppt_x-#ppt_w/2"/>
                                          </p:val>
                                        </p:tav>
                                        <p:tav tm="100000">
                                          <p:val>
                                            <p:strVal val="#ppt_x"/>
                                          </p:val>
                                        </p:tav>
                                      </p:tavLst>
                                    </p:anim>
                                    <p:anim calcmode="lin" valueType="num">
                                      <p:cBhvr>
                                        <p:cTn id="22" dur="300" fill="hold"/>
                                        <p:tgtEl>
                                          <p:spTgt spid="30723">
                                            <p:txEl>
                                              <p:pRg st="1" end="1"/>
                                            </p:txEl>
                                          </p:spTgt>
                                        </p:tgtEl>
                                        <p:attrNameLst>
                                          <p:attrName>ppt_y</p:attrName>
                                        </p:attrNameLst>
                                      </p:cBhvr>
                                      <p:tavLst>
                                        <p:tav tm="0">
                                          <p:val>
                                            <p:strVal val="#ppt_y"/>
                                          </p:val>
                                        </p:tav>
                                        <p:tav tm="100000">
                                          <p:val>
                                            <p:strVal val="#ppt_y"/>
                                          </p:val>
                                        </p:tav>
                                      </p:tavLst>
                                    </p:anim>
                                    <p:anim calcmode="lin" valueType="num">
                                      <p:cBhvr>
                                        <p:cTn id="23" dur="3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24" dur="300" fill="hold"/>
                                        <p:tgtEl>
                                          <p:spTgt spid="3072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iterate type="wd">
                                    <p:tmPct val="100000"/>
                                  </p:iterate>
                                  <p:childTnLst>
                                    <p:set>
                                      <p:cBhvr>
                                        <p:cTn id="28" dur="1" fill="hold">
                                          <p:stCondLst>
                                            <p:cond delay="0"/>
                                          </p:stCondLst>
                                        </p:cTn>
                                        <p:tgtEl>
                                          <p:spTgt spid="30723">
                                            <p:txEl>
                                              <p:pRg st="2" end="2"/>
                                            </p:txEl>
                                          </p:spTgt>
                                        </p:tgtEl>
                                        <p:attrNameLst>
                                          <p:attrName>style.visibility</p:attrName>
                                        </p:attrNameLst>
                                      </p:cBhvr>
                                      <p:to>
                                        <p:strVal val="visible"/>
                                      </p:to>
                                    </p:set>
                                    <p:anim calcmode="lin" valueType="num">
                                      <p:cBhvr>
                                        <p:cTn id="29" dur="300" fill="hold"/>
                                        <p:tgtEl>
                                          <p:spTgt spid="30723">
                                            <p:txEl>
                                              <p:pRg st="2" end="2"/>
                                            </p:txEl>
                                          </p:spTgt>
                                        </p:tgtEl>
                                        <p:attrNameLst>
                                          <p:attrName>ppt_x</p:attrName>
                                        </p:attrNameLst>
                                      </p:cBhvr>
                                      <p:tavLst>
                                        <p:tav tm="0">
                                          <p:val>
                                            <p:strVal val="#ppt_x-#ppt_w/2"/>
                                          </p:val>
                                        </p:tav>
                                        <p:tav tm="100000">
                                          <p:val>
                                            <p:strVal val="#ppt_x"/>
                                          </p:val>
                                        </p:tav>
                                      </p:tavLst>
                                    </p:anim>
                                    <p:anim calcmode="lin" valueType="num">
                                      <p:cBhvr>
                                        <p:cTn id="30" dur="300" fill="hold"/>
                                        <p:tgtEl>
                                          <p:spTgt spid="30723">
                                            <p:txEl>
                                              <p:pRg st="2" end="2"/>
                                            </p:txEl>
                                          </p:spTgt>
                                        </p:tgtEl>
                                        <p:attrNameLst>
                                          <p:attrName>ppt_y</p:attrName>
                                        </p:attrNameLst>
                                      </p:cBhvr>
                                      <p:tavLst>
                                        <p:tav tm="0">
                                          <p:val>
                                            <p:strVal val="#ppt_y"/>
                                          </p:val>
                                        </p:tav>
                                        <p:tav tm="100000">
                                          <p:val>
                                            <p:strVal val="#ppt_y"/>
                                          </p:val>
                                        </p:tav>
                                      </p:tavLst>
                                    </p:anim>
                                    <p:anim calcmode="lin" valueType="num">
                                      <p:cBhvr>
                                        <p:cTn id="31" dur="3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32" dur="300" fill="hold"/>
                                        <p:tgtEl>
                                          <p:spTgt spid="3072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iterate type="wd">
                                    <p:tmPct val="100000"/>
                                  </p:iterate>
                                  <p:childTnLst>
                                    <p:set>
                                      <p:cBhvr>
                                        <p:cTn id="36" dur="1" fill="hold">
                                          <p:stCondLst>
                                            <p:cond delay="0"/>
                                          </p:stCondLst>
                                        </p:cTn>
                                        <p:tgtEl>
                                          <p:spTgt spid="30723">
                                            <p:txEl>
                                              <p:pRg st="3" end="3"/>
                                            </p:txEl>
                                          </p:spTgt>
                                        </p:tgtEl>
                                        <p:attrNameLst>
                                          <p:attrName>style.visibility</p:attrName>
                                        </p:attrNameLst>
                                      </p:cBhvr>
                                      <p:to>
                                        <p:strVal val="visible"/>
                                      </p:to>
                                    </p:set>
                                    <p:anim calcmode="lin" valueType="num">
                                      <p:cBhvr>
                                        <p:cTn id="37" dur="300" fill="hold"/>
                                        <p:tgtEl>
                                          <p:spTgt spid="30723">
                                            <p:txEl>
                                              <p:pRg st="3" end="3"/>
                                            </p:txEl>
                                          </p:spTgt>
                                        </p:tgtEl>
                                        <p:attrNameLst>
                                          <p:attrName>ppt_x</p:attrName>
                                        </p:attrNameLst>
                                      </p:cBhvr>
                                      <p:tavLst>
                                        <p:tav tm="0">
                                          <p:val>
                                            <p:strVal val="#ppt_x-#ppt_w/2"/>
                                          </p:val>
                                        </p:tav>
                                        <p:tav tm="100000">
                                          <p:val>
                                            <p:strVal val="#ppt_x"/>
                                          </p:val>
                                        </p:tav>
                                      </p:tavLst>
                                    </p:anim>
                                    <p:anim calcmode="lin" valueType="num">
                                      <p:cBhvr>
                                        <p:cTn id="38" dur="300" fill="hold"/>
                                        <p:tgtEl>
                                          <p:spTgt spid="30723">
                                            <p:txEl>
                                              <p:pRg st="3" end="3"/>
                                            </p:txEl>
                                          </p:spTgt>
                                        </p:tgtEl>
                                        <p:attrNameLst>
                                          <p:attrName>ppt_y</p:attrName>
                                        </p:attrNameLst>
                                      </p:cBhvr>
                                      <p:tavLst>
                                        <p:tav tm="0">
                                          <p:val>
                                            <p:strVal val="#ppt_y"/>
                                          </p:val>
                                        </p:tav>
                                        <p:tav tm="100000">
                                          <p:val>
                                            <p:strVal val="#ppt_y"/>
                                          </p:val>
                                        </p:tav>
                                      </p:tavLst>
                                    </p:anim>
                                    <p:anim calcmode="lin" valueType="num">
                                      <p:cBhvr>
                                        <p:cTn id="39" dur="3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40" dur="300" fill="hold"/>
                                        <p:tgtEl>
                                          <p:spTgt spid="3072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0" nodeType="clickEffect">
                                  <p:stCondLst>
                                    <p:cond delay="0"/>
                                  </p:stCondLst>
                                  <p:iterate type="wd">
                                    <p:tmPct val="100000"/>
                                  </p:iterate>
                                  <p:childTnLst>
                                    <p:set>
                                      <p:cBhvr>
                                        <p:cTn id="44" dur="1" fill="hold">
                                          <p:stCondLst>
                                            <p:cond delay="0"/>
                                          </p:stCondLst>
                                        </p:cTn>
                                        <p:tgtEl>
                                          <p:spTgt spid="30723">
                                            <p:txEl>
                                              <p:pRg st="4" end="4"/>
                                            </p:txEl>
                                          </p:spTgt>
                                        </p:tgtEl>
                                        <p:attrNameLst>
                                          <p:attrName>style.visibility</p:attrName>
                                        </p:attrNameLst>
                                      </p:cBhvr>
                                      <p:to>
                                        <p:strVal val="visible"/>
                                      </p:to>
                                    </p:set>
                                    <p:anim calcmode="lin" valueType="num">
                                      <p:cBhvr>
                                        <p:cTn id="45" dur="300" fill="hold"/>
                                        <p:tgtEl>
                                          <p:spTgt spid="30723">
                                            <p:txEl>
                                              <p:pRg st="4" end="4"/>
                                            </p:txEl>
                                          </p:spTgt>
                                        </p:tgtEl>
                                        <p:attrNameLst>
                                          <p:attrName>ppt_x</p:attrName>
                                        </p:attrNameLst>
                                      </p:cBhvr>
                                      <p:tavLst>
                                        <p:tav tm="0">
                                          <p:val>
                                            <p:strVal val="#ppt_x-#ppt_w/2"/>
                                          </p:val>
                                        </p:tav>
                                        <p:tav tm="100000">
                                          <p:val>
                                            <p:strVal val="#ppt_x"/>
                                          </p:val>
                                        </p:tav>
                                      </p:tavLst>
                                    </p:anim>
                                    <p:anim calcmode="lin" valueType="num">
                                      <p:cBhvr>
                                        <p:cTn id="46" dur="300" fill="hold"/>
                                        <p:tgtEl>
                                          <p:spTgt spid="30723">
                                            <p:txEl>
                                              <p:pRg st="4" end="4"/>
                                            </p:txEl>
                                          </p:spTgt>
                                        </p:tgtEl>
                                        <p:attrNameLst>
                                          <p:attrName>ppt_y</p:attrName>
                                        </p:attrNameLst>
                                      </p:cBhvr>
                                      <p:tavLst>
                                        <p:tav tm="0">
                                          <p:val>
                                            <p:strVal val="#ppt_y"/>
                                          </p:val>
                                        </p:tav>
                                        <p:tav tm="100000">
                                          <p:val>
                                            <p:strVal val="#ppt_y"/>
                                          </p:val>
                                        </p:tav>
                                      </p:tavLst>
                                    </p:anim>
                                    <p:anim calcmode="lin" valueType="num">
                                      <p:cBhvr>
                                        <p:cTn id="47" dur="3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48" dur="300" fill="hold"/>
                                        <p:tgtEl>
                                          <p:spTgt spid="3072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iterate type="wd">
                                    <p:tmPct val="100000"/>
                                  </p:iterate>
                                  <p:childTnLst>
                                    <p:set>
                                      <p:cBhvr>
                                        <p:cTn id="52" dur="1" fill="hold">
                                          <p:stCondLst>
                                            <p:cond delay="0"/>
                                          </p:stCondLst>
                                        </p:cTn>
                                        <p:tgtEl>
                                          <p:spTgt spid="30723">
                                            <p:txEl>
                                              <p:pRg st="5" end="5"/>
                                            </p:txEl>
                                          </p:spTgt>
                                        </p:tgtEl>
                                        <p:attrNameLst>
                                          <p:attrName>style.visibility</p:attrName>
                                        </p:attrNameLst>
                                      </p:cBhvr>
                                      <p:to>
                                        <p:strVal val="visible"/>
                                      </p:to>
                                    </p:set>
                                    <p:anim calcmode="lin" valueType="num">
                                      <p:cBhvr>
                                        <p:cTn id="53" dur="300" fill="hold"/>
                                        <p:tgtEl>
                                          <p:spTgt spid="30723">
                                            <p:txEl>
                                              <p:pRg st="5" end="5"/>
                                            </p:txEl>
                                          </p:spTgt>
                                        </p:tgtEl>
                                        <p:attrNameLst>
                                          <p:attrName>ppt_x</p:attrName>
                                        </p:attrNameLst>
                                      </p:cBhvr>
                                      <p:tavLst>
                                        <p:tav tm="0">
                                          <p:val>
                                            <p:strVal val="#ppt_x-#ppt_w/2"/>
                                          </p:val>
                                        </p:tav>
                                        <p:tav tm="100000">
                                          <p:val>
                                            <p:strVal val="#ppt_x"/>
                                          </p:val>
                                        </p:tav>
                                      </p:tavLst>
                                    </p:anim>
                                    <p:anim calcmode="lin" valueType="num">
                                      <p:cBhvr>
                                        <p:cTn id="54" dur="300" fill="hold"/>
                                        <p:tgtEl>
                                          <p:spTgt spid="30723">
                                            <p:txEl>
                                              <p:pRg st="5" end="5"/>
                                            </p:txEl>
                                          </p:spTgt>
                                        </p:tgtEl>
                                        <p:attrNameLst>
                                          <p:attrName>ppt_y</p:attrName>
                                        </p:attrNameLst>
                                      </p:cBhvr>
                                      <p:tavLst>
                                        <p:tav tm="0">
                                          <p:val>
                                            <p:strVal val="#ppt_y"/>
                                          </p:val>
                                        </p:tav>
                                        <p:tav tm="100000">
                                          <p:val>
                                            <p:strVal val="#ppt_y"/>
                                          </p:val>
                                        </p:tav>
                                      </p:tavLst>
                                    </p:anim>
                                    <p:anim calcmode="lin" valueType="num">
                                      <p:cBhvr>
                                        <p:cTn id="55" dur="300" fill="hold"/>
                                        <p:tgtEl>
                                          <p:spTgt spid="30723">
                                            <p:txEl>
                                              <p:pRg st="5" end="5"/>
                                            </p:txEl>
                                          </p:spTgt>
                                        </p:tgtEl>
                                        <p:attrNameLst>
                                          <p:attrName>ppt_w</p:attrName>
                                        </p:attrNameLst>
                                      </p:cBhvr>
                                      <p:tavLst>
                                        <p:tav tm="0">
                                          <p:val>
                                            <p:fltVal val="0"/>
                                          </p:val>
                                        </p:tav>
                                        <p:tav tm="100000">
                                          <p:val>
                                            <p:strVal val="#ppt_w"/>
                                          </p:val>
                                        </p:tav>
                                      </p:tavLst>
                                    </p:anim>
                                    <p:anim calcmode="lin" valueType="num">
                                      <p:cBhvr>
                                        <p:cTn id="56" dur="300" fill="hold"/>
                                        <p:tgtEl>
                                          <p:spTgt spid="3072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339725" y="2209800"/>
          <a:ext cx="8804275" cy="4343400"/>
        </p:xfrm>
        <a:graphic>
          <a:graphicData uri="http://schemas.openxmlformats.org/presentationml/2006/ole">
            <p:oleObj spid="_x0000_s5122" name="Documento" r:id="rId3" imgW="5720040" imgH="2559960" progId="Word.Document.8">
              <p:embed/>
            </p:oleObj>
          </a:graphicData>
        </a:graphic>
      </p:graphicFrame>
      <p:sp>
        <p:nvSpPr>
          <p:cNvPr id="5123" name="Text Box 5"/>
          <p:cNvSpPr txBox="1">
            <a:spLocks noChangeArrowheads="1"/>
          </p:cNvSpPr>
          <p:nvPr/>
        </p:nvSpPr>
        <p:spPr bwMode="auto">
          <a:xfrm>
            <a:off x="381000" y="0"/>
            <a:ext cx="8763000" cy="1176338"/>
          </a:xfrm>
          <a:prstGeom prst="rect">
            <a:avLst/>
          </a:prstGeom>
          <a:noFill/>
          <a:ln w="12700">
            <a:solidFill>
              <a:schemeClr val="accent1"/>
            </a:solidFill>
            <a:miter lim="800000"/>
            <a:headEnd type="none" w="sm" len="sm"/>
            <a:tailEnd type="none" w="sm" len="sm"/>
          </a:ln>
        </p:spPr>
        <p:txBody>
          <a:bodyPr>
            <a:spAutoFit/>
          </a:bodyPr>
          <a:lstStyle/>
          <a:p>
            <a:pPr algn="ctr">
              <a:lnSpc>
                <a:spcPct val="110000"/>
              </a:lnSpc>
              <a:spcBef>
                <a:spcPct val="50000"/>
              </a:spcBef>
            </a:pPr>
            <a:r>
              <a:rPr lang="es-ES_tradnl" sz="3200" b="1"/>
              <a:t>Tipos de sustancias de acuerdo a la clasificación de IARC</a:t>
            </a:r>
            <a:endParaRPr lang="es-ES_tradnl"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ln>
            <a:solidFill>
              <a:schemeClr val="accent1"/>
            </a:solidFill>
          </a:ln>
        </p:spPr>
        <p:txBody>
          <a:bodyPr/>
          <a:lstStyle/>
          <a:p>
            <a:pPr marL="484632" eaLnBrk="1" fontAlgn="auto" hangingPunct="1">
              <a:lnSpc>
                <a:spcPct val="110000"/>
              </a:lnSpc>
              <a:spcAft>
                <a:spcPts val="0"/>
              </a:spcAft>
              <a:defRPr/>
            </a:pPr>
            <a:r>
              <a:rPr lang="es-ES_tradnl" sz="2800" b="1" dirty="0" smtClean="0">
                <a:solidFill>
                  <a:schemeClr val="accent1">
                    <a:tint val="83000"/>
                    <a:satMod val="150000"/>
                  </a:schemeClr>
                </a:solidFill>
                <a:latin typeface="Arial Black" pitchFamily="34" charset="0"/>
              </a:rPr>
              <a:t>Relación entre tipo histológico y exposición laboral</a:t>
            </a:r>
          </a:p>
        </p:txBody>
      </p:sp>
      <p:graphicFrame>
        <p:nvGraphicFramePr>
          <p:cNvPr id="6146" name="Object 4"/>
          <p:cNvGraphicFramePr>
            <a:graphicFrameLocks noChangeAspect="1"/>
          </p:cNvGraphicFramePr>
          <p:nvPr/>
        </p:nvGraphicFramePr>
        <p:xfrm>
          <a:off x="60325" y="2590800"/>
          <a:ext cx="9083675" cy="5562600"/>
        </p:xfrm>
        <a:graphic>
          <a:graphicData uri="http://schemas.openxmlformats.org/presentationml/2006/ole">
            <p:oleObj spid="_x0000_s6146" name="Documento" r:id="rId3" imgW="5707440" imgH="4081320" progId="Word.Document.8">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685800" y="692150"/>
            <a:ext cx="7772400" cy="5689600"/>
          </a:xfrm>
          <a:ln>
            <a:solidFill>
              <a:schemeClr val="accent1"/>
            </a:solidFill>
          </a:ln>
        </p:spPr>
        <p:txBody>
          <a:bodyPr/>
          <a:lstStyle/>
          <a:p>
            <a:pPr eaLnBrk="1" hangingPunct="1">
              <a:lnSpc>
                <a:spcPct val="180000"/>
              </a:lnSpc>
              <a:buClr>
                <a:srgbClr val="FFFFFF"/>
              </a:buClr>
              <a:buFont typeface="Monotype Sorts" pitchFamily="2" charset="2"/>
              <a:buChar char="Y"/>
            </a:pPr>
            <a:r>
              <a:rPr lang="es-MX" sz="2400" b="1" smtClean="0">
                <a:latin typeface="Arial Black" pitchFamily="34" charset="0"/>
              </a:rPr>
              <a:t>El 53.9% de los pacientes con exposición a tabaco y exposición a cancerígenos.</a:t>
            </a:r>
          </a:p>
          <a:p>
            <a:pPr eaLnBrk="1" hangingPunct="1">
              <a:lnSpc>
                <a:spcPct val="180000"/>
              </a:lnSpc>
              <a:buClr>
                <a:srgbClr val="FFFFFF"/>
              </a:buClr>
              <a:buFont typeface="Monotype Sorts" pitchFamily="2" charset="2"/>
              <a:buChar char="Y"/>
            </a:pPr>
            <a:r>
              <a:rPr lang="es-MX" sz="2400" b="1" smtClean="0">
                <a:latin typeface="Arial Black" pitchFamily="34" charset="0"/>
              </a:rPr>
              <a:t>El 4,8% sólo refirió exposición laboral.</a:t>
            </a:r>
          </a:p>
          <a:p>
            <a:pPr eaLnBrk="1" hangingPunct="1">
              <a:lnSpc>
                <a:spcPct val="180000"/>
              </a:lnSpc>
              <a:buClr>
                <a:srgbClr val="FFFFFF"/>
              </a:buClr>
              <a:buFont typeface="Monotype Sorts" pitchFamily="2" charset="2"/>
              <a:buChar char="Y"/>
            </a:pPr>
            <a:r>
              <a:rPr lang="es-MX" sz="2400" b="1" smtClean="0">
                <a:latin typeface="Arial Black" pitchFamily="34" charset="0"/>
              </a:rPr>
              <a:t>El 37,9% no refirió tareas laborales con exposición a cancerígenos.</a:t>
            </a:r>
          </a:p>
          <a:p>
            <a:pPr eaLnBrk="1" hangingPunct="1">
              <a:lnSpc>
                <a:spcPct val="180000"/>
              </a:lnSpc>
              <a:buClr>
                <a:srgbClr val="FFFFFF"/>
              </a:buClr>
              <a:buFont typeface="Monotype Sorts" pitchFamily="2" charset="2"/>
              <a:buChar char="Y"/>
            </a:pPr>
            <a:r>
              <a:rPr lang="es-MX" sz="2400" b="1" smtClean="0">
                <a:latin typeface="Arial Black" pitchFamily="34" charset="0"/>
              </a:rPr>
              <a:t>El 3,4 de los pacientes nunca fumó y no estuvo expuesto a sustancias cancerígenas.</a:t>
            </a:r>
            <a:endParaRPr lang="es-ES_tradnl" sz="2400" b="1" smtClean="0">
              <a:latin typeface="Arial Blac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323850" y="115888"/>
            <a:ext cx="8229600" cy="1196975"/>
          </a:xfrm>
          <a:prstGeom prst="rect">
            <a:avLst/>
          </a:prstGeom>
          <a:noFill/>
          <a:ln w="9525">
            <a:noFill/>
            <a:round/>
            <a:headEnd/>
            <a:tailEnd/>
          </a:ln>
          <a:effectLst/>
        </p:spPr>
        <p:txBody>
          <a:bodyPr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3200">
                <a:solidFill>
                  <a:srgbClr val="CCFF66"/>
                </a:solidFill>
                <a:latin typeface="Arial" charset="0"/>
                <a:cs typeface="Arial" charset="0"/>
              </a:rPr>
              <a:t>Exposición ambiental</a:t>
            </a:r>
            <a:r>
              <a:rPr lang="es-ES" sz="3200" b="1">
                <a:solidFill>
                  <a:srgbClr val="CCFF66"/>
                </a:solidFill>
                <a:effectLst>
                  <a:outerShdw blurRad="38100" dist="38100" dir="2700000" algn="tl">
                    <a:srgbClr val="000000"/>
                  </a:outerShdw>
                </a:effectLst>
                <a:latin typeface="Arial" charset="0"/>
                <a:cs typeface="Arial" charset="0"/>
              </a:rPr>
              <a:t> </a:t>
            </a:r>
          </a:p>
        </p:txBody>
      </p:sp>
      <p:grpSp>
        <p:nvGrpSpPr>
          <p:cNvPr id="2" name="Group 2"/>
          <p:cNvGrpSpPr>
            <a:grpSpLocks/>
          </p:cNvGrpSpPr>
          <p:nvPr/>
        </p:nvGrpSpPr>
        <p:grpSpPr bwMode="auto">
          <a:xfrm>
            <a:off x="357188" y="1643063"/>
            <a:ext cx="3448050" cy="3368675"/>
            <a:chOff x="225" y="1035"/>
            <a:chExt cx="2172" cy="2122"/>
          </a:xfrm>
        </p:grpSpPr>
        <p:pic>
          <p:nvPicPr>
            <p:cNvPr id="49161" name="Picture 3"/>
            <p:cNvPicPr>
              <a:picLocks noChangeAspect="1" noChangeArrowheads="1"/>
            </p:cNvPicPr>
            <p:nvPr/>
          </p:nvPicPr>
          <p:blipFill>
            <a:blip r:embed="rId3" cstate="print"/>
            <a:srcRect/>
            <a:stretch>
              <a:fillRect/>
            </a:stretch>
          </p:blipFill>
          <p:spPr bwMode="auto">
            <a:xfrm>
              <a:off x="225" y="1035"/>
              <a:ext cx="2172" cy="2122"/>
            </a:xfrm>
            <a:prstGeom prst="rect">
              <a:avLst/>
            </a:prstGeom>
            <a:noFill/>
            <a:ln w="9525">
              <a:noFill/>
              <a:round/>
              <a:headEnd/>
              <a:tailEnd/>
            </a:ln>
          </p:spPr>
        </p:pic>
        <p:sp>
          <p:nvSpPr>
            <p:cNvPr id="49162" name="Text Box 4"/>
            <p:cNvSpPr txBox="1">
              <a:spLocks noChangeArrowheads="1"/>
            </p:cNvSpPr>
            <p:nvPr/>
          </p:nvSpPr>
          <p:spPr bwMode="auto">
            <a:xfrm>
              <a:off x="225" y="1035"/>
              <a:ext cx="2172" cy="2122"/>
            </a:xfrm>
            <a:prstGeom prst="rect">
              <a:avLst/>
            </a:prstGeom>
            <a:noFill/>
            <a:ln w="9525">
              <a:noFill/>
              <a:round/>
              <a:headEnd/>
              <a:tailEnd/>
            </a:ln>
          </p:spPr>
          <p:txBody>
            <a:bodyPr wrap="none" anchor="ctr"/>
            <a:lstStyle/>
            <a:p>
              <a:endParaRPr lang="es-AR"/>
            </a:p>
          </p:txBody>
        </p:sp>
      </p:grpSp>
      <p:sp>
        <p:nvSpPr>
          <p:cNvPr id="28677" name="Text Box 5"/>
          <p:cNvSpPr txBox="1">
            <a:spLocks noChangeArrowheads="1"/>
          </p:cNvSpPr>
          <p:nvPr/>
        </p:nvSpPr>
        <p:spPr bwMode="auto">
          <a:xfrm>
            <a:off x="4357688" y="1646238"/>
            <a:ext cx="3714750" cy="350361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FFFFFF"/>
                </a:solidFill>
              </a:rPr>
              <a:t>Distribution of relative asbestos concentrations in a grid consisting of 100 m 3 100 m grid units, with places of residence indicated for 79 subjects who died of mesothelioma and 17 patients under medical treatment for mesothelioma. Relative asbestos concentrations were obtained by diffusion equations involving meteorological conditions in the study area. The large solid square represents the plant.</a:t>
            </a:r>
            <a:r>
              <a:rPr lang="en-US" sz="1400">
                <a:solidFill>
                  <a:srgbClr val="000000"/>
                </a:solidFill>
              </a:rPr>
              <a:t> </a:t>
            </a:r>
            <a:r>
              <a:rPr lang="en-US" sz="1400">
                <a:solidFill>
                  <a:srgbClr val="33CC33"/>
                </a:solidFill>
              </a:rPr>
              <a:t>The blue circles indicate 1,000- and 2,000-m radii from the plant’s center.</a:t>
            </a:r>
            <a:r>
              <a:rPr lang="en-US" sz="1400">
                <a:solidFill>
                  <a:srgbClr val="000000"/>
                </a:solidFill>
              </a:rPr>
              <a:t> </a:t>
            </a:r>
            <a:r>
              <a:rPr lang="en-US" sz="1400">
                <a:solidFill>
                  <a:srgbClr val="FFFFFF"/>
                </a:solidFill>
              </a:rPr>
              <a:t>Solid black squares, dead male subjects; open black squares, living male patients; solid red circles, dead female subjects; open red </a:t>
            </a:r>
            <a:r>
              <a:rPr lang="es-AR" sz="1400">
                <a:solidFill>
                  <a:srgbClr val="FFFFFF"/>
                </a:solidFill>
              </a:rPr>
              <a:t>circles, living female patients.</a:t>
            </a:r>
          </a:p>
        </p:txBody>
      </p:sp>
      <p:sp>
        <p:nvSpPr>
          <p:cNvPr id="28678" name="Text Box 6"/>
          <p:cNvSpPr txBox="1">
            <a:spLocks noChangeArrowheads="1"/>
          </p:cNvSpPr>
          <p:nvPr/>
        </p:nvSpPr>
        <p:spPr bwMode="auto">
          <a:xfrm>
            <a:off x="1071563" y="5500688"/>
            <a:ext cx="7000875" cy="581025"/>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b="1" u="sng">
                <a:solidFill>
                  <a:srgbClr val="33CC33"/>
                </a:solidFill>
              </a:rPr>
              <a:t>Conclusiones</a:t>
            </a:r>
            <a:r>
              <a:rPr lang="es-ES" sz="1600" b="1">
                <a:solidFill>
                  <a:srgbClr val="33CC33"/>
                </a:solidFill>
              </a:rPr>
              <a:t>:</a:t>
            </a:r>
            <a:r>
              <a:rPr lang="es-ES" sz="1600" b="1">
                <a:solidFill>
                  <a:srgbClr val="FF6600"/>
                </a:solidFill>
              </a:rPr>
              <a:t> </a:t>
            </a:r>
            <a:r>
              <a:rPr lang="es-ES" sz="1600" b="1">
                <a:solidFill>
                  <a:srgbClr val="CCFF66"/>
                </a:solidFill>
              </a:rPr>
              <a:t>La exposición de la vecindad al asbesto puede presentar un serio riesgo a los residentes a través de un área amplia</a:t>
            </a:r>
          </a:p>
        </p:txBody>
      </p:sp>
      <p:sp>
        <p:nvSpPr>
          <p:cNvPr id="28679" name="Text Box 7"/>
          <p:cNvSpPr txBox="1">
            <a:spLocks noChangeArrowheads="1"/>
          </p:cNvSpPr>
          <p:nvPr/>
        </p:nvSpPr>
        <p:spPr bwMode="auto">
          <a:xfrm>
            <a:off x="0" y="6159500"/>
            <a:ext cx="9144000" cy="596900"/>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a:solidFill>
                  <a:srgbClr val="C0C0C0"/>
                </a:solidFill>
              </a:rPr>
              <a:t>Mapping the Risk of Mesothelioma Due to Neighborhood Asbestos Exposure</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a:solidFill>
                  <a:srgbClr val="C0C0C0"/>
                </a:solidFill>
              </a:rPr>
              <a:t>Norio Kurumatani1 and Shinji Kumagai2</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a:solidFill>
                  <a:srgbClr val="C0C0C0"/>
                </a:solidFill>
              </a:rPr>
              <a:t>Am J Respir Crit Care Med Vol 178. pp 624–629, 2008</a:t>
            </a:r>
          </a:p>
        </p:txBody>
      </p:sp>
      <p:sp>
        <p:nvSpPr>
          <p:cNvPr id="28680" name="Text Box 8"/>
          <p:cNvSpPr txBox="1">
            <a:spLocks noChangeArrowheads="1"/>
          </p:cNvSpPr>
          <p:nvPr/>
        </p:nvSpPr>
        <p:spPr bwMode="auto">
          <a:xfrm>
            <a:off x="357188" y="5043488"/>
            <a:ext cx="3429000" cy="458787"/>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200">
                <a:solidFill>
                  <a:srgbClr val="FFFFFF"/>
                </a:solidFill>
              </a:rPr>
              <a:t>Área de riesgo de MPM en residentes expuestos a  fuente industrial de Asbestos</a:t>
            </a:r>
          </a:p>
        </p:txBody>
      </p:sp>
      <p:sp>
        <p:nvSpPr>
          <p:cNvPr id="49160" name="Text Box 9"/>
          <p:cNvSpPr txBox="1">
            <a:spLocks noChangeArrowheads="1"/>
          </p:cNvSpPr>
          <p:nvPr/>
        </p:nvSpPr>
        <p:spPr bwMode="auto">
          <a:xfrm>
            <a:off x="684213" y="1125538"/>
            <a:ext cx="7920037" cy="336550"/>
          </a:xfrm>
          <a:prstGeom prst="rect">
            <a:avLst/>
          </a:prstGeom>
          <a:noFill/>
          <a:ln w="9525">
            <a:noFill/>
            <a:round/>
            <a:headEnd/>
            <a:tailEnd/>
          </a:ln>
        </p:spPr>
        <p:txBody>
          <a:bodyPr lIns="90000" tIns="46800" rIns="90000" bIns="46800">
            <a:spAutoFit/>
          </a:bodyPr>
          <a:lstStyle/>
          <a:p>
            <a:pPr>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i="1">
                <a:solidFill>
                  <a:srgbClr val="FFFFFF"/>
                </a:solidFill>
                <a:latin typeface="Arial Narrow" pitchFamily="34" charset="0"/>
              </a:rPr>
              <a:t>Área de riesgo de MPM en residentes expuestos a fuente industrial de Asbestos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8673"/>
                                        </p:tgtEl>
                                        <p:attrNameLst>
                                          <p:attrName>style.visibility</p:attrName>
                                        </p:attrNameLst>
                                      </p:cBhvr>
                                      <p:to>
                                        <p:strVal val="visible"/>
                                      </p:to>
                                    </p:set>
                                    <p:animEffect transition="in" filter="wipe(up)">
                                      <p:cBhvr additive="repl">
                                        <p:cTn id="7" dur="1000"/>
                                        <p:tgtEl>
                                          <p:spTgt spid="28673"/>
                                        </p:tgtEl>
                                      </p:cBhvr>
                                    </p:animEffect>
                                  </p:childTnLst>
                                </p:cTn>
                              </p:par>
                              <p:par>
                                <p:cTn id="8" presetID="22" presetClass="entr" presetSubtype="1" fill="hold" nodeType="withEffect">
                                  <p:stCondLst>
                                    <p:cond delay="0"/>
                                  </p:stCondLst>
                                  <p:childTnLst>
                                    <p:set>
                                      <p:cBhvr additive="repl">
                                        <p:cTn id="9" dur="1" fill="hold">
                                          <p:stCondLst>
                                            <p:cond delay="0"/>
                                          </p:stCondLst>
                                        </p:cTn>
                                        <p:tgtEl>
                                          <p:spTgt spid="2"/>
                                        </p:tgtEl>
                                        <p:attrNameLst>
                                          <p:attrName>style.visibility</p:attrName>
                                        </p:attrNameLst>
                                      </p:cBhvr>
                                      <p:to>
                                        <p:strVal val="visible"/>
                                      </p:to>
                                    </p:set>
                                    <p:animEffect transition="in" filter="wipe(up)">
                                      <p:cBhvr additive="repl">
                                        <p:cTn id="10" dur="1000"/>
                                        <p:tgtEl>
                                          <p:spTgt spid="2"/>
                                        </p:tgtEl>
                                      </p:cBhvr>
                                    </p:animEffect>
                                  </p:childTnLst>
                                </p:cTn>
                              </p:par>
                              <p:par>
                                <p:cTn id="11" presetID="22" presetClass="entr" presetSubtype="1" fill="hold" nodeType="withEffect">
                                  <p:stCondLst>
                                    <p:cond delay="0"/>
                                  </p:stCondLst>
                                  <p:childTnLst>
                                    <p:set>
                                      <p:cBhvr additive="repl">
                                        <p:cTn id="12" dur="1" fill="hold">
                                          <p:stCondLst>
                                            <p:cond delay="0"/>
                                          </p:stCondLst>
                                        </p:cTn>
                                        <p:tgtEl>
                                          <p:spTgt spid="28680"/>
                                        </p:tgtEl>
                                        <p:attrNameLst>
                                          <p:attrName>style.visibility</p:attrName>
                                        </p:attrNameLst>
                                      </p:cBhvr>
                                      <p:to>
                                        <p:strVal val="visible"/>
                                      </p:to>
                                    </p:set>
                                    <p:animEffect transition="in" filter="wipe(up)">
                                      <p:cBhvr additive="repl">
                                        <p:cTn id="13" dur="1000"/>
                                        <p:tgtEl>
                                          <p:spTgt spid="28680"/>
                                        </p:tgtEl>
                                      </p:cBhvr>
                                    </p:animEffect>
                                  </p:childTnLst>
                                </p:cTn>
                              </p:par>
                              <p:par>
                                <p:cTn id="14" presetID="22" presetClass="entr" presetSubtype="8" fill="hold" nodeType="withEffect">
                                  <p:stCondLst>
                                    <p:cond delay="0"/>
                                  </p:stCondLst>
                                  <p:childTnLst>
                                    <p:set>
                                      <p:cBhvr additive="repl">
                                        <p:cTn id="15" dur="1" fill="hold">
                                          <p:stCondLst>
                                            <p:cond delay="0"/>
                                          </p:stCondLst>
                                        </p:cTn>
                                        <p:tgtEl>
                                          <p:spTgt spid="28677"/>
                                        </p:tgtEl>
                                        <p:attrNameLst>
                                          <p:attrName>style.visibility</p:attrName>
                                        </p:attrNameLst>
                                      </p:cBhvr>
                                      <p:to>
                                        <p:strVal val="visible"/>
                                      </p:to>
                                    </p:set>
                                    <p:animEffect transition="in" filter="wipe(left)">
                                      <p:cBhvr additive="repl">
                                        <p:cTn id="16" dur="1000"/>
                                        <p:tgtEl>
                                          <p:spTgt spid="28677"/>
                                        </p:tgtEl>
                                      </p:cBhvr>
                                    </p:animEffect>
                                  </p:childTnLst>
                                </p:cTn>
                              </p:par>
                            </p:childTnLst>
                          </p:cTn>
                        </p:par>
                        <p:par>
                          <p:cTn id="17" fill="hold">
                            <p:stCondLst>
                              <p:cond delay="0"/>
                            </p:stCondLst>
                            <p:childTnLst>
                              <p:par>
                                <p:cTn id="18" presetID="22" presetClass="entr" presetSubtype="4" fill="hold" nodeType="afterEffect">
                                  <p:stCondLst>
                                    <p:cond delay="0"/>
                                  </p:stCondLst>
                                  <p:childTnLst>
                                    <p:set>
                                      <p:cBhvr additive="repl">
                                        <p:cTn id="19" dur="1" fill="hold">
                                          <p:stCondLst>
                                            <p:cond delay="0"/>
                                          </p:stCondLst>
                                        </p:cTn>
                                        <p:tgtEl>
                                          <p:spTgt spid="28678"/>
                                        </p:tgtEl>
                                        <p:attrNameLst>
                                          <p:attrName>style.visibility</p:attrName>
                                        </p:attrNameLst>
                                      </p:cBhvr>
                                      <p:to>
                                        <p:strVal val="visible"/>
                                      </p:to>
                                    </p:set>
                                    <p:animEffect transition="in" filter="wipe(down)">
                                      <p:cBhvr additive="repl">
                                        <p:cTn id="20" dur="1000"/>
                                        <p:tgtEl>
                                          <p:spTgt spid="28678"/>
                                        </p:tgtEl>
                                      </p:cBhvr>
                                    </p:animEffect>
                                  </p:childTnLst>
                                </p:cTn>
                              </p:par>
                              <p:par>
                                <p:cTn id="21" presetID="22" presetClass="entr" presetSubtype="4" fill="hold" nodeType="withEffect">
                                  <p:stCondLst>
                                    <p:cond delay="0"/>
                                  </p:stCondLst>
                                  <p:childTnLst>
                                    <p:set>
                                      <p:cBhvr additive="repl">
                                        <p:cTn id="22" dur="1" fill="hold">
                                          <p:stCondLst>
                                            <p:cond delay="0"/>
                                          </p:stCondLst>
                                        </p:cTn>
                                        <p:tgtEl>
                                          <p:spTgt spid="28679"/>
                                        </p:tgtEl>
                                        <p:attrNameLst>
                                          <p:attrName>style.visibility</p:attrName>
                                        </p:attrNameLst>
                                      </p:cBhvr>
                                      <p:to>
                                        <p:strVal val="visible"/>
                                      </p:to>
                                    </p:set>
                                    <p:animEffect transition="in" filter="wipe(down)">
                                      <p:cBhvr additive="repl">
                                        <p:cTn id="23" dur="1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457200" y="0"/>
            <a:ext cx="8229600" cy="1417638"/>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600">
                <a:solidFill>
                  <a:srgbClr val="FF6600"/>
                </a:solidFill>
              </a:rPr>
              <a:t>Exposición ambiental</a:t>
            </a:r>
          </a:p>
        </p:txBody>
      </p:sp>
      <p:sp>
        <p:nvSpPr>
          <p:cNvPr id="50179" name="Text Box 2"/>
          <p:cNvSpPr txBox="1">
            <a:spLocks noChangeArrowheads="1"/>
          </p:cNvSpPr>
          <p:nvPr/>
        </p:nvSpPr>
        <p:spPr bwMode="auto">
          <a:xfrm>
            <a:off x="381000" y="6172200"/>
            <a:ext cx="8382000" cy="641350"/>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C0C0C0"/>
                </a:solidFill>
              </a:rPr>
              <a:t>Modeling Mesothelioma Risk Associated with Environmental </a:t>
            </a:r>
            <a:r>
              <a:rPr lang="es-ES" sz="1200">
                <a:solidFill>
                  <a:srgbClr val="C0C0C0"/>
                </a:solidFill>
              </a:rPr>
              <a:t>Asbestos Exposure. Environ Health Perspect 115:1066–1071 (2007).</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200">
                <a:solidFill>
                  <a:srgbClr val="C0C0C0"/>
                </a:solidFill>
              </a:rPr>
              <a:t>Milena Maria Maule, Corrado Magnani</a:t>
            </a:r>
          </a:p>
        </p:txBody>
      </p:sp>
      <p:sp>
        <p:nvSpPr>
          <p:cNvPr id="50180" name="Text Box 3"/>
          <p:cNvSpPr txBox="1">
            <a:spLocks noChangeArrowheads="1"/>
          </p:cNvSpPr>
          <p:nvPr/>
        </p:nvSpPr>
        <p:spPr bwMode="auto">
          <a:xfrm>
            <a:off x="250825" y="1484313"/>
            <a:ext cx="8353425" cy="368300"/>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solidFill>
                  <a:srgbClr val="FFCC00"/>
                </a:solidFill>
              </a:rPr>
              <a:t>Modeling Mesothelioma Risk Associated with Environmental Asbestos Exposure</a:t>
            </a:r>
          </a:p>
        </p:txBody>
      </p:sp>
      <p:pic>
        <p:nvPicPr>
          <p:cNvPr id="29700" name="Picture 4"/>
          <p:cNvPicPr>
            <a:picLocks noChangeAspect="1" noChangeArrowheads="1"/>
          </p:cNvPicPr>
          <p:nvPr/>
        </p:nvPicPr>
        <p:blipFill>
          <a:blip r:embed="rId3" cstate="print"/>
          <a:srcRect/>
          <a:stretch>
            <a:fillRect/>
          </a:stretch>
        </p:blipFill>
        <p:spPr bwMode="auto">
          <a:xfrm>
            <a:off x="179388" y="2349500"/>
            <a:ext cx="5940425" cy="2752725"/>
          </a:xfrm>
          <a:prstGeom prst="rect">
            <a:avLst/>
          </a:prstGeom>
          <a:noFill/>
          <a:ln w="9525">
            <a:noFill/>
            <a:round/>
            <a:headEnd/>
            <a:tailEnd/>
          </a:ln>
        </p:spPr>
      </p:pic>
      <p:pic>
        <p:nvPicPr>
          <p:cNvPr id="29701" name="Picture 5"/>
          <p:cNvPicPr>
            <a:picLocks noChangeAspect="1" noChangeArrowheads="1"/>
          </p:cNvPicPr>
          <p:nvPr/>
        </p:nvPicPr>
        <p:blipFill>
          <a:blip r:embed="rId4" cstate="print"/>
          <a:srcRect/>
          <a:stretch>
            <a:fillRect/>
          </a:stretch>
        </p:blipFill>
        <p:spPr bwMode="auto">
          <a:xfrm>
            <a:off x="6191250" y="2349500"/>
            <a:ext cx="2952750" cy="2311400"/>
          </a:xfrm>
          <a:prstGeom prst="rect">
            <a:avLst/>
          </a:prstGeom>
          <a:noFill/>
          <a:ln w="9525">
            <a:noFill/>
            <a:round/>
            <a:headEnd/>
            <a:tailEnd/>
          </a:ln>
        </p:spPr>
      </p:pic>
      <p:sp>
        <p:nvSpPr>
          <p:cNvPr id="50183" name="Text Box 6"/>
          <p:cNvSpPr txBox="1">
            <a:spLocks noChangeArrowheads="1"/>
          </p:cNvSpPr>
          <p:nvPr/>
        </p:nvSpPr>
        <p:spPr bwMode="auto">
          <a:xfrm>
            <a:off x="6156325" y="4797425"/>
            <a:ext cx="2987675" cy="100647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200">
                <a:solidFill>
                  <a:srgbClr val="FFFFFF"/>
                </a:solidFill>
              </a:rPr>
              <a:t>Riesgo de mesotelioma maligno de pleura en Casale, en relación a la distancia de los individuos desde la resiencia a la fábrica. (Luego de 20 años de exposición)</a:t>
            </a:r>
          </a:p>
        </p:txBody>
      </p:sp>
      <p:sp>
        <p:nvSpPr>
          <p:cNvPr id="29703" name="Rectangle 7"/>
          <p:cNvSpPr>
            <a:spLocks noChangeArrowheads="1"/>
          </p:cNvSpPr>
          <p:nvPr/>
        </p:nvSpPr>
        <p:spPr bwMode="auto">
          <a:xfrm>
            <a:off x="179388" y="4149725"/>
            <a:ext cx="360362" cy="215900"/>
          </a:xfrm>
          <a:prstGeom prst="rect">
            <a:avLst/>
          </a:prstGeom>
          <a:solidFill>
            <a:srgbClr val="FF0000">
              <a:alpha val="16078"/>
            </a:srgbClr>
          </a:solidFill>
          <a:ln w="9360">
            <a:solidFill>
              <a:srgbClr val="FF0000"/>
            </a:solidFill>
            <a:miter lim="800000"/>
            <a:headEnd/>
            <a:tailEnd/>
          </a:ln>
        </p:spPr>
        <p:txBody>
          <a:bodyPr wrap="none" anchor="ctr"/>
          <a:lstStyle/>
          <a:p>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withEffect">
                                  <p:stCondLst>
                                    <p:cond delay="0"/>
                                  </p:stCondLst>
                                  <p:childTnLst>
                                    <p:set>
                                      <p:cBhvr additive="repl">
                                        <p:cTn id="6" dur="1" fill="hold">
                                          <p:stCondLst>
                                            <p:cond delay="0"/>
                                          </p:stCondLst>
                                        </p:cTn>
                                        <p:tgtEl>
                                          <p:spTgt spid="29700"/>
                                        </p:tgtEl>
                                        <p:attrNameLst>
                                          <p:attrName>style.visibility</p:attrName>
                                        </p:attrNameLst>
                                      </p:cBhvr>
                                      <p:to>
                                        <p:strVal val="visible"/>
                                      </p:to>
                                    </p:set>
                                    <p:animEffect transition="in" filter="plus(in)">
                                      <p:cBhvr additive="repl">
                                        <p:cTn id="7" dur="1000"/>
                                        <p:tgtEl>
                                          <p:spTgt spid="29700"/>
                                        </p:tgtEl>
                                      </p:cBhvr>
                                    </p:animEffect>
                                  </p:childTnLst>
                                </p:cTn>
                              </p:par>
                              <p:par>
                                <p:cTn id="8" presetID="10" presetClass="entr" fill="hold" grpId="0" nodeType="withEffect">
                                  <p:stCondLst>
                                    <p:cond delay="0"/>
                                  </p:stCondLst>
                                  <p:childTnLst>
                                    <p:set>
                                      <p:cBhvr additive="repl">
                                        <p:cTn id="9" dur="1" fill="hold">
                                          <p:stCondLst>
                                            <p:cond delay="0"/>
                                          </p:stCondLst>
                                        </p:cTn>
                                        <p:tgtEl>
                                          <p:spTgt spid="29703"/>
                                        </p:tgtEl>
                                        <p:attrNameLst>
                                          <p:attrName>style.visibility</p:attrName>
                                        </p:attrNameLst>
                                      </p:cBhvr>
                                      <p:to>
                                        <p:strVal val="visible"/>
                                      </p:to>
                                    </p:set>
                                    <p:animEffect transition="in" filter="fade">
                                      <p:cBhvr additive="repl">
                                        <p:cTn id="10" dur="1000"/>
                                        <p:tgtEl>
                                          <p:spTgt spid="29703"/>
                                        </p:tgtEl>
                                      </p:cBhvr>
                                    </p:animEffect>
                                  </p:childTnLst>
                                </p:cTn>
                              </p:par>
                              <p:par>
                                <p:cTn id="11" presetID="13" presetClass="entr" presetSubtype="16" fill="hold" nodeType="withEffect">
                                  <p:stCondLst>
                                    <p:cond delay="0"/>
                                  </p:stCondLst>
                                  <p:childTnLst>
                                    <p:set>
                                      <p:cBhvr additive="repl">
                                        <p:cTn id="12" dur="1" fill="hold">
                                          <p:stCondLst>
                                            <p:cond delay="0"/>
                                          </p:stCondLst>
                                        </p:cTn>
                                        <p:tgtEl>
                                          <p:spTgt spid="29701"/>
                                        </p:tgtEl>
                                        <p:attrNameLst>
                                          <p:attrName>style.visibility</p:attrName>
                                        </p:attrNameLst>
                                      </p:cBhvr>
                                      <p:to>
                                        <p:strVal val="visible"/>
                                      </p:to>
                                    </p:set>
                                    <p:animEffect transition="in" filter="plus(in)">
                                      <p:cBhvr additive="repl">
                                        <p:cTn id="13" dur="1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179388" y="0"/>
            <a:ext cx="5616575" cy="368300"/>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AR">
                <a:solidFill>
                  <a:srgbClr val="CCFF66"/>
                </a:solidFill>
              </a:rPr>
              <a:t>Congreso SEPAR 2010</a:t>
            </a:r>
          </a:p>
        </p:txBody>
      </p:sp>
      <p:sp>
        <p:nvSpPr>
          <p:cNvPr id="30722" name="Text Box 2"/>
          <p:cNvSpPr txBox="1">
            <a:spLocks noChangeArrowheads="1"/>
          </p:cNvSpPr>
          <p:nvPr/>
        </p:nvSpPr>
        <p:spPr bwMode="auto">
          <a:xfrm>
            <a:off x="107950" y="1628775"/>
            <a:ext cx="5616575" cy="155733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u="sng">
                <a:solidFill>
                  <a:srgbClr val="CCFF66"/>
                </a:solidFill>
                <a:latin typeface="Arial Narrow" pitchFamily="34" charset="0"/>
              </a:rPr>
              <a:t>Objetivo</a:t>
            </a:r>
            <a:r>
              <a:rPr lang="es-ES" sz="2400">
                <a:solidFill>
                  <a:srgbClr val="CCFF66"/>
                </a:solidFill>
                <a:latin typeface="Arial Narrow" pitchFamily="34" charset="0"/>
              </a:rPr>
              <a:t>:</a:t>
            </a:r>
            <a:r>
              <a:rPr lang="es-ES" sz="2400">
                <a:solidFill>
                  <a:srgbClr val="000000"/>
                </a:solidFill>
                <a:latin typeface="Arial Narrow" pitchFamily="34" charset="0"/>
              </a:rPr>
              <a:t> </a:t>
            </a:r>
            <a:r>
              <a:rPr lang="es-ES" sz="2400">
                <a:solidFill>
                  <a:srgbClr val="FFFFFF"/>
                </a:solidFill>
                <a:latin typeface="Arial Narrow" pitchFamily="34" charset="0"/>
              </a:rPr>
              <a:t>Estudiar el impacto que tuvo la exposición estrictamente ambiental y sus factores determinantes</a:t>
            </a:r>
          </a:p>
        </p:txBody>
      </p:sp>
      <p:sp>
        <p:nvSpPr>
          <p:cNvPr id="30723" name="Text Box 3"/>
          <p:cNvSpPr txBox="1">
            <a:spLocks noChangeArrowheads="1"/>
          </p:cNvSpPr>
          <p:nvPr/>
        </p:nvSpPr>
        <p:spPr bwMode="auto">
          <a:xfrm>
            <a:off x="107950" y="2852738"/>
            <a:ext cx="5616575" cy="3019425"/>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u="sng">
                <a:solidFill>
                  <a:srgbClr val="CCFF66"/>
                </a:solidFill>
                <a:latin typeface="Arial Narrow" pitchFamily="34" charset="0"/>
              </a:rPr>
              <a:t>Material y métodos</a:t>
            </a:r>
            <a:r>
              <a:rPr lang="es-ES" sz="2400">
                <a:solidFill>
                  <a:srgbClr val="CCFF66"/>
                </a:solidFill>
                <a:latin typeface="Arial Narrow" pitchFamily="34" charset="0"/>
              </a:rPr>
              <a:t>:</a:t>
            </a:r>
            <a:r>
              <a:rPr lang="es-ES" sz="2400">
                <a:solidFill>
                  <a:srgbClr val="000000"/>
                </a:solidFill>
                <a:latin typeface="Arial Narrow" pitchFamily="34" charset="0"/>
              </a:rPr>
              <a:t> </a:t>
            </a:r>
            <a:r>
              <a:rPr lang="es-ES" sz="2400">
                <a:solidFill>
                  <a:srgbClr val="FFFFFF"/>
                </a:solidFill>
                <a:latin typeface="Arial Narrow" pitchFamily="34" charset="0"/>
              </a:rPr>
              <a:t>Estudio retrospectivo de pacientes residentes en el ámbito de nuestro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a:solidFill>
                  <a:srgbClr val="FFFFFF"/>
                </a:solidFill>
                <a:latin typeface="Arial Narrow" pitchFamily="34" charset="0"/>
              </a:rPr>
              <a:t>Estudio, diagnosticados de Enfermedad Relacionada con el Amianto (ERA), entre 1976 y 2006.</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a:solidFill>
                  <a:srgbClr val="FFFFFF"/>
                </a:solidFill>
                <a:latin typeface="Arial Narrow" pitchFamily="34" charset="0"/>
              </a:rPr>
              <a:t>Se han excluido todos los casos de exposición laboral i/o por convivencia </a:t>
            </a:r>
          </a:p>
        </p:txBody>
      </p:sp>
      <p:sp>
        <p:nvSpPr>
          <p:cNvPr id="30724" name="Text Box 4"/>
          <p:cNvSpPr txBox="1">
            <a:spLocks noChangeArrowheads="1"/>
          </p:cNvSpPr>
          <p:nvPr/>
        </p:nvSpPr>
        <p:spPr bwMode="auto">
          <a:xfrm>
            <a:off x="107950" y="5518150"/>
            <a:ext cx="9217025" cy="155733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b="1" u="sng">
                <a:solidFill>
                  <a:srgbClr val="CCFF66"/>
                </a:solidFill>
                <a:latin typeface="Arial Narrow" pitchFamily="34" charset="0"/>
              </a:rPr>
              <a:t>Resultados</a:t>
            </a:r>
            <a:r>
              <a:rPr lang="es-ES" sz="2400" u="sng">
                <a:solidFill>
                  <a:srgbClr val="CCFF66"/>
                </a:solidFill>
                <a:latin typeface="Arial Narrow" pitchFamily="34"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a:solidFill>
                  <a:srgbClr val="FFFFFF"/>
                </a:solidFill>
                <a:latin typeface="Arial Narrow" pitchFamily="34" charset="0"/>
              </a:rPr>
              <a:t>97 pacientes: 21 mesoteliomas pleurales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a:solidFill>
                  <a:srgbClr val="FFFFFF"/>
                </a:solidFill>
                <a:latin typeface="Arial Narrow" pitchFamily="34" charset="0"/>
              </a:rPr>
              <a:t>                      76 patología no maligna (19 asbestosis, 57 patologías pleurales)</a:t>
            </a:r>
          </a:p>
        </p:txBody>
      </p:sp>
      <p:grpSp>
        <p:nvGrpSpPr>
          <p:cNvPr id="51206" name="Group 5"/>
          <p:cNvGrpSpPr>
            <a:grpSpLocks/>
          </p:cNvGrpSpPr>
          <p:nvPr/>
        </p:nvGrpSpPr>
        <p:grpSpPr bwMode="auto">
          <a:xfrm>
            <a:off x="5867400" y="-26988"/>
            <a:ext cx="3273425" cy="6191251"/>
            <a:chOff x="3696" y="-17"/>
            <a:chExt cx="2062" cy="3900"/>
          </a:xfrm>
        </p:grpSpPr>
        <p:pic>
          <p:nvPicPr>
            <p:cNvPr id="51210" name="Picture 6"/>
            <p:cNvPicPr>
              <a:picLocks noChangeAspect="1" noChangeArrowheads="1"/>
            </p:cNvPicPr>
            <p:nvPr/>
          </p:nvPicPr>
          <p:blipFill>
            <a:blip r:embed="rId3" cstate="print"/>
            <a:srcRect/>
            <a:stretch>
              <a:fillRect/>
            </a:stretch>
          </p:blipFill>
          <p:spPr bwMode="auto">
            <a:xfrm>
              <a:off x="3710" y="-17"/>
              <a:ext cx="2048" cy="3900"/>
            </a:xfrm>
            <a:prstGeom prst="rect">
              <a:avLst/>
            </a:prstGeom>
            <a:noFill/>
            <a:ln w="9525">
              <a:noFill/>
              <a:round/>
              <a:headEnd/>
              <a:tailEnd/>
            </a:ln>
          </p:spPr>
        </p:pic>
        <p:sp>
          <p:nvSpPr>
            <p:cNvPr id="51211" name="Text Box 7"/>
            <p:cNvSpPr txBox="1">
              <a:spLocks noChangeArrowheads="1"/>
            </p:cNvSpPr>
            <p:nvPr/>
          </p:nvSpPr>
          <p:spPr bwMode="auto">
            <a:xfrm>
              <a:off x="3696" y="3512"/>
              <a:ext cx="1443" cy="28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200" i="1">
                  <a:solidFill>
                    <a:srgbClr val="FFFFFF"/>
                  </a:solidFill>
                  <a:latin typeface="Arial Black" pitchFamily="34" charset="0"/>
                </a:rPr>
                <a:t>Giampiero Rossi</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200" i="1">
                  <a:solidFill>
                    <a:srgbClr val="FFFFFF"/>
                  </a:solidFill>
                  <a:latin typeface="Arial Black" pitchFamily="34" charset="0"/>
                </a:rPr>
                <a:t>La lana della Salamandra</a:t>
              </a:r>
            </a:p>
          </p:txBody>
        </p:sp>
      </p:grpSp>
      <p:sp>
        <p:nvSpPr>
          <p:cNvPr id="51207" name="Text Box 8"/>
          <p:cNvSpPr txBox="1">
            <a:spLocks noChangeArrowheads="1"/>
          </p:cNvSpPr>
          <p:nvPr/>
        </p:nvSpPr>
        <p:spPr bwMode="auto">
          <a:xfrm>
            <a:off x="179388" y="549275"/>
            <a:ext cx="5329237" cy="366713"/>
          </a:xfrm>
          <a:prstGeom prst="rect">
            <a:avLst/>
          </a:prstGeom>
          <a:noFill/>
          <a:ln w="9525">
            <a:noFill/>
            <a:round/>
            <a:headEnd/>
            <a:tailEnd/>
          </a:ln>
        </p:spPr>
        <p:txBody>
          <a:bodyPr wrap="none" anchor="ctr"/>
          <a:lstStyle/>
          <a:p>
            <a:endParaRPr lang="es-AR"/>
          </a:p>
        </p:txBody>
      </p:sp>
      <p:sp>
        <p:nvSpPr>
          <p:cNvPr id="30729" name="Text Box 9"/>
          <p:cNvSpPr txBox="1">
            <a:spLocks noChangeArrowheads="1"/>
          </p:cNvSpPr>
          <p:nvPr/>
        </p:nvSpPr>
        <p:spPr bwMode="auto">
          <a:xfrm>
            <a:off x="0" y="404813"/>
            <a:ext cx="6011863" cy="1333500"/>
          </a:xfrm>
          <a:prstGeom prst="rect">
            <a:avLst/>
          </a:prstGeom>
          <a:noFill/>
          <a:ln w="9525">
            <a:noFill/>
            <a:round/>
            <a:headEnd/>
            <a:tailEnd/>
          </a:ln>
        </p:spPr>
        <p:txBody>
          <a:bodyPr lIns="90000" tIns="46800" rIns="90000" bIns="46800">
            <a:spAutoFit/>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a:solidFill>
                  <a:srgbClr val="33CC33"/>
                </a:solidFill>
              </a:rPr>
              <a:t>Patología ambiental por amianto en una población cercana a una fábrica de fibrocemento. Influencia de la proximidad y su situación respecto al foco emisor</a:t>
            </a:r>
          </a:p>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b="1">
              <a:solidFill>
                <a:srgbClr val="33CC33"/>
              </a:solidFill>
            </a:endParaRPr>
          </a:p>
        </p:txBody>
      </p:sp>
      <p:sp>
        <p:nvSpPr>
          <p:cNvPr id="30730" name="Text Box 10"/>
          <p:cNvSpPr txBox="1">
            <a:spLocks noChangeArrowheads="1"/>
          </p:cNvSpPr>
          <p:nvPr/>
        </p:nvSpPr>
        <p:spPr bwMode="auto">
          <a:xfrm>
            <a:off x="0" y="1341438"/>
            <a:ext cx="5940425" cy="292100"/>
          </a:xfrm>
          <a:prstGeom prst="rect">
            <a:avLst/>
          </a:prstGeom>
          <a:noFill/>
          <a:ln w="9525">
            <a:noFill/>
            <a:round/>
            <a:headEnd/>
            <a:tailEnd/>
          </a:ln>
        </p:spPr>
        <p:txBody>
          <a:bodyPr lIns="90000" tIns="46800" rIns="90000" bIns="46800">
            <a:spAutoFit/>
          </a:bodyPr>
          <a:lstStyle/>
          <a:p>
            <a:pPr>
              <a:spcBef>
                <a:spcPts val="8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300">
                <a:solidFill>
                  <a:srgbClr val="C0C0C0"/>
                </a:solidFill>
              </a:rPr>
              <a:t>Josep Tarrés; Constança Albertí; Ramon Orriols; Rafel Abós Hernández</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withEffect">
                                  <p:stCondLst>
                                    <p:cond delay="0"/>
                                  </p:stCondLst>
                                  <p:childTnLst>
                                    <p:set>
                                      <p:cBhvr additive="repl">
                                        <p:cTn id="6" dur="1" fill="hold">
                                          <p:stCondLst>
                                            <p:cond delay="0"/>
                                          </p:stCondLst>
                                        </p:cTn>
                                        <p:tgtEl>
                                          <p:spTgt spid="30721"/>
                                        </p:tgtEl>
                                        <p:attrNameLst>
                                          <p:attrName>style.visibility</p:attrName>
                                        </p:attrNameLst>
                                      </p:cBhvr>
                                      <p:to>
                                        <p:strVal val="visible"/>
                                      </p:to>
                                    </p:set>
                                    <p:animEffect transition="in" filter="blinds(horizontal)">
                                      <p:cBhvr additive="repl">
                                        <p:cTn id="7" dur="500"/>
                                        <p:tgtEl>
                                          <p:spTgt spid="30721"/>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30729"/>
                                        </p:tgtEl>
                                        <p:attrNameLst>
                                          <p:attrName>style.visibility</p:attrName>
                                        </p:attrNameLst>
                                      </p:cBhvr>
                                      <p:to>
                                        <p:strVal val="visible"/>
                                      </p:to>
                                    </p:set>
                                    <p:animEffect transition="in" filter="blinds(horizontal)">
                                      <p:cBhvr additive="repl">
                                        <p:cTn id="10" dur="500"/>
                                        <p:tgtEl>
                                          <p:spTgt spid="30729"/>
                                        </p:tgtEl>
                                      </p:cBhvr>
                                    </p:animEffect>
                                  </p:childTnLst>
                                </p:cTn>
                              </p:par>
                              <p:par>
                                <p:cTn id="11" presetID="3" presetClass="entr" presetSubtype="10" fill="hold" nodeType="withEffect">
                                  <p:stCondLst>
                                    <p:cond delay="0"/>
                                  </p:stCondLst>
                                  <p:childTnLst>
                                    <p:set>
                                      <p:cBhvr additive="repl">
                                        <p:cTn id="12" dur="1" fill="hold">
                                          <p:stCondLst>
                                            <p:cond delay="0"/>
                                          </p:stCondLst>
                                        </p:cTn>
                                        <p:tgtEl>
                                          <p:spTgt spid="30730"/>
                                        </p:tgtEl>
                                        <p:attrNameLst>
                                          <p:attrName>style.visibility</p:attrName>
                                        </p:attrNameLst>
                                      </p:cBhvr>
                                      <p:to>
                                        <p:strVal val="visible"/>
                                      </p:to>
                                    </p:set>
                                    <p:animEffect transition="in" filter="blinds(horizontal)">
                                      <p:cBhvr additive="repl">
                                        <p:cTn id="13" dur="500"/>
                                        <p:tgtEl>
                                          <p:spTgt spid="30730"/>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30722"/>
                                        </p:tgtEl>
                                        <p:attrNameLst>
                                          <p:attrName>style.visibility</p:attrName>
                                        </p:attrNameLst>
                                      </p:cBhvr>
                                      <p:to>
                                        <p:strVal val="visible"/>
                                      </p:to>
                                    </p:set>
                                    <p:animEffect transition="in" filter="blinds(horizontal)">
                                      <p:cBhvr additive="repl">
                                        <p:cTn id="16" dur="500"/>
                                        <p:tgtEl>
                                          <p:spTgt spid="30722"/>
                                        </p:tgtEl>
                                      </p:cBhvr>
                                    </p:animEffect>
                                  </p:childTnLst>
                                </p:cTn>
                              </p:par>
                              <p:par>
                                <p:cTn id="17" presetID="3" presetClass="entr" presetSubtype="10" fill="hold" nodeType="withEffect">
                                  <p:stCondLst>
                                    <p:cond delay="0"/>
                                  </p:stCondLst>
                                  <p:childTnLst>
                                    <p:set>
                                      <p:cBhvr additive="repl">
                                        <p:cTn id="18" dur="1" fill="hold">
                                          <p:stCondLst>
                                            <p:cond delay="0"/>
                                          </p:stCondLst>
                                        </p:cTn>
                                        <p:tgtEl>
                                          <p:spTgt spid="30723"/>
                                        </p:tgtEl>
                                        <p:attrNameLst>
                                          <p:attrName>style.visibility</p:attrName>
                                        </p:attrNameLst>
                                      </p:cBhvr>
                                      <p:to>
                                        <p:strVal val="visible"/>
                                      </p:to>
                                    </p:set>
                                    <p:animEffect transition="in" filter="blinds(horizontal)">
                                      <p:cBhvr additive="repl">
                                        <p:cTn id="19" dur="500"/>
                                        <p:tgtEl>
                                          <p:spTgt spid="30723"/>
                                        </p:tgtEl>
                                      </p:cBhvr>
                                    </p:animEffect>
                                  </p:childTnLst>
                                </p:cTn>
                              </p:par>
                              <p:par>
                                <p:cTn id="20" presetID="3" presetClass="entr" presetSubtype="10" fill="hold" nodeType="withEffect">
                                  <p:stCondLst>
                                    <p:cond delay="0"/>
                                  </p:stCondLst>
                                  <p:childTnLst>
                                    <p:set>
                                      <p:cBhvr additive="repl">
                                        <p:cTn id="21" dur="1" fill="hold">
                                          <p:stCondLst>
                                            <p:cond delay="0"/>
                                          </p:stCondLst>
                                        </p:cTn>
                                        <p:tgtEl>
                                          <p:spTgt spid="30724"/>
                                        </p:tgtEl>
                                        <p:attrNameLst>
                                          <p:attrName>style.visibility</p:attrName>
                                        </p:attrNameLst>
                                      </p:cBhvr>
                                      <p:to>
                                        <p:strVal val="visible"/>
                                      </p:to>
                                    </p:set>
                                    <p:animEffect transition="in" filter="blinds(horizontal)">
                                      <p:cBhvr additive="repl">
                                        <p:cTn id="22"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35150" y="381000"/>
            <a:ext cx="6121400" cy="887413"/>
          </a:xfrm>
          <a:ln>
            <a:solidFill>
              <a:schemeClr val="accent1"/>
            </a:solidFill>
          </a:ln>
        </p:spPr>
        <p:txBody>
          <a:bodyPr/>
          <a:lstStyle/>
          <a:p>
            <a:pPr marL="484632" eaLnBrk="1" fontAlgn="auto" hangingPunct="1">
              <a:spcAft>
                <a:spcPts val="0"/>
              </a:spcAft>
              <a:defRPr/>
            </a:pPr>
            <a:r>
              <a:rPr lang="es-ES_tradnl" sz="4000" b="1" i="1" smtClean="0">
                <a:solidFill>
                  <a:schemeClr val="accent1">
                    <a:tint val="83000"/>
                    <a:satMod val="150000"/>
                  </a:schemeClr>
                </a:solidFill>
              </a:rPr>
              <a:t>Un poco de historia ...</a:t>
            </a:r>
          </a:p>
        </p:txBody>
      </p:sp>
      <p:sp>
        <p:nvSpPr>
          <p:cNvPr id="15363" name="Rectangle 3"/>
          <p:cNvSpPr>
            <a:spLocks noGrp="1" noChangeArrowheads="1"/>
          </p:cNvSpPr>
          <p:nvPr>
            <p:ph idx="1"/>
          </p:nvPr>
        </p:nvSpPr>
        <p:spPr>
          <a:xfrm>
            <a:off x="457200" y="1882775"/>
            <a:ext cx="8229600" cy="4572000"/>
          </a:xfrm>
          <a:ln>
            <a:solidFill>
              <a:schemeClr val="accent1"/>
            </a:solidFill>
          </a:ln>
        </p:spPr>
        <p:txBody>
          <a:bodyPr/>
          <a:lstStyle/>
          <a:p>
            <a:pPr eaLnBrk="1" hangingPunct="1">
              <a:lnSpc>
                <a:spcPct val="70000"/>
              </a:lnSpc>
              <a:buClr>
                <a:srgbClr val="FFFFFF"/>
              </a:buClr>
              <a:buFont typeface="Wingdings" pitchFamily="2" charset="2"/>
              <a:buChar char="Ø"/>
            </a:pPr>
            <a:r>
              <a:rPr lang="es-MX" sz="2800" smtClean="0">
                <a:latin typeface="Arial Black" pitchFamily="34" charset="0"/>
              </a:rPr>
              <a:t>   La primera  asociación causal entre ocupación y cáncer fue en el siglo XVI. Paracelsus y Agrícola infieren esta relación en los mineros de Checoslovaquia. Cuatro siglos después se asume que la radioactividad era el agente causal.</a:t>
            </a:r>
          </a:p>
          <a:p>
            <a:pPr eaLnBrk="1" hangingPunct="1">
              <a:lnSpc>
                <a:spcPct val="70000"/>
              </a:lnSpc>
              <a:buClr>
                <a:srgbClr val="FFFFFF"/>
              </a:buClr>
              <a:buFont typeface="Wingdings" pitchFamily="2" charset="2"/>
              <a:buChar char="Ø"/>
            </a:pPr>
            <a:endParaRPr lang="es-MX" sz="2800" smtClean="0">
              <a:latin typeface="Arial Black" pitchFamily="34" charset="0"/>
            </a:endParaRPr>
          </a:p>
          <a:p>
            <a:pPr eaLnBrk="1" hangingPunct="1">
              <a:lnSpc>
                <a:spcPct val="70000"/>
              </a:lnSpc>
              <a:buClr>
                <a:srgbClr val="FFFFFF"/>
              </a:buClr>
              <a:buFont typeface="Monotype Sorts" pitchFamily="2" charset="2"/>
              <a:buChar char="Y"/>
            </a:pPr>
            <a:r>
              <a:rPr lang="es-MX" sz="2800" smtClean="0">
                <a:latin typeface="Arial Black" pitchFamily="34" charset="0"/>
              </a:rPr>
              <a:t>   En 1775 Percival Pott comunica la asociación entre cáncer de piel y deshollinadores. 150 años después se identificaron como cancerígenos el alquitrán de hulla y los aceites minerales.</a:t>
            </a:r>
            <a:endParaRPr lang="es-ES_tradnl" sz="280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p:cTn id="11" dur="10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536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153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53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p:cTn id="19" dur="10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536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53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53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5"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
          <p:cNvSpPr txBox="1">
            <a:spLocks noChangeArrowheads="1"/>
          </p:cNvSpPr>
          <p:nvPr/>
        </p:nvSpPr>
        <p:spPr bwMode="auto">
          <a:xfrm>
            <a:off x="2122488" y="260350"/>
            <a:ext cx="4465637" cy="460375"/>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2400" b="1">
                <a:solidFill>
                  <a:srgbClr val="33CC33"/>
                </a:solidFill>
                <a:latin typeface="Arial Narrow" pitchFamily="34" charset="0"/>
              </a:rPr>
              <a:t>Distancia al foco emisor</a:t>
            </a:r>
          </a:p>
        </p:txBody>
      </p:sp>
      <p:sp>
        <p:nvSpPr>
          <p:cNvPr id="7173" name="Text Box 2"/>
          <p:cNvSpPr txBox="1">
            <a:spLocks noChangeArrowheads="1"/>
          </p:cNvSpPr>
          <p:nvPr/>
        </p:nvSpPr>
        <p:spPr bwMode="auto">
          <a:xfrm>
            <a:off x="5148263" y="1243013"/>
            <a:ext cx="2808287" cy="825500"/>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2400">
                <a:solidFill>
                  <a:srgbClr val="CCFF66"/>
                </a:solidFill>
                <a:latin typeface="Arial Narrow" pitchFamily="34" charset="0"/>
              </a:rPr>
              <a:t>(Mesoteliomas N=21)</a:t>
            </a:r>
          </a:p>
        </p:txBody>
      </p:sp>
      <p:grpSp>
        <p:nvGrpSpPr>
          <p:cNvPr id="7174" name="Group 3"/>
          <p:cNvGrpSpPr>
            <a:grpSpLocks/>
          </p:cNvGrpSpPr>
          <p:nvPr/>
        </p:nvGrpSpPr>
        <p:grpSpPr bwMode="auto">
          <a:xfrm>
            <a:off x="4768850" y="2060575"/>
            <a:ext cx="4411663" cy="4318000"/>
            <a:chOff x="3004" y="1298"/>
            <a:chExt cx="2779" cy="2720"/>
          </a:xfrm>
        </p:grpSpPr>
        <p:graphicFrame>
          <p:nvGraphicFramePr>
            <p:cNvPr id="7171" name="Object 4"/>
            <p:cNvGraphicFramePr>
              <a:graphicFrameLocks noChangeAspect="1"/>
            </p:cNvGraphicFramePr>
            <p:nvPr/>
          </p:nvGraphicFramePr>
          <p:xfrm>
            <a:off x="3004" y="1298"/>
            <a:ext cx="2439" cy="2494"/>
          </p:xfrm>
          <a:graphic>
            <a:graphicData uri="http://schemas.openxmlformats.org/presentationml/2006/ole">
              <p:oleObj spid="_x0000_s7171" r:id="rId4" imgW="7724520" imgH="7886520" progId="">
                <p:embed/>
              </p:oleObj>
            </a:graphicData>
          </a:graphic>
        </p:graphicFrame>
        <p:sp>
          <p:nvSpPr>
            <p:cNvPr id="7183" name="Text Box 5"/>
            <p:cNvSpPr txBox="1">
              <a:spLocks noChangeArrowheads="1"/>
            </p:cNvSpPr>
            <p:nvPr/>
          </p:nvSpPr>
          <p:spPr bwMode="auto">
            <a:xfrm>
              <a:off x="3318" y="3702"/>
              <a:ext cx="338" cy="192"/>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FFFFFF"/>
                  </a:solidFill>
                  <a:latin typeface="Arial Narrow" pitchFamily="34" charset="0"/>
                </a:rPr>
                <a:t>57%</a:t>
              </a:r>
            </a:p>
          </p:txBody>
        </p:sp>
        <p:sp>
          <p:nvSpPr>
            <p:cNvPr id="7184" name="Text Box 6"/>
            <p:cNvSpPr txBox="1">
              <a:spLocks noChangeArrowheads="1"/>
            </p:cNvSpPr>
            <p:nvPr/>
          </p:nvSpPr>
          <p:spPr bwMode="auto">
            <a:xfrm>
              <a:off x="4136" y="3691"/>
              <a:ext cx="300" cy="32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FFFFFF"/>
                  </a:solidFill>
                  <a:latin typeface="Arial Narrow" pitchFamily="34" charset="0"/>
                </a:rPr>
                <a:t>14%</a:t>
              </a:r>
            </a:p>
          </p:txBody>
        </p:sp>
        <p:sp>
          <p:nvSpPr>
            <p:cNvPr id="7185" name="Text Box 7"/>
            <p:cNvSpPr txBox="1">
              <a:spLocks noChangeArrowheads="1"/>
            </p:cNvSpPr>
            <p:nvPr/>
          </p:nvSpPr>
          <p:spPr bwMode="auto">
            <a:xfrm>
              <a:off x="4532" y="3691"/>
              <a:ext cx="273" cy="192"/>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FFFFFF"/>
                  </a:solidFill>
                  <a:latin typeface="Arial Narrow" pitchFamily="34" charset="0"/>
                </a:rPr>
                <a:t>0%</a:t>
              </a:r>
            </a:p>
          </p:txBody>
        </p:sp>
        <p:sp>
          <p:nvSpPr>
            <p:cNvPr id="7186" name="Text Box 8"/>
            <p:cNvSpPr txBox="1">
              <a:spLocks noChangeArrowheads="1"/>
            </p:cNvSpPr>
            <p:nvPr/>
          </p:nvSpPr>
          <p:spPr bwMode="auto">
            <a:xfrm>
              <a:off x="4917" y="3691"/>
              <a:ext cx="352" cy="19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FFFFFF"/>
                  </a:solidFill>
                  <a:latin typeface="Arial Narrow" pitchFamily="34" charset="0"/>
                </a:rPr>
                <a:t>19%</a:t>
              </a:r>
            </a:p>
          </p:txBody>
        </p:sp>
        <p:sp>
          <p:nvSpPr>
            <p:cNvPr id="7187" name="Text Box 9"/>
            <p:cNvSpPr txBox="1">
              <a:spLocks noChangeArrowheads="1"/>
            </p:cNvSpPr>
            <p:nvPr/>
          </p:nvSpPr>
          <p:spPr bwMode="auto">
            <a:xfrm>
              <a:off x="3739" y="3702"/>
              <a:ext cx="273" cy="192"/>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FFFFFF"/>
                  </a:solidFill>
                  <a:latin typeface="Arial Narrow" pitchFamily="34" charset="0"/>
                </a:rPr>
                <a:t>9%</a:t>
              </a:r>
            </a:p>
          </p:txBody>
        </p:sp>
        <p:sp>
          <p:nvSpPr>
            <p:cNvPr id="7188" name="Text Box 10"/>
            <p:cNvSpPr txBox="1">
              <a:spLocks noChangeArrowheads="1"/>
            </p:cNvSpPr>
            <p:nvPr/>
          </p:nvSpPr>
          <p:spPr bwMode="auto">
            <a:xfrm>
              <a:off x="5269" y="3510"/>
              <a:ext cx="514" cy="192"/>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b="1">
                  <a:solidFill>
                    <a:srgbClr val="FFFFFF"/>
                  </a:solidFill>
                  <a:latin typeface="Arial Narrow" pitchFamily="34" charset="0"/>
                </a:rPr>
                <a:t>metros</a:t>
              </a:r>
            </a:p>
          </p:txBody>
        </p:sp>
      </p:grpSp>
      <p:grpSp>
        <p:nvGrpSpPr>
          <p:cNvPr id="7175" name="Group 11"/>
          <p:cNvGrpSpPr>
            <a:grpSpLocks/>
          </p:cNvGrpSpPr>
          <p:nvPr/>
        </p:nvGrpSpPr>
        <p:grpSpPr bwMode="auto">
          <a:xfrm>
            <a:off x="323850" y="1916113"/>
            <a:ext cx="4535488" cy="4194175"/>
            <a:chOff x="204" y="1207"/>
            <a:chExt cx="2857" cy="2642"/>
          </a:xfrm>
        </p:grpSpPr>
        <p:graphicFrame>
          <p:nvGraphicFramePr>
            <p:cNvPr id="7170" name="Object 12"/>
            <p:cNvGraphicFramePr>
              <a:graphicFrameLocks noChangeAspect="1"/>
            </p:cNvGraphicFramePr>
            <p:nvPr/>
          </p:nvGraphicFramePr>
          <p:xfrm>
            <a:off x="204" y="1207"/>
            <a:ext cx="2532" cy="2585"/>
          </p:xfrm>
          <a:graphic>
            <a:graphicData uri="http://schemas.openxmlformats.org/presentationml/2006/ole">
              <p:oleObj spid="_x0000_s7170" r:id="rId5" imgW="7715160" imgH="7877160" progId="">
                <p:embed/>
              </p:oleObj>
            </a:graphicData>
          </a:graphic>
        </p:graphicFrame>
        <p:sp>
          <p:nvSpPr>
            <p:cNvPr id="7177" name="Text Box 13"/>
            <p:cNvSpPr txBox="1">
              <a:spLocks noChangeArrowheads="1"/>
            </p:cNvSpPr>
            <p:nvPr/>
          </p:nvSpPr>
          <p:spPr bwMode="auto">
            <a:xfrm>
              <a:off x="520" y="3645"/>
              <a:ext cx="338" cy="192"/>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FFFFFF"/>
                  </a:solidFill>
                  <a:latin typeface="Arial Narrow" pitchFamily="34" charset="0"/>
                </a:rPr>
                <a:t>65%</a:t>
              </a:r>
            </a:p>
          </p:txBody>
        </p:sp>
        <p:sp>
          <p:nvSpPr>
            <p:cNvPr id="7178" name="Text Box 14"/>
            <p:cNvSpPr txBox="1">
              <a:spLocks noChangeArrowheads="1"/>
            </p:cNvSpPr>
            <p:nvPr/>
          </p:nvSpPr>
          <p:spPr bwMode="auto">
            <a:xfrm>
              <a:off x="2211" y="3656"/>
              <a:ext cx="273" cy="192"/>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FFFFFF"/>
                  </a:solidFill>
                  <a:latin typeface="Arial Narrow" pitchFamily="34" charset="0"/>
                </a:rPr>
                <a:t>8%</a:t>
              </a:r>
            </a:p>
          </p:txBody>
        </p:sp>
        <p:sp>
          <p:nvSpPr>
            <p:cNvPr id="7179" name="Text Box 15"/>
            <p:cNvSpPr txBox="1">
              <a:spLocks noChangeArrowheads="1"/>
            </p:cNvSpPr>
            <p:nvPr/>
          </p:nvSpPr>
          <p:spPr bwMode="auto">
            <a:xfrm>
              <a:off x="1757" y="3656"/>
              <a:ext cx="273" cy="192"/>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FFFFFF"/>
                  </a:solidFill>
                  <a:latin typeface="Arial Narrow" pitchFamily="34" charset="0"/>
                </a:rPr>
                <a:t>4%</a:t>
              </a:r>
            </a:p>
          </p:txBody>
        </p:sp>
        <p:sp>
          <p:nvSpPr>
            <p:cNvPr id="7180" name="Text Box 16"/>
            <p:cNvSpPr txBox="1">
              <a:spLocks noChangeArrowheads="1"/>
            </p:cNvSpPr>
            <p:nvPr/>
          </p:nvSpPr>
          <p:spPr bwMode="auto">
            <a:xfrm>
              <a:off x="1371" y="3656"/>
              <a:ext cx="273" cy="192"/>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FFFFFF"/>
                  </a:solidFill>
                  <a:latin typeface="Arial Narrow" pitchFamily="34" charset="0"/>
                </a:rPr>
                <a:t>9%</a:t>
              </a:r>
            </a:p>
          </p:txBody>
        </p:sp>
        <p:sp>
          <p:nvSpPr>
            <p:cNvPr id="7181" name="Text Box 17"/>
            <p:cNvSpPr txBox="1">
              <a:spLocks noChangeArrowheads="1"/>
            </p:cNvSpPr>
            <p:nvPr/>
          </p:nvSpPr>
          <p:spPr bwMode="auto">
            <a:xfrm>
              <a:off x="911" y="3656"/>
              <a:ext cx="338" cy="192"/>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FFFFFF"/>
                  </a:solidFill>
                  <a:latin typeface="Arial Narrow" pitchFamily="34" charset="0"/>
                </a:rPr>
                <a:t>13%</a:t>
              </a:r>
            </a:p>
          </p:txBody>
        </p:sp>
        <p:sp>
          <p:nvSpPr>
            <p:cNvPr id="7182" name="Text Box 18"/>
            <p:cNvSpPr txBox="1">
              <a:spLocks noChangeArrowheads="1"/>
            </p:cNvSpPr>
            <p:nvPr/>
          </p:nvSpPr>
          <p:spPr bwMode="auto">
            <a:xfrm>
              <a:off x="2547" y="3509"/>
              <a:ext cx="514" cy="192"/>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b="1">
                  <a:solidFill>
                    <a:srgbClr val="FFFFFF"/>
                  </a:solidFill>
                  <a:latin typeface="Arial Narrow" pitchFamily="34" charset="0"/>
                </a:rPr>
                <a:t>metros</a:t>
              </a:r>
            </a:p>
          </p:txBody>
        </p:sp>
      </p:grpSp>
      <p:sp>
        <p:nvSpPr>
          <p:cNvPr id="7176" name="Text Box 19"/>
          <p:cNvSpPr txBox="1">
            <a:spLocks noChangeArrowheads="1"/>
          </p:cNvSpPr>
          <p:nvPr/>
        </p:nvSpPr>
        <p:spPr bwMode="auto">
          <a:xfrm>
            <a:off x="431800" y="1268413"/>
            <a:ext cx="2771775" cy="825500"/>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2400">
                <a:solidFill>
                  <a:srgbClr val="CCFF66"/>
                </a:solidFill>
                <a:latin typeface="Arial Narrow" pitchFamily="34" charset="0"/>
              </a:rPr>
              <a:t>(Total casos N=97)</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2195513" y="188913"/>
            <a:ext cx="5005387" cy="825500"/>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2400" b="1" u="sng">
                <a:solidFill>
                  <a:srgbClr val="33CC33"/>
                </a:solidFill>
                <a:latin typeface="Arial Narrow" pitchFamily="34" charset="0"/>
              </a:rPr>
              <a:t>Situación segun puntos cardinales</a:t>
            </a:r>
          </a:p>
        </p:txBody>
      </p:sp>
      <p:grpSp>
        <p:nvGrpSpPr>
          <p:cNvPr id="52227" name="Group 2"/>
          <p:cNvGrpSpPr>
            <a:grpSpLocks/>
          </p:cNvGrpSpPr>
          <p:nvPr/>
        </p:nvGrpSpPr>
        <p:grpSpPr bwMode="auto">
          <a:xfrm>
            <a:off x="250825" y="1214438"/>
            <a:ext cx="2363788" cy="2432050"/>
            <a:chOff x="158" y="765"/>
            <a:chExt cx="1489" cy="1532"/>
          </a:xfrm>
        </p:grpSpPr>
        <p:sp>
          <p:nvSpPr>
            <p:cNvPr id="52270" name="Oval 3"/>
            <p:cNvSpPr>
              <a:spLocks noChangeArrowheads="1"/>
            </p:cNvSpPr>
            <p:nvPr/>
          </p:nvSpPr>
          <p:spPr bwMode="auto">
            <a:xfrm>
              <a:off x="559" y="1153"/>
              <a:ext cx="760" cy="774"/>
            </a:xfrm>
            <a:prstGeom prst="ellipse">
              <a:avLst/>
            </a:prstGeom>
            <a:solidFill>
              <a:srgbClr val="FFFFFF"/>
            </a:solidFill>
            <a:ln w="9360">
              <a:solidFill>
                <a:srgbClr val="000000"/>
              </a:solidFill>
              <a:miter lim="800000"/>
              <a:headEnd/>
              <a:tailEnd/>
            </a:ln>
          </p:spPr>
          <p:txBody>
            <a:bodyPr wrap="none" anchor="ctr"/>
            <a:lstStyle/>
            <a:p>
              <a:endParaRPr lang="es-AR"/>
            </a:p>
          </p:txBody>
        </p:sp>
        <p:sp>
          <p:nvSpPr>
            <p:cNvPr id="52271" name="Line 4"/>
            <p:cNvSpPr>
              <a:spLocks noChangeShapeType="1"/>
            </p:cNvSpPr>
            <p:nvPr/>
          </p:nvSpPr>
          <p:spPr bwMode="auto">
            <a:xfrm>
              <a:off x="940" y="1034"/>
              <a:ext cx="0" cy="1022"/>
            </a:xfrm>
            <a:prstGeom prst="line">
              <a:avLst/>
            </a:prstGeom>
            <a:noFill/>
            <a:ln w="9360">
              <a:solidFill>
                <a:srgbClr val="33CC33"/>
              </a:solidFill>
              <a:miter lim="800000"/>
              <a:headEnd/>
              <a:tailEnd/>
            </a:ln>
          </p:spPr>
          <p:txBody>
            <a:bodyPr/>
            <a:lstStyle/>
            <a:p>
              <a:endParaRPr lang="es-AR"/>
            </a:p>
          </p:txBody>
        </p:sp>
        <p:sp>
          <p:nvSpPr>
            <p:cNvPr id="52272" name="Line 5"/>
            <p:cNvSpPr>
              <a:spLocks noChangeShapeType="1"/>
            </p:cNvSpPr>
            <p:nvPr/>
          </p:nvSpPr>
          <p:spPr bwMode="auto">
            <a:xfrm>
              <a:off x="438" y="1541"/>
              <a:ext cx="1037" cy="0"/>
            </a:xfrm>
            <a:prstGeom prst="line">
              <a:avLst/>
            </a:prstGeom>
            <a:noFill/>
            <a:ln w="9360">
              <a:solidFill>
                <a:srgbClr val="33CC33"/>
              </a:solidFill>
              <a:miter lim="800000"/>
              <a:headEnd/>
              <a:tailEnd/>
            </a:ln>
          </p:spPr>
          <p:txBody>
            <a:bodyPr/>
            <a:lstStyle/>
            <a:p>
              <a:endParaRPr lang="es-AR"/>
            </a:p>
          </p:txBody>
        </p:sp>
        <p:sp>
          <p:nvSpPr>
            <p:cNvPr id="52273" name="Text Box 6"/>
            <p:cNvSpPr txBox="1">
              <a:spLocks noChangeArrowheads="1"/>
            </p:cNvSpPr>
            <p:nvPr/>
          </p:nvSpPr>
          <p:spPr bwMode="auto">
            <a:xfrm>
              <a:off x="948" y="1569"/>
              <a:ext cx="297"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0000"/>
                  </a:solidFill>
                  <a:latin typeface="Arial Narrow" pitchFamily="34" charset="0"/>
                </a:rPr>
                <a:t>45</a:t>
              </a:r>
            </a:p>
          </p:txBody>
        </p:sp>
        <p:sp>
          <p:nvSpPr>
            <p:cNvPr id="52274" name="Text Box 7"/>
            <p:cNvSpPr txBox="1">
              <a:spLocks noChangeArrowheads="1"/>
            </p:cNvSpPr>
            <p:nvPr/>
          </p:nvSpPr>
          <p:spPr bwMode="auto">
            <a:xfrm>
              <a:off x="671" y="1569"/>
              <a:ext cx="205"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0000"/>
                  </a:solidFill>
                  <a:latin typeface="Arial Narrow" pitchFamily="34" charset="0"/>
                </a:rPr>
                <a:t>9</a:t>
              </a:r>
            </a:p>
          </p:txBody>
        </p:sp>
        <p:sp>
          <p:nvSpPr>
            <p:cNvPr id="52275" name="Text Box 8"/>
            <p:cNvSpPr txBox="1">
              <a:spLocks noChangeArrowheads="1"/>
            </p:cNvSpPr>
            <p:nvPr/>
          </p:nvSpPr>
          <p:spPr bwMode="auto">
            <a:xfrm>
              <a:off x="671" y="1217"/>
              <a:ext cx="205"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0000"/>
                  </a:solidFill>
                  <a:latin typeface="Arial Narrow" pitchFamily="34" charset="0"/>
                </a:rPr>
                <a:t>3</a:t>
              </a:r>
            </a:p>
          </p:txBody>
        </p:sp>
        <p:sp>
          <p:nvSpPr>
            <p:cNvPr id="52276" name="Text Box 9"/>
            <p:cNvSpPr txBox="1">
              <a:spLocks noChangeArrowheads="1"/>
            </p:cNvSpPr>
            <p:nvPr/>
          </p:nvSpPr>
          <p:spPr bwMode="auto">
            <a:xfrm>
              <a:off x="1007" y="1217"/>
              <a:ext cx="205"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0000"/>
                  </a:solidFill>
                  <a:latin typeface="Arial Narrow" pitchFamily="34" charset="0"/>
                </a:rPr>
                <a:t>6</a:t>
              </a:r>
            </a:p>
          </p:txBody>
        </p:sp>
        <p:sp>
          <p:nvSpPr>
            <p:cNvPr id="52277" name="Text Box 10"/>
            <p:cNvSpPr txBox="1">
              <a:spLocks noChangeArrowheads="1"/>
            </p:cNvSpPr>
            <p:nvPr/>
          </p:nvSpPr>
          <p:spPr bwMode="auto">
            <a:xfrm>
              <a:off x="158" y="2022"/>
              <a:ext cx="526"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FFFF"/>
                  </a:solidFill>
                  <a:latin typeface="Arial Narrow" pitchFamily="34" charset="0"/>
                </a:rPr>
                <a:t>N=63</a:t>
              </a:r>
            </a:p>
          </p:txBody>
        </p:sp>
        <p:sp>
          <p:nvSpPr>
            <p:cNvPr id="52278" name="Text Box 11"/>
            <p:cNvSpPr txBox="1">
              <a:spLocks noChangeArrowheads="1"/>
            </p:cNvSpPr>
            <p:nvPr/>
          </p:nvSpPr>
          <p:spPr bwMode="auto">
            <a:xfrm>
              <a:off x="823" y="2047"/>
              <a:ext cx="204"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33CC33"/>
                  </a:solidFill>
                  <a:latin typeface="Arial Narrow" pitchFamily="34" charset="0"/>
                </a:rPr>
                <a:t>S</a:t>
              </a:r>
            </a:p>
          </p:txBody>
        </p:sp>
        <p:sp>
          <p:nvSpPr>
            <p:cNvPr id="52279" name="Text Box 12"/>
            <p:cNvSpPr txBox="1">
              <a:spLocks noChangeArrowheads="1"/>
            </p:cNvSpPr>
            <p:nvPr/>
          </p:nvSpPr>
          <p:spPr bwMode="auto">
            <a:xfrm>
              <a:off x="1443" y="1393"/>
              <a:ext cx="204"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33CC33"/>
                  </a:solidFill>
                  <a:latin typeface="Arial Narrow" pitchFamily="34" charset="0"/>
                </a:rPr>
                <a:t>E</a:t>
              </a:r>
            </a:p>
          </p:txBody>
        </p:sp>
        <p:sp>
          <p:nvSpPr>
            <p:cNvPr id="52280" name="Text Box 13"/>
            <p:cNvSpPr txBox="1">
              <a:spLocks noChangeArrowheads="1"/>
            </p:cNvSpPr>
            <p:nvPr/>
          </p:nvSpPr>
          <p:spPr bwMode="auto">
            <a:xfrm>
              <a:off x="818" y="765"/>
              <a:ext cx="220"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33CC33"/>
                  </a:solidFill>
                  <a:latin typeface="Arial Narrow" pitchFamily="34" charset="0"/>
                </a:rPr>
                <a:t>N</a:t>
              </a:r>
            </a:p>
          </p:txBody>
        </p:sp>
        <p:sp>
          <p:nvSpPr>
            <p:cNvPr id="52281" name="Text Box 14"/>
            <p:cNvSpPr txBox="1">
              <a:spLocks noChangeArrowheads="1"/>
            </p:cNvSpPr>
            <p:nvPr/>
          </p:nvSpPr>
          <p:spPr bwMode="auto">
            <a:xfrm>
              <a:off x="195" y="1393"/>
              <a:ext cx="256"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33CC33"/>
                  </a:solidFill>
                  <a:latin typeface="Arial Narrow" pitchFamily="34" charset="0"/>
                </a:rPr>
                <a:t>W</a:t>
              </a:r>
            </a:p>
          </p:txBody>
        </p:sp>
      </p:grpSp>
      <p:grpSp>
        <p:nvGrpSpPr>
          <p:cNvPr id="52228" name="Group 15"/>
          <p:cNvGrpSpPr>
            <a:grpSpLocks/>
          </p:cNvGrpSpPr>
          <p:nvPr/>
        </p:nvGrpSpPr>
        <p:grpSpPr bwMode="auto">
          <a:xfrm>
            <a:off x="5508625" y="3068638"/>
            <a:ext cx="3382963" cy="2590800"/>
            <a:chOff x="3470" y="1933"/>
            <a:chExt cx="2131" cy="1632"/>
          </a:xfrm>
        </p:grpSpPr>
        <p:pic>
          <p:nvPicPr>
            <p:cNvPr id="52268" name="Picture 16"/>
            <p:cNvPicPr>
              <a:picLocks noChangeAspect="1" noChangeArrowheads="1"/>
            </p:cNvPicPr>
            <p:nvPr/>
          </p:nvPicPr>
          <p:blipFill>
            <a:blip r:embed="rId3" cstate="print"/>
            <a:srcRect/>
            <a:stretch>
              <a:fillRect/>
            </a:stretch>
          </p:blipFill>
          <p:spPr bwMode="auto">
            <a:xfrm>
              <a:off x="3470" y="1933"/>
              <a:ext cx="2131" cy="1632"/>
            </a:xfrm>
            <a:prstGeom prst="rect">
              <a:avLst/>
            </a:prstGeom>
            <a:noFill/>
            <a:ln w="9525">
              <a:noFill/>
              <a:round/>
              <a:headEnd/>
              <a:tailEnd/>
            </a:ln>
          </p:spPr>
        </p:pic>
        <p:sp>
          <p:nvSpPr>
            <p:cNvPr id="52269" name="AutoShape 17"/>
            <p:cNvSpPr>
              <a:spLocks noChangeArrowheads="1"/>
            </p:cNvSpPr>
            <p:nvPr/>
          </p:nvSpPr>
          <p:spPr bwMode="auto">
            <a:xfrm rot="1200000">
              <a:off x="3525" y="2300"/>
              <a:ext cx="691" cy="23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6 w 21600"/>
                <a:gd name="T13" fmla="*/ 5423 h 21600"/>
                <a:gd name="T14" fmla="*/ 18912 w 21600"/>
                <a:gd name="T15" fmla="*/ 1617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360">
              <a:solidFill>
                <a:srgbClr val="800000"/>
              </a:solidFill>
              <a:miter lim="800000"/>
              <a:headEnd/>
              <a:tailEnd/>
            </a:ln>
          </p:spPr>
          <p:txBody>
            <a:bodyPr wrap="none" anchor="ctr"/>
            <a:lstStyle/>
            <a:p>
              <a:endParaRPr lang="es-AR"/>
            </a:p>
          </p:txBody>
        </p:sp>
      </p:grpSp>
      <p:grpSp>
        <p:nvGrpSpPr>
          <p:cNvPr id="52229" name="Group 18"/>
          <p:cNvGrpSpPr>
            <a:grpSpLocks/>
          </p:cNvGrpSpPr>
          <p:nvPr/>
        </p:nvGrpSpPr>
        <p:grpSpPr bwMode="auto">
          <a:xfrm>
            <a:off x="4427538" y="4797425"/>
            <a:ext cx="1166812" cy="806450"/>
            <a:chOff x="2789" y="3022"/>
            <a:chExt cx="735" cy="508"/>
          </a:xfrm>
        </p:grpSpPr>
        <p:sp>
          <p:nvSpPr>
            <p:cNvPr id="52264" name="Oval 19"/>
            <p:cNvSpPr>
              <a:spLocks noChangeArrowheads="1"/>
            </p:cNvSpPr>
            <p:nvPr/>
          </p:nvSpPr>
          <p:spPr bwMode="auto">
            <a:xfrm>
              <a:off x="2789" y="3077"/>
              <a:ext cx="90" cy="90"/>
            </a:xfrm>
            <a:prstGeom prst="ellipse">
              <a:avLst/>
            </a:prstGeom>
            <a:solidFill>
              <a:srgbClr val="FF0000"/>
            </a:solidFill>
            <a:ln w="9360">
              <a:solidFill>
                <a:srgbClr val="000000"/>
              </a:solidFill>
              <a:miter lim="800000"/>
              <a:headEnd/>
              <a:tailEnd/>
            </a:ln>
          </p:spPr>
          <p:txBody>
            <a:bodyPr wrap="none" anchor="ctr"/>
            <a:lstStyle/>
            <a:p>
              <a:endParaRPr lang="es-AR"/>
            </a:p>
          </p:txBody>
        </p:sp>
        <p:sp>
          <p:nvSpPr>
            <p:cNvPr id="52265" name="Text Box 20"/>
            <p:cNvSpPr txBox="1">
              <a:spLocks noChangeArrowheads="1"/>
            </p:cNvSpPr>
            <p:nvPr/>
          </p:nvSpPr>
          <p:spPr bwMode="auto">
            <a:xfrm>
              <a:off x="2825" y="3022"/>
              <a:ext cx="690" cy="192"/>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1400">
                  <a:solidFill>
                    <a:srgbClr val="FFFFFF"/>
                  </a:solidFill>
                  <a:latin typeface="Arial Narrow" pitchFamily="34" charset="0"/>
                </a:rPr>
                <a:t>No maligna</a:t>
              </a:r>
            </a:p>
          </p:txBody>
        </p:sp>
        <p:sp>
          <p:nvSpPr>
            <p:cNvPr id="52266" name="Text Box 21"/>
            <p:cNvSpPr txBox="1">
              <a:spLocks noChangeArrowheads="1"/>
            </p:cNvSpPr>
            <p:nvPr/>
          </p:nvSpPr>
          <p:spPr bwMode="auto">
            <a:xfrm>
              <a:off x="2880" y="3203"/>
              <a:ext cx="644" cy="32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1400">
                  <a:solidFill>
                    <a:srgbClr val="FFFFFF"/>
                  </a:solidFill>
                  <a:latin typeface="Arial Narrow" pitchFamily="34" charset="0"/>
                </a:rPr>
                <a:t>Mesotelioma</a:t>
              </a:r>
            </a:p>
          </p:txBody>
        </p:sp>
        <p:sp>
          <p:nvSpPr>
            <p:cNvPr id="52267" name="Oval 22"/>
            <p:cNvSpPr>
              <a:spLocks noChangeArrowheads="1"/>
            </p:cNvSpPr>
            <p:nvPr/>
          </p:nvSpPr>
          <p:spPr bwMode="auto">
            <a:xfrm>
              <a:off x="2789" y="3259"/>
              <a:ext cx="90" cy="90"/>
            </a:xfrm>
            <a:prstGeom prst="ellipse">
              <a:avLst/>
            </a:prstGeom>
            <a:solidFill>
              <a:srgbClr val="339966"/>
            </a:solidFill>
            <a:ln w="9360">
              <a:solidFill>
                <a:srgbClr val="000000"/>
              </a:solidFill>
              <a:miter lim="800000"/>
              <a:headEnd/>
              <a:tailEnd/>
            </a:ln>
          </p:spPr>
          <p:txBody>
            <a:bodyPr wrap="none" anchor="ctr"/>
            <a:lstStyle/>
            <a:p>
              <a:endParaRPr lang="es-AR"/>
            </a:p>
          </p:txBody>
        </p:sp>
      </p:grpSp>
      <p:sp>
        <p:nvSpPr>
          <p:cNvPr id="52230" name="Text Box 23"/>
          <p:cNvSpPr txBox="1">
            <a:spLocks noChangeArrowheads="1"/>
          </p:cNvSpPr>
          <p:nvPr/>
        </p:nvSpPr>
        <p:spPr bwMode="auto">
          <a:xfrm>
            <a:off x="215900" y="5807075"/>
            <a:ext cx="9036050" cy="100806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b="1" u="sng">
                <a:solidFill>
                  <a:srgbClr val="CCFF66"/>
                </a:solidFill>
                <a:latin typeface="Arial Narrow" pitchFamily="34" charset="0"/>
              </a:rPr>
              <a:t>Conclusiones</a:t>
            </a:r>
            <a:r>
              <a:rPr lang="es-ES" sz="2000">
                <a:solidFill>
                  <a:srgbClr val="CCFF66"/>
                </a:solidFill>
                <a:latin typeface="Arial Narrow" pitchFamily="34" charset="0"/>
              </a:rPr>
              <a:t>:</a:t>
            </a:r>
            <a:r>
              <a:rPr lang="es-ES" sz="2000">
                <a:solidFill>
                  <a:srgbClr val="000000"/>
                </a:solidFill>
                <a:latin typeface="Arial Narrow" pitchFamily="34" charset="0"/>
              </a:rPr>
              <a:t> </a:t>
            </a:r>
            <a:r>
              <a:rPr lang="es-ES" sz="2000">
                <a:solidFill>
                  <a:srgbClr val="FFFFFF"/>
                </a:solidFill>
                <a:latin typeface="Arial Narrow" pitchFamily="34" charset="0"/>
              </a:rPr>
              <a:t>La distribución de casos se relaciona claramente con la distancia al foco y el viento predominante en la zona, que procede del Oeste i Nor-oeste (velocidades entre 1 y 2 metros por segundo)</a:t>
            </a:r>
          </a:p>
        </p:txBody>
      </p:sp>
      <p:grpSp>
        <p:nvGrpSpPr>
          <p:cNvPr id="52231" name="Group 24"/>
          <p:cNvGrpSpPr>
            <a:grpSpLocks/>
          </p:cNvGrpSpPr>
          <p:nvPr/>
        </p:nvGrpSpPr>
        <p:grpSpPr bwMode="auto">
          <a:xfrm>
            <a:off x="3086100" y="1195388"/>
            <a:ext cx="2349500" cy="2520950"/>
            <a:chOff x="1944" y="753"/>
            <a:chExt cx="1480" cy="1588"/>
          </a:xfrm>
        </p:grpSpPr>
        <p:sp>
          <p:nvSpPr>
            <p:cNvPr id="52252" name="Oval 25"/>
            <p:cNvSpPr>
              <a:spLocks noChangeArrowheads="1"/>
            </p:cNvSpPr>
            <p:nvPr/>
          </p:nvSpPr>
          <p:spPr bwMode="auto">
            <a:xfrm>
              <a:off x="2336" y="1116"/>
              <a:ext cx="768" cy="821"/>
            </a:xfrm>
            <a:prstGeom prst="ellipse">
              <a:avLst/>
            </a:prstGeom>
            <a:solidFill>
              <a:srgbClr val="FFFFFF"/>
            </a:solidFill>
            <a:ln w="9360">
              <a:solidFill>
                <a:srgbClr val="000000"/>
              </a:solidFill>
              <a:miter lim="800000"/>
              <a:headEnd/>
              <a:tailEnd/>
            </a:ln>
          </p:spPr>
          <p:txBody>
            <a:bodyPr wrap="none" anchor="ctr"/>
            <a:lstStyle/>
            <a:p>
              <a:endParaRPr lang="es-AR"/>
            </a:p>
          </p:txBody>
        </p:sp>
        <p:sp>
          <p:nvSpPr>
            <p:cNvPr id="52253" name="Text Box 26"/>
            <p:cNvSpPr txBox="1">
              <a:spLocks noChangeArrowheads="1"/>
            </p:cNvSpPr>
            <p:nvPr/>
          </p:nvSpPr>
          <p:spPr bwMode="auto">
            <a:xfrm>
              <a:off x="2650" y="1569"/>
              <a:ext cx="486" cy="231"/>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solidFill>
                    <a:srgbClr val="FF0000"/>
                  </a:solidFill>
                  <a:latin typeface="Arial Narrow" pitchFamily="34" charset="0"/>
                </a:rPr>
                <a:t>10/35</a:t>
              </a:r>
            </a:p>
          </p:txBody>
        </p:sp>
        <p:sp>
          <p:nvSpPr>
            <p:cNvPr id="52254" name="Text Box 27"/>
            <p:cNvSpPr txBox="1">
              <a:spLocks noChangeArrowheads="1"/>
            </p:cNvSpPr>
            <p:nvPr/>
          </p:nvSpPr>
          <p:spPr bwMode="auto">
            <a:xfrm>
              <a:off x="2387" y="1569"/>
              <a:ext cx="321" cy="231"/>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solidFill>
                    <a:srgbClr val="FF0000"/>
                  </a:solidFill>
                  <a:latin typeface="Arial Narrow" pitchFamily="34" charset="0"/>
                </a:rPr>
                <a:t>2/7</a:t>
              </a:r>
            </a:p>
          </p:txBody>
        </p:sp>
        <p:sp>
          <p:nvSpPr>
            <p:cNvPr id="52255" name="Text Box 28"/>
            <p:cNvSpPr txBox="1">
              <a:spLocks noChangeArrowheads="1"/>
            </p:cNvSpPr>
            <p:nvPr/>
          </p:nvSpPr>
          <p:spPr bwMode="auto">
            <a:xfrm>
              <a:off x="2387" y="1207"/>
              <a:ext cx="321" cy="231"/>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solidFill>
                    <a:srgbClr val="FF0000"/>
                  </a:solidFill>
                  <a:latin typeface="Arial Narrow" pitchFamily="34" charset="0"/>
                </a:rPr>
                <a:t>0/3</a:t>
              </a:r>
            </a:p>
          </p:txBody>
        </p:sp>
        <p:sp>
          <p:nvSpPr>
            <p:cNvPr id="52256" name="Text Box 29"/>
            <p:cNvSpPr txBox="1">
              <a:spLocks noChangeArrowheads="1"/>
            </p:cNvSpPr>
            <p:nvPr/>
          </p:nvSpPr>
          <p:spPr bwMode="auto">
            <a:xfrm>
              <a:off x="2712" y="1207"/>
              <a:ext cx="321" cy="231"/>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solidFill>
                    <a:srgbClr val="FF0000"/>
                  </a:solidFill>
                  <a:latin typeface="Arial Narrow" pitchFamily="34" charset="0"/>
                </a:rPr>
                <a:t>0/6</a:t>
              </a:r>
            </a:p>
          </p:txBody>
        </p:sp>
        <p:sp>
          <p:nvSpPr>
            <p:cNvPr id="52257" name="Text Box 30"/>
            <p:cNvSpPr txBox="1">
              <a:spLocks noChangeArrowheads="1"/>
            </p:cNvSpPr>
            <p:nvPr/>
          </p:nvSpPr>
          <p:spPr bwMode="auto">
            <a:xfrm>
              <a:off x="1944" y="1932"/>
              <a:ext cx="526"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FFFF"/>
                  </a:solidFill>
                  <a:latin typeface="Arial Narrow" pitchFamily="34" charset="0"/>
                </a:rPr>
                <a:t>N=63</a:t>
              </a:r>
            </a:p>
          </p:txBody>
        </p:sp>
        <p:sp>
          <p:nvSpPr>
            <p:cNvPr id="52258" name="Text Box 31"/>
            <p:cNvSpPr txBox="1">
              <a:spLocks noChangeArrowheads="1"/>
            </p:cNvSpPr>
            <p:nvPr/>
          </p:nvSpPr>
          <p:spPr bwMode="auto">
            <a:xfrm>
              <a:off x="2617" y="2091"/>
              <a:ext cx="204"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33CC33"/>
                  </a:solidFill>
                  <a:latin typeface="Arial Narrow" pitchFamily="34" charset="0"/>
                </a:rPr>
                <a:t>S</a:t>
              </a:r>
            </a:p>
          </p:txBody>
        </p:sp>
        <p:sp>
          <p:nvSpPr>
            <p:cNvPr id="52259" name="Text Box 32"/>
            <p:cNvSpPr txBox="1">
              <a:spLocks noChangeArrowheads="1"/>
            </p:cNvSpPr>
            <p:nvPr/>
          </p:nvSpPr>
          <p:spPr bwMode="auto">
            <a:xfrm>
              <a:off x="3220" y="1388"/>
              <a:ext cx="204"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33CC33"/>
                  </a:solidFill>
                  <a:latin typeface="Arial Narrow" pitchFamily="34" charset="0"/>
                </a:rPr>
                <a:t>E</a:t>
              </a:r>
            </a:p>
          </p:txBody>
        </p:sp>
        <p:sp>
          <p:nvSpPr>
            <p:cNvPr id="52260" name="Text Box 33"/>
            <p:cNvSpPr txBox="1">
              <a:spLocks noChangeArrowheads="1"/>
            </p:cNvSpPr>
            <p:nvPr/>
          </p:nvSpPr>
          <p:spPr bwMode="auto">
            <a:xfrm>
              <a:off x="2605" y="753"/>
              <a:ext cx="220"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33CC33"/>
                  </a:solidFill>
                  <a:latin typeface="Arial Narrow" pitchFamily="34" charset="0"/>
                </a:rPr>
                <a:t>N</a:t>
              </a:r>
            </a:p>
          </p:txBody>
        </p:sp>
        <p:sp>
          <p:nvSpPr>
            <p:cNvPr id="52261" name="Text Box 34"/>
            <p:cNvSpPr txBox="1">
              <a:spLocks noChangeArrowheads="1"/>
            </p:cNvSpPr>
            <p:nvPr/>
          </p:nvSpPr>
          <p:spPr bwMode="auto">
            <a:xfrm>
              <a:off x="1969" y="1388"/>
              <a:ext cx="256"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33CC33"/>
                  </a:solidFill>
                  <a:latin typeface="Arial Narrow" pitchFamily="34" charset="0"/>
                </a:rPr>
                <a:t>W</a:t>
              </a:r>
            </a:p>
          </p:txBody>
        </p:sp>
        <p:sp>
          <p:nvSpPr>
            <p:cNvPr id="52262" name="Line 35"/>
            <p:cNvSpPr>
              <a:spLocks noChangeShapeType="1"/>
            </p:cNvSpPr>
            <p:nvPr/>
          </p:nvSpPr>
          <p:spPr bwMode="auto">
            <a:xfrm>
              <a:off x="2733" y="980"/>
              <a:ext cx="0" cy="1133"/>
            </a:xfrm>
            <a:prstGeom prst="line">
              <a:avLst/>
            </a:prstGeom>
            <a:noFill/>
            <a:ln w="9360">
              <a:solidFill>
                <a:srgbClr val="33CC33"/>
              </a:solidFill>
              <a:miter lim="800000"/>
              <a:headEnd/>
              <a:tailEnd/>
            </a:ln>
          </p:spPr>
          <p:txBody>
            <a:bodyPr/>
            <a:lstStyle/>
            <a:p>
              <a:endParaRPr lang="es-AR"/>
            </a:p>
          </p:txBody>
        </p:sp>
        <p:sp>
          <p:nvSpPr>
            <p:cNvPr id="52263" name="Line 36"/>
            <p:cNvSpPr>
              <a:spLocks noChangeShapeType="1"/>
            </p:cNvSpPr>
            <p:nvPr/>
          </p:nvSpPr>
          <p:spPr bwMode="auto">
            <a:xfrm>
              <a:off x="2188" y="1524"/>
              <a:ext cx="1055" cy="0"/>
            </a:xfrm>
            <a:prstGeom prst="line">
              <a:avLst/>
            </a:prstGeom>
            <a:noFill/>
            <a:ln w="9360">
              <a:solidFill>
                <a:srgbClr val="33CC33"/>
              </a:solidFill>
              <a:miter lim="800000"/>
              <a:headEnd/>
              <a:tailEnd/>
            </a:ln>
          </p:spPr>
          <p:txBody>
            <a:bodyPr/>
            <a:lstStyle/>
            <a:p>
              <a:endParaRPr lang="es-AR"/>
            </a:p>
          </p:txBody>
        </p:sp>
      </p:grpSp>
      <p:grpSp>
        <p:nvGrpSpPr>
          <p:cNvPr id="52232" name="Group 37"/>
          <p:cNvGrpSpPr>
            <a:grpSpLocks/>
          </p:cNvGrpSpPr>
          <p:nvPr/>
        </p:nvGrpSpPr>
        <p:grpSpPr bwMode="auto">
          <a:xfrm>
            <a:off x="5407025" y="1311275"/>
            <a:ext cx="3940175" cy="1685925"/>
            <a:chOff x="3406" y="826"/>
            <a:chExt cx="2482" cy="1062"/>
          </a:xfrm>
        </p:grpSpPr>
        <p:sp>
          <p:nvSpPr>
            <p:cNvPr id="52247" name="Text Box 38"/>
            <p:cNvSpPr txBox="1">
              <a:spLocks noChangeArrowheads="1"/>
            </p:cNvSpPr>
            <p:nvPr/>
          </p:nvSpPr>
          <p:spPr bwMode="auto">
            <a:xfrm>
              <a:off x="3406" y="1018"/>
              <a:ext cx="2482" cy="634"/>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FFFF"/>
                  </a:solidFill>
                  <a:latin typeface="Arial Narrow" pitchFamily="34" charset="0"/>
                </a:rPr>
                <a:t>45/63 .......... 72% del total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FFFF"/>
                  </a:solidFill>
                  <a:latin typeface="Arial Narrow" pitchFamily="34" charset="0"/>
                </a:rPr>
                <a:t>35/51 .......... 70% de no maligna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FFFF"/>
                  </a:solidFill>
                  <a:latin typeface="Arial Narrow" pitchFamily="34" charset="0"/>
                </a:rPr>
                <a:t>10/12 .......... 83% mesoteliomas</a:t>
              </a:r>
            </a:p>
          </p:txBody>
        </p:sp>
        <p:sp>
          <p:nvSpPr>
            <p:cNvPr id="52248" name="Line 39"/>
            <p:cNvSpPr>
              <a:spLocks noChangeShapeType="1"/>
            </p:cNvSpPr>
            <p:nvPr/>
          </p:nvSpPr>
          <p:spPr bwMode="auto">
            <a:xfrm>
              <a:off x="3606" y="971"/>
              <a:ext cx="0" cy="680"/>
            </a:xfrm>
            <a:prstGeom prst="line">
              <a:avLst/>
            </a:prstGeom>
            <a:noFill/>
            <a:ln w="9360">
              <a:solidFill>
                <a:srgbClr val="CCFF66"/>
              </a:solidFill>
              <a:miter lim="800000"/>
              <a:headEnd/>
              <a:tailEnd/>
            </a:ln>
          </p:spPr>
          <p:txBody>
            <a:bodyPr/>
            <a:lstStyle/>
            <a:p>
              <a:endParaRPr lang="es-AR"/>
            </a:p>
          </p:txBody>
        </p:sp>
        <p:sp>
          <p:nvSpPr>
            <p:cNvPr id="52249" name="Line 40"/>
            <p:cNvSpPr>
              <a:spLocks noChangeShapeType="1"/>
            </p:cNvSpPr>
            <p:nvPr/>
          </p:nvSpPr>
          <p:spPr bwMode="auto">
            <a:xfrm>
              <a:off x="3606" y="971"/>
              <a:ext cx="1859" cy="0"/>
            </a:xfrm>
            <a:prstGeom prst="line">
              <a:avLst/>
            </a:prstGeom>
            <a:noFill/>
            <a:ln w="9360">
              <a:solidFill>
                <a:srgbClr val="CCFF66"/>
              </a:solidFill>
              <a:miter lim="800000"/>
              <a:headEnd/>
              <a:tailEnd/>
            </a:ln>
          </p:spPr>
          <p:txBody>
            <a:bodyPr/>
            <a:lstStyle/>
            <a:p>
              <a:endParaRPr lang="es-AR"/>
            </a:p>
          </p:txBody>
        </p:sp>
        <p:sp>
          <p:nvSpPr>
            <p:cNvPr id="52250" name="Text Box 41"/>
            <p:cNvSpPr txBox="1">
              <a:spLocks noChangeArrowheads="1"/>
            </p:cNvSpPr>
            <p:nvPr/>
          </p:nvSpPr>
          <p:spPr bwMode="auto">
            <a:xfrm>
              <a:off x="3515" y="1561"/>
              <a:ext cx="207" cy="32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2800">
                  <a:solidFill>
                    <a:srgbClr val="CCFF66"/>
                  </a:solidFill>
                  <a:latin typeface="Arial Narrow" pitchFamily="34" charset="0"/>
                </a:rPr>
                <a:t>s</a:t>
              </a:r>
            </a:p>
          </p:txBody>
        </p:sp>
        <p:sp>
          <p:nvSpPr>
            <p:cNvPr id="52251" name="Text Box 42"/>
            <p:cNvSpPr txBox="1">
              <a:spLocks noChangeArrowheads="1"/>
            </p:cNvSpPr>
            <p:nvPr/>
          </p:nvSpPr>
          <p:spPr bwMode="auto">
            <a:xfrm>
              <a:off x="5439" y="826"/>
              <a:ext cx="207" cy="289"/>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2400">
                  <a:solidFill>
                    <a:srgbClr val="CCFF66"/>
                  </a:solidFill>
                  <a:latin typeface="Arial Narrow" pitchFamily="34" charset="0"/>
                </a:rPr>
                <a:t>E</a:t>
              </a:r>
            </a:p>
          </p:txBody>
        </p:sp>
      </p:grpSp>
      <p:sp>
        <p:nvSpPr>
          <p:cNvPr id="52233" name="Text Box 43"/>
          <p:cNvSpPr txBox="1">
            <a:spLocks noChangeArrowheads="1"/>
          </p:cNvSpPr>
          <p:nvPr/>
        </p:nvSpPr>
        <p:spPr bwMode="auto">
          <a:xfrm>
            <a:off x="2447925" y="5264150"/>
            <a:ext cx="325438" cy="398463"/>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33CC33"/>
                </a:solidFill>
                <a:latin typeface="Arial Narrow" pitchFamily="34" charset="0"/>
              </a:rPr>
              <a:t>S</a:t>
            </a:r>
          </a:p>
        </p:txBody>
      </p:sp>
      <p:sp>
        <p:nvSpPr>
          <p:cNvPr id="52234" name="Text Box 44"/>
          <p:cNvSpPr txBox="1">
            <a:spLocks noChangeArrowheads="1"/>
          </p:cNvSpPr>
          <p:nvPr/>
        </p:nvSpPr>
        <p:spPr bwMode="auto">
          <a:xfrm>
            <a:off x="2403475" y="3213100"/>
            <a:ext cx="350838" cy="398463"/>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33CC33"/>
                </a:solidFill>
                <a:latin typeface="Arial Narrow" pitchFamily="34" charset="0"/>
              </a:rPr>
              <a:t>N</a:t>
            </a:r>
          </a:p>
        </p:txBody>
      </p:sp>
      <p:sp>
        <p:nvSpPr>
          <p:cNvPr id="52235" name="Text Box 45"/>
          <p:cNvSpPr txBox="1">
            <a:spLocks noChangeArrowheads="1"/>
          </p:cNvSpPr>
          <p:nvPr/>
        </p:nvSpPr>
        <p:spPr bwMode="auto">
          <a:xfrm>
            <a:off x="179388" y="728663"/>
            <a:ext cx="9288462" cy="70326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FFFF"/>
                </a:solidFill>
                <a:latin typeface="Arial Narrow" pitchFamily="34" charset="0"/>
              </a:rPr>
              <a:t>A menos de 500 m: se concentran el 65% de todos los casos i el 57% de los mesoteliomas</a:t>
            </a:r>
          </a:p>
        </p:txBody>
      </p:sp>
      <p:grpSp>
        <p:nvGrpSpPr>
          <p:cNvPr id="52236" name="Group 46"/>
          <p:cNvGrpSpPr>
            <a:grpSpLocks/>
          </p:cNvGrpSpPr>
          <p:nvPr/>
        </p:nvGrpSpPr>
        <p:grpSpPr bwMode="auto">
          <a:xfrm>
            <a:off x="1190625" y="3248025"/>
            <a:ext cx="2805113" cy="2411413"/>
            <a:chOff x="750" y="2046"/>
            <a:chExt cx="1767" cy="1519"/>
          </a:xfrm>
        </p:grpSpPr>
        <p:sp>
          <p:nvSpPr>
            <p:cNvPr id="52237" name="Oval 47"/>
            <p:cNvSpPr>
              <a:spLocks noChangeArrowheads="1"/>
            </p:cNvSpPr>
            <p:nvPr/>
          </p:nvSpPr>
          <p:spPr bwMode="auto">
            <a:xfrm>
              <a:off x="1134" y="2363"/>
              <a:ext cx="976" cy="886"/>
            </a:xfrm>
            <a:prstGeom prst="ellipse">
              <a:avLst/>
            </a:prstGeom>
            <a:solidFill>
              <a:srgbClr val="FFFFFF"/>
            </a:solidFill>
            <a:ln w="9360">
              <a:solidFill>
                <a:srgbClr val="000000"/>
              </a:solidFill>
              <a:miter lim="800000"/>
              <a:headEnd/>
              <a:tailEnd/>
            </a:ln>
          </p:spPr>
          <p:txBody>
            <a:bodyPr wrap="none" anchor="ctr"/>
            <a:lstStyle/>
            <a:p>
              <a:endParaRPr lang="es-AR"/>
            </a:p>
          </p:txBody>
        </p:sp>
        <p:sp>
          <p:nvSpPr>
            <p:cNvPr id="52238" name="Line 48"/>
            <p:cNvSpPr>
              <a:spLocks noChangeShapeType="1"/>
            </p:cNvSpPr>
            <p:nvPr/>
          </p:nvSpPr>
          <p:spPr bwMode="auto">
            <a:xfrm>
              <a:off x="1634" y="2257"/>
              <a:ext cx="0" cy="1088"/>
            </a:xfrm>
            <a:prstGeom prst="line">
              <a:avLst/>
            </a:prstGeom>
            <a:noFill/>
            <a:ln w="9360">
              <a:solidFill>
                <a:srgbClr val="33CC33"/>
              </a:solidFill>
              <a:miter lim="800000"/>
              <a:headEnd/>
              <a:tailEnd/>
            </a:ln>
          </p:spPr>
          <p:txBody>
            <a:bodyPr/>
            <a:lstStyle/>
            <a:p>
              <a:endParaRPr lang="es-AR"/>
            </a:p>
          </p:txBody>
        </p:sp>
        <p:sp>
          <p:nvSpPr>
            <p:cNvPr id="52239" name="Text Box 49"/>
            <p:cNvSpPr txBox="1">
              <a:spLocks noChangeArrowheads="1"/>
            </p:cNvSpPr>
            <p:nvPr/>
          </p:nvSpPr>
          <p:spPr bwMode="auto">
            <a:xfrm>
              <a:off x="2312" y="2658"/>
              <a:ext cx="204"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33CC33"/>
                  </a:solidFill>
                  <a:latin typeface="Arial Narrow" pitchFamily="34" charset="0"/>
                </a:rPr>
                <a:t>E</a:t>
              </a:r>
            </a:p>
          </p:txBody>
        </p:sp>
        <p:sp>
          <p:nvSpPr>
            <p:cNvPr id="52240" name="Text Box 50"/>
            <p:cNvSpPr txBox="1">
              <a:spLocks noChangeArrowheads="1"/>
            </p:cNvSpPr>
            <p:nvPr/>
          </p:nvSpPr>
          <p:spPr bwMode="auto">
            <a:xfrm>
              <a:off x="750" y="2658"/>
              <a:ext cx="256" cy="25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33CC33"/>
                  </a:solidFill>
                  <a:latin typeface="Arial Narrow" pitchFamily="34" charset="0"/>
                </a:rPr>
                <a:t>W</a:t>
              </a:r>
            </a:p>
          </p:txBody>
        </p:sp>
        <p:sp>
          <p:nvSpPr>
            <p:cNvPr id="52241" name="AutoShape 51"/>
            <p:cNvSpPr>
              <a:spLocks noChangeArrowheads="1"/>
            </p:cNvSpPr>
            <p:nvPr/>
          </p:nvSpPr>
          <p:spPr bwMode="auto">
            <a:xfrm rot="1200000">
              <a:off x="771" y="2491"/>
              <a:ext cx="641" cy="20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0 w 21600"/>
                <a:gd name="T13" fmla="*/ 5374 h 21600"/>
                <a:gd name="T14" fmla="*/ 18904 w 21600"/>
                <a:gd name="T15" fmla="*/ 1622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360">
              <a:solidFill>
                <a:srgbClr val="800000"/>
              </a:solidFill>
              <a:miter lim="800000"/>
              <a:headEnd/>
              <a:tailEnd/>
            </a:ln>
          </p:spPr>
          <p:txBody>
            <a:bodyPr wrap="none" anchor="ctr"/>
            <a:lstStyle/>
            <a:p>
              <a:endParaRPr lang="es-AR"/>
            </a:p>
          </p:txBody>
        </p:sp>
        <p:sp>
          <p:nvSpPr>
            <p:cNvPr id="52242" name="Line 52"/>
            <p:cNvSpPr>
              <a:spLocks noChangeShapeType="1"/>
            </p:cNvSpPr>
            <p:nvPr/>
          </p:nvSpPr>
          <p:spPr bwMode="auto">
            <a:xfrm>
              <a:off x="971" y="2796"/>
              <a:ext cx="1384" cy="0"/>
            </a:xfrm>
            <a:prstGeom prst="line">
              <a:avLst/>
            </a:prstGeom>
            <a:noFill/>
            <a:ln w="9360">
              <a:solidFill>
                <a:srgbClr val="33CC33"/>
              </a:solidFill>
              <a:miter lim="800000"/>
              <a:headEnd/>
              <a:tailEnd/>
            </a:ln>
          </p:spPr>
          <p:txBody>
            <a:bodyPr/>
            <a:lstStyle/>
            <a:p>
              <a:endParaRPr lang="es-AR"/>
            </a:p>
          </p:txBody>
        </p:sp>
        <p:sp>
          <p:nvSpPr>
            <p:cNvPr id="52243" name="Line 53"/>
            <p:cNvSpPr>
              <a:spLocks noChangeShapeType="1"/>
            </p:cNvSpPr>
            <p:nvPr/>
          </p:nvSpPr>
          <p:spPr bwMode="auto">
            <a:xfrm flipH="1">
              <a:off x="1110" y="2354"/>
              <a:ext cx="1070" cy="870"/>
            </a:xfrm>
            <a:prstGeom prst="line">
              <a:avLst/>
            </a:prstGeom>
            <a:noFill/>
            <a:ln w="9360">
              <a:solidFill>
                <a:srgbClr val="33CC33"/>
              </a:solidFill>
              <a:miter lim="800000"/>
              <a:headEnd/>
              <a:tailEnd/>
            </a:ln>
          </p:spPr>
          <p:txBody>
            <a:bodyPr/>
            <a:lstStyle/>
            <a:p>
              <a:endParaRPr lang="es-AR"/>
            </a:p>
          </p:txBody>
        </p:sp>
        <p:sp>
          <p:nvSpPr>
            <p:cNvPr id="52244" name="Line 54"/>
            <p:cNvSpPr>
              <a:spLocks noChangeShapeType="1"/>
            </p:cNvSpPr>
            <p:nvPr/>
          </p:nvSpPr>
          <p:spPr bwMode="auto">
            <a:xfrm>
              <a:off x="1128" y="2370"/>
              <a:ext cx="1017" cy="837"/>
            </a:xfrm>
            <a:prstGeom prst="line">
              <a:avLst/>
            </a:prstGeom>
            <a:noFill/>
            <a:ln w="9360">
              <a:solidFill>
                <a:srgbClr val="33CC33"/>
              </a:solidFill>
              <a:miter lim="800000"/>
              <a:headEnd/>
              <a:tailEnd/>
            </a:ln>
          </p:spPr>
          <p:txBody>
            <a:bodyPr/>
            <a:lstStyle/>
            <a:p>
              <a:endParaRPr lang="es-AR"/>
            </a:p>
          </p:txBody>
        </p:sp>
        <p:sp>
          <p:nvSpPr>
            <p:cNvPr id="52245" name="Text Box 55"/>
            <p:cNvSpPr txBox="1">
              <a:spLocks noChangeArrowheads="1"/>
            </p:cNvSpPr>
            <p:nvPr/>
          </p:nvSpPr>
          <p:spPr bwMode="auto">
            <a:xfrm>
              <a:off x="1497" y="3316"/>
              <a:ext cx="115" cy="249"/>
            </a:xfrm>
            <a:prstGeom prst="rect">
              <a:avLst/>
            </a:prstGeom>
            <a:noFill/>
            <a:ln w="9525">
              <a:noFill/>
              <a:round/>
              <a:headEnd/>
              <a:tailEnd/>
            </a:ln>
          </p:spPr>
          <p:txBody>
            <a:bodyPr wrap="none" anchor="ctr"/>
            <a:lstStyle/>
            <a:p>
              <a:endParaRPr lang="es-AR"/>
            </a:p>
          </p:txBody>
        </p:sp>
        <p:sp>
          <p:nvSpPr>
            <p:cNvPr id="52246" name="Text Box 56"/>
            <p:cNvSpPr txBox="1">
              <a:spLocks noChangeArrowheads="1"/>
            </p:cNvSpPr>
            <p:nvPr/>
          </p:nvSpPr>
          <p:spPr bwMode="auto">
            <a:xfrm>
              <a:off x="1518" y="2046"/>
              <a:ext cx="115" cy="249"/>
            </a:xfrm>
            <a:prstGeom prst="rect">
              <a:avLst/>
            </a:prstGeom>
            <a:noFill/>
            <a:ln w="9525">
              <a:noFill/>
              <a:round/>
              <a:headEnd/>
              <a:tailEnd/>
            </a:ln>
          </p:spPr>
          <p:txBody>
            <a:bodyPr wrap="none" anchor="ctr"/>
            <a:lstStyle/>
            <a:p>
              <a:endParaRPr lang="es-AR"/>
            </a:p>
          </p:txBody>
        </p:sp>
      </p:gr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defTabSz="915001" eaLnBrk="1" hangingPunct="1">
              <a:defRPr/>
            </a:pPr>
            <a:r>
              <a:rPr lang="es-AR" dirty="0" smtClean="0"/>
              <a:t>Exposición doméstica</a:t>
            </a:r>
            <a:endParaRPr lang="es-AR" dirty="0"/>
          </a:p>
        </p:txBody>
      </p:sp>
      <p:sp>
        <p:nvSpPr>
          <p:cNvPr id="53251" name="2 Marcador de contenido"/>
          <p:cNvSpPr>
            <a:spLocks noGrp="1"/>
          </p:cNvSpPr>
          <p:nvPr>
            <p:ph idx="1"/>
          </p:nvPr>
        </p:nvSpPr>
        <p:spPr>
          <a:xfrm>
            <a:off x="136525" y="1500188"/>
            <a:ext cx="8856663" cy="4595812"/>
          </a:xfrm>
        </p:spPr>
        <p:txBody>
          <a:bodyPr/>
          <a:lstStyle/>
          <a:p>
            <a:pPr eaLnBrk="1" hangingPunct="1"/>
            <a:r>
              <a:rPr lang="en-US" smtClean="0"/>
              <a:t>Exposición doméstica (</a:t>
            </a:r>
            <a:r>
              <a:rPr lang="es-AR" smtClean="0"/>
              <a:t>Pennsylvania)</a:t>
            </a:r>
          </a:p>
          <a:p>
            <a:pPr eaLnBrk="1" hangingPunct="1"/>
            <a:r>
              <a:rPr lang="es-AR" smtClean="0"/>
              <a:t>Menor dosis pero mayor tiempo</a:t>
            </a:r>
          </a:p>
          <a:p>
            <a:pPr eaLnBrk="1" hangingPunct="1"/>
            <a:r>
              <a:rPr lang="en-US" smtClean="0"/>
              <a:t>70 años de exposición residencial = 45 años de trabajo en ambiente cerrado = 5% de la exposición de los mineros </a:t>
            </a:r>
          </a:p>
          <a:p>
            <a:pPr eaLnBrk="1" hangingPunct="1"/>
            <a:r>
              <a:rPr lang="en-US" smtClean="0"/>
              <a:t>Ocho estudios de exposición residencial  </a:t>
            </a:r>
            <a:r>
              <a:rPr lang="en-US" smtClean="0">
                <a:sym typeface="Wingdings 3" pitchFamily="18" charset="2"/>
              </a:rPr>
              <a:t>RR </a:t>
            </a:r>
            <a:r>
              <a:rPr lang="en-US" smtClean="0"/>
              <a:t>1.14 (95% CI, 1.0–1.3) </a:t>
            </a:r>
            <a:r>
              <a:rPr lang="en-US" sz="2400" i="1" smtClean="0"/>
              <a:t>(Lubin JH &amp; Boice JD.  J Natl Cancer Inst 1997, 89:49)</a:t>
            </a:r>
            <a:endParaRPr lang="es-AR" i="1"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762000" y="533400"/>
            <a:ext cx="7391400" cy="5943600"/>
          </a:xfrm>
          <a:prstGeom prst="rect">
            <a:avLst/>
          </a:prstGeom>
          <a:noFill/>
          <a:ln w="9525">
            <a:noFill/>
            <a:miter lim="800000"/>
            <a:headEnd/>
            <a:tailEnd/>
          </a:ln>
        </p:spPr>
      </p:pic>
      <p:sp>
        <p:nvSpPr>
          <p:cNvPr id="54275" name="2 CuadroTexto"/>
          <p:cNvSpPr txBox="1">
            <a:spLocks noChangeArrowheads="1"/>
          </p:cNvSpPr>
          <p:nvPr/>
        </p:nvSpPr>
        <p:spPr bwMode="auto">
          <a:xfrm>
            <a:off x="1619250" y="836613"/>
            <a:ext cx="5256213" cy="523875"/>
          </a:xfrm>
          <a:prstGeom prst="rect">
            <a:avLst/>
          </a:prstGeom>
          <a:solidFill>
            <a:schemeClr val="accent2"/>
          </a:solidFill>
          <a:ln w="9525">
            <a:solidFill>
              <a:schemeClr val="accent1"/>
            </a:solidFill>
            <a:miter lim="800000"/>
            <a:headEnd/>
            <a:tailEnd/>
          </a:ln>
        </p:spPr>
        <p:txBody>
          <a:bodyPr>
            <a:spAutoFit/>
          </a:bodyPr>
          <a:lstStyle/>
          <a:p>
            <a:r>
              <a:rPr lang="es-ES" sz="2800" b="1"/>
              <a:t>CARCINOMA EPIDERMOIDE</a:t>
            </a:r>
            <a:endParaRPr lang="es-AR" sz="2800" b="1"/>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609600" y="457200"/>
            <a:ext cx="7924800" cy="5943600"/>
          </a:xfrm>
          <a:prstGeom prst="rect">
            <a:avLst/>
          </a:prstGeom>
          <a:noFill/>
          <a:ln w="9525">
            <a:noFill/>
            <a:miter lim="800000"/>
            <a:headEnd/>
            <a:tailEnd/>
          </a:ln>
        </p:spPr>
      </p:pic>
      <p:sp>
        <p:nvSpPr>
          <p:cNvPr id="55299" name="2 CuadroTexto"/>
          <p:cNvSpPr txBox="1">
            <a:spLocks noChangeArrowheads="1"/>
          </p:cNvSpPr>
          <p:nvPr/>
        </p:nvSpPr>
        <p:spPr bwMode="auto">
          <a:xfrm>
            <a:off x="1619250" y="620713"/>
            <a:ext cx="5710238" cy="523875"/>
          </a:xfrm>
          <a:prstGeom prst="rect">
            <a:avLst/>
          </a:prstGeom>
          <a:solidFill>
            <a:schemeClr val="accent2"/>
          </a:solidFill>
          <a:ln w="9525">
            <a:solidFill>
              <a:schemeClr val="accent1"/>
            </a:solidFill>
            <a:miter lim="800000"/>
            <a:headEnd/>
            <a:tailEnd/>
          </a:ln>
        </p:spPr>
        <p:txBody>
          <a:bodyPr>
            <a:spAutoFit/>
          </a:bodyPr>
          <a:lstStyle/>
          <a:p>
            <a:r>
              <a:rPr lang="es-ES" sz="2800" b="1"/>
              <a:t>MPM – IMÁGENES NODULARES</a:t>
            </a:r>
            <a:endParaRPr lang="es-AR" sz="2800" b="1"/>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468313" y="404813"/>
            <a:ext cx="7920037" cy="5832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1524000" y="1143000"/>
            <a:ext cx="6096000" cy="4572000"/>
          </a:xfrm>
          <a:prstGeom prst="rect">
            <a:avLst/>
          </a:prstGeom>
          <a:noFill/>
          <a:ln w="9525">
            <a:noFill/>
            <a:miter lim="800000"/>
            <a:headEnd/>
            <a:tailEnd/>
          </a:ln>
        </p:spPr>
      </p:pic>
      <p:pic>
        <p:nvPicPr>
          <p:cNvPr id="57347" name="Picture 3"/>
          <p:cNvPicPr>
            <a:picLocks noChangeAspect="1" noChangeArrowheads="1"/>
          </p:cNvPicPr>
          <p:nvPr/>
        </p:nvPicPr>
        <p:blipFill>
          <a:blip r:embed="rId2" cstate="print"/>
          <a:srcRect/>
          <a:stretch>
            <a:fillRect/>
          </a:stretch>
        </p:blipFill>
        <p:spPr bwMode="auto">
          <a:xfrm>
            <a:off x="838200" y="628650"/>
            <a:ext cx="7620000" cy="571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84213" y="1600200"/>
          <a:ext cx="7632700" cy="4997450"/>
        </p:xfrm>
        <a:graphic>
          <a:graphicData uri="http://schemas.openxmlformats.org/presentationml/2006/ole">
            <p:oleObj spid="_x0000_s8194" name="Fotografía de Photo Editor" r:id="rId3" imgW="6095238" imgH="4571429" progId="MSPhotoEd.3">
              <p:embed/>
            </p:oleObj>
          </a:graphicData>
        </a:graphic>
      </p:graphicFrame>
      <p:sp>
        <p:nvSpPr>
          <p:cNvPr id="7171" name="Rectangle 6"/>
          <p:cNvSpPr>
            <a:spLocks noGrp="1" noChangeArrowheads="1"/>
          </p:cNvSpPr>
          <p:nvPr>
            <p:ph type="title"/>
          </p:nvPr>
        </p:nvSpPr>
        <p:spPr>
          <a:solidFill>
            <a:schemeClr val="accent1"/>
          </a:solidFill>
        </p:spPr>
        <p:txBody>
          <a:bodyPr/>
          <a:lstStyle/>
          <a:p>
            <a:pPr marL="484632" eaLnBrk="1" fontAlgn="auto" hangingPunct="1">
              <a:spcAft>
                <a:spcPts val="0"/>
              </a:spcAft>
              <a:defRPr/>
            </a:pPr>
            <a:r>
              <a:rPr lang="es-ES" smtClean="0">
                <a:solidFill>
                  <a:schemeClr val="accent1">
                    <a:tint val="83000"/>
                    <a:satMod val="150000"/>
                  </a:schemeClr>
                </a:solidFill>
              </a:rPr>
              <a:t>MPM – DERRAME PLEURAL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600200"/>
          </a:xfrm>
        </p:spPr>
        <p:txBody>
          <a:bodyPr>
            <a:normAutofit fontScale="90000"/>
          </a:bodyPr>
          <a:lstStyle/>
          <a:p>
            <a:pPr marL="484632" eaLnBrk="1" fontAlgn="auto" hangingPunct="1">
              <a:lnSpc>
                <a:spcPct val="210000"/>
              </a:lnSpc>
              <a:spcAft>
                <a:spcPts val="0"/>
              </a:spcAft>
              <a:defRPr/>
            </a:pPr>
            <a:r>
              <a:rPr lang="es-ES_tradnl" sz="6600" smtClean="0">
                <a:solidFill>
                  <a:schemeClr val="accent1">
                    <a:tint val="83000"/>
                    <a:satMod val="150000"/>
                  </a:schemeClr>
                </a:solidFill>
              </a:rPr>
              <a:t>MUCHAS GRACIAS</a:t>
            </a:r>
            <a:endParaRPr lang="es-ES_tradnl" smtClean="0">
              <a:solidFill>
                <a:schemeClr val="accent1">
                  <a:tint val="83000"/>
                  <a:satMod val="150000"/>
                </a:schemeClr>
              </a:solidFill>
            </a:endParaRPr>
          </a:p>
        </p:txBody>
      </p:sp>
      <p:pic>
        <p:nvPicPr>
          <p:cNvPr id="58371" name="Picture 3"/>
          <p:cNvPicPr>
            <a:picLocks noChangeAspect="1" noChangeArrowheads="1"/>
          </p:cNvPicPr>
          <p:nvPr/>
        </p:nvPicPr>
        <p:blipFill>
          <a:blip r:embed="rId2" cstate="print"/>
          <a:srcRect/>
          <a:stretch>
            <a:fillRect/>
          </a:stretch>
        </p:blipFill>
        <p:spPr bwMode="auto">
          <a:xfrm>
            <a:off x="36513" y="1700213"/>
            <a:ext cx="9144000" cy="55626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iterate type="wd">
                                    <p:tmPct val="100000"/>
                                  </p:iterate>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300" fill="hold"/>
                                        <p:tgtEl>
                                          <p:spTgt spid="29698"/>
                                        </p:tgtEl>
                                        <p:attrNameLst>
                                          <p:attrName>ppt_x</p:attrName>
                                        </p:attrNameLst>
                                      </p:cBhvr>
                                      <p:tavLst>
                                        <p:tav tm="0">
                                          <p:val>
                                            <p:strVal val="1+#ppt_w/2"/>
                                          </p:val>
                                        </p:tav>
                                        <p:tav tm="100000">
                                          <p:val>
                                            <p:strVal val="#ppt_x"/>
                                          </p:val>
                                        </p:tav>
                                      </p:tavLst>
                                    </p:anim>
                                    <p:anim calcmode="lin" valueType="num">
                                      <p:cBhvr additive="base">
                                        <p:cTn id="8" dur="300" fill="hold"/>
                                        <p:tgtEl>
                                          <p:spTgt spid="296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882775"/>
            <a:ext cx="8229600" cy="4572000"/>
          </a:xfrm>
          <a:ln>
            <a:solidFill>
              <a:schemeClr val="accent1"/>
            </a:solidFill>
          </a:ln>
        </p:spPr>
        <p:txBody>
          <a:bodyPr/>
          <a:lstStyle/>
          <a:p>
            <a:pPr eaLnBrk="1" hangingPunct="1">
              <a:lnSpc>
                <a:spcPct val="150000"/>
              </a:lnSpc>
              <a:buClr>
                <a:srgbClr val="FFFFFF"/>
              </a:buClr>
              <a:buFont typeface="Monotype Sorts" pitchFamily="2" charset="2"/>
              <a:buChar char="Y"/>
            </a:pPr>
            <a:r>
              <a:rPr lang="es-MX" sz="2800" b="1" smtClean="0">
                <a:latin typeface="Arial Black" pitchFamily="34" charset="0"/>
              </a:rPr>
              <a:t>En 1895 Rehn no sólo relacionó trabajo y neoplasia (Ca de vejiga y fabricación de anilinas) sino que plantea un método de observación y estudio epidemiológico. En 1921 reconocen a la naftilamina y a la bencidina como responsables.</a:t>
            </a:r>
            <a:endParaRPr lang="es-ES_tradnl" sz="2800" b="1"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882775"/>
            <a:ext cx="8229600" cy="4572000"/>
          </a:xfrm>
          <a:ln>
            <a:solidFill>
              <a:schemeClr val="accent1"/>
            </a:solidFill>
          </a:ln>
        </p:spPr>
        <p:txBody>
          <a:bodyPr/>
          <a:lstStyle/>
          <a:p>
            <a:pPr lvl="2" eaLnBrk="1" hangingPunct="1">
              <a:buClr>
                <a:srgbClr val="FFFFFF"/>
              </a:buClr>
              <a:buFont typeface="Arial" pitchFamily="34" charset="0"/>
              <a:buNone/>
            </a:pPr>
            <a:r>
              <a:rPr lang="es-MX" sz="2800" smtClean="0">
                <a:latin typeface="Arial Black" pitchFamily="34" charset="0"/>
              </a:rPr>
              <a:t>- En 1935 Smith y Lynch relacionó</a:t>
            </a:r>
          </a:p>
          <a:p>
            <a:pPr lvl="2" eaLnBrk="1" hangingPunct="1">
              <a:buClr>
                <a:srgbClr val="FFFFFF"/>
              </a:buClr>
              <a:buFont typeface="Arial" pitchFamily="34" charset="0"/>
              <a:buNone/>
            </a:pPr>
            <a:r>
              <a:rPr lang="es-MX" sz="2800" smtClean="0">
                <a:latin typeface="Arial Black" pitchFamily="34" charset="0"/>
              </a:rPr>
              <a:t>cáncer y exposición a amianto.</a:t>
            </a:r>
          </a:p>
          <a:p>
            <a:pPr lvl="2" eaLnBrk="1" hangingPunct="1">
              <a:buClr>
                <a:srgbClr val="FFFFFF"/>
              </a:buClr>
              <a:buFont typeface="Arial" pitchFamily="34" charset="0"/>
              <a:buNone/>
            </a:pPr>
            <a:r>
              <a:rPr lang="es-MX" sz="2800" smtClean="0">
                <a:latin typeface="Arial Black" pitchFamily="34" charset="0"/>
              </a:rPr>
              <a:t>- En 1960 Wagner correlaciona</a:t>
            </a:r>
          </a:p>
          <a:p>
            <a:pPr lvl="2" eaLnBrk="1" hangingPunct="1">
              <a:buClr>
                <a:srgbClr val="FFFFFF"/>
              </a:buClr>
              <a:buFont typeface="Arial" pitchFamily="34" charset="0"/>
              <a:buNone/>
            </a:pPr>
            <a:r>
              <a:rPr lang="es-MX" sz="2800" smtClean="0">
                <a:latin typeface="Arial Black" pitchFamily="34" charset="0"/>
              </a:rPr>
              <a:t>MPM y asbesto en los mineros de</a:t>
            </a:r>
          </a:p>
          <a:p>
            <a:pPr lvl="2" eaLnBrk="1" hangingPunct="1">
              <a:buClr>
                <a:srgbClr val="FFFFFF"/>
              </a:buClr>
              <a:buFont typeface="Arial" pitchFamily="34" charset="0"/>
              <a:buNone/>
            </a:pPr>
            <a:r>
              <a:rPr lang="es-MX" sz="2800" smtClean="0">
                <a:latin typeface="Arial Black" pitchFamily="34" charset="0"/>
              </a:rPr>
              <a:t>los yacimientos de Sudáfrica.</a:t>
            </a:r>
          </a:p>
          <a:p>
            <a:pPr lvl="1" eaLnBrk="1" hangingPunct="1">
              <a:buClr>
                <a:srgbClr val="FFFFFF"/>
              </a:buClr>
              <a:buFont typeface="Symbol" pitchFamily="18" charset="2"/>
              <a:buChar char="¨"/>
            </a:pPr>
            <a:r>
              <a:rPr lang="es-MX" smtClean="0">
                <a:latin typeface="Arial Black" pitchFamily="34" charset="0"/>
              </a:rPr>
              <a:t>  - En 1979 por primera vez la O.I.T.   dio a conocer un listado de cancerígenos laborales.</a:t>
            </a:r>
          </a:p>
          <a:p>
            <a:pPr eaLnBrk="1" hangingPunct="1"/>
            <a:endParaRPr lang="es-MX" sz="3600" smtClean="0"/>
          </a:p>
          <a:p>
            <a:pPr eaLnBrk="1" hangingPunct="1"/>
            <a:endParaRPr lang="es-ES_tradnl"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484632" eaLnBrk="1" fontAlgn="auto" hangingPunct="1">
              <a:spcAft>
                <a:spcPts val="0"/>
              </a:spcAft>
              <a:defRPr/>
            </a:pPr>
            <a:r>
              <a:rPr lang="es-AR" b="1" smtClean="0">
                <a:solidFill>
                  <a:schemeClr val="accent1">
                    <a:tint val="83000"/>
                    <a:satMod val="150000"/>
                  </a:schemeClr>
                </a:solidFill>
              </a:rPr>
              <a:t> </a:t>
            </a:r>
            <a:r>
              <a:rPr lang="es-AR" b="1" u="sng" smtClean="0">
                <a:solidFill>
                  <a:schemeClr val="accent1">
                    <a:tint val="83000"/>
                    <a:satMod val="150000"/>
                  </a:schemeClr>
                </a:solidFill>
              </a:rPr>
              <a:t>Cáncer y Trabajo</a:t>
            </a:r>
            <a:endParaRPr lang="es-ES" b="1" u="sng" smtClean="0">
              <a:solidFill>
                <a:schemeClr val="accent1">
                  <a:tint val="83000"/>
                  <a:satMod val="150000"/>
                </a:schemeClr>
              </a:solidFill>
            </a:endParaRPr>
          </a:p>
        </p:txBody>
      </p:sp>
      <p:sp>
        <p:nvSpPr>
          <p:cNvPr id="23555" name="Rectangle 3"/>
          <p:cNvSpPr>
            <a:spLocks noGrp="1" noChangeArrowheads="1"/>
          </p:cNvSpPr>
          <p:nvPr>
            <p:ph idx="1"/>
          </p:nvPr>
        </p:nvSpPr>
        <p:spPr>
          <a:xfrm>
            <a:off x="546100" y="2146300"/>
            <a:ext cx="7929563" cy="2601913"/>
          </a:xfrm>
          <a:ln>
            <a:solidFill>
              <a:schemeClr val="accent1"/>
            </a:solidFill>
          </a:ln>
        </p:spPr>
        <p:txBody>
          <a:bodyPr/>
          <a:lstStyle/>
          <a:p>
            <a:pPr marL="0" indent="0" algn="ctr" eaLnBrk="1" hangingPunct="1">
              <a:buFontTx/>
              <a:buNone/>
            </a:pPr>
            <a:r>
              <a:rPr lang="en-US" sz="4000" b="1" smtClean="0"/>
              <a:t>La mayor parte de los 700.000 agentes químicos de las industria no han sido estudiados</a:t>
            </a:r>
          </a:p>
          <a:p>
            <a:pPr marL="0" indent="0" eaLnBrk="1" hangingPunct="1">
              <a:buFontTx/>
              <a:buNone/>
            </a:pPr>
            <a:endParaRPr lang="es-ES" sz="4000" b="1" smtClean="0"/>
          </a:p>
        </p:txBody>
      </p:sp>
      <p:sp>
        <p:nvSpPr>
          <p:cNvPr id="23556" name="Text Box 4"/>
          <p:cNvSpPr txBox="1">
            <a:spLocks noChangeArrowheads="1"/>
          </p:cNvSpPr>
          <p:nvPr/>
        </p:nvSpPr>
        <p:spPr bwMode="auto">
          <a:xfrm>
            <a:off x="684213" y="5661025"/>
            <a:ext cx="7416800" cy="641350"/>
          </a:xfrm>
          <a:prstGeom prst="rect">
            <a:avLst/>
          </a:prstGeom>
          <a:noFill/>
          <a:ln w="9525">
            <a:noFill/>
            <a:miter lim="800000"/>
            <a:headEnd/>
            <a:tailEnd/>
          </a:ln>
        </p:spPr>
        <p:txBody>
          <a:bodyPr>
            <a:spAutoFit/>
          </a:bodyPr>
          <a:lstStyle/>
          <a:p>
            <a:pPr>
              <a:spcBef>
                <a:spcPct val="50000"/>
              </a:spcBef>
            </a:pPr>
            <a:r>
              <a:rPr lang="en-US" b="1"/>
              <a:t>International Agency for Research on Cancer (IARC); World Health Organization; http://www.iarc.fr</a:t>
            </a:r>
            <a:endParaRPr lang="es-ES" b="1"/>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68313" y="0"/>
            <a:ext cx="8229600" cy="1476375"/>
          </a:xfrm>
        </p:spPr>
        <p:txBody>
          <a:bodyPr/>
          <a:lstStyle/>
          <a:p>
            <a:pPr eaLnBrk="1" hangingPunct="1">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AR" sz="3200" smtClean="0">
                <a:solidFill>
                  <a:srgbClr val="33CC33"/>
                </a:solidFill>
              </a:rPr>
              <a:t>Químicos carcinogenéticos en humanos</a:t>
            </a:r>
          </a:p>
        </p:txBody>
      </p:sp>
      <p:pic>
        <p:nvPicPr>
          <p:cNvPr id="2" name="Picture 2"/>
          <p:cNvPicPr>
            <a:picLocks noChangeAspect="1" noChangeArrowheads="1"/>
          </p:cNvPicPr>
          <p:nvPr/>
        </p:nvPicPr>
        <p:blipFill>
          <a:blip r:embed="rId3" cstate="print"/>
          <a:srcRect/>
          <a:stretch>
            <a:fillRect/>
          </a:stretch>
        </p:blipFill>
        <p:spPr bwMode="auto">
          <a:xfrm>
            <a:off x="611188" y="1484313"/>
            <a:ext cx="7704137" cy="5087937"/>
          </a:xfrm>
          <a:prstGeom prst="rect">
            <a:avLst/>
          </a:prstGeom>
          <a:noFill/>
          <a:ln w="9525">
            <a:noFill/>
            <a:round/>
            <a:headEnd/>
            <a:tailEnd/>
          </a:ln>
        </p:spPr>
      </p:pic>
      <p:sp>
        <p:nvSpPr>
          <p:cNvPr id="4099" name="Rectangle 3"/>
          <p:cNvSpPr>
            <a:spLocks noChangeArrowheads="1"/>
          </p:cNvSpPr>
          <p:nvPr/>
        </p:nvSpPr>
        <p:spPr bwMode="auto">
          <a:xfrm>
            <a:off x="611188" y="2205038"/>
            <a:ext cx="7777162" cy="287337"/>
          </a:xfrm>
          <a:prstGeom prst="rect">
            <a:avLst/>
          </a:prstGeom>
          <a:solidFill>
            <a:srgbClr val="FF0000">
              <a:alpha val="12941"/>
            </a:srgbClr>
          </a:solidFill>
          <a:ln w="9360">
            <a:solidFill>
              <a:srgbClr val="FF0000"/>
            </a:solidFill>
            <a:miter lim="800000"/>
            <a:headEnd/>
            <a:tailEnd/>
          </a:ln>
        </p:spPr>
        <p:txBody>
          <a:bodyPr wrap="none" anchor="ctr"/>
          <a:lstStyle/>
          <a:p>
            <a:endParaRPr lang="es-AR"/>
          </a:p>
        </p:txBody>
      </p:sp>
      <p:sp>
        <p:nvSpPr>
          <p:cNvPr id="4100" name="Rectangle 4"/>
          <p:cNvSpPr>
            <a:spLocks noChangeArrowheads="1"/>
          </p:cNvSpPr>
          <p:nvPr/>
        </p:nvSpPr>
        <p:spPr bwMode="auto">
          <a:xfrm>
            <a:off x="611188" y="6308725"/>
            <a:ext cx="7705725" cy="288925"/>
          </a:xfrm>
          <a:prstGeom prst="rect">
            <a:avLst/>
          </a:prstGeom>
          <a:solidFill>
            <a:srgbClr val="FF0000">
              <a:alpha val="12941"/>
            </a:srgbClr>
          </a:solidFill>
          <a:ln w="9360">
            <a:solidFill>
              <a:srgbClr val="FF0000"/>
            </a:solidFill>
            <a:miter lim="800000"/>
            <a:headEnd/>
            <a:tailEnd/>
          </a:ln>
        </p:spPr>
        <p:txBody>
          <a:bodyPr wrap="none" anchor="ctr"/>
          <a:lstStyle/>
          <a:p>
            <a:endParaRPr lang="es-AR"/>
          </a:p>
        </p:txBody>
      </p:sp>
      <p:sp>
        <p:nvSpPr>
          <p:cNvPr id="24582" name="Text Box 5"/>
          <p:cNvSpPr txBox="1">
            <a:spLocks noChangeArrowheads="1"/>
          </p:cNvSpPr>
          <p:nvPr/>
        </p:nvSpPr>
        <p:spPr bwMode="auto">
          <a:xfrm>
            <a:off x="1403350" y="981075"/>
            <a:ext cx="6697663" cy="368300"/>
          </a:xfrm>
          <a:prstGeom prst="rect">
            <a:avLst/>
          </a:prstGeom>
          <a:noFill/>
          <a:ln w="9525">
            <a:noFill/>
            <a:round/>
            <a:headEnd/>
            <a:tailEnd/>
          </a:ln>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AR">
                <a:solidFill>
                  <a:srgbClr val="FFFFFF"/>
                </a:solidFill>
              </a:rPr>
              <a:t>(Grupo 1 </a:t>
            </a:r>
            <a:r>
              <a:rPr lang="ru-RU" i="1">
                <a:solidFill>
                  <a:srgbClr val="FFFFFF"/>
                </a:solidFill>
              </a:rPr>
              <a:t>IARC Monograph programme classification groups</a:t>
            </a:r>
            <a:r>
              <a:rPr lang="es-AR">
                <a:solidFill>
                  <a:srgbClr val="FFFFFF"/>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dissolve">
                                      <p:cBhvr additive="repl">
                                        <p:cTn id="7" dur="1000"/>
                                        <p:tgtEl>
                                          <p:spTgt spid="2"/>
                                        </p:tgtEl>
                                      </p:cBhvr>
                                    </p:animEffect>
                                  </p:childTnLst>
                                </p:cTn>
                              </p:par>
                              <p:par>
                                <p:cTn id="8" presetID="9" presetClass="entr" fill="hold" grpId="0" nodeType="withEffect">
                                  <p:stCondLst>
                                    <p:cond delay="0"/>
                                  </p:stCondLst>
                                  <p:childTnLst>
                                    <p:set>
                                      <p:cBhvr additive="repl">
                                        <p:cTn id="9" dur="1" fill="hold">
                                          <p:stCondLst>
                                            <p:cond delay="0"/>
                                          </p:stCondLst>
                                        </p:cTn>
                                        <p:tgtEl>
                                          <p:spTgt spid="4099"/>
                                        </p:tgtEl>
                                        <p:attrNameLst>
                                          <p:attrName>style.visibility</p:attrName>
                                        </p:attrNameLst>
                                      </p:cBhvr>
                                      <p:to>
                                        <p:strVal val="visible"/>
                                      </p:to>
                                    </p:set>
                                    <p:animEffect transition="in" filter="dissolve">
                                      <p:cBhvr additive="repl">
                                        <p:cTn id="10" dur="1000"/>
                                        <p:tgtEl>
                                          <p:spTgt spid="4099"/>
                                        </p:tgtEl>
                                      </p:cBhvr>
                                    </p:animEffect>
                                  </p:childTnLst>
                                </p:cTn>
                              </p:par>
                              <p:par>
                                <p:cTn id="11" presetID="9" presetClass="entr" fill="hold" grpId="0" nodeType="withEffect">
                                  <p:stCondLst>
                                    <p:cond delay="0"/>
                                  </p:stCondLst>
                                  <p:childTnLst>
                                    <p:set>
                                      <p:cBhvr additive="repl">
                                        <p:cTn id="12" dur="1" fill="hold">
                                          <p:stCondLst>
                                            <p:cond delay="0"/>
                                          </p:stCondLst>
                                        </p:cTn>
                                        <p:tgtEl>
                                          <p:spTgt spid="4100"/>
                                        </p:tgtEl>
                                        <p:attrNameLst>
                                          <p:attrName>style.visibility</p:attrName>
                                        </p:attrNameLst>
                                      </p:cBhvr>
                                      <p:to>
                                        <p:strVal val="visible"/>
                                      </p:to>
                                    </p:set>
                                    <p:animEffect transition="in" filter="dissolve">
                                      <p:cBhvr additive="repl">
                                        <p:cTn id="13"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a:solidFill>
              <a:schemeClr val="accent1"/>
            </a:solidFill>
          </a:ln>
        </p:spPr>
        <p:txBody>
          <a:bodyPr/>
          <a:lstStyle/>
          <a:p>
            <a:pPr marL="484632" eaLnBrk="1" fontAlgn="auto" hangingPunct="1">
              <a:spcAft>
                <a:spcPts val="0"/>
              </a:spcAft>
              <a:defRPr/>
            </a:pPr>
            <a:r>
              <a:rPr lang="es-ES_tradnl" sz="3200" b="1" smtClean="0">
                <a:solidFill>
                  <a:schemeClr val="accent1">
                    <a:tint val="83000"/>
                    <a:satMod val="150000"/>
                  </a:schemeClr>
                </a:solidFill>
              </a:rPr>
              <a:t>LISTADO DE SUSTANCIAS Y AGENTES CANCERIGENOS  (IARC – Grupo 1):</a:t>
            </a:r>
            <a:endParaRPr lang="es-ES_tradnl" b="1" smtClean="0">
              <a:solidFill>
                <a:schemeClr val="accent1">
                  <a:tint val="83000"/>
                  <a:satMod val="150000"/>
                </a:schemeClr>
              </a:solidFill>
            </a:endParaRPr>
          </a:p>
        </p:txBody>
      </p:sp>
      <p:sp>
        <p:nvSpPr>
          <p:cNvPr id="16387" name="Rectangle 3"/>
          <p:cNvSpPr>
            <a:spLocks noGrp="1" noChangeArrowheads="1"/>
          </p:cNvSpPr>
          <p:nvPr>
            <p:ph idx="1"/>
          </p:nvPr>
        </p:nvSpPr>
        <p:spPr>
          <a:xfrm>
            <a:off x="457200" y="1882775"/>
            <a:ext cx="8229600" cy="4572000"/>
          </a:xfrm>
          <a:ln>
            <a:solidFill>
              <a:schemeClr val="accent1"/>
            </a:solidFill>
          </a:ln>
        </p:spPr>
        <p:txBody>
          <a:bodyPr>
            <a:normAutofit lnSpcReduction="10000"/>
          </a:bodyPr>
          <a:lstStyle/>
          <a:p>
            <a:pPr marL="448056" indent="-384048" eaLnBrk="1" fontAlgn="auto" hangingPunct="1">
              <a:lnSpc>
                <a:spcPct val="80000"/>
              </a:lnSpc>
              <a:spcAft>
                <a:spcPts val="0"/>
              </a:spcAft>
              <a:buClr>
                <a:srgbClr val="FFFFFF"/>
              </a:buClr>
              <a:buFont typeface="Monotype Sorts"/>
              <a:buChar char="Y"/>
              <a:defRPr/>
            </a:pPr>
            <a:r>
              <a:rPr lang="es-ES_tradnl" sz="2400" b="1" smtClean="0">
                <a:solidFill>
                  <a:srgbClr val="66FF33"/>
                </a:solidFill>
              </a:rPr>
              <a:t> </a:t>
            </a:r>
            <a:r>
              <a:rPr lang="es-ES_tradnl" sz="2400" b="1" smtClean="0"/>
              <a:t>Aceites minerales (no tratados y medianamente tratados) *</a:t>
            </a:r>
          </a:p>
          <a:p>
            <a:pPr marL="448056" indent="-384048" eaLnBrk="1" fontAlgn="auto" hangingPunct="1">
              <a:lnSpc>
                <a:spcPct val="80000"/>
              </a:lnSpc>
              <a:spcAft>
                <a:spcPts val="0"/>
              </a:spcAft>
              <a:buClr>
                <a:srgbClr val="FFFFFF"/>
              </a:buClr>
              <a:buFont typeface="Monotype Sorts"/>
              <a:buChar char="Y"/>
              <a:defRPr/>
            </a:pPr>
            <a:r>
              <a:rPr lang="es-ES_tradnl" sz="2400" b="1" smtClean="0"/>
              <a:t>— Alcohol isopropílico, manufactura por el método de los ácidos fuertes</a:t>
            </a:r>
          </a:p>
          <a:p>
            <a:pPr marL="448056" indent="-384048" eaLnBrk="1" fontAlgn="auto" hangingPunct="1">
              <a:lnSpc>
                <a:spcPct val="80000"/>
              </a:lnSpc>
              <a:spcAft>
                <a:spcPts val="0"/>
              </a:spcAft>
              <a:buClr>
                <a:srgbClr val="FFFFFF"/>
              </a:buClr>
              <a:buFont typeface="Monotype Sorts"/>
              <a:buChar char="Y"/>
              <a:defRPr/>
            </a:pPr>
            <a:r>
              <a:rPr lang="es-ES_tradnl" sz="2400" b="1" smtClean="0"/>
              <a:t>— Alquitranes *</a:t>
            </a:r>
          </a:p>
          <a:p>
            <a:pPr marL="448056" indent="-384048" eaLnBrk="1" fontAlgn="auto" hangingPunct="1">
              <a:lnSpc>
                <a:spcPct val="80000"/>
              </a:lnSpc>
              <a:spcAft>
                <a:spcPts val="0"/>
              </a:spcAft>
              <a:buClr>
                <a:srgbClr val="FFFFFF"/>
              </a:buClr>
              <a:buFont typeface="Monotype Sorts"/>
              <a:buChar char="Y"/>
              <a:defRPr/>
            </a:pPr>
            <a:r>
              <a:rPr lang="es-ES_tradnl" sz="2400" b="1" smtClean="0"/>
              <a:t>— Amianto</a:t>
            </a:r>
          </a:p>
          <a:p>
            <a:pPr marL="448056" indent="-384048" eaLnBrk="1" fontAlgn="auto" hangingPunct="1">
              <a:lnSpc>
                <a:spcPct val="80000"/>
              </a:lnSpc>
              <a:spcAft>
                <a:spcPts val="0"/>
              </a:spcAft>
              <a:buClr>
                <a:srgbClr val="FFFFFF"/>
              </a:buClr>
              <a:buFont typeface="Monotype Sorts"/>
              <a:buChar char="Y"/>
              <a:defRPr/>
            </a:pPr>
            <a:r>
              <a:rPr lang="es-ES_tradnl" sz="2400" b="1" smtClean="0"/>
              <a:t>— 4-Aminobifenilo</a:t>
            </a:r>
          </a:p>
          <a:p>
            <a:pPr marL="448056" indent="-384048" eaLnBrk="1" fontAlgn="auto" hangingPunct="1">
              <a:lnSpc>
                <a:spcPct val="80000"/>
              </a:lnSpc>
              <a:spcAft>
                <a:spcPts val="0"/>
              </a:spcAft>
              <a:buClr>
                <a:srgbClr val="FFFFFF"/>
              </a:buClr>
              <a:buFont typeface="Monotype Sorts"/>
              <a:buChar char="Y"/>
              <a:defRPr/>
            </a:pPr>
            <a:r>
              <a:rPr lang="es-ES_tradnl" sz="2400" b="1" smtClean="0"/>
              <a:t>— Arsénico y sus compuestos</a:t>
            </a:r>
          </a:p>
          <a:p>
            <a:pPr marL="448056" indent="-384048" eaLnBrk="1" fontAlgn="auto" hangingPunct="1">
              <a:lnSpc>
                <a:spcPct val="80000"/>
              </a:lnSpc>
              <a:spcAft>
                <a:spcPts val="0"/>
              </a:spcAft>
              <a:buClr>
                <a:srgbClr val="FFFFFF"/>
              </a:buClr>
              <a:buFont typeface="Monotype Sorts"/>
              <a:buChar char="Y"/>
              <a:defRPr/>
            </a:pPr>
            <a:r>
              <a:rPr lang="es-ES_tradnl" sz="2400" b="1" smtClean="0"/>
              <a:t>— Asfaltos *</a:t>
            </a:r>
          </a:p>
          <a:p>
            <a:pPr marL="448056" indent="-384048" eaLnBrk="1" fontAlgn="auto" hangingPunct="1">
              <a:lnSpc>
                <a:spcPct val="80000"/>
              </a:lnSpc>
              <a:spcAft>
                <a:spcPts val="0"/>
              </a:spcAft>
              <a:buClr>
                <a:srgbClr val="FFFFFF"/>
              </a:buClr>
              <a:buFont typeface="Monotype Sorts"/>
              <a:buChar char="Y"/>
              <a:defRPr/>
            </a:pPr>
            <a:r>
              <a:rPr lang="es-ES_tradnl" sz="2400" b="1" smtClean="0"/>
              <a:t>— Auramina, manufactura de</a:t>
            </a:r>
          </a:p>
          <a:p>
            <a:pPr marL="448056" indent="-384048" eaLnBrk="1" fontAlgn="auto" hangingPunct="1">
              <a:lnSpc>
                <a:spcPct val="80000"/>
              </a:lnSpc>
              <a:spcAft>
                <a:spcPts val="0"/>
              </a:spcAft>
              <a:buClr>
                <a:srgbClr val="FFFFFF"/>
              </a:buClr>
              <a:buFont typeface="Monotype Sorts"/>
              <a:buChar char="Y"/>
              <a:defRPr/>
            </a:pPr>
            <a:r>
              <a:rPr lang="es-ES_tradnl" sz="2400" b="1" smtClean="0"/>
              <a:t>— Benceno</a:t>
            </a:r>
          </a:p>
          <a:p>
            <a:pPr marL="448056" indent="-384048" eaLnBrk="1" fontAlgn="auto" hangingPunct="1">
              <a:lnSpc>
                <a:spcPct val="80000"/>
              </a:lnSpc>
              <a:spcAft>
                <a:spcPts val="0"/>
              </a:spcAft>
              <a:buClr>
                <a:srgbClr val="FFFFFF"/>
              </a:buClr>
              <a:buFont typeface="Monotype Sorts"/>
              <a:buChar char="Y"/>
              <a:defRPr/>
            </a:pPr>
            <a:r>
              <a:rPr lang="es-ES_tradnl" sz="2400" b="1" smtClean="0"/>
              <a:t>— Bencidina</a:t>
            </a:r>
          </a:p>
          <a:p>
            <a:pPr marL="448056" indent="-384048" eaLnBrk="1" fontAlgn="auto" hangingPunct="1">
              <a:lnSpc>
                <a:spcPct val="80000"/>
              </a:lnSpc>
              <a:spcAft>
                <a:spcPts val="0"/>
              </a:spcAft>
              <a:buClr>
                <a:srgbClr val="FFFFFF"/>
              </a:buClr>
              <a:buFont typeface="Monotype Sorts"/>
              <a:buChar char="Y"/>
              <a:defRPr/>
            </a:pPr>
            <a:r>
              <a:rPr lang="es-ES_tradnl" sz="2400" b="1" smtClean="0"/>
              <a:t>— Berilio y sus compuestos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434</TotalTime>
  <Words>2151</Words>
  <Application>Microsoft Office PowerPoint</Application>
  <PresentationFormat>Presentación en pantalla (4:3)</PresentationFormat>
  <Paragraphs>291</Paragraphs>
  <Slides>48</Slides>
  <Notes>8</Notes>
  <HiddenSlides>0</HiddenSlides>
  <MMClips>0</MMClips>
  <ScaleCrop>false</ScaleCrop>
  <HeadingPairs>
    <vt:vector size="8" baseType="variant">
      <vt:variant>
        <vt:lpstr>Fuentes usadas</vt:lpstr>
      </vt:variant>
      <vt:variant>
        <vt:i4>15</vt:i4>
      </vt:variant>
      <vt:variant>
        <vt:lpstr>Tema</vt:lpstr>
      </vt:variant>
      <vt:variant>
        <vt:i4>1</vt:i4>
      </vt:variant>
      <vt:variant>
        <vt:lpstr>Servidores OLE incrustados</vt:lpstr>
      </vt:variant>
      <vt:variant>
        <vt:i4>3</vt:i4>
      </vt:variant>
      <vt:variant>
        <vt:lpstr>Títulos de diapositiva</vt:lpstr>
      </vt:variant>
      <vt:variant>
        <vt:i4>48</vt:i4>
      </vt:variant>
    </vt:vector>
  </HeadingPairs>
  <TitlesOfParts>
    <vt:vector size="67" baseType="lpstr">
      <vt:lpstr>Arial</vt:lpstr>
      <vt:lpstr>Century Gothic</vt:lpstr>
      <vt:lpstr>Wingdings 2</vt:lpstr>
      <vt:lpstr>Verdana</vt:lpstr>
      <vt:lpstr>Calibri</vt:lpstr>
      <vt:lpstr>Symbol</vt:lpstr>
      <vt:lpstr>Arial Black</vt:lpstr>
      <vt:lpstr>Wingdings</vt:lpstr>
      <vt:lpstr>Monotype Sorts</vt:lpstr>
      <vt:lpstr>Corbel</vt:lpstr>
      <vt:lpstr>Wingdings 3</vt:lpstr>
      <vt:lpstr>Times New Roman</vt:lpstr>
      <vt:lpstr>Arial Narrow</vt:lpstr>
      <vt:lpstr>WenQuanYi Zen Hei</vt:lpstr>
      <vt:lpstr>DejaVu Sans</vt:lpstr>
      <vt:lpstr>Brío</vt:lpstr>
      <vt:lpstr>Microsoft Word Picture</vt:lpstr>
      <vt:lpstr>Microsoft Document</vt:lpstr>
      <vt:lpstr>Foto de Microsoft Photo Editor 3.0</vt:lpstr>
      <vt:lpstr>Diapositiva 1</vt:lpstr>
      <vt:lpstr>ETIMOLOGIA</vt:lpstr>
      <vt:lpstr>Diapositiva 3</vt:lpstr>
      <vt:lpstr>Un poco de historia ...</vt:lpstr>
      <vt:lpstr>Diapositiva 5</vt:lpstr>
      <vt:lpstr>Diapositiva 6</vt:lpstr>
      <vt:lpstr> Cáncer y Trabajo</vt:lpstr>
      <vt:lpstr>Químicos carcinogenéticos en humanos</vt:lpstr>
      <vt:lpstr>LISTADO DE SUSTANCIAS Y AGENTES CANCERIGENOS  (IARC – Grupo 1):</vt:lpstr>
      <vt:lpstr>Diapositiva 10</vt:lpstr>
      <vt:lpstr>Diapositiva 11</vt:lpstr>
      <vt:lpstr>Diapositiva 12</vt:lpstr>
      <vt:lpstr>Cáncer ocupacional</vt:lpstr>
      <vt:lpstr>Cáncer &amp; asbesto</vt:lpstr>
      <vt:lpstr>Asbesto</vt:lpstr>
      <vt:lpstr>Diapositiva 16</vt:lpstr>
      <vt:lpstr>Ocupación - industria Argentina prohíbe el asbesto 2003</vt:lpstr>
      <vt:lpstr>La tasa de muerte por mesotelioma en Gran Bretaña es actualmente la más alta del mundo: 1740 muertes en hombres</vt:lpstr>
      <vt:lpstr>Estadistica de Selikoff (1979- Academia de Ciencia N.Y.)</vt:lpstr>
      <vt:lpstr>Radon &amp; cáncer</vt:lpstr>
      <vt:lpstr>Sílice &amp; cáncer</vt:lpstr>
      <vt:lpstr>Sílice &amp; Cáncer</vt:lpstr>
      <vt:lpstr>Diesel &amp; Cáncer</vt:lpstr>
      <vt:lpstr>Berilio &amp; Arsénico</vt:lpstr>
      <vt:lpstr>Diapositiva 25</vt:lpstr>
      <vt:lpstr>Diapositiva 26</vt:lpstr>
      <vt:lpstr>Diapositiva 27</vt:lpstr>
      <vt:lpstr>Diapositiva 28</vt:lpstr>
      <vt:lpstr>Diapositiva 29</vt:lpstr>
      <vt:lpstr>Cohorte USL Barcelona Trabajo Hospital Vall d’Hebron</vt:lpstr>
      <vt:lpstr>Diapositiva 31</vt:lpstr>
      <vt:lpstr> PatologÍa no relacionada con el amianto: 23/50 (46%).</vt:lpstr>
      <vt:lpstr>INSTITUTO VACCAREZZA– UBA DRA CASADO Y DRA CAPONE</vt:lpstr>
      <vt:lpstr>Diapositiva 34</vt:lpstr>
      <vt:lpstr>Relación entre tipo histológico y exposición laboral</vt:lpstr>
      <vt:lpstr>Diapositiva 36</vt:lpstr>
      <vt:lpstr>Diapositiva 37</vt:lpstr>
      <vt:lpstr>Diapositiva 38</vt:lpstr>
      <vt:lpstr>Diapositiva 39</vt:lpstr>
      <vt:lpstr>Diapositiva 40</vt:lpstr>
      <vt:lpstr>Diapositiva 41</vt:lpstr>
      <vt:lpstr>Exposición doméstica</vt:lpstr>
      <vt:lpstr>Diapositiva 43</vt:lpstr>
      <vt:lpstr>Diapositiva 44</vt:lpstr>
      <vt:lpstr>Diapositiva 45</vt:lpstr>
      <vt:lpstr>Diapositiva 46</vt:lpstr>
      <vt:lpstr>MPM – DERRAME PLEURAL</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Y TRABAJO</dc:title>
  <dc:creator>Liliana</dc:creator>
  <cp:lastModifiedBy>Ricardo</cp:lastModifiedBy>
  <cp:revision>56</cp:revision>
  <dcterms:created xsi:type="dcterms:W3CDTF">2010-11-07T17:28:26Z</dcterms:created>
  <dcterms:modified xsi:type="dcterms:W3CDTF">2017-02-15T20:34:19Z</dcterms:modified>
</cp:coreProperties>
</file>