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8" r:id="rId3"/>
    <p:sldId id="261" r:id="rId4"/>
    <p:sldId id="260" r:id="rId5"/>
    <p:sldId id="264" r:id="rId6"/>
    <p:sldId id="265" r:id="rId7"/>
    <p:sldId id="263" r:id="rId8"/>
    <p:sldId id="267" r:id="rId9"/>
    <p:sldId id="268" r:id="rId10"/>
    <p:sldId id="266" r:id="rId11"/>
    <p:sldId id="262" r:id="rId12"/>
    <p:sldId id="269" r:id="rId13"/>
    <p:sldId id="270" r:id="rId14"/>
    <p:sldId id="271" r:id="rId15"/>
    <p:sldId id="272" r:id="rId16"/>
    <p:sldId id="274" r:id="rId17"/>
    <p:sldId id="273" r:id="rId18"/>
    <p:sldId id="275"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7852D-8D5A-44C0-BED4-6AC2878FCE76}" type="datetimeFigureOut">
              <a:rPr lang="es-AR" smtClean="0"/>
              <a:t>09/04/2021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6F75C-ADB2-4626-B2DE-38CD569F3A2A}" type="slidenum">
              <a:rPr lang="es-AR" smtClean="0"/>
              <a:t>‹Nº›</a:t>
            </a:fld>
            <a:endParaRPr lang="es-AR"/>
          </a:p>
        </p:txBody>
      </p:sp>
    </p:spTree>
    <p:extLst>
      <p:ext uri="{BB962C8B-B14F-4D97-AF65-F5344CB8AC3E}">
        <p14:creationId xmlns:p14="http://schemas.microsoft.com/office/powerpoint/2010/main" val="301293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68D6F75C-ADB2-4626-B2DE-38CD569F3A2A}" type="slidenum">
              <a:rPr lang="es-AR" smtClean="0"/>
              <a:t>3</a:t>
            </a:fld>
            <a:endParaRPr lang="es-AR"/>
          </a:p>
        </p:txBody>
      </p:sp>
    </p:spTree>
    <p:extLst>
      <p:ext uri="{BB962C8B-B14F-4D97-AF65-F5344CB8AC3E}">
        <p14:creationId xmlns:p14="http://schemas.microsoft.com/office/powerpoint/2010/main" val="148694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57F5EF3-0381-412B-8BA4-0451A6B7E009}" type="datetimeFigureOut">
              <a:rPr lang="es-AR" smtClean="0"/>
              <a:t>09/04/2021</a:t>
            </a:fld>
            <a:endParaRPr lang="es-AR"/>
          </a:p>
        </p:txBody>
      </p:sp>
      <p:sp>
        <p:nvSpPr>
          <p:cNvPr id="8" name="Slide Number Placeholder 7"/>
          <p:cNvSpPr>
            <a:spLocks noGrp="1"/>
          </p:cNvSpPr>
          <p:nvPr>
            <p:ph type="sldNum" sz="quarter" idx="11"/>
          </p:nvPr>
        </p:nvSpPr>
        <p:spPr/>
        <p:txBody>
          <a:bodyPr/>
          <a:lstStyle/>
          <a:p>
            <a:fld id="{71D8E0C1-1404-4799-95EE-B75E55A714D3}" type="slidenum">
              <a:rPr lang="es-AR" smtClean="0"/>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F5EF3-0381-412B-8BA4-0451A6B7E009}" type="datetimeFigureOut">
              <a:rPr lang="es-AR" smtClean="0"/>
              <a:t>09/04/2021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1D8E0C1-1404-4799-95EE-B75E55A714D3}"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57F5EF3-0381-412B-8BA4-0451A6B7E009}" type="datetimeFigureOut">
              <a:rPr lang="es-AR" smtClean="0"/>
              <a:t>09/04/2021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1D8E0C1-1404-4799-95EE-B75E55A714D3}"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357F5EF3-0381-412B-8BA4-0451A6B7E009}" type="datetimeFigureOut">
              <a:rPr lang="es-AR" smtClean="0"/>
              <a:t>09/04/2021</a:t>
            </a:fld>
            <a:endParaRPr lang="es-AR"/>
          </a:p>
        </p:txBody>
      </p:sp>
      <p:sp>
        <p:nvSpPr>
          <p:cNvPr id="10" name="Slide Number Placeholder 9"/>
          <p:cNvSpPr>
            <a:spLocks noGrp="1"/>
          </p:cNvSpPr>
          <p:nvPr>
            <p:ph type="sldNum" sz="quarter" idx="15"/>
          </p:nvPr>
        </p:nvSpPr>
        <p:spPr/>
        <p:txBody>
          <a:bodyPr/>
          <a:lstStyle/>
          <a:p>
            <a:fld id="{71D8E0C1-1404-4799-95EE-B75E55A714D3}" type="slidenum">
              <a:rPr lang="es-AR" smtClean="0"/>
              <a:t>‹Nº›</a:t>
            </a:fld>
            <a:endParaRPr lang="es-AR"/>
          </a:p>
        </p:txBody>
      </p:sp>
      <p:sp>
        <p:nvSpPr>
          <p:cNvPr id="11" name="Footer Placeholder 10"/>
          <p:cNvSpPr>
            <a:spLocks noGrp="1"/>
          </p:cNvSpPr>
          <p:nvPr>
            <p:ph type="ftr" sz="quarter" idx="16"/>
          </p:nvPr>
        </p:nvSpPr>
        <p:spPr/>
        <p:txBody>
          <a:bodyPr/>
          <a:lstStyle/>
          <a:p>
            <a:endParaRPr lang="es-A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57F5EF3-0381-412B-8BA4-0451A6B7E009}" type="datetimeFigureOut">
              <a:rPr lang="es-AR" smtClean="0"/>
              <a:t>09/04/2021</a:t>
            </a:fld>
            <a:endParaRPr lang="es-AR"/>
          </a:p>
        </p:txBody>
      </p:sp>
      <p:sp>
        <p:nvSpPr>
          <p:cNvPr id="8" name="Slide Number Placeholder 7"/>
          <p:cNvSpPr>
            <a:spLocks noGrp="1"/>
          </p:cNvSpPr>
          <p:nvPr>
            <p:ph type="sldNum" sz="quarter" idx="11"/>
          </p:nvPr>
        </p:nvSpPr>
        <p:spPr/>
        <p:txBody>
          <a:bodyPr/>
          <a:lstStyle/>
          <a:p>
            <a:fld id="{71D8E0C1-1404-4799-95EE-B75E55A714D3}" type="slidenum">
              <a:rPr lang="es-AR" smtClean="0"/>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0"/>
          </p:nvPr>
        </p:nvSpPr>
        <p:spPr/>
        <p:txBody>
          <a:bodyPr/>
          <a:lstStyle/>
          <a:p>
            <a:fld id="{357F5EF3-0381-412B-8BA4-0451A6B7E009}" type="datetimeFigureOut">
              <a:rPr lang="es-AR" smtClean="0"/>
              <a:t>09/04/2021</a:t>
            </a:fld>
            <a:endParaRPr lang="es-AR"/>
          </a:p>
        </p:txBody>
      </p:sp>
      <p:sp>
        <p:nvSpPr>
          <p:cNvPr id="10" name="Slide Number Placeholder 9"/>
          <p:cNvSpPr>
            <a:spLocks noGrp="1"/>
          </p:cNvSpPr>
          <p:nvPr>
            <p:ph type="sldNum" sz="quarter" idx="11"/>
          </p:nvPr>
        </p:nvSpPr>
        <p:spPr/>
        <p:txBody>
          <a:bodyPr/>
          <a:lstStyle/>
          <a:p>
            <a:fld id="{71D8E0C1-1404-4799-95EE-B75E55A714D3}" type="slidenum">
              <a:rPr lang="es-AR" smtClean="0"/>
              <a:t>‹Nº›</a:t>
            </a:fld>
            <a:endParaRPr lang="es-AR"/>
          </a:p>
        </p:txBody>
      </p:sp>
      <p:sp>
        <p:nvSpPr>
          <p:cNvPr id="11" name="Footer Placeholder 10"/>
          <p:cNvSpPr>
            <a:spLocks noGrp="1"/>
          </p:cNvSpPr>
          <p:nvPr>
            <p:ph type="ftr" sz="quarter" idx="12"/>
          </p:nvPr>
        </p:nvSpPr>
        <p:spPr>
          <a:xfrm>
            <a:off x="493776" y="6356350"/>
            <a:ext cx="5102352" cy="365125"/>
          </a:xfrm>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0"/>
          </p:nvPr>
        </p:nvSpPr>
        <p:spPr/>
        <p:txBody>
          <a:bodyPr/>
          <a:lstStyle/>
          <a:p>
            <a:fld id="{357F5EF3-0381-412B-8BA4-0451A6B7E009}" type="datetimeFigureOut">
              <a:rPr lang="es-AR" smtClean="0"/>
              <a:t>09/04/2021</a:t>
            </a:fld>
            <a:endParaRPr lang="es-AR"/>
          </a:p>
        </p:txBody>
      </p:sp>
      <p:sp>
        <p:nvSpPr>
          <p:cNvPr id="11" name="Slide Number Placeholder 10"/>
          <p:cNvSpPr>
            <a:spLocks noGrp="1"/>
          </p:cNvSpPr>
          <p:nvPr>
            <p:ph type="sldNum" sz="quarter" idx="11"/>
          </p:nvPr>
        </p:nvSpPr>
        <p:spPr/>
        <p:txBody>
          <a:bodyPr/>
          <a:lstStyle/>
          <a:p>
            <a:fld id="{71D8E0C1-1404-4799-95EE-B75E55A714D3}" type="slidenum">
              <a:rPr lang="es-AR" smtClean="0"/>
              <a:t>‹Nº›</a:t>
            </a:fld>
            <a:endParaRPr lang="es-AR"/>
          </a:p>
        </p:txBody>
      </p:sp>
      <p:sp>
        <p:nvSpPr>
          <p:cNvPr id="12" name="Footer Placeholder 11"/>
          <p:cNvSpPr>
            <a:spLocks noGrp="1"/>
          </p:cNvSpPr>
          <p:nvPr>
            <p:ph type="ftr" sz="quarter" idx="12"/>
          </p:nvPr>
        </p:nvSpPr>
        <p:spPr>
          <a:xfrm>
            <a:off x="493776" y="6356350"/>
            <a:ext cx="5102352" cy="365125"/>
          </a:xfrm>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57F5EF3-0381-412B-8BA4-0451A6B7E009}" type="datetimeFigureOut">
              <a:rPr lang="es-AR" smtClean="0"/>
              <a:t>09/04/2021</a:t>
            </a:fld>
            <a:endParaRPr lang="es-AR"/>
          </a:p>
        </p:txBody>
      </p:sp>
      <p:sp>
        <p:nvSpPr>
          <p:cNvPr id="5" name="Title 4"/>
          <p:cNvSpPr>
            <a:spLocks noGrp="1"/>
          </p:cNvSpPr>
          <p:nvPr>
            <p:ph type="title"/>
          </p:nvPr>
        </p:nvSpPr>
        <p:spPr/>
        <p:txBody>
          <a:bodyPr/>
          <a:lstStyle/>
          <a:p>
            <a:r>
              <a:rPr lang="es-ES" smtClean="0"/>
              <a:t>Haga clic para modificar el estilo de título del patrón</a:t>
            </a:r>
            <a:endParaRPr lang="en-US" dirty="0"/>
          </a:p>
        </p:txBody>
      </p:sp>
      <p:sp>
        <p:nvSpPr>
          <p:cNvPr id="4" name="Slide Number Placeholder 3"/>
          <p:cNvSpPr>
            <a:spLocks noGrp="1"/>
          </p:cNvSpPr>
          <p:nvPr>
            <p:ph type="sldNum" sz="quarter" idx="11"/>
          </p:nvPr>
        </p:nvSpPr>
        <p:spPr/>
        <p:txBody>
          <a:bodyPr/>
          <a:lstStyle/>
          <a:p>
            <a:fld id="{71D8E0C1-1404-4799-95EE-B75E55A714D3}" type="slidenum">
              <a:rPr lang="es-AR" smtClean="0"/>
              <a:t>‹Nº›</a:t>
            </a:fld>
            <a:endParaRPr lang="es-AR"/>
          </a:p>
        </p:txBody>
      </p:sp>
      <p:sp>
        <p:nvSpPr>
          <p:cNvPr id="6" name="Footer Placeholder 5"/>
          <p:cNvSpPr>
            <a:spLocks noGrp="1"/>
          </p:cNvSpPr>
          <p:nvPr>
            <p:ph type="ftr" sz="quarter" idx="12"/>
          </p:nvPr>
        </p:nvSpPr>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F5EF3-0381-412B-8BA4-0451A6B7E009}" type="datetimeFigureOut">
              <a:rPr lang="es-AR" smtClean="0"/>
              <a:t>09/04/2021</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71D8E0C1-1404-4799-95EE-B75E55A714D3}"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357F5EF3-0381-412B-8BA4-0451A6B7E009}" type="datetimeFigureOut">
              <a:rPr lang="es-AR" smtClean="0"/>
              <a:t>09/04/2021</a:t>
            </a:fld>
            <a:endParaRPr lang="es-AR"/>
          </a:p>
        </p:txBody>
      </p:sp>
      <p:sp>
        <p:nvSpPr>
          <p:cNvPr id="9" name="Slide Number Placeholder 8"/>
          <p:cNvSpPr>
            <a:spLocks noGrp="1"/>
          </p:cNvSpPr>
          <p:nvPr>
            <p:ph type="sldNum" sz="quarter" idx="11"/>
          </p:nvPr>
        </p:nvSpPr>
        <p:spPr/>
        <p:txBody>
          <a:bodyPr/>
          <a:lstStyle/>
          <a:p>
            <a:fld id="{71D8E0C1-1404-4799-95EE-B75E55A714D3}" type="slidenum">
              <a:rPr lang="es-AR" smtClean="0"/>
              <a:t>‹Nº›</a:t>
            </a:fld>
            <a:endParaRPr lang="es-AR"/>
          </a:p>
        </p:txBody>
      </p:sp>
      <p:sp>
        <p:nvSpPr>
          <p:cNvPr id="10" name="Footer Placeholder 9"/>
          <p:cNvSpPr>
            <a:spLocks noGrp="1"/>
          </p:cNvSpPr>
          <p:nvPr>
            <p:ph type="ftr" sz="quarter" idx="12"/>
          </p:nvPr>
        </p:nvSpPr>
        <p:spPr>
          <a:xfrm>
            <a:off x="493776" y="6356350"/>
            <a:ext cx="5102352" cy="365125"/>
          </a:xfrm>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357F5EF3-0381-412B-8BA4-0451A6B7E009}" type="datetimeFigureOut">
              <a:rPr lang="es-AR" smtClean="0"/>
              <a:t>09/04/2021</a:t>
            </a:fld>
            <a:endParaRPr lang="es-AR"/>
          </a:p>
        </p:txBody>
      </p:sp>
      <p:sp>
        <p:nvSpPr>
          <p:cNvPr id="9" name="Slide Number Placeholder 8"/>
          <p:cNvSpPr>
            <a:spLocks noGrp="1"/>
          </p:cNvSpPr>
          <p:nvPr>
            <p:ph type="sldNum" sz="quarter" idx="11"/>
          </p:nvPr>
        </p:nvSpPr>
        <p:spPr/>
        <p:txBody>
          <a:bodyPr/>
          <a:lstStyle/>
          <a:p>
            <a:fld id="{71D8E0C1-1404-4799-95EE-B75E55A714D3}" type="slidenum">
              <a:rPr lang="es-AR" smtClean="0"/>
              <a:t>‹Nº›</a:t>
            </a:fld>
            <a:endParaRPr lang="es-AR"/>
          </a:p>
        </p:txBody>
      </p:sp>
      <p:sp>
        <p:nvSpPr>
          <p:cNvPr id="10" name="Footer Placeholder 9"/>
          <p:cNvSpPr>
            <a:spLocks noGrp="1"/>
          </p:cNvSpPr>
          <p:nvPr>
            <p:ph type="ftr" sz="quarter" idx="12"/>
          </p:nvPr>
        </p:nvSpPr>
        <p:spPr>
          <a:xfrm>
            <a:off x="493776" y="6356350"/>
            <a:ext cx="5102352" cy="365125"/>
          </a:xfrm>
        </p:spPr>
        <p:txBody>
          <a:bodyPr/>
          <a:lstStyle/>
          <a:p>
            <a:endParaRPr lang="es-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357F5EF3-0381-412B-8BA4-0451A6B7E009}" type="datetimeFigureOut">
              <a:rPr lang="es-AR" smtClean="0"/>
              <a:t>09/04/2021</a:t>
            </a:fld>
            <a:endParaRPr lang="es-A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s-A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1D8E0C1-1404-4799-95EE-B75E55A714D3}"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acmillandictionary.com/" TargetMode="External"/><Relationship Id="rId3" Type="http://schemas.openxmlformats.org/officeDocument/2006/relationships/image" Target="../media/image2.jpeg"/><Relationship Id="rId7" Type="http://schemas.openxmlformats.org/officeDocument/2006/relationships/hyperlink" Target="https://www.oxfordlearnersdictionaries.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ldoceonline.com/dictionary/" TargetMode="External"/><Relationship Id="rId5" Type="http://schemas.openxmlformats.org/officeDocument/2006/relationships/hyperlink" Target="https://dictionary.cambridge.org/es/" TargetMode="External"/><Relationship Id="rId10" Type="http://schemas.openxmlformats.org/officeDocument/2006/relationships/hyperlink" Target="https://osha.oregon.gov/OSHAPubs/english-spanish.pdf" TargetMode="External"/><Relationship Id="rId4" Type="http://schemas.openxmlformats.org/officeDocument/2006/relationships/hyperlink" Target="https://www.wordreference.com/es/translation.asp?tranword=a" TargetMode="External"/><Relationship Id="rId9" Type="http://schemas.openxmlformats.org/officeDocument/2006/relationships/hyperlink" Target="https://www.lexico.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osha.gov/aboutosh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15616" y="1988840"/>
            <a:ext cx="6818114" cy="2308324"/>
          </a:xfrm>
          <a:prstGeom prst="rect">
            <a:avLst/>
          </a:prstGeom>
          <a:noFill/>
        </p:spPr>
        <p:txBody>
          <a:bodyPr wrap="square" rtlCol="0">
            <a:spAutoFit/>
          </a:bodyPr>
          <a:lstStyle/>
          <a:p>
            <a:pPr algn="ctr"/>
            <a:r>
              <a:rPr lang="es-AR" sz="4800" b="1" dirty="0" smtClean="0"/>
              <a:t>Tecnicatura Universitaria en Higiene y Seguridad en el Trabajo</a:t>
            </a:r>
            <a:endParaRPr lang="es-AR" sz="4800" b="1" dirty="0"/>
          </a:p>
        </p:txBody>
      </p:sp>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55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12622" y="613525"/>
            <a:ext cx="2619628"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u="sng" dirty="0" smtClean="0"/>
              <a:t>Diccionarios:</a:t>
            </a:r>
            <a:endParaRPr lang="es-AR" sz="2800" b="1" u="sng" dirty="0"/>
          </a:p>
        </p:txBody>
      </p:sp>
      <p:sp>
        <p:nvSpPr>
          <p:cNvPr id="4" name="3 Rectángulo"/>
          <p:cNvSpPr/>
          <p:nvPr/>
        </p:nvSpPr>
        <p:spPr>
          <a:xfrm>
            <a:off x="61341" y="1152947"/>
            <a:ext cx="8588433" cy="4431983"/>
          </a:xfrm>
          <a:prstGeom prst="rect">
            <a:avLst/>
          </a:prstGeom>
        </p:spPr>
        <p:txBody>
          <a:bodyPr wrap="square">
            <a:spAutoFit/>
          </a:bodyPr>
          <a:lstStyle/>
          <a:p>
            <a:r>
              <a:rPr lang="es-AR" sz="1600" dirty="0" smtClean="0"/>
              <a:t>-Diccionarios bilingües:</a:t>
            </a:r>
          </a:p>
          <a:p>
            <a:pPr lvl="0"/>
            <a:r>
              <a:rPr lang="es-AR" sz="1600" u="sng" dirty="0">
                <a:hlinkClick r:id="rId4"/>
              </a:rPr>
              <a:t>https://www.wordreference.com/es/translation.asp?tranword=a</a:t>
            </a:r>
            <a:endParaRPr lang="es-AR" sz="1600" dirty="0"/>
          </a:p>
          <a:p>
            <a:pPr lvl="0"/>
            <a:r>
              <a:rPr lang="es-AR" sz="1600" u="sng" dirty="0">
                <a:hlinkClick r:id="rId5"/>
              </a:rPr>
              <a:t>https://dictionary.cambridge.org/es/</a:t>
            </a:r>
            <a:endParaRPr lang="es-AR" sz="1600" dirty="0"/>
          </a:p>
          <a:p>
            <a:pPr lvl="0"/>
            <a:r>
              <a:rPr lang="es-AR" sz="1600" u="sng" dirty="0">
                <a:hlinkClick r:id="rId6"/>
              </a:rPr>
              <a:t>https://www.ldoceonline.com/dictionary/</a:t>
            </a:r>
            <a:endParaRPr lang="es-AR" sz="1600" dirty="0"/>
          </a:p>
          <a:p>
            <a:endParaRPr lang="es-AR" sz="1600" dirty="0" smtClean="0"/>
          </a:p>
          <a:p>
            <a:r>
              <a:rPr lang="es-AR" sz="1600" dirty="0" smtClean="0"/>
              <a:t> -Diccionarios monolingües:</a:t>
            </a:r>
          </a:p>
          <a:p>
            <a:r>
              <a:rPr lang="en-GB" sz="1600" u="sng" dirty="0" smtClean="0">
                <a:hlinkClick r:id="rId5"/>
              </a:rPr>
              <a:t>https</a:t>
            </a:r>
            <a:r>
              <a:rPr lang="en-GB" sz="1600" u="sng" dirty="0">
                <a:hlinkClick r:id="rId5"/>
              </a:rPr>
              <a:t>://</a:t>
            </a:r>
            <a:r>
              <a:rPr lang="en-GB" sz="1600" u="sng" dirty="0" smtClean="0">
                <a:hlinkClick r:id="rId5"/>
              </a:rPr>
              <a:t>dictionary.cambridge.org/es/</a:t>
            </a:r>
            <a:endParaRPr lang="es-AR" sz="1600" dirty="0" smtClean="0"/>
          </a:p>
          <a:p>
            <a:r>
              <a:rPr lang="es-AR" sz="1600" u="sng" dirty="0" smtClean="0">
                <a:hlinkClick r:id="rId6"/>
              </a:rPr>
              <a:t>https</a:t>
            </a:r>
            <a:r>
              <a:rPr lang="es-AR" sz="1600" u="sng" dirty="0">
                <a:hlinkClick r:id="rId6"/>
              </a:rPr>
              <a:t>://</a:t>
            </a:r>
            <a:r>
              <a:rPr lang="es-AR" sz="1600" u="sng" dirty="0" smtClean="0">
                <a:hlinkClick r:id="rId6"/>
              </a:rPr>
              <a:t>www.ldoceonline.com/dictionary/</a:t>
            </a:r>
            <a:endParaRPr lang="es-AR" sz="1600" dirty="0" smtClean="0"/>
          </a:p>
          <a:p>
            <a:r>
              <a:rPr lang="es-AR" sz="1600" u="sng" dirty="0" smtClean="0">
                <a:hlinkClick r:id="rId7"/>
              </a:rPr>
              <a:t>https</a:t>
            </a:r>
            <a:r>
              <a:rPr lang="es-AR" sz="1600" u="sng" dirty="0">
                <a:hlinkClick r:id="rId7"/>
              </a:rPr>
              <a:t>://</a:t>
            </a:r>
            <a:r>
              <a:rPr lang="es-AR" sz="1600" u="sng" dirty="0" smtClean="0">
                <a:hlinkClick r:id="rId7"/>
              </a:rPr>
              <a:t>www.oxfordlearnersdictionaries.com/</a:t>
            </a:r>
            <a:endParaRPr lang="es-AR" sz="1600" dirty="0" smtClean="0"/>
          </a:p>
          <a:p>
            <a:r>
              <a:rPr lang="es-AR" sz="1600" u="sng" dirty="0" smtClean="0">
                <a:hlinkClick r:id="rId8"/>
              </a:rPr>
              <a:t>https</a:t>
            </a:r>
            <a:r>
              <a:rPr lang="es-AR" sz="1600" u="sng" dirty="0">
                <a:hlinkClick r:id="rId8"/>
              </a:rPr>
              <a:t>://</a:t>
            </a:r>
            <a:r>
              <a:rPr lang="es-AR" sz="1600" u="sng" dirty="0" smtClean="0">
                <a:hlinkClick r:id="rId8"/>
              </a:rPr>
              <a:t>www.macmillandictionary.com/</a:t>
            </a:r>
            <a:endParaRPr lang="es-AR" sz="1600" dirty="0" smtClean="0"/>
          </a:p>
          <a:p>
            <a:r>
              <a:rPr lang="es-AR" sz="1600" u="sng" dirty="0" smtClean="0">
                <a:hlinkClick r:id="rId9"/>
              </a:rPr>
              <a:t>https</a:t>
            </a:r>
            <a:r>
              <a:rPr lang="es-AR" sz="1600" u="sng" dirty="0">
                <a:hlinkClick r:id="rId9"/>
              </a:rPr>
              <a:t>://www.lexico.com/</a:t>
            </a:r>
            <a:r>
              <a:rPr lang="es-AR" sz="1600" dirty="0"/>
              <a:t> </a:t>
            </a:r>
            <a:endParaRPr lang="es-AR" sz="1600" dirty="0" smtClean="0"/>
          </a:p>
          <a:p>
            <a:endParaRPr lang="es-AR" sz="1600" dirty="0"/>
          </a:p>
          <a:p>
            <a:pPr lvl="0"/>
            <a:r>
              <a:rPr lang="en-GB" sz="1600" dirty="0"/>
              <a:t>Dictionary of Occupational Safety and Health Terms</a:t>
            </a:r>
            <a:endParaRPr lang="es-AR" sz="1600" dirty="0"/>
          </a:p>
          <a:p>
            <a:r>
              <a:rPr lang="en-GB" sz="1600" u="sng" dirty="0">
                <a:hlinkClick r:id="rId10"/>
              </a:rPr>
              <a:t>https://osha.oregon.gov/OSHAPubs/english-spanish.pdf</a:t>
            </a:r>
            <a:endParaRPr lang="es-AR" sz="1600" dirty="0"/>
          </a:p>
          <a:p>
            <a:endParaRPr lang="es-AR" sz="1600" dirty="0"/>
          </a:p>
          <a:p>
            <a:endParaRPr lang="es-AR" dirty="0" smtClean="0"/>
          </a:p>
          <a:p>
            <a:endParaRPr lang="es-AR" dirty="0" smtClean="0"/>
          </a:p>
        </p:txBody>
      </p:sp>
    </p:spTree>
    <p:extLst>
      <p:ext uri="{BB962C8B-B14F-4D97-AF65-F5344CB8AC3E}">
        <p14:creationId xmlns:p14="http://schemas.microsoft.com/office/powerpoint/2010/main" val="34625432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229200"/>
            <a:ext cx="9180512"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1172448"/>
            <a:ext cx="8784976" cy="3816429"/>
          </a:xfrm>
          <a:prstGeom prst="rect">
            <a:avLst/>
          </a:prstGeom>
        </p:spPr>
        <p:txBody>
          <a:bodyPr wrap="square">
            <a:spAutoFit/>
          </a:bodyPr>
          <a:lstStyle/>
          <a:p>
            <a:r>
              <a:rPr lang="en-GB" sz="2000" b="1" i="1" u="sng" dirty="0" smtClean="0"/>
              <a:t>Information and material </a:t>
            </a:r>
          </a:p>
          <a:p>
            <a:endParaRPr lang="en-GB" sz="2000" b="1" i="1" dirty="0"/>
          </a:p>
          <a:p>
            <a:pPr algn="just"/>
            <a:r>
              <a:rPr lang="en-GB" sz="2000" b="1" i="1" dirty="0" smtClean="0"/>
              <a:t>OSHA</a:t>
            </a:r>
            <a:r>
              <a:rPr lang="en-GB" sz="2000" i="1" dirty="0"/>
              <a:t>: Occupational Safety and Health Administration from the United States Department of Labour. </a:t>
            </a:r>
            <a:endParaRPr lang="en-GB" sz="2000" i="1" dirty="0" smtClean="0"/>
          </a:p>
          <a:p>
            <a:pPr algn="just"/>
            <a:endParaRPr lang="es-AR" sz="2000" dirty="0"/>
          </a:p>
          <a:p>
            <a:pPr algn="just"/>
            <a:r>
              <a:rPr lang="en-GB" sz="2000" b="1" i="1" dirty="0"/>
              <a:t>OSHA's Mission</a:t>
            </a:r>
            <a:endParaRPr lang="es-AR" sz="2000" dirty="0"/>
          </a:p>
          <a:p>
            <a:pPr algn="just"/>
            <a:r>
              <a:rPr lang="en-GB" sz="2000" i="1" dirty="0"/>
              <a:t>With the Occupational Safety and Health Act of 1970, Congress created the Occupational Safety and Health Administration (OSHA) to ensure safe and healthful working conditions for working men and women by setting and enforcing standards and by providing training, outreach, education and assistance.</a:t>
            </a:r>
            <a:endParaRPr lang="es-AR" sz="2000" dirty="0"/>
          </a:p>
          <a:p>
            <a:endParaRPr lang="en-GB" sz="1400" dirty="0" smtClean="0"/>
          </a:p>
          <a:p>
            <a:endParaRPr lang="en-GB" sz="1400" dirty="0"/>
          </a:p>
          <a:p>
            <a:pPr algn="r"/>
            <a:r>
              <a:rPr lang="en-GB" sz="1400" dirty="0" smtClean="0"/>
              <a:t>Source</a:t>
            </a:r>
            <a:r>
              <a:rPr lang="en-GB" sz="1400" dirty="0"/>
              <a:t>: </a:t>
            </a:r>
            <a:r>
              <a:rPr lang="en-GB" sz="1400" u="sng" dirty="0">
                <a:hlinkClick r:id="rId4"/>
              </a:rPr>
              <a:t>https://www.osha.gov/aboutosha</a:t>
            </a:r>
            <a:endParaRPr lang="es-AR" sz="1400" dirty="0"/>
          </a:p>
        </p:txBody>
      </p:sp>
    </p:spTree>
    <p:extLst>
      <p:ext uri="{BB962C8B-B14F-4D97-AF65-F5344CB8AC3E}">
        <p14:creationId xmlns:p14="http://schemas.microsoft.com/office/powerpoint/2010/main" val="38069896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02673" y="2492896"/>
            <a:ext cx="6398086" cy="2246769"/>
          </a:xfrm>
          <a:prstGeom prst="rect">
            <a:avLst/>
          </a:prstGeom>
        </p:spPr>
        <p:txBody>
          <a:bodyPr wrap="square">
            <a:spAutoFit/>
          </a:bodyPr>
          <a:lstStyle/>
          <a:p>
            <a:r>
              <a:rPr lang="en-GB" sz="2000" b="1" dirty="0"/>
              <a:t>OCCUPATIONAL SAFETY AND HEALTH TECHNICIAN</a:t>
            </a:r>
            <a:endParaRPr lang="es-AR" sz="2000" b="1" dirty="0"/>
          </a:p>
          <a:p>
            <a:r>
              <a:rPr lang="en-GB" sz="2000" dirty="0"/>
              <a:t> </a:t>
            </a:r>
            <a:endParaRPr lang="es-AR" sz="2000" dirty="0"/>
          </a:p>
          <a:p>
            <a:r>
              <a:rPr lang="en-GB" sz="2000" dirty="0"/>
              <a:t>OCCUPATIONAL SAFETY AND HEALTH (OSH)</a:t>
            </a:r>
            <a:endParaRPr lang="es-AR" sz="2000" dirty="0"/>
          </a:p>
          <a:p>
            <a:r>
              <a:rPr lang="en-GB" sz="2000" dirty="0"/>
              <a:t>OCCUPATIONAL HEALTH AND SAFETY (OHS)</a:t>
            </a:r>
            <a:endParaRPr lang="es-AR" sz="2000" dirty="0"/>
          </a:p>
          <a:p>
            <a:r>
              <a:rPr lang="en-GB" sz="2000" dirty="0"/>
              <a:t>WORKPLACE SAFETY AND HEALTH </a:t>
            </a:r>
            <a:endParaRPr lang="es-AR" sz="2000" dirty="0"/>
          </a:p>
          <a:p>
            <a:r>
              <a:rPr lang="en-GB" sz="2000" dirty="0"/>
              <a:t>WORKPLACE HEALTH AND SAFETY </a:t>
            </a:r>
            <a:endParaRPr lang="es-AR" sz="2000" dirty="0"/>
          </a:p>
          <a:p>
            <a:r>
              <a:rPr lang="es-AR" sz="2000" dirty="0"/>
              <a:t>JOB SAFETY AND HEALTH</a:t>
            </a:r>
          </a:p>
        </p:txBody>
      </p:sp>
      <p:sp>
        <p:nvSpPr>
          <p:cNvPr id="6" name="5 CuadroTexto"/>
          <p:cNvSpPr txBox="1"/>
          <p:nvPr/>
        </p:nvSpPr>
        <p:spPr>
          <a:xfrm>
            <a:off x="395536" y="1177551"/>
            <a:ext cx="6818114" cy="1077218"/>
          </a:xfrm>
          <a:prstGeom prst="rect">
            <a:avLst/>
          </a:prstGeom>
          <a:noFill/>
        </p:spPr>
        <p:txBody>
          <a:bodyPr wrap="square" rtlCol="0">
            <a:spAutoFit/>
          </a:bodyPr>
          <a:lstStyle/>
          <a:p>
            <a:pPr algn="ctr"/>
            <a:r>
              <a:rPr lang="es-AR" sz="3200" b="1" dirty="0" smtClean="0"/>
              <a:t>Tecnicatura Universitaria en Higiene y Seguridad en el Trabajo</a:t>
            </a:r>
            <a:endParaRPr lang="es-AR" sz="3200" b="1" dirty="0"/>
          </a:p>
        </p:txBody>
      </p:sp>
    </p:spTree>
    <p:extLst>
      <p:ext uri="{BB962C8B-B14F-4D97-AF65-F5344CB8AC3E}">
        <p14:creationId xmlns:p14="http://schemas.microsoft.com/office/powerpoint/2010/main" val="1384530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n para let's work"/>
          <p:cNvPicPr>
            <a:picLocks noChangeAspect="1" noChangeArrowheads="1"/>
          </p:cNvPicPr>
          <p:nvPr/>
        </p:nvPicPr>
        <p:blipFill rotWithShape="1">
          <a:blip r:embed="rId3">
            <a:extLst>
              <a:ext uri="{28A0092B-C50C-407E-A947-70E740481C1C}">
                <a14:useLocalDpi xmlns:a14="http://schemas.microsoft.com/office/drawing/2010/main" val="0"/>
              </a:ext>
            </a:extLst>
          </a:blip>
          <a:srcRect b="10791"/>
          <a:stretch/>
        </p:blipFill>
        <p:spPr bwMode="auto">
          <a:xfrm>
            <a:off x="926181" y="1515939"/>
            <a:ext cx="6840760" cy="50284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724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 </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1762326"/>
            <a:ext cx="7903118" cy="830997"/>
          </a:xfrm>
          <a:prstGeom prst="rect">
            <a:avLst/>
          </a:prstGeom>
        </p:spPr>
        <p:txBody>
          <a:bodyPr wrap="square">
            <a:spAutoFit/>
          </a:bodyPr>
          <a:lstStyle/>
          <a:p>
            <a:pPr marL="457200" indent="-457200">
              <a:buFont typeface="+mj-lt"/>
              <a:buAutoNum type="arabicPeriod"/>
            </a:pPr>
            <a:r>
              <a:rPr lang="en-GB" sz="2400" dirty="0"/>
              <a:t>Read the title and the first paragraph. What is the text about?</a:t>
            </a:r>
            <a:endParaRPr lang="es-AR" sz="2400" dirty="0"/>
          </a:p>
        </p:txBody>
      </p:sp>
      <p:sp>
        <p:nvSpPr>
          <p:cNvPr id="6" name="5 CuadroTexto"/>
          <p:cNvSpPr txBox="1"/>
          <p:nvPr/>
        </p:nvSpPr>
        <p:spPr>
          <a:xfrm>
            <a:off x="395536" y="1177551"/>
            <a:ext cx="6818114" cy="584775"/>
          </a:xfrm>
          <a:prstGeom prst="rect">
            <a:avLst/>
          </a:prstGeom>
          <a:noFill/>
        </p:spPr>
        <p:txBody>
          <a:bodyPr wrap="square" rtlCol="0">
            <a:spAutoFit/>
          </a:bodyPr>
          <a:lstStyle/>
          <a:p>
            <a:r>
              <a:rPr lang="es-AR" sz="3200" b="1" i="1" u="sng" dirty="0" smtClean="0"/>
              <a:t>ACTIVITIES</a:t>
            </a:r>
            <a:endParaRPr lang="es-AR" sz="3200" b="1" i="1" u="sng"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005" t="35451" r="27602" b="41667"/>
          <a:stretch/>
        </p:blipFill>
        <p:spPr bwMode="auto">
          <a:xfrm>
            <a:off x="622125" y="2804089"/>
            <a:ext cx="819974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67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6539" y="1765125"/>
            <a:ext cx="7903118" cy="2677656"/>
          </a:xfrm>
          <a:prstGeom prst="rect">
            <a:avLst/>
          </a:prstGeom>
        </p:spPr>
        <p:txBody>
          <a:bodyPr wrap="square">
            <a:spAutoFit/>
          </a:bodyPr>
          <a:lstStyle/>
          <a:p>
            <a:pPr lvl="0"/>
            <a:r>
              <a:rPr lang="en-GB" sz="2400" dirty="0" smtClean="0"/>
              <a:t>2. Answer </a:t>
            </a:r>
            <a:r>
              <a:rPr lang="en-GB" sz="2400" dirty="0"/>
              <a:t>the following questions. (You can underline in the text</a:t>
            </a:r>
            <a:r>
              <a:rPr lang="en-GB" sz="2400" dirty="0" smtClean="0"/>
              <a:t>)</a:t>
            </a:r>
          </a:p>
          <a:p>
            <a:pPr lvl="0"/>
            <a:endParaRPr lang="es-AR" sz="2400" dirty="0"/>
          </a:p>
          <a:p>
            <a:r>
              <a:rPr lang="en-GB" sz="2400" b="1" dirty="0" smtClean="0"/>
              <a:t>        2.1</a:t>
            </a:r>
            <a:r>
              <a:rPr lang="en-GB" sz="2400" b="1" dirty="0"/>
              <a:t>.</a:t>
            </a:r>
            <a:r>
              <a:rPr lang="en-GB" sz="2400" dirty="0"/>
              <a:t> Why do OHS technicians collaborate with OHS </a:t>
            </a:r>
            <a:r>
              <a:rPr lang="en-GB" sz="2400" dirty="0" smtClean="0"/>
              <a:t/>
            </a:r>
            <a:br>
              <a:rPr lang="en-GB" sz="2400" dirty="0" smtClean="0"/>
            </a:br>
            <a:r>
              <a:rPr lang="en-GB" sz="2400" dirty="0" smtClean="0"/>
              <a:t>                specialists</a:t>
            </a:r>
            <a:r>
              <a:rPr lang="en-GB" sz="2400" dirty="0"/>
              <a:t>?</a:t>
            </a:r>
            <a:endParaRPr lang="es-AR" sz="2400" dirty="0"/>
          </a:p>
          <a:p>
            <a:r>
              <a:rPr lang="en-GB" sz="2400" b="1" dirty="0"/>
              <a:t> </a:t>
            </a:r>
            <a:r>
              <a:rPr lang="en-GB" sz="2400" b="1" dirty="0" smtClean="0"/>
              <a:t>       2.2</a:t>
            </a:r>
            <a:r>
              <a:rPr lang="en-GB" sz="2400" b="1" dirty="0"/>
              <a:t>.</a:t>
            </a:r>
            <a:r>
              <a:rPr lang="en-GB" sz="2400" dirty="0"/>
              <a:t> What are typical workplaces for OHS technicians?</a:t>
            </a:r>
            <a:endParaRPr lang="es-AR" sz="2400" dirty="0"/>
          </a:p>
          <a:p>
            <a:r>
              <a:rPr lang="en-GB" sz="2400" b="1" dirty="0" smtClean="0"/>
              <a:t>        2.3</a:t>
            </a:r>
            <a:r>
              <a:rPr lang="en-GB" sz="2400" b="1" dirty="0"/>
              <a:t>.</a:t>
            </a:r>
            <a:r>
              <a:rPr lang="en-GB" sz="2400" dirty="0"/>
              <a:t> What are the disadvantages of OHS technicians?</a:t>
            </a:r>
            <a:endParaRPr lang="es-AR" sz="2400" dirty="0"/>
          </a:p>
        </p:txBody>
      </p:sp>
    </p:spTree>
    <p:extLst>
      <p:ext uri="{BB962C8B-B14F-4D97-AF65-F5344CB8AC3E}">
        <p14:creationId xmlns:p14="http://schemas.microsoft.com/office/powerpoint/2010/main" val="16962543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04" t="23295" r="31284" b="17262"/>
          <a:stretch/>
        </p:blipFill>
        <p:spPr bwMode="auto">
          <a:xfrm>
            <a:off x="755576" y="1458562"/>
            <a:ext cx="6768752" cy="499647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648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1762326"/>
            <a:ext cx="7903118" cy="1200329"/>
          </a:xfrm>
          <a:prstGeom prst="rect">
            <a:avLst/>
          </a:prstGeom>
        </p:spPr>
        <p:txBody>
          <a:bodyPr wrap="square">
            <a:spAutoFit/>
          </a:bodyPr>
          <a:lstStyle/>
          <a:p>
            <a:pPr lvl="0"/>
            <a:r>
              <a:rPr lang="en-GB" sz="2400" dirty="0" smtClean="0"/>
              <a:t>3. </a:t>
            </a:r>
            <a:r>
              <a:rPr lang="en-GB" sz="2400" dirty="0"/>
              <a:t>Infer the meaning from the context: What’s the meaning of </a:t>
            </a:r>
            <a:r>
              <a:rPr lang="en-GB" sz="2400" b="1" i="1" dirty="0"/>
              <a:t>‘conducting tests</a:t>
            </a:r>
            <a:r>
              <a:rPr lang="en-GB" sz="2400" dirty="0"/>
              <a:t>’?</a:t>
            </a:r>
            <a:endParaRPr lang="es-AR" sz="2400" dirty="0"/>
          </a:p>
          <a:p>
            <a:pPr marL="457200" indent="-457200">
              <a:buFont typeface="+mj-lt"/>
              <a:buAutoNum type="arabicPeriod"/>
            </a:pPr>
            <a:endParaRPr lang="es-AR" sz="2400"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005" t="41802" r="27602" b="41667"/>
          <a:stretch/>
        </p:blipFill>
        <p:spPr bwMode="auto">
          <a:xfrm>
            <a:off x="622125" y="2962655"/>
            <a:ext cx="8199744" cy="171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756" t="49962" r="55111" b="47103"/>
          <a:stretch/>
        </p:blipFill>
        <p:spPr bwMode="auto">
          <a:xfrm>
            <a:off x="2051720" y="3810000"/>
            <a:ext cx="168695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290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908720"/>
            <a:ext cx="8280920" cy="4278094"/>
          </a:xfrm>
          <a:prstGeom prst="rect">
            <a:avLst/>
          </a:prstGeom>
        </p:spPr>
        <p:txBody>
          <a:bodyPr wrap="square">
            <a:spAutoFit/>
          </a:bodyPr>
          <a:lstStyle/>
          <a:p>
            <a:pPr lvl="0"/>
            <a:r>
              <a:rPr lang="en-GB" sz="2400" dirty="0" smtClean="0"/>
              <a:t>4. Find the words that match the definitions:</a:t>
            </a:r>
          </a:p>
          <a:p>
            <a:pPr lvl="0"/>
            <a:endParaRPr lang="es-AR" sz="2400" dirty="0" smtClean="0"/>
          </a:p>
          <a:p>
            <a:pPr lvl="0"/>
            <a:r>
              <a:rPr lang="en-GB" sz="2000" dirty="0" smtClean="0"/>
              <a:t>________: (noun) the room, building etc. where people work.</a:t>
            </a:r>
          </a:p>
          <a:p>
            <a:pPr lvl="0"/>
            <a:endParaRPr lang="es-AR" sz="2000" dirty="0" smtClean="0"/>
          </a:p>
          <a:p>
            <a:pPr lvl="0"/>
            <a:r>
              <a:rPr lang="en-GB" sz="2000" dirty="0" smtClean="0"/>
              <a:t>________:(noun) a building, a piece of land, or both together.</a:t>
            </a:r>
          </a:p>
          <a:p>
            <a:pPr lvl="0"/>
            <a:endParaRPr lang="es-AR" sz="2000" dirty="0" smtClean="0"/>
          </a:p>
          <a:p>
            <a:pPr lvl="0"/>
            <a:r>
              <a:rPr lang="en-GB" sz="2000" dirty="0" smtClean="0"/>
              <a:t>________:</a:t>
            </a:r>
            <a:r>
              <a:rPr lang="es-AR" sz="2000" dirty="0" smtClean="0"/>
              <a:t>(</a:t>
            </a:r>
            <a:r>
              <a:rPr lang="es-AR" sz="2000" dirty="0" err="1" smtClean="0"/>
              <a:t>noun</a:t>
            </a:r>
            <a:r>
              <a:rPr lang="es-AR" sz="2000" dirty="0" smtClean="0"/>
              <a:t>) </a:t>
            </a:r>
            <a:r>
              <a:rPr lang="es-AR" sz="2000" dirty="0" err="1" smtClean="0"/>
              <a:t>information</a:t>
            </a:r>
            <a:r>
              <a:rPr lang="es-AR" sz="2000" dirty="0" smtClean="0"/>
              <a:t> </a:t>
            </a:r>
            <a:r>
              <a:rPr lang="es-AR" sz="2000" dirty="0" err="1" smtClean="0"/>
              <a:t>or</a:t>
            </a:r>
            <a:r>
              <a:rPr lang="es-AR" sz="2000" dirty="0" smtClean="0"/>
              <a:t> </a:t>
            </a:r>
            <a:r>
              <a:rPr lang="es-AR" sz="2000" dirty="0" err="1" smtClean="0"/>
              <a:t>facts</a:t>
            </a:r>
            <a:r>
              <a:rPr lang="es-AR" sz="2000" dirty="0" smtClean="0"/>
              <a:t>.</a:t>
            </a:r>
          </a:p>
          <a:p>
            <a:pPr lvl="0"/>
            <a:endParaRPr lang="es-AR" sz="2000" dirty="0" smtClean="0"/>
          </a:p>
          <a:p>
            <a:pPr lvl="0"/>
            <a:r>
              <a:rPr lang="en-GB" sz="2000" dirty="0" smtClean="0"/>
              <a:t>________:(verb) to judge how good, useful, or successful something is. </a:t>
            </a:r>
            <a:r>
              <a:rPr lang="es-AR" sz="2000" dirty="0" smtClean="0"/>
              <a:t>SYNONYM: to </a:t>
            </a:r>
            <a:r>
              <a:rPr lang="es-AR" sz="2000" i="1" dirty="0" err="1" smtClean="0"/>
              <a:t>assess</a:t>
            </a:r>
            <a:r>
              <a:rPr lang="es-AR" sz="2000" dirty="0" smtClean="0"/>
              <a:t>.</a:t>
            </a:r>
          </a:p>
          <a:p>
            <a:pPr lvl="0"/>
            <a:endParaRPr lang="es-AR" sz="2000" dirty="0" smtClean="0"/>
          </a:p>
          <a:p>
            <a:pPr lvl="0"/>
            <a:r>
              <a:rPr lang="en-GB" sz="2000" dirty="0" smtClean="0"/>
              <a:t>________:(adjective) not protected from attack. </a:t>
            </a:r>
            <a:r>
              <a:rPr lang="es-AR" sz="2000" dirty="0" smtClean="0"/>
              <a:t>SYNONYM: </a:t>
            </a:r>
            <a:r>
              <a:rPr lang="es-AR" sz="2000" i="1" dirty="0" smtClean="0"/>
              <a:t>vulnerable</a:t>
            </a:r>
            <a:r>
              <a:rPr lang="es-AR" sz="2000" dirty="0" smtClean="0"/>
              <a:t>.</a:t>
            </a:r>
          </a:p>
          <a:p>
            <a:endParaRPr lang="es-AR" sz="2400" dirty="0"/>
          </a:p>
        </p:txBody>
      </p:sp>
    </p:spTree>
    <p:extLst>
      <p:ext uri="{BB962C8B-B14F-4D97-AF65-F5344CB8AC3E}">
        <p14:creationId xmlns:p14="http://schemas.microsoft.com/office/powerpoint/2010/main" val="17247447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71600" y="1196752"/>
            <a:ext cx="6818114" cy="2308324"/>
          </a:xfrm>
          <a:prstGeom prst="rect">
            <a:avLst/>
          </a:prstGeom>
          <a:noFill/>
        </p:spPr>
        <p:txBody>
          <a:bodyPr wrap="square" rtlCol="0">
            <a:spAutoFit/>
          </a:bodyPr>
          <a:lstStyle/>
          <a:p>
            <a:pPr algn="ctr"/>
            <a:r>
              <a:rPr lang="es-AR" sz="4800" b="1" dirty="0" smtClean="0"/>
              <a:t>Inglés Técnico I</a:t>
            </a:r>
          </a:p>
          <a:p>
            <a:pPr algn="ctr"/>
            <a:endParaRPr lang="es-AR" sz="4800" b="1" dirty="0" smtClean="0"/>
          </a:p>
          <a:p>
            <a:pPr algn="ctr"/>
            <a:r>
              <a:rPr lang="es-AR" sz="4800" b="1" dirty="0" smtClean="0"/>
              <a:t>Lic. </a:t>
            </a:r>
            <a:r>
              <a:rPr lang="es-AR" sz="4800" b="1" dirty="0" err="1" smtClean="0"/>
              <a:t>Lalli</a:t>
            </a:r>
            <a:r>
              <a:rPr lang="es-AR" sz="4800" b="1" dirty="0" smtClean="0"/>
              <a:t> Patricia N.</a:t>
            </a:r>
            <a:endParaRPr lang="es-AR" sz="4800" b="1" dirty="0"/>
          </a:p>
        </p:txBody>
      </p:sp>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63688" y="3789040"/>
            <a:ext cx="5056259" cy="800219"/>
          </a:xfrm>
          <a:prstGeom prst="rect">
            <a:avLst/>
          </a:prstGeom>
          <a:noFill/>
        </p:spPr>
        <p:txBody>
          <a:bodyPr wrap="square" rtlCol="0">
            <a:spAutoFit/>
          </a:bodyPr>
          <a:lstStyle/>
          <a:p>
            <a:pPr marL="342900" indent="-342900">
              <a:buFont typeface="Wingdings" panose="05000000000000000000" pitchFamily="2" charset="2"/>
              <a:buChar char="Ø"/>
            </a:pPr>
            <a:r>
              <a:rPr lang="es-AR" sz="2800" u="sng" dirty="0" smtClean="0"/>
              <a:t>Horario</a:t>
            </a:r>
            <a:r>
              <a:rPr lang="es-AR" sz="2800" dirty="0" smtClean="0"/>
              <a:t>:  Viernes 17 – 18:30 Hs.</a:t>
            </a:r>
          </a:p>
          <a:p>
            <a:endParaRPr lang="es-AR" dirty="0"/>
          </a:p>
        </p:txBody>
      </p:sp>
    </p:spTree>
    <p:extLst>
      <p:ext uri="{BB962C8B-B14F-4D97-AF65-F5344CB8AC3E}">
        <p14:creationId xmlns:p14="http://schemas.microsoft.com/office/powerpoint/2010/main" val="2271094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4">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04065" y="1124744"/>
            <a:ext cx="8617804" cy="3108543"/>
          </a:xfrm>
          <a:prstGeom prst="rect">
            <a:avLst/>
          </a:prstGeom>
          <a:noFill/>
        </p:spPr>
        <p:txBody>
          <a:bodyPr wrap="square" rtlCol="0" anchor="ctr">
            <a:spAutoFit/>
          </a:bodyPr>
          <a:lstStyle/>
          <a:p>
            <a:pPr marL="457200" indent="-457200">
              <a:spcAft>
                <a:spcPts val="0"/>
              </a:spcAft>
              <a:buFont typeface="Wingdings" panose="05000000000000000000" pitchFamily="2" charset="2"/>
              <a:buChar char="Ø"/>
            </a:pPr>
            <a:r>
              <a:rPr lang="es-AR" sz="2800" u="sng" dirty="0" smtClean="0"/>
              <a:t>Objetivos específicos:</a:t>
            </a:r>
          </a:p>
          <a:p>
            <a:pPr>
              <a:spcAft>
                <a:spcPts val="0"/>
              </a:spcAft>
            </a:pPr>
            <a:r>
              <a:rPr lang="es-AR" sz="2800" dirty="0" smtClean="0"/>
              <a:t>-     </a:t>
            </a:r>
            <a:r>
              <a:rPr lang="es-ES" sz="2800" dirty="0" smtClean="0"/>
              <a:t>Conocer </a:t>
            </a:r>
            <a:r>
              <a:rPr lang="es-ES" sz="2800" dirty="0"/>
              <a:t>vocabulario específico de la carrera </a:t>
            </a:r>
            <a:r>
              <a:rPr lang="es-ES" sz="2800" dirty="0" smtClean="0"/>
              <a:t>afín.</a:t>
            </a:r>
            <a:r>
              <a:rPr lang="es-AR" sz="2800" u="sng" dirty="0" smtClean="0"/>
              <a:t> </a:t>
            </a:r>
          </a:p>
          <a:p>
            <a:pPr marL="457200" indent="-457200">
              <a:spcAft>
                <a:spcPts val="0"/>
              </a:spcAft>
              <a:buFontTx/>
              <a:buChar char="-"/>
            </a:pPr>
            <a:r>
              <a:rPr lang="es-ES" sz="2800" dirty="0" smtClean="0"/>
              <a:t>Conocer </a:t>
            </a:r>
            <a:r>
              <a:rPr lang="es-ES" sz="2800" dirty="0"/>
              <a:t>los elementos gramaticales básicos de maniobra para la interpretación de un texto en </a:t>
            </a:r>
            <a:r>
              <a:rPr lang="es-ES" sz="2800" dirty="0" smtClean="0"/>
              <a:t>inglés.</a:t>
            </a:r>
          </a:p>
          <a:p>
            <a:pPr marL="457200" indent="-457200">
              <a:spcAft>
                <a:spcPts val="0"/>
              </a:spcAft>
              <a:buFontTx/>
              <a:buChar char="-"/>
            </a:pPr>
            <a:r>
              <a:rPr lang="es-ES" sz="2800" dirty="0"/>
              <a:t>Desarrollar habilidades de </a:t>
            </a:r>
            <a:r>
              <a:rPr lang="es-ES" sz="2800" dirty="0" err="1"/>
              <a:t>lecto</a:t>
            </a:r>
            <a:r>
              <a:rPr lang="es-ES" sz="2800" dirty="0"/>
              <a:t>-comprensión sobre textos de diferentes temáticas </a:t>
            </a:r>
            <a:endParaRPr lang="es-AR" sz="2800" u="sng" dirty="0" smtClean="0"/>
          </a:p>
        </p:txBody>
      </p:sp>
      <p:graphicFrame>
        <p:nvGraphicFramePr>
          <p:cNvPr id="4" name="3 Objeto"/>
          <p:cNvGraphicFramePr>
            <a:graphicFrameLocks noChangeAspect="1"/>
          </p:cNvGraphicFramePr>
          <p:nvPr>
            <p:extLst>
              <p:ext uri="{D42A27DB-BD31-4B8C-83A1-F6EECF244321}">
                <p14:modId xmlns:p14="http://schemas.microsoft.com/office/powerpoint/2010/main" val="2993329123"/>
              </p:ext>
            </p:extLst>
          </p:nvPr>
        </p:nvGraphicFramePr>
        <p:xfrm>
          <a:off x="-1188640" y="4509120"/>
          <a:ext cx="4994587" cy="371578"/>
        </p:xfrm>
        <a:graphic>
          <a:graphicData uri="http://schemas.openxmlformats.org/presentationml/2006/ole">
            <mc:AlternateContent xmlns:mc="http://schemas.openxmlformats.org/markup-compatibility/2006">
              <mc:Choice xmlns:v="urn:schemas-microsoft-com:vml" Requires="v">
                <p:oleObj spid="_x0000_s1034" name="Objeto empaquetador del shell" showAsIcon="1" r:id="rId6" imgW="6572880" imgH="488520" progId="Package">
                  <p:embed/>
                </p:oleObj>
              </mc:Choice>
              <mc:Fallback>
                <p:oleObj name="Objeto empaquetador del shell" showAsIcon="1" r:id="rId6" imgW="6572880" imgH="488520" progId="Package">
                  <p:embed/>
                  <p:pic>
                    <p:nvPicPr>
                      <p:cNvPr id="0" name=""/>
                      <p:cNvPicPr/>
                      <p:nvPr/>
                    </p:nvPicPr>
                    <p:blipFill>
                      <a:blip r:embed="rId7"/>
                      <a:stretch>
                        <a:fillRect/>
                      </a:stretch>
                    </p:blipFill>
                    <p:spPr>
                      <a:xfrm>
                        <a:off x="-1188640" y="4509120"/>
                        <a:ext cx="4994587" cy="371578"/>
                      </a:xfrm>
                      <a:prstGeom prst="rect">
                        <a:avLst/>
                      </a:prstGeom>
                    </p:spPr>
                  </p:pic>
                </p:oleObj>
              </mc:Fallback>
            </mc:AlternateContent>
          </a:graphicData>
        </a:graphic>
      </p:graphicFrame>
    </p:spTree>
    <p:extLst>
      <p:ext uri="{BB962C8B-B14F-4D97-AF65-F5344CB8AC3E}">
        <p14:creationId xmlns:p14="http://schemas.microsoft.com/office/powerpoint/2010/main" val="554055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7308" y="1844824"/>
            <a:ext cx="8439148" cy="2677656"/>
          </a:xfrm>
          <a:prstGeom prst="rect">
            <a:avLst/>
          </a:prstGeom>
        </p:spPr>
        <p:txBody>
          <a:bodyPr wrap="square">
            <a:spAutoFit/>
          </a:bodyPr>
          <a:lstStyle/>
          <a:p>
            <a:r>
              <a:rPr lang="en-GB" sz="2800" i="1" u="sng" dirty="0"/>
              <a:t>UNIT </a:t>
            </a:r>
            <a:r>
              <a:rPr lang="en-GB" sz="2800" i="1" u="sng" dirty="0" smtClean="0"/>
              <a:t>1: </a:t>
            </a:r>
            <a:r>
              <a:rPr lang="en-GB" sz="2800" i="1" u="sng" dirty="0"/>
              <a:t>OCCUPATIONAL </a:t>
            </a:r>
            <a:r>
              <a:rPr lang="en-GB" sz="2800" i="1" u="sng" dirty="0" smtClean="0"/>
              <a:t>HAZARDS</a:t>
            </a:r>
          </a:p>
          <a:p>
            <a:endParaRPr lang="es-AR" sz="2800" dirty="0"/>
          </a:p>
          <a:p>
            <a:r>
              <a:rPr lang="es-ES" sz="2800" dirty="0"/>
              <a:t>➔</a:t>
            </a:r>
            <a:r>
              <a:rPr lang="en-GB" sz="2800" dirty="0"/>
              <a:t> Health and safety hazards.</a:t>
            </a:r>
            <a:endParaRPr lang="es-AR" sz="2800" dirty="0"/>
          </a:p>
          <a:p>
            <a:r>
              <a:rPr lang="es-ES" sz="2800" dirty="0"/>
              <a:t>➔</a:t>
            </a:r>
            <a:r>
              <a:rPr lang="en-GB" sz="2800" dirty="0"/>
              <a:t> Incidents, accidents and symptoms as result of different types of hazards.</a:t>
            </a:r>
            <a:endParaRPr lang="es-AR" sz="2800" dirty="0"/>
          </a:p>
          <a:p>
            <a:r>
              <a:rPr lang="es-ES" sz="2800" dirty="0"/>
              <a:t>➔</a:t>
            </a:r>
            <a:r>
              <a:rPr lang="en-GB" sz="2800" dirty="0"/>
              <a:t> Introduction to methods for controlling hazards.</a:t>
            </a:r>
            <a:endParaRPr lang="es-AR" sz="2800" dirty="0"/>
          </a:p>
        </p:txBody>
      </p:sp>
      <p:sp>
        <p:nvSpPr>
          <p:cNvPr id="6" name="5 CuadroTexto"/>
          <p:cNvSpPr txBox="1"/>
          <p:nvPr/>
        </p:nvSpPr>
        <p:spPr>
          <a:xfrm>
            <a:off x="251520" y="875135"/>
            <a:ext cx="2363147"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dirty="0" smtClean="0"/>
              <a:t>UNIDADES </a:t>
            </a:r>
            <a:endParaRPr lang="es-AR" sz="2800" b="1" dirty="0"/>
          </a:p>
        </p:txBody>
      </p:sp>
      <p:pic>
        <p:nvPicPr>
          <p:cNvPr id="3074" name="Picture 2" descr="Resultado de imagen para occupational hazards"/>
          <p:cNvPicPr>
            <a:picLocks noChangeAspect="1" noChangeArrowheads="1"/>
          </p:cNvPicPr>
          <p:nvPr/>
        </p:nvPicPr>
        <p:blipFill rotWithShape="1">
          <a:blip r:embed="rId3">
            <a:extLst>
              <a:ext uri="{28A0092B-C50C-407E-A947-70E740481C1C}">
                <a14:useLocalDpi xmlns:a14="http://schemas.microsoft.com/office/drawing/2010/main" val="0"/>
              </a:ext>
            </a:extLst>
          </a:blip>
          <a:srcRect t="71620" r="7409"/>
          <a:stretch/>
        </p:blipFill>
        <p:spPr bwMode="auto">
          <a:xfrm>
            <a:off x="5500" y="5157192"/>
            <a:ext cx="913850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48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7308" y="1844824"/>
            <a:ext cx="8439148" cy="1815882"/>
          </a:xfrm>
          <a:prstGeom prst="rect">
            <a:avLst/>
          </a:prstGeom>
        </p:spPr>
        <p:txBody>
          <a:bodyPr wrap="square">
            <a:spAutoFit/>
          </a:bodyPr>
          <a:lstStyle/>
          <a:p>
            <a:r>
              <a:rPr lang="en-GB" sz="2800" i="1" u="sng" dirty="0"/>
              <a:t>UNIT 2: PPE (Personal </a:t>
            </a:r>
            <a:r>
              <a:rPr lang="en-GB" sz="2800" i="1" u="sng" dirty="0" smtClean="0"/>
              <a:t>Protection </a:t>
            </a:r>
            <a:r>
              <a:rPr lang="en-GB" sz="2800" i="1" u="sng" dirty="0"/>
              <a:t>Equipment)</a:t>
            </a:r>
            <a:endParaRPr lang="es-AR" sz="2800" i="1" u="sng" dirty="0"/>
          </a:p>
          <a:p>
            <a:endParaRPr lang="es-ES" sz="2800" dirty="0" smtClean="0"/>
          </a:p>
          <a:p>
            <a:r>
              <a:rPr lang="es-ES" sz="2800" dirty="0" smtClean="0"/>
              <a:t>➔</a:t>
            </a:r>
            <a:r>
              <a:rPr lang="en-GB" sz="2800" dirty="0" smtClean="0"/>
              <a:t> </a:t>
            </a:r>
            <a:r>
              <a:rPr lang="en-GB" sz="2800" dirty="0"/>
              <a:t>Types of PPE and their </a:t>
            </a:r>
            <a:endParaRPr lang="en-GB" sz="2800" dirty="0" smtClean="0"/>
          </a:p>
          <a:p>
            <a:r>
              <a:rPr lang="en-GB" sz="2800" dirty="0" smtClean="0"/>
              <a:t>functions</a:t>
            </a:r>
            <a:r>
              <a:rPr lang="en-GB" sz="2800" dirty="0"/>
              <a:t>.</a:t>
            </a:r>
            <a:endParaRPr lang="es-AR" sz="2800" dirty="0"/>
          </a:p>
        </p:txBody>
      </p:sp>
      <p:sp>
        <p:nvSpPr>
          <p:cNvPr id="6" name="5 CuadroTexto"/>
          <p:cNvSpPr txBox="1"/>
          <p:nvPr/>
        </p:nvSpPr>
        <p:spPr>
          <a:xfrm>
            <a:off x="251520" y="875135"/>
            <a:ext cx="2363147"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dirty="0" smtClean="0"/>
              <a:t>UNIDADES </a:t>
            </a:r>
            <a:endParaRPr lang="es-AR" sz="2800" b="1" dirty="0"/>
          </a:p>
        </p:txBody>
      </p:sp>
      <p:pic>
        <p:nvPicPr>
          <p:cNvPr id="9218" name="Picture 2" descr="Resultado de imagen para personal protective equipment"/>
          <p:cNvPicPr>
            <a:picLocks noChangeAspect="1" noChangeArrowheads="1"/>
          </p:cNvPicPr>
          <p:nvPr/>
        </p:nvPicPr>
        <p:blipFill rotWithShape="1">
          <a:blip r:embed="rId3">
            <a:extLst>
              <a:ext uri="{28A0092B-C50C-407E-A947-70E740481C1C}">
                <a14:useLocalDpi xmlns:a14="http://schemas.microsoft.com/office/drawing/2010/main" val="0"/>
              </a:ext>
            </a:extLst>
          </a:blip>
          <a:srcRect l="23808" r="22273"/>
          <a:stretch/>
        </p:blipFill>
        <p:spPr bwMode="auto">
          <a:xfrm>
            <a:off x="4644008" y="2420888"/>
            <a:ext cx="3883933" cy="439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16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7308" y="1844824"/>
            <a:ext cx="8439148" cy="3970318"/>
          </a:xfrm>
          <a:prstGeom prst="rect">
            <a:avLst/>
          </a:prstGeom>
        </p:spPr>
        <p:txBody>
          <a:bodyPr wrap="square">
            <a:spAutoFit/>
          </a:bodyPr>
          <a:lstStyle/>
          <a:p>
            <a:r>
              <a:rPr lang="en-GB" sz="2800" i="1" u="sng" dirty="0"/>
              <a:t>UNIT 3: SAFETY RULES AND PRECAUTION SIGNS.</a:t>
            </a:r>
            <a:endParaRPr lang="es-AR" sz="2800" i="1" u="sng" dirty="0"/>
          </a:p>
          <a:p>
            <a:endParaRPr lang="es-ES" sz="2800" dirty="0" smtClean="0"/>
          </a:p>
          <a:p>
            <a:r>
              <a:rPr lang="es-ES" sz="2800" dirty="0" smtClean="0"/>
              <a:t>➔</a:t>
            </a:r>
            <a:r>
              <a:rPr lang="en-GB" sz="2800" dirty="0" smtClean="0"/>
              <a:t> </a:t>
            </a:r>
            <a:r>
              <a:rPr lang="en-GB" sz="2800" dirty="0"/>
              <a:t>Safety signs: different </a:t>
            </a:r>
            <a:endParaRPr lang="en-GB" sz="2800" dirty="0" smtClean="0"/>
          </a:p>
          <a:p>
            <a:r>
              <a:rPr lang="en-GB" sz="2800" dirty="0" smtClean="0"/>
              <a:t>functions </a:t>
            </a:r>
            <a:r>
              <a:rPr lang="en-GB" sz="2800" dirty="0"/>
              <a:t>according to </a:t>
            </a:r>
            <a:endParaRPr lang="en-GB" sz="2800" dirty="0" smtClean="0"/>
          </a:p>
          <a:p>
            <a:r>
              <a:rPr lang="en-GB" sz="2800" dirty="0" smtClean="0"/>
              <a:t>colour </a:t>
            </a:r>
            <a:r>
              <a:rPr lang="en-GB" sz="2800" dirty="0"/>
              <a:t>and shape</a:t>
            </a:r>
            <a:r>
              <a:rPr lang="en-GB" sz="2800" dirty="0" smtClean="0"/>
              <a:t>.</a:t>
            </a:r>
          </a:p>
          <a:p>
            <a:r>
              <a:rPr lang="es-ES" sz="2800" dirty="0" smtClean="0"/>
              <a:t>➔</a:t>
            </a:r>
            <a:r>
              <a:rPr lang="en-GB" sz="2800" dirty="0" smtClean="0"/>
              <a:t> </a:t>
            </a:r>
            <a:r>
              <a:rPr lang="en-GB" sz="2800" dirty="0"/>
              <a:t>Safety rules for </a:t>
            </a:r>
            <a:endParaRPr lang="en-GB" sz="2800" dirty="0" smtClean="0"/>
          </a:p>
          <a:p>
            <a:r>
              <a:rPr lang="en-GB" sz="2800" dirty="0" smtClean="0"/>
              <a:t>machinery</a:t>
            </a:r>
            <a:r>
              <a:rPr lang="en-GB" sz="2800" dirty="0"/>
              <a:t>, </a:t>
            </a:r>
            <a:r>
              <a:rPr lang="en-GB" sz="2800" dirty="0" smtClean="0"/>
              <a:t>tools</a:t>
            </a:r>
            <a:r>
              <a:rPr lang="en-GB" sz="2800" dirty="0"/>
              <a:t>, dress, </a:t>
            </a:r>
          </a:p>
          <a:p>
            <a:r>
              <a:rPr lang="en-GB" sz="2800" dirty="0" smtClean="0"/>
              <a:t>workshop</a:t>
            </a:r>
            <a:r>
              <a:rPr lang="en-GB" sz="2800" dirty="0"/>
              <a:t>, accident </a:t>
            </a:r>
            <a:r>
              <a:rPr lang="en-GB" sz="2800" dirty="0" smtClean="0"/>
              <a:t>procedures</a:t>
            </a:r>
            <a:r>
              <a:rPr lang="en-GB" sz="2800" dirty="0"/>
              <a:t>, poisons, toxins and </a:t>
            </a:r>
            <a:r>
              <a:rPr lang="en-GB" sz="2800" dirty="0" smtClean="0"/>
              <a:t>cleaners</a:t>
            </a:r>
            <a:r>
              <a:rPr lang="en-GB" sz="2800" dirty="0"/>
              <a:t>.</a:t>
            </a:r>
            <a:endParaRPr lang="es-AR" sz="2800" dirty="0"/>
          </a:p>
        </p:txBody>
      </p:sp>
      <p:sp>
        <p:nvSpPr>
          <p:cNvPr id="6" name="5 CuadroTexto"/>
          <p:cNvSpPr txBox="1"/>
          <p:nvPr/>
        </p:nvSpPr>
        <p:spPr>
          <a:xfrm>
            <a:off x="251520" y="875135"/>
            <a:ext cx="2363147"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dirty="0" smtClean="0"/>
              <a:t>UNIDADES </a:t>
            </a:r>
            <a:endParaRPr lang="es-AR" sz="2800" b="1" dirty="0"/>
          </a:p>
        </p:txBody>
      </p:sp>
      <p:pic>
        <p:nvPicPr>
          <p:cNvPr id="10242" name="Picture 2" descr="Resultado de imagen para safety precaution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882" y="2348879"/>
            <a:ext cx="4093831" cy="253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918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1520" y="875135"/>
            <a:ext cx="2770823"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dirty="0" smtClean="0"/>
              <a:t>EVALUACIÓN:</a:t>
            </a:r>
            <a:endParaRPr lang="es-AR" sz="2800" b="1" dirty="0"/>
          </a:p>
        </p:txBody>
      </p:sp>
      <p:sp>
        <p:nvSpPr>
          <p:cNvPr id="7" name="6 CuadroTexto"/>
          <p:cNvSpPr txBox="1"/>
          <p:nvPr/>
        </p:nvSpPr>
        <p:spPr>
          <a:xfrm>
            <a:off x="251520" y="1528872"/>
            <a:ext cx="8784976" cy="2985433"/>
          </a:xfrm>
          <a:prstGeom prst="rect">
            <a:avLst/>
          </a:prstGeom>
          <a:noFill/>
        </p:spPr>
        <p:txBody>
          <a:bodyPr wrap="square" rtlCol="0">
            <a:spAutoFit/>
          </a:bodyPr>
          <a:lstStyle/>
          <a:p>
            <a:r>
              <a:rPr lang="es-AR" sz="2800" i="1" u="sng" dirty="0" smtClean="0"/>
              <a:t>Aprobación </a:t>
            </a:r>
            <a:r>
              <a:rPr lang="es-AR" sz="2800" i="1" u="sng" dirty="0"/>
              <a:t>de la </a:t>
            </a:r>
            <a:r>
              <a:rPr lang="es-AR" sz="2800" i="1" u="sng" dirty="0" smtClean="0"/>
              <a:t>cursada: </a:t>
            </a:r>
          </a:p>
          <a:p>
            <a:endParaRPr lang="es-AR" sz="2800" i="1" u="sng" dirty="0" smtClean="0"/>
          </a:p>
          <a:p>
            <a:pPr>
              <a:spcAft>
                <a:spcPts val="0"/>
              </a:spcAft>
            </a:pPr>
            <a:r>
              <a:rPr lang="es-AR" sz="2800" dirty="0"/>
              <a:t>Asistencia obligatoria a clases (75</a:t>
            </a:r>
            <a:r>
              <a:rPr lang="es-AR" sz="2800" dirty="0" smtClean="0"/>
              <a:t>%)</a:t>
            </a:r>
            <a:endParaRPr lang="es-AR" sz="3600" dirty="0"/>
          </a:p>
          <a:p>
            <a:pPr marR="189230">
              <a:spcAft>
                <a:spcPts val="0"/>
              </a:spcAft>
            </a:pPr>
            <a:r>
              <a:rPr lang="es-AR" sz="2800" dirty="0"/>
              <a:t>Trabajos prácticos: aprobar el 75% </a:t>
            </a:r>
            <a:r>
              <a:rPr lang="es-AR" sz="2800" dirty="0" smtClean="0"/>
              <a:t>(2 </a:t>
            </a:r>
            <a:r>
              <a:rPr lang="es-AR" sz="2800" dirty="0"/>
              <a:t>de </a:t>
            </a:r>
            <a:r>
              <a:rPr lang="es-AR" sz="2800" dirty="0" smtClean="0"/>
              <a:t>3) con calificación mínima de 5.</a:t>
            </a:r>
            <a:endParaRPr lang="es-AR" sz="2800" dirty="0"/>
          </a:p>
          <a:p>
            <a:pPr marR="189230"/>
            <a:r>
              <a:rPr lang="es-AR" sz="2000" i="1" u="sng" dirty="0"/>
              <a:t>Parcial 1</a:t>
            </a:r>
            <a:r>
              <a:rPr lang="es-AR" sz="2000" i="1" dirty="0"/>
              <a:t>: </a:t>
            </a:r>
            <a:r>
              <a:rPr lang="es-AR" sz="2000" i="1" dirty="0" smtClean="0"/>
              <a:t>21/05   </a:t>
            </a:r>
            <a:r>
              <a:rPr lang="es-AR" sz="2000" i="1" u="sng" dirty="0"/>
              <a:t>Parcial 2</a:t>
            </a:r>
            <a:r>
              <a:rPr lang="es-AR" sz="2000" i="1" dirty="0"/>
              <a:t>: </a:t>
            </a:r>
            <a:r>
              <a:rPr lang="es-AR" sz="2000" i="1" dirty="0" smtClean="0"/>
              <a:t>18/06    </a:t>
            </a:r>
            <a:r>
              <a:rPr lang="es-AR" sz="2000" i="1" u="sng" dirty="0" smtClean="0"/>
              <a:t>Parcial 3</a:t>
            </a:r>
            <a:r>
              <a:rPr lang="es-AR" sz="2000" i="1" dirty="0" smtClean="0"/>
              <a:t>: 16/07      </a:t>
            </a:r>
            <a:r>
              <a:rPr lang="es-AR" sz="2000" i="1" u="sng" dirty="0" err="1" smtClean="0"/>
              <a:t>Recuperatorio</a:t>
            </a:r>
            <a:r>
              <a:rPr lang="es-AR" sz="2000" i="1" dirty="0"/>
              <a:t>: </a:t>
            </a:r>
            <a:r>
              <a:rPr lang="es-AR" sz="2000" i="1" dirty="0" smtClean="0"/>
              <a:t>19-23/07</a:t>
            </a:r>
            <a:endParaRPr lang="es-AR" sz="2000" i="1" dirty="0"/>
          </a:p>
          <a:p>
            <a:pPr marL="457200" indent="-457200">
              <a:buFontTx/>
              <a:buChar char="-"/>
            </a:pPr>
            <a:endParaRPr lang="es-AR" sz="2800" u="sng" dirty="0" smtClean="0"/>
          </a:p>
        </p:txBody>
      </p:sp>
    </p:spTree>
    <p:extLst>
      <p:ext uri="{BB962C8B-B14F-4D97-AF65-F5344CB8AC3E}">
        <p14:creationId xmlns:p14="http://schemas.microsoft.com/office/powerpoint/2010/main" val="1664225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 </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guridad e higi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896544"/>
            <a:ext cx="9180512" cy="198884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1520" y="875135"/>
            <a:ext cx="2770823" cy="523220"/>
          </a:xfrm>
          <a:prstGeom prst="rect">
            <a:avLst/>
          </a:prstGeom>
          <a:noFill/>
        </p:spPr>
        <p:txBody>
          <a:bodyPr wrap="none" rtlCol="0">
            <a:spAutoFit/>
          </a:bodyPr>
          <a:lstStyle/>
          <a:p>
            <a:pPr marL="457200" indent="-457200">
              <a:buFont typeface="Wingdings" panose="05000000000000000000" pitchFamily="2" charset="2"/>
              <a:buChar char="Ø"/>
            </a:pPr>
            <a:r>
              <a:rPr lang="es-AR" sz="2800" b="1" dirty="0" smtClean="0"/>
              <a:t>EVALUACIÓN:</a:t>
            </a:r>
            <a:endParaRPr lang="es-AR" sz="2800" b="1" dirty="0"/>
          </a:p>
        </p:txBody>
      </p:sp>
      <p:sp>
        <p:nvSpPr>
          <p:cNvPr id="7" name="6 CuadroTexto"/>
          <p:cNvSpPr txBox="1"/>
          <p:nvPr/>
        </p:nvSpPr>
        <p:spPr>
          <a:xfrm>
            <a:off x="251520" y="1528872"/>
            <a:ext cx="8712968" cy="1815882"/>
          </a:xfrm>
          <a:prstGeom prst="rect">
            <a:avLst/>
          </a:prstGeom>
          <a:noFill/>
        </p:spPr>
        <p:txBody>
          <a:bodyPr wrap="square" rtlCol="0">
            <a:spAutoFit/>
          </a:bodyPr>
          <a:lstStyle/>
          <a:p>
            <a:r>
              <a:rPr lang="es-ES" sz="2800" i="1" u="sng" dirty="0" smtClean="0"/>
              <a:t>Promoción </a:t>
            </a:r>
            <a:r>
              <a:rPr lang="es-ES" sz="2800" i="1" u="sng" dirty="0"/>
              <a:t>directa</a:t>
            </a:r>
            <a:r>
              <a:rPr lang="es-AR" sz="2800" i="1" u="sng" dirty="0" smtClean="0"/>
              <a:t>: </a:t>
            </a:r>
          </a:p>
          <a:p>
            <a:endParaRPr lang="es-AR" sz="2800" i="1" u="sng" dirty="0" smtClean="0"/>
          </a:p>
          <a:p>
            <a:pPr marL="457200" indent="-457200">
              <a:buFontTx/>
              <a:buChar char="-"/>
            </a:pPr>
            <a:r>
              <a:rPr lang="es-ES" sz="2800" dirty="0" smtClean="0"/>
              <a:t>Aprobar </a:t>
            </a:r>
            <a:r>
              <a:rPr lang="es-ES" sz="2800" dirty="0"/>
              <a:t>los </a:t>
            </a:r>
            <a:r>
              <a:rPr lang="es-ES" sz="2800" dirty="0" smtClean="0"/>
              <a:t>3 (tres) </a:t>
            </a:r>
            <a:r>
              <a:rPr lang="es-ES" sz="2800" dirty="0"/>
              <a:t>trabajos prácticos con </a:t>
            </a:r>
            <a:r>
              <a:rPr lang="es-ES" sz="2800" dirty="0" smtClean="0"/>
              <a:t>calificación mínima de 6 (seis).</a:t>
            </a:r>
            <a:endParaRPr lang="es-AR" sz="2800" u="sng" dirty="0" smtClean="0"/>
          </a:p>
        </p:txBody>
      </p:sp>
    </p:spTree>
    <p:extLst>
      <p:ext uri="{BB962C8B-B14F-4D97-AF65-F5344CB8AC3E}">
        <p14:creationId xmlns:p14="http://schemas.microsoft.com/office/powerpoint/2010/main" val="999818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3968" y="402147"/>
            <a:ext cx="3384376" cy="722598"/>
          </a:xfrm>
        </p:spPr>
        <p:txBody>
          <a:bodyPr>
            <a:noAutofit/>
          </a:bodyPr>
          <a:lstStyle/>
          <a:p>
            <a:pPr algn="r"/>
            <a:r>
              <a:rPr lang="es-AR" sz="1800" b="1" dirty="0" smtClean="0"/>
              <a:t>Universidad Tecnológica Nacional  Reconquista</a:t>
            </a:r>
          </a:p>
          <a:p>
            <a:pPr algn="r"/>
            <a:r>
              <a:rPr lang="es-AR" sz="1800" b="1" dirty="0" smtClean="0"/>
              <a:t>2021  </a:t>
            </a:r>
          </a:p>
        </p:txBody>
      </p:sp>
      <p:pic>
        <p:nvPicPr>
          <p:cNvPr id="1026" name="Picture 2" descr="No hay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r="15670" b="13980"/>
          <a:stretch/>
        </p:blipFill>
        <p:spPr bwMode="auto">
          <a:xfrm>
            <a:off x="7789714" y="221399"/>
            <a:ext cx="1032155" cy="130747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92603" y="1789029"/>
            <a:ext cx="8570349" cy="3970318"/>
          </a:xfrm>
          <a:prstGeom prst="rect">
            <a:avLst/>
          </a:prstGeom>
          <a:noFill/>
        </p:spPr>
        <p:txBody>
          <a:bodyPr wrap="square" rtlCol="0">
            <a:spAutoFit/>
          </a:bodyPr>
          <a:lstStyle/>
          <a:p>
            <a:r>
              <a:rPr lang="es-ES" sz="2800" dirty="0" smtClean="0"/>
              <a:t>                                                     - </a:t>
            </a:r>
            <a:r>
              <a:rPr lang="es-ES" sz="2800" dirty="0"/>
              <a:t>Aquel alumno que </a:t>
            </a:r>
            <a:r>
              <a:rPr lang="es-ES" sz="2800" dirty="0" smtClean="0"/>
              <a:t>cumpla</a:t>
            </a:r>
            <a:br>
              <a:rPr lang="es-ES" sz="2800" dirty="0" smtClean="0"/>
            </a:br>
            <a:r>
              <a:rPr lang="es-ES" sz="2800" dirty="0" smtClean="0"/>
              <a:t>                                                       </a:t>
            </a:r>
            <a:r>
              <a:rPr lang="es-ES" sz="2800" dirty="0"/>
              <a:t>con los requisitos del </a:t>
            </a:r>
            <a:r>
              <a:rPr lang="es-ES" sz="2800" dirty="0" smtClean="0"/>
              <a:t/>
            </a:r>
            <a:br>
              <a:rPr lang="es-ES" sz="2800" dirty="0" smtClean="0"/>
            </a:br>
            <a:r>
              <a:rPr lang="es-ES" sz="2800" dirty="0" smtClean="0"/>
              <a:t>                                                      régimen </a:t>
            </a:r>
            <a:r>
              <a:rPr lang="es-ES" sz="2800" dirty="0"/>
              <a:t>de cursado, pero </a:t>
            </a:r>
            <a:r>
              <a:rPr lang="es-ES" sz="2800" dirty="0" smtClean="0"/>
              <a:t/>
            </a:r>
            <a:br>
              <a:rPr lang="es-ES" sz="2800" dirty="0" smtClean="0"/>
            </a:br>
            <a:r>
              <a:rPr lang="es-ES" sz="2800" dirty="0" smtClean="0"/>
              <a:t>                                                       no </a:t>
            </a:r>
            <a:r>
              <a:rPr lang="es-ES" sz="2800" dirty="0"/>
              <a:t>alcance los requisitos </a:t>
            </a:r>
            <a:r>
              <a:rPr lang="es-ES" sz="2800" dirty="0" smtClean="0"/>
              <a:t/>
            </a:r>
            <a:br>
              <a:rPr lang="es-ES" sz="2800" dirty="0" smtClean="0"/>
            </a:br>
            <a:r>
              <a:rPr lang="es-ES" sz="2800" dirty="0" smtClean="0"/>
              <a:t>                                                       para </a:t>
            </a:r>
            <a:r>
              <a:rPr lang="es-ES" sz="2800" dirty="0"/>
              <a:t>promoción directa, </a:t>
            </a:r>
            <a:r>
              <a:rPr lang="es-ES" sz="2800" dirty="0" smtClean="0"/>
              <a:t/>
            </a:r>
            <a:br>
              <a:rPr lang="es-ES" sz="2800" dirty="0" smtClean="0"/>
            </a:br>
            <a:r>
              <a:rPr lang="es-ES" sz="2800" dirty="0" smtClean="0"/>
              <a:t> deberá </a:t>
            </a:r>
            <a:r>
              <a:rPr lang="es-ES" sz="2800" dirty="0"/>
              <a:t>rendir 1 (uno) </a:t>
            </a:r>
            <a:r>
              <a:rPr lang="es-ES" sz="2800" b="1" dirty="0"/>
              <a:t>examen final </a:t>
            </a:r>
            <a:r>
              <a:rPr lang="es-ES" sz="2800" dirty="0"/>
              <a:t>escrito</a:t>
            </a:r>
            <a:r>
              <a:rPr lang="es-ES" sz="2800" dirty="0" smtClean="0"/>
              <a:t>.</a:t>
            </a:r>
          </a:p>
          <a:p>
            <a:endParaRPr lang="es-AR" sz="2800" dirty="0"/>
          </a:p>
          <a:p>
            <a:r>
              <a:rPr lang="es-ES" sz="2800" dirty="0"/>
              <a:t>- Aquel alumno que no logre la aprobación de la cursada, deberá </a:t>
            </a:r>
            <a:r>
              <a:rPr lang="es-ES" sz="2800" b="1" dirty="0" err="1"/>
              <a:t>recursar</a:t>
            </a:r>
            <a:r>
              <a:rPr lang="es-ES" sz="2800" dirty="0"/>
              <a:t> la </a:t>
            </a:r>
            <a:r>
              <a:rPr lang="es-ES" sz="2800" b="1" dirty="0"/>
              <a:t>materia</a:t>
            </a:r>
            <a:r>
              <a:rPr lang="es-ES" sz="2800" dirty="0"/>
              <a:t> el año siguiente.</a:t>
            </a:r>
            <a:endParaRPr lang="es-AR" sz="2800" dirty="0"/>
          </a:p>
        </p:txBody>
      </p:sp>
      <p:pic>
        <p:nvPicPr>
          <p:cNvPr id="11266" name="Picture 2" descr="Resultado de imagen para import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1" y="1124744"/>
            <a:ext cx="4557183" cy="29006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952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feria comercial">
  <a:themeElements>
    <a:clrScheme name="feria comercial">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feria comerc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ria comercial">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TM01859861[[fn=Feria comercial]]</Template>
  <TotalTime>2161</TotalTime>
  <Words>596</Words>
  <Application>Microsoft Office PowerPoint</Application>
  <PresentationFormat>Presentación en pantalla (4:3)</PresentationFormat>
  <Paragraphs>128</Paragraphs>
  <Slides>18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feria comercial</vt:lpstr>
      <vt:lpstr>Paquete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20</cp:revision>
  <cp:lastPrinted>2020-03-25T18:56:52Z</cp:lastPrinted>
  <dcterms:created xsi:type="dcterms:W3CDTF">2020-03-02T12:27:56Z</dcterms:created>
  <dcterms:modified xsi:type="dcterms:W3CDTF">2021-04-09T21:29:33Z</dcterms:modified>
</cp:coreProperties>
</file>