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1DF1575-5026-4F78-8BF9-FDC0A7E2ECD1}" type="datetimeFigureOut">
              <a:rPr lang="es-AR" smtClean="0"/>
              <a:t>23/4/2020</a:t>
            </a:fld>
            <a:endParaRPr lang="es-AR"/>
          </a:p>
        </p:txBody>
      </p:sp>
      <p:sp>
        <p:nvSpPr>
          <p:cNvPr id="5" name="Footer Placeholder 4"/>
          <p:cNvSpPr>
            <a:spLocks noGrp="1"/>
          </p:cNvSpPr>
          <p:nvPr>
            <p:ph type="ftr" sz="quarter" idx="11"/>
          </p:nvPr>
        </p:nvSpPr>
        <p:spPr>
          <a:xfrm>
            <a:off x="1876424" y="5410201"/>
            <a:ext cx="5124886" cy="365125"/>
          </a:xfrm>
        </p:spPr>
        <p:txBody>
          <a:bodyPr/>
          <a:lstStyle/>
          <a:p>
            <a:endParaRPr lang="es-AR"/>
          </a:p>
        </p:txBody>
      </p:sp>
      <p:sp>
        <p:nvSpPr>
          <p:cNvPr id="6" name="Slide Number Placeholder 5"/>
          <p:cNvSpPr>
            <a:spLocks noGrp="1"/>
          </p:cNvSpPr>
          <p:nvPr>
            <p:ph type="sldNum" sz="quarter" idx="12"/>
          </p:nvPr>
        </p:nvSpPr>
        <p:spPr>
          <a:xfrm>
            <a:off x="9896911" y="5410199"/>
            <a:ext cx="771089" cy="365125"/>
          </a:xfrm>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136800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DF1575-5026-4F78-8BF9-FDC0A7E2ECD1}" type="datetimeFigureOut">
              <a:rPr lang="es-AR" smtClean="0"/>
              <a:t>23/4/2020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81645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DF1575-5026-4F78-8BF9-FDC0A7E2ECD1}" type="datetimeFigureOut">
              <a:rPr lang="es-AR" smtClean="0"/>
              <a:t>23/4/2020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101164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DF1575-5026-4F78-8BF9-FDC0A7E2ECD1}" type="datetimeFigureOut">
              <a:rPr lang="es-AR" smtClean="0"/>
              <a:t>23/4/2020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FA509CF-6624-447F-847C-5983DBAACE25}" type="slidenum">
              <a:rPr lang="es-AR" smtClean="0"/>
              <a:t>‹Nº›</a:t>
            </a:fld>
            <a:endParaRPr lang="es-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071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DF1575-5026-4F78-8BF9-FDC0A7E2ECD1}" type="datetimeFigureOut">
              <a:rPr lang="es-AR" smtClean="0"/>
              <a:t>23/4/2020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65684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1DF1575-5026-4F78-8BF9-FDC0A7E2ECD1}" type="datetimeFigureOut">
              <a:rPr lang="es-AR" smtClean="0"/>
              <a:t>23/4/2020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553164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1DF1575-5026-4F78-8BF9-FDC0A7E2ECD1}" type="datetimeFigureOut">
              <a:rPr lang="es-AR" smtClean="0"/>
              <a:t>23/4/2020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158677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DF1575-5026-4F78-8BF9-FDC0A7E2ECD1}" type="datetimeFigureOut">
              <a:rPr lang="es-AR" smtClean="0"/>
              <a:t>23/4/2020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142764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DF1575-5026-4F78-8BF9-FDC0A7E2ECD1}" type="datetimeFigureOut">
              <a:rPr lang="es-AR" smtClean="0"/>
              <a:t>23/4/2020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244335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DF1575-5026-4F78-8BF9-FDC0A7E2ECD1}" type="datetimeFigureOut">
              <a:rPr lang="es-AR" smtClean="0"/>
              <a:t>23/4/2020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278301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DF1575-5026-4F78-8BF9-FDC0A7E2ECD1}" type="datetimeFigureOut">
              <a:rPr lang="es-AR" smtClean="0"/>
              <a:t>23/4/2020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38480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DF1575-5026-4F78-8BF9-FDC0A7E2ECD1}" type="datetimeFigureOut">
              <a:rPr lang="es-AR" smtClean="0"/>
              <a:t>23/4/2020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204591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DF1575-5026-4F78-8BF9-FDC0A7E2ECD1}" type="datetimeFigureOut">
              <a:rPr lang="es-AR" smtClean="0"/>
              <a:t>23/4/2020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398304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DF1575-5026-4F78-8BF9-FDC0A7E2ECD1}" type="datetimeFigureOut">
              <a:rPr lang="es-AR" smtClean="0"/>
              <a:t>23/4/2020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122738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F1575-5026-4F78-8BF9-FDC0A7E2ECD1}" type="datetimeFigureOut">
              <a:rPr lang="es-AR" smtClean="0"/>
              <a:t>23/4/2020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342568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DF1575-5026-4F78-8BF9-FDC0A7E2ECD1}" type="datetimeFigureOut">
              <a:rPr lang="es-AR" smtClean="0"/>
              <a:t>23/4/2020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366051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DF1575-5026-4F78-8BF9-FDC0A7E2ECD1}" type="datetimeFigureOut">
              <a:rPr lang="es-AR" smtClean="0"/>
              <a:t>23/4/2020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FA509CF-6624-447F-847C-5983DBAACE25}" type="slidenum">
              <a:rPr lang="es-AR" smtClean="0"/>
              <a:t>‹Nº›</a:t>
            </a:fld>
            <a:endParaRPr lang="es-AR"/>
          </a:p>
        </p:txBody>
      </p:sp>
    </p:spTree>
    <p:extLst>
      <p:ext uri="{BB962C8B-B14F-4D97-AF65-F5344CB8AC3E}">
        <p14:creationId xmlns:p14="http://schemas.microsoft.com/office/powerpoint/2010/main" val="126905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DF1575-5026-4F78-8BF9-FDC0A7E2ECD1}" type="datetimeFigureOut">
              <a:rPr lang="es-AR" smtClean="0"/>
              <a:t>23/4/2020</a:t>
            </a:fld>
            <a:endParaRPr lang="es-A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A509CF-6624-447F-847C-5983DBAACE25}" type="slidenum">
              <a:rPr lang="es-AR" smtClean="0"/>
              <a:t>‹Nº›</a:t>
            </a:fld>
            <a:endParaRPr lang="es-AR"/>
          </a:p>
        </p:txBody>
      </p:sp>
    </p:spTree>
    <p:extLst>
      <p:ext uri="{BB962C8B-B14F-4D97-AF65-F5344CB8AC3E}">
        <p14:creationId xmlns:p14="http://schemas.microsoft.com/office/powerpoint/2010/main" val="20196062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27F8E-0C45-4D02-86FC-D3F70ED750FF}"/>
              </a:ext>
            </a:extLst>
          </p:cNvPr>
          <p:cNvSpPr>
            <a:spLocks noGrp="1"/>
          </p:cNvSpPr>
          <p:nvPr>
            <p:ph type="ctrTitle"/>
          </p:nvPr>
        </p:nvSpPr>
        <p:spPr>
          <a:xfrm>
            <a:off x="1700212" y="190500"/>
            <a:ext cx="8791575" cy="762000"/>
          </a:xfrm>
        </p:spPr>
        <p:txBody>
          <a:bodyPr/>
          <a:lstStyle/>
          <a:p>
            <a:pPr algn="ctr"/>
            <a:r>
              <a:rPr lang="es-AR" dirty="0"/>
              <a:t>TRANSISTOR BIPOLAR</a:t>
            </a:r>
          </a:p>
        </p:txBody>
      </p:sp>
      <p:sp>
        <p:nvSpPr>
          <p:cNvPr id="3" name="Subtítulo 2">
            <a:extLst>
              <a:ext uri="{FF2B5EF4-FFF2-40B4-BE49-F238E27FC236}">
                <a16:creationId xmlns:a16="http://schemas.microsoft.com/office/drawing/2014/main" id="{13341861-1B2A-4285-8807-C58541E12D4D}"/>
              </a:ext>
            </a:extLst>
          </p:cNvPr>
          <p:cNvSpPr>
            <a:spLocks noGrp="1"/>
          </p:cNvSpPr>
          <p:nvPr>
            <p:ph type="subTitle" idx="1"/>
          </p:nvPr>
        </p:nvSpPr>
        <p:spPr>
          <a:xfrm>
            <a:off x="2466974" y="1963738"/>
            <a:ext cx="7858125" cy="4589462"/>
          </a:xfrm>
        </p:spPr>
        <p:txBody>
          <a:bodyPr>
            <a:normAutofit/>
          </a:bodyPr>
          <a:lstStyle/>
          <a:p>
            <a:pPr marL="342900" indent="-342900">
              <a:buFont typeface="Arial" panose="020B0604020202020204" pitchFamily="34" charset="0"/>
              <a:buChar char="•"/>
            </a:pPr>
            <a:r>
              <a:rPr lang="es-AR" dirty="0"/>
              <a:t>CONCEPTO</a:t>
            </a:r>
          </a:p>
          <a:p>
            <a:pPr marL="342900" indent="-342900">
              <a:buFont typeface="Arial" panose="020B0604020202020204" pitchFamily="34" charset="0"/>
              <a:buChar char="•"/>
            </a:pPr>
            <a:r>
              <a:rPr lang="es-AR" dirty="0"/>
              <a:t>CUADRIPOLO</a:t>
            </a:r>
          </a:p>
          <a:p>
            <a:pPr marL="342900" indent="-342900">
              <a:buFont typeface="Arial" panose="020B0604020202020204" pitchFamily="34" charset="0"/>
              <a:buChar char="•"/>
            </a:pPr>
            <a:r>
              <a:rPr lang="es-AR" dirty="0"/>
              <a:t>ECUACIONES CUADRIPOLO</a:t>
            </a:r>
          </a:p>
          <a:p>
            <a:pPr marL="342900" indent="-342900">
              <a:buFont typeface="Arial" panose="020B0604020202020204" pitchFamily="34" charset="0"/>
              <a:buChar char="•"/>
            </a:pPr>
            <a:r>
              <a:rPr lang="es-AR" dirty="0"/>
              <a:t>PARAMETROS HIBRIDOS</a:t>
            </a:r>
          </a:p>
          <a:p>
            <a:pPr marL="342900" indent="-342900">
              <a:buFont typeface="Arial" panose="020B0604020202020204" pitchFamily="34" charset="0"/>
              <a:buChar char="•"/>
            </a:pPr>
            <a:r>
              <a:rPr lang="es-AR" dirty="0"/>
              <a:t>CIRCUITO EQUIVALENTE ENTRADA</a:t>
            </a:r>
          </a:p>
          <a:p>
            <a:pPr marL="342900" indent="-342900">
              <a:buFont typeface="Arial" panose="020B0604020202020204" pitchFamily="34" charset="0"/>
              <a:buChar char="•"/>
            </a:pPr>
            <a:r>
              <a:rPr lang="es-AR" dirty="0"/>
              <a:t>CIRCUITO EQUIVALENTE SALIDA</a:t>
            </a:r>
          </a:p>
          <a:p>
            <a:pPr marL="342900" indent="-342900">
              <a:buFont typeface="Arial" panose="020B0604020202020204" pitchFamily="34" charset="0"/>
              <a:buChar char="•"/>
            </a:pPr>
            <a:r>
              <a:rPr lang="es-AR" dirty="0"/>
              <a:t>CIRCUITO EQUIVALENTE COMPLETO</a:t>
            </a:r>
          </a:p>
          <a:p>
            <a:pPr marL="342900" indent="-342900">
              <a:buFont typeface="Arial" panose="020B0604020202020204" pitchFamily="34" charset="0"/>
              <a:buChar char="•"/>
            </a:pPr>
            <a:r>
              <a:rPr lang="es-AR" dirty="0"/>
              <a:t>DETERMINACION DE PARAMETROS HIBRIDOS GRAFICAMENTE</a:t>
            </a:r>
          </a:p>
          <a:p>
            <a:pPr marL="342900" indent="-342900">
              <a:buFont typeface="Arial" panose="020B0604020202020204" pitchFamily="34" charset="0"/>
              <a:buChar char="•"/>
            </a:pPr>
            <a:r>
              <a:rPr lang="es-AR" dirty="0"/>
              <a:t>EJEMPLO</a:t>
            </a:r>
          </a:p>
          <a:p>
            <a:endParaRPr lang="es-AR" dirty="0"/>
          </a:p>
          <a:p>
            <a:endParaRPr lang="es-AR" dirty="0"/>
          </a:p>
        </p:txBody>
      </p:sp>
      <p:sp>
        <p:nvSpPr>
          <p:cNvPr id="4" name="Título 1">
            <a:extLst>
              <a:ext uri="{FF2B5EF4-FFF2-40B4-BE49-F238E27FC236}">
                <a16:creationId xmlns:a16="http://schemas.microsoft.com/office/drawing/2014/main" id="{0EAFBAF0-309E-478D-BE61-2D96677F4023}"/>
              </a:ext>
            </a:extLst>
          </p:cNvPr>
          <p:cNvSpPr txBox="1">
            <a:spLocks/>
          </p:cNvSpPr>
          <p:nvPr/>
        </p:nvSpPr>
        <p:spPr>
          <a:xfrm>
            <a:off x="2000248" y="1219994"/>
            <a:ext cx="8791575" cy="476250"/>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r>
              <a:rPr lang="es-AR" dirty="0"/>
              <a:t>MODELO PARA BAJA SEÑAL O MODELO DE ALTERNA</a:t>
            </a:r>
          </a:p>
        </p:txBody>
      </p:sp>
    </p:spTree>
    <p:extLst>
      <p:ext uri="{BB962C8B-B14F-4D97-AF65-F5344CB8AC3E}">
        <p14:creationId xmlns:p14="http://schemas.microsoft.com/office/powerpoint/2010/main" val="21212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666DE-C50D-4D6E-8331-31F8A507D79B}"/>
              </a:ext>
            </a:extLst>
          </p:cNvPr>
          <p:cNvSpPr>
            <a:spLocks noGrp="1"/>
          </p:cNvSpPr>
          <p:nvPr>
            <p:ph type="title"/>
          </p:nvPr>
        </p:nvSpPr>
        <p:spPr>
          <a:xfrm>
            <a:off x="1141413" y="361065"/>
            <a:ext cx="9905998" cy="615478"/>
          </a:xfrm>
        </p:spPr>
        <p:txBody>
          <a:bodyPr/>
          <a:lstStyle/>
          <a:p>
            <a:pPr algn="ctr"/>
            <a:r>
              <a:rPr lang="es-AR" dirty="0"/>
              <a:t>CIRCUITO EQUIVALENTE ENTRADA</a:t>
            </a:r>
          </a:p>
        </p:txBody>
      </p:sp>
      <p:pic>
        <p:nvPicPr>
          <p:cNvPr id="4" name="Imagen 3">
            <a:extLst>
              <a:ext uri="{FF2B5EF4-FFF2-40B4-BE49-F238E27FC236}">
                <a16:creationId xmlns:a16="http://schemas.microsoft.com/office/drawing/2014/main" id="{7D9CA335-84EC-499A-9503-EB9F0C4F2757}"/>
              </a:ext>
            </a:extLst>
          </p:cNvPr>
          <p:cNvPicPr>
            <a:picLocks noChangeAspect="1"/>
          </p:cNvPicPr>
          <p:nvPr/>
        </p:nvPicPr>
        <p:blipFill>
          <a:blip r:embed="rId2"/>
          <a:stretch>
            <a:fillRect/>
          </a:stretch>
        </p:blipFill>
        <p:spPr>
          <a:xfrm>
            <a:off x="6370360" y="1132889"/>
            <a:ext cx="4162425" cy="933450"/>
          </a:xfrm>
          <a:prstGeom prst="rect">
            <a:avLst/>
          </a:prstGeom>
        </p:spPr>
      </p:pic>
      <p:sp>
        <p:nvSpPr>
          <p:cNvPr id="7" name="Marcador de contenido 6">
            <a:extLst>
              <a:ext uri="{FF2B5EF4-FFF2-40B4-BE49-F238E27FC236}">
                <a16:creationId xmlns:a16="http://schemas.microsoft.com/office/drawing/2014/main" id="{B5F0D624-64E8-4A1D-81C1-E8A5E5F12D98}"/>
              </a:ext>
            </a:extLst>
          </p:cNvPr>
          <p:cNvSpPr>
            <a:spLocks noGrp="1"/>
          </p:cNvSpPr>
          <p:nvPr>
            <p:ph idx="1"/>
          </p:nvPr>
        </p:nvSpPr>
        <p:spPr>
          <a:xfrm>
            <a:off x="5507711" y="2263805"/>
            <a:ext cx="5745296" cy="3932809"/>
          </a:xfrm>
        </p:spPr>
        <p:txBody>
          <a:bodyPr/>
          <a:lstStyle/>
          <a:p>
            <a:r>
              <a:rPr lang="es-AR" dirty="0"/>
              <a:t>El parámetro h11 se encuentra en unidades de </a:t>
            </a:r>
            <a:r>
              <a:rPr lang="es-AR" dirty="0" err="1"/>
              <a:t>ohms</a:t>
            </a:r>
            <a:r>
              <a:rPr lang="es-AR" dirty="0"/>
              <a:t> y se representa en la figura mediante un resistor.</a:t>
            </a:r>
          </a:p>
          <a:p>
            <a:r>
              <a:rPr lang="es-AR" dirty="0"/>
              <a:t>La cantidad h12 es adimensional y por tanto solamente aparece como un factor multiplicador del término de “retroalimentación” en el circuito de entrada.</a:t>
            </a:r>
          </a:p>
        </p:txBody>
      </p:sp>
      <p:pic>
        <p:nvPicPr>
          <p:cNvPr id="8" name="Imagen 7">
            <a:extLst>
              <a:ext uri="{FF2B5EF4-FFF2-40B4-BE49-F238E27FC236}">
                <a16:creationId xmlns:a16="http://schemas.microsoft.com/office/drawing/2014/main" id="{99744F9F-FC4E-4D0D-91B0-4201A52A3E11}"/>
              </a:ext>
            </a:extLst>
          </p:cNvPr>
          <p:cNvPicPr>
            <a:picLocks noChangeAspect="1"/>
          </p:cNvPicPr>
          <p:nvPr/>
        </p:nvPicPr>
        <p:blipFill>
          <a:blip r:embed="rId3"/>
          <a:stretch>
            <a:fillRect/>
          </a:stretch>
        </p:blipFill>
        <p:spPr>
          <a:xfrm>
            <a:off x="1454224" y="2853246"/>
            <a:ext cx="3916714" cy="2318921"/>
          </a:xfrm>
          <a:prstGeom prst="rect">
            <a:avLst/>
          </a:prstGeom>
        </p:spPr>
      </p:pic>
      <p:sp>
        <p:nvSpPr>
          <p:cNvPr id="9" name="Rectángulo 8">
            <a:extLst>
              <a:ext uri="{FF2B5EF4-FFF2-40B4-BE49-F238E27FC236}">
                <a16:creationId xmlns:a16="http://schemas.microsoft.com/office/drawing/2014/main" id="{24FCA4E6-E3C1-403A-8CB9-FDDD30F416BE}"/>
              </a:ext>
            </a:extLst>
          </p:cNvPr>
          <p:cNvSpPr/>
          <p:nvPr/>
        </p:nvSpPr>
        <p:spPr>
          <a:xfrm>
            <a:off x="1317450" y="1092666"/>
            <a:ext cx="5198759" cy="1200329"/>
          </a:xfrm>
          <a:prstGeom prst="rect">
            <a:avLst/>
          </a:prstGeom>
        </p:spPr>
        <p:txBody>
          <a:bodyPr wrap="square">
            <a:spAutoFit/>
          </a:bodyPr>
          <a:lstStyle/>
          <a:p>
            <a:r>
              <a:rPr lang="es-AR" dirty="0"/>
              <a:t>Debido a que cada término de esta ecuación se encuentra en unidades de volt, es posible aplicar la ley de voltaje de Kirchhoff para encontrar un circuito que “encaje” en la ecuación.</a:t>
            </a:r>
          </a:p>
        </p:txBody>
      </p:sp>
    </p:spTree>
    <p:extLst>
      <p:ext uri="{BB962C8B-B14F-4D97-AF65-F5344CB8AC3E}">
        <p14:creationId xmlns:p14="http://schemas.microsoft.com/office/powerpoint/2010/main" val="389172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54E34-46A0-4CCD-A94B-E875658E3410}"/>
              </a:ext>
            </a:extLst>
          </p:cNvPr>
          <p:cNvSpPr>
            <a:spLocks noGrp="1"/>
          </p:cNvSpPr>
          <p:nvPr>
            <p:ph type="title"/>
          </p:nvPr>
        </p:nvSpPr>
        <p:spPr>
          <a:xfrm>
            <a:off x="1143001" y="254533"/>
            <a:ext cx="9905998" cy="448281"/>
          </a:xfrm>
        </p:spPr>
        <p:txBody>
          <a:bodyPr>
            <a:normAutofit fontScale="90000"/>
          </a:bodyPr>
          <a:lstStyle/>
          <a:p>
            <a:pPr algn="ctr"/>
            <a:r>
              <a:rPr lang="es-AR" dirty="0"/>
              <a:t>CIRCUITO EQUIVALENTE DE SALIDA</a:t>
            </a:r>
          </a:p>
        </p:txBody>
      </p:sp>
      <p:sp>
        <p:nvSpPr>
          <p:cNvPr id="3" name="Marcador de contenido 2">
            <a:extLst>
              <a:ext uri="{FF2B5EF4-FFF2-40B4-BE49-F238E27FC236}">
                <a16:creationId xmlns:a16="http://schemas.microsoft.com/office/drawing/2014/main" id="{54588AF4-B9A8-43DD-8446-1AA5AF5F2A37}"/>
              </a:ext>
            </a:extLst>
          </p:cNvPr>
          <p:cNvSpPr>
            <a:spLocks noGrp="1"/>
          </p:cNvSpPr>
          <p:nvPr>
            <p:ph idx="1"/>
          </p:nvPr>
        </p:nvSpPr>
        <p:spPr>
          <a:xfrm>
            <a:off x="5646198" y="2352583"/>
            <a:ext cx="5401213" cy="3438618"/>
          </a:xfrm>
        </p:spPr>
        <p:txBody>
          <a:bodyPr/>
          <a:lstStyle/>
          <a:p>
            <a:r>
              <a:rPr lang="es-AR" dirty="0"/>
              <a:t> Debido a que h22 maneja unidades de admitancia, las cuales, para el modelo del transistor será la conductancia, se representa por el símbolo del resistor.</a:t>
            </a:r>
          </a:p>
          <a:p>
            <a:r>
              <a:rPr lang="es-AR" dirty="0"/>
              <a:t>La resistencia en </a:t>
            </a:r>
            <a:r>
              <a:rPr lang="es-AR" dirty="0" err="1"/>
              <a:t>ohms</a:t>
            </a:r>
            <a:r>
              <a:rPr lang="es-AR" dirty="0"/>
              <a:t> de este resistor será igual al recíproco de la conductancia (1/h22).</a:t>
            </a:r>
          </a:p>
        </p:txBody>
      </p:sp>
      <p:pic>
        <p:nvPicPr>
          <p:cNvPr id="4" name="Imagen 3">
            <a:extLst>
              <a:ext uri="{FF2B5EF4-FFF2-40B4-BE49-F238E27FC236}">
                <a16:creationId xmlns:a16="http://schemas.microsoft.com/office/drawing/2014/main" id="{FB0EBF6B-22CA-425C-97D9-A5EA01C8A146}"/>
              </a:ext>
            </a:extLst>
          </p:cNvPr>
          <p:cNvPicPr>
            <a:picLocks noChangeAspect="1"/>
          </p:cNvPicPr>
          <p:nvPr/>
        </p:nvPicPr>
        <p:blipFill>
          <a:blip r:embed="rId2"/>
          <a:stretch>
            <a:fillRect/>
          </a:stretch>
        </p:blipFill>
        <p:spPr>
          <a:xfrm>
            <a:off x="6233495" y="1013348"/>
            <a:ext cx="4048125" cy="1028700"/>
          </a:xfrm>
          <a:prstGeom prst="rect">
            <a:avLst/>
          </a:prstGeom>
        </p:spPr>
      </p:pic>
      <p:pic>
        <p:nvPicPr>
          <p:cNvPr id="5" name="Imagen 4">
            <a:extLst>
              <a:ext uri="{FF2B5EF4-FFF2-40B4-BE49-F238E27FC236}">
                <a16:creationId xmlns:a16="http://schemas.microsoft.com/office/drawing/2014/main" id="{F4C70DE5-3DE1-4C65-8917-9B3EB0EB8588}"/>
              </a:ext>
            </a:extLst>
          </p:cNvPr>
          <p:cNvPicPr>
            <a:picLocks noChangeAspect="1"/>
          </p:cNvPicPr>
          <p:nvPr/>
        </p:nvPicPr>
        <p:blipFill>
          <a:blip r:embed="rId3"/>
          <a:stretch>
            <a:fillRect/>
          </a:stretch>
        </p:blipFill>
        <p:spPr>
          <a:xfrm>
            <a:off x="1217611" y="2614567"/>
            <a:ext cx="3895725" cy="2914650"/>
          </a:xfrm>
          <a:prstGeom prst="rect">
            <a:avLst/>
          </a:prstGeom>
        </p:spPr>
      </p:pic>
      <p:sp>
        <p:nvSpPr>
          <p:cNvPr id="6" name="Rectángulo 5">
            <a:extLst>
              <a:ext uri="{FF2B5EF4-FFF2-40B4-BE49-F238E27FC236}">
                <a16:creationId xmlns:a16="http://schemas.microsoft.com/office/drawing/2014/main" id="{76AA9D14-BBE8-4CBA-836B-B81E8406D31D}"/>
              </a:ext>
            </a:extLst>
          </p:cNvPr>
          <p:cNvSpPr/>
          <p:nvPr/>
        </p:nvSpPr>
        <p:spPr>
          <a:xfrm>
            <a:off x="1047436" y="980984"/>
            <a:ext cx="4911070" cy="1200329"/>
          </a:xfrm>
          <a:prstGeom prst="rect">
            <a:avLst/>
          </a:prstGeom>
        </p:spPr>
        <p:txBody>
          <a:bodyPr wrap="square">
            <a:spAutoFit/>
          </a:bodyPr>
          <a:lstStyle/>
          <a:p>
            <a:r>
              <a:rPr lang="es-AR" dirty="0"/>
              <a:t>Debido a que cada término de la ecuación tiene unidades de corriente, es posible aplicar la ley de corriente de Kirchhoff “hacia atrás” para obtener el circuito de la figura</a:t>
            </a:r>
          </a:p>
        </p:txBody>
      </p:sp>
    </p:spTree>
    <p:extLst>
      <p:ext uri="{BB962C8B-B14F-4D97-AF65-F5344CB8AC3E}">
        <p14:creationId xmlns:p14="http://schemas.microsoft.com/office/powerpoint/2010/main" val="10018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1ABB4-3811-4D55-9C68-F6C6E1F65147}"/>
              </a:ext>
            </a:extLst>
          </p:cNvPr>
          <p:cNvSpPr>
            <a:spLocks noGrp="1"/>
          </p:cNvSpPr>
          <p:nvPr>
            <p:ph type="title"/>
          </p:nvPr>
        </p:nvSpPr>
        <p:spPr>
          <a:xfrm>
            <a:off x="1141413" y="165758"/>
            <a:ext cx="9905998" cy="757520"/>
          </a:xfrm>
        </p:spPr>
        <p:txBody>
          <a:bodyPr>
            <a:normAutofit/>
          </a:bodyPr>
          <a:lstStyle/>
          <a:p>
            <a:pPr algn="ctr"/>
            <a:r>
              <a:rPr lang="es-AR" dirty="0"/>
              <a:t>CIRCUITO EQUIVALENTE COMPLETO</a:t>
            </a:r>
          </a:p>
        </p:txBody>
      </p:sp>
      <p:sp>
        <p:nvSpPr>
          <p:cNvPr id="3" name="Marcador de contenido 2">
            <a:extLst>
              <a:ext uri="{FF2B5EF4-FFF2-40B4-BE49-F238E27FC236}">
                <a16:creationId xmlns:a16="http://schemas.microsoft.com/office/drawing/2014/main" id="{49B1E48D-34EF-43B7-9CC9-F0A805BAF901}"/>
              </a:ext>
            </a:extLst>
          </p:cNvPr>
          <p:cNvSpPr>
            <a:spLocks noGrp="1"/>
          </p:cNvSpPr>
          <p:nvPr>
            <p:ph idx="1"/>
          </p:nvPr>
        </p:nvSpPr>
        <p:spPr>
          <a:xfrm>
            <a:off x="1239067" y="4141676"/>
            <a:ext cx="9808343" cy="2649741"/>
          </a:xfrm>
        </p:spPr>
        <p:txBody>
          <a:bodyPr>
            <a:normAutofit fontScale="70000" lnSpcReduction="20000"/>
          </a:bodyPr>
          <a:lstStyle/>
          <a:p>
            <a:r>
              <a:rPr lang="es-AR" dirty="0"/>
              <a:t>La notación de la figura es de naturaleza más práctica ya que relaciona los parámetros‐h con la relación resultante obtenida anteriormente. </a:t>
            </a:r>
          </a:p>
          <a:p>
            <a:r>
              <a:rPr lang="es-AR" dirty="0"/>
              <a:t>La selección de las letras resulta obvia a partir de la siguiente lista: </a:t>
            </a:r>
          </a:p>
          <a:p>
            <a:r>
              <a:rPr lang="es-AR" dirty="0"/>
              <a:t>h11 → resistencia de entrada → hi </a:t>
            </a:r>
          </a:p>
          <a:p>
            <a:r>
              <a:rPr lang="es-AR" dirty="0"/>
              <a:t>h12 → relación de voltaje de transferencia inverso → </a:t>
            </a:r>
            <a:r>
              <a:rPr lang="es-AR" dirty="0" err="1"/>
              <a:t>hr</a:t>
            </a:r>
            <a:r>
              <a:rPr lang="es-AR" dirty="0"/>
              <a:t> </a:t>
            </a:r>
          </a:p>
          <a:p>
            <a:r>
              <a:rPr lang="es-AR" dirty="0"/>
              <a:t>h21 → relación de corriente de transferencia directa → </a:t>
            </a:r>
            <a:r>
              <a:rPr lang="es-AR" dirty="0" err="1"/>
              <a:t>hf</a:t>
            </a:r>
            <a:r>
              <a:rPr lang="es-AR" dirty="0"/>
              <a:t> </a:t>
            </a:r>
          </a:p>
          <a:p>
            <a:r>
              <a:rPr lang="es-AR" dirty="0"/>
              <a:t>h22 → conductancia de salida → </a:t>
            </a:r>
            <a:r>
              <a:rPr lang="es-AR" dirty="0" err="1"/>
              <a:t>ho</a:t>
            </a:r>
            <a:endParaRPr lang="es-AR" dirty="0"/>
          </a:p>
        </p:txBody>
      </p:sp>
      <p:sp>
        <p:nvSpPr>
          <p:cNvPr id="4" name="Rectángulo 3">
            <a:extLst>
              <a:ext uri="{FF2B5EF4-FFF2-40B4-BE49-F238E27FC236}">
                <a16:creationId xmlns:a16="http://schemas.microsoft.com/office/drawing/2014/main" id="{965DE094-B0EB-483D-A317-84919D1B0B78}"/>
              </a:ext>
            </a:extLst>
          </p:cNvPr>
          <p:cNvSpPr/>
          <p:nvPr/>
        </p:nvSpPr>
        <p:spPr>
          <a:xfrm>
            <a:off x="1141412" y="923278"/>
            <a:ext cx="9905998" cy="646331"/>
          </a:xfrm>
          <a:prstGeom prst="rect">
            <a:avLst/>
          </a:prstGeom>
        </p:spPr>
        <p:txBody>
          <a:bodyPr wrap="square">
            <a:spAutoFit/>
          </a:bodyPr>
          <a:lstStyle/>
          <a:p>
            <a:r>
              <a:rPr lang="es-AR" dirty="0"/>
              <a:t>El circuito equivalente de “ac” o pequeña señal completo para el dispositivo lineal básico de tres terminales se indica en la figura con un nuevo conjunto de subíndices para los parámetros‐ h.</a:t>
            </a:r>
          </a:p>
        </p:txBody>
      </p:sp>
      <p:pic>
        <p:nvPicPr>
          <p:cNvPr id="5" name="Imagen 4">
            <a:extLst>
              <a:ext uri="{FF2B5EF4-FFF2-40B4-BE49-F238E27FC236}">
                <a16:creationId xmlns:a16="http://schemas.microsoft.com/office/drawing/2014/main" id="{4984E903-F978-43FE-9F8A-042521CA7D07}"/>
              </a:ext>
            </a:extLst>
          </p:cNvPr>
          <p:cNvPicPr>
            <a:picLocks noChangeAspect="1"/>
          </p:cNvPicPr>
          <p:nvPr/>
        </p:nvPicPr>
        <p:blipFill>
          <a:blip r:embed="rId2"/>
          <a:stretch>
            <a:fillRect/>
          </a:stretch>
        </p:blipFill>
        <p:spPr>
          <a:xfrm>
            <a:off x="2934701" y="1680798"/>
            <a:ext cx="5681338" cy="2349689"/>
          </a:xfrm>
          <a:prstGeom prst="rect">
            <a:avLst/>
          </a:prstGeom>
        </p:spPr>
      </p:pic>
      <p:sp>
        <p:nvSpPr>
          <p:cNvPr id="6" name="CuadroTexto 5">
            <a:extLst>
              <a:ext uri="{FF2B5EF4-FFF2-40B4-BE49-F238E27FC236}">
                <a16:creationId xmlns:a16="http://schemas.microsoft.com/office/drawing/2014/main" id="{1F41223A-197B-492C-AB1E-25A48882AC0A}"/>
              </a:ext>
            </a:extLst>
          </p:cNvPr>
          <p:cNvSpPr txBox="1"/>
          <p:nvPr/>
        </p:nvSpPr>
        <p:spPr>
          <a:xfrm>
            <a:off x="4112489" y="2881102"/>
            <a:ext cx="697636" cy="369332"/>
          </a:xfrm>
          <a:prstGeom prst="rect">
            <a:avLst/>
          </a:prstGeom>
          <a:solidFill>
            <a:schemeClr val="bg2">
              <a:lumMod val="40000"/>
              <a:lumOff val="60000"/>
            </a:schemeClr>
          </a:solidFill>
        </p:spPr>
        <p:txBody>
          <a:bodyPr wrap="square" rtlCol="0" anchor="ctr" anchorCtr="0">
            <a:spAutoFit/>
          </a:bodyPr>
          <a:lstStyle/>
          <a:p>
            <a:r>
              <a:rPr lang="es-AR" dirty="0" err="1">
                <a:solidFill>
                  <a:schemeClr val="bg1"/>
                </a:solidFill>
              </a:rPr>
              <a:t>hrVo</a:t>
            </a:r>
            <a:endParaRPr lang="es-AR" dirty="0">
              <a:solidFill>
                <a:schemeClr val="bg1"/>
              </a:solidFill>
            </a:endParaRPr>
          </a:p>
        </p:txBody>
      </p:sp>
      <p:sp>
        <p:nvSpPr>
          <p:cNvPr id="8" name="CuadroTexto 7">
            <a:extLst>
              <a:ext uri="{FF2B5EF4-FFF2-40B4-BE49-F238E27FC236}">
                <a16:creationId xmlns:a16="http://schemas.microsoft.com/office/drawing/2014/main" id="{23C5A371-F891-458A-B3E5-A6EDC0AD2F55}"/>
              </a:ext>
            </a:extLst>
          </p:cNvPr>
          <p:cNvSpPr txBox="1"/>
          <p:nvPr/>
        </p:nvSpPr>
        <p:spPr>
          <a:xfrm>
            <a:off x="3998189" y="2043296"/>
            <a:ext cx="390618" cy="369332"/>
          </a:xfrm>
          <a:prstGeom prst="rect">
            <a:avLst/>
          </a:prstGeom>
          <a:solidFill>
            <a:schemeClr val="bg2">
              <a:lumMod val="40000"/>
              <a:lumOff val="60000"/>
            </a:schemeClr>
          </a:solidFill>
        </p:spPr>
        <p:txBody>
          <a:bodyPr wrap="square" rtlCol="0" anchor="ctr" anchorCtr="0">
            <a:spAutoFit/>
          </a:bodyPr>
          <a:lstStyle/>
          <a:p>
            <a:r>
              <a:rPr lang="es-AR" dirty="0">
                <a:solidFill>
                  <a:schemeClr val="bg1"/>
                </a:solidFill>
              </a:rPr>
              <a:t>hi</a:t>
            </a:r>
          </a:p>
        </p:txBody>
      </p:sp>
      <p:sp>
        <p:nvSpPr>
          <p:cNvPr id="9" name="CuadroTexto 8">
            <a:extLst>
              <a:ext uri="{FF2B5EF4-FFF2-40B4-BE49-F238E27FC236}">
                <a16:creationId xmlns:a16="http://schemas.microsoft.com/office/drawing/2014/main" id="{68614849-1538-463D-BECC-B2E74A5201C5}"/>
              </a:ext>
            </a:extLst>
          </p:cNvPr>
          <p:cNvSpPr txBox="1"/>
          <p:nvPr/>
        </p:nvSpPr>
        <p:spPr>
          <a:xfrm>
            <a:off x="6143238" y="2881102"/>
            <a:ext cx="650011" cy="369332"/>
          </a:xfrm>
          <a:prstGeom prst="rect">
            <a:avLst/>
          </a:prstGeom>
          <a:solidFill>
            <a:schemeClr val="bg2">
              <a:lumMod val="40000"/>
              <a:lumOff val="60000"/>
            </a:schemeClr>
          </a:solidFill>
        </p:spPr>
        <p:txBody>
          <a:bodyPr wrap="square" rtlCol="0" anchor="ctr" anchorCtr="0">
            <a:spAutoFit/>
          </a:bodyPr>
          <a:lstStyle/>
          <a:p>
            <a:r>
              <a:rPr lang="es-AR" dirty="0">
                <a:solidFill>
                  <a:schemeClr val="bg1"/>
                </a:solidFill>
              </a:rPr>
              <a:t>Hf </a:t>
            </a:r>
            <a:r>
              <a:rPr lang="es-AR" dirty="0" err="1">
                <a:solidFill>
                  <a:schemeClr val="bg1"/>
                </a:solidFill>
              </a:rPr>
              <a:t>Ib</a:t>
            </a:r>
            <a:endParaRPr lang="es-AR" dirty="0">
              <a:solidFill>
                <a:schemeClr val="bg1"/>
              </a:solidFill>
            </a:endParaRPr>
          </a:p>
        </p:txBody>
      </p:sp>
    </p:spTree>
    <p:extLst>
      <p:ext uri="{BB962C8B-B14F-4D97-AF65-F5344CB8AC3E}">
        <p14:creationId xmlns:p14="http://schemas.microsoft.com/office/powerpoint/2010/main" val="255855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02E33-468E-45F0-BA36-E359CDF51F24}"/>
              </a:ext>
            </a:extLst>
          </p:cNvPr>
          <p:cNvSpPr>
            <a:spLocks noGrp="1"/>
          </p:cNvSpPr>
          <p:nvPr>
            <p:ph type="title"/>
          </p:nvPr>
        </p:nvSpPr>
        <p:spPr>
          <a:xfrm>
            <a:off x="1143001" y="247043"/>
            <a:ext cx="9905998" cy="638782"/>
          </a:xfrm>
        </p:spPr>
        <p:txBody>
          <a:bodyPr/>
          <a:lstStyle/>
          <a:p>
            <a:pPr algn="ctr"/>
            <a:r>
              <a:rPr lang="es-AR" dirty="0" err="1"/>
              <a:t>Parametros</a:t>
            </a:r>
            <a:r>
              <a:rPr lang="es-AR" dirty="0"/>
              <a:t> h (</a:t>
            </a:r>
            <a:r>
              <a:rPr lang="es-AR" dirty="0" err="1"/>
              <a:t>hibridos</a:t>
            </a:r>
            <a:r>
              <a:rPr lang="es-AR" dirty="0"/>
              <a:t>)</a:t>
            </a:r>
          </a:p>
        </p:txBody>
      </p:sp>
      <p:sp>
        <p:nvSpPr>
          <p:cNvPr id="3" name="Marcador de contenido 2">
            <a:extLst>
              <a:ext uri="{FF2B5EF4-FFF2-40B4-BE49-F238E27FC236}">
                <a16:creationId xmlns:a16="http://schemas.microsoft.com/office/drawing/2014/main" id="{D5D75DE8-4C3B-4CF1-AA4C-7DEAD5B78421}"/>
              </a:ext>
            </a:extLst>
          </p:cNvPr>
          <p:cNvSpPr>
            <a:spLocks noGrp="1"/>
          </p:cNvSpPr>
          <p:nvPr>
            <p:ph idx="1"/>
          </p:nvPr>
        </p:nvSpPr>
        <p:spPr>
          <a:xfrm>
            <a:off x="1143001" y="1285875"/>
            <a:ext cx="9905999" cy="5410200"/>
          </a:xfrm>
        </p:spPr>
        <p:txBody>
          <a:bodyPr/>
          <a:lstStyle/>
          <a:p>
            <a:r>
              <a:rPr lang="es-AR" dirty="0"/>
              <a:t>Los </a:t>
            </a:r>
            <a:r>
              <a:rPr lang="es-AR" dirty="0" err="1"/>
              <a:t>parametros</a:t>
            </a:r>
            <a:r>
              <a:rPr lang="es-AR" dirty="0"/>
              <a:t> híbridos (h) vistos anteriormente, tienen ese nombre, debido a que se obtienen de una mezcla de variables, resistencias, tensiones, corrientes.</a:t>
            </a:r>
          </a:p>
          <a:p>
            <a:r>
              <a:rPr lang="es-AR" dirty="0"/>
              <a:t>Cada juego de parámetros h es característico de cada configuración del transistor, siendo diferenciados por un segundo subíndice.</a:t>
            </a:r>
          </a:p>
          <a:p>
            <a:r>
              <a:rPr lang="es-AR" dirty="0"/>
              <a:t>Subíndice e, para configuración emisor común</a:t>
            </a:r>
          </a:p>
          <a:p>
            <a:r>
              <a:rPr lang="es-AR" dirty="0"/>
              <a:t>Subíndice b, para configuración base común</a:t>
            </a:r>
          </a:p>
          <a:p>
            <a:r>
              <a:rPr lang="es-AR" dirty="0"/>
              <a:t>Subíndice c, para colector común.</a:t>
            </a:r>
          </a:p>
          <a:p>
            <a:r>
              <a:rPr lang="es-AR" dirty="0" err="1"/>
              <a:t>Asi</a:t>
            </a:r>
            <a:r>
              <a:rPr lang="es-AR" dirty="0"/>
              <a:t>, para la configuración EMISOR COMUN que es la que estudiamos, tendremos:</a:t>
            </a:r>
          </a:p>
          <a:p>
            <a:r>
              <a:rPr lang="es-AR" dirty="0"/>
              <a:t> </a:t>
            </a:r>
            <a:r>
              <a:rPr lang="es-AR" dirty="0" err="1"/>
              <a:t>hie</a:t>
            </a:r>
            <a:r>
              <a:rPr lang="es-AR" dirty="0"/>
              <a:t>, </a:t>
            </a:r>
            <a:r>
              <a:rPr lang="es-AR" dirty="0" err="1"/>
              <a:t>hre</a:t>
            </a:r>
            <a:r>
              <a:rPr lang="es-AR" dirty="0"/>
              <a:t>, </a:t>
            </a:r>
            <a:r>
              <a:rPr lang="es-AR" dirty="0" err="1"/>
              <a:t>hfe</a:t>
            </a:r>
            <a:r>
              <a:rPr lang="es-AR" dirty="0"/>
              <a:t>, </a:t>
            </a:r>
            <a:r>
              <a:rPr lang="es-AR" dirty="0" err="1"/>
              <a:t>hoe</a:t>
            </a:r>
            <a:r>
              <a:rPr lang="es-AR" dirty="0"/>
              <a:t>.</a:t>
            </a:r>
          </a:p>
          <a:p>
            <a:endParaRPr lang="es-AR" dirty="0"/>
          </a:p>
        </p:txBody>
      </p:sp>
    </p:spTree>
    <p:extLst>
      <p:ext uri="{BB962C8B-B14F-4D97-AF65-F5344CB8AC3E}">
        <p14:creationId xmlns:p14="http://schemas.microsoft.com/office/powerpoint/2010/main" val="282057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C5338-2FCC-4E74-93F9-EF3EEFAE1822}"/>
              </a:ext>
            </a:extLst>
          </p:cNvPr>
          <p:cNvSpPr>
            <a:spLocks noGrp="1"/>
          </p:cNvSpPr>
          <p:nvPr>
            <p:ph type="title"/>
          </p:nvPr>
        </p:nvSpPr>
        <p:spPr>
          <a:xfrm>
            <a:off x="1143001" y="361342"/>
            <a:ext cx="9905998" cy="705457"/>
          </a:xfrm>
        </p:spPr>
        <p:txBody>
          <a:bodyPr/>
          <a:lstStyle/>
          <a:p>
            <a:pPr algn="ctr"/>
            <a:r>
              <a:rPr lang="es-AR" dirty="0"/>
              <a:t>Configuración emisor común</a:t>
            </a:r>
          </a:p>
        </p:txBody>
      </p:sp>
      <p:sp>
        <p:nvSpPr>
          <p:cNvPr id="3" name="Marcador de contenido 2">
            <a:extLst>
              <a:ext uri="{FF2B5EF4-FFF2-40B4-BE49-F238E27FC236}">
                <a16:creationId xmlns:a16="http://schemas.microsoft.com/office/drawing/2014/main" id="{24A8DBAB-6205-47A5-84AA-F7633E38AE30}"/>
              </a:ext>
            </a:extLst>
          </p:cNvPr>
          <p:cNvSpPr>
            <a:spLocks noGrp="1"/>
          </p:cNvSpPr>
          <p:nvPr>
            <p:ph idx="1"/>
          </p:nvPr>
        </p:nvSpPr>
        <p:spPr>
          <a:xfrm>
            <a:off x="1474788" y="5133975"/>
            <a:ext cx="4735512" cy="1362683"/>
          </a:xfrm>
        </p:spPr>
        <p:txBody>
          <a:bodyPr>
            <a:normAutofit fontScale="85000" lnSpcReduction="10000"/>
          </a:bodyPr>
          <a:lstStyle/>
          <a:p>
            <a:r>
              <a:rPr lang="es-AR" dirty="0"/>
              <a:t>Se establecen las siguientes equivalencias:</a:t>
            </a:r>
          </a:p>
          <a:p>
            <a:pPr marL="0" indent="0">
              <a:buNone/>
            </a:pPr>
            <a:r>
              <a:rPr lang="es-AR" dirty="0"/>
              <a:t>vi = </a:t>
            </a:r>
            <a:r>
              <a:rPr lang="es-AR" dirty="0" err="1"/>
              <a:t>vbe</a:t>
            </a:r>
            <a:r>
              <a:rPr lang="es-AR" dirty="0"/>
              <a:t> ; 	</a:t>
            </a:r>
            <a:r>
              <a:rPr lang="es-AR" dirty="0" err="1"/>
              <a:t>vo</a:t>
            </a:r>
            <a:r>
              <a:rPr lang="es-AR" dirty="0"/>
              <a:t> = </a:t>
            </a:r>
            <a:r>
              <a:rPr lang="es-AR" dirty="0" err="1"/>
              <a:t>vce</a:t>
            </a:r>
            <a:r>
              <a:rPr lang="es-AR" dirty="0"/>
              <a:t> </a:t>
            </a:r>
          </a:p>
          <a:p>
            <a:pPr marL="0" indent="0">
              <a:buNone/>
            </a:pPr>
            <a:r>
              <a:rPr lang="es-AR" dirty="0" err="1"/>
              <a:t>ii</a:t>
            </a:r>
            <a:r>
              <a:rPr lang="es-AR" dirty="0"/>
              <a:t> = </a:t>
            </a:r>
            <a:r>
              <a:rPr lang="es-AR" dirty="0" err="1"/>
              <a:t>ib</a:t>
            </a:r>
            <a:r>
              <a:rPr lang="es-AR" dirty="0"/>
              <a:t> ; 		</a:t>
            </a:r>
            <a:r>
              <a:rPr lang="es-AR" dirty="0" err="1"/>
              <a:t>Io</a:t>
            </a:r>
            <a:r>
              <a:rPr lang="es-AR" dirty="0"/>
              <a:t> = </a:t>
            </a:r>
            <a:r>
              <a:rPr lang="es-AR" dirty="0" err="1"/>
              <a:t>ic</a:t>
            </a:r>
            <a:r>
              <a:rPr lang="es-AR" dirty="0"/>
              <a:t> </a:t>
            </a:r>
          </a:p>
        </p:txBody>
      </p:sp>
      <p:pic>
        <p:nvPicPr>
          <p:cNvPr id="4" name="Imagen 3">
            <a:extLst>
              <a:ext uri="{FF2B5EF4-FFF2-40B4-BE49-F238E27FC236}">
                <a16:creationId xmlns:a16="http://schemas.microsoft.com/office/drawing/2014/main" id="{6E720FF3-6FA8-4BF9-8452-86D36A4D8A9D}"/>
              </a:ext>
            </a:extLst>
          </p:cNvPr>
          <p:cNvPicPr>
            <a:picLocks noChangeAspect="1"/>
          </p:cNvPicPr>
          <p:nvPr/>
        </p:nvPicPr>
        <p:blipFill>
          <a:blip r:embed="rId2"/>
          <a:stretch>
            <a:fillRect/>
          </a:stretch>
        </p:blipFill>
        <p:spPr>
          <a:xfrm>
            <a:off x="2576512" y="1200149"/>
            <a:ext cx="7038975" cy="3829050"/>
          </a:xfrm>
          <a:prstGeom prst="rect">
            <a:avLst/>
          </a:prstGeom>
        </p:spPr>
      </p:pic>
      <p:sp>
        <p:nvSpPr>
          <p:cNvPr id="5" name="CuadroTexto 4">
            <a:extLst>
              <a:ext uri="{FF2B5EF4-FFF2-40B4-BE49-F238E27FC236}">
                <a16:creationId xmlns:a16="http://schemas.microsoft.com/office/drawing/2014/main" id="{77928E0E-5E65-4830-874E-9C77F417610B}"/>
              </a:ext>
            </a:extLst>
          </p:cNvPr>
          <p:cNvSpPr txBox="1"/>
          <p:nvPr/>
        </p:nvSpPr>
        <p:spPr>
          <a:xfrm>
            <a:off x="6381750" y="5191036"/>
            <a:ext cx="3981450" cy="1200329"/>
          </a:xfrm>
          <a:prstGeom prst="rect">
            <a:avLst/>
          </a:prstGeom>
          <a:noFill/>
        </p:spPr>
        <p:txBody>
          <a:bodyPr wrap="square" rtlCol="0">
            <a:spAutoFit/>
          </a:bodyPr>
          <a:lstStyle/>
          <a:p>
            <a:r>
              <a:rPr lang="es-AR" dirty="0"/>
              <a:t>Resultando las ecuaciones de Kirchhoff : </a:t>
            </a:r>
          </a:p>
          <a:p>
            <a:r>
              <a:rPr lang="es-AR" dirty="0" err="1"/>
              <a:t>vbe</a:t>
            </a:r>
            <a:r>
              <a:rPr lang="es-AR" dirty="0"/>
              <a:t> = </a:t>
            </a:r>
            <a:r>
              <a:rPr lang="es-AR" dirty="0" err="1"/>
              <a:t>hie</a:t>
            </a:r>
            <a:r>
              <a:rPr lang="es-AR" dirty="0"/>
              <a:t> </a:t>
            </a:r>
            <a:r>
              <a:rPr lang="es-AR" dirty="0" err="1"/>
              <a:t>ib</a:t>
            </a:r>
            <a:r>
              <a:rPr lang="es-AR" dirty="0"/>
              <a:t> + </a:t>
            </a:r>
            <a:r>
              <a:rPr lang="es-AR" dirty="0" err="1"/>
              <a:t>hre</a:t>
            </a:r>
            <a:r>
              <a:rPr lang="es-AR" dirty="0"/>
              <a:t> </a:t>
            </a:r>
            <a:r>
              <a:rPr lang="es-AR" dirty="0" err="1"/>
              <a:t>vce</a:t>
            </a:r>
            <a:r>
              <a:rPr lang="es-AR" dirty="0"/>
              <a:t> </a:t>
            </a:r>
          </a:p>
          <a:p>
            <a:r>
              <a:rPr lang="es-AR" dirty="0" err="1"/>
              <a:t>ic</a:t>
            </a:r>
            <a:r>
              <a:rPr lang="es-AR" dirty="0"/>
              <a:t> = </a:t>
            </a:r>
            <a:r>
              <a:rPr lang="es-AR" dirty="0" err="1"/>
              <a:t>hfe</a:t>
            </a:r>
            <a:r>
              <a:rPr lang="es-AR" dirty="0"/>
              <a:t> </a:t>
            </a:r>
            <a:r>
              <a:rPr lang="es-AR" dirty="0" err="1"/>
              <a:t>ib</a:t>
            </a:r>
            <a:r>
              <a:rPr lang="es-AR" dirty="0"/>
              <a:t> + </a:t>
            </a:r>
            <a:r>
              <a:rPr lang="es-AR" dirty="0" err="1"/>
              <a:t>hoe</a:t>
            </a:r>
            <a:r>
              <a:rPr lang="es-AR" dirty="0"/>
              <a:t> </a:t>
            </a:r>
            <a:r>
              <a:rPr lang="es-AR" dirty="0" err="1"/>
              <a:t>vce</a:t>
            </a:r>
            <a:endParaRPr lang="es-AR" dirty="0"/>
          </a:p>
          <a:p>
            <a:endParaRPr lang="es-AR" dirty="0"/>
          </a:p>
        </p:txBody>
      </p:sp>
    </p:spTree>
    <p:extLst>
      <p:ext uri="{BB962C8B-B14F-4D97-AF65-F5344CB8AC3E}">
        <p14:creationId xmlns:p14="http://schemas.microsoft.com/office/powerpoint/2010/main" val="316642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0AC67-9C88-4425-B9EC-B63CC1A224D2}"/>
              </a:ext>
            </a:extLst>
          </p:cNvPr>
          <p:cNvSpPr>
            <a:spLocks noGrp="1"/>
          </p:cNvSpPr>
          <p:nvPr>
            <p:ph type="title"/>
          </p:nvPr>
        </p:nvSpPr>
        <p:spPr>
          <a:xfrm>
            <a:off x="1141412" y="227992"/>
            <a:ext cx="9905998" cy="838807"/>
          </a:xfrm>
        </p:spPr>
        <p:txBody>
          <a:bodyPr/>
          <a:lstStyle/>
          <a:p>
            <a:r>
              <a:rPr lang="es-AR" dirty="0"/>
              <a:t>Determinación gráfica de los parámetros‐h </a:t>
            </a:r>
          </a:p>
        </p:txBody>
      </p:sp>
      <p:sp>
        <p:nvSpPr>
          <p:cNvPr id="3" name="Marcador de contenido 2">
            <a:extLst>
              <a:ext uri="{FF2B5EF4-FFF2-40B4-BE49-F238E27FC236}">
                <a16:creationId xmlns:a16="http://schemas.microsoft.com/office/drawing/2014/main" id="{7ABAA328-F9B2-4876-B166-7B218B567EC5}"/>
              </a:ext>
            </a:extLst>
          </p:cNvPr>
          <p:cNvSpPr>
            <a:spLocks noGrp="1"/>
          </p:cNvSpPr>
          <p:nvPr>
            <p:ph idx="1"/>
          </p:nvPr>
        </p:nvSpPr>
        <p:spPr>
          <a:xfrm>
            <a:off x="1141411" y="1066800"/>
            <a:ext cx="9905999" cy="1428750"/>
          </a:xfrm>
        </p:spPr>
        <p:txBody>
          <a:bodyPr>
            <a:normAutofit fontScale="85000" lnSpcReduction="10000"/>
          </a:bodyPr>
          <a:lstStyle/>
          <a:p>
            <a:r>
              <a:rPr lang="es-AR" dirty="0"/>
              <a:t>Mediante el empleo de derivadas parciales es posible hallar la magnitud de los parámetros‐h para el circuito equivalente del transistor a pequeña señal en la región de operación para la configuración de emisor común, mediante el uso de las siguientes ecuaciones</a:t>
            </a:r>
          </a:p>
        </p:txBody>
      </p:sp>
      <p:pic>
        <p:nvPicPr>
          <p:cNvPr id="4" name="Imagen 3">
            <a:extLst>
              <a:ext uri="{FF2B5EF4-FFF2-40B4-BE49-F238E27FC236}">
                <a16:creationId xmlns:a16="http://schemas.microsoft.com/office/drawing/2014/main" id="{49C934EA-46D0-4D77-A76E-7E76BE7DE2F9}"/>
              </a:ext>
            </a:extLst>
          </p:cNvPr>
          <p:cNvPicPr>
            <a:picLocks noChangeAspect="1"/>
          </p:cNvPicPr>
          <p:nvPr/>
        </p:nvPicPr>
        <p:blipFill>
          <a:blip r:embed="rId2"/>
          <a:stretch>
            <a:fillRect/>
          </a:stretch>
        </p:blipFill>
        <p:spPr>
          <a:xfrm>
            <a:off x="2932110" y="2334233"/>
            <a:ext cx="6324600" cy="4295775"/>
          </a:xfrm>
          <a:prstGeom prst="rect">
            <a:avLst/>
          </a:prstGeom>
        </p:spPr>
      </p:pic>
    </p:spTree>
    <p:extLst>
      <p:ext uri="{BB962C8B-B14F-4D97-AF65-F5344CB8AC3E}">
        <p14:creationId xmlns:p14="http://schemas.microsoft.com/office/powerpoint/2010/main" val="339929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95457-F0FF-4B77-B960-ECEA334ED833}"/>
              </a:ext>
            </a:extLst>
          </p:cNvPr>
          <p:cNvSpPr>
            <a:spLocks noGrp="1"/>
          </p:cNvSpPr>
          <p:nvPr>
            <p:ph type="title"/>
          </p:nvPr>
        </p:nvSpPr>
        <p:spPr>
          <a:xfrm>
            <a:off x="1143001" y="313717"/>
            <a:ext cx="9905998" cy="753082"/>
          </a:xfrm>
        </p:spPr>
        <p:txBody>
          <a:bodyPr>
            <a:normAutofit fontScale="90000"/>
          </a:bodyPr>
          <a:lstStyle/>
          <a:p>
            <a:pPr algn="ctr"/>
            <a:r>
              <a:rPr lang="es-AR" dirty="0"/>
              <a:t>Determinación de los parámetros h para Configuración EC</a:t>
            </a:r>
          </a:p>
        </p:txBody>
      </p:sp>
      <p:sp>
        <p:nvSpPr>
          <p:cNvPr id="3" name="Marcador de contenido 2">
            <a:extLst>
              <a:ext uri="{FF2B5EF4-FFF2-40B4-BE49-F238E27FC236}">
                <a16:creationId xmlns:a16="http://schemas.microsoft.com/office/drawing/2014/main" id="{E371B84E-0C70-4DBF-8551-DC911AAAB34C}"/>
              </a:ext>
            </a:extLst>
          </p:cNvPr>
          <p:cNvSpPr>
            <a:spLocks noGrp="1"/>
          </p:cNvSpPr>
          <p:nvPr>
            <p:ph idx="1"/>
          </p:nvPr>
        </p:nvSpPr>
        <p:spPr>
          <a:xfrm>
            <a:off x="960437" y="1174749"/>
            <a:ext cx="10431463" cy="920751"/>
          </a:xfrm>
        </p:spPr>
        <p:txBody>
          <a:bodyPr>
            <a:normAutofit fontScale="92500" lnSpcReduction="20000"/>
          </a:bodyPr>
          <a:lstStyle/>
          <a:p>
            <a:r>
              <a:rPr lang="es-AR" dirty="0"/>
              <a:t>Los parámetros </a:t>
            </a:r>
            <a:r>
              <a:rPr lang="es-AR" dirty="0" err="1"/>
              <a:t>hie</a:t>
            </a:r>
            <a:r>
              <a:rPr lang="es-AR" dirty="0"/>
              <a:t> y </a:t>
            </a:r>
            <a:r>
              <a:rPr lang="es-AR" dirty="0" err="1"/>
              <a:t>hre</a:t>
            </a:r>
            <a:r>
              <a:rPr lang="es-AR" dirty="0"/>
              <a:t>, se determinan a partir de las características de entrada</a:t>
            </a:r>
          </a:p>
          <a:p>
            <a:r>
              <a:rPr lang="es-AR" dirty="0"/>
              <a:t>Los parámetros </a:t>
            </a:r>
            <a:r>
              <a:rPr lang="es-AR" dirty="0" err="1"/>
              <a:t>hfe</a:t>
            </a:r>
            <a:r>
              <a:rPr lang="es-AR" dirty="0"/>
              <a:t> y </a:t>
            </a:r>
            <a:r>
              <a:rPr lang="es-AR" dirty="0" err="1"/>
              <a:t>hoe</a:t>
            </a:r>
            <a:r>
              <a:rPr lang="es-AR" dirty="0"/>
              <a:t>, a través de las características de salida.</a:t>
            </a:r>
          </a:p>
        </p:txBody>
      </p:sp>
      <p:pic>
        <p:nvPicPr>
          <p:cNvPr id="4" name="Imagen 3">
            <a:extLst>
              <a:ext uri="{FF2B5EF4-FFF2-40B4-BE49-F238E27FC236}">
                <a16:creationId xmlns:a16="http://schemas.microsoft.com/office/drawing/2014/main" id="{E65683F7-1E9D-4A3E-8ADE-82749C7EB69F}"/>
              </a:ext>
            </a:extLst>
          </p:cNvPr>
          <p:cNvPicPr>
            <a:picLocks noChangeAspect="1"/>
          </p:cNvPicPr>
          <p:nvPr/>
        </p:nvPicPr>
        <p:blipFill>
          <a:blip r:embed="rId2"/>
          <a:stretch>
            <a:fillRect/>
          </a:stretch>
        </p:blipFill>
        <p:spPr>
          <a:xfrm>
            <a:off x="7353300" y="2095500"/>
            <a:ext cx="4038600" cy="4495800"/>
          </a:xfrm>
          <a:prstGeom prst="rect">
            <a:avLst/>
          </a:prstGeom>
        </p:spPr>
      </p:pic>
      <p:pic>
        <p:nvPicPr>
          <p:cNvPr id="5" name="Imagen 4">
            <a:extLst>
              <a:ext uri="{FF2B5EF4-FFF2-40B4-BE49-F238E27FC236}">
                <a16:creationId xmlns:a16="http://schemas.microsoft.com/office/drawing/2014/main" id="{FB067DDD-7035-4BAF-BBC3-009A7B3094EB}"/>
              </a:ext>
            </a:extLst>
          </p:cNvPr>
          <p:cNvPicPr>
            <a:picLocks noChangeAspect="1"/>
          </p:cNvPicPr>
          <p:nvPr/>
        </p:nvPicPr>
        <p:blipFill>
          <a:blip r:embed="rId3"/>
          <a:stretch>
            <a:fillRect/>
          </a:stretch>
        </p:blipFill>
        <p:spPr>
          <a:xfrm>
            <a:off x="1362075" y="3124201"/>
            <a:ext cx="5391150" cy="3276600"/>
          </a:xfrm>
          <a:prstGeom prst="rect">
            <a:avLst/>
          </a:prstGeom>
        </p:spPr>
      </p:pic>
      <p:sp>
        <p:nvSpPr>
          <p:cNvPr id="7" name="Marcador de contenido 2">
            <a:extLst>
              <a:ext uri="{FF2B5EF4-FFF2-40B4-BE49-F238E27FC236}">
                <a16:creationId xmlns:a16="http://schemas.microsoft.com/office/drawing/2014/main" id="{781427F2-95B5-4AC4-B409-5624C93CE15A}"/>
              </a:ext>
            </a:extLst>
          </p:cNvPr>
          <p:cNvSpPr txBox="1">
            <a:spLocks/>
          </p:cNvSpPr>
          <p:nvPr/>
        </p:nvSpPr>
        <p:spPr>
          <a:xfrm>
            <a:off x="2305051" y="2565400"/>
            <a:ext cx="3476626" cy="5254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s-AR" dirty="0"/>
              <a:t>DETERMINACION DE </a:t>
            </a:r>
            <a:r>
              <a:rPr lang="es-AR" dirty="0" err="1"/>
              <a:t>hie</a:t>
            </a:r>
            <a:endParaRPr lang="es-AR" dirty="0"/>
          </a:p>
        </p:txBody>
      </p:sp>
    </p:spTree>
    <p:extLst>
      <p:ext uri="{BB962C8B-B14F-4D97-AF65-F5344CB8AC3E}">
        <p14:creationId xmlns:p14="http://schemas.microsoft.com/office/powerpoint/2010/main" val="182441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45C501-7702-433D-8C02-E18545260BA6}"/>
              </a:ext>
            </a:extLst>
          </p:cNvPr>
          <p:cNvSpPr>
            <a:spLocks noGrp="1"/>
          </p:cNvSpPr>
          <p:nvPr>
            <p:ph idx="1"/>
          </p:nvPr>
        </p:nvSpPr>
        <p:spPr>
          <a:xfrm>
            <a:off x="1143002" y="1381125"/>
            <a:ext cx="9858374" cy="4314825"/>
          </a:xfrm>
        </p:spPr>
        <p:txBody>
          <a:bodyPr>
            <a:normAutofit fontScale="92500" lnSpcReduction="10000"/>
          </a:bodyPr>
          <a:lstStyle/>
          <a:p>
            <a:r>
              <a:rPr lang="es-AR" dirty="0" err="1"/>
              <a:t>Ej</a:t>
            </a:r>
            <a:r>
              <a:rPr lang="es-AR" dirty="0"/>
              <a:t>: ICQ= 10 mA </a:t>
            </a:r>
          </a:p>
          <a:p>
            <a:r>
              <a:rPr lang="es-AR" dirty="0"/>
              <a:t>β= 100 </a:t>
            </a:r>
          </a:p>
          <a:p>
            <a:r>
              <a:rPr lang="es-AR" dirty="0"/>
              <a:t>m= 1 </a:t>
            </a:r>
          </a:p>
          <a:p>
            <a:r>
              <a:rPr lang="es-AR" dirty="0" err="1"/>
              <a:t>hie</a:t>
            </a:r>
            <a:r>
              <a:rPr lang="es-AR" dirty="0"/>
              <a:t>= 25mV.100/10mA= 250Ω </a:t>
            </a:r>
          </a:p>
          <a:p>
            <a:r>
              <a:rPr lang="es-AR" dirty="0"/>
              <a:t>Considerando que m puede variar entre 1 y 2; y β puede fluctuar en una relación de 1 a 3 ( 50 y 150), entonces: </a:t>
            </a:r>
          </a:p>
          <a:p>
            <a:r>
              <a:rPr lang="es-AR" dirty="0"/>
              <a:t>125 Ω &lt; </a:t>
            </a:r>
            <a:r>
              <a:rPr lang="es-AR" dirty="0" err="1"/>
              <a:t>hie</a:t>
            </a:r>
            <a:r>
              <a:rPr lang="es-AR" dirty="0"/>
              <a:t> &lt; 750 Ω </a:t>
            </a:r>
          </a:p>
          <a:p>
            <a:r>
              <a:rPr lang="es-AR" dirty="0"/>
              <a:t>Esta medición es relativa al punto Q . Si el valor de ICQ es menor el valor de </a:t>
            </a:r>
            <a:r>
              <a:rPr lang="es-AR" dirty="0" err="1"/>
              <a:t>hie</a:t>
            </a:r>
            <a:r>
              <a:rPr lang="es-AR" dirty="0"/>
              <a:t> será mayor, puede alanzar valores del orden de algunos KΩ.</a:t>
            </a:r>
          </a:p>
        </p:txBody>
      </p:sp>
      <p:sp>
        <p:nvSpPr>
          <p:cNvPr id="4" name="CuadroTexto 3">
            <a:extLst>
              <a:ext uri="{FF2B5EF4-FFF2-40B4-BE49-F238E27FC236}">
                <a16:creationId xmlns:a16="http://schemas.microsoft.com/office/drawing/2014/main" id="{87747F90-A3F2-4B2B-9321-818DB4F233BA}"/>
              </a:ext>
            </a:extLst>
          </p:cNvPr>
          <p:cNvSpPr txBox="1"/>
          <p:nvPr/>
        </p:nvSpPr>
        <p:spPr>
          <a:xfrm>
            <a:off x="2209800" y="600075"/>
            <a:ext cx="7734300" cy="553998"/>
          </a:xfrm>
          <a:prstGeom prst="rect">
            <a:avLst/>
          </a:prstGeom>
          <a:noFill/>
        </p:spPr>
        <p:txBody>
          <a:bodyPr wrap="square" rtlCol="0">
            <a:spAutoFit/>
          </a:bodyPr>
          <a:lstStyle/>
          <a:p>
            <a:pPr algn="ctr"/>
            <a:r>
              <a:rPr lang="es-AR" sz="3000" dirty="0"/>
              <a:t>VALORES DE </a:t>
            </a:r>
            <a:r>
              <a:rPr lang="es-AR" sz="3000" dirty="0" err="1"/>
              <a:t>hie</a:t>
            </a:r>
            <a:endParaRPr lang="es-AR" sz="3000" dirty="0"/>
          </a:p>
        </p:txBody>
      </p:sp>
    </p:spTree>
    <p:extLst>
      <p:ext uri="{BB962C8B-B14F-4D97-AF65-F5344CB8AC3E}">
        <p14:creationId xmlns:p14="http://schemas.microsoft.com/office/powerpoint/2010/main" val="85485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03B5A-F7BF-4E5E-B069-D2EE61A0E0E3}"/>
              </a:ext>
            </a:extLst>
          </p:cNvPr>
          <p:cNvSpPr>
            <a:spLocks noGrp="1"/>
          </p:cNvSpPr>
          <p:nvPr>
            <p:ph type="title"/>
          </p:nvPr>
        </p:nvSpPr>
        <p:spPr>
          <a:xfrm>
            <a:off x="1143000" y="87463"/>
            <a:ext cx="9905998" cy="665012"/>
          </a:xfrm>
        </p:spPr>
        <p:txBody>
          <a:bodyPr>
            <a:normAutofit/>
          </a:bodyPr>
          <a:lstStyle/>
          <a:p>
            <a:pPr algn="ctr"/>
            <a:r>
              <a:rPr lang="es-AR" dirty="0"/>
              <a:t>ejemplo</a:t>
            </a:r>
          </a:p>
        </p:txBody>
      </p:sp>
      <p:pic>
        <p:nvPicPr>
          <p:cNvPr id="4" name="Marcador de contenido 3">
            <a:extLst>
              <a:ext uri="{FF2B5EF4-FFF2-40B4-BE49-F238E27FC236}">
                <a16:creationId xmlns:a16="http://schemas.microsoft.com/office/drawing/2014/main" id="{F7903E78-AA84-42DC-AD76-76DE08C835C6}"/>
              </a:ext>
            </a:extLst>
          </p:cNvPr>
          <p:cNvPicPr>
            <a:picLocks noGrp="1" noChangeAspect="1"/>
          </p:cNvPicPr>
          <p:nvPr>
            <p:ph idx="1"/>
          </p:nvPr>
        </p:nvPicPr>
        <p:blipFill>
          <a:blip r:embed="rId2"/>
          <a:stretch>
            <a:fillRect/>
          </a:stretch>
        </p:blipFill>
        <p:spPr>
          <a:xfrm>
            <a:off x="3629604" y="647700"/>
            <a:ext cx="5128089" cy="6122837"/>
          </a:xfrm>
          <a:prstGeom prst="rect">
            <a:avLst/>
          </a:prstGeom>
        </p:spPr>
      </p:pic>
    </p:spTree>
    <p:extLst>
      <p:ext uri="{BB962C8B-B14F-4D97-AF65-F5344CB8AC3E}">
        <p14:creationId xmlns:p14="http://schemas.microsoft.com/office/powerpoint/2010/main" val="814645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C6F29-34C6-4072-8959-0338F8129E4D}"/>
              </a:ext>
            </a:extLst>
          </p:cNvPr>
          <p:cNvSpPr>
            <a:spLocks noGrp="1"/>
          </p:cNvSpPr>
          <p:nvPr>
            <p:ph type="title"/>
          </p:nvPr>
        </p:nvSpPr>
        <p:spPr>
          <a:xfrm>
            <a:off x="1143001" y="113693"/>
            <a:ext cx="9905998" cy="600682"/>
          </a:xfrm>
        </p:spPr>
        <p:txBody>
          <a:bodyPr/>
          <a:lstStyle/>
          <a:p>
            <a:pPr algn="ctr"/>
            <a:r>
              <a:rPr lang="es-AR" dirty="0"/>
              <a:t>Determinación del parámetro </a:t>
            </a:r>
            <a:r>
              <a:rPr lang="es-AR" dirty="0" err="1"/>
              <a:t>hre</a:t>
            </a:r>
            <a:endParaRPr lang="es-AR" dirty="0"/>
          </a:p>
        </p:txBody>
      </p:sp>
      <p:sp>
        <p:nvSpPr>
          <p:cNvPr id="3" name="Marcador de contenido 2">
            <a:extLst>
              <a:ext uri="{FF2B5EF4-FFF2-40B4-BE49-F238E27FC236}">
                <a16:creationId xmlns:a16="http://schemas.microsoft.com/office/drawing/2014/main" id="{124C9756-9A97-4A3D-84A2-353D05815AA5}"/>
              </a:ext>
            </a:extLst>
          </p:cNvPr>
          <p:cNvSpPr>
            <a:spLocks noGrp="1"/>
          </p:cNvSpPr>
          <p:nvPr>
            <p:ph idx="1"/>
          </p:nvPr>
        </p:nvSpPr>
        <p:spPr>
          <a:xfrm>
            <a:off x="1255712" y="714375"/>
            <a:ext cx="9905999" cy="1933575"/>
          </a:xfrm>
        </p:spPr>
        <p:txBody>
          <a:bodyPr/>
          <a:lstStyle/>
          <a:p>
            <a:r>
              <a:rPr lang="es-AR" dirty="0"/>
              <a:t>El parámetro </a:t>
            </a:r>
            <a:r>
              <a:rPr lang="es-AR" dirty="0" err="1"/>
              <a:t>hre</a:t>
            </a:r>
            <a:r>
              <a:rPr lang="es-AR" dirty="0"/>
              <a:t>, puede calcularse al dibujar primero una línea horizontal a través del punto Q en IB. La selección natural consiste en escoger un cambio en VCE y encontrar el cambio resultante en VBE como se muestra en la figura (Ej. Para IBQ= 15mA).</a:t>
            </a:r>
          </a:p>
        </p:txBody>
      </p:sp>
      <p:pic>
        <p:nvPicPr>
          <p:cNvPr id="4" name="Imagen 3">
            <a:extLst>
              <a:ext uri="{FF2B5EF4-FFF2-40B4-BE49-F238E27FC236}">
                <a16:creationId xmlns:a16="http://schemas.microsoft.com/office/drawing/2014/main" id="{E32C104D-83E9-4D8A-B460-B142F4E9F013}"/>
              </a:ext>
            </a:extLst>
          </p:cNvPr>
          <p:cNvPicPr>
            <a:picLocks noChangeAspect="1"/>
          </p:cNvPicPr>
          <p:nvPr/>
        </p:nvPicPr>
        <p:blipFill>
          <a:blip r:embed="rId2"/>
          <a:stretch>
            <a:fillRect/>
          </a:stretch>
        </p:blipFill>
        <p:spPr>
          <a:xfrm>
            <a:off x="1743075" y="2524125"/>
            <a:ext cx="9067800" cy="4220182"/>
          </a:xfrm>
          <a:prstGeom prst="rect">
            <a:avLst/>
          </a:prstGeom>
        </p:spPr>
      </p:pic>
    </p:spTree>
    <p:extLst>
      <p:ext uri="{BB962C8B-B14F-4D97-AF65-F5344CB8AC3E}">
        <p14:creationId xmlns:p14="http://schemas.microsoft.com/office/powerpoint/2010/main" val="21199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3404A2-D433-4F38-9104-BC41AE6DB3EB}"/>
              </a:ext>
            </a:extLst>
          </p:cNvPr>
          <p:cNvSpPr>
            <a:spLocks noGrp="1"/>
          </p:cNvSpPr>
          <p:nvPr>
            <p:ph type="title"/>
          </p:nvPr>
        </p:nvSpPr>
        <p:spPr>
          <a:xfrm>
            <a:off x="1141413" y="618518"/>
            <a:ext cx="9905998" cy="668744"/>
          </a:xfrm>
        </p:spPr>
        <p:txBody>
          <a:bodyPr/>
          <a:lstStyle/>
          <a:p>
            <a:pPr algn="ctr"/>
            <a:r>
              <a:rPr lang="es-AR" dirty="0"/>
              <a:t>Necesidad de modelado</a:t>
            </a:r>
          </a:p>
        </p:txBody>
      </p:sp>
      <p:sp>
        <p:nvSpPr>
          <p:cNvPr id="3" name="Marcador de contenido 2">
            <a:extLst>
              <a:ext uri="{FF2B5EF4-FFF2-40B4-BE49-F238E27FC236}">
                <a16:creationId xmlns:a16="http://schemas.microsoft.com/office/drawing/2014/main" id="{4D3E5A69-EBC8-4D55-B0A3-56E7AAAE20C9}"/>
              </a:ext>
            </a:extLst>
          </p:cNvPr>
          <p:cNvSpPr>
            <a:spLocks noGrp="1"/>
          </p:cNvSpPr>
          <p:nvPr>
            <p:ph idx="1"/>
          </p:nvPr>
        </p:nvSpPr>
        <p:spPr>
          <a:xfrm>
            <a:off x="1141411" y="2053661"/>
            <a:ext cx="9905999" cy="3825258"/>
          </a:xfrm>
        </p:spPr>
        <p:txBody>
          <a:bodyPr/>
          <a:lstStyle/>
          <a:p>
            <a:r>
              <a:rPr lang="es-AR" dirty="0"/>
              <a:t>Hasta ahora analizamos el transistor únicamente con corriente continua, un comportamiento “estático” del mismo.</a:t>
            </a:r>
          </a:p>
          <a:p>
            <a:r>
              <a:rPr lang="es-AR" dirty="0"/>
              <a:t>El transistor en este estado sin señales que varíen en el tiempo no tiene utilidad alguna.</a:t>
            </a:r>
          </a:p>
          <a:p>
            <a:r>
              <a:rPr lang="es-AR" dirty="0"/>
              <a:t>Por este motivo es necesario obtener un circuito equivalente del transistor para señales que varíen (señales alternas).</a:t>
            </a:r>
          </a:p>
          <a:p>
            <a:r>
              <a:rPr lang="es-AR" dirty="0"/>
              <a:t>Para lo cual vamos a obtener un modelo que se adecue a dicha situación.</a:t>
            </a:r>
          </a:p>
        </p:txBody>
      </p:sp>
    </p:spTree>
    <p:extLst>
      <p:ext uri="{BB962C8B-B14F-4D97-AF65-F5344CB8AC3E}">
        <p14:creationId xmlns:p14="http://schemas.microsoft.com/office/powerpoint/2010/main" val="129951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87184-E83F-43E5-BBD3-677907918AE4}"/>
              </a:ext>
            </a:extLst>
          </p:cNvPr>
          <p:cNvSpPr>
            <a:spLocks noGrp="1"/>
          </p:cNvSpPr>
          <p:nvPr>
            <p:ph type="title"/>
          </p:nvPr>
        </p:nvSpPr>
        <p:spPr>
          <a:xfrm>
            <a:off x="2095501" y="168741"/>
            <a:ext cx="6677024" cy="667357"/>
          </a:xfrm>
        </p:spPr>
        <p:txBody>
          <a:bodyPr/>
          <a:lstStyle/>
          <a:p>
            <a:r>
              <a:rPr lang="es-AR" dirty="0"/>
              <a:t>Determinación del parámetro</a:t>
            </a:r>
          </a:p>
        </p:txBody>
      </p:sp>
      <p:sp>
        <p:nvSpPr>
          <p:cNvPr id="3" name="Marcador de contenido 2">
            <a:extLst>
              <a:ext uri="{FF2B5EF4-FFF2-40B4-BE49-F238E27FC236}">
                <a16:creationId xmlns:a16="http://schemas.microsoft.com/office/drawing/2014/main" id="{F3316A86-EEAA-46C8-928A-C53B0CB103C7}"/>
              </a:ext>
            </a:extLst>
          </p:cNvPr>
          <p:cNvSpPr>
            <a:spLocks noGrp="1"/>
          </p:cNvSpPr>
          <p:nvPr>
            <p:ph idx="1"/>
          </p:nvPr>
        </p:nvSpPr>
        <p:spPr>
          <a:xfrm>
            <a:off x="669924" y="1296115"/>
            <a:ext cx="4264025" cy="3256757"/>
          </a:xfrm>
        </p:spPr>
        <p:txBody>
          <a:bodyPr/>
          <a:lstStyle/>
          <a:p>
            <a:r>
              <a:rPr lang="es-AR" dirty="0"/>
              <a:t>A partir del punto Q, se introduce un cambio en </a:t>
            </a:r>
            <a:r>
              <a:rPr lang="es-AR" dirty="0" err="1"/>
              <a:t>ib</a:t>
            </a:r>
            <a:r>
              <a:rPr lang="es-AR" dirty="0"/>
              <a:t> (desde IB1 hasta IB2 ) manteniendo VCE = constante. Las variaciones de </a:t>
            </a:r>
            <a:r>
              <a:rPr lang="es-AR" dirty="0" err="1"/>
              <a:t>ib</a:t>
            </a:r>
            <a:r>
              <a:rPr lang="es-AR" dirty="0"/>
              <a:t>, producen los cambios correspondiente en </a:t>
            </a:r>
            <a:r>
              <a:rPr lang="es-AR" dirty="0" err="1"/>
              <a:t>ic</a:t>
            </a:r>
            <a:r>
              <a:rPr lang="es-AR" dirty="0"/>
              <a:t>.</a:t>
            </a:r>
          </a:p>
        </p:txBody>
      </p:sp>
      <p:sp>
        <p:nvSpPr>
          <p:cNvPr id="4" name="CuadroTexto 3">
            <a:extLst>
              <a:ext uri="{FF2B5EF4-FFF2-40B4-BE49-F238E27FC236}">
                <a16:creationId xmlns:a16="http://schemas.microsoft.com/office/drawing/2014/main" id="{FCCCA971-861B-4134-9BD5-AE103064A18F}"/>
              </a:ext>
            </a:extLst>
          </p:cNvPr>
          <p:cNvSpPr txBox="1"/>
          <p:nvPr/>
        </p:nvSpPr>
        <p:spPr>
          <a:xfrm>
            <a:off x="8677274" y="162562"/>
            <a:ext cx="1419225" cy="646331"/>
          </a:xfrm>
          <a:prstGeom prst="rect">
            <a:avLst/>
          </a:prstGeom>
          <a:noFill/>
        </p:spPr>
        <p:txBody>
          <a:bodyPr wrap="square" rtlCol="0">
            <a:spAutoFit/>
          </a:bodyPr>
          <a:lstStyle/>
          <a:p>
            <a:r>
              <a:rPr lang="es-AR" sz="3600" dirty="0" err="1"/>
              <a:t>hfe</a:t>
            </a:r>
            <a:endParaRPr lang="es-AR" sz="3600" dirty="0"/>
          </a:p>
        </p:txBody>
      </p:sp>
      <p:pic>
        <p:nvPicPr>
          <p:cNvPr id="5" name="Imagen 4">
            <a:extLst>
              <a:ext uri="{FF2B5EF4-FFF2-40B4-BE49-F238E27FC236}">
                <a16:creationId xmlns:a16="http://schemas.microsoft.com/office/drawing/2014/main" id="{661A81EF-D15C-4EBA-81B7-052818496B27}"/>
              </a:ext>
            </a:extLst>
          </p:cNvPr>
          <p:cNvPicPr>
            <a:picLocks noChangeAspect="1"/>
          </p:cNvPicPr>
          <p:nvPr/>
        </p:nvPicPr>
        <p:blipFill>
          <a:blip r:embed="rId2"/>
          <a:stretch>
            <a:fillRect/>
          </a:stretch>
        </p:blipFill>
        <p:spPr>
          <a:xfrm>
            <a:off x="5053012" y="1181419"/>
            <a:ext cx="6353175" cy="3486150"/>
          </a:xfrm>
          <a:prstGeom prst="rect">
            <a:avLst/>
          </a:prstGeom>
        </p:spPr>
      </p:pic>
      <p:pic>
        <p:nvPicPr>
          <p:cNvPr id="6" name="Imagen 5">
            <a:extLst>
              <a:ext uri="{FF2B5EF4-FFF2-40B4-BE49-F238E27FC236}">
                <a16:creationId xmlns:a16="http://schemas.microsoft.com/office/drawing/2014/main" id="{1D512D54-40B0-4036-9C8D-A7CBACF8CF58}"/>
              </a:ext>
            </a:extLst>
          </p:cNvPr>
          <p:cNvPicPr>
            <a:picLocks noChangeAspect="1"/>
          </p:cNvPicPr>
          <p:nvPr/>
        </p:nvPicPr>
        <p:blipFill>
          <a:blip r:embed="rId3"/>
          <a:stretch>
            <a:fillRect/>
          </a:stretch>
        </p:blipFill>
        <p:spPr>
          <a:xfrm>
            <a:off x="3419475" y="5067300"/>
            <a:ext cx="5353050" cy="1466850"/>
          </a:xfrm>
          <a:prstGeom prst="rect">
            <a:avLst/>
          </a:prstGeom>
        </p:spPr>
      </p:pic>
    </p:spTree>
    <p:extLst>
      <p:ext uri="{BB962C8B-B14F-4D97-AF65-F5344CB8AC3E}">
        <p14:creationId xmlns:p14="http://schemas.microsoft.com/office/powerpoint/2010/main" val="83964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5F1608-073F-4364-8697-E83E2CE50274}"/>
              </a:ext>
            </a:extLst>
          </p:cNvPr>
          <p:cNvSpPr>
            <a:spLocks noGrp="1"/>
          </p:cNvSpPr>
          <p:nvPr>
            <p:ph idx="1"/>
          </p:nvPr>
        </p:nvSpPr>
        <p:spPr>
          <a:xfrm>
            <a:off x="846137" y="1495425"/>
            <a:ext cx="4816475" cy="3541714"/>
          </a:xfrm>
        </p:spPr>
        <p:txBody>
          <a:bodyPr/>
          <a:lstStyle/>
          <a:p>
            <a:r>
              <a:rPr lang="es-AR" dirty="0"/>
              <a:t>La determinación del parámetro </a:t>
            </a:r>
            <a:r>
              <a:rPr lang="es-AR" dirty="0" err="1"/>
              <a:t>hoe</a:t>
            </a:r>
            <a:r>
              <a:rPr lang="es-AR" dirty="0"/>
              <a:t>, se obtiene manteniendo la IBQ (IB = constante) y a través de producir un cambio en VCE se obtiene el cambio correspondiente en IC</a:t>
            </a:r>
          </a:p>
        </p:txBody>
      </p:sp>
      <p:sp>
        <p:nvSpPr>
          <p:cNvPr id="4" name="Título 1">
            <a:extLst>
              <a:ext uri="{FF2B5EF4-FFF2-40B4-BE49-F238E27FC236}">
                <a16:creationId xmlns:a16="http://schemas.microsoft.com/office/drawing/2014/main" id="{62EABEF7-5873-4985-A550-51907A6D27EE}"/>
              </a:ext>
            </a:extLst>
          </p:cNvPr>
          <p:cNvSpPr>
            <a:spLocks noGrp="1"/>
          </p:cNvSpPr>
          <p:nvPr>
            <p:ph type="title"/>
          </p:nvPr>
        </p:nvSpPr>
        <p:spPr>
          <a:xfrm>
            <a:off x="2095501" y="168741"/>
            <a:ext cx="6677024" cy="667357"/>
          </a:xfrm>
        </p:spPr>
        <p:txBody>
          <a:bodyPr/>
          <a:lstStyle/>
          <a:p>
            <a:r>
              <a:rPr lang="es-AR" dirty="0"/>
              <a:t>Determinación del parámetro</a:t>
            </a:r>
          </a:p>
        </p:txBody>
      </p:sp>
      <p:sp>
        <p:nvSpPr>
          <p:cNvPr id="5" name="CuadroTexto 4">
            <a:extLst>
              <a:ext uri="{FF2B5EF4-FFF2-40B4-BE49-F238E27FC236}">
                <a16:creationId xmlns:a16="http://schemas.microsoft.com/office/drawing/2014/main" id="{3AC8274D-A9E7-4B2B-83F9-F46C7116F3DF}"/>
              </a:ext>
            </a:extLst>
          </p:cNvPr>
          <p:cNvSpPr txBox="1"/>
          <p:nvPr/>
        </p:nvSpPr>
        <p:spPr>
          <a:xfrm>
            <a:off x="8677274" y="162562"/>
            <a:ext cx="1419225" cy="646331"/>
          </a:xfrm>
          <a:prstGeom prst="rect">
            <a:avLst/>
          </a:prstGeom>
          <a:noFill/>
        </p:spPr>
        <p:txBody>
          <a:bodyPr wrap="square" rtlCol="0">
            <a:spAutoFit/>
          </a:bodyPr>
          <a:lstStyle/>
          <a:p>
            <a:r>
              <a:rPr lang="es-AR" sz="3600" dirty="0" err="1"/>
              <a:t>hoe</a:t>
            </a:r>
            <a:endParaRPr lang="es-AR" sz="3600" dirty="0"/>
          </a:p>
        </p:txBody>
      </p:sp>
      <p:pic>
        <p:nvPicPr>
          <p:cNvPr id="6" name="Imagen 5">
            <a:extLst>
              <a:ext uri="{FF2B5EF4-FFF2-40B4-BE49-F238E27FC236}">
                <a16:creationId xmlns:a16="http://schemas.microsoft.com/office/drawing/2014/main" id="{00CBD707-7CB2-487D-816D-78190B41C8D8}"/>
              </a:ext>
            </a:extLst>
          </p:cNvPr>
          <p:cNvPicPr>
            <a:picLocks noChangeAspect="1"/>
          </p:cNvPicPr>
          <p:nvPr/>
        </p:nvPicPr>
        <p:blipFill>
          <a:blip r:embed="rId2"/>
          <a:stretch>
            <a:fillRect/>
          </a:stretch>
        </p:blipFill>
        <p:spPr>
          <a:xfrm>
            <a:off x="5957887" y="1495425"/>
            <a:ext cx="5629275" cy="3867150"/>
          </a:xfrm>
          <a:prstGeom prst="rect">
            <a:avLst/>
          </a:prstGeom>
        </p:spPr>
      </p:pic>
      <p:pic>
        <p:nvPicPr>
          <p:cNvPr id="7" name="Imagen 6">
            <a:extLst>
              <a:ext uri="{FF2B5EF4-FFF2-40B4-BE49-F238E27FC236}">
                <a16:creationId xmlns:a16="http://schemas.microsoft.com/office/drawing/2014/main" id="{C992FA9F-631D-4D3E-9FE3-67408682A686}"/>
              </a:ext>
            </a:extLst>
          </p:cNvPr>
          <p:cNvPicPr>
            <a:picLocks noChangeAspect="1"/>
          </p:cNvPicPr>
          <p:nvPr/>
        </p:nvPicPr>
        <p:blipFill>
          <a:blip r:embed="rId3"/>
          <a:stretch>
            <a:fillRect/>
          </a:stretch>
        </p:blipFill>
        <p:spPr>
          <a:xfrm>
            <a:off x="1139824" y="4243387"/>
            <a:ext cx="4229100" cy="1362075"/>
          </a:xfrm>
          <a:prstGeom prst="rect">
            <a:avLst/>
          </a:prstGeom>
        </p:spPr>
      </p:pic>
      <p:sp>
        <p:nvSpPr>
          <p:cNvPr id="8" name="Rectángulo 7">
            <a:extLst>
              <a:ext uri="{FF2B5EF4-FFF2-40B4-BE49-F238E27FC236}">
                <a16:creationId xmlns:a16="http://schemas.microsoft.com/office/drawing/2014/main" id="{0BE61BF1-857B-4D7F-8715-419CA844DAA1}"/>
              </a:ext>
            </a:extLst>
          </p:cNvPr>
          <p:cNvSpPr/>
          <p:nvPr/>
        </p:nvSpPr>
        <p:spPr>
          <a:xfrm>
            <a:off x="1895474" y="5829985"/>
            <a:ext cx="7820025" cy="369332"/>
          </a:xfrm>
          <a:prstGeom prst="rect">
            <a:avLst/>
          </a:prstGeom>
        </p:spPr>
        <p:txBody>
          <a:bodyPr wrap="square">
            <a:spAutoFit/>
          </a:bodyPr>
          <a:lstStyle/>
          <a:p>
            <a:r>
              <a:rPr lang="es-AR" dirty="0"/>
              <a:t>Dado que este parámetro es del orden de 10‐6 , se desprecia de forma práctica</a:t>
            </a:r>
          </a:p>
        </p:txBody>
      </p:sp>
    </p:spTree>
    <p:extLst>
      <p:ext uri="{BB962C8B-B14F-4D97-AF65-F5344CB8AC3E}">
        <p14:creationId xmlns:p14="http://schemas.microsoft.com/office/powerpoint/2010/main" val="381437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04EECB-EF54-433D-8777-63CCDA9F7AB0}"/>
              </a:ext>
            </a:extLst>
          </p:cNvPr>
          <p:cNvSpPr>
            <a:spLocks noGrp="1"/>
          </p:cNvSpPr>
          <p:nvPr>
            <p:ph idx="1"/>
          </p:nvPr>
        </p:nvSpPr>
        <p:spPr>
          <a:xfrm>
            <a:off x="1236662" y="315912"/>
            <a:ext cx="9905999" cy="798513"/>
          </a:xfrm>
        </p:spPr>
        <p:txBody>
          <a:bodyPr/>
          <a:lstStyle/>
          <a:p>
            <a:pPr marL="0" indent="0" algn="ctr">
              <a:buNone/>
            </a:pPr>
            <a:r>
              <a:rPr lang="es-AR" dirty="0"/>
              <a:t>Valores de los parámetro híbridos para el transistor del ejemplo dado</a:t>
            </a:r>
          </a:p>
        </p:txBody>
      </p:sp>
      <p:sp>
        <p:nvSpPr>
          <p:cNvPr id="4" name="Marcador de contenido 2">
            <a:extLst>
              <a:ext uri="{FF2B5EF4-FFF2-40B4-BE49-F238E27FC236}">
                <a16:creationId xmlns:a16="http://schemas.microsoft.com/office/drawing/2014/main" id="{2AB7A867-BEEA-4E88-84E1-CDE089B9C503}"/>
              </a:ext>
            </a:extLst>
          </p:cNvPr>
          <p:cNvSpPr txBox="1">
            <a:spLocks/>
          </p:cNvSpPr>
          <p:nvPr/>
        </p:nvSpPr>
        <p:spPr>
          <a:xfrm>
            <a:off x="1236662" y="1734343"/>
            <a:ext cx="2963863" cy="12755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AR" dirty="0"/>
              <a:t>Condiciones del punto </a:t>
            </a:r>
          </a:p>
          <a:p>
            <a:r>
              <a:rPr lang="es-AR" dirty="0"/>
              <a:t>Q: IB = 15µA </a:t>
            </a:r>
          </a:p>
          <a:p>
            <a:r>
              <a:rPr lang="es-AR" dirty="0"/>
              <a:t>VCE = 8,4 V</a:t>
            </a:r>
          </a:p>
        </p:txBody>
      </p:sp>
      <p:pic>
        <p:nvPicPr>
          <p:cNvPr id="5" name="Imagen 4">
            <a:extLst>
              <a:ext uri="{FF2B5EF4-FFF2-40B4-BE49-F238E27FC236}">
                <a16:creationId xmlns:a16="http://schemas.microsoft.com/office/drawing/2014/main" id="{AE6A7F48-4724-4D5D-A02E-B1FA7A95F4CE}"/>
              </a:ext>
            </a:extLst>
          </p:cNvPr>
          <p:cNvPicPr>
            <a:picLocks noChangeAspect="1"/>
          </p:cNvPicPr>
          <p:nvPr/>
        </p:nvPicPr>
        <p:blipFill>
          <a:blip r:embed="rId2"/>
          <a:stretch>
            <a:fillRect/>
          </a:stretch>
        </p:blipFill>
        <p:spPr>
          <a:xfrm>
            <a:off x="2300287" y="3238500"/>
            <a:ext cx="7038975" cy="2705100"/>
          </a:xfrm>
          <a:prstGeom prst="rect">
            <a:avLst/>
          </a:prstGeom>
        </p:spPr>
      </p:pic>
    </p:spTree>
    <p:extLst>
      <p:ext uri="{BB962C8B-B14F-4D97-AF65-F5344CB8AC3E}">
        <p14:creationId xmlns:p14="http://schemas.microsoft.com/office/powerpoint/2010/main" val="83037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F4BE2-063E-4468-8C1E-F11BF32DC266}"/>
              </a:ext>
            </a:extLst>
          </p:cNvPr>
          <p:cNvSpPr>
            <a:spLocks noGrp="1"/>
          </p:cNvSpPr>
          <p:nvPr>
            <p:ph type="title"/>
          </p:nvPr>
        </p:nvSpPr>
        <p:spPr>
          <a:xfrm>
            <a:off x="1143001" y="332767"/>
            <a:ext cx="9905998" cy="734032"/>
          </a:xfrm>
        </p:spPr>
        <p:txBody>
          <a:bodyPr/>
          <a:lstStyle/>
          <a:p>
            <a:pPr algn="ctr"/>
            <a:r>
              <a:rPr lang="es-AR" dirty="0"/>
              <a:t>Modelo hibrido final, simplificado</a:t>
            </a:r>
          </a:p>
        </p:txBody>
      </p:sp>
      <p:pic>
        <p:nvPicPr>
          <p:cNvPr id="4" name="Marcador de contenido 3">
            <a:extLst>
              <a:ext uri="{FF2B5EF4-FFF2-40B4-BE49-F238E27FC236}">
                <a16:creationId xmlns:a16="http://schemas.microsoft.com/office/drawing/2014/main" id="{6E0487FA-F9E5-4BED-A0D7-85A1DB398787}"/>
              </a:ext>
            </a:extLst>
          </p:cNvPr>
          <p:cNvPicPr>
            <a:picLocks noGrp="1" noChangeAspect="1"/>
          </p:cNvPicPr>
          <p:nvPr>
            <p:ph idx="1"/>
          </p:nvPr>
        </p:nvPicPr>
        <p:blipFill>
          <a:blip r:embed="rId2"/>
          <a:stretch>
            <a:fillRect/>
          </a:stretch>
        </p:blipFill>
        <p:spPr>
          <a:xfrm>
            <a:off x="2348205" y="1466850"/>
            <a:ext cx="7332008" cy="4629150"/>
          </a:xfrm>
          <a:prstGeom prst="rect">
            <a:avLst/>
          </a:prstGeom>
        </p:spPr>
      </p:pic>
    </p:spTree>
    <p:extLst>
      <p:ext uri="{BB962C8B-B14F-4D97-AF65-F5344CB8AC3E}">
        <p14:creationId xmlns:p14="http://schemas.microsoft.com/office/powerpoint/2010/main" val="4268885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E72DC-440A-4C79-9CC0-EBAABE26F6B0}"/>
              </a:ext>
            </a:extLst>
          </p:cNvPr>
          <p:cNvSpPr>
            <a:spLocks noGrp="1"/>
          </p:cNvSpPr>
          <p:nvPr>
            <p:ph type="title"/>
          </p:nvPr>
        </p:nvSpPr>
        <p:spPr>
          <a:xfrm>
            <a:off x="1143001" y="286758"/>
            <a:ext cx="9905998" cy="648307"/>
          </a:xfrm>
        </p:spPr>
        <p:txBody>
          <a:bodyPr/>
          <a:lstStyle/>
          <a:p>
            <a:pPr algn="ctr"/>
            <a:r>
              <a:rPr lang="es-AR" dirty="0" err="1"/>
              <a:t>Parametros</a:t>
            </a:r>
            <a:r>
              <a:rPr lang="es-AR" dirty="0"/>
              <a:t> en hoja de datos</a:t>
            </a:r>
          </a:p>
        </p:txBody>
      </p:sp>
      <p:pic>
        <p:nvPicPr>
          <p:cNvPr id="7" name="Imagen 6">
            <a:extLst>
              <a:ext uri="{FF2B5EF4-FFF2-40B4-BE49-F238E27FC236}">
                <a16:creationId xmlns:a16="http://schemas.microsoft.com/office/drawing/2014/main" id="{CE750FA6-A131-44A1-88FE-663110DDA8F1}"/>
              </a:ext>
            </a:extLst>
          </p:cNvPr>
          <p:cNvPicPr>
            <a:picLocks noChangeAspect="1"/>
          </p:cNvPicPr>
          <p:nvPr/>
        </p:nvPicPr>
        <p:blipFill>
          <a:blip r:embed="rId2"/>
          <a:stretch>
            <a:fillRect/>
          </a:stretch>
        </p:blipFill>
        <p:spPr>
          <a:xfrm>
            <a:off x="1009650" y="1602004"/>
            <a:ext cx="10172700" cy="4178663"/>
          </a:xfrm>
          <a:prstGeom prst="rect">
            <a:avLst/>
          </a:prstGeom>
        </p:spPr>
      </p:pic>
    </p:spTree>
    <p:extLst>
      <p:ext uri="{BB962C8B-B14F-4D97-AF65-F5344CB8AC3E}">
        <p14:creationId xmlns:p14="http://schemas.microsoft.com/office/powerpoint/2010/main" val="327742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6B7A4-15B5-4FD5-97A5-306CBFCE89BE}"/>
              </a:ext>
            </a:extLst>
          </p:cNvPr>
          <p:cNvSpPr>
            <a:spLocks noGrp="1"/>
          </p:cNvSpPr>
          <p:nvPr>
            <p:ph type="title"/>
          </p:nvPr>
        </p:nvSpPr>
        <p:spPr>
          <a:xfrm>
            <a:off x="1143001" y="275618"/>
            <a:ext cx="9905998" cy="676882"/>
          </a:xfrm>
        </p:spPr>
        <p:txBody>
          <a:bodyPr/>
          <a:lstStyle/>
          <a:p>
            <a:pPr algn="ctr"/>
            <a:r>
              <a:rPr lang="es-AR" dirty="0"/>
              <a:t>Ejemplo practico</a:t>
            </a:r>
          </a:p>
        </p:txBody>
      </p:sp>
      <p:pic>
        <p:nvPicPr>
          <p:cNvPr id="5" name="Marcador de contenido 4">
            <a:extLst>
              <a:ext uri="{FF2B5EF4-FFF2-40B4-BE49-F238E27FC236}">
                <a16:creationId xmlns:a16="http://schemas.microsoft.com/office/drawing/2014/main" id="{F4748232-F649-42D5-ACA9-E6AB0D7EAF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025" y="1225017"/>
            <a:ext cx="6219825" cy="5050498"/>
          </a:xfrm>
        </p:spPr>
      </p:pic>
      <p:sp>
        <p:nvSpPr>
          <p:cNvPr id="6" name="CuadroTexto 5">
            <a:extLst>
              <a:ext uri="{FF2B5EF4-FFF2-40B4-BE49-F238E27FC236}">
                <a16:creationId xmlns:a16="http://schemas.microsoft.com/office/drawing/2014/main" id="{6032DC7D-8E8F-4A45-9227-63CDD8D5379F}"/>
              </a:ext>
            </a:extLst>
          </p:cNvPr>
          <p:cNvSpPr txBox="1"/>
          <p:nvPr/>
        </p:nvSpPr>
        <p:spPr>
          <a:xfrm>
            <a:off x="3657601" y="1666875"/>
            <a:ext cx="742950" cy="477054"/>
          </a:xfrm>
          <a:prstGeom prst="rect">
            <a:avLst/>
          </a:prstGeom>
          <a:noFill/>
        </p:spPr>
        <p:txBody>
          <a:bodyPr wrap="square" rtlCol="0">
            <a:spAutoFit/>
          </a:bodyPr>
          <a:lstStyle/>
          <a:p>
            <a:r>
              <a:rPr lang="es-AR" sz="2500" dirty="0" err="1">
                <a:solidFill>
                  <a:schemeClr val="bg1"/>
                </a:solidFill>
              </a:rPr>
              <a:t>Vcc</a:t>
            </a:r>
            <a:endParaRPr lang="es-AR" sz="2500" dirty="0">
              <a:solidFill>
                <a:schemeClr val="bg1"/>
              </a:solidFill>
            </a:endParaRPr>
          </a:p>
        </p:txBody>
      </p:sp>
      <p:sp>
        <p:nvSpPr>
          <p:cNvPr id="7" name="CuadroTexto 6">
            <a:extLst>
              <a:ext uri="{FF2B5EF4-FFF2-40B4-BE49-F238E27FC236}">
                <a16:creationId xmlns:a16="http://schemas.microsoft.com/office/drawing/2014/main" id="{752BB6AC-5C57-4032-A078-A6A8B6173746}"/>
              </a:ext>
            </a:extLst>
          </p:cNvPr>
          <p:cNvSpPr txBox="1"/>
          <p:nvPr/>
        </p:nvSpPr>
        <p:spPr>
          <a:xfrm>
            <a:off x="5629275" y="2076450"/>
            <a:ext cx="742950" cy="477054"/>
          </a:xfrm>
          <a:prstGeom prst="rect">
            <a:avLst/>
          </a:prstGeom>
          <a:noFill/>
        </p:spPr>
        <p:txBody>
          <a:bodyPr wrap="square" rtlCol="0">
            <a:spAutoFit/>
          </a:bodyPr>
          <a:lstStyle/>
          <a:p>
            <a:r>
              <a:rPr lang="es-AR" sz="2500" dirty="0">
                <a:solidFill>
                  <a:schemeClr val="bg1"/>
                </a:solidFill>
              </a:rPr>
              <a:t>R1</a:t>
            </a:r>
          </a:p>
        </p:txBody>
      </p:sp>
      <p:sp>
        <p:nvSpPr>
          <p:cNvPr id="8" name="CuadroTexto 7">
            <a:extLst>
              <a:ext uri="{FF2B5EF4-FFF2-40B4-BE49-F238E27FC236}">
                <a16:creationId xmlns:a16="http://schemas.microsoft.com/office/drawing/2014/main" id="{B9095779-D6E4-45D4-BED8-E608CE963F16}"/>
              </a:ext>
            </a:extLst>
          </p:cNvPr>
          <p:cNvSpPr txBox="1"/>
          <p:nvPr/>
        </p:nvSpPr>
        <p:spPr>
          <a:xfrm>
            <a:off x="5724525" y="4304497"/>
            <a:ext cx="742950" cy="477054"/>
          </a:xfrm>
          <a:prstGeom prst="rect">
            <a:avLst/>
          </a:prstGeom>
          <a:noFill/>
        </p:spPr>
        <p:txBody>
          <a:bodyPr wrap="square" rtlCol="0">
            <a:spAutoFit/>
          </a:bodyPr>
          <a:lstStyle/>
          <a:p>
            <a:r>
              <a:rPr lang="es-AR" sz="2500" dirty="0">
                <a:solidFill>
                  <a:schemeClr val="bg1"/>
                </a:solidFill>
              </a:rPr>
              <a:t>R2</a:t>
            </a:r>
          </a:p>
        </p:txBody>
      </p:sp>
      <p:sp>
        <p:nvSpPr>
          <p:cNvPr id="9" name="CuadroTexto 8">
            <a:extLst>
              <a:ext uri="{FF2B5EF4-FFF2-40B4-BE49-F238E27FC236}">
                <a16:creationId xmlns:a16="http://schemas.microsoft.com/office/drawing/2014/main" id="{0704A3AF-B9B7-4F87-9ABA-C220447CCBBA}"/>
              </a:ext>
            </a:extLst>
          </p:cNvPr>
          <p:cNvSpPr txBox="1"/>
          <p:nvPr/>
        </p:nvSpPr>
        <p:spPr>
          <a:xfrm>
            <a:off x="6986587" y="2076450"/>
            <a:ext cx="742950" cy="477054"/>
          </a:xfrm>
          <a:prstGeom prst="rect">
            <a:avLst/>
          </a:prstGeom>
          <a:noFill/>
        </p:spPr>
        <p:txBody>
          <a:bodyPr wrap="square" rtlCol="0">
            <a:spAutoFit/>
          </a:bodyPr>
          <a:lstStyle/>
          <a:p>
            <a:r>
              <a:rPr lang="es-AR" sz="2500" dirty="0" err="1">
                <a:solidFill>
                  <a:schemeClr val="bg1"/>
                </a:solidFill>
              </a:rPr>
              <a:t>Rc</a:t>
            </a:r>
            <a:endParaRPr lang="es-AR" sz="2500" dirty="0">
              <a:solidFill>
                <a:schemeClr val="bg1"/>
              </a:solidFill>
            </a:endParaRPr>
          </a:p>
        </p:txBody>
      </p:sp>
      <p:sp>
        <p:nvSpPr>
          <p:cNvPr id="10" name="CuadroTexto 9">
            <a:extLst>
              <a:ext uri="{FF2B5EF4-FFF2-40B4-BE49-F238E27FC236}">
                <a16:creationId xmlns:a16="http://schemas.microsoft.com/office/drawing/2014/main" id="{FE91B0CB-6B2F-432C-A6A6-8F609E423DE9}"/>
              </a:ext>
            </a:extLst>
          </p:cNvPr>
          <p:cNvSpPr txBox="1"/>
          <p:nvPr/>
        </p:nvSpPr>
        <p:spPr>
          <a:xfrm>
            <a:off x="6910387" y="4543024"/>
            <a:ext cx="742950" cy="477054"/>
          </a:xfrm>
          <a:prstGeom prst="rect">
            <a:avLst/>
          </a:prstGeom>
          <a:noFill/>
        </p:spPr>
        <p:txBody>
          <a:bodyPr wrap="square" rtlCol="0">
            <a:spAutoFit/>
          </a:bodyPr>
          <a:lstStyle/>
          <a:p>
            <a:r>
              <a:rPr lang="es-AR" sz="2500" dirty="0">
                <a:solidFill>
                  <a:schemeClr val="bg1"/>
                </a:solidFill>
              </a:rPr>
              <a:t>Re</a:t>
            </a:r>
          </a:p>
        </p:txBody>
      </p:sp>
      <p:sp>
        <p:nvSpPr>
          <p:cNvPr id="11" name="CuadroTexto 10">
            <a:extLst>
              <a:ext uri="{FF2B5EF4-FFF2-40B4-BE49-F238E27FC236}">
                <a16:creationId xmlns:a16="http://schemas.microsoft.com/office/drawing/2014/main" id="{BCE373D9-1C19-4329-B7C7-A6411516D876}"/>
              </a:ext>
            </a:extLst>
          </p:cNvPr>
          <p:cNvSpPr txBox="1"/>
          <p:nvPr/>
        </p:nvSpPr>
        <p:spPr>
          <a:xfrm>
            <a:off x="7858126" y="4543024"/>
            <a:ext cx="742950" cy="477054"/>
          </a:xfrm>
          <a:prstGeom prst="rect">
            <a:avLst/>
          </a:prstGeom>
          <a:noFill/>
        </p:spPr>
        <p:txBody>
          <a:bodyPr wrap="square" rtlCol="0">
            <a:spAutoFit/>
          </a:bodyPr>
          <a:lstStyle/>
          <a:p>
            <a:r>
              <a:rPr lang="es-AR" sz="2500" dirty="0">
                <a:solidFill>
                  <a:schemeClr val="bg1"/>
                </a:solidFill>
              </a:rPr>
              <a:t>Ce</a:t>
            </a:r>
          </a:p>
        </p:txBody>
      </p:sp>
      <p:sp>
        <p:nvSpPr>
          <p:cNvPr id="12" name="CuadroTexto 11">
            <a:extLst>
              <a:ext uri="{FF2B5EF4-FFF2-40B4-BE49-F238E27FC236}">
                <a16:creationId xmlns:a16="http://schemas.microsoft.com/office/drawing/2014/main" id="{CCD9A49F-4707-40DC-A569-32FB0B1D6F90}"/>
              </a:ext>
            </a:extLst>
          </p:cNvPr>
          <p:cNvSpPr txBox="1"/>
          <p:nvPr/>
        </p:nvSpPr>
        <p:spPr>
          <a:xfrm>
            <a:off x="7858126" y="2314976"/>
            <a:ext cx="742950" cy="477054"/>
          </a:xfrm>
          <a:prstGeom prst="rect">
            <a:avLst/>
          </a:prstGeom>
          <a:noFill/>
        </p:spPr>
        <p:txBody>
          <a:bodyPr wrap="square" rtlCol="0">
            <a:spAutoFit/>
          </a:bodyPr>
          <a:lstStyle/>
          <a:p>
            <a:r>
              <a:rPr lang="es-AR" sz="2500" dirty="0">
                <a:solidFill>
                  <a:schemeClr val="bg1"/>
                </a:solidFill>
              </a:rPr>
              <a:t>Co</a:t>
            </a:r>
          </a:p>
        </p:txBody>
      </p:sp>
      <p:sp>
        <p:nvSpPr>
          <p:cNvPr id="13" name="CuadroTexto 12">
            <a:extLst>
              <a:ext uri="{FF2B5EF4-FFF2-40B4-BE49-F238E27FC236}">
                <a16:creationId xmlns:a16="http://schemas.microsoft.com/office/drawing/2014/main" id="{4958C895-5A8A-463B-97A6-45295FBD97D2}"/>
              </a:ext>
            </a:extLst>
          </p:cNvPr>
          <p:cNvSpPr txBox="1"/>
          <p:nvPr/>
        </p:nvSpPr>
        <p:spPr>
          <a:xfrm>
            <a:off x="8229601" y="3929712"/>
            <a:ext cx="523875" cy="477054"/>
          </a:xfrm>
          <a:prstGeom prst="rect">
            <a:avLst/>
          </a:prstGeom>
          <a:noFill/>
        </p:spPr>
        <p:txBody>
          <a:bodyPr wrap="square" rtlCol="0">
            <a:spAutoFit/>
          </a:bodyPr>
          <a:lstStyle/>
          <a:p>
            <a:r>
              <a:rPr lang="es-AR" sz="2500" dirty="0">
                <a:solidFill>
                  <a:schemeClr val="bg1"/>
                </a:solidFill>
              </a:rPr>
              <a:t>RL</a:t>
            </a:r>
          </a:p>
        </p:txBody>
      </p:sp>
    </p:spTree>
    <p:extLst>
      <p:ext uri="{BB962C8B-B14F-4D97-AF65-F5344CB8AC3E}">
        <p14:creationId xmlns:p14="http://schemas.microsoft.com/office/powerpoint/2010/main" val="208695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5E753-E3D3-44ED-B6AA-846650C9AF95}"/>
              </a:ext>
            </a:extLst>
          </p:cNvPr>
          <p:cNvSpPr>
            <a:spLocks noGrp="1"/>
          </p:cNvSpPr>
          <p:nvPr>
            <p:ph type="title"/>
          </p:nvPr>
        </p:nvSpPr>
        <p:spPr>
          <a:xfrm>
            <a:off x="1255713" y="113693"/>
            <a:ext cx="9905998" cy="819757"/>
          </a:xfrm>
        </p:spPr>
        <p:txBody>
          <a:bodyPr/>
          <a:lstStyle/>
          <a:p>
            <a:r>
              <a:rPr lang="es-AR" dirty="0"/>
              <a:t>Circuito de baja señal</a:t>
            </a:r>
          </a:p>
        </p:txBody>
      </p:sp>
      <p:pic>
        <p:nvPicPr>
          <p:cNvPr id="7" name="Marcador de contenido 4">
            <a:extLst>
              <a:ext uri="{FF2B5EF4-FFF2-40B4-BE49-F238E27FC236}">
                <a16:creationId xmlns:a16="http://schemas.microsoft.com/office/drawing/2014/main" id="{B6127E1B-602E-46E1-A7FA-9B1638EF5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1167867"/>
            <a:ext cx="5564726" cy="4518558"/>
          </a:xfrm>
          <a:prstGeom prst="rect">
            <a:avLst/>
          </a:prstGeom>
        </p:spPr>
      </p:pic>
      <p:sp>
        <p:nvSpPr>
          <p:cNvPr id="8" name="CuadroTexto 7">
            <a:extLst>
              <a:ext uri="{FF2B5EF4-FFF2-40B4-BE49-F238E27FC236}">
                <a16:creationId xmlns:a16="http://schemas.microsoft.com/office/drawing/2014/main" id="{F177599D-3F7C-4ECE-A539-EB0761F5A33D}"/>
              </a:ext>
            </a:extLst>
          </p:cNvPr>
          <p:cNvSpPr txBox="1"/>
          <p:nvPr/>
        </p:nvSpPr>
        <p:spPr>
          <a:xfrm>
            <a:off x="723901" y="1542246"/>
            <a:ext cx="742950" cy="477054"/>
          </a:xfrm>
          <a:prstGeom prst="rect">
            <a:avLst/>
          </a:prstGeom>
          <a:noFill/>
        </p:spPr>
        <p:txBody>
          <a:bodyPr wrap="square" rtlCol="0">
            <a:spAutoFit/>
          </a:bodyPr>
          <a:lstStyle/>
          <a:p>
            <a:r>
              <a:rPr lang="es-AR" sz="2500" dirty="0" err="1">
                <a:solidFill>
                  <a:schemeClr val="bg1"/>
                </a:solidFill>
              </a:rPr>
              <a:t>Vcc</a:t>
            </a:r>
            <a:endParaRPr lang="es-AR" sz="2500" dirty="0">
              <a:solidFill>
                <a:schemeClr val="bg1"/>
              </a:solidFill>
            </a:endParaRPr>
          </a:p>
        </p:txBody>
      </p:sp>
      <p:sp>
        <p:nvSpPr>
          <p:cNvPr id="9" name="CuadroTexto 8">
            <a:extLst>
              <a:ext uri="{FF2B5EF4-FFF2-40B4-BE49-F238E27FC236}">
                <a16:creationId xmlns:a16="http://schemas.microsoft.com/office/drawing/2014/main" id="{B9F0B9ED-0D61-49E9-A61E-656F97A675CD}"/>
              </a:ext>
            </a:extLst>
          </p:cNvPr>
          <p:cNvSpPr txBox="1"/>
          <p:nvPr/>
        </p:nvSpPr>
        <p:spPr>
          <a:xfrm>
            <a:off x="2486025" y="1925952"/>
            <a:ext cx="742950" cy="477054"/>
          </a:xfrm>
          <a:prstGeom prst="rect">
            <a:avLst/>
          </a:prstGeom>
          <a:noFill/>
        </p:spPr>
        <p:txBody>
          <a:bodyPr wrap="square" rtlCol="0">
            <a:spAutoFit/>
          </a:bodyPr>
          <a:lstStyle/>
          <a:p>
            <a:r>
              <a:rPr lang="es-AR" sz="2500" dirty="0">
                <a:solidFill>
                  <a:schemeClr val="bg1"/>
                </a:solidFill>
              </a:rPr>
              <a:t>R1</a:t>
            </a:r>
          </a:p>
        </p:txBody>
      </p:sp>
      <p:sp>
        <p:nvSpPr>
          <p:cNvPr id="10" name="CuadroTexto 9">
            <a:extLst>
              <a:ext uri="{FF2B5EF4-FFF2-40B4-BE49-F238E27FC236}">
                <a16:creationId xmlns:a16="http://schemas.microsoft.com/office/drawing/2014/main" id="{1363DD61-651D-423A-B8EB-AEC7410D6FBE}"/>
              </a:ext>
            </a:extLst>
          </p:cNvPr>
          <p:cNvSpPr txBox="1"/>
          <p:nvPr/>
        </p:nvSpPr>
        <p:spPr>
          <a:xfrm>
            <a:off x="2486025" y="3872562"/>
            <a:ext cx="742950" cy="477054"/>
          </a:xfrm>
          <a:prstGeom prst="rect">
            <a:avLst/>
          </a:prstGeom>
          <a:noFill/>
        </p:spPr>
        <p:txBody>
          <a:bodyPr wrap="square" rtlCol="0">
            <a:spAutoFit/>
          </a:bodyPr>
          <a:lstStyle/>
          <a:p>
            <a:r>
              <a:rPr lang="es-AR" sz="2500" dirty="0">
                <a:solidFill>
                  <a:schemeClr val="bg1"/>
                </a:solidFill>
              </a:rPr>
              <a:t>R2</a:t>
            </a:r>
          </a:p>
        </p:txBody>
      </p:sp>
      <p:sp>
        <p:nvSpPr>
          <p:cNvPr id="11" name="CuadroTexto 10">
            <a:extLst>
              <a:ext uri="{FF2B5EF4-FFF2-40B4-BE49-F238E27FC236}">
                <a16:creationId xmlns:a16="http://schemas.microsoft.com/office/drawing/2014/main" id="{9DBC2EAC-AA5B-4AA2-9E8C-711C2CF55166}"/>
              </a:ext>
            </a:extLst>
          </p:cNvPr>
          <p:cNvSpPr txBox="1"/>
          <p:nvPr/>
        </p:nvSpPr>
        <p:spPr>
          <a:xfrm>
            <a:off x="3671887" y="1895072"/>
            <a:ext cx="742950" cy="477054"/>
          </a:xfrm>
          <a:prstGeom prst="rect">
            <a:avLst/>
          </a:prstGeom>
          <a:noFill/>
        </p:spPr>
        <p:txBody>
          <a:bodyPr wrap="square" rtlCol="0">
            <a:spAutoFit/>
          </a:bodyPr>
          <a:lstStyle/>
          <a:p>
            <a:r>
              <a:rPr lang="es-AR" sz="2500" dirty="0" err="1">
                <a:solidFill>
                  <a:schemeClr val="bg1"/>
                </a:solidFill>
              </a:rPr>
              <a:t>Rc</a:t>
            </a:r>
            <a:endParaRPr lang="es-AR" sz="2500" dirty="0">
              <a:solidFill>
                <a:schemeClr val="bg1"/>
              </a:solidFill>
            </a:endParaRPr>
          </a:p>
        </p:txBody>
      </p:sp>
      <p:sp>
        <p:nvSpPr>
          <p:cNvPr id="12" name="CuadroTexto 11">
            <a:extLst>
              <a:ext uri="{FF2B5EF4-FFF2-40B4-BE49-F238E27FC236}">
                <a16:creationId xmlns:a16="http://schemas.microsoft.com/office/drawing/2014/main" id="{7115C23A-96A1-4D11-8AFF-D19BC570B003}"/>
              </a:ext>
            </a:extLst>
          </p:cNvPr>
          <p:cNvSpPr txBox="1"/>
          <p:nvPr/>
        </p:nvSpPr>
        <p:spPr>
          <a:xfrm>
            <a:off x="3600450" y="4111089"/>
            <a:ext cx="742950" cy="477054"/>
          </a:xfrm>
          <a:prstGeom prst="rect">
            <a:avLst/>
          </a:prstGeom>
          <a:noFill/>
        </p:spPr>
        <p:txBody>
          <a:bodyPr wrap="square" rtlCol="0">
            <a:spAutoFit/>
          </a:bodyPr>
          <a:lstStyle/>
          <a:p>
            <a:r>
              <a:rPr lang="es-AR" sz="2500" dirty="0">
                <a:solidFill>
                  <a:schemeClr val="bg1"/>
                </a:solidFill>
              </a:rPr>
              <a:t>Re</a:t>
            </a:r>
          </a:p>
        </p:txBody>
      </p:sp>
      <p:sp>
        <p:nvSpPr>
          <p:cNvPr id="13" name="CuadroTexto 12">
            <a:extLst>
              <a:ext uri="{FF2B5EF4-FFF2-40B4-BE49-F238E27FC236}">
                <a16:creationId xmlns:a16="http://schemas.microsoft.com/office/drawing/2014/main" id="{8437644C-C90F-4999-8F26-94DB7F48A024}"/>
              </a:ext>
            </a:extLst>
          </p:cNvPr>
          <p:cNvSpPr txBox="1"/>
          <p:nvPr/>
        </p:nvSpPr>
        <p:spPr>
          <a:xfrm>
            <a:off x="4481513" y="4111089"/>
            <a:ext cx="742950" cy="477054"/>
          </a:xfrm>
          <a:prstGeom prst="rect">
            <a:avLst/>
          </a:prstGeom>
          <a:noFill/>
        </p:spPr>
        <p:txBody>
          <a:bodyPr wrap="square" rtlCol="0">
            <a:spAutoFit/>
          </a:bodyPr>
          <a:lstStyle/>
          <a:p>
            <a:r>
              <a:rPr lang="es-AR" sz="2500" dirty="0">
                <a:solidFill>
                  <a:schemeClr val="bg1"/>
                </a:solidFill>
              </a:rPr>
              <a:t>Ce</a:t>
            </a:r>
          </a:p>
        </p:txBody>
      </p:sp>
      <p:sp>
        <p:nvSpPr>
          <p:cNvPr id="14" name="CuadroTexto 13">
            <a:extLst>
              <a:ext uri="{FF2B5EF4-FFF2-40B4-BE49-F238E27FC236}">
                <a16:creationId xmlns:a16="http://schemas.microsoft.com/office/drawing/2014/main" id="{A4D6FED7-D130-42DE-AA99-5E7FD92EC06B}"/>
              </a:ext>
            </a:extLst>
          </p:cNvPr>
          <p:cNvSpPr txBox="1"/>
          <p:nvPr/>
        </p:nvSpPr>
        <p:spPr>
          <a:xfrm>
            <a:off x="4414837" y="2100108"/>
            <a:ext cx="742950" cy="477054"/>
          </a:xfrm>
          <a:prstGeom prst="rect">
            <a:avLst/>
          </a:prstGeom>
          <a:noFill/>
        </p:spPr>
        <p:txBody>
          <a:bodyPr wrap="square" rtlCol="0">
            <a:spAutoFit/>
          </a:bodyPr>
          <a:lstStyle/>
          <a:p>
            <a:r>
              <a:rPr lang="es-AR" sz="2500" dirty="0">
                <a:solidFill>
                  <a:schemeClr val="bg1"/>
                </a:solidFill>
              </a:rPr>
              <a:t>Co</a:t>
            </a:r>
          </a:p>
        </p:txBody>
      </p:sp>
      <p:sp>
        <p:nvSpPr>
          <p:cNvPr id="15" name="CuadroTexto 14">
            <a:extLst>
              <a:ext uri="{FF2B5EF4-FFF2-40B4-BE49-F238E27FC236}">
                <a16:creationId xmlns:a16="http://schemas.microsoft.com/office/drawing/2014/main" id="{AF11C7BC-877D-4569-BBF4-09886C92F1E6}"/>
              </a:ext>
            </a:extLst>
          </p:cNvPr>
          <p:cNvSpPr txBox="1"/>
          <p:nvPr/>
        </p:nvSpPr>
        <p:spPr>
          <a:xfrm>
            <a:off x="4729163" y="3568564"/>
            <a:ext cx="523875" cy="477054"/>
          </a:xfrm>
          <a:prstGeom prst="rect">
            <a:avLst/>
          </a:prstGeom>
          <a:noFill/>
        </p:spPr>
        <p:txBody>
          <a:bodyPr wrap="square" rtlCol="0">
            <a:spAutoFit/>
          </a:bodyPr>
          <a:lstStyle/>
          <a:p>
            <a:r>
              <a:rPr lang="es-AR" sz="2500" dirty="0">
                <a:solidFill>
                  <a:schemeClr val="bg1"/>
                </a:solidFill>
              </a:rPr>
              <a:t>RL</a:t>
            </a:r>
          </a:p>
        </p:txBody>
      </p:sp>
    </p:spTree>
    <p:extLst>
      <p:ext uri="{BB962C8B-B14F-4D97-AF65-F5344CB8AC3E}">
        <p14:creationId xmlns:p14="http://schemas.microsoft.com/office/powerpoint/2010/main" val="328938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6DA9F-B369-4A41-B75D-4B78C868D480}"/>
              </a:ext>
            </a:extLst>
          </p:cNvPr>
          <p:cNvSpPr>
            <a:spLocks noGrp="1"/>
          </p:cNvSpPr>
          <p:nvPr>
            <p:ph type="title"/>
          </p:nvPr>
        </p:nvSpPr>
        <p:spPr/>
        <p:txBody>
          <a:bodyPr/>
          <a:lstStyle/>
          <a:p>
            <a:pPr algn="ctr"/>
            <a:r>
              <a:rPr lang="es-AR" dirty="0"/>
              <a:t>concepto</a:t>
            </a:r>
          </a:p>
        </p:txBody>
      </p:sp>
      <p:sp>
        <p:nvSpPr>
          <p:cNvPr id="3" name="Marcador de contenido 2">
            <a:extLst>
              <a:ext uri="{FF2B5EF4-FFF2-40B4-BE49-F238E27FC236}">
                <a16:creationId xmlns:a16="http://schemas.microsoft.com/office/drawing/2014/main" id="{68EFA2A9-6487-4306-A717-9091AF43CDBD}"/>
              </a:ext>
            </a:extLst>
          </p:cNvPr>
          <p:cNvSpPr>
            <a:spLocks noGrp="1"/>
          </p:cNvSpPr>
          <p:nvPr>
            <p:ph idx="1"/>
          </p:nvPr>
        </p:nvSpPr>
        <p:spPr/>
        <p:txBody>
          <a:bodyPr/>
          <a:lstStyle/>
          <a:p>
            <a:r>
              <a:rPr lang="es-AR" dirty="0"/>
              <a:t>Un modelo es la combinación de elementos de circuito, adecuadamente seleccionados, que se aproximan mejor al comportamiento real de un dispositivo semiconductor bajo condiciones de operación específicas.</a:t>
            </a:r>
          </a:p>
          <a:p>
            <a:r>
              <a:rPr lang="es-AR" dirty="0"/>
              <a:t>Significa: Reemplazar al símbolo del transistor por un circuito eléctrico equivalente que permita aplicar los métodos básicos de análisis de circuitos de ac (análisis de mallas, Thévenin, Norton) para determinar la respuesta del circuito.</a:t>
            </a:r>
          </a:p>
        </p:txBody>
      </p:sp>
    </p:spTree>
    <p:extLst>
      <p:ext uri="{BB962C8B-B14F-4D97-AF65-F5344CB8AC3E}">
        <p14:creationId xmlns:p14="http://schemas.microsoft.com/office/powerpoint/2010/main" val="93766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EAE34-1A4E-4E2C-B7DD-36AF9DD3C748}"/>
              </a:ext>
            </a:extLst>
          </p:cNvPr>
          <p:cNvSpPr>
            <a:spLocks noGrp="1"/>
          </p:cNvSpPr>
          <p:nvPr>
            <p:ph type="title"/>
          </p:nvPr>
        </p:nvSpPr>
        <p:spPr>
          <a:xfrm>
            <a:off x="1141413" y="618518"/>
            <a:ext cx="9905998" cy="819665"/>
          </a:xfrm>
        </p:spPr>
        <p:txBody>
          <a:bodyPr>
            <a:normAutofit fontScale="90000"/>
          </a:bodyPr>
          <a:lstStyle/>
          <a:p>
            <a:r>
              <a:rPr lang="es-AR" dirty="0"/>
              <a:t>Transistor en configuración colector común</a:t>
            </a:r>
          </a:p>
        </p:txBody>
      </p:sp>
      <p:pic>
        <p:nvPicPr>
          <p:cNvPr id="4" name="Marcador de contenido 3">
            <a:extLst>
              <a:ext uri="{FF2B5EF4-FFF2-40B4-BE49-F238E27FC236}">
                <a16:creationId xmlns:a16="http://schemas.microsoft.com/office/drawing/2014/main" id="{678A335D-C81B-4AD1-B70B-E9E9480E74B0}"/>
              </a:ext>
            </a:extLst>
          </p:cNvPr>
          <p:cNvPicPr>
            <a:picLocks noGrp="1" noChangeAspect="1"/>
          </p:cNvPicPr>
          <p:nvPr>
            <p:ph idx="1"/>
          </p:nvPr>
        </p:nvPicPr>
        <p:blipFill>
          <a:blip r:embed="rId2"/>
          <a:stretch>
            <a:fillRect/>
          </a:stretch>
        </p:blipFill>
        <p:spPr>
          <a:xfrm>
            <a:off x="921371" y="2499527"/>
            <a:ext cx="3971925" cy="3362325"/>
          </a:xfrm>
          <a:prstGeom prst="rect">
            <a:avLst/>
          </a:prstGeom>
        </p:spPr>
      </p:pic>
      <p:pic>
        <p:nvPicPr>
          <p:cNvPr id="6" name="Imagen 5">
            <a:extLst>
              <a:ext uri="{FF2B5EF4-FFF2-40B4-BE49-F238E27FC236}">
                <a16:creationId xmlns:a16="http://schemas.microsoft.com/office/drawing/2014/main" id="{949028AC-FB3C-402E-8180-B35C37F31E85}"/>
              </a:ext>
            </a:extLst>
          </p:cNvPr>
          <p:cNvPicPr>
            <a:picLocks noChangeAspect="1"/>
          </p:cNvPicPr>
          <p:nvPr/>
        </p:nvPicPr>
        <p:blipFill>
          <a:blip r:embed="rId3"/>
          <a:stretch>
            <a:fillRect/>
          </a:stretch>
        </p:blipFill>
        <p:spPr>
          <a:xfrm>
            <a:off x="6807416" y="3299094"/>
            <a:ext cx="4545803" cy="1763189"/>
          </a:xfrm>
          <a:prstGeom prst="rect">
            <a:avLst/>
          </a:prstGeom>
        </p:spPr>
      </p:pic>
      <p:sp>
        <p:nvSpPr>
          <p:cNvPr id="7" name="Flecha: a la derecha 6">
            <a:extLst>
              <a:ext uri="{FF2B5EF4-FFF2-40B4-BE49-F238E27FC236}">
                <a16:creationId xmlns:a16="http://schemas.microsoft.com/office/drawing/2014/main" id="{DE820984-EA63-40E1-A18C-94E70876E523}"/>
              </a:ext>
            </a:extLst>
          </p:cNvPr>
          <p:cNvSpPr/>
          <p:nvPr/>
        </p:nvSpPr>
        <p:spPr>
          <a:xfrm>
            <a:off x="5384585" y="39383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ítulo 1">
            <a:extLst>
              <a:ext uri="{FF2B5EF4-FFF2-40B4-BE49-F238E27FC236}">
                <a16:creationId xmlns:a16="http://schemas.microsoft.com/office/drawing/2014/main" id="{8CB0E35C-3AC9-438D-BEE8-E99B2786BBF8}"/>
              </a:ext>
            </a:extLst>
          </p:cNvPr>
          <p:cNvSpPr txBox="1">
            <a:spLocks/>
          </p:cNvSpPr>
          <p:nvPr/>
        </p:nvSpPr>
        <p:spPr>
          <a:xfrm>
            <a:off x="1141413" y="1438183"/>
            <a:ext cx="9905998" cy="8196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AR" dirty="0"/>
              <a:t>CUADRIPOLO</a:t>
            </a:r>
          </a:p>
        </p:txBody>
      </p:sp>
    </p:spTree>
    <p:extLst>
      <p:ext uri="{BB962C8B-B14F-4D97-AF65-F5344CB8AC3E}">
        <p14:creationId xmlns:p14="http://schemas.microsoft.com/office/powerpoint/2010/main" val="198379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9A5B3-B20B-4E7E-AAC5-E05C85CD2C69}"/>
              </a:ext>
            </a:extLst>
          </p:cNvPr>
          <p:cNvSpPr>
            <a:spLocks noGrp="1"/>
          </p:cNvSpPr>
          <p:nvPr>
            <p:ph type="title"/>
          </p:nvPr>
        </p:nvSpPr>
        <p:spPr>
          <a:xfrm>
            <a:off x="1141413" y="272289"/>
            <a:ext cx="9905998" cy="872930"/>
          </a:xfrm>
        </p:spPr>
        <p:txBody>
          <a:bodyPr/>
          <a:lstStyle/>
          <a:p>
            <a:pPr algn="ctr"/>
            <a:r>
              <a:rPr lang="es-AR" dirty="0" err="1"/>
              <a:t>cuadripolo</a:t>
            </a:r>
            <a:endParaRPr lang="es-AR" dirty="0"/>
          </a:p>
        </p:txBody>
      </p:sp>
      <p:pic>
        <p:nvPicPr>
          <p:cNvPr id="8" name="Imagen 7">
            <a:extLst>
              <a:ext uri="{FF2B5EF4-FFF2-40B4-BE49-F238E27FC236}">
                <a16:creationId xmlns:a16="http://schemas.microsoft.com/office/drawing/2014/main" id="{608D07C2-6F43-4FBF-9CF3-65C5863773F2}"/>
              </a:ext>
            </a:extLst>
          </p:cNvPr>
          <p:cNvPicPr>
            <a:picLocks noChangeAspect="1"/>
          </p:cNvPicPr>
          <p:nvPr/>
        </p:nvPicPr>
        <p:blipFill>
          <a:blip r:embed="rId2"/>
          <a:stretch>
            <a:fillRect/>
          </a:stretch>
        </p:blipFill>
        <p:spPr>
          <a:xfrm>
            <a:off x="1933575" y="1157563"/>
            <a:ext cx="8324850" cy="3228975"/>
          </a:xfrm>
          <a:prstGeom prst="rect">
            <a:avLst/>
          </a:prstGeom>
        </p:spPr>
      </p:pic>
      <p:pic>
        <p:nvPicPr>
          <p:cNvPr id="12" name="Imagen 11">
            <a:extLst>
              <a:ext uri="{FF2B5EF4-FFF2-40B4-BE49-F238E27FC236}">
                <a16:creationId xmlns:a16="http://schemas.microsoft.com/office/drawing/2014/main" id="{F086B842-3752-4FCD-9F11-42195A42BAF7}"/>
              </a:ext>
            </a:extLst>
          </p:cNvPr>
          <p:cNvPicPr>
            <a:picLocks noChangeAspect="1"/>
          </p:cNvPicPr>
          <p:nvPr/>
        </p:nvPicPr>
        <p:blipFill>
          <a:blip r:embed="rId3"/>
          <a:stretch>
            <a:fillRect/>
          </a:stretch>
        </p:blipFill>
        <p:spPr>
          <a:xfrm>
            <a:off x="3889374" y="4540049"/>
            <a:ext cx="4410075" cy="2181225"/>
          </a:xfrm>
          <a:prstGeom prst="rect">
            <a:avLst/>
          </a:prstGeom>
        </p:spPr>
      </p:pic>
    </p:spTree>
    <p:extLst>
      <p:ext uri="{BB962C8B-B14F-4D97-AF65-F5344CB8AC3E}">
        <p14:creationId xmlns:p14="http://schemas.microsoft.com/office/powerpoint/2010/main" val="121565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54BEB-7752-4154-AF3C-C4B3D5781224}"/>
              </a:ext>
            </a:extLst>
          </p:cNvPr>
          <p:cNvSpPr>
            <a:spLocks noGrp="1"/>
          </p:cNvSpPr>
          <p:nvPr>
            <p:ph type="title"/>
          </p:nvPr>
        </p:nvSpPr>
        <p:spPr>
          <a:xfrm>
            <a:off x="1143001" y="134643"/>
            <a:ext cx="9905998" cy="668744"/>
          </a:xfrm>
        </p:spPr>
        <p:txBody>
          <a:bodyPr/>
          <a:lstStyle/>
          <a:p>
            <a:pPr algn="ctr"/>
            <a:r>
              <a:rPr lang="es-AR" dirty="0"/>
              <a:t>parámetros</a:t>
            </a:r>
          </a:p>
        </p:txBody>
      </p:sp>
      <p:sp>
        <p:nvSpPr>
          <p:cNvPr id="3" name="Marcador de contenido 2">
            <a:extLst>
              <a:ext uri="{FF2B5EF4-FFF2-40B4-BE49-F238E27FC236}">
                <a16:creationId xmlns:a16="http://schemas.microsoft.com/office/drawing/2014/main" id="{FA518FB8-A5D4-421F-8DF4-9BBB1EE821B1}"/>
              </a:ext>
            </a:extLst>
          </p:cNvPr>
          <p:cNvSpPr>
            <a:spLocks noGrp="1"/>
          </p:cNvSpPr>
          <p:nvPr>
            <p:ph idx="1"/>
          </p:nvPr>
        </p:nvSpPr>
        <p:spPr>
          <a:xfrm>
            <a:off x="1141413" y="2867487"/>
            <a:ext cx="9905999" cy="3855870"/>
          </a:xfrm>
        </p:spPr>
        <p:txBody>
          <a:bodyPr/>
          <a:lstStyle/>
          <a:p>
            <a:r>
              <a:rPr lang="es-AR" dirty="0"/>
              <a:t>Esta relación indica que el parámetro h11 es un parámetro de impedancia con unidades en </a:t>
            </a:r>
            <a:r>
              <a:rPr lang="es-AR" dirty="0" err="1"/>
              <a:t>ohms</a:t>
            </a:r>
            <a:r>
              <a:rPr lang="es-AR" dirty="0"/>
              <a:t>. </a:t>
            </a:r>
          </a:p>
          <a:p>
            <a:r>
              <a:rPr lang="es-AR" dirty="0"/>
              <a:t>Debido a que se trata del cociente del voltaje de entrada entre la corriente de entrada con las terminales de entrada en corto circuito, se le denomina parámetro de impedancia de entrada en corto circuito. </a:t>
            </a:r>
          </a:p>
          <a:p>
            <a:r>
              <a:rPr lang="es-AR" dirty="0"/>
              <a:t>El subíndice 11 en h11 define el hecho de que el parámetro está calculado mediante una relación entre cantidades medidas en las terminales de entrada.</a:t>
            </a:r>
          </a:p>
        </p:txBody>
      </p:sp>
      <p:sp>
        <p:nvSpPr>
          <p:cNvPr id="4" name="Rectángulo 3">
            <a:extLst>
              <a:ext uri="{FF2B5EF4-FFF2-40B4-BE49-F238E27FC236}">
                <a16:creationId xmlns:a16="http://schemas.microsoft.com/office/drawing/2014/main" id="{CD5F13CB-4081-4881-B46A-D23772946425}"/>
              </a:ext>
            </a:extLst>
          </p:cNvPr>
          <p:cNvSpPr/>
          <p:nvPr/>
        </p:nvSpPr>
        <p:spPr>
          <a:xfrm>
            <a:off x="1387875" y="803387"/>
            <a:ext cx="4968537" cy="646331"/>
          </a:xfrm>
          <a:prstGeom prst="rect">
            <a:avLst/>
          </a:prstGeom>
        </p:spPr>
        <p:txBody>
          <a:bodyPr wrap="square">
            <a:spAutoFit/>
          </a:bodyPr>
          <a:lstStyle/>
          <a:p>
            <a:r>
              <a:rPr lang="es-AR" dirty="0"/>
              <a:t>Si cortocircuitamos la salida ósea hacemos Vo=0</a:t>
            </a:r>
          </a:p>
          <a:p>
            <a:r>
              <a:rPr lang="es-AR" dirty="0"/>
              <a:t>Y despejamos h11.</a:t>
            </a:r>
          </a:p>
        </p:txBody>
      </p:sp>
      <p:pic>
        <p:nvPicPr>
          <p:cNvPr id="5" name="Imagen 4">
            <a:extLst>
              <a:ext uri="{FF2B5EF4-FFF2-40B4-BE49-F238E27FC236}">
                <a16:creationId xmlns:a16="http://schemas.microsoft.com/office/drawing/2014/main" id="{D7444EAE-9541-4823-8111-DBD1E4026D61}"/>
              </a:ext>
            </a:extLst>
          </p:cNvPr>
          <p:cNvPicPr>
            <a:picLocks noChangeAspect="1"/>
          </p:cNvPicPr>
          <p:nvPr/>
        </p:nvPicPr>
        <p:blipFill>
          <a:blip r:embed="rId2"/>
          <a:stretch>
            <a:fillRect/>
          </a:stretch>
        </p:blipFill>
        <p:spPr>
          <a:xfrm>
            <a:off x="1387875" y="1610187"/>
            <a:ext cx="2371725" cy="1257300"/>
          </a:xfrm>
          <a:prstGeom prst="rect">
            <a:avLst/>
          </a:prstGeom>
        </p:spPr>
      </p:pic>
    </p:spTree>
    <p:extLst>
      <p:ext uri="{BB962C8B-B14F-4D97-AF65-F5344CB8AC3E}">
        <p14:creationId xmlns:p14="http://schemas.microsoft.com/office/powerpoint/2010/main" val="174104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BB0CC9-6F22-4E3A-BEB0-463C204485DC}"/>
              </a:ext>
            </a:extLst>
          </p:cNvPr>
          <p:cNvSpPr>
            <a:spLocks noGrp="1"/>
          </p:cNvSpPr>
          <p:nvPr>
            <p:ph type="title"/>
          </p:nvPr>
        </p:nvSpPr>
        <p:spPr>
          <a:xfrm>
            <a:off x="1143001" y="334433"/>
            <a:ext cx="9905998" cy="448281"/>
          </a:xfrm>
        </p:spPr>
        <p:txBody>
          <a:bodyPr>
            <a:normAutofit fontScale="90000"/>
          </a:bodyPr>
          <a:lstStyle/>
          <a:p>
            <a:pPr algn="ctr"/>
            <a:r>
              <a:rPr lang="es-AR" dirty="0"/>
              <a:t>parámetros</a:t>
            </a:r>
          </a:p>
        </p:txBody>
      </p:sp>
      <p:sp>
        <p:nvSpPr>
          <p:cNvPr id="3" name="Marcador de contenido 2">
            <a:extLst>
              <a:ext uri="{FF2B5EF4-FFF2-40B4-BE49-F238E27FC236}">
                <a16:creationId xmlns:a16="http://schemas.microsoft.com/office/drawing/2014/main" id="{300D31AE-25A7-455B-9684-F67645F975E6}"/>
              </a:ext>
            </a:extLst>
          </p:cNvPr>
          <p:cNvSpPr>
            <a:spLocks noGrp="1"/>
          </p:cNvSpPr>
          <p:nvPr>
            <p:ph idx="1"/>
          </p:nvPr>
        </p:nvSpPr>
        <p:spPr>
          <a:xfrm>
            <a:off x="1143000" y="2595717"/>
            <a:ext cx="9905999" cy="4035903"/>
          </a:xfrm>
        </p:spPr>
        <p:txBody>
          <a:bodyPr>
            <a:normAutofit fontScale="85000" lnSpcReduction="10000"/>
          </a:bodyPr>
          <a:lstStyle/>
          <a:p>
            <a:r>
              <a:rPr lang="es-AR" dirty="0"/>
              <a:t>El parámetro h12 es por tanto, la relación del cociente del voltaje de entrada al voltaje de salida con la corriente de entrada igual a cero. </a:t>
            </a:r>
          </a:p>
          <a:p>
            <a:r>
              <a:rPr lang="es-AR" dirty="0"/>
              <a:t> No tiene unidades debido a que es un cociente de niveles de voltaje y se le denomina parámetro de la relación de voltaje de transferencia inversa de circuito abierto. </a:t>
            </a:r>
          </a:p>
          <a:p>
            <a:r>
              <a:rPr lang="es-AR" dirty="0"/>
              <a:t> El subíndice 12 en h12 revela que el parámetro es una cantidad de transferencia determinada por una relación de mediciones de entrada a salida. </a:t>
            </a:r>
          </a:p>
          <a:p>
            <a:r>
              <a:rPr lang="es-AR" dirty="0"/>
              <a:t> El primer dígito del subíndice define la cantidad medida que aparecerá en el numerador; el segundo dígito define la fuente de la cantidad que aparecerá en el denominador. </a:t>
            </a:r>
          </a:p>
          <a:p>
            <a:r>
              <a:rPr lang="es-AR" dirty="0"/>
              <a:t> El término inversa se incluye porque la relación es un voltaje de entrada sobre un voltaje de salida en lugar de la relación inversa típica de interés.</a:t>
            </a:r>
          </a:p>
        </p:txBody>
      </p:sp>
      <p:pic>
        <p:nvPicPr>
          <p:cNvPr id="4" name="Imagen 3">
            <a:extLst>
              <a:ext uri="{FF2B5EF4-FFF2-40B4-BE49-F238E27FC236}">
                <a16:creationId xmlns:a16="http://schemas.microsoft.com/office/drawing/2014/main" id="{738448DA-9658-4C2E-B3C4-4D39BD3B60E6}"/>
              </a:ext>
            </a:extLst>
          </p:cNvPr>
          <p:cNvPicPr>
            <a:picLocks noChangeAspect="1"/>
          </p:cNvPicPr>
          <p:nvPr/>
        </p:nvPicPr>
        <p:blipFill>
          <a:blip r:embed="rId2"/>
          <a:stretch>
            <a:fillRect/>
          </a:stretch>
        </p:blipFill>
        <p:spPr>
          <a:xfrm>
            <a:off x="1490292" y="1376517"/>
            <a:ext cx="2428875" cy="1219200"/>
          </a:xfrm>
          <a:prstGeom prst="rect">
            <a:avLst/>
          </a:prstGeom>
        </p:spPr>
      </p:pic>
      <p:sp>
        <p:nvSpPr>
          <p:cNvPr id="6" name="Rectángulo 5">
            <a:extLst>
              <a:ext uri="{FF2B5EF4-FFF2-40B4-BE49-F238E27FC236}">
                <a16:creationId xmlns:a16="http://schemas.microsoft.com/office/drawing/2014/main" id="{6646C417-48DD-4FB9-B946-1F663B85D318}"/>
              </a:ext>
            </a:extLst>
          </p:cNvPr>
          <p:cNvSpPr/>
          <p:nvPr/>
        </p:nvSpPr>
        <p:spPr>
          <a:xfrm>
            <a:off x="1434898" y="719719"/>
            <a:ext cx="4968537" cy="646331"/>
          </a:xfrm>
          <a:prstGeom prst="rect">
            <a:avLst/>
          </a:prstGeom>
        </p:spPr>
        <p:txBody>
          <a:bodyPr wrap="square">
            <a:spAutoFit/>
          </a:bodyPr>
          <a:lstStyle/>
          <a:p>
            <a:r>
              <a:rPr lang="es-AR" dirty="0"/>
              <a:t>Si abrimos el circuito haciendo I1=0</a:t>
            </a:r>
          </a:p>
          <a:p>
            <a:r>
              <a:rPr lang="es-AR" dirty="0"/>
              <a:t>Despejamos h12.</a:t>
            </a:r>
          </a:p>
        </p:txBody>
      </p:sp>
    </p:spTree>
    <p:extLst>
      <p:ext uri="{BB962C8B-B14F-4D97-AF65-F5344CB8AC3E}">
        <p14:creationId xmlns:p14="http://schemas.microsoft.com/office/powerpoint/2010/main" val="304621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DE8139-653C-4995-918E-346138BEBCF0}"/>
              </a:ext>
            </a:extLst>
          </p:cNvPr>
          <p:cNvSpPr>
            <a:spLocks noGrp="1"/>
          </p:cNvSpPr>
          <p:nvPr>
            <p:ph idx="1"/>
          </p:nvPr>
        </p:nvSpPr>
        <p:spPr>
          <a:xfrm>
            <a:off x="1079268" y="3045041"/>
            <a:ext cx="9905999" cy="3722704"/>
          </a:xfrm>
        </p:spPr>
        <p:txBody>
          <a:bodyPr>
            <a:normAutofit fontScale="77500" lnSpcReduction="20000"/>
          </a:bodyPr>
          <a:lstStyle/>
          <a:p>
            <a:r>
              <a:rPr lang="es-AR" dirty="0"/>
              <a:t>La relación es una cantidad de salida sobre una cantidad de entrada. </a:t>
            </a:r>
          </a:p>
          <a:p>
            <a:r>
              <a:rPr lang="es-AR" dirty="0"/>
              <a:t>Se utilizará el término directo en lugar de inverso como se indicó para h12.</a:t>
            </a:r>
          </a:p>
          <a:p>
            <a:r>
              <a:rPr lang="es-AR" dirty="0"/>
              <a:t>El parámetro h21 es la relación de la corriente de salida a la corriente de entrada con las terminales de salida en circuito cerrado. </a:t>
            </a:r>
          </a:p>
          <a:p>
            <a:r>
              <a:rPr lang="es-AR" dirty="0"/>
              <a:t>Este parámetro, de la misma forma que h12 no tiene unidades dado que se trata del cociente de niveles de corriente.</a:t>
            </a:r>
          </a:p>
          <a:p>
            <a:r>
              <a:rPr lang="es-AR" dirty="0"/>
              <a:t>De manera formal se designa con el término parámetro de relación de corriente de transferencia directa en corto circuito.</a:t>
            </a:r>
          </a:p>
          <a:p>
            <a:r>
              <a:rPr lang="es-AR" dirty="0"/>
              <a:t>El subíndice 21 nuevamente indica que se trata de un parámetro de transferencia con la cantidad de salida en el numerador y la cantidad de entrada en el denominador.</a:t>
            </a:r>
          </a:p>
        </p:txBody>
      </p:sp>
      <p:sp>
        <p:nvSpPr>
          <p:cNvPr id="4" name="Título 1">
            <a:extLst>
              <a:ext uri="{FF2B5EF4-FFF2-40B4-BE49-F238E27FC236}">
                <a16:creationId xmlns:a16="http://schemas.microsoft.com/office/drawing/2014/main" id="{62AA8F89-2E19-4995-9918-3EB88A7026DA}"/>
              </a:ext>
            </a:extLst>
          </p:cNvPr>
          <p:cNvSpPr>
            <a:spLocks noGrp="1"/>
          </p:cNvSpPr>
          <p:nvPr>
            <p:ph type="title"/>
          </p:nvPr>
        </p:nvSpPr>
        <p:spPr>
          <a:xfrm>
            <a:off x="1143001" y="334433"/>
            <a:ext cx="9905998" cy="448281"/>
          </a:xfrm>
        </p:spPr>
        <p:txBody>
          <a:bodyPr>
            <a:normAutofit fontScale="90000"/>
          </a:bodyPr>
          <a:lstStyle/>
          <a:p>
            <a:pPr algn="ctr"/>
            <a:r>
              <a:rPr lang="es-AR" dirty="0"/>
              <a:t>parámetros</a:t>
            </a:r>
          </a:p>
        </p:txBody>
      </p:sp>
      <p:sp>
        <p:nvSpPr>
          <p:cNvPr id="5" name="Rectángulo 4">
            <a:extLst>
              <a:ext uri="{FF2B5EF4-FFF2-40B4-BE49-F238E27FC236}">
                <a16:creationId xmlns:a16="http://schemas.microsoft.com/office/drawing/2014/main" id="{5485CCFB-05E4-4E0A-BD2F-E2E08B7B41CB}"/>
              </a:ext>
            </a:extLst>
          </p:cNvPr>
          <p:cNvSpPr/>
          <p:nvPr/>
        </p:nvSpPr>
        <p:spPr>
          <a:xfrm>
            <a:off x="1434898" y="719719"/>
            <a:ext cx="4968537" cy="646331"/>
          </a:xfrm>
          <a:prstGeom prst="rect">
            <a:avLst/>
          </a:prstGeom>
        </p:spPr>
        <p:txBody>
          <a:bodyPr wrap="square">
            <a:spAutoFit/>
          </a:bodyPr>
          <a:lstStyle/>
          <a:p>
            <a:r>
              <a:rPr lang="es-AR" dirty="0"/>
              <a:t>Hacemos Vo =0 cortocircuitando la salida.</a:t>
            </a:r>
          </a:p>
          <a:p>
            <a:r>
              <a:rPr lang="es-AR" dirty="0"/>
              <a:t>Despejamos a fin de obtener h21</a:t>
            </a:r>
          </a:p>
        </p:txBody>
      </p:sp>
      <p:pic>
        <p:nvPicPr>
          <p:cNvPr id="6" name="Imagen 5">
            <a:extLst>
              <a:ext uri="{FF2B5EF4-FFF2-40B4-BE49-F238E27FC236}">
                <a16:creationId xmlns:a16="http://schemas.microsoft.com/office/drawing/2014/main" id="{A6E304FC-5840-4957-B4CF-3607B20A6852}"/>
              </a:ext>
            </a:extLst>
          </p:cNvPr>
          <p:cNvPicPr>
            <a:picLocks noChangeAspect="1"/>
          </p:cNvPicPr>
          <p:nvPr/>
        </p:nvPicPr>
        <p:blipFill>
          <a:blip r:embed="rId2"/>
          <a:stretch>
            <a:fillRect/>
          </a:stretch>
        </p:blipFill>
        <p:spPr>
          <a:xfrm>
            <a:off x="1434898" y="1751336"/>
            <a:ext cx="2295525" cy="1152525"/>
          </a:xfrm>
          <a:prstGeom prst="rect">
            <a:avLst/>
          </a:prstGeom>
        </p:spPr>
      </p:pic>
    </p:spTree>
    <p:extLst>
      <p:ext uri="{BB962C8B-B14F-4D97-AF65-F5344CB8AC3E}">
        <p14:creationId xmlns:p14="http://schemas.microsoft.com/office/powerpoint/2010/main" val="235936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AC95CE-10D2-45B8-8F9C-95B296454077}"/>
              </a:ext>
            </a:extLst>
          </p:cNvPr>
          <p:cNvSpPr>
            <a:spLocks noGrp="1"/>
          </p:cNvSpPr>
          <p:nvPr>
            <p:ph idx="1"/>
          </p:nvPr>
        </p:nvSpPr>
        <p:spPr>
          <a:xfrm>
            <a:off x="1247944" y="3371776"/>
            <a:ext cx="9905999" cy="3065756"/>
          </a:xfrm>
        </p:spPr>
        <p:txBody>
          <a:bodyPr/>
          <a:lstStyle/>
          <a:p>
            <a:r>
              <a:rPr lang="es-AR" dirty="0"/>
              <a:t>Debido a que éste es el cociente de la corriente de salida entre el voltaje de salida, se trata del parámetro de conductancia de salida y se mide en siemens (S).</a:t>
            </a:r>
          </a:p>
          <a:p>
            <a:r>
              <a:rPr lang="es-AR" dirty="0"/>
              <a:t>Se le denomina parámetro de admitancia de salida de circuito abierto.</a:t>
            </a:r>
          </a:p>
          <a:p>
            <a:r>
              <a:rPr lang="es-AR" dirty="0"/>
              <a:t>El subíndice 22 revela que se encuentra determinado por el cociente de cantidades de salida.</a:t>
            </a:r>
          </a:p>
        </p:txBody>
      </p:sp>
      <p:sp>
        <p:nvSpPr>
          <p:cNvPr id="4" name="Título 1">
            <a:extLst>
              <a:ext uri="{FF2B5EF4-FFF2-40B4-BE49-F238E27FC236}">
                <a16:creationId xmlns:a16="http://schemas.microsoft.com/office/drawing/2014/main" id="{7627CE48-D4FD-42B6-9BB5-3EA79A0B3FD6}"/>
              </a:ext>
            </a:extLst>
          </p:cNvPr>
          <p:cNvSpPr>
            <a:spLocks noGrp="1"/>
          </p:cNvSpPr>
          <p:nvPr>
            <p:ph type="title"/>
          </p:nvPr>
        </p:nvSpPr>
        <p:spPr>
          <a:xfrm>
            <a:off x="1141412" y="272289"/>
            <a:ext cx="9905998" cy="448281"/>
          </a:xfrm>
        </p:spPr>
        <p:txBody>
          <a:bodyPr>
            <a:normAutofit fontScale="90000"/>
          </a:bodyPr>
          <a:lstStyle/>
          <a:p>
            <a:pPr algn="ctr"/>
            <a:r>
              <a:rPr lang="es-AR" dirty="0"/>
              <a:t>parámetros</a:t>
            </a:r>
          </a:p>
        </p:txBody>
      </p:sp>
      <p:sp>
        <p:nvSpPr>
          <p:cNvPr id="5" name="Rectángulo 4">
            <a:extLst>
              <a:ext uri="{FF2B5EF4-FFF2-40B4-BE49-F238E27FC236}">
                <a16:creationId xmlns:a16="http://schemas.microsoft.com/office/drawing/2014/main" id="{CAA8256A-7AEF-4F91-9DCF-EA7344303A7A}"/>
              </a:ext>
            </a:extLst>
          </p:cNvPr>
          <p:cNvSpPr/>
          <p:nvPr/>
        </p:nvSpPr>
        <p:spPr>
          <a:xfrm>
            <a:off x="1433309" y="657575"/>
            <a:ext cx="4968537" cy="646331"/>
          </a:xfrm>
          <a:prstGeom prst="rect">
            <a:avLst/>
          </a:prstGeom>
        </p:spPr>
        <p:txBody>
          <a:bodyPr wrap="square">
            <a:spAutoFit/>
          </a:bodyPr>
          <a:lstStyle/>
          <a:p>
            <a:r>
              <a:rPr lang="es-AR" dirty="0"/>
              <a:t>Hacemos </a:t>
            </a:r>
            <a:r>
              <a:rPr lang="es-AR" dirty="0" err="1"/>
              <a:t>Ii</a:t>
            </a:r>
            <a:r>
              <a:rPr lang="es-AR" dirty="0"/>
              <a:t> = 0 abriendo la entrada.</a:t>
            </a:r>
          </a:p>
          <a:p>
            <a:r>
              <a:rPr lang="es-AR" dirty="0"/>
              <a:t>Despejamos a fin de obtener h22</a:t>
            </a:r>
          </a:p>
        </p:txBody>
      </p:sp>
      <p:pic>
        <p:nvPicPr>
          <p:cNvPr id="6" name="Imagen 5">
            <a:extLst>
              <a:ext uri="{FF2B5EF4-FFF2-40B4-BE49-F238E27FC236}">
                <a16:creationId xmlns:a16="http://schemas.microsoft.com/office/drawing/2014/main" id="{38AB8AF1-E867-465B-A8F6-5A29B21FB405}"/>
              </a:ext>
            </a:extLst>
          </p:cNvPr>
          <p:cNvPicPr>
            <a:picLocks noChangeAspect="1"/>
          </p:cNvPicPr>
          <p:nvPr/>
        </p:nvPicPr>
        <p:blipFill>
          <a:blip r:embed="rId2"/>
          <a:stretch>
            <a:fillRect/>
          </a:stretch>
        </p:blipFill>
        <p:spPr>
          <a:xfrm>
            <a:off x="1545852" y="1589750"/>
            <a:ext cx="2371725" cy="1352550"/>
          </a:xfrm>
          <a:prstGeom prst="rect">
            <a:avLst/>
          </a:prstGeom>
        </p:spPr>
      </p:pic>
    </p:spTree>
    <p:extLst>
      <p:ext uri="{BB962C8B-B14F-4D97-AF65-F5344CB8AC3E}">
        <p14:creationId xmlns:p14="http://schemas.microsoft.com/office/powerpoint/2010/main" val="814456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1059</TotalTime>
  <Words>1466</Words>
  <Application>Microsoft Office PowerPoint</Application>
  <PresentationFormat>Panorámica</PresentationFormat>
  <Paragraphs>133</Paragraphs>
  <Slides>26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Tw Cen MT</vt:lpstr>
      <vt:lpstr>Circuito</vt:lpstr>
      <vt:lpstr>TRANSISTOR BIPOLAR</vt:lpstr>
      <vt:lpstr>Necesidad de modelado</vt:lpstr>
      <vt:lpstr>concepto</vt:lpstr>
      <vt:lpstr>Transistor en configuración colector común</vt:lpstr>
      <vt:lpstr>cuadripolo</vt:lpstr>
      <vt:lpstr>parámetros</vt:lpstr>
      <vt:lpstr>parámetros</vt:lpstr>
      <vt:lpstr>parámetros</vt:lpstr>
      <vt:lpstr>parámetros</vt:lpstr>
      <vt:lpstr>CIRCUITO EQUIVALENTE ENTRADA</vt:lpstr>
      <vt:lpstr>CIRCUITO EQUIVALENTE DE SALIDA</vt:lpstr>
      <vt:lpstr>CIRCUITO EQUIVALENTE COMPLETO</vt:lpstr>
      <vt:lpstr>Parametros h (hibridos)</vt:lpstr>
      <vt:lpstr>Configuración emisor común</vt:lpstr>
      <vt:lpstr>Determinación gráfica de los parámetros‐h </vt:lpstr>
      <vt:lpstr>Determinación de los parámetros h para Configuración EC</vt:lpstr>
      <vt:lpstr>Presentación de PowerPoint</vt:lpstr>
      <vt:lpstr>ejemplo</vt:lpstr>
      <vt:lpstr>Determinación del parámetro hre</vt:lpstr>
      <vt:lpstr>Determinación del parámetro</vt:lpstr>
      <vt:lpstr>Determinación del parámetro</vt:lpstr>
      <vt:lpstr>Presentación de PowerPoint</vt:lpstr>
      <vt:lpstr>Modelo hibrido final, simplificado</vt:lpstr>
      <vt:lpstr>Parametros en hoja de datos</vt:lpstr>
      <vt:lpstr>Ejemplo practico</vt:lpstr>
      <vt:lpstr>Circuito de baja señal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TRANSISTOR BIPOLAR</dc:title>
  <dc:creator>Alejandro Gregoret (prof.)</dc:creator>
  <cp:lastModifiedBy>Alejandro Gregoret (prof.)</cp:lastModifiedBy>
  <cp:revision>38</cp:revision>
  <dcterms:created xsi:type="dcterms:W3CDTF">2020-04-23T19:33:19Z</dcterms:created>
  <dcterms:modified xsi:type="dcterms:W3CDTF">2020-04-24T13:12:29Z</dcterms:modified>
</cp:coreProperties>
</file>