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6" r:id="rId3"/>
    <p:sldId id="292" r:id="rId4"/>
    <p:sldId id="293" r:id="rId5"/>
    <p:sldId id="296" r:id="rId6"/>
    <p:sldId id="294" r:id="rId7"/>
    <p:sldId id="264" r:id="rId8"/>
    <p:sldId id="311" r:id="rId9"/>
    <p:sldId id="265" r:id="rId10"/>
    <p:sldId id="297" r:id="rId11"/>
    <p:sldId id="298" r:id="rId12"/>
    <p:sldId id="301" r:id="rId13"/>
    <p:sldId id="302" r:id="rId14"/>
    <p:sldId id="303" r:id="rId15"/>
    <p:sldId id="304" r:id="rId16"/>
    <p:sldId id="305" r:id="rId17"/>
    <p:sldId id="266" r:id="rId18"/>
    <p:sldId id="268" r:id="rId19"/>
    <p:sldId id="276" r:id="rId20"/>
    <p:sldId id="277" r:id="rId21"/>
    <p:sldId id="307" r:id="rId22"/>
    <p:sldId id="310" r:id="rId23"/>
    <p:sldId id="308" r:id="rId24"/>
    <p:sldId id="300" r:id="rId2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uario" initials="U" lastIdx="2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 autoAdjust="0"/>
    <p:restoredTop sz="94662" autoAdjust="0"/>
  </p:normalViewPr>
  <p:slideViewPr>
    <p:cSldViewPr>
      <p:cViewPr varScale="1">
        <p:scale>
          <a:sx n="79" d="100"/>
          <a:sy n="79" d="100"/>
        </p:scale>
        <p:origin x="15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F7C5-CF56-45E2-8930-116560E4E6BC}" type="datetimeFigureOut">
              <a:rPr lang="es-AR" smtClean="0"/>
              <a:t>6/11/2023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CCF9-83FB-47DD-8D21-33C211541D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029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F7C5-CF56-45E2-8930-116560E4E6BC}" type="datetimeFigureOut">
              <a:rPr lang="es-AR" smtClean="0"/>
              <a:t>6/11/2023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CCF9-83FB-47DD-8D21-33C211541D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72257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F7C5-CF56-45E2-8930-116560E4E6BC}" type="datetimeFigureOut">
              <a:rPr lang="es-AR" smtClean="0"/>
              <a:t>6/11/2023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CCF9-83FB-47DD-8D21-33C211541D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34180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F7C5-CF56-45E2-8930-116560E4E6BC}" type="datetimeFigureOut">
              <a:rPr lang="es-AR" smtClean="0"/>
              <a:t>6/11/2023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CCF9-83FB-47DD-8D21-33C211541D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6539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F7C5-CF56-45E2-8930-116560E4E6BC}" type="datetimeFigureOut">
              <a:rPr lang="es-AR" smtClean="0"/>
              <a:t>6/11/2023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CCF9-83FB-47DD-8D21-33C211541D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3743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F7C5-CF56-45E2-8930-116560E4E6BC}" type="datetimeFigureOut">
              <a:rPr lang="es-AR" smtClean="0"/>
              <a:t>6/11/2023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CCF9-83FB-47DD-8D21-33C211541D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98901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F7C5-CF56-45E2-8930-116560E4E6BC}" type="datetimeFigureOut">
              <a:rPr lang="es-AR" smtClean="0"/>
              <a:t>6/11/2023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CCF9-83FB-47DD-8D21-33C211541D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44115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F7C5-CF56-45E2-8930-116560E4E6BC}" type="datetimeFigureOut">
              <a:rPr lang="es-AR" smtClean="0"/>
              <a:t>6/11/2023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CCF9-83FB-47DD-8D21-33C211541D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71311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F7C5-CF56-45E2-8930-116560E4E6BC}" type="datetimeFigureOut">
              <a:rPr lang="es-AR" smtClean="0"/>
              <a:t>6/11/2023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CCF9-83FB-47DD-8D21-33C211541D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0758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F7C5-CF56-45E2-8930-116560E4E6BC}" type="datetimeFigureOut">
              <a:rPr lang="es-AR" smtClean="0"/>
              <a:t>6/11/2023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CCF9-83FB-47DD-8D21-33C211541D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4421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F7C5-CF56-45E2-8930-116560E4E6BC}" type="datetimeFigureOut">
              <a:rPr lang="es-AR" smtClean="0"/>
              <a:t>6/11/2023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CCF9-83FB-47DD-8D21-33C211541D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8716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BF7C5-CF56-45E2-8930-116560E4E6BC}" type="datetimeFigureOut">
              <a:rPr lang="es-AR" smtClean="0"/>
              <a:t>6/11/2023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8CCF9-83FB-47DD-8D21-33C211541D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799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572000" y="1628800"/>
            <a:ext cx="4896544" cy="432048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s-A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Perfil y competencias</a:t>
            </a:r>
            <a:br>
              <a:rPr lang="es-A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s-A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del Ingeniero Electromecánico </a:t>
            </a:r>
          </a:p>
        </p:txBody>
      </p:sp>
    </p:spTree>
    <p:extLst>
      <p:ext uri="{BB962C8B-B14F-4D97-AF65-F5344CB8AC3E}">
        <p14:creationId xmlns:p14="http://schemas.microsoft.com/office/powerpoint/2010/main" val="2151322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30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Rectangle 1032">
            <a:extLst>
              <a:ext uri="{FF2B5EF4-FFF2-40B4-BE49-F238E27FC236}">
                <a16:creationId xmlns:a16="http://schemas.microsoft.com/office/drawing/2014/main" id="{612F383F-B981-4BC3-9E2B-7BE938CE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240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4" name="Rectangle 1034">
            <a:extLst>
              <a:ext uri="{FF2B5EF4-FFF2-40B4-BE49-F238E27FC236}">
                <a16:creationId xmlns:a16="http://schemas.microsoft.com/office/drawing/2014/main" id="{5AA485AD-076E-4077-A6E6-C3C9F0C39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5" name="Picture 1036">
            <a:extLst>
              <a:ext uri="{FF2B5EF4-FFF2-40B4-BE49-F238E27FC236}">
                <a16:creationId xmlns:a16="http://schemas.microsoft.com/office/drawing/2014/main" id="{D088DBDF-80D5-4FC0-8A54-9D660B728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1046" name="Rectangle 1038">
            <a:extLst>
              <a:ext uri="{FF2B5EF4-FFF2-40B4-BE49-F238E27FC236}">
                <a16:creationId xmlns:a16="http://schemas.microsoft.com/office/drawing/2014/main" id="{58D235B8-3D10-493F-88AC-84BB404C1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"/>
          <a:stretch/>
        </p:blipFill>
        <p:spPr bwMode="auto">
          <a:xfrm>
            <a:off x="20" y="10"/>
            <a:ext cx="914169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95936" y="2780927"/>
            <a:ext cx="4968552" cy="12961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AR" sz="4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Objetivo</a:t>
            </a:r>
          </a:p>
        </p:txBody>
      </p:sp>
      <p:sp>
        <p:nvSpPr>
          <p:cNvPr id="3" name="1 Título">
            <a:extLst>
              <a:ext uri="{FF2B5EF4-FFF2-40B4-BE49-F238E27FC236}">
                <a16:creationId xmlns:a16="http://schemas.microsoft.com/office/drawing/2014/main" id="{ED202974-5E02-EBDF-3D11-76EED63FE77D}"/>
              </a:ext>
            </a:extLst>
          </p:cNvPr>
          <p:cNvSpPr txBox="1">
            <a:spLocks/>
          </p:cNvSpPr>
          <p:nvPr/>
        </p:nvSpPr>
        <p:spPr>
          <a:xfrm>
            <a:off x="611560" y="4581128"/>
            <a:ext cx="7920880" cy="20162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s-AR" sz="4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sumir responsablemente el ejercicio profesional, a partir de una formación holística</a:t>
            </a:r>
          </a:p>
        </p:txBody>
      </p:sp>
    </p:spTree>
    <p:extLst>
      <p:ext uri="{BB962C8B-B14F-4D97-AF65-F5344CB8AC3E}">
        <p14:creationId xmlns:p14="http://schemas.microsoft.com/office/powerpoint/2010/main" val="20998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3211FCF-C2D2-C021-E56C-1A086D9B8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28"/>
            <a:ext cx="9144000" cy="68420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A1794C6-B574-4CEA-F8FA-516B70E47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INTRODUCCIÓN</a:t>
            </a:r>
            <a:b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Sistema universitario argentino de formación de ingenieros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AF93F9-FA76-963F-A1E9-D9F848497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3701008"/>
          </a:xfrm>
        </p:spPr>
        <p:txBody>
          <a:bodyPr/>
          <a:lstStyle/>
          <a:p>
            <a:r>
              <a:rPr lang="es-ES" sz="3600" dirty="0">
                <a:solidFill>
                  <a:schemeClr val="bg1"/>
                </a:solidFill>
              </a:rPr>
              <a:t>Universidades Nacionales (UUNN)</a:t>
            </a:r>
          </a:p>
          <a:p>
            <a:r>
              <a:rPr lang="es-ES" sz="3600" dirty="0">
                <a:solidFill>
                  <a:schemeClr val="bg1"/>
                </a:solidFill>
              </a:rPr>
              <a:t>Consejo Federal de Decanos de Ingeniería (CONFEDI) </a:t>
            </a:r>
          </a:p>
          <a:p>
            <a:r>
              <a:rPr lang="es-ES" sz="3600" dirty="0">
                <a:solidFill>
                  <a:schemeClr val="bg1"/>
                </a:solidFill>
              </a:rPr>
              <a:t>Consejo Interuniversitario Nacional (CIN)</a:t>
            </a:r>
          </a:p>
          <a:p>
            <a:r>
              <a:rPr lang="es-ES" sz="3600" dirty="0">
                <a:solidFill>
                  <a:schemeClr val="bg1"/>
                </a:solidFill>
              </a:rPr>
              <a:t>Ministerio de Educación de la Nación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9162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3211FCF-C2D2-C021-E56C-1A086D9B8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28"/>
            <a:ext cx="9144000" cy="68420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A1794C6-B574-4CEA-F8FA-516B70E47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+mn-cs"/>
              </a:rPr>
              <a:t>Formación del Ingeniero Iberoamericano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AF93F9-FA76-963F-A1E9-D9F848497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701008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chemeClr val="bg1"/>
                </a:solidFill>
              </a:rPr>
              <a:t>El contexto iberoamericano</a:t>
            </a:r>
          </a:p>
          <a:p>
            <a:r>
              <a:rPr lang="es-ES" sz="3600" dirty="0">
                <a:solidFill>
                  <a:schemeClr val="bg1"/>
                </a:solidFill>
              </a:rPr>
              <a:t>Necesidades y oportunidades significativas</a:t>
            </a:r>
          </a:p>
          <a:p>
            <a:r>
              <a:rPr lang="es-ES" sz="3600" dirty="0">
                <a:solidFill>
                  <a:schemeClr val="bg1"/>
                </a:solidFill>
              </a:rPr>
              <a:t>Crear y proponer soluciones </a:t>
            </a:r>
          </a:p>
          <a:p>
            <a:r>
              <a:rPr lang="es-ES" sz="3600" dirty="0">
                <a:solidFill>
                  <a:schemeClr val="bg1"/>
                </a:solidFill>
              </a:rPr>
              <a:t>Reflexión y análisis </a:t>
            </a:r>
            <a:endParaRPr lang="es-A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80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3211FCF-C2D2-C021-E56C-1A086D9B8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28"/>
            <a:ext cx="9144000" cy="68420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A1794C6-B574-4CEA-F8FA-516B70E47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+mn-cs"/>
              </a:rPr>
              <a:t>Dimensiones del Ingeniero Iberoamericano</a:t>
            </a:r>
            <a:endParaRPr lang="es-AR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341E6350-72A5-4ACE-3A19-C23EFFC174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5645" y="1600200"/>
            <a:ext cx="6738683" cy="402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89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3211FCF-C2D2-C021-E56C-1A086D9B8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28"/>
            <a:ext cx="9144000" cy="68420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A1794C6-B574-4CEA-F8FA-516B70E47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283"/>
            <a:ext cx="8229600" cy="1143000"/>
          </a:xfrm>
        </p:spPr>
        <p:txBody>
          <a:bodyPr/>
          <a:lstStyle/>
          <a:p>
            <a:r>
              <a:rPr lang="es-E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+mn-cs"/>
              </a:rPr>
              <a:t>Características del Ingeniero Iberoamericano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AF93F9-FA76-963F-A1E9-D9F848497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16537"/>
            <a:ext cx="8229600" cy="5472608"/>
          </a:xfrm>
        </p:spPr>
        <p:txBody>
          <a:bodyPr>
            <a:noAutofit/>
          </a:bodyPr>
          <a:lstStyle/>
          <a:p>
            <a:r>
              <a:rPr lang="es-ES" sz="3400" dirty="0">
                <a:solidFill>
                  <a:schemeClr val="bg1"/>
                </a:solidFill>
              </a:rPr>
              <a:t>Capacidad de autoaprendizaje</a:t>
            </a:r>
          </a:p>
          <a:p>
            <a:r>
              <a:rPr lang="es-ES" sz="3400" dirty="0">
                <a:solidFill>
                  <a:schemeClr val="bg1"/>
                </a:solidFill>
              </a:rPr>
              <a:t>Habilidad de analizar, modelar, experimentar y resolver problemas de diseño</a:t>
            </a:r>
          </a:p>
          <a:p>
            <a:r>
              <a:rPr lang="es-ES" sz="3400" dirty="0">
                <a:solidFill>
                  <a:schemeClr val="bg1"/>
                </a:solidFill>
              </a:rPr>
              <a:t>Liderazgo y comunicación </a:t>
            </a:r>
          </a:p>
          <a:p>
            <a:r>
              <a:rPr lang="es-ES" sz="3400" dirty="0">
                <a:solidFill>
                  <a:schemeClr val="bg1"/>
                </a:solidFill>
              </a:rPr>
              <a:t>Interacción ingeniería, desarrollo y sociedad</a:t>
            </a:r>
          </a:p>
          <a:p>
            <a:r>
              <a:rPr lang="es-ES" sz="3400" dirty="0">
                <a:solidFill>
                  <a:schemeClr val="bg1"/>
                </a:solidFill>
              </a:rPr>
              <a:t>Fundamentación ética, valores, cultura</a:t>
            </a:r>
          </a:p>
          <a:p>
            <a:r>
              <a:rPr lang="es-ES" sz="3400" dirty="0">
                <a:solidFill>
                  <a:schemeClr val="bg1"/>
                </a:solidFill>
              </a:rPr>
              <a:t>Manejo de herramientas informáticas </a:t>
            </a:r>
            <a:endParaRPr lang="es-AR" sz="3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69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" y="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498178"/>
          </a:xfrm>
        </p:spPr>
        <p:txBody>
          <a:bodyPr>
            <a:normAutofit/>
          </a:bodyPr>
          <a:lstStyle/>
          <a:p>
            <a:pPr algn="l"/>
            <a:r>
              <a:rPr lang="es-A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CONFEDI Ingeniería es: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6856" y="1628800"/>
            <a:ext cx="8229600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dirty="0">
                <a:solidFill>
                  <a:schemeClr val="bg1"/>
                </a:solidFill>
              </a:rPr>
              <a:t>La profesión en la que el </a:t>
            </a:r>
            <a:r>
              <a:rPr lang="es-AR" u="sng" dirty="0">
                <a:solidFill>
                  <a:schemeClr val="bg1"/>
                </a:solidFill>
              </a:rPr>
              <a:t>conocimiento</a:t>
            </a:r>
            <a:r>
              <a:rPr lang="es-AR" dirty="0">
                <a:solidFill>
                  <a:schemeClr val="bg1"/>
                </a:solidFill>
              </a:rPr>
              <a:t> de las ciencias adquiridas mediante el estudio, la experiencia y la práctica se emplea con buen juicio </a:t>
            </a:r>
            <a:r>
              <a:rPr lang="es-AR" u="sng" dirty="0">
                <a:solidFill>
                  <a:schemeClr val="bg1"/>
                </a:solidFill>
              </a:rPr>
              <a:t>en</a:t>
            </a:r>
            <a:r>
              <a:rPr lang="es-AR" dirty="0">
                <a:solidFill>
                  <a:schemeClr val="bg1"/>
                </a:solidFill>
              </a:rPr>
              <a:t> </a:t>
            </a:r>
            <a:r>
              <a:rPr lang="es-AR" u="sng" dirty="0">
                <a:solidFill>
                  <a:schemeClr val="bg1"/>
                </a:solidFill>
              </a:rPr>
              <a:t>beneficio de la humanidad</a:t>
            </a:r>
            <a:r>
              <a:rPr lang="es-AR" dirty="0">
                <a:solidFill>
                  <a:schemeClr val="bg1"/>
                </a:solidFill>
              </a:rPr>
              <a:t> en el contexto de condiciones éticas, físicas, económicas, ambientales, humanas, políticas, legales, históricas y culturales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46785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" r="-2" b="-2"/>
          <a:stretch/>
        </p:blipFill>
        <p:spPr bwMode="auto">
          <a:xfrm>
            <a:off x="20" y="1"/>
            <a:ext cx="9143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1122362"/>
            <a:ext cx="8388424" cy="4394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51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Perfil</a:t>
            </a:r>
            <a:br>
              <a:rPr lang="en-US" sz="5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5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1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Descripción</a:t>
            </a:r>
            <a:r>
              <a:rPr lang="en-US" sz="5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clara</a:t>
            </a:r>
            <a:r>
              <a:rPr lang="en-US" sz="5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conjunto de </a:t>
            </a:r>
            <a:r>
              <a:rPr lang="en-US" sz="51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capacidades</a:t>
            </a:r>
            <a:r>
              <a:rPr lang="en-US" sz="5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51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competencias</a:t>
            </a:r>
            <a:r>
              <a:rPr lang="en-US" sz="5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</a:t>
            </a:r>
            <a:r>
              <a:rPr lang="en-US" sz="51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identifican</a:t>
            </a:r>
            <a:r>
              <a:rPr lang="en-US" sz="5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51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formación</a:t>
            </a:r>
            <a:endParaRPr lang="en-US" sz="51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3012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3175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23641" y="1700808"/>
            <a:ext cx="8280920" cy="3960440"/>
          </a:xfrm>
        </p:spPr>
        <p:txBody>
          <a:bodyPr>
            <a:noAutofit/>
          </a:bodyPr>
          <a:lstStyle/>
          <a:p>
            <a:r>
              <a:rPr lang="es-AR" sz="3600" dirty="0">
                <a:solidFill>
                  <a:schemeClr val="bg1"/>
                </a:solidFill>
              </a:rPr>
              <a:t>El estudio de factibilidad técnico-económica</a:t>
            </a:r>
          </a:p>
          <a:p>
            <a:r>
              <a:rPr lang="es-AR" sz="3600" dirty="0">
                <a:solidFill>
                  <a:schemeClr val="bg1"/>
                </a:solidFill>
              </a:rPr>
              <a:t>Investigación, desarrollo e innovación</a:t>
            </a:r>
          </a:p>
          <a:p>
            <a:r>
              <a:rPr lang="es-AR" sz="3600" dirty="0">
                <a:solidFill>
                  <a:schemeClr val="bg1"/>
                </a:solidFill>
              </a:rPr>
              <a:t>Diseño, proyecto y modelación</a:t>
            </a:r>
          </a:p>
          <a:p>
            <a:r>
              <a:rPr lang="es-AR" sz="3600" dirty="0">
                <a:solidFill>
                  <a:schemeClr val="bg1"/>
                </a:solidFill>
              </a:rPr>
              <a:t>Construcción, pruebas, optimización y evaluación</a:t>
            </a:r>
          </a:p>
          <a:p>
            <a:pPr algn="just"/>
            <a:endParaRPr lang="es-AR" sz="2400" dirty="0"/>
          </a:p>
        </p:txBody>
      </p:sp>
      <p:sp>
        <p:nvSpPr>
          <p:cNvPr id="2" name="1 CuadroTexto"/>
          <p:cNvSpPr txBox="1"/>
          <p:nvPr/>
        </p:nvSpPr>
        <p:spPr>
          <a:xfrm>
            <a:off x="539552" y="260648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Perfil genérico y específico del Ingeniero Electromecánico – UTN</a:t>
            </a:r>
          </a:p>
        </p:txBody>
      </p:sp>
    </p:spTree>
    <p:extLst>
      <p:ext uri="{BB962C8B-B14F-4D97-AF65-F5344CB8AC3E}">
        <p14:creationId xmlns:p14="http://schemas.microsoft.com/office/powerpoint/2010/main" val="43490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3175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31540" y="1772816"/>
            <a:ext cx="8280920" cy="4296785"/>
          </a:xfrm>
        </p:spPr>
        <p:txBody>
          <a:bodyPr>
            <a:noAutofit/>
          </a:bodyPr>
          <a:lstStyle/>
          <a:p>
            <a:r>
              <a:rPr lang="es-AR" sz="3600" dirty="0">
                <a:solidFill>
                  <a:schemeClr val="bg1"/>
                </a:solidFill>
              </a:rPr>
              <a:t>Emprendedorismo </a:t>
            </a:r>
          </a:p>
          <a:p>
            <a:r>
              <a:rPr lang="es-AR" sz="3600" dirty="0">
                <a:solidFill>
                  <a:schemeClr val="bg1"/>
                </a:solidFill>
              </a:rPr>
              <a:t>Operación y mantenimiento de componentes, equipos, máquinas, instalaciones, sistemas</a:t>
            </a:r>
          </a:p>
          <a:p>
            <a:r>
              <a:rPr lang="es-AR" sz="3600" dirty="0">
                <a:solidFill>
                  <a:schemeClr val="bg1"/>
                </a:solidFill>
              </a:rPr>
              <a:t>La seguridad, ingeniería legal y la preservación del medio ambiente </a:t>
            </a:r>
          </a:p>
          <a:p>
            <a:pPr algn="just"/>
            <a:endParaRPr lang="es-AR" sz="3600" dirty="0"/>
          </a:p>
        </p:txBody>
      </p:sp>
      <p:sp>
        <p:nvSpPr>
          <p:cNvPr id="2" name="1 CuadroTexto"/>
          <p:cNvSpPr txBox="1"/>
          <p:nvPr/>
        </p:nvSpPr>
        <p:spPr>
          <a:xfrm>
            <a:off x="539552" y="260648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Perfil genérico y específico del Ingeniero Electromecánico – UTN</a:t>
            </a:r>
          </a:p>
          <a:p>
            <a:endParaRPr lang="es-E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8675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3175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31540" y="2060848"/>
            <a:ext cx="8280920" cy="3600400"/>
          </a:xfrm>
        </p:spPr>
        <p:txBody>
          <a:bodyPr>
            <a:noAutofit/>
          </a:bodyPr>
          <a:lstStyle/>
          <a:p>
            <a:r>
              <a:rPr lang="es-AR" sz="3600" dirty="0">
                <a:solidFill>
                  <a:schemeClr val="bg1"/>
                </a:solidFill>
              </a:rPr>
              <a:t>Ética y responsabilidad profesional</a:t>
            </a:r>
          </a:p>
          <a:p>
            <a:r>
              <a:rPr lang="es-AR" sz="3600" dirty="0">
                <a:solidFill>
                  <a:schemeClr val="bg1"/>
                </a:solidFill>
              </a:rPr>
              <a:t>Capacidad de juicio crítico</a:t>
            </a:r>
          </a:p>
          <a:p>
            <a:r>
              <a:rPr lang="es-AR" sz="3600" dirty="0">
                <a:solidFill>
                  <a:schemeClr val="bg1"/>
                </a:solidFill>
              </a:rPr>
              <a:t>Autoformación </a:t>
            </a:r>
          </a:p>
          <a:p>
            <a:r>
              <a:rPr lang="es-AR" sz="3600" dirty="0">
                <a:solidFill>
                  <a:schemeClr val="bg1"/>
                </a:solidFill>
              </a:rPr>
              <a:t>Interacción con equipos interdisciplinarios</a:t>
            </a:r>
          </a:p>
          <a:p>
            <a:pPr algn="just"/>
            <a:endParaRPr lang="es-AR" sz="3600" dirty="0"/>
          </a:p>
        </p:txBody>
      </p:sp>
      <p:sp>
        <p:nvSpPr>
          <p:cNvPr id="2" name="1 CuadroTexto"/>
          <p:cNvSpPr txBox="1"/>
          <p:nvPr/>
        </p:nvSpPr>
        <p:spPr>
          <a:xfrm>
            <a:off x="539552" y="260648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Perfil genérico y específico del Ingeniero Electromecánico – UTN</a:t>
            </a:r>
          </a:p>
        </p:txBody>
      </p:sp>
    </p:spTree>
    <p:extLst>
      <p:ext uri="{BB962C8B-B14F-4D97-AF65-F5344CB8AC3E}">
        <p14:creationId xmlns:p14="http://schemas.microsoft.com/office/powerpoint/2010/main" val="92504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4" name="Rectangle 3078">
            <a:extLst>
              <a:ext uri="{FF2B5EF4-FFF2-40B4-BE49-F238E27FC236}">
                <a16:creationId xmlns:a16="http://schemas.microsoft.com/office/drawing/2014/main" id="{305265DC-CF6B-4AE8-B3F3-2A7A16374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81"/>
          <a:stretch/>
        </p:blipFill>
        <p:spPr bwMode="auto">
          <a:xfrm>
            <a:off x="20" y="3"/>
            <a:ext cx="9143980" cy="2959816"/>
          </a:xfrm>
          <a:custGeom>
            <a:avLst/>
            <a:gdLst/>
            <a:ahLst/>
            <a:cxnLst/>
            <a:rect l="l" t="t" r="r" b="b"/>
            <a:pathLst>
              <a:path w="12192000" h="3418853">
                <a:moveTo>
                  <a:pt x="0" y="0"/>
                </a:moveTo>
                <a:lnTo>
                  <a:pt x="12192000" y="0"/>
                </a:lnTo>
                <a:lnTo>
                  <a:pt x="12192000" y="227978"/>
                </a:lnTo>
                <a:lnTo>
                  <a:pt x="12192000" y="2065168"/>
                </a:lnTo>
                <a:lnTo>
                  <a:pt x="12192000" y="3342653"/>
                </a:lnTo>
                <a:lnTo>
                  <a:pt x="9439275" y="3418853"/>
                </a:lnTo>
                <a:lnTo>
                  <a:pt x="5572127" y="3171203"/>
                </a:lnTo>
                <a:lnTo>
                  <a:pt x="0" y="3342653"/>
                </a:lnTo>
                <a:lnTo>
                  <a:pt x="0" y="2065168"/>
                </a:lnTo>
                <a:lnTo>
                  <a:pt x="0" y="2279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85" name="Group 3080">
            <a:extLst>
              <a:ext uri="{FF2B5EF4-FFF2-40B4-BE49-F238E27FC236}">
                <a16:creationId xmlns:a16="http://schemas.microsoft.com/office/drawing/2014/main" id="{37EA779C-87BF-454F-919D-A3DA98FD8A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59818"/>
            <a:ext cx="9144000" cy="757168"/>
            <a:chOff x="0" y="2959818"/>
            <a:chExt cx="12192000" cy="757168"/>
          </a:xfrm>
        </p:grpSpPr>
        <p:sp>
          <p:nvSpPr>
            <p:cNvPr id="3082" name="Freeform: Shape 3081">
              <a:extLst>
                <a:ext uri="{FF2B5EF4-FFF2-40B4-BE49-F238E27FC236}">
                  <a16:creationId xmlns:a16="http://schemas.microsoft.com/office/drawing/2014/main" id="{D8C2E702-9A3E-420B-81FC-693685CAF6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83" name="Freeform: Shape 3082">
              <a:extLst>
                <a:ext uri="{FF2B5EF4-FFF2-40B4-BE49-F238E27FC236}">
                  <a16:creationId xmlns:a16="http://schemas.microsoft.com/office/drawing/2014/main" id="{6AA40418-2F7D-4A2A-84C0-1A72B0307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3925573"/>
            <a:ext cx="7602458" cy="1807683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0">
              <a:lnSpc>
                <a:spcPct val="90000"/>
              </a:lnSpc>
              <a:buNone/>
            </a:pPr>
            <a:r>
              <a:rPr lang="en-US" sz="4400" dirty="0" err="1">
                <a:solidFill>
                  <a:schemeClr val="bg1">
                    <a:alpha val="80000"/>
                  </a:schemeClr>
                </a:solidFill>
              </a:rPr>
              <a:t>Competencias</a:t>
            </a:r>
            <a:r>
              <a:rPr lang="en-US" sz="4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sz="4400" dirty="0" err="1">
                <a:solidFill>
                  <a:schemeClr val="bg1">
                    <a:alpha val="80000"/>
                  </a:schemeClr>
                </a:solidFill>
              </a:rPr>
              <a:t>Genéricas</a:t>
            </a:r>
            <a:endParaRPr lang="en-US" sz="4400" dirty="0">
              <a:solidFill>
                <a:schemeClr val="bg1">
                  <a:alpha val="80000"/>
                </a:schemeClr>
              </a:solidFill>
            </a:endParaRPr>
          </a:p>
          <a:p>
            <a:pPr marL="114300" indent="0">
              <a:lnSpc>
                <a:spcPct val="90000"/>
              </a:lnSpc>
              <a:buNone/>
            </a:pPr>
            <a:r>
              <a:rPr lang="en-US" sz="44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alpha val="80000"/>
                  </a:schemeClr>
                </a:solidFill>
              </a:rPr>
              <a:t>Movilización</a:t>
            </a:r>
            <a:r>
              <a:rPr lang="en-US" dirty="0">
                <a:solidFill>
                  <a:schemeClr val="bg1">
                    <a:alpha val="80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bg1">
                    <a:alpha val="80000"/>
                  </a:schemeClr>
                </a:solidFill>
              </a:rPr>
              <a:t>saberes</a:t>
            </a:r>
            <a:endParaRPr lang="en-US" dirty="0">
              <a:solidFill>
                <a:schemeClr val="bg1">
                  <a:alpha val="80000"/>
                </a:schemeClr>
              </a:solidFill>
            </a:endParaRPr>
          </a:p>
          <a:p>
            <a:pPr indent="-228600">
              <a:lnSpc>
                <a:spcPct val="90000"/>
              </a:lnSpc>
            </a:pPr>
            <a:endParaRPr lang="en-US" sz="1900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357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6" name="Rectangle 3125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204864"/>
            <a:ext cx="4608512" cy="34563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5800" indent="-571500"/>
            <a:r>
              <a:rPr lang="en-US" sz="4000" b="1" dirty="0" err="1"/>
              <a:t>Tecnológicas</a:t>
            </a:r>
            <a:endParaRPr lang="en-US" sz="4000" b="1" dirty="0"/>
          </a:p>
          <a:p>
            <a:pPr marL="685800" indent="-571500"/>
            <a:r>
              <a:rPr lang="en-US" sz="4000" b="1" dirty="0" err="1"/>
              <a:t>Sociales</a:t>
            </a:r>
            <a:r>
              <a:rPr lang="en-US" sz="4000" b="1" dirty="0"/>
              <a:t>, </a:t>
            </a:r>
            <a:r>
              <a:rPr lang="en-US" sz="4000" b="1" dirty="0" err="1"/>
              <a:t>políticas</a:t>
            </a:r>
            <a:r>
              <a:rPr lang="en-US" sz="4000" b="1" dirty="0"/>
              <a:t> y </a:t>
            </a:r>
            <a:r>
              <a:rPr lang="en-US" sz="4000" b="1" dirty="0" err="1"/>
              <a:t>actitudinales</a:t>
            </a:r>
            <a:endParaRPr lang="en-US" sz="4000" b="1" dirty="0"/>
          </a:p>
          <a:p>
            <a:pPr marL="685800" indent="-571500"/>
            <a:r>
              <a:rPr lang="en-US" sz="4000" b="1" dirty="0" err="1"/>
              <a:t>Específicas</a:t>
            </a:r>
            <a:r>
              <a:rPr lang="en-US" sz="4000" b="1" dirty="0"/>
              <a:t> </a:t>
            </a:r>
          </a:p>
          <a:p>
            <a:pPr marL="685800" indent="-571500"/>
            <a:endParaRPr lang="en-US" sz="4000" dirty="0"/>
          </a:p>
          <a:p>
            <a:pPr indent="-228600"/>
            <a:endParaRPr lang="en-US" sz="1700" dirty="0"/>
          </a:p>
        </p:txBody>
      </p:sp>
      <p:sp>
        <p:nvSpPr>
          <p:cNvPr id="3128" name="Rectangle 3127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5"/>
            <a:ext cx="306939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0" name="Rectangle 3129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"/>
            <a:ext cx="306939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32" name="Rectangle 3131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22"/>
            <a:ext cx="3051501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34" name="Rectangle 3133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2499" y="-10"/>
            <a:ext cx="2708601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1"/>
          <a:stretch/>
        </p:blipFill>
        <p:spPr bwMode="auto">
          <a:xfrm>
            <a:off x="5306975" y="2681100"/>
            <a:ext cx="3127897" cy="152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5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39" name="Rectangle 3138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41" name="Group 3140">
            <a:extLst>
              <a:ext uri="{FF2B5EF4-FFF2-40B4-BE49-F238E27FC236}">
                <a16:creationId xmlns:a16="http://schemas.microsoft.com/office/drawing/2014/main" id="{36AB285A-81F9-42F0-A9FD-0058EB46E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3436144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3142" name="Group 3141">
              <a:extLst>
                <a:ext uri="{FF2B5EF4-FFF2-40B4-BE49-F238E27FC236}">
                  <a16:creationId xmlns:a16="http://schemas.microsoft.com/office/drawing/2014/main" id="{A08FF3E0-ABFD-4639-B6D5-59DC3C504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3150" name="Freeform: Shape 3149">
                <a:extLst>
                  <a:ext uri="{FF2B5EF4-FFF2-40B4-BE49-F238E27FC236}">
                    <a16:creationId xmlns:a16="http://schemas.microsoft.com/office/drawing/2014/main" id="{05F28668-2B20-456B-B40F-9496D0A015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51" name="Freeform: Shape 3150">
                <a:extLst>
                  <a:ext uri="{FF2B5EF4-FFF2-40B4-BE49-F238E27FC236}">
                    <a16:creationId xmlns:a16="http://schemas.microsoft.com/office/drawing/2014/main" id="{345261A6-F525-4DE2-99D5-BD04602D34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43" name="Group 3142">
              <a:extLst>
                <a:ext uri="{FF2B5EF4-FFF2-40B4-BE49-F238E27FC236}">
                  <a16:creationId xmlns:a16="http://schemas.microsoft.com/office/drawing/2014/main" id="{5726B9BC-5A36-4E2B-ACA8-E750DAF63C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3144" name="Group 3143">
                <a:extLst>
                  <a:ext uri="{FF2B5EF4-FFF2-40B4-BE49-F238E27FC236}">
                    <a16:creationId xmlns:a16="http://schemas.microsoft.com/office/drawing/2014/main" id="{D3D8668E-61B9-48EF-9EBA-555647BA6D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3148" name="Freeform: Shape 3147">
                  <a:extLst>
                    <a:ext uri="{FF2B5EF4-FFF2-40B4-BE49-F238E27FC236}">
                      <a16:creationId xmlns:a16="http://schemas.microsoft.com/office/drawing/2014/main" id="{3B5CB98A-8493-4791-B351-0BC590BB9AC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49" name="Freeform: Shape 3148">
                  <a:extLst>
                    <a:ext uri="{FF2B5EF4-FFF2-40B4-BE49-F238E27FC236}">
                      <a16:creationId xmlns:a16="http://schemas.microsoft.com/office/drawing/2014/main" id="{4CA2FB47-60A5-434E-9BA4-1FF65518A12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145" name="Group 3144">
                <a:extLst>
                  <a:ext uri="{FF2B5EF4-FFF2-40B4-BE49-F238E27FC236}">
                    <a16:creationId xmlns:a16="http://schemas.microsoft.com/office/drawing/2014/main" id="{406D9D90-1212-40FF-BAB0-8A661FC855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3146" name="Freeform: Shape 3145">
                  <a:extLst>
                    <a:ext uri="{FF2B5EF4-FFF2-40B4-BE49-F238E27FC236}">
                      <a16:creationId xmlns:a16="http://schemas.microsoft.com/office/drawing/2014/main" id="{903898C6-CE98-4636-8CE5-5172BD2B9BB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47" name="Freeform: Shape 3146">
                  <a:extLst>
                    <a:ext uri="{FF2B5EF4-FFF2-40B4-BE49-F238E27FC236}">
                      <a16:creationId xmlns:a16="http://schemas.microsoft.com/office/drawing/2014/main" id="{F5326F39-37DB-4935-9AD9-746655D5DD0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1"/>
          <a:stretch/>
        </p:blipFill>
        <p:spPr bwMode="auto">
          <a:xfrm>
            <a:off x="626268" y="3231199"/>
            <a:ext cx="1997868" cy="97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24300" y="3146400"/>
            <a:ext cx="4605337" cy="1866776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0">
              <a:buNone/>
            </a:pPr>
            <a:r>
              <a:rPr lang="en-US" sz="4000" b="1" dirty="0">
                <a:solidFill>
                  <a:schemeClr val="bg1">
                    <a:alpha val="80000"/>
                  </a:schemeClr>
                </a:solidFill>
              </a:rPr>
              <a:t>Competencias Específicas</a:t>
            </a:r>
          </a:p>
          <a:p>
            <a:pPr marL="685800" indent="-571500"/>
            <a:endParaRPr lang="en-US" sz="2100" dirty="0">
              <a:solidFill>
                <a:schemeClr val="bg1">
                  <a:alpha val="80000"/>
                </a:schemeClr>
              </a:solidFill>
            </a:endParaRPr>
          </a:p>
          <a:p>
            <a:pPr indent="-228600"/>
            <a:endParaRPr lang="en-US" sz="2100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29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6" name="Rectangle 3155">
            <a:extLst>
              <a:ext uri="{FF2B5EF4-FFF2-40B4-BE49-F238E27FC236}">
                <a16:creationId xmlns:a16="http://schemas.microsoft.com/office/drawing/2014/main" id="{A9E881A4-A468-403A-9941-F8FFD5C68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1"/>
          <a:stretch/>
        </p:blipFill>
        <p:spPr bwMode="auto">
          <a:xfrm>
            <a:off x="0" y="2839161"/>
            <a:ext cx="2250323" cy="117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58" name="Rectangle 3157">
            <a:extLst>
              <a:ext uri="{FF2B5EF4-FFF2-40B4-BE49-F238E27FC236}">
                <a16:creationId xmlns:a16="http://schemas.microsoft.com/office/drawing/2014/main" id="{6F168544-607B-491A-8601-3087D0FCE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6527" y="1"/>
            <a:ext cx="5567473" cy="68580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50323" y="1296227"/>
            <a:ext cx="6732239" cy="54452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00050" indent="-285750"/>
            <a:r>
              <a:rPr lang="en-US" sz="3600" dirty="0" err="1">
                <a:solidFill>
                  <a:schemeClr val="bg1"/>
                </a:solidFill>
              </a:rPr>
              <a:t>Proyectar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diseñar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calular</a:t>
            </a:r>
            <a:endParaRPr lang="en-US" sz="3600" dirty="0">
              <a:solidFill>
                <a:schemeClr val="bg1"/>
              </a:solidFill>
            </a:endParaRPr>
          </a:p>
          <a:p>
            <a:pPr marL="971550" lvl="1" indent="-457200"/>
            <a:r>
              <a:rPr lang="en-US" sz="3600" dirty="0">
                <a:solidFill>
                  <a:schemeClr val="bg1"/>
                </a:solidFill>
              </a:rPr>
              <a:t>Sistemas </a:t>
            </a:r>
            <a:r>
              <a:rPr lang="en-US" sz="3600" dirty="0" err="1">
                <a:solidFill>
                  <a:schemeClr val="bg1"/>
                </a:solidFill>
              </a:rPr>
              <a:t>electromecánicos</a:t>
            </a:r>
            <a:endParaRPr lang="en-US" sz="3600" dirty="0">
              <a:solidFill>
                <a:schemeClr val="bg1"/>
              </a:solidFill>
            </a:endParaRPr>
          </a:p>
          <a:p>
            <a:pPr marL="971550" lvl="1" indent="-457200"/>
            <a:r>
              <a:rPr lang="en-US" sz="3600" dirty="0">
                <a:solidFill>
                  <a:schemeClr val="bg1"/>
                </a:solidFill>
              </a:rPr>
              <a:t>Sistemas </a:t>
            </a:r>
            <a:r>
              <a:rPr lang="en-US" sz="3600" dirty="0" err="1">
                <a:solidFill>
                  <a:schemeClr val="bg1"/>
                </a:solidFill>
              </a:rPr>
              <a:t>automáticos</a:t>
            </a:r>
            <a:endParaRPr lang="en-US" sz="3600" dirty="0">
              <a:solidFill>
                <a:schemeClr val="bg1"/>
              </a:solidFill>
            </a:endParaRPr>
          </a:p>
          <a:p>
            <a:pPr marL="971550" lvl="1" indent="-457200"/>
            <a:r>
              <a:rPr lang="en-US" sz="3600" dirty="0">
                <a:solidFill>
                  <a:schemeClr val="bg1"/>
                </a:solidFill>
              </a:rPr>
              <a:t>Generación, </a:t>
            </a:r>
            <a:r>
              <a:rPr lang="en-US" sz="3600" dirty="0" err="1">
                <a:solidFill>
                  <a:schemeClr val="bg1"/>
                </a:solidFill>
              </a:rPr>
              <a:t>transformación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transporte</a:t>
            </a:r>
            <a:r>
              <a:rPr lang="en-US" sz="3600" dirty="0">
                <a:solidFill>
                  <a:schemeClr val="bg1"/>
                </a:solidFill>
              </a:rPr>
              <a:t> y </a:t>
            </a:r>
            <a:r>
              <a:rPr lang="en-US" sz="3600" dirty="0" err="1">
                <a:solidFill>
                  <a:schemeClr val="bg1"/>
                </a:solidFill>
              </a:rPr>
              <a:t>distribución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  <a:p>
            <a:pPr marL="571500" indent="-457200"/>
            <a:r>
              <a:rPr lang="en-US" sz="3600" dirty="0" err="1">
                <a:solidFill>
                  <a:schemeClr val="bg1"/>
                </a:solidFill>
              </a:rPr>
              <a:t>Aplicar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normas</a:t>
            </a:r>
            <a:r>
              <a:rPr lang="en-US" sz="3600" dirty="0">
                <a:solidFill>
                  <a:schemeClr val="bg1"/>
                </a:solidFill>
              </a:rPr>
              <a:t> y </a:t>
            </a:r>
            <a:r>
              <a:rPr lang="en-US" sz="3600" dirty="0" err="1">
                <a:solidFill>
                  <a:schemeClr val="bg1"/>
                </a:solidFill>
              </a:rPr>
              <a:t>estándares</a:t>
            </a:r>
            <a:endParaRPr lang="en-US" sz="3600" dirty="0">
              <a:solidFill>
                <a:schemeClr val="bg1"/>
              </a:solidFill>
            </a:endParaRPr>
          </a:p>
          <a:p>
            <a:pPr marL="685800" indent="-571500"/>
            <a:endParaRPr lang="en-US" sz="3600" dirty="0">
              <a:solidFill>
                <a:schemeClr val="bg1"/>
              </a:solidFill>
            </a:endParaRPr>
          </a:p>
          <a:p>
            <a:pPr indent="-228600"/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18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6" name="Rectangle 3155">
            <a:extLst>
              <a:ext uri="{FF2B5EF4-FFF2-40B4-BE49-F238E27FC236}">
                <a16:creationId xmlns:a16="http://schemas.microsoft.com/office/drawing/2014/main" id="{A9E881A4-A468-403A-9941-F8FFD5C68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1"/>
          <a:stretch/>
        </p:blipFill>
        <p:spPr bwMode="auto">
          <a:xfrm>
            <a:off x="0" y="2839161"/>
            <a:ext cx="2250323" cy="117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58" name="Rectangle 3157">
            <a:extLst>
              <a:ext uri="{FF2B5EF4-FFF2-40B4-BE49-F238E27FC236}">
                <a16:creationId xmlns:a16="http://schemas.microsoft.com/office/drawing/2014/main" id="{6F168544-607B-491A-8601-3087D0FCE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6527" y="1"/>
            <a:ext cx="5567473" cy="68580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11761" y="1661364"/>
            <a:ext cx="6732239" cy="47149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457200"/>
            <a:r>
              <a:rPr lang="en-US" sz="3600" dirty="0" err="1">
                <a:solidFill>
                  <a:schemeClr val="bg1"/>
                </a:solidFill>
              </a:rPr>
              <a:t>Proyectar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dirigir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controlar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operación</a:t>
            </a:r>
            <a:r>
              <a:rPr lang="en-US" sz="3600" dirty="0">
                <a:solidFill>
                  <a:schemeClr val="bg1"/>
                </a:solidFill>
              </a:rPr>
              <a:t> y </a:t>
            </a:r>
            <a:r>
              <a:rPr lang="en-US" sz="3600" dirty="0" err="1">
                <a:solidFill>
                  <a:schemeClr val="bg1"/>
                </a:solidFill>
              </a:rPr>
              <a:t>mantenimiento</a:t>
            </a:r>
            <a:endParaRPr lang="en-US" sz="3600" dirty="0">
              <a:solidFill>
                <a:schemeClr val="bg1"/>
              </a:solidFill>
            </a:endParaRPr>
          </a:p>
          <a:p>
            <a:pPr marL="571500" indent="-457200"/>
            <a:r>
              <a:rPr lang="en-US" sz="3600" dirty="0" err="1">
                <a:solidFill>
                  <a:schemeClr val="bg1"/>
                </a:solidFill>
              </a:rPr>
              <a:t>Operar</a:t>
            </a:r>
            <a:r>
              <a:rPr lang="en-US" sz="3600" dirty="0">
                <a:solidFill>
                  <a:schemeClr val="bg1"/>
                </a:solidFill>
              </a:rPr>
              <a:t> y </a:t>
            </a:r>
            <a:r>
              <a:rPr lang="en-US" sz="3600" dirty="0" err="1">
                <a:solidFill>
                  <a:schemeClr val="bg1"/>
                </a:solidFill>
              </a:rPr>
              <a:t>controlar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laboratorios</a:t>
            </a:r>
            <a:endParaRPr lang="en-US" sz="3600" dirty="0">
              <a:solidFill>
                <a:schemeClr val="bg1"/>
              </a:solidFill>
            </a:endParaRPr>
          </a:p>
          <a:p>
            <a:pPr marL="571500" indent="-457200"/>
            <a:r>
              <a:rPr lang="en-US" sz="3600" dirty="0" err="1">
                <a:solidFill>
                  <a:schemeClr val="bg1"/>
                </a:solidFill>
              </a:rPr>
              <a:t>Asesorar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certificar</a:t>
            </a:r>
            <a:r>
              <a:rPr lang="en-US" sz="3600" dirty="0">
                <a:solidFill>
                  <a:schemeClr val="bg1"/>
                </a:solidFill>
              </a:rPr>
              <a:t> y </a:t>
            </a:r>
            <a:r>
              <a:rPr lang="en-US" sz="3600" dirty="0" err="1">
                <a:solidFill>
                  <a:schemeClr val="bg1"/>
                </a:solidFill>
              </a:rPr>
              <a:t>peritar</a:t>
            </a:r>
            <a:endParaRPr lang="en-US" sz="3600" dirty="0">
              <a:solidFill>
                <a:schemeClr val="bg1"/>
              </a:solidFill>
            </a:endParaRPr>
          </a:p>
          <a:p>
            <a:pPr marL="571500" indent="-457200"/>
            <a:r>
              <a:rPr lang="en-US" sz="3600" dirty="0">
                <a:solidFill>
                  <a:schemeClr val="bg1"/>
                </a:solidFill>
              </a:rPr>
              <a:t>H y S T, </a:t>
            </a:r>
            <a:r>
              <a:rPr lang="en-US" sz="3600" dirty="0" err="1">
                <a:solidFill>
                  <a:schemeClr val="bg1"/>
                </a:solidFill>
              </a:rPr>
              <a:t>eficiencia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energética</a:t>
            </a:r>
            <a:r>
              <a:rPr lang="en-US" sz="3600" dirty="0">
                <a:solidFill>
                  <a:schemeClr val="bg1"/>
                </a:solidFill>
              </a:rPr>
              <a:t>, medio </a:t>
            </a:r>
            <a:r>
              <a:rPr lang="en-US" sz="3600" dirty="0" err="1">
                <a:solidFill>
                  <a:schemeClr val="bg1"/>
                </a:solidFill>
              </a:rPr>
              <a:t>ambiente</a:t>
            </a:r>
            <a:endParaRPr lang="en-US" sz="3600" dirty="0">
              <a:solidFill>
                <a:schemeClr val="bg1"/>
              </a:solidFill>
            </a:endParaRPr>
          </a:p>
          <a:p>
            <a:pPr marL="685800" indent="-571500"/>
            <a:endParaRPr lang="en-US" sz="3600" dirty="0">
              <a:solidFill>
                <a:schemeClr val="bg1"/>
              </a:solidFill>
            </a:endParaRPr>
          </a:p>
          <a:p>
            <a:pPr indent="-228600"/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13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3175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3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884" y="1299605"/>
            <a:ext cx="4666232" cy="4258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452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3175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6856" y="548680"/>
            <a:ext cx="8229600" cy="5832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Este debe ser un ingeniero:</a:t>
            </a:r>
          </a:p>
          <a:p>
            <a:pPr marL="0" indent="0">
              <a:buNone/>
            </a:pPr>
            <a:endParaRPr lang="es-AR" sz="2400" dirty="0">
              <a:solidFill>
                <a:schemeClr val="bg1"/>
              </a:solidFill>
            </a:endParaRPr>
          </a:p>
          <a:p>
            <a:r>
              <a:rPr lang="es-AR" dirty="0">
                <a:solidFill>
                  <a:schemeClr val="bg1"/>
                </a:solidFill>
              </a:rPr>
              <a:t>Global con compromiso y pertinencia local</a:t>
            </a:r>
          </a:p>
          <a:p>
            <a:r>
              <a:rPr lang="es-AR" dirty="0">
                <a:solidFill>
                  <a:schemeClr val="bg1"/>
                </a:solidFill>
              </a:rPr>
              <a:t>Con sólidas bases científicas, técnicas, tecnológicas, culturales</a:t>
            </a:r>
          </a:p>
          <a:p>
            <a:r>
              <a:rPr lang="es-AR" dirty="0">
                <a:solidFill>
                  <a:schemeClr val="bg1"/>
                </a:solidFill>
              </a:rPr>
              <a:t>Con arraigados valores y principios</a:t>
            </a:r>
          </a:p>
          <a:p>
            <a:r>
              <a:rPr lang="es-AR" dirty="0">
                <a:solidFill>
                  <a:schemeClr val="bg1"/>
                </a:solidFill>
              </a:rPr>
              <a:t>Consciente de la importancia del desarrollo regional</a:t>
            </a:r>
          </a:p>
          <a:p>
            <a:r>
              <a:rPr lang="es-AR" dirty="0">
                <a:solidFill>
                  <a:schemeClr val="bg1"/>
                </a:solidFill>
              </a:rPr>
              <a:t>Fiel a sus  compromisos sociales y ambientales</a:t>
            </a:r>
          </a:p>
          <a:p>
            <a:r>
              <a:rPr lang="es-AR" dirty="0">
                <a:solidFill>
                  <a:schemeClr val="bg1"/>
                </a:solidFill>
              </a:rPr>
              <a:t>Competente en escenario nacional e internacional</a:t>
            </a:r>
          </a:p>
        </p:txBody>
      </p:sp>
    </p:spTree>
    <p:extLst>
      <p:ext uri="{BB962C8B-B14F-4D97-AF65-F5344CB8AC3E}">
        <p14:creationId xmlns:p14="http://schemas.microsoft.com/office/powerpoint/2010/main" val="88143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" y="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992" y="404664"/>
            <a:ext cx="8686007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Movilización  de saberes en un contexto de competencias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2916609" y="2708920"/>
            <a:ext cx="33123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A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CONOCER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HACER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</a:t>
            </a:r>
          </a:p>
        </p:txBody>
      </p:sp>
    </p:spTree>
    <p:extLst>
      <p:ext uri="{BB962C8B-B14F-4D97-AF65-F5344CB8AC3E}">
        <p14:creationId xmlns:p14="http://schemas.microsoft.com/office/powerpoint/2010/main" val="2517307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3175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7" y="188640"/>
            <a:ext cx="6192689" cy="994122"/>
          </a:xfrm>
        </p:spPr>
        <p:txBody>
          <a:bodyPr>
            <a:normAutofit/>
          </a:bodyPr>
          <a:lstStyle/>
          <a:p>
            <a:pPr algn="l"/>
            <a:r>
              <a:rPr lang="es-A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que se aprende en la universidad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99911"/>
              </p:ext>
            </p:extLst>
          </p:nvPr>
        </p:nvGraphicFramePr>
        <p:xfrm>
          <a:off x="899592" y="1556792"/>
          <a:ext cx="6120681" cy="4740991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643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0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72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6759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SABERES</a:t>
                      </a:r>
                      <a:endParaRPr lang="es-ES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64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CONOCER </a:t>
                      </a:r>
                      <a:endParaRPr lang="es-ES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Conceptos 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Hechos o datos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Teorías 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Principios 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864">
                <a:tc row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HACER</a:t>
                      </a:r>
                      <a:endParaRPr lang="es-ES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</a:rPr>
                        <a:t>PROCEDIMIENTOS</a:t>
                      </a: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Cognitivos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Cognitivo – motrices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Algorítmicos 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Heurísticos 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Técnicas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Métodos 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1864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SER</a:t>
                      </a:r>
                      <a:endParaRPr lang="es-ES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Valores 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1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Actitudes 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18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effectLst/>
                        </a:rPr>
                        <a:t>Normas </a:t>
                      </a:r>
                      <a:endParaRPr lang="es-ES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815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3175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3" cy="6480720"/>
          </a:xfrm>
        </p:spPr>
        <p:txBody>
          <a:bodyPr>
            <a:normAutofit/>
          </a:bodyPr>
          <a:lstStyle/>
          <a:p>
            <a:r>
              <a:rPr lang="es-A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 descriptivo de aplicación profesional</a:t>
            </a:r>
            <a:br>
              <a:rPr lang="es-A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A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Plazo entrega 15 días</a:t>
            </a:r>
            <a:br>
              <a:rPr lang="es-E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Trabajo en equipo</a:t>
            </a:r>
            <a:br>
              <a:rPr lang="es-E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Presentación escrita en pdf </a:t>
            </a:r>
            <a:br>
              <a:rPr lang="es-E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Defensa oral frente a pares estudiantes</a:t>
            </a:r>
            <a:br>
              <a:rPr lang="es-A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A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AR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56482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3175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F68F008-3301-D56B-8EE9-38636ACDB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16" y="1203767"/>
            <a:ext cx="8663167" cy="445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703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3175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924944"/>
            <a:ext cx="8820472" cy="3528392"/>
          </a:xfrm>
        </p:spPr>
        <p:txBody>
          <a:bodyPr>
            <a:normAutofit fontScale="90000"/>
          </a:bodyPr>
          <a:lstStyle/>
          <a:p>
            <a:pPr algn="l"/>
            <a: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Criterios de evaluación</a:t>
            </a:r>
            <a:b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Aplicación conceptual de normas h y s, ambiental </a:t>
            </a:r>
            <a:b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Desempeño acorde al rol en el equipo</a:t>
            </a:r>
            <a:b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Recolección de información, datos, documentación</a:t>
            </a:r>
            <a:b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Gestión de permisos e interferencias con otros servicios</a:t>
            </a:r>
            <a:b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Demostración de trabajo interdisciplinario</a:t>
            </a:r>
            <a:b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Actitud y respeto a la opinión pública</a:t>
            </a:r>
            <a:b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Consideraciones técnicas y económicas</a:t>
            </a:r>
            <a:br>
              <a:rPr lang="es-A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AR" sz="3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A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A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A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AR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AR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3732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8" name="Rectangle 308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4" t="909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90" name="Rectangle 308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275865" y="-511"/>
            <a:ext cx="4592270" cy="9144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1 CuadroTexto"/>
          <p:cNvSpPr txBox="1"/>
          <p:nvPr/>
        </p:nvSpPr>
        <p:spPr>
          <a:xfrm>
            <a:off x="303414" y="3091928"/>
            <a:ext cx="680892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Preguntas</a:t>
            </a:r>
          </a:p>
        </p:txBody>
      </p:sp>
      <p:sp>
        <p:nvSpPr>
          <p:cNvPr id="3092" name="Rectangle: Rounded Corners 309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7339422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2614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2300</TotalTime>
  <Words>521</Words>
  <Application>Microsoft Office PowerPoint</Application>
  <PresentationFormat>Presentación en pantalla (4:3)</PresentationFormat>
  <Paragraphs>92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7" baseType="lpstr">
      <vt:lpstr>Arial</vt:lpstr>
      <vt:lpstr>Calibri</vt:lpstr>
      <vt:lpstr>Tema de Office</vt:lpstr>
      <vt:lpstr>Perfil y competencias del Ingeniero Electromecánico </vt:lpstr>
      <vt:lpstr>Objetivo</vt:lpstr>
      <vt:lpstr>INTRODUCCIÓN Sistema universitario argentino de formación de ingenieros</vt:lpstr>
      <vt:lpstr>Formación del Ingeniero Iberoamericano</vt:lpstr>
      <vt:lpstr>Dimensiones del Ingeniero Iberoamericano</vt:lpstr>
      <vt:lpstr>Características del Ingeniero Iberoamericano</vt:lpstr>
      <vt:lpstr>CONFEDI Ingeniería es: </vt:lpstr>
      <vt:lpstr>Perfil  Descripción clara del conjunto de capacidades y competencias que identifican la formación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 que se aprende en la universidad</vt:lpstr>
      <vt:lpstr>Proyecto descriptivo de aplicación profesional  Plazo entrega 15 días Trabajo en equipo Presentación escrita en pdf  Defensa oral frente a pares estudiantes  </vt:lpstr>
      <vt:lpstr>Presentación de PowerPoint</vt:lpstr>
      <vt:lpstr>Criterios de evaluación  Aplicación conceptual de normas h y s, ambiental  Desempeño acorde al rol en el equipo Recolección de información, datos, documentación Gestión de permisos e interferencias con otros servicios Demostración de trabajo interdisciplinario Actitud y respeto a la opinión pública Consideraciones técnicas y económicas     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Dana Noetzel (estud.)</cp:lastModifiedBy>
  <cp:revision>99</cp:revision>
  <dcterms:created xsi:type="dcterms:W3CDTF">2019-05-30T20:19:47Z</dcterms:created>
  <dcterms:modified xsi:type="dcterms:W3CDTF">2023-11-06T10:49:26Z</dcterms:modified>
</cp:coreProperties>
</file>