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6" r:id="rId5"/>
    <p:sldId id="267" r:id="rId6"/>
    <p:sldId id="268" r:id="rId7"/>
    <p:sldId id="269" r:id="rId8"/>
    <p:sldId id="270" r:id="rId9"/>
    <p:sldId id="259" r:id="rId10"/>
    <p:sldId id="272" r:id="rId11"/>
    <p:sldId id="271" r:id="rId12"/>
    <p:sldId id="275" r:id="rId13"/>
    <p:sldId id="273" r:id="rId14"/>
    <p:sldId id="274" r:id="rId15"/>
    <p:sldId id="276" r:id="rId16"/>
    <p:sldId id="277" r:id="rId17"/>
    <p:sldId id="260" r:id="rId18"/>
    <p:sldId id="261" r:id="rId19"/>
    <p:sldId id="262" r:id="rId20"/>
  </p:sldIdLst>
  <p:sldSz cx="18288000" cy="10287000"/>
  <p:notesSz cx="6858000" cy="9144000"/>
  <p:embeddedFontLst>
    <p:embeddedFont>
      <p:font typeface="Bookman Old Style" panose="02050604050505020204" pitchFamily="18" charset="0"/>
      <p:regular r:id="rId21"/>
      <p:bold r:id="rId22"/>
      <p:italic r:id="rId23"/>
      <p:boldItalic r:id="rId24"/>
    </p:embeddedFont>
    <p:embeddedFont>
      <p:font typeface="Quiapo"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95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www.afip.gob.ar/gananciasybienes/bienes-personales/conceptos-basicos/que-es.as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8" Type="http://schemas.openxmlformats.org/officeDocument/2006/relationships/hyperlink" Target="https://www.afip.gob.ar/gananciasybienes/bienes-personales/declaracion-jurada/documentos/Anticipos-Vencimientos-BP.pdf"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AR"/>
          </a:p>
        </p:txBody>
      </p:sp>
      <p:sp>
        <p:nvSpPr>
          <p:cNvPr id="3" name="Freeform 3"/>
          <p:cNvSpPr/>
          <p:nvPr/>
        </p:nvSpPr>
        <p:spPr>
          <a:xfrm>
            <a:off x="257175" y="7246488"/>
            <a:ext cx="12798947" cy="3540443"/>
          </a:xfrm>
          <a:custGeom>
            <a:avLst/>
            <a:gdLst/>
            <a:ahLst/>
            <a:cxnLst/>
            <a:rect l="l" t="t" r="r" b="b"/>
            <a:pathLst>
              <a:path w="12798947" h="3540443">
                <a:moveTo>
                  <a:pt x="0" y="0"/>
                </a:moveTo>
                <a:lnTo>
                  <a:pt x="12798947" y="0"/>
                </a:lnTo>
                <a:lnTo>
                  <a:pt x="12798947" y="3540443"/>
                </a:lnTo>
                <a:lnTo>
                  <a:pt x="0" y="3540443"/>
                </a:lnTo>
                <a:lnTo>
                  <a:pt x="0" y="0"/>
                </a:lnTo>
                <a:close/>
              </a:path>
            </a:pathLst>
          </a:custGeom>
          <a:blipFill>
            <a:blip r:embed="rId3"/>
            <a:stretch>
              <a:fillRect r="-46069"/>
            </a:stretch>
          </a:blipFill>
        </p:spPr>
        <p:txBody>
          <a:bodyPr/>
          <a:lstStyle/>
          <a:p>
            <a:endParaRPr lang="es-AR"/>
          </a:p>
        </p:txBody>
      </p:sp>
      <p:sp>
        <p:nvSpPr>
          <p:cNvPr id="4" name="Freeform 4"/>
          <p:cNvSpPr/>
          <p:nvPr/>
        </p:nvSpPr>
        <p:spPr>
          <a:xfrm rot="-1071518" flipH="1">
            <a:off x="-1553337" y="4856309"/>
            <a:ext cx="3621024" cy="8229600"/>
          </a:xfrm>
          <a:custGeom>
            <a:avLst/>
            <a:gdLst/>
            <a:ahLst/>
            <a:cxnLst/>
            <a:rect l="l" t="t" r="r" b="b"/>
            <a:pathLst>
              <a:path w="3621024" h="8229600">
                <a:moveTo>
                  <a:pt x="3621024" y="0"/>
                </a:moveTo>
                <a:lnTo>
                  <a:pt x="0" y="0"/>
                </a:lnTo>
                <a:lnTo>
                  <a:pt x="0" y="8229600"/>
                </a:lnTo>
                <a:lnTo>
                  <a:pt x="3621024" y="8229600"/>
                </a:lnTo>
                <a:lnTo>
                  <a:pt x="3621024" y="0"/>
                </a:lnTo>
                <a:close/>
              </a:path>
            </a:pathLst>
          </a:custGeom>
          <a:blipFill>
            <a:blip r:embed="rId4"/>
            <a:stretch>
              <a:fillRect/>
            </a:stretch>
          </a:blipFill>
        </p:spPr>
        <p:txBody>
          <a:bodyPr/>
          <a:lstStyle/>
          <a:p>
            <a:endParaRPr lang="es-AR"/>
          </a:p>
        </p:txBody>
      </p:sp>
      <p:sp>
        <p:nvSpPr>
          <p:cNvPr id="5" name="Freeform 5"/>
          <p:cNvSpPr/>
          <p:nvPr/>
        </p:nvSpPr>
        <p:spPr>
          <a:xfrm>
            <a:off x="1718109" y="8845642"/>
            <a:ext cx="15798366" cy="3465766"/>
          </a:xfrm>
          <a:custGeom>
            <a:avLst/>
            <a:gdLst/>
            <a:ahLst/>
            <a:cxnLst/>
            <a:rect l="l" t="t" r="r" b="b"/>
            <a:pathLst>
              <a:path w="15798366" h="3465766">
                <a:moveTo>
                  <a:pt x="0" y="0"/>
                </a:moveTo>
                <a:lnTo>
                  <a:pt x="15798366" y="0"/>
                </a:lnTo>
                <a:lnTo>
                  <a:pt x="15798366" y="3465767"/>
                </a:lnTo>
                <a:lnTo>
                  <a:pt x="0" y="3465767"/>
                </a:lnTo>
                <a:lnTo>
                  <a:pt x="0" y="0"/>
                </a:lnTo>
                <a:close/>
              </a:path>
            </a:pathLst>
          </a:custGeom>
          <a:blipFill>
            <a:blip r:embed="rId5"/>
            <a:stretch>
              <a:fillRect/>
            </a:stretch>
          </a:blipFill>
        </p:spPr>
        <p:txBody>
          <a:bodyPr/>
          <a:lstStyle/>
          <a:p>
            <a:endParaRPr lang="es-AR"/>
          </a:p>
        </p:txBody>
      </p:sp>
      <p:sp>
        <p:nvSpPr>
          <p:cNvPr id="6" name="Freeform 6"/>
          <p:cNvSpPr/>
          <p:nvPr/>
        </p:nvSpPr>
        <p:spPr>
          <a:xfrm rot="-10800000">
            <a:off x="4946520" y="-540119"/>
            <a:ext cx="13036166" cy="3540443"/>
          </a:xfrm>
          <a:custGeom>
            <a:avLst/>
            <a:gdLst/>
            <a:ahLst/>
            <a:cxnLst/>
            <a:rect l="l" t="t" r="r" b="b"/>
            <a:pathLst>
              <a:path w="13036166" h="3540443">
                <a:moveTo>
                  <a:pt x="0" y="0"/>
                </a:moveTo>
                <a:lnTo>
                  <a:pt x="13036167" y="0"/>
                </a:lnTo>
                <a:lnTo>
                  <a:pt x="13036167" y="3540443"/>
                </a:lnTo>
                <a:lnTo>
                  <a:pt x="0" y="3540443"/>
                </a:lnTo>
                <a:lnTo>
                  <a:pt x="0" y="0"/>
                </a:lnTo>
                <a:close/>
              </a:path>
            </a:pathLst>
          </a:custGeom>
          <a:blipFill>
            <a:blip r:embed="rId3"/>
            <a:stretch>
              <a:fillRect r="-43411"/>
            </a:stretch>
          </a:blipFill>
        </p:spPr>
        <p:txBody>
          <a:bodyPr/>
          <a:lstStyle/>
          <a:p>
            <a:endParaRPr lang="es-AR"/>
          </a:p>
        </p:txBody>
      </p:sp>
      <p:sp>
        <p:nvSpPr>
          <p:cNvPr id="7" name="Freeform 7"/>
          <p:cNvSpPr/>
          <p:nvPr/>
        </p:nvSpPr>
        <p:spPr>
          <a:xfrm rot="9728481" flipH="1">
            <a:off x="16172175" y="-2839097"/>
            <a:ext cx="3621024" cy="8229600"/>
          </a:xfrm>
          <a:custGeom>
            <a:avLst/>
            <a:gdLst/>
            <a:ahLst/>
            <a:cxnLst/>
            <a:rect l="l" t="t" r="r" b="b"/>
            <a:pathLst>
              <a:path w="3621024" h="8229600">
                <a:moveTo>
                  <a:pt x="3621024" y="0"/>
                </a:moveTo>
                <a:lnTo>
                  <a:pt x="0" y="0"/>
                </a:lnTo>
                <a:lnTo>
                  <a:pt x="0" y="8229600"/>
                </a:lnTo>
                <a:lnTo>
                  <a:pt x="3621024" y="8229600"/>
                </a:lnTo>
                <a:lnTo>
                  <a:pt x="3621024" y="0"/>
                </a:lnTo>
                <a:close/>
              </a:path>
            </a:pathLst>
          </a:custGeom>
          <a:blipFill>
            <a:blip r:embed="rId4"/>
            <a:stretch>
              <a:fillRect/>
            </a:stretch>
          </a:blipFill>
        </p:spPr>
        <p:txBody>
          <a:bodyPr/>
          <a:lstStyle/>
          <a:p>
            <a:endParaRPr lang="es-AR"/>
          </a:p>
        </p:txBody>
      </p:sp>
      <p:sp>
        <p:nvSpPr>
          <p:cNvPr id="8" name="Freeform 8"/>
          <p:cNvSpPr/>
          <p:nvPr/>
        </p:nvSpPr>
        <p:spPr>
          <a:xfrm rot="-10800000">
            <a:off x="723387" y="-2064597"/>
            <a:ext cx="15798366" cy="3465766"/>
          </a:xfrm>
          <a:custGeom>
            <a:avLst/>
            <a:gdLst/>
            <a:ahLst/>
            <a:cxnLst/>
            <a:rect l="l" t="t" r="r" b="b"/>
            <a:pathLst>
              <a:path w="15798366" h="3465766">
                <a:moveTo>
                  <a:pt x="0" y="0"/>
                </a:moveTo>
                <a:lnTo>
                  <a:pt x="15798365" y="0"/>
                </a:lnTo>
                <a:lnTo>
                  <a:pt x="15798365" y="3465767"/>
                </a:lnTo>
                <a:lnTo>
                  <a:pt x="0" y="3465767"/>
                </a:lnTo>
                <a:lnTo>
                  <a:pt x="0" y="0"/>
                </a:lnTo>
                <a:close/>
              </a:path>
            </a:pathLst>
          </a:custGeom>
          <a:blipFill>
            <a:blip r:embed="rId5"/>
            <a:stretch>
              <a:fillRect/>
            </a:stretch>
          </a:blipFill>
        </p:spPr>
        <p:txBody>
          <a:bodyPr/>
          <a:lstStyle/>
          <a:p>
            <a:endParaRPr lang="es-AR"/>
          </a:p>
        </p:txBody>
      </p:sp>
      <p:sp>
        <p:nvSpPr>
          <p:cNvPr id="9" name="TextBox 9"/>
          <p:cNvSpPr txBox="1"/>
          <p:nvPr/>
        </p:nvSpPr>
        <p:spPr>
          <a:xfrm>
            <a:off x="1244817" y="2200813"/>
            <a:ext cx="14755505" cy="4507644"/>
          </a:xfrm>
          <a:prstGeom prst="rect">
            <a:avLst/>
          </a:prstGeom>
        </p:spPr>
        <p:txBody>
          <a:bodyPr lIns="0" tIns="0" rIns="0" bIns="0" rtlCol="0" anchor="t">
            <a:spAutoFit/>
          </a:bodyPr>
          <a:lstStyle/>
          <a:p>
            <a:pPr algn="ctr">
              <a:lnSpc>
                <a:spcPts val="19089"/>
              </a:lnSpc>
            </a:pPr>
            <a:r>
              <a:rPr lang="en-US" sz="11500" dirty="0">
                <a:solidFill>
                  <a:schemeClr val="bg1"/>
                </a:solidFill>
                <a:latin typeface="Quiapo"/>
                <a:ea typeface="Quiapo"/>
                <a:cs typeface="Quiapo"/>
                <a:sym typeface="Quiapo"/>
              </a:rPr>
              <a:t>IMPUESTO A LOS BIENES PERSONALES </a:t>
            </a:r>
          </a:p>
        </p:txBody>
      </p:sp>
      <p:sp>
        <p:nvSpPr>
          <p:cNvPr id="11" name="Freeform 11"/>
          <p:cNvSpPr/>
          <p:nvPr/>
        </p:nvSpPr>
        <p:spPr>
          <a:xfrm rot="343695">
            <a:off x="-3066813" y="-5481947"/>
            <a:ext cx="9666122" cy="9255312"/>
          </a:xfrm>
          <a:custGeom>
            <a:avLst/>
            <a:gdLst/>
            <a:ahLst/>
            <a:cxnLst/>
            <a:rect l="l" t="t" r="r" b="b"/>
            <a:pathLst>
              <a:path w="9666122" h="9255312">
                <a:moveTo>
                  <a:pt x="0" y="0"/>
                </a:moveTo>
                <a:lnTo>
                  <a:pt x="9666122" y="0"/>
                </a:lnTo>
                <a:lnTo>
                  <a:pt x="9666122" y="9255312"/>
                </a:lnTo>
                <a:lnTo>
                  <a:pt x="0" y="9255312"/>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s-AR"/>
          </a:p>
        </p:txBody>
      </p:sp>
      <p:sp>
        <p:nvSpPr>
          <p:cNvPr id="12" name="Freeform 12"/>
          <p:cNvSpPr/>
          <p:nvPr/>
        </p:nvSpPr>
        <p:spPr>
          <a:xfrm rot="-9668169">
            <a:off x="12426239" y="5950869"/>
            <a:ext cx="9666122" cy="9255312"/>
          </a:xfrm>
          <a:custGeom>
            <a:avLst/>
            <a:gdLst/>
            <a:ahLst/>
            <a:cxnLst/>
            <a:rect l="l" t="t" r="r" b="b"/>
            <a:pathLst>
              <a:path w="9666122" h="9255312">
                <a:moveTo>
                  <a:pt x="0" y="0"/>
                </a:moveTo>
                <a:lnTo>
                  <a:pt x="9666122" y="0"/>
                </a:lnTo>
                <a:lnTo>
                  <a:pt x="9666122" y="9255312"/>
                </a:lnTo>
                <a:lnTo>
                  <a:pt x="0" y="9255312"/>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s-AR"/>
          </a:p>
        </p:txBody>
      </p:sp>
      <p:sp>
        <p:nvSpPr>
          <p:cNvPr id="13" name="Freeform 14">
            <a:extLst>
              <a:ext uri="{FF2B5EF4-FFF2-40B4-BE49-F238E27FC236}">
                <a16:creationId xmlns:a16="http://schemas.microsoft.com/office/drawing/2014/main" id="{FC0A4DA3-533C-2182-6DA5-5EE3266F898B}"/>
              </a:ext>
            </a:extLst>
          </p:cNvPr>
          <p:cNvSpPr/>
          <p:nvPr/>
        </p:nvSpPr>
        <p:spPr>
          <a:xfrm flipV="1">
            <a:off x="11256143" y="7153893"/>
            <a:ext cx="6521825" cy="2671191"/>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8"/>
            <a:stretch>
              <a:fillRect r="-6414"/>
            </a:stretch>
          </a:blipFill>
        </p:spPr>
        <p:txBody>
          <a:bodyPr/>
          <a:lstStyle/>
          <a:p>
            <a:endParaRPr lang="es-AR"/>
          </a:p>
        </p:txBody>
      </p:sp>
      <p:sp>
        <p:nvSpPr>
          <p:cNvPr id="14" name="CuadroTexto 13">
            <a:extLst>
              <a:ext uri="{FF2B5EF4-FFF2-40B4-BE49-F238E27FC236}">
                <a16:creationId xmlns:a16="http://schemas.microsoft.com/office/drawing/2014/main" id="{2CE15DB7-9648-20E0-3032-F863349EB4B6}"/>
              </a:ext>
            </a:extLst>
          </p:cNvPr>
          <p:cNvSpPr txBox="1"/>
          <p:nvPr/>
        </p:nvSpPr>
        <p:spPr>
          <a:xfrm>
            <a:off x="12025386" y="7884650"/>
            <a:ext cx="5348214" cy="1200329"/>
          </a:xfrm>
          <a:prstGeom prst="rect">
            <a:avLst/>
          </a:prstGeom>
          <a:noFill/>
        </p:spPr>
        <p:txBody>
          <a:bodyPr wrap="square" rtlCol="0">
            <a:spAutoFit/>
          </a:bodyPr>
          <a:lstStyle/>
          <a:p>
            <a:r>
              <a:rPr lang="es-AR" sz="2400" dirty="0">
                <a:hlinkClick r:id="rId9"/>
              </a:rPr>
              <a:t>https://www.afip.gob.ar/gananciasybienes/bienes-personales/conceptos-basicos/que-es.asp</a:t>
            </a:r>
            <a:r>
              <a:rPr lang="es-AR" sz="240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4DA05-1578-E0AC-0D3B-163BAA56D2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402B9C4-1200-C301-870C-4BDE5A89A2C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AR"/>
          </a:p>
        </p:txBody>
      </p:sp>
      <p:sp>
        <p:nvSpPr>
          <p:cNvPr id="3" name="Freeform 3">
            <a:extLst>
              <a:ext uri="{FF2B5EF4-FFF2-40B4-BE49-F238E27FC236}">
                <a16:creationId xmlns:a16="http://schemas.microsoft.com/office/drawing/2014/main" id="{8BC62C06-2D90-A17D-3C54-51CDF278EC55}"/>
              </a:ext>
            </a:extLst>
          </p:cNvPr>
          <p:cNvSpPr/>
          <p:nvPr/>
        </p:nvSpPr>
        <p:spPr>
          <a:xfrm>
            <a:off x="-324873" y="-4823356"/>
            <a:ext cx="8746478" cy="8746478"/>
          </a:xfrm>
          <a:custGeom>
            <a:avLst/>
            <a:gdLst/>
            <a:ahLst/>
            <a:cxnLst/>
            <a:rect l="l" t="t" r="r" b="b"/>
            <a:pathLst>
              <a:path w="8746478" h="8746478">
                <a:moveTo>
                  <a:pt x="0" y="0"/>
                </a:moveTo>
                <a:lnTo>
                  <a:pt x="8746478" y="0"/>
                </a:lnTo>
                <a:lnTo>
                  <a:pt x="8746478" y="8746478"/>
                </a:lnTo>
                <a:lnTo>
                  <a:pt x="0" y="8746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D84737F8-641C-7CE8-FF09-7B43C0768B46}"/>
              </a:ext>
            </a:extLst>
          </p:cNvPr>
          <p:cNvSpPr/>
          <p:nvPr/>
        </p:nvSpPr>
        <p:spPr>
          <a:xfrm rot="2762812">
            <a:off x="-2235122" y="-3370904"/>
            <a:ext cx="7428595" cy="8883222"/>
          </a:xfrm>
          <a:custGeom>
            <a:avLst/>
            <a:gdLst/>
            <a:ahLst/>
            <a:cxnLst/>
            <a:rect l="l" t="t" r="r" b="b"/>
            <a:pathLst>
              <a:path w="7428595" h="8883222">
                <a:moveTo>
                  <a:pt x="0" y="0"/>
                </a:moveTo>
                <a:lnTo>
                  <a:pt x="7428595" y="0"/>
                </a:lnTo>
                <a:lnTo>
                  <a:pt x="7428595" y="8883222"/>
                </a:lnTo>
                <a:lnTo>
                  <a:pt x="0" y="8883222"/>
                </a:lnTo>
                <a:lnTo>
                  <a:pt x="0" y="0"/>
                </a:lnTo>
                <a:close/>
              </a:path>
            </a:pathLst>
          </a:custGeom>
          <a:blipFill>
            <a:blip r:embed="rId5"/>
            <a:stretch>
              <a:fillRect/>
            </a:stretch>
          </a:blipFill>
        </p:spPr>
        <p:txBody>
          <a:bodyPr/>
          <a:lstStyle/>
          <a:p>
            <a:endParaRPr lang="es-AR"/>
          </a:p>
        </p:txBody>
      </p:sp>
      <p:sp>
        <p:nvSpPr>
          <p:cNvPr id="10" name="Freeform 10">
            <a:extLst>
              <a:ext uri="{FF2B5EF4-FFF2-40B4-BE49-F238E27FC236}">
                <a16:creationId xmlns:a16="http://schemas.microsoft.com/office/drawing/2014/main" id="{82F28D61-585A-124C-AB9A-F01BD63296B0}"/>
              </a:ext>
            </a:extLst>
          </p:cNvPr>
          <p:cNvSpPr/>
          <p:nvPr/>
        </p:nvSpPr>
        <p:spPr>
          <a:xfrm>
            <a:off x="10083870" y="3923122"/>
            <a:ext cx="8746478" cy="8746478"/>
          </a:xfrm>
          <a:custGeom>
            <a:avLst/>
            <a:gdLst/>
            <a:ahLst/>
            <a:cxnLst/>
            <a:rect l="l" t="t" r="r" b="b"/>
            <a:pathLst>
              <a:path w="8746478" h="8746478">
                <a:moveTo>
                  <a:pt x="0" y="0"/>
                </a:moveTo>
                <a:lnTo>
                  <a:pt x="8746478" y="0"/>
                </a:lnTo>
                <a:lnTo>
                  <a:pt x="8746478" y="8746477"/>
                </a:lnTo>
                <a:lnTo>
                  <a:pt x="0" y="8746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11" name="Freeform 11">
            <a:extLst>
              <a:ext uri="{FF2B5EF4-FFF2-40B4-BE49-F238E27FC236}">
                <a16:creationId xmlns:a16="http://schemas.microsoft.com/office/drawing/2014/main" id="{255285F6-5B1C-D7DE-034B-9BABC1A5E432}"/>
              </a:ext>
            </a:extLst>
          </p:cNvPr>
          <p:cNvSpPr/>
          <p:nvPr/>
        </p:nvSpPr>
        <p:spPr>
          <a:xfrm rot="4850613">
            <a:off x="6741403" y="-232521"/>
            <a:ext cx="5468774" cy="21309566"/>
          </a:xfrm>
          <a:custGeom>
            <a:avLst/>
            <a:gdLst/>
            <a:ahLst/>
            <a:cxnLst/>
            <a:rect l="l" t="t" r="r" b="b"/>
            <a:pathLst>
              <a:path w="5468774" h="21309566">
                <a:moveTo>
                  <a:pt x="0" y="0"/>
                </a:moveTo>
                <a:lnTo>
                  <a:pt x="5468774" y="0"/>
                </a:lnTo>
                <a:lnTo>
                  <a:pt x="5468774" y="21309566"/>
                </a:lnTo>
                <a:lnTo>
                  <a:pt x="0" y="21309566"/>
                </a:lnTo>
                <a:lnTo>
                  <a:pt x="0" y="0"/>
                </a:lnTo>
                <a:close/>
              </a:path>
            </a:pathLst>
          </a:custGeom>
          <a:blipFill>
            <a:blip r:embed="rId5"/>
            <a:stretch>
              <a:fillRect t="-4595" r="-255803" b="-4595"/>
            </a:stretch>
          </a:blipFill>
        </p:spPr>
        <p:txBody>
          <a:bodyPr/>
          <a:lstStyle/>
          <a:p>
            <a:endParaRPr lang="es-AR"/>
          </a:p>
        </p:txBody>
      </p:sp>
      <p:pic>
        <p:nvPicPr>
          <p:cNvPr id="5" name="Imagen 4">
            <a:extLst>
              <a:ext uri="{FF2B5EF4-FFF2-40B4-BE49-F238E27FC236}">
                <a16:creationId xmlns:a16="http://schemas.microsoft.com/office/drawing/2014/main" id="{D23B0633-7FBC-7C0D-90E8-E3036C760939}"/>
              </a:ext>
            </a:extLst>
          </p:cNvPr>
          <p:cNvPicPr>
            <a:picLocks noChangeAspect="1"/>
          </p:cNvPicPr>
          <p:nvPr/>
        </p:nvPicPr>
        <p:blipFill>
          <a:blip r:embed="rId6"/>
          <a:stretch>
            <a:fillRect/>
          </a:stretch>
        </p:blipFill>
        <p:spPr>
          <a:xfrm>
            <a:off x="1981200" y="657885"/>
            <a:ext cx="14325600" cy="8971230"/>
          </a:xfrm>
          <a:prstGeom prst="rect">
            <a:avLst/>
          </a:prstGeom>
        </p:spPr>
      </p:pic>
    </p:spTree>
    <p:extLst>
      <p:ext uri="{BB962C8B-B14F-4D97-AF65-F5344CB8AC3E}">
        <p14:creationId xmlns:p14="http://schemas.microsoft.com/office/powerpoint/2010/main" val="2497649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5724-41BA-9A74-9CAC-06DBAB0D45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05912C-296F-2A72-DEA2-9603B746360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AR"/>
          </a:p>
        </p:txBody>
      </p:sp>
      <p:sp>
        <p:nvSpPr>
          <p:cNvPr id="3" name="Freeform 3">
            <a:extLst>
              <a:ext uri="{FF2B5EF4-FFF2-40B4-BE49-F238E27FC236}">
                <a16:creationId xmlns:a16="http://schemas.microsoft.com/office/drawing/2014/main" id="{071376FF-FB58-AEEA-929D-830630FA89AB}"/>
              </a:ext>
            </a:extLst>
          </p:cNvPr>
          <p:cNvSpPr/>
          <p:nvPr/>
        </p:nvSpPr>
        <p:spPr>
          <a:xfrm>
            <a:off x="-324873" y="-4823356"/>
            <a:ext cx="8746478" cy="8746478"/>
          </a:xfrm>
          <a:custGeom>
            <a:avLst/>
            <a:gdLst/>
            <a:ahLst/>
            <a:cxnLst/>
            <a:rect l="l" t="t" r="r" b="b"/>
            <a:pathLst>
              <a:path w="8746478" h="8746478">
                <a:moveTo>
                  <a:pt x="0" y="0"/>
                </a:moveTo>
                <a:lnTo>
                  <a:pt x="8746478" y="0"/>
                </a:lnTo>
                <a:lnTo>
                  <a:pt x="8746478" y="8746478"/>
                </a:lnTo>
                <a:lnTo>
                  <a:pt x="0" y="8746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FD70E9C9-EC25-F409-43E9-1109E258A9A7}"/>
              </a:ext>
            </a:extLst>
          </p:cNvPr>
          <p:cNvSpPr/>
          <p:nvPr/>
        </p:nvSpPr>
        <p:spPr>
          <a:xfrm rot="2762812">
            <a:off x="-2235122" y="-3370904"/>
            <a:ext cx="7428595" cy="8883222"/>
          </a:xfrm>
          <a:custGeom>
            <a:avLst/>
            <a:gdLst/>
            <a:ahLst/>
            <a:cxnLst/>
            <a:rect l="l" t="t" r="r" b="b"/>
            <a:pathLst>
              <a:path w="7428595" h="8883222">
                <a:moveTo>
                  <a:pt x="0" y="0"/>
                </a:moveTo>
                <a:lnTo>
                  <a:pt x="7428595" y="0"/>
                </a:lnTo>
                <a:lnTo>
                  <a:pt x="7428595" y="8883222"/>
                </a:lnTo>
                <a:lnTo>
                  <a:pt x="0" y="8883222"/>
                </a:lnTo>
                <a:lnTo>
                  <a:pt x="0" y="0"/>
                </a:lnTo>
                <a:close/>
              </a:path>
            </a:pathLst>
          </a:custGeom>
          <a:blipFill>
            <a:blip r:embed="rId5"/>
            <a:stretch>
              <a:fillRect/>
            </a:stretch>
          </a:blipFill>
        </p:spPr>
        <p:txBody>
          <a:bodyPr/>
          <a:lstStyle/>
          <a:p>
            <a:endParaRPr lang="es-AR"/>
          </a:p>
        </p:txBody>
      </p:sp>
      <p:grpSp>
        <p:nvGrpSpPr>
          <p:cNvPr id="5" name="Group 5">
            <a:extLst>
              <a:ext uri="{FF2B5EF4-FFF2-40B4-BE49-F238E27FC236}">
                <a16:creationId xmlns:a16="http://schemas.microsoft.com/office/drawing/2014/main" id="{A2C5F52F-A11A-ABAF-5CB1-E3C6A6A2614D}"/>
              </a:ext>
            </a:extLst>
          </p:cNvPr>
          <p:cNvGrpSpPr/>
          <p:nvPr/>
        </p:nvGrpSpPr>
        <p:grpSpPr>
          <a:xfrm>
            <a:off x="183107" y="496380"/>
            <a:ext cx="12572397" cy="2863678"/>
            <a:chOff x="-1127455" y="-709758"/>
            <a:chExt cx="16763194" cy="3818234"/>
          </a:xfrm>
        </p:grpSpPr>
        <p:grpSp>
          <p:nvGrpSpPr>
            <p:cNvPr id="6" name="Group 6">
              <a:extLst>
                <a:ext uri="{FF2B5EF4-FFF2-40B4-BE49-F238E27FC236}">
                  <a16:creationId xmlns:a16="http://schemas.microsoft.com/office/drawing/2014/main" id="{881E911F-5B19-F676-7B0E-8A1F60293075}"/>
                </a:ext>
              </a:extLst>
            </p:cNvPr>
            <p:cNvGrpSpPr/>
            <p:nvPr/>
          </p:nvGrpSpPr>
          <p:grpSpPr>
            <a:xfrm rot="-236587">
              <a:off x="-1127455" y="-709758"/>
              <a:ext cx="16763194" cy="3818234"/>
              <a:chOff x="-171403" y="-153043"/>
              <a:chExt cx="2456123" cy="559443"/>
            </a:xfrm>
          </p:grpSpPr>
          <p:sp>
            <p:nvSpPr>
              <p:cNvPr id="7" name="Freeform 7">
                <a:extLst>
                  <a:ext uri="{FF2B5EF4-FFF2-40B4-BE49-F238E27FC236}">
                    <a16:creationId xmlns:a16="http://schemas.microsoft.com/office/drawing/2014/main" id="{009DF39F-6AE6-D10D-4A9A-298BFAD554B2}"/>
                  </a:ext>
                </a:extLst>
              </p:cNvPr>
              <p:cNvSpPr/>
              <p:nvPr/>
            </p:nvSpPr>
            <p:spPr>
              <a:xfrm>
                <a:off x="-171403" y="-153043"/>
                <a:ext cx="2456123" cy="406400"/>
              </a:xfrm>
              <a:custGeom>
                <a:avLst/>
                <a:gdLst/>
                <a:ahLst/>
                <a:cxnLst/>
                <a:rect l="l" t="t" r="r" b="b"/>
                <a:pathLst>
                  <a:path w="1774309" h="406400">
                    <a:moveTo>
                      <a:pt x="0" y="0"/>
                    </a:moveTo>
                    <a:lnTo>
                      <a:pt x="1774309" y="0"/>
                    </a:lnTo>
                    <a:lnTo>
                      <a:pt x="1774309" y="406400"/>
                    </a:lnTo>
                    <a:lnTo>
                      <a:pt x="0" y="406400"/>
                    </a:lnTo>
                    <a:close/>
                  </a:path>
                </a:pathLst>
              </a:custGeom>
              <a:solidFill>
                <a:srgbClr val="EDEDED"/>
              </a:solidFill>
              <a:ln w="38100" cap="sq">
                <a:solidFill>
                  <a:srgbClr val="000000"/>
                </a:solidFill>
                <a:prstDash val="lgDash"/>
                <a:miter/>
              </a:ln>
            </p:spPr>
            <p:txBody>
              <a:bodyPr/>
              <a:lstStyle/>
              <a:p>
                <a:endParaRPr lang="es-AR"/>
              </a:p>
            </p:txBody>
          </p:sp>
          <p:sp>
            <p:nvSpPr>
              <p:cNvPr id="8" name="TextBox 8">
                <a:extLst>
                  <a:ext uri="{FF2B5EF4-FFF2-40B4-BE49-F238E27FC236}">
                    <a16:creationId xmlns:a16="http://schemas.microsoft.com/office/drawing/2014/main" id="{95887042-30DF-566F-6961-73CB481ABB71}"/>
                  </a:ext>
                </a:extLst>
              </p:cNvPr>
              <p:cNvSpPr txBox="1"/>
              <p:nvPr/>
            </p:nvSpPr>
            <p:spPr>
              <a:xfrm>
                <a:off x="0" y="-76200"/>
                <a:ext cx="1774309" cy="482600"/>
              </a:xfrm>
              <a:prstGeom prst="rect">
                <a:avLst/>
              </a:prstGeom>
            </p:spPr>
            <p:txBody>
              <a:bodyPr lIns="50800" tIns="50800" rIns="50800" bIns="50800" rtlCol="0" anchor="ctr"/>
              <a:lstStyle/>
              <a:p>
                <a:pPr algn="ctr">
                  <a:lnSpc>
                    <a:spcPts val="2659"/>
                  </a:lnSpc>
                </a:pPr>
                <a:endParaRPr/>
              </a:p>
            </p:txBody>
          </p:sp>
        </p:grpSp>
        <p:sp>
          <p:nvSpPr>
            <p:cNvPr id="9" name="TextBox 9">
              <a:extLst>
                <a:ext uri="{FF2B5EF4-FFF2-40B4-BE49-F238E27FC236}">
                  <a16:creationId xmlns:a16="http://schemas.microsoft.com/office/drawing/2014/main" id="{CD3A924F-E5D3-E576-3271-53AB9E1EBA2D}"/>
                </a:ext>
              </a:extLst>
            </p:cNvPr>
            <p:cNvSpPr txBox="1"/>
            <p:nvPr/>
          </p:nvSpPr>
          <p:spPr>
            <a:xfrm rot="21344237">
              <a:off x="-1063916" y="23047"/>
              <a:ext cx="16631424" cy="1107995"/>
            </a:xfrm>
            <a:prstGeom prst="rect">
              <a:avLst/>
            </a:prstGeom>
          </p:spPr>
          <p:txBody>
            <a:bodyPr wrap="square" lIns="0" tIns="0" rIns="0" bIns="0" rtlCol="0" anchor="t">
              <a:spAutoFit/>
            </a:bodyPr>
            <a:lstStyle/>
            <a:p>
              <a:pPr algn="ctr"/>
              <a:r>
                <a:rPr lang="en-US" sz="5400" b="1" dirty="0" err="1">
                  <a:solidFill>
                    <a:srgbClr val="000000"/>
                  </a:solidFill>
                  <a:latin typeface="Bookman Old Style" panose="02050604050505020204" pitchFamily="18" charset="0"/>
                  <a:sym typeface="Quiapo"/>
                </a:rPr>
                <a:t>Declaración</a:t>
              </a:r>
              <a:r>
                <a:rPr lang="en-US" sz="5400" b="1" dirty="0">
                  <a:solidFill>
                    <a:srgbClr val="000000"/>
                  </a:solidFill>
                  <a:latin typeface="Bookman Old Style" panose="02050604050505020204" pitchFamily="18" charset="0"/>
                  <a:sym typeface="Quiapo"/>
                </a:rPr>
                <a:t> </a:t>
              </a:r>
              <a:r>
                <a:rPr lang="en-US" sz="5400" b="1" dirty="0" err="1">
                  <a:solidFill>
                    <a:srgbClr val="000000"/>
                  </a:solidFill>
                  <a:latin typeface="Bookman Old Style" panose="02050604050505020204" pitchFamily="18" charset="0"/>
                  <a:sym typeface="Quiapo"/>
                </a:rPr>
                <a:t>jurada</a:t>
              </a:r>
              <a:r>
                <a:rPr lang="en-US" sz="5400" b="1" dirty="0">
                  <a:solidFill>
                    <a:srgbClr val="000000"/>
                  </a:solidFill>
                  <a:latin typeface="Bookman Old Style" panose="02050604050505020204" pitchFamily="18" charset="0"/>
                  <a:sym typeface="Quiapo"/>
                </a:rPr>
                <a:t> </a:t>
              </a:r>
              <a:r>
                <a:rPr lang="en-US" sz="5400" b="1" dirty="0" err="1">
                  <a:solidFill>
                    <a:srgbClr val="000000"/>
                  </a:solidFill>
                  <a:latin typeface="Bookman Old Style" panose="02050604050505020204" pitchFamily="18" charset="0"/>
                  <a:sym typeface="Quiapo"/>
                </a:rPr>
                <a:t>determinativa</a:t>
              </a:r>
              <a:endParaRPr lang="en-US" sz="13800" dirty="0">
                <a:solidFill>
                  <a:srgbClr val="2A2A2A"/>
                </a:solidFill>
                <a:latin typeface="Quiapo"/>
                <a:ea typeface="Quiapo"/>
                <a:cs typeface="Quiapo"/>
                <a:sym typeface="Quiapo"/>
              </a:endParaRPr>
            </a:p>
          </p:txBody>
        </p:sp>
      </p:grpSp>
      <p:sp>
        <p:nvSpPr>
          <p:cNvPr id="10" name="Freeform 10">
            <a:extLst>
              <a:ext uri="{FF2B5EF4-FFF2-40B4-BE49-F238E27FC236}">
                <a16:creationId xmlns:a16="http://schemas.microsoft.com/office/drawing/2014/main" id="{2D4EB714-8CFD-36C6-C505-6CCA9784428A}"/>
              </a:ext>
            </a:extLst>
          </p:cNvPr>
          <p:cNvSpPr/>
          <p:nvPr/>
        </p:nvSpPr>
        <p:spPr>
          <a:xfrm>
            <a:off x="10083870" y="3923122"/>
            <a:ext cx="8746478" cy="8746478"/>
          </a:xfrm>
          <a:custGeom>
            <a:avLst/>
            <a:gdLst/>
            <a:ahLst/>
            <a:cxnLst/>
            <a:rect l="l" t="t" r="r" b="b"/>
            <a:pathLst>
              <a:path w="8746478" h="8746478">
                <a:moveTo>
                  <a:pt x="0" y="0"/>
                </a:moveTo>
                <a:lnTo>
                  <a:pt x="8746478" y="0"/>
                </a:lnTo>
                <a:lnTo>
                  <a:pt x="8746478" y="8746477"/>
                </a:lnTo>
                <a:lnTo>
                  <a:pt x="0" y="8746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11" name="Freeform 11">
            <a:extLst>
              <a:ext uri="{FF2B5EF4-FFF2-40B4-BE49-F238E27FC236}">
                <a16:creationId xmlns:a16="http://schemas.microsoft.com/office/drawing/2014/main" id="{7AF4D057-351B-90BA-61D1-5074434E45A1}"/>
              </a:ext>
            </a:extLst>
          </p:cNvPr>
          <p:cNvSpPr/>
          <p:nvPr/>
        </p:nvSpPr>
        <p:spPr>
          <a:xfrm rot="4850613">
            <a:off x="6741403" y="-232521"/>
            <a:ext cx="5468774" cy="21309566"/>
          </a:xfrm>
          <a:custGeom>
            <a:avLst/>
            <a:gdLst/>
            <a:ahLst/>
            <a:cxnLst/>
            <a:rect l="l" t="t" r="r" b="b"/>
            <a:pathLst>
              <a:path w="5468774" h="21309566">
                <a:moveTo>
                  <a:pt x="0" y="0"/>
                </a:moveTo>
                <a:lnTo>
                  <a:pt x="5468774" y="0"/>
                </a:lnTo>
                <a:lnTo>
                  <a:pt x="5468774" y="21309566"/>
                </a:lnTo>
                <a:lnTo>
                  <a:pt x="0" y="21309566"/>
                </a:lnTo>
                <a:lnTo>
                  <a:pt x="0" y="0"/>
                </a:lnTo>
                <a:close/>
              </a:path>
            </a:pathLst>
          </a:custGeom>
          <a:blipFill>
            <a:blip r:embed="rId5"/>
            <a:stretch>
              <a:fillRect t="-4595" r="-255803" b="-4595"/>
            </a:stretch>
          </a:blipFill>
        </p:spPr>
        <p:txBody>
          <a:bodyPr/>
          <a:lstStyle/>
          <a:p>
            <a:endParaRPr lang="es-AR"/>
          </a:p>
        </p:txBody>
      </p:sp>
      <p:sp>
        <p:nvSpPr>
          <p:cNvPr id="12" name="Freeform 12">
            <a:extLst>
              <a:ext uri="{FF2B5EF4-FFF2-40B4-BE49-F238E27FC236}">
                <a16:creationId xmlns:a16="http://schemas.microsoft.com/office/drawing/2014/main" id="{D587E15A-97C7-E8BA-BF55-64F52D3AEC50}"/>
              </a:ext>
            </a:extLst>
          </p:cNvPr>
          <p:cNvSpPr/>
          <p:nvPr/>
        </p:nvSpPr>
        <p:spPr>
          <a:xfrm>
            <a:off x="10612908" y="1523573"/>
            <a:ext cx="6775538" cy="6462170"/>
          </a:xfrm>
          <a:custGeom>
            <a:avLst/>
            <a:gdLst/>
            <a:ahLst/>
            <a:cxnLst/>
            <a:rect l="l" t="t" r="r" b="b"/>
            <a:pathLst>
              <a:path w="6775538" h="6462170">
                <a:moveTo>
                  <a:pt x="0" y="0"/>
                </a:moveTo>
                <a:lnTo>
                  <a:pt x="6775538" y="0"/>
                </a:lnTo>
                <a:lnTo>
                  <a:pt x="6775538" y="6462170"/>
                </a:lnTo>
                <a:lnTo>
                  <a:pt x="0" y="6462170"/>
                </a:lnTo>
                <a:lnTo>
                  <a:pt x="0" y="0"/>
                </a:lnTo>
                <a:close/>
              </a:path>
            </a:pathLst>
          </a:custGeom>
          <a:blipFill>
            <a:blip r:embed="rId6"/>
            <a:stretch>
              <a:fillRect/>
            </a:stretch>
          </a:blipFill>
        </p:spPr>
        <p:txBody>
          <a:bodyPr/>
          <a:lstStyle/>
          <a:p>
            <a:endParaRPr lang="es-AR"/>
          </a:p>
        </p:txBody>
      </p:sp>
      <p:sp>
        <p:nvSpPr>
          <p:cNvPr id="13" name="Freeform 13">
            <a:extLst>
              <a:ext uri="{FF2B5EF4-FFF2-40B4-BE49-F238E27FC236}">
                <a16:creationId xmlns:a16="http://schemas.microsoft.com/office/drawing/2014/main" id="{6F25BB23-4A61-C432-C7C2-9C5A01681214}"/>
              </a:ext>
            </a:extLst>
          </p:cNvPr>
          <p:cNvSpPr/>
          <p:nvPr/>
        </p:nvSpPr>
        <p:spPr>
          <a:xfrm flipV="1">
            <a:off x="10612908" y="2796130"/>
            <a:ext cx="6775538" cy="6462170"/>
          </a:xfrm>
          <a:custGeom>
            <a:avLst/>
            <a:gdLst/>
            <a:ahLst/>
            <a:cxnLst/>
            <a:rect l="l" t="t" r="r" b="b"/>
            <a:pathLst>
              <a:path w="6775538" h="6462170">
                <a:moveTo>
                  <a:pt x="0" y="6462170"/>
                </a:moveTo>
                <a:lnTo>
                  <a:pt x="6775538" y="6462170"/>
                </a:lnTo>
                <a:lnTo>
                  <a:pt x="6775538" y="0"/>
                </a:lnTo>
                <a:lnTo>
                  <a:pt x="0" y="0"/>
                </a:lnTo>
                <a:lnTo>
                  <a:pt x="0" y="6462170"/>
                </a:lnTo>
                <a:close/>
              </a:path>
            </a:pathLst>
          </a:custGeom>
          <a:blipFill>
            <a:blip r:embed="rId6"/>
            <a:stretch>
              <a:fillRect/>
            </a:stretch>
          </a:blipFill>
        </p:spPr>
        <p:txBody>
          <a:bodyPr/>
          <a:lstStyle/>
          <a:p>
            <a:endParaRPr lang="es-AR"/>
          </a:p>
        </p:txBody>
      </p:sp>
      <p:sp>
        <p:nvSpPr>
          <p:cNvPr id="14" name="Freeform 14">
            <a:extLst>
              <a:ext uri="{FF2B5EF4-FFF2-40B4-BE49-F238E27FC236}">
                <a16:creationId xmlns:a16="http://schemas.microsoft.com/office/drawing/2014/main" id="{9238A536-8525-56EB-86AC-0A6C66A0F9AB}"/>
              </a:ext>
            </a:extLst>
          </p:cNvPr>
          <p:cNvSpPr/>
          <p:nvPr/>
        </p:nvSpPr>
        <p:spPr>
          <a:xfrm flipV="1">
            <a:off x="1748713" y="4259785"/>
            <a:ext cx="8746479" cy="4607790"/>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AR"/>
          </a:p>
        </p:txBody>
      </p:sp>
      <p:sp>
        <p:nvSpPr>
          <p:cNvPr id="15" name="Freeform 15">
            <a:extLst>
              <a:ext uri="{FF2B5EF4-FFF2-40B4-BE49-F238E27FC236}">
                <a16:creationId xmlns:a16="http://schemas.microsoft.com/office/drawing/2014/main" id="{F0A4DC48-437C-8BE1-800B-B57AF4B3F753}"/>
              </a:ext>
            </a:extLst>
          </p:cNvPr>
          <p:cNvSpPr/>
          <p:nvPr/>
        </p:nvSpPr>
        <p:spPr>
          <a:xfrm>
            <a:off x="2739497" y="3076063"/>
            <a:ext cx="6404503" cy="2540395"/>
          </a:xfrm>
          <a:custGeom>
            <a:avLst/>
            <a:gdLst/>
            <a:ahLst/>
            <a:cxnLst/>
            <a:rect l="l" t="t" r="r" b="b"/>
            <a:pathLst>
              <a:path w="5100381" h="1548774">
                <a:moveTo>
                  <a:pt x="0" y="0"/>
                </a:moveTo>
                <a:lnTo>
                  <a:pt x="5100381" y="0"/>
                </a:lnTo>
                <a:lnTo>
                  <a:pt x="5100381" y="1548773"/>
                </a:lnTo>
                <a:lnTo>
                  <a:pt x="0" y="1548773"/>
                </a:lnTo>
                <a:lnTo>
                  <a:pt x="0" y="0"/>
                </a:lnTo>
                <a:close/>
              </a:path>
            </a:pathLst>
          </a:custGeom>
          <a:blipFill>
            <a:blip r:embed="rId8"/>
            <a:stretch>
              <a:fillRect l="-50271" r="-38336"/>
            </a:stretch>
          </a:blipFill>
        </p:spPr>
        <p:txBody>
          <a:bodyPr/>
          <a:lstStyle/>
          <a:p>
            <a:endParaRPr lang="es-AR"/>
          </a:p>
        </p:txBody>
      </p:sp>
      <p:sp>
        <p:nvSpPr>
          <p:cNvPr id="16" name="Freeform 16">
            <a:extLst>
              <a:ext uri="{FF2B5EF4-FFF2-40B4-BE49-F238E27FC236}">
                <a16:creationId xmlns:a16="http://schemas.microsoft.com/office/drawing/2014/main" id="{B70B6169-11BE-2363-4415-A15E4B367949}"/>
              </a:ext>
            </a:extLst>
          </p:cNvPr>
          <p:cNvSpPr/>
          <p:nvPr/>
        </p:nvSpPr>
        <p:spPr>
          <a:xfrm>
            <a:off x="12479999" y="909965"/>
            <a:ext cx="3404097" cy="1548774"/>
          </a:xfrm>
          <a:custGeom>
            <a:avLst/>
            <a:gdLst/>
            <a:ahLst/>
            <a:cxnLst/>
            <a:rect l="l" t="t" r="r" b="b"/>
            <a:pathLst>
              <a:path w="3404097" h="1548774">
                <a:moveTo>
                  <a:pt x="0" y="0"/>
                </a:moveTo>
                <a:lnTo>
                  <a:pt x="3404096" y="0"/>
                </a:lnTo>
                <a:lnTo>
                  <a:pt x="3404096" y="1548774"/>
                </a:lnTo>
                <a:lnTo>
                  <a:pt x="0" y="1548774"/>
                </a:lnTo>
                <a:lnTo>
                  <a:pt x="0" y="0"/>
                </a:lnTo>
                <a:close/>
              </a:path>
            </a:pathLst>
          </a:custGeom>
          <a:blipFill>
            <a:blip r:embed="rId8"/>
            <a:stretch>
              <a:fillRect l="-95372" r="-87219"/>
            </a:stretch>
          </a:blipFill>
        </p:spPr>
        <p:txBody>
          <a:bodyPr/>
          <a:lstStyle/>
          <a:p>
            <a:endParaRPr lang="es-AR"/>
          </a:p>
        </p:txBody>
      </p:sp>
      <p:sp>
        <p:nvSpPr>
          <p:cNvPr id="19" name="TextBox 19">
            <a:extLst>
              <a:ext uri="{FF2B5EF4-FFF2-40B4-BE49-F238E27FC236}">
                <a16:creationId xmlns:a16="http://schemas.microsoft.com/office/drawing/2014/main" id="{D3F841D9-29DB-16EA-3368-343AA9E110F7}"/>
              </a:ext>
            </a:extLst>
          </p:cNvPr>
          <p:cNvSpPr txBox="1"/>
          <p:nvPr/>
        </p:nvSpPr>
        <p:spPr>
          <a:xfrm>
            <a:off x="12785215" y="1354625"/>
            <a:ext cx="2914641" cy="692497"/>
          </a:xfrm>
          <a:prstGeom prst="rect">
            <a:avLst/>
          </a:prstGeom>
        </p:spPr>
        <p:txBody>
          <a:bodyPr wrap="square" lIns="0" tIns="0" rIns="0" bIns="0" rtlCol="0" anchor="t">
            <a:spAutoFit/>
          </a:bodyPr>
          <a:lstStyle/>
          <a:p>
            <a:pPr algn="ctr">
              <a:lnSpc>
                <a:spcPts val="5430"/>
              </a:lnSpc>
            </a:pPr>
            <a:r>
              <a:rPr lang="en-US" sz="5400" b="1" dirty="0">
                <a:solidFill>
                  <a:srgbClr val="000000"/>
                </a:solidFill>
                <a:latin typeface="Bookman Old Style" panose="02050604050505020204" pitchFamily="18" charset="0"/>
                <a:sym typeface="Caveat Brush"/>
              </a:rPr>
              <a:t>Qué es?</a:t>
            </a:r>
          </a:p>
        </p:txBody>
      </p:sp>
      <p:sp>
        <p:nvSpPr>
          <p:cNvPr id="21" name="TextBox 20">
            <a:extLst>
              <a:ext uri="{FF2B5EF4-FFF2-40B4-BE49-F238E27FC236}">
                <a16:creationId xmlns:a16="http://schemas.microsoft.com/office/drawing/2014/main" id="{B2607AE4-8ED5-7514-052F-6B8F9206F669}"/>
              </a:ext>
            </a:extLst>
          </p:cNvPr>
          <p:cNvSpPr txBox="1"/>
          <p:nvPr/>
        </p:nvSpPr>
        <p:spPr>
          <a:xfrm>
            <a:off x="10815894" y="2502781"/>
            <a:ext cx="6251851" cy="3815340"/>
          </a:xfrm>
          <a:prstGeom prst="rect">
            <a:avLst/>
          </a:prstGeom>
        </p:spPr>
        <p:txBody>
          <a:bodyPr wrap="square" lIns="0" tIns="0" rIns="0" bIns="0" rtlCol="0" anchor="t">
            <a:spAutoFit/>
          </a:bodyPr>
          <a:lstStyle/>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La declaración jurada de carácter determinativa es una presentación que </a:t>
            </a:r>
            <a:r>
              <a:rPr lang="es-AR" sz="2400" dirty="0" err="1">
                <a:solidFill>
                  <a:srgbClr val="000000"/>
                </a:solidFill>
                <a:latin typeface="Bookman Old Style" panose="02050604050505020204" pitchFamily="18" charset="0"/>
                <a:ea typeface="Caveat Brush"/>
                <a:cs typeface="Caveat Brush"/>
                <a:sym typeface="Caveat Brush"/>
              </a:rPr>
              <a:t>realizás</a:t>
            </a:r>
            <a:r>
              <a:rPr lang="es-AR" sz="2400" dirty="0">
                <a:solidFill>
                  <a:srgbClr val="000000"/>
                </a:solidFill>
                <a:latin typeface="Bookman Old Style" panose="02050604050505020204" pitchFamily="18" charset="0"/>
                <a:ea typeface="Caveat Brush"/>
                <a:cs typeface="Caveat Brush"/>
                <a:sym typeface="Caveat Brush"/>
              </a:rPr>
              <a:t> ante el organismo en la que </a:t>
            </a:r>
            <a:r>
              <a:rPr lang="es-AR" sz="2400" dirty="0" err="1">
                <a:solidFill>
                  <a:srgbClr val="000000"/>
                </a:solidFill>
                <a:latin typeface="Bookman Old Style" panose="02050604050505020204" pitchFamily="18" charset="0"/>
                <a:ea typeface="Caveat Brush"/>
                <a:cs typeface="Caveat Brush"/>
                <a:sym typeface="Caveat Brush"/>
              </a:rPr>
              <a:t>determinás</a:t>
            </a:r>
            <a:r>
              <a:rPr lang="es-AR" sz="2400" dirty="0">
                <a:solidFill>
                  <a:srgbClr val="000000"/>
                </a:solidFill>
                <a:latin typeface="Bookman Old Style" panose="02050604050505020204" pitchFamily="18" charset="0"/>
                <a:ea typeface="Caveat Brush"/>
                <a:cs typeface="Caveat Brush"/>
                <a:sym typeface="Caveat Brush"/>
              </a:rPr>
              <a:t> el saldo a pagar, es decir, </a:t>
            </a:r>
            <a:r>
              <a:rPr lang="es-AR" sz="2400" dirty="0" err="1">
                <a:solidFill>
                  <a:srgbClr val="000000"/>
                </a:solidFill>
                <a:latin typeface="Bookman Old Style" panose="02050604050505020204" pitchFamily="18" charset="0"/>
                <a:ea typeface="Caveat Brush"/>
                <a:cs typeface="Caveat Brush"/>
                <a:sym typeface="Caveat Brush"/>
              </a:rPr>
              <a:t>establecés</a:t>
            </a:r>
            <a:r>
              <a:rPr lang="es-AR" sz="2400" dirty="0">
                <a:solidFill>
                  <a:srgbClr val="000000"/>
                </a:solidFill>
                <a:latin typeface="Bookman Old Style" panose="02050604050505020204" pitchFamily="18" charset="0"/>
                <a:ea typeface="Caveat Brush"/>
                <a:cs typeface="Caveat Brush"/>
                <a:sym typeface="Caveat Brush"/>
              </a:rPr>
              <a:t> el monto a favor del organismo que te corresponde ingresar por un período fiscal determinado.</a:t>
            </a:r>
            <a:endParaRPr lang="en-US" sz="2400" dirty="0">
              <a:solidFill>
                <a:srgbClr val="000000"/>
              </a:solidFill>
              <a:latin typeface="Bookman Old Style" panose="02050604050505020204" pitchFamily="18" charset="0"/>
              <a:ea typeface="Caveat Brush"/>
              <a:cs typeface="Caveat Brush"/>
              <a:sym typeface="Caveat Brush"/>
            </a:endParaRPr>
          </a:p>
        </p:txBody>
      </p:sp>
      <p:sp>
        <p:nvSpPr>
          <p:cNvPr id="22" name="TextBox 19">
            <a:extLst>
              <a:ext uri="{FF2B5EF4-FFF2-40B4-BE49-F238E27FC236}">
                <a16:creationId xmlns:a16="http://schemas.microsoft.com/office/drawing/2014/main" id="{BD48CBE4-D648-F1B5-649A-32380A64B871}"/>
              </a:ext>
            </a:extLst>
          </p:cNvPr>
          <p:cNvSpPr txBox="1"/>
          <p:nvPr/>
        </p:nvSpPr>
        <p:spPr>
          <a:xfrm>
            <a:off x="3358463" y="3804499"/>
            <a:ext cx="5389409" cy="1384995"/>
          </a:xfrm>
          <a:prstGeom prst="rect">
            <a:avLst/>
          </a:prstGeom>
        </p:spPr>
        <p:txBody>
          <a:bodyPr wrap="square" lIns="0" tIns="0" rIns="0" bIns="0" rtlCol="0" anchor="t">
            <a:spAutoFit/>
          </a:bodyPr>
          <a:lstStyle/>
          <a:p>
            <a:pPr algn="ctr">
              <a:lnSpc>
                <a:spcPts val="5430"/>
              </a:lnSpc>
            </a:pPr>
            <a:r>
              <a:rPr lang="en-US" sz="5400" b="1" dirty="0">
                <a:solidFill>
                  <a:srgbClr val="000000"/>
                </a:solidFill>
                <a:latin typeface="Bookman Old Style" panose="02050604050505020204" pitchFamily="18" charset="0"/>
                <a:sym typeface="Caveat Brush"/>
              </a:rPr>
              <a:t>Tengo que </a:t>
            </a:r>
            <a:r>
              <a:rPr lang="en-US" sz="5400" b="1" dirty="0" err="1">
                <a:solidFill>
                  <a:srgbClr val="000000"/>
                </a:solidFill>
                <a:latin typeface="Bookman Old Style" panose="02050604050505020204" pitchFamily="18" charset="0"/>
                <a:sym typeface="Caveat Brush"/>
              </a:rPr>
              <a:t>presentarla</a:t>
            </a:r>
            <a:r>
              <a:rPr lang="en-US" sz="5400" b="1" dirty="0">
                <a:solidFill>
                  <a:srgbClr val="000000"/>
                </a:solidFill>
                <a:latin typeface="Bookman Old Style" panose="02050604050505020204" pitchFamily="18" charset="0"/>
                <a:sym typeface="Caveat Brush"/>
              </a:rPr>
              <a:t>? </a:t>
            </a:r>
          </a:p>
        </p:txBody>
      </p:sp>
      <p:sp>
        <p:nvSpPr>
          <p:cNvPr id="23" name="TextBox 20">
            <a:extLst>
              <a:ext uri="{FF2B5EF4-FFF2-40B4-BE49-F238E27FC236}">
                <a16:creationId xmlns:a16="http://schemas.microsoft.com/office/drawing/2014/main" id="{A2AC860E-F360-51BE-7624-AD092DF191AF}"/>
              </a:ext>
            </a:extLst>
          </p:cNvPr>
          <p:cNvSpPr txBox="1"/>
          <p:nvPr/>
        </p:nvSpPr>
        <p:spPr>
          <a:xfrm>
            <a:off x="2394473" y="5156318"/>
            <a:ext cx="7094550" cy="3258328"/>
          </a:xfrm>
          <a:prstGeom prst="rect">
            <a:avLst/>
          </a:prstGeom>
        </p:spPr>
        <p:txBody>
          <a:bodyPr wrap="square" lIns="0" tIns="0" rIns="0" bIns="0" rtlCol="0" anchor="t">
            <a:spAutoFit/>
          </a:bodyPr>
          <a:lstStyle/>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Tendrás que inscribirte en el impuesto y presentar la declaración jurada que establece el monto a pagar, cuando tus bienes al 31 de diciembre, se encuentren valuados por un monto superior a: </a:t>
            </a:r>
          </a:p>
          <a:p>
            <a:pPr algn="just">
              <a:lnSpc>
                <a:spcPct val="150000"/>
              </a:lnSpc>
            </a:pPr>
            <a:r>
              <a:rPr lang="es-AR" sz="2400" b="1" dirty="0">
                <a:solidFill>
                  <a:srgbClr val="000000"/>
                </a:solidFill>
                <a:latin typeface="Bookman Old Style" panose="02050604050505020204" pitchFamily="18" charset="0"/>
                <a:ea typeface="Caveat Brush"/>
                <a:cs typeface="Caveat Brush"/>
                <a:sym typeface="Caveat Brush"/>
              </a:rPr>
              <a:t>Para el período 2024: $ 292.994.964,89</a:t>
            </a:r>
            <a:endParaRPr lang="en-US" sz="2400" b="1" dirty="0">
              <a:solidFill>
                <a:srgbClr val="000000"/>
              </a:solidFill>
              <a:latin typeface="Bookman Old Style" panose="02050604050505020204" pitchFamily="18" charset="0"/>
              <a:ea typeface="Caveat Brush"/>
              <a:cs typeface="Caveat Brush"/>
              <a:sym typeface="Caveat Brush"/>
            </a:endParaRPr>
          </a:p>
        </p:txBody>
      </p:sp>
    </p:spTree>
    <p:extLst>
      <p:ext uri="{BB962C8B-B14F-4D97-AF65-F5344CB8AC3E}">
        <p14:creationId xmlns:p14="http://schemas.microsoft.com/office/powerpoint/2010/main" val="377847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E5F9F-A6E5-F348-0249-6C13B4D306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9669CA-D82C-8F82-07EA-6FF39D7DC70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AR"/>
          </a:p>
        </p:txBody>
      </p:sp>
      <p:sp>
        <p:nvSpPr>
          <p:cNvPr id="3" name="Freeform 3">
            <a:extLst>
              <a:ext uri="{FF2B5EF4-FFF2-40B4-BE49-F238E27FC236}">
                <a16:creationId xmlns:a16="http://schemas.microsoft.com/office/drawing/2014/main" id="{7E7A757F-4B44-F021-E5DB-F0D3566AA370}"/>
              </a:ext>
            </a:extLst>
          </p:cNvPr>
          <p:cNvSpPr/>
          <p:nvPr/>
        </p:nvSpPr>
        <p:spPr>
          <a:xfrm>
            <a:off x="-324873" y="-4823356"/>
            <a:ext cx="8746478" cy="8746478"/>
          </a:xfrm>
          <a:custGeom>
            <a:avLst/>
            <a:gdLst/>
            <a:ahLst/>
            <a:cxnLst/>
            <a:rect l="l" t="t" r="r" b="b"/>
            <a:pathLst>
              <a:path w="8746478" h="8746478">
                <a:moveTo>
                  <a:pt x="0" y="0"/>
                </a:moveTo>
                <a:lnTo>
                  <a:pt x="8746478" y="0"/>
                </a:lnTo>
                <a:lnTo>
                  <a:pt x="8746478" y="8746478"/>
                </a:lnTo>
                <a:lnTo>
                  <a:pt x="0" y="8746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26784107-08C8-84D6-C6D0-B3B79F519C58}"/>
              </a:ext>
            </a:extLst>
          </p:cNvPr>
          <p:cNvSpPr/>
          <p:nvPr/>
        </p:nvSpPr>
        <p:spPr>
          <a:xfrm rot="2762812">
            <a:off x="-2235122" y="-3370904"/>
            <a:ext cx="7428595" cy="8883222"/>
          </a:xfrm>
          <a:custGeom>
            <a:avLst/>
            <a:gdLst/>
            <a:ahLst/>
            <a:cxnLst/>
            <a:rect l="l" t="t" r="r" b="b"/>
            <a:pathLst>
              <a:path w="7428595" h="8883222">
                <a:moveTo>
                  <a:pt x="0" y="0"/>
                </a:moveTo>
                <a:lnTo>
                  <a:pt x="7428595" y="0"/>
                </a:lnTo>
                <a:lnTo>
                  <a:pt x="7428595" y="8883222"/>
                </a:lnTo>
                <a:lnTo>
                  <a:pt x="0" y="8883222"/>
                </a:lnTo>
                <a:lnTo>
                  <a:pt x="0" y="0"/>
                </a:lnTo>
                <a:close/>
              </a:path>
            </a:pathLst>
          </a:custGeom>
          <a:blipFill>
            <a:blip r:embed="rId5"/>
            <a:stretch>
              <a:fillRect/>
            </a:stretch>
          </a:blipFill>
        </p:spPr>
        <p:txBody>
          <a:bodyPr/>
          <a:lstStyle/>
          <a:p>
            <a:endParaRPr lang="es-AR"/>
          </a:p>
        </p:txBody>
      </p:sp>
      <p:grpSp>
        <p:nvGrpSpPr>
          <p:cNvPr id="5" name="Group 5">
            <a:extLst>
              <a:ext uri="{FF2B5EF4-FFF2-40B4-BE49-F238E27FC236}">
                <a16:creationId xmlns:a16="http://schemas.microsoft.com/office/drawing/2014/main" id="{3F583EF2-48A4-7964-23E0-0D14CF96CCAC}"/>
              </a:ext>
            </a:extLst>
          </p:cNvPr>
          <p:cNvGrpSpPr/>
          <p:nvPr/>
        </p:nvGrpSpPr>
        <p:grpSpPr>
          <a:xfrm>
            <a:off x="-291230" y="104588"/>
            <a:ext cx="11463742" cy="3326444"/>
            <a:chOff x="-1759905" y="-1232147"/>
            <a:chExt cx="15284988" cy="4435255"/>
          </a:xfrm>
        </p:grpSpPr>
        <p:grpSp>
          <p:nvGrpSpPr>
            <p:cNvPr id="6" name="Group 6">
              <a:extLst>
                <a:ext uri="{FF2B5EF4-FFF2-40B4-BE49-F238E27FC236}">
                  <a16:creationId xmlns:a16="http://schemas.microsoft.com/office/drawing/2014/main" id="{2610C04D-CE95-D9D8-2F0E-9C2AD2CC9A79}"/>
                </a:ext>
              </a:extLst>
            </p:cNvPr>
            <p:cNvGrpSpPr/>
            <p:nvPr/>
          </p:nvGrpSpPr>
          <p:grpSpPr>
            <a:xfrm rot="-236587">
              <a:off x="-1759905" y="-537450"/>
              <a:ext cx="15284988" cy="3740558"/>
              <a:chOff x="-264938" y="-141662"/>
              <a:chExt cx="2239538" cy="548062"/>
            </a:xfrm>
          </p:grpSpPr>
          <p:sp>
            <p:nvSpPr>
              <p:cNvPr id="7" name="Freeform 7">
                <a:extLst>
                  <a:ext uri="{FF2B5EF4-FFF2-40B4-BE49-F238E27FC236}">
                    <a16:creationId xmlns:a16="http://schemas.microsoft.com/office/drawing/2014/main" id="{EAD596D5-BD12-81E7-3451-202C63AA1788}"/>
                  </a:ext>
                </a:extLst>
              </p:cNvPr>
              <p:cNvSpPr/>
              <p:nvPr/>
            </p:nvSpPr>
            <p:spPr>
              <a:xfrm>
                <a:off x="-264938" y="-141662"/>
                <a:ext cx="2239538" cy="406400"/>
              </a:xfrm>
              <a:custGeom>
                <a:avLst/>
                <a:gdLst/>
                <a:ahLst/>
                <a:cxnLst/>
                <a:rect l="l" t="t" r="r" b="b"/>
                <a:pathLst>
                  <a:path w="1774309" h="406400">
                    <a:moveTo>
                      <a:pt x="0" y="0"/>
                    </a:moveTo>
                    <a:lnTo>
                      <a:pt x="1774309" y="0"/>
                    </a:lnTo>
                    <a:lnTo>
                      <a:pt x="1774309" y="406400"/>
                    </a:lnTo>
                    <a:lnTo>
                      <a:pt x="0" y="406400"/>
                    </a:lnTo>
                    <a:close/>
                  </a:path>
                </a:pathLst>
              </a:custGeom>
              <a:solidFill>
                <a:srgbClr val="EDEDED"/>
              </a:solidFill>
              <a:ln w="38100" cap="sq">
                <a:solidFill>
                  <a:srgbClr val="000000"/>
                </a:solidFill>
                <a:prstDash val="lgDash"/>
                <a:miter/>
              </a:ln>
            </p:spPr>
            <p:txBody>
              <a:bodyPr/>
              <a:lstStyle/>
              <a:p>
                <a:endParaRPr lang="es-AR"/>
              </a:p>
            </p:txBody>
          </p:sp>
          <p:sp>
            <p:nvSpPr>
              <p:cNvPr id="8" name="TextBox 8">
                <a:extLst>
                  <a:ext uri="{FF2B5EF4-FFF2-40B4-BE49-F238E27FC236}">
                    <a16:creationId xmlns:a16="http://schemas.microsoft.com/office/drawing/2014/main" id="{66C2AC93-FB04-0ABA-16BE-AC0FF5030FE1}"/>
                  </a:ext>
                </a:extLst>
              </p:cNvPr>
              <p:cNvSpPr txBox="1"/>
              <p:nvPr/>
            </p:nvSpPr>
            <p:spPr>
              <a:xfrm>
                <a:off x="0" y="-76200"/>
                <a:ext cx="1774309" cy="482600"/>
              </a:xfrm>
              <a:prstGeom prst="rect">
                <a:avLst/>
              </a:prstGeom>
            </p:spPr>
            <p:txBody>
              <a:bodyPr lIns="50800" tIns="50800" rIns="50800" bIns="50800" rtlCol="0" anchor="ctr"/>
              <a:lstStyle/>
              <a:p>
                <a:pPr algn="ctr">
                  <a:lnSpc>
                    <a:spcPts val="2659"/>
                  </a:lnSpc>
                </a:pPr>
                <a:endParaRPr/>
              </a:p>
            </p:txBody>
          </p:sp>
        </p:grpSp>
        <p:sp>
          <p:nvSpPr>
            <p:cNvPr id="9" name="TextBox 9">
              <a:extLst>
                <a:ext uri="{FF2B5EF4-FFF2-40B4-BE49-F238E27FC236}">
                  <a16:creationId xmlns:a16="http://schemas.microsoft.com/office/drawing/2014/main" id="{383397DF-527B-8297-F11D-712873670CE6}"/>
                </a:ext>
              </a:extLst>
            </p:cNvPr>
            <p:cNvSpPr txBox="1"/>
            <p:nvPr/>
          </p:nvSpPr>
          <p:spPr>
            <a:xfrm rot="21344237">
              <a:off x="-1586888" y="-1232147"/>
              <a:ext cx="15099195" cy="2831542"/>
            </a:xfrm>
            <a:prstGeom prst="rect">
              <a:avLst/>
            </a:prstGeom>
          </p:spPr>
          <p:txBody>
            <a:bodyPr wrap="square" lIns="0" tIns="0" rIns="0" bIns="0" rtlCol="0" anchor="t">
              <a:spAutoFit/>
            </a:bodyPr>
            <a:lstStyle/>
            <a:p>
              <a:pPr algn="ctr"/>
              <a:r>
                <a:rPr lang="en-US" sz="5400" b="1" dirty="0" err="1">
                  <a:solidFill>
                    <a:srgbClr val="000000"/>
                  </a:solidFill>
                  <a:latin typeface="Bookman Old Style" panose="02050604050505020204" pitchFamily="18" charset="0"/>
                  <a:sym typeface="Quiapo"/>
                </a:rPr>
                <a:t>Declaración</a:t>
              </a:r>
              <a:r>
                <a:rPr lang="en-US" sz="5400" b="1" dirty="0">
                  <a:solidFill>
                    <a:srgbClr val="000000"/>
                  </a:solidFill>
                  <a:latin typeface="Bookman Old Style" panose="02050604050505020204" pitchFamily="18" charset="0"/>
                  <a:sym typeface="Quiapo"/>
                </a:rPr>
                <a:t> </a:t>
              </a:r>
              <a:r>
                <a:rPr lang="en-US" sz="5400" b="1" dirty="0" err="1">
                  <a:solidFill>
                    <a:srgbClr val="000000"/>
                  </a:solidFill>
                  <a:latin typeface="Bookman Old Style" panose="02050604050505020204" pitchFamily="18" charset="0"/>
                  <a:sym typeface="Quiapo"/>
                </a:rPr>
                <a:t>jurada</a:t>
              </a:r>
              <a:r>
                <a:rPr lang="en-US" sz="5400" b="1" dirty="0">
                  <a:solidFill>
                    <a:srgbClr val="000000"/>
                  </a:solidFill>
                  <a:latin typeface="Bookman Old Style" panose="02050604050505020204" pitchFamily="18" charset="0"/>
                  <a:sym typeface="Quiapo"/>
                </a:rPr>
                <a:t> </a:t>
              </a:r>
              <a:r>
                <a:rPr lang="en-US" sz="5400" b="1" dirty="0" err="1">
                  <a:solidFill>
                    <a:srgbClr val="000000"/>
                  </a:solidFill>
                  <a:latin typeface="Bookman Old Style" panose="02050604050505020204" pitchFamily="18" charset="0"/>
                  <a:sym typeface="Quiapo"/>
                </a:rPr>
                <a:t>informativa</a:t>
              </a:r>
              <a:r>
                <a:rPr lang="en-US" sz="13800" dirty="0">
                  <a:solidFill>
                    <a:srgbClr val="2A2A2A"/>
                  </a:solidFill>
                  <a:latin typeface="Quiapo"/>
                  <a:ea typeface="Quiapo"/>
                  <a:cs typeface="Quiapo"/>
                  <a:sym typeface="Quiapo"/>
                </a:rPr>
                <a:t> </a:t>
              </a:r>
            </a:p>
          </p:txBody>
        </p:sp>
      </p:grpSp>
      <p:sp>
        <p:nvSpPr>
          <p:cNvPr id="10" name="Freeform 10">
            <a:extLst>
              <a:ext uri="{FF2B5EF4-FFF2-40B4-BE49-F238E27FC236}">
                <a16:creationId xmlns:a16="http://schemas.microsoft.com/office/drawing/2014/main" id="{41228250-0FBC-00CF-629D-F4D5DFA5CDDA}"/>
              </a:ext>
            </a:extLst>
          </p:cNvPr>
          <p:cNvSpPr/>
          <p:nvPr/>
        </p:nvSpPr>
        <p:spPr>
          <a:xfrm>
            <a:off x="10083870" y="3923122"/>
            <a:ext cx="8746478" cy="8746478"/>
          </a:xfrm>
          <a:custGeom>
            <a:avLst/>
            <a:gdLst/>
            <a:ahLst/>
            <a:cxnLst/>
            <a:rect l="l" t="t" r="r" b="b"/>
            <a:pathLst>
              <a:path w="8746478" h="8746478">
                <a:moveTo>
                  <a:pt x="0" y="0"/>
                </a:moveTo>
                <a:lnTo>
                  <a:pt x="8746478" y="0"/>
                </a:lnTo>
                <a:lnTo>
                  <a:pt x="8746478" y="8746477"/>
                </a:lnTo>
                <a:lnTo>
                  <a:pt x="0" y="8746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11" name="Freeform 11">
            <a:extLst>
              <a:ext uri="{FF2B5EF4-FFF2-40B4-BE49-F238E27FC236}">
                <a16:creationId xmlns:a16="http://schemas.microsoft.com/office/drawing/2014/main" id="{3E7B80C4-7D46-2242-939A-55A997AE2601}"/>
              </a:ext>
            </a:extLst>
          </p:cNvPr>
          <p:cNvSpPr/>
          <p:nvPr/>
        </p:nvSpPr>
        <p:spPr>
          <a:xfrm rot="4850613">
            <a:off x="6741403" y="-232521"/>
            <a:ext cx="5468774" cy="21309566"/>
          </a:xfrm>
          <a:custGeom>
            <a:avLst/>
            <a:gdLst/>
            <a:ahLst/>
            <a:cxnLst/>
            <a:rect l="l" t="t" r="r" b="b"/>
            <a:pathLst>
              <a:path w="5468774" h="21309566">
                <a:moveTo>
                  <a:pt x="0" y="0"/>
                </a:moveTo>
                <a:lnTo>
                  <a:pt x="5468774" y="0"/>
                </a:lnTo>
                <a:lnTo>
                  <a:pt x="5468774" y="21309566"/>
                </a:lnTo>
                <a:lnTo>
                  <a:pt x="0" y="21309566"/>
                </a:lnTo>
                <a:lnTo>
                  <a:pt x="0" y="0"/>
                </a:lnTo>
                <a:close/>
              </a:path>
            </a:pathLst>
          </a:custGeom>
          <a:blipFill>
            <a:blip r:embed="rId5"/>
            <a:stretch>
              <a:fillRect t="-4595" r="-255803" b="-4595"/>
            </a:stretch>
          </a:blipFill>
        </p:spPr>
        <p:txBody>
          <a:bodyPr/>
          <a:lstStyle/>
          <a:p>
            <a:endParaRPr lang="es-AR"/>
          </a:p>
        </p:txBody>
      </p:sp>
      <p:sp>
        <p:nvSpPr>
          <p:cNvPr id="12" name="Freeform 12">
            <a:extLst>
              <a:ext uri="{FF2B5EF4-FFF2-40B4-BE49-F238E27FC236}">
                <a16:creationId xmlns:a16="http://schemas.microsoft.com/office/drawing/2014/main" id="{D1E8D04E-0BE7-9B31-D059-29C82067AEBF}"/>
              </a:ext>
            </a:extLst>
          </p:cNvPr>
          <p:cNvSpPr/>
          <p:nvPr/>
        </p:nvSpPr>
        <p:spPr>
          <a:xfrm>
            <a:off x="10612908" y="1523573"/>
            <a:ext cx="6775538" cy="6462170"/>
          </a:xfrm>
          <a:custGeom>
            <a:avLst/>
            <a:gdLst/>
            <a:ahLst/>
            <a:cxnLst/>
            <a:rect l="l" t="t" r="r" b="b"/>
            <a:pathLst>
              <a:path w="6775538" h="6462170">
                <a:moveTo>
                  <a:pt x="0" y="0"/>
                </a:moveTo>
                <a:lnTo>
                  <a:pt x="6775538" y="0"/>
                </a:lnTo>
                <a:lnTo>
                  <a:pt x="6775538" y="6462170"/>
                </a:lnTo>
                <a:lnTo>
                  <a:pt x="0" y="6462170"/>
                </a:lnTo>
                <a:lnTo>
                  <a:pt x="0" y="0"/>
                </a:lnTo>
                <a:close/>
              </a:path>
            </a:pathLst>
          </a:custGeom>
          <a:blipFill>
            <a:blip r:embed="rId6"/>
            <a:stretch>
              <a:fillRect/>
            </a:stretch>
          </a:blipFill>
        </p:spPr>
        <p:txBody>
          <a:bodyPr/>
          <a:lstStyle/>
          <a:p>
            <a:endParaRPr lang="es-AR"/>
          </a:p>
        </p:txBody>
      </p:sp>
      <p:sp>
        <p:nvSpPr>
          <p:cNvPr id="13" name="Freeform 13">
            <a:extLst>
              <a:ext uri="{FF2B5EF4-FFF2-40B4-BE49-F238E27FC236}">
                <a16:creationId xmlns:a16="http://schemas.microsoft.com/office/drawing/2014/main" id="{0C9BDAEA-5535-9E7A-0E0B-7F8AF2CB58D8}"/>
              </a:ext>
            </a:extLst>
          </p:cNvPr>
          <p:cNvSpPr/>
          <p:nvPr/>
        </p:nvSpPr>
        <p:spPr>
          <a:xfrm flipV="1">
            <a:off x="10612908" y="2796130"/>
            <a:ext cx="6775538" cy="6462170"/>
          </a:xfrm>
          <a:custGeom>
            <a:avLst/>
            <a:gdLst/>
            <a:ahLst/>
            <a:cxnLst/>
            <a:rect l="l" t="t" r="r" b="b"/>
            <a:pathLst>
              <a:path w="6775538" h="6462170">
                <a:moveTo>
                  <a:pt x="0" y="6462170"/>
                </a:moveTo>
                <a:lnTo>
                  <a:pt x="6775538" y="6462170"/>
                </a:lnTo>
                <a:lnTo>
                  <a:pt x="6775538" y="0"/>
                </a:lnTo>
                <a:lnTo>
                  <a:pt x="0" y="0"/>
                </a:lnTo>
                <a:lnTo>
                  <a:pt x="0" y="6462170"/>
                </a:lnTo>
                <a:close/>
              </a:path>
            </a:pathLst>
          </a:custGeom>
          <a:blipFill>
            <a:blip r:embed="rId6"/>
            <a:stretch>
              <a:fillRect/>
            </a:stretch>
          </a:blipFill>
        </p:spPr>
        <p:txBody>
          <a:bodyPr/>
          <a:lstStyle/>
          <a:p>
            <a:endParaRPr lang="es-AR"/>
          </a:p>
        </p:txBody>
      </p:sp>
      <p:sp>
        <p:nvSpPr>
          <p:cNvPr id="14" name="Freeform 14">
            <a:extLst>
              <a:ext uri="{FF2B5EF4-FFF2-40B4-BE49-F238E27FC236}">
                <a16:creationId xmlns:a16="http://schemas.microsoft.com/office/drawing/2014/main" id="{3958244C-15F4-2C77-3530-CBCB463B8B5E}"/>
              </a:ext>
            </a:extLst>
          </p:cNvPr>
          <p:cNvSpPr/>
          <p:nvPr/>
        </p:nvSpPr>
        <p:spPr>
          <a:xfrm flipV="1">
            <a:off x="1479175" y="4259785"/>
            <a:ext cx="8407875" cy="4607790"/>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AR"/>
          </a:p>
        </p:txBody>
      </p:sp>
      <p:sp>
        <p:nvSpPr>
          <p:cNvPr id="15" name="Freeform 15">
            <a:extLst>
              <a:ext uri="{FF2B5EF4-FFF2-40B4-BE49-F238E27FC236}">
                <a16:creationId xmlns:a16="http://schemas.microsoft.com/office/drawing/2014/main" id="{F8626DC8-01CC-C59A-D38C-C3AC85079D78}"/>
              </a:ext>
            </a:extLst>
          </p:cNvPr>
          <p:cNvSpPr/>
          <p:nvPr/>
        </p:nvSpPr>
        <p:spPr>
          <a:xfrm>
            <a:off x="2739497" y="3076063"/>
            <a:ext cx="6404503" cy="2540395"/>
          </a:xfrm>
          <a:custGeom>
            <a:avLst/>
            <a:gdLst/>
            <a:ahLst/>
            <a:cxnLst/>
            <a:rect l="l" t="t" r="r" b="b"/>
            <a:pathLst>
              <a:path w="5100381" h="1548774">
                <a:moveTo>
                  <a:pt x="0" y="0"/>
                </a:moveTo>
                <a:lnTo>
                  <a:pt x="5100381" y="0"/>
                </a:lnTo>
                <a:lnTo>
                  <a:pt x="5100381" y="1548773"/>
                </a:lnTo>
                <a:lnTo>
                  <a:pt x="0" y="1548773"/>
                </a:lnTo>
                <a:lnTo>
                  <a:pt x="0" y="0"/>
                </a:lnTo>
                <a:close/>
              </a:path>
            </a:pathLst>
          </a:custGeom>
          <a:blipFill>
            <a:blip r:embed="rId8"/>
            <a:stretch>
              <a:fillRect l="-50271" r="-38336"/>
            </a:stretch>
          </a:blipFill>
        </p:spPr>
        <p:txBody>
          <a:bodyPr/>
          <a:lstStyle/>
          <a:p>
            <a:endParaRPr lang="es-AR"/>
          </a:p>
        </p:txBody>
      </p:sp>
      <p:sp>
        <p:nvSpPr>
          <p:cNvPr id="16" name="Freeform 16">
            <a:extLst>
              <a:ext uri="{FF2B5EF4-FFF2-40B4-BE49-F238E27FC236}">
                <a16:creationId xmlns:a16="http://schemas.microsoft.com/office/drawing/2014/main" id="{4EE6180A-B32F-AA7A-F68A-1D9BE64B302D}"/>
              </a:ext>
            </a:extLst>
          </p:cNvPr>
          <p:cNvSpPr/>
          <p:nvPr/>
        </p:nvSpPr>
        <p:spPr>
          <a:xfrm>
            <a:off x="12035701" y="667957"/>
            <a:ext cx="3404097" cy="1548774"/>
          </a:xfrm>
          <a:custGeom>
            <a:avLst/>
            <a:gdLst/>
            <a:ahLst/>
            <a:cxnLst/>
            <a:rect l="l" t="t" r="r" b="b"/>
            <a:pathLst>
              <a:path w="3404097" h="1548774">
                <a:moveTo>
                  <a:pt x="0" y="0"/>
                </a:moveTo>
                <a:lnTo>
                  <a:pt x="3404096" y="0"/>
                </a:lnTo>
                <a:lnTo>
                  <a:pt x="3404096" y="1548774"/>
                </a:lnTo>
                <a:lnTo>
                  <a:pt x="0" y="1548774"/>
                </a:lnTo>
                <a:lnTo>
                  <a:pt x="0" y="0"/>
                </a:lnTo>
                <a:close/>
              </a:path>
            </a:pathLst>
          </a:custGeom>
          <a:blipFill>
            <a:blip r:embed="rId8"/>
            <a:stretch>
              <a:fillRect l="-95372" r="-87219"/>
            </a:stretch>
          </a:blipFill>
        </p:spPr>
        <p:txBody>
          <a:bodyPr/>
          <a:lstStyle/>
          <a:p>
            <a:endParaRPr lang="es-AR"/>
          </a:p>
        </p:txBody>
      </p:sp>
      <p:sp>
        <p:nvSpPr>
          <p:cNvPr id="19" name="TextBox 19">
            <a:extLst>
              <a:ext uri="{FF2B5EF4-FFF2-40B4-BE49-F238E27FC236}">
                <a16:creationId xmlns:a16="http://schemas.microsoft.com/office/drawing/2014/main" id="{A00DD716-5F27-99F6-E055-57C6CC7E4ECE}"/>
              </a:ext>
            </a:extLst>
          </p:cNvPr>
          <p:cNvSpPr txBox="1"/>
          <p:nvPr/>
        </p:nvSpPr>
        <p:spPr>
          <a:xfrm>
            <a:off x="12228496" y="1219919"/>
            <a:ext cx="2914641" cy="692497"/>
          </a:xfrm>
          <a:prstGeom prst="rect">
            <a:avLst/>
          </a:prstGeom>
        </p:spPr>
        <p:txBody>
          <a:bodyPr wrap="square" lIns="0" tIns="0" rIns="0" bIns="0" rtlCol="0" anchor="t">
            <a:spAutoFit/>
          </a:bodyPr>
          <a:lstStyle/>
          <a:p>
            <a:pPr algn="ctr">
              <a:lnSpc>
                <a:spcPts val="5430"/>
              </a:lnSpc>
            </a:pPr>
            <a:r>
              <a:rPr lang="en-US" sz="5400" b="1" dirty="0">
                <a:solidFill>
                  <a:srgbClr val="000000"/>
                </a:solidFill>
                <a:latin typeface="Bookman Old Style" panose="02050604050505020204" pitchFamily="18" charset="0"/>
                <a:sym typeface="Caveat Brush"/>
              </a:rPr>
              <a:t>Qué es?</a:t>
            </a:r>
          </a:p>
        </p:txBody>
      </p:sp>
      <p:sp>
        <p:nvSpPr>
          <p:cNvPr id="21" name="TextBox 20">
            <a:extLst>
              <a:ext uri="{FF2B5EF4-FFF2-40B4-BE49-F238E27FC236}">
                <a16:creationId xmlns:a16="http://schemas.microsoft.com/office/drawing/2014/main" id="{FC1EA6EE-A95F-8227-9C5F-FA9C0E7DF3CE}"/>
              </a:ext>
            </a:extLst>
          </p:cNvPr>
          <p:cNvSpPr txBox="1"/>
          <p:nvPr/>
        </p:nvSpPr>
        <p:spPr>
          <a:xfrm>
            <a:off x="10815894" y="2502781"/>
            <a:ext cx="6251851" cy="6031331"/>
          </a:xfrm>
          <a:prstGeom prst="rect">
            <a:avLst/>
          </a:prstGeom>
        </p:spPr>
        <p:txBody>
          <a:bodyPr wrap="square" lIns="0" tIns="0" rIns="0" bIns="0" rtlCol="0" anchor="t">
            <a:spAutoFit/>
          </a:bodyPr>
          <a:lstStyle/>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La declaración jurada de carácter informativa es la presentación de un conjunto de datos referidos a tu patrimonio que ARCA solicita que suministres. Esta declaración no debe arrojar saldo a pagar.</a:t>
            </a:r>
          </a:p>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 </a:t>
            </a:r>
          </a:p>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Cuando estés obligado únicamente a la presentación de la declaración jurada informativa, no corresponderá la inscripción en el impuesto.</a:t>
            </a:r>
            <a:endParaRPr lang="en-US" sz="2400" dirty="0">
              <a:solidFill>
                <a:srgbClr val="000000"/>
              </a:solidFill>
              <a:latin typeface="Bookman Old Style" panose="02050604050505020204" pitchFamily="18" charset="0"/>
              <a:ea typeface="Caveat Brush"/>
              <a:cs typeface="Caveat Brush"/>
              <a:sym typeface="Caveat Brush"/>
            </a:endParaRPr>
          </a:p>
        </p:txBody>
      </p:sp>
      <p:sp>
        <p:nvSpPr>
          <p:cNvPr id="22" name="TextBox 19">
            <a:extLst>
              <a:ext uri="{FF2B5EF4-FFF2-40B4-BE49-F238E27FC236}">
                <a16:creationId xmlns:a16="http://schemas.microsoft.com/office/drawing/2014/main" id="{3263CB73-423D-8CEA-5A03-F56EB37C5138}"/>
              </a:ext>
            </a:extLst>
          </p:cNvPr>
          <p:cNvSpPr txBox="1"/>
          <p:nvPr/>
        </p:nvSpPr>
        <p:spPr>
          <a:xfrm>
            <a:off x="3358463" y="3804499"/>
            <a:ext cx="5389409" cy="1384995"/>
          </a:xfrm>
          <a:prstGeom prst="rect">
            <a:avLst/>
          </a:prstGeom>
        </p:spPr>
        <p:txBody>
          <a:bodyPr wrap="square" lIns="0" tIns="0" rIns="0" bIns="0" rtlCol="0" anchor="t">
            <a:spAutoFit/>
          </a:bodyPr>
          <a:lstStyle/>
          <a:p>
            <a:pPr algn="ctr">
              <a:lnSpc>
                <a:spcPts val="5430"/>
              </a:lnSpc>
            </a:pPr>
            <a:r>
              <a:rPr lang="en-US" sz="5400" b="1" dirty="0">
                <a:solidFill>
                  <a:srgbClr val="000000"/>
                </a:solidFill>
                <a:latin typeface="Bookman Old Style" panose="02050604050505020204" pitchFamily="18" charset="0"/>
                <a:sym typeface="Caveat Brush"/>
              </a:rPr>
              <a:t>Tengo que </a:t>
            </a:r>
            <a:r>
              <a:rPr lang="en-US" sz="5400" b="1" dirty="0" err="1">
                <a:solidFill>
                  <a:srgbClr val="000000"/>
                </a:solidFill>
                <a:latin typeface="Bookman Old Style" panose="02050604050505020204" pitchFamily="18" charset="0"/>
                <a:sym typeface="Caveat Brush"/>
              </a:rPr>
              <a:t>presentarla</a:t>
            </a:r>
            <a:r>
              <a:rPr lang="en-US" sz="5400" b="1" dirty="0">
                <a:solidFill>
                  <a:srgbClr val="000000"/>
                </a:solidFill>
                <a:latin typeface="Bookman Old Style" panose="02050604050505020204" pitchFamily="18" charset="0"/>
                <a:sym typeface="Caveat Brush"/>
              </a:rPr>
              <a:t>? </a:t>
            </a:r>
          </a:p>
        </p:txBody>
      </p:sp>
      <p:sp>
        <p:nvSpPr>
          <p:cNvPr id="23" name="TextBox 20">
            <a:extLst>
              <a:ext uri="{FF2B5EF4-FFF2-40B4-BE49-F238E27FC236}">
                <a16:creationId xmlns:a16="http://schemas.microsoft.com/office/drawing/2014/main" id="{787F398F-035E-63E3-EC29-8AF3D2D93841}"/>
              </a:ext>
            </a:extLst>
          </p:cNvPr>
          <p:cNvSpPr txBox="1"/>
          <p:nvPr/>
        </p:nvSpPr>
        <p:spPr>
          <a:xfrm>
            <a:off x="3052499" y="5397046"/>
            <a:ext cx="6251851" cy="2707344"/>
          </a:xfrm>
          <a:prstGeom prst="rect">
            <a:avLst/>
          </a:prstGeom>
        </p:spPr>
        <p:txBody>
          <a:bodyPr wrap="square" lIns="0" tIns="0" rIns="0" bIns="0" rtlCol="0" anchor="t">
            <a:spAutoFit/>
          </a:bodyPr>
          <a:lstStyle/>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Te corresponderá </a:t>
            </a:r>
            <a:r>
              <a:rPr lang="es-AR" sz="2400" dirty="0" err="1">
                <a:solidFill>
                  <a:srgbClr val="000000"/>
                </a:solidFill>
                <a:latin typeface="Bookman Old Style" panose="02050604050505020204" pitchFamily="18" charset="0"/>
                <a:ea typeface="Caveat Brush"/>
                <a:cs typeface="Caveat Brush"/>
                <a:sym typeface="Caveat Brush"/>
              </a:rPr>
              <a:t>presentr</a:t>
            </a:r>
            <a:r>
              <a:rPr lang="es-AR" sz="2400" dirty="0">
                <a:solidFill>
                  <a:srgbClr val="000000"/>
                </a:solidFill>
                <a:latin typeface="Bookman Old Style" panose="02050604050505020204" pitchFamily="18" charset="0"/>
                <a:ea typeface="Caveat Brush"/>
                <a:cs typeface="Caveat Brush"/>
                <a:sym typeface="Caveat Brush"/>
              </a:rPr>
              <a:t> esta declaración jurada si en el período fiscal obtuviste ingresos/rentas iguales o superiores a $150.000.000 por las siguientes actividades:</a:t>
            </a:r>
            <a:endParaRPr lang="en-US" sz="2400" dirty="0">
              <a:solidFill>
                <a:srgbClr val="000000"/>
              </a:solidFill>
              <a:latin typeface="Bookman Old Style" panose="02050604050505020204" pitchFamily="18" charset="0"/>
              <a:ea typeface="Caveat Brush"/>
              <a:cs typeface="Caveat Brush"/>
              <a:sym typeface="Caveat Brush"/>
            </a:endParaRPr>
          </a:p>
        </p:txBody>
      </p:sp>
    </p:spTree>
    <p:extLst>
      <p:ext uri="{BB962C8B-B14F-4D97-AF65-F5344CB8AC3E}">
        <p14:creationId xmlns:p14="http://schemas.microsoft.com/office/powerpoint/2010/main" val="3240869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A0F38-F516-E145-69DD-D18650363C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E9E0152-EFEA-0C16-362E-CD7F7176B94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AR"/>
          </a:p>
        </p:txBody>
      </p:sp>
      <p:sp>
        <p:nvSpPr>
          <p:cNvPr id="3" name="Freeform 3">
            <a:extLst>
              <a:ext uri="{FF2B5EF4-FFF2-40B4-BE49-F238E27FC236}">
                <a16:creationId xmlns:a16="http://schemas.microsoft.com/office/drawing/2014/main" id="{1E2F994D-B988-3C2F-42DD-BDAB50038BAA}"/>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AE293996-A86A-7CF4-6361-49BF8FC311DA}"/>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5" name="Freeform 5">
            <a:extLst>
              <a:ext uri="{FF2B5EF4-FFF2-40B4-BE49-F238E27FC236}">
                <a16:creationId xmlns:a16="http://schemas.microsoft.com/office/drawing/2014/main" id="{3A598D59-F4CB-9C3D-4424-C54A0754156D}"/>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AR"/>
          </a:p>
        </p:txBody>
      </p:sp>
      <p:sp>
        <p:nvSpPr>
          <p:cNvPr id="6" name="Freeform 6">
            <a:extLst>
              <a:ext uri="{FF2B5EF4-FFF2-40B4-BE49-F238E27FC236}">
                <a16:creationId xmlns:a16="http://schemas.microsoft.com/office/drawing/2014/main" id="{8FDBA04A-7AD6-6556-5A81-285517910EAF}"/>
              </a:ext>
            </a:extLst>
          </p:cNvPr>
          <p:cNvSpPr/>
          <p:nvPr/>
        </p:nvSpPr>
        <p:spPr>
          <a:xfrm>
            <a:off x="-209645" y="-1733364"/>
            <a:ext cx="18497645" cy="1929318"/>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AR"/>
          </a:p>
        </p:txBody>
      </p:sp>
      <p:sp>
        <p:nvSpPr>
          <p:cNvPr id="11" name="Freeform 11">
            <a:extLst>
              <a:ext uri="{FF2B5EF4-FFF2-40B4-BE49-F238E27FC236}">
                <a16:creationId xmlns:a16="http://schemas.microsoft.com/office/drawing/2014/main" id="{F0CF9E57-7E79-D1EE-16F2-A888FFB0AED5}"/>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AR"/>
          </a:p>
        </p:txBody>
      </p:sp>
      <p:sp>
        <p:nvSpPr>
          <p:cNvPr id="24" name="Freeform 14">
            <a:extLst>
              <a:ext uri="{FF2B5EF4-FFF2-40B4-BE49-F238E27FC236}">
                <a16:creationId xmlns:a16="http://schemas.microsoft.com/office/drawing/2014/main" id="{03D0276A-D40F-07E1-82B4-552E23A50B0D}"/>
              </a:ext>
            </a:extLst>
          </p:cNvPr>
          <p:cNvSpPr/>
          <p:nvPr/>
        </p:nvSpPr>
        <p:spPr>
          <a:xfrm flipV="1">
            <a:off x="1304306" y="-535123"/>
            <a:ext cx="15645964" cy="10741471"/>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AR"/>
          </a:p>
        </p:txBody>
      </p:sp>
      <p:sp>
        <p:nvSpPr>
          <p:cNvPr id="25" name="TextBox 20">
            <a:extLst>
              <a:ext uri="{FF2B5EF4-FFF2-40B4-BE49-F238E27FC236}">
                <a16:creationId xmlns:a16="http://schemas.microsoft.com/office/drawing/2014/main" id="{01798717-635E-29C0-B23D-2E0F8D96F98F}"/>
              </a:ext>
            </a:extLst>
          </p:cNvPr>
          <p:cNvSpPr txBox="1"/>
          <p:nvPr/>
        </p:nvSpPr>
        <p:spPr>
          <a:xfrm>
            <a:off x="1600199" y="1055603"/>
            <a:ext cx="15178349" cy="7052187"/>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Desempeño de cargos públicos nacionales, provinciales, municipales y de CABA, incluidos los cargos electivos de los Poderes Ejecutivos y Legislativos. Magistrados, Funcionarios y Empleados del Poder Judicial y del Ministerio Público de la Nación.</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Trabajo en relación de dependencia.</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Jubilaciones, pensiones, retiros o subsidios de cualquier especie en cuanto tengan su origen en el trabajo personal y en la medida que hayan estado sujetos al pago del impuesto.</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Servicios personales prestados por los socios de las sociedades cooperativas de trabajo, que trabajen - personalmente en la explotación inclusive el retorno percibido por aquéllos.</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Planes de seguros de retiro privados administrados por entidades sujetas al control de la Superintendencia de</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Seguros de la Nación, que se perciban bajo la modalidad de renta vitalicia previsional.</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Actores que perciban sus ingresos a través de la Asociación Argentina de Actores.</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Exentas, no alcanzadas o no computables en el impuesto a las ganancias Exentas, no alcanzadas o no computables en el impuesto a las ganancias</a:t>
            </a:r>
            <a:endParaRPr lang="en-US" sz="2200" dirty="0">
              <a:solidFill>
                <a:srgbClr val="000000"/>
              </a:solidFill>
              <a:latin typeface="Bookman Old Style" panose="02050604050505020204" pitchFamily="18" charset="0"/>
              <a:ea typeface="Caveat Brush"/>
              <a:cs typeface="Caveat Brush"/>
              <a:sym typeface="Caveat Brush"/>
            </a:endParaRPr>
          </a:p>
        </p:txBody>
      </p:sp>
    </p:spTree>
    <p:extLst>
      <p:ext uri="{BB962C8B-B14F-4D97-AF65-F5344CB8AC3E}">
        <p14:creationId xmlns:p14="http://schemas.microsoft.com/office/powerpoint/2010/main" val="2966938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B4D8C-9130-5F25-23EB-19C6A1BFB9A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183F27B-2432-FBB1-24DB-A9B22D5BFF8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AR"/>
          </a:p>
        </p:txBody>
      </p:sp>
      <p:sp>
        <p:nvSpPr>
          <p:cNvPr id="3" name="Freeform 3">
            <a:extLst>
              <a:ext uri="{FF2B5EF4-FFF2-40B4-BE49-F238E27FC236}">
                <a16:creationId xmlns:a16="http://schemas.microsoft.com/office/drawing/2014/main" id="{2EE518C6-BC49-886E-5844-04C9BCB994F8}"/>
              </a:ext>
            </a:extLst>
          </p:cNvPr>
          <p:cNvSpPr/>
          <p:nvPr/>
        </p:nvSpPr>
        <p:spPr>
          <a:xfrm>
            <a:off x="-324873" y="-4823356"/>
            <a:ext cx="8746478" cy="8746478"/>
          </a:xfrm>
          <a:custGeom>
            <a:avLst/>
            <a:gdLst/>
            <a:ahLst/>
            <a:cxnLst/>
            <a:rect l="l" t="t" r="r" b="b"/>
            <a:pathLst>
              <a:path w="8746478" h="8746478">
                <a:moveTo>
                  <a:pt x="0" y="0"/>
                </a:moveTo>
                <a:lnTo>
                  <a:pt x="8746478" y="0"/>
                </a:lnTo>
                <a:lnTo>
                  <a:pt x="8746478" y="8746478"/>
                </a:lnTo>
                <a:lnTo>
                  <a:pt x="0" y="8746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3160DF6D-9C80-8F65-FBB0-F237C507B117}"/>
              </a:ext>
            </a:extLst>
          </p:cNvPr>
          <p:cNvSpPr/>
          <p:nvPr/>
        </p:nvSpPr>
        <p:spPr>
          <a:xfrm rot="2762812">
            <a:off x="-2235122" y="-3370904"/>
            <a:ext cx="7428595" cy="8883222"/>
          </a:xfrm>
          <a:custGeom>
            <a:avLst/>
            <a:gdLst/>
            <a:ahLst/>
            <a:cxnLst/>
            <a:rect l="l" t="t" r="r" b="b"/>
            <a:pathLst>
              <a:path w="7428595" h="8883222">
                <a:moveTo>
                  <a:pt x="0" y="0"/>
                </a:moveTo>
                <a:lnTo>
                  <a:pt x="7428595" y="0"/>
                </a:lnTo>
                <a:lnTo>
                  <a:pt x="7428595" y="8883222"/>
                </a:lnTo>
                <a:lnTo>
                  <a:pt x="0" y="8883222"/>
                </a:lnTo>
                <a:lnTo>
                  <a:pt x="0" y="0"/>
                </a:lnTo>
                <a:close/>
              </a:path>
            </a:pathLst>
          </a:custGeom>
          <a:blipFill>
            <a:blip r:embed="rId5"/>
            <a:stretch>
              <a:fillRect/>
            </a:stretch>
          </a:blipFill>
        </p:spPr>
        <p:txBody>
          <a:bodyPr/>
          <a:lstStyle/>
          <a:p>
            <a:endParaRPr lang="es-AR"/>
          </a:p>
        </p:txBody>
      </p:sp>
      <p:sp>
        <p:nvSpPr>
          <p:cNvPr id="10" name="Freeform 10">
            <a:extLst>
              <a:ext uri="{FF2B5EF4-FFF2-40B4-BE49-F238E27FC236}">
                <a16:creationId xmlns:a16="http://schemas.microsoft.com/office/drawing/2014/main" id="{B22F1E1D-5DDC-03DA-D86A-F7A21237873E}"/>
              </a:ext>
            </a:extLst>
          </p:cNvPr>
          <p:cNvSpPr/>
          <p:nvPr/>
        </p:nvSpPr>
        <p:spPr>
          <a:xfrm>
            <a:off x="10083870" y="3923122"/>
            <a:ext cx="8746478" cy="8746478"/>
          </a:xfrm>
          <a:custGeom>
            <a:avLst/>
            <a:gdLst/>
            <a:ahLst/>
            <a:cxnLst/>
            <a:rect l="l" t="t" r="r" b="b"/>
            <a:pathLst>
              <a:path w="8746478" h="8746478">
                <a:moveTo>
                  <a:pt x="0" y="0"/>
                </a:moveTo>
                <a:lnTo>
                  <a:pt x="8746478" y="0"/>
                </a:lnTo>
                <a:lnTo>
                  <a:pt x="8746478" y="8746477"/>
                </a:lnTo>
                <a:lnTo>
                  <a:pt x="0" y="8746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11" name="Freeform 11">
            <a:extLst>
              <a:ext uri="{FF2B5EF4-FFF2-40B4-BE49-F238E27FC236}">
                <a16:creationId xmlns:a16="http://schemas.microsoft.com/office/drawing/2014/main" id="{8FEF3EC2-69A6-1ACF-28CF-4931B3DCEA91}"/>
              </a:ext>
            </a:extLst>
          </p:cNvPr>
          <p:cNvSpPr/>
          <p:nvPr/>
        </p:nvSpPr>
        <p:spPr>
          <a:xfrm rot="4850613">
            <a:off x="6741403" y="-232521"/>
            <a:ext cx="5468774" cy="21309566"/>
          </a:xfrm>
          <a:custGeom>
            <a:avLst/>
            <a:gdLst/>
            <a:ahLst/>
            <a:cxnLst/>
            <a:rect l="l" t="t" r="r" b="b"/>
            <a:pathLst>
              <a:path w="5468774" h="21309566">
                <a:moveTo>
                  <a:pt x="0" y="0"/>
                </a:moveTo>
                <a:lnTo>
                  <a:pt x="5468774" y="0"/>
                </a:lnTo>
                <a:lnTo>
                  <a:pt x="5468774" y="21309566"/>
                </a:lnTo>
                <a:lnTo>
                  <a:pt x="0" y="21309566"/>
                </a:lnTo>
                <a:lnTo>
                  <a:pt x="0" y="0"/>
                </a:lnTo>
                <a:close/>
              </a:path>
            </a:pathLst>
          </a:custGeom>
          <a:blipFill>
            <a:blip r:embed="rId5"/>
            <a:stretch>
              <a:fillRect t="-4595" r="-255803" b="-4595"/>
            </a:stretch>
          </a:blipFill>
        </p:spPr>
        <p:txBody>
          <a:bodyPr/>
          <a:lstStyle/>
          <a:p>
            <a:endParaRPr lang="es-AR"/>
          </a:p>
        </p:txBody>
      </p:sp>
      <p:pic>
        <p:nvPicPr>
          <p:cNvPr id="6" name="Imagen 5">
            <a:extLst>
              <a:ext uri="{FF2B5EF4-FFF2-40B4-BE49-F238E27FC236}">
                <a16:creationId xmlns:a16="http://schemas.microsoft.com/office/drawing/2014/main" id="{4E8E7237-11D4-0B11-3192-CDD6FADD4A27}"/>
              </a:ext>
            </a:extLst>
          </p:cNvPr>
          <p:cNvPicPr>
            <a:picLocks noChangeAspect="1"/>
          </p:cNvPicPr>
          <p:nvPr/>
        </p:nvPicPr>
        <p:blipFill>
          <a:blip r:embed="rId6"/>
          <a:stretch>
            <a:fillRect/>
          </a:stretch>
        </p:blipFill>
        <p:spPr>
          <a:xfrm>
            <a:off x="1680198" y="1134339"/>
            <a:ext cx="15591183" cy="8018322"/>
          </a:xfrm>
          <a:prstGeom prst="rect">
            <a:avLst/>
          </a:prstGeom>
        </p:spPr>
      </p:pic>
    </p:spTree>
    <p:extLst>
      <p:ext uri="{BB962C8B-B14F-4D97-AF65-F5344CB8AC3E}">
        <p14:creationId xmlns:p14="http://schemas.microsoft.com/office/powerpoint/2010/main" val="3330105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EB34A-B294-731E-70AE-0900BE9EAA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03109AD-0BB6-CEDB-0D7A-99CE02D31D9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AR"/>
          </a:p>
        </p:txBody>
      </p:sp>
      <p:sp>
        <p:nvSpPr>
          <p:cNvPr id="3" name="Freeform 3">
            <a:extLst>
              <a:ext uri="{FF2B5EF4-FFF2-40B4-BE49-F238E27FC236}">
                <a16:creationId xmlns:a16="http://schemas.microsoft.com/office/drawing/2014/main" id="{49799827-B983-AFA3-57CF-DAC451523844}"/>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CAEEDF35-0120-8451-F725-EB9A260752CD}"/>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5" name="Freeform 5">
            <a:extLst>
              <a:ext uri="{FF2B5EF4-FFF2-40B4-BE49-F238E27FC236}">
                <a16:creationId xmlns:a16="http://schemas.microsoft.com/office/drawing/2014/main" id="{D21DC390-6BDF-06CB-7C86-E5829FA49F43}"/>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AR"/>
          </a:p>
        </p:txBody>
      </p:sp>
      <p:sp>
        <p:nvSpPr>
          <p:cNvPr id="6" name="Freeform 6">
            <a:extLst>
              <a:ext uri="{FF2B5EF4-FFF2-40B4-BE49-F238E27FC236}">
                <a16:creationId xmlns:a16="http://schemas.microsoft.com/office/drawing/2014/main" id="{56DCEA90-7832-8B94-11AF-1BB8807D3440}"/>
              </a:ext>
            </a:extLst>
          </p:cNvPr>
          <p:cNvSpPr/>
          <p:nvPr/>
        </p:nvSpPr>
        <p:spPr>
          <a:xfrm>
            <a:off x="-209645" y="-1733366"/>
            <a:ext cx="18497645" cy="3932203"/>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AR"/>
          </a:p>
        </p:txBody>
      </p:sp>
      <p:sp>
        <p:nvSpPr>
          <p:cNvPr id="11" name="Freeform 11">
            <a:extLst>
              <a:ext uri="{FF2B5EF4-FFF2-40B4-BE49-F238E27FC236}">
                <a16:creationId xmlns:a16="http://schemas.microsoft.com/office/drawing/2014/main" id="{9CD7EF07-10D1-0959-8200-5F0B31049EA3}"/>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AR"/>
          </a:p>
        </p:txBody>
      </p:sp>
      <p:sp>
        <p:nvSpPr>
          <p:cNvPr id="20" name="TextBox 20">
            <a:extLst>
              <a:ext uri="{FF2B5EF4-FFF2-40B4-BE49-F238E27FC236}">
                <a16:creationId xmlns:a16="http://schemas.microsoft.com/office/drawing/2014/main" id="{04985DD6-54F6-ED1B-8F7D-2CB655E7D7F7}"/>
              </a:ext>
            </a:extLst>
          </p:cNvPr>
          <p:cNvSpPr txBox="1"/>
          <p:nvPr/>
        </p:nvSpPr>
        <p:spPr>
          <a:xfrm>
            <a:off x="63190" y="-274042"/>
            <a:ext cx="16896539" cy="1757532"/>
          </a:xfrm>
          <a:prstGeom prst="rect">
            <a:avLst/>
          </a:prstGeom>
        </p:spPr>
        <p:txBody>
          <a:bodyPr wrap="square" lIns="0" tIns="0" rIns="0" bIns="0" rtlCol="0" anchor="t">
            <a:spAutoFit/>
          </a:bodyPr>
          <a:lstStyle/>
          <a:p>
            <a:pPr algn="ctr">
              <a:lnSpc>
                <a:spcPts val="16507"/>
              </a:lnSpc>
            </a:pPr>
            <a:r>
              <a:rPr lang="en-US" sz="4000" b="1" dirty="0">
                <a:latin typeface="Bookman Old Style" panose="02050604050505020204" pitchFamily="18" charset="0"/>
                <a:ea typeface="Quiapo"/>
                <a:cs typeface="Quiapo"/>
                <a:sym typeface="Quiapo"/>
              </a:rPr>
              <a:t>Qué son </a:t>
            </a:r>
            <a:r>
              <a:rPr lang="en-US" sz="4000" b="1" dirty="0" err="1">
                <a:latin typeface="Bookman Old Style" panose="02050604050505020204" pitchFamily="18" charset="0"/>
                <a:ea typeface="Quiapo"/>
                <a:cs typeface="Quiapo"/>
                <a:sym typeface="Quiapo"/>
              </a:rPr>
              <a:t>los</a:t>
            </a:r>
            <a:r>
              <a:rPr lang="en-US" sz="4000" b="1" dirty="0">
                <a:latin typeface="Bookman Old Style" panose="02050604050505020204" pitchFamily="18" charset="0"/>
                <a:ea typeface="Quiapo"/>
                <a:cs typeface="Quiapo"/>
                <a:sym typeface="Quiapo"/>
              </a:rPr>
              <a:t> </a:t>
            </a:r>
            <a:r>
              <a:rPr lang="en-US" sz="4000" b="1" dirty="0" err="1">
                <a:latin typeface="Bookman Old Style" panose="02050604050505020204" pitchFamily="18" charset="0"/>
                <a:ea typeface="Quiapo"/>
                <a:cs typeface="Quiapo"/>
                <a:sym typeface="Quiapo"/>
              </a:rPr>
              <a:t>anticipos</a:t>
            </a:r>
            <a:r>
              <a:rPr lang="en-US" sz="4000" b="1" dirty="0">
                <a:latin typeface="Bookman Old Style" panose="02050604050505020204" pitchFamily="18" charset="0"/>
                <a:ea typeface="Quiapo"/>
                <a:cs typeface="Quiapo"/>
                <a:sym typeface="Quiapo"/>
              </a:rPr>
              <a:t>?</a:t>
            </a:r>
          </a:p>
        </p:txBody>
      </p:sp>
      <p:sp>
        <p:nvSpPr>
          <p:cNvPr id="24" name="Freeform 14">
            <a:extLst>
              <a:ext uri="{FF2B5EF4-FFF2-40B4-BE49-F238E27FC236}">
                <a16:creationId xmlns:a16="http://schemas.microsoft.com/office/drawing/2014/main" id="{32A5A988-19A0-88CE-7FE0-ACFCE4E9FE64}"/>
              </a:ext>
            </a:extLst>
          </p:cNvPr>
          <p:cNvSpPr/>
          <p:nvPr/>
        </p:nvSpPr>
        <p:spPr>
          <a:xfrm flipV="1">
            <a:off x="1409129" y="547959"/>
            <a:ext cx="15645964" cy="10286998"/>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AR"/>
          </a:p>
        </p:txBody>
      </p:sp>
      <p:sp>
        <p:nvSpPr>
          <p:cNvPr id="25" name="TextBox 20">
            <a:extLst>
              <a:ext uri="{FF2B5EF4-FFF2-40B4-BE49-F238E27FC236}">
                <a16:creationId xmlns:a16="http://schemas.microsoft.com/office/drawing/2014/main" id="{CFC7EC55-5015-7CD0-EBC4-ACE0F1187654}"/>
              </a:ext>
            </a:extLst>
          </p:cNvPr>
          <p:cNvSpPr txBox="1"/>
          <p:nvPr/>
        </p:nvSpPr>
        <p:spPr>
          <a:xfrm>
            <a:off x="1438275" y="2116812"/>
            <a:ext cx="14935200" cy="1599349"/>
          </a:xfrm>
          <a:prstGeom prst="rect">
            <a:avLst/>
          </a:prstGeom>
        </p:spPr>
        <p:txBody>
          <a:bodyPr wrap="square" lIns="0" tIns="0" rIns="0" bIns="0" rtlCol="0" anchor="t">
            <a:spAutoFit/>
          </a:bodyPr>
          <a:lstStyle/>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Son importes a cuenta de determinados tributos al que está obligado un ciudadano, siendo exigibles hasta la fecha de presentación de la respectiva declaración jurada. Estos pagos se descuentan del monto determinado de la obligación principal al momento de su vencimiento.</a:t>
            </a:r>
            <a:endParaRPr lang="en-US" sz="2400" dirty="0">
              <a:solidFill>
                <a:srgbClr val="000000"/>
              </a:solidFill>
              <a:latin typeface="Bookman Old Style" panose="02050604050505020204" pitchFamily="18" charset="0"/>
              <a:ea typeface="Caveat Brush"/>
              <a:cs typeface="Caveat Brush"/>
              <a:sym typeface="Caveat Brush"/>
            </a:endParaRPr>
          </a:p>
        </p:txBody>
      </p:sp>
      <p:sp>
        <p:nvSpPr>
          <p:cNvPr id="7" name="TextBox 20">
            <a:extLst>
              <a:ext uri="{FF2B5EF4-FFF2-40B4-BE49-F238E27FC236}">
                <a16:creationId xmlns:a16="http://schemas.microsoft.com/office/drawing/2014/main" id="{F57A9D87-D32A-6FB7-C55B-7245069C7EE0}"/>
              </a:ext>
            </a:extLst>
          </p:cNvPr>
          <p:cNvSpPr txBox="1"/>
          <p:nvPr/>
        </p:nvSpPr>
        <p:spPr>
          <a:xfrm>
            <a:off x="457605" y="2722762"/>
            <a:ext cx="16896539" cy="1708288"/>
          </a:xfrm>
          <a:prstGeom prst="rect">
            <a:avLst/>
          </a:prstGeom>
        </p:spPr>
        <p:txBody>
          <a:bodyPr wrap="square" lIns="0" tIns="0" rIns="0" bIns="0" rtlCol="0" anchor="t">
            <a:spAutoFit/>
          </a:bodyPr>
          <a:lstStyle/>
          <a:p>
            <a:pPr algn="ctr">
              <a:lnSpc>
                <a:spcPts val="16507"/>
              </a:lnSpc>
            </a:pPr>
            <a:r>
              <a:rPr lang="es-AR" sz="3600" b="1" dirty="0">
                <a:latin typeface="Bookman Old Style" panose="02050604050505020204" pitchFamily="18" charset="0"/>
                <a:ea typeface="Quiapo"/>
                <a:cs typeface="Quiapo"/>
                <a:sym typeface="Quiapo"/>
              </a:rPr>
              <a:t>¿Cuántos anticipos se deben ingresar a cuenta del impuesto?</a:t>
            </a:r>
            <a:endParaRPr lang="en-US" sz="3600" b="1" dirty="0">
              <a:latin typeface="Bookman Old Style" panose="02050604050505020204" pitchFamily="18" charset="0"/>
              <a:ea typeface="Quiapo"/>
              <a:cs typeface="Quiapo"/>
              <a:sym typeface="Quiapo"/>
            </a:endParaRPr>
          </a:p>
        </p:txBody>
      </p:sp>
      <p:sp>
        <p:nvSpPr>
          <p:cNvPr id="8" name="TextBox 20">
            <a:extLst>
              <a:ext uri="{FF2B5EF4-FFF2-40B4-BE49-F238E27FC236}">
                <a16:creationId xmlns:a16="http://schemas.microsoft.com/office/drawing/2014/main" id="{DB243045-0216-5C51-6E18-DD1A8E7E4484}"/>
              </a:ext>
            </a:extLst>
          </p:cNvPr>
          <p:cNvSpPr txBox="1"/>
          <p:nvPr/>
        </p:nvSpPr>
        <p:spPr>
          <a:xfrm>
            <a:off x="1571577" y="4533745"/>
            <a:ext cx="14935200" cy="3261342"/>
          </a:xfrm>
          <a:prstGeom prst="rect">
            <a:avLst/>
          </a:prstGeom>
        </p:spPr>
        <p:txBody>
          <a:bodyPr wrap="square" lIns="0" tIns="0" rIns="0" bIns="0" rtlCol="0" anchor="t">
            <a:spAutoFit/>
          </a:bodyPr>
          <a:lstStyle/>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Para establecer el importe de cada uno de los anticipos, se aplicará el 20% sobre el monto del impuesto determinado en el período fiscal anterior al que corresponderá imputar los anticipos, detrayendo, de corresponder, la suma computada como pago a cuenta por los gravámenes similares pagados en el exterior. Si el contribuyente considera que la suma a ingresar en concepto de anticipos superará el importe definitivo de la obligación del período fiscal al cual deban imputarse, podrá solicitar la reducción.</a:t>
            </a:r>
            <a:endParaRPr lang="en-US" sz="2400" dirty="0">
              <a:solidFill>
                <a:srgbClr val="000000"/>
              </a:solidFill>
              <a:latin typeface="Bookman Old Style" panose="02050604050505020204" pitchFamily="18" charset="0"/>
              <a:ea typeface="Caveat Brush"/>
              <a:cs typeface="Caveat Brush"/>
              <a:sym typeface="Caveat Brush"/>
            </a:endParaRPr>
          </a:p>
        </p:txBody>
      </p:sp>
      <p:sp>
        <p:nvSpPr>
          <p:cNvPr id="9" name="TextBox 20">
            <a:extLst>
              <a:ext uri="{FF2B5EF4-FFF2-40B4-BE49-F238E27FC236}">
                <a16:creationId xmlns:a16="http://schemas.microsoft.com/office/drawing/2014/main" id="{9D3106A3-124D-A16D-7EA9-1BDBB88B66E1}"/>
              </a:ext>
            </a:extLst>
          </p:cNvPr>
          <p:cNvSpPr txBox="1"/>
          <p:nvPr/>
        </p:nvSpPr>
        <p:spPr>
          <a:xfrm>
            <a:off x="457605" y="6622698"/>
            <a:ext cx="16896539" cy="1708288"/>
          </a:xfrm>
          <a:prstGeom prst="rect">
            <a:avLst/>
          </a:prstGeom>
        </p:spPr>
        <p:txBody>
          <a:bodyPr wrap="square" lIns="0" tIns="0" rIns="0" bIns="0" rtlCol="0" anchor="t">
            <a:spAutoFit/>
          </a:bodyPr>
          <a:lstStyle/>
          <a:p>
            <a:pPr algn="ctr">
              <a:lnSpc>
                <a:spcPts val="16507"/>
              </a:lnSpc>
            </a:pPr>
            <a:r>
              <a:rPr lang="es-AR" sz="3600" b="1" dirty="0">
                <a:latin typeface="Bookman Old Style" panose="02050604050505020204" pitchFamily="18" charset="0"/>
                <a:ea typeface="Quiapo"/>
                <a:cs typeface="Quiapo"/>
                <a:sym typeface="Quiapo"/>
              </a:rPr>
              <a:t>¿Cuánto es el monto mínimo para el ingreso de los anticipos?</a:t>
            </a:r>
            <a:endParaRPr lang="en-US" sz="3600" b="1" dirty="0">
              <a:latin typeface="Bookman Old Style" panose="02050604050505020204" pitchFamily="18" charset="0"/>
              <a:ea typeface="Quiapo"/>
              <a:cs typeface="Quiapo"/>
              <a:sym typeface="Quiapo"/>
            </a:endParaRPr>
          </a:p>
        </p:txBody>
      </p:sp>
      <p:sp>
        <p:nvSpPr>
          <p:cNvPr id="10" name="TextBox 20">
            <a:extLst>
              <a:ext uri="{FF2B5EF4-FFF2-40B4-BE49-F238E27FC236}">
                <a16:creationId xmlns:a16="http://schemas.microsoft.com/office/drawing/2014/main" id="{66948DAC-E8F3-6192-62E5-6631FA7885C8}"/>
              </a:ext>
            </a:extLst>
          </p:cNvPr>
          <p:cNvSpPr txBox="1"/>
          <p:nvPr/>
        </p:nvSpPr>
        <p:spPr>
          <a:xfrm>
            <a:off x="1914524" y="8217120"/>
            <a:ext cx="14935200" cy="1045351"/>
          </a:xfrm>
          <a:prstGeom prst="rect">
            <a:avLst/>
          </a:prstGeom>
        </p:spPr>
        <p:txBody>
          <a:bodyPr wrap="square" lIns="0" tIns="0" rIns="0" bIns="0" rtlCol="0" anchor="t">
            <a:spAutoFit/>
          </a:bodyPr>
          <a:lstStyle/>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Corresponderá efectuar el ingreso de anticipos cuando el importe que se determine resulte igual o superior a la suma de $ 5.000.</a:t>
            </a:r>
            <a:endParaRPr lang="en-US" sz="2400" dirty="0">
              <a:solidFill>
                <a:srgbClr val="000000"/>
              </a:solidFill>
              <a:latin typeface="Bookman Old Style" panose="02050604050505020204" pitchFamily="18" charset="0"/>
              <a:ea typeface="Caveat Brush"/>
              <a:cs typeface="Caveat Brush"/>
              <a:sym typeface="Caveat Brush"/>
            </a:endParaRPr>
          </a:p>
        </p:txBody>
      </p:sp>
      <p:sp>
        <p:nvSpPr>
          <p:cNvPr id="12" name="TextBox 20">
            <a:extLst>
              <a:ext uri="{FF2B5EF4-FFF2-40B4-BE49-F238E27FC236}">
                <a16:creationId xmlns:a16="http://schemas.microsoft.com/office/drawing/2014/main" id="{C9B54CBF-DF8C-0B4A-121C-541A450DEB66}"/>
              </a:ext>
            </a:extLst>
          </p:cNvPr>
          <p:cNvSpPr txBox="1"/>
          <p:nvPr/>
        </p:nvSpPr>
        <p:spPr>
          <a:xfrm>
            <a:off x="7322680" y="9211092"/>
            <a:ext cx="9443736" cy="738664"/>
          </a:xfrm>
          <a:prstGeom prst="rect">
            <a:avLst/>
          </a:prstGeom>
        </p:spPr>
        <p:txBody>
          <a:bodyPr wrap="square" lIns="0" tIns="0" rIns="0" bIns="0" rtlCol="0" anchor="t">
            <a:spAutoFit/>
          </a:bodyPr>
          <a:lstStyle/>
          <a:p>
            <a:r>
              <a:rPr lang="es-AR" sz="2400" dirty="0">
                <a:hlinkClick r:id="rId8"/>
              </a:rPr>
              <a:t>https://www.afip.gob.ar/gananciasybienes/bienes-personales/declaracion-jurada/documentos/Anticipos-Vencimientos-BP.pdf</a:t>
            </a:r>
            <a:r>
              <a:rPr lang="es-AR" sz="2400" dirty="0"/>
              <a:t> </a:t>
            </a:r>
          </a:p>
        </p:txBody>
      </p:sp>
    </p:spTree>
    <p:extLst>
      <p:ext uri="{BB962C8B-B14F-4D97-AF65-F5344CB8AC3E}">
        <p14:creationId xmlns:p14="http://schemas.microsoft.com/office/powerpoint/2010/main" val="106208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6A1EE-612A-286C-85A4-28404EABCD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9D2D11F-D2C8-6746-5696-5910CBC1DAD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AR"/>
          </a:p>
        </p:txBody>
      </p:sp>
      <p:sp>
        <p:nvSpPr>
          <p:cNvPr id="3" name="Freeform 3">
            <a:extLst>
              <a:ext uri="{FF2B5EF4-FFF2-40B4-BE49-F238E27FC236}">
                <a16:creationId xmlns:a16="http://schemas.microsoft.com/office/drawing/2014/main" id="{76F43DF7-63D5-1369-67C6-E3C190580D65}"/>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B5490391-93E0-4810-4490-20F556E61FE5}"/>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5" name="Freeform 5">
            <a:extLst>
              <a:ext uri="{FF2B5EF4-FFF2-40B4-BE49-F238E27FC236}">
                <a16:creationId xmlns:a16="http://schemas.microsoft.com/office/drawing/2014/main" id="{FF7EBBA3-D5C8-C70A-D5A6-C2A4A46F4EAF}"/>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AR"/>
          </a:p>
        </p:txBody>
      </p:sp>
      <p:sp>
        <p:nvSpPr>
          <p:cNvPr id="6" name="Freeform 6">
            <a:extLst>
              <a:ext uri="{FF2B5EF4-FFF2-40B4-BE49-F238E27FC236}">
                <a16:creationId xmlns:a16="http://schemas.microsoft.com/office/drawing/2014/main" id="{43D6E24D-5B53-FAC7-D9C4-B2FB540869B7}"/>
              </a:ext>
            </a:extLst>
          </p:cNvPr>
          <p:cNvSpPr/>
          <p:nvPr/>
        </p:nvSpPr>
        <p:spPr>
          <a:xfrm>
            <a:off x="-209645" y="-1733366"/>
            <a:ext cx="18497645" cy="3932203"/>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AR"/>
          </a:p>
        </p:txBody>
      </p:sp>
      <p:sp>
        <p:nvSpPr>
          <p:cNvPr id="11" name="Freeform 11">
            <a:extLst>
              <a:ext uri="{FF2B5EF4-FFF2-40B4-BE49-F238E27FC236}">
                <a16:creationId xmlns:a16="http://schemas.microsoft.com/office/drawing/2014/main" id="{040D5980-143D-93F5-B52D-B52CD268A2A9}"/>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AR"/>
          </a:p>
        </p:txBody>
      </p:sp>
      <p:sp>
        <p:nvSpPr>
          <p:cNvPr id="20" name="TextBox 20">
            <a:extLst>
              <a:ext uri="{FF2B5EF4-FFF2-40B4-BE49-F238E27FC236}">
                <a16:creationId xmlns:a16="http://schemas.microsoft.com/office/drawing/2014/main" id="{230CA0C0-DEDB-20D6-C0B7-D20109E6B2C2}"/>
              </a:ext>
            </a:extLst>
          </p:cNvPr>
          <p:cNvSpPr txBox="1"/>
          <p:nvPr/>
        </p:nvSpPr>
        <p:spPr>
          <a:xfrm>
            <a:off x="608133" y="-237807"/>
            <a:ext cx="16896539" cy="1757532"/>
          </a:xfrm>
          <a:prstGeom prst="rect">
            <a:avLst/>
          </a:prstGeom>
        </p:spPr>
        <p:txBody>
          <a:bodyPr wrap="square" lIns="0" tIns="0" rIns="0" bIns="0" rtlCol="0" anchor="t">
            <a:spAutoFit/>
          </a:bodyPr>
          <a:lstStyle/>
          <a:p>
            <a:pPr algn="ctr">
              <a:lnSpc>
                <a:spcPts val="16507"/>
              </a:lnSpc>
            </a:pPr>
            <a:r>
              <a:rPr lang="es-AR" sz="4800" b="1" dirty="0">
                <a:latin typeface="Bookman Old Style" panose="02050604050505020204" pitchFamily="18" charset="0"/>
                <a:ea typeface="Quiapo"/>
                <a:cs typeface="Quiapo"/>
                <a:sym typeface="Quiapo"/>
              </a:rPr>
              <a:t>Cómo se solicita la reducción de anticipos?</a:t>
            </a:r>
            <a:endParaRPr lang="en-US" sz="4800" b="1" dirty="0">
              <a:latin typeface="Bookman Old Style" panose="02050604050505020204" pitchFamily="18" charset="0"/>
              <a:ea typeface="Quiapo"/>
              <a:cs typeface="Quiapo"/>
              <a:sym typeface="Quiapo"/>
            </a:endParaRPr>
          </a:p>
        </p:txBody>
      </p:sp>
      <p:sp>
        <p:nvSpPr>
          <p:cNvPr id="24" name="Freeform 14">
            <a:extLst>
              <a:ext uri="{FF2B5EF4-FFF2-40B4-BE49-F238E27FC236}">
                <a16:creationId xmlns:a16="http://schemas.microsoft.com/office/drawing/2014/main" id="{C15D2D94-C8DB-DB5B-03EA-F6A110F29235}"/>
              </a:ext>
            </a:extLst>
          </p:cNvPr>
          <p:cNvSpPr/>
          <p:nvPr/>
        </p:nvSpPr>
        <p:spPr>
          <a:xfrm flipV="1">
            <a:off x="1321018" y="1104899"/>
            <a:ext cx="15645964" cy="9067229"/>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AR"/>
          </a:p>
        </p:txBody>
      </p:sp>
      <p:sp>
        <p:nvSpPr>
          <p:cNvPr id="25" name="TextBox 20">
            <a:extLst>
              <a:ext uri="{FF2B5EF4-FFF2-40B4-BE49-F238E27FC236}">
                <a16:creationId xmlns:a16="http://schemas.microsoft.com/office/drawing/2014/main" id="{8F21BB82-BE16-B744-915D-BF8BDEE1DADA}"/>
              </a:ext>
            </a:extLst>
          </p:cNvPr>
          <p:cNvSpPr txBox="1"/>
          <p:nvPr/>
        </p:nvSpPr>
        <p:spPr>
          <a:xfrm>
            <a:off x="1571577" y="2198836"/>
            <a:ext cx="14935200" cy="7139327"/>
          </a:xfrm>
          <a:prstGeom prst="rect">
            <a:avLst/>
          </a:prstGeom>
        </p:spPr>
        <p:txBody>
          <a:bodyPr wrap="square" lIns="0" tIns="0" rIns="0" bIns="0" rtlCol="0" anchor="t">
            <a:spAutoFit/>
          </a:bodyPr>
          <a:lstStyle/>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La opción de "Reducción de Anticipos" podrá ejercerse a partir del tercer anticipo cuando se trate de personas humanas o sucesiones indivisas.</a:t>
            </a:r>
          </a:p>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No obstante ello, la opción podrá ejercerse a partir del primer anticipo cuando se considere que la suma total a ingresar en tal concepto, por el régimen general, superará, en más del 40%, el importe estimado de la obligación del período fiscal al cual es imputable.</a:t>
            </a:r>
          </a:p>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A los efectos de hacer uso de esta opción los responsables deberán:</a:t>
            </a:r>
          </a:p>
          <a:p>
            <a:pPr marL="457200" indent="-457200" algn="just">
              <a:lnSpc>
                <a:spcPct val="150000"/>
              </a:lnSpc>
              <a:buAutoNum type="arabicPeriod"/>
            </a:pPr>
            <a:r>
              <a:rPr lang="es-AR" sz="2400" dirty="0">
                <a:solidFill>
                  <a:srgbClr val="000000"/>
                </a:solidFill>
                <a:latin typeface="Bookman Old Style" panose="02050604050505020204" pitchFamily="18" charset="0"/>
                <a:ea typeface="Caveat Brush"/>
                <a:cs typeface="Caveat Brush"/>
                <a:sym typeface="Caveat Brush"/>
              </a:rPr>
              <a:t>Ingresar al servicio con clave fiscal "Cuentas Tributarias".</a:t>
            </a:r>
          </a:p>
          <a:p>
            <a:pPr marL="457200" indent="-457200" algn="just">
              <a:lnSpc>
                <a:spcPct val="150000"/>
              </a:lnSpc>
              <a:buAutoNum type="arabicPeriod"/>
            </a:pPr>
            <a:r>
              <a:rPr lang="es-AR" sz="2400" dirty="0">
                <a:solidFill>
                  <a:srgbClr val="000000"/>
                </a:solidFill>
                <a:latin typeface="Bookman Old Style" panose="02050604050505020204" pitchFamily="18" charset="0"/>
                <a:ea typeface="Caveat Brush"/>
                <a:cs typeface="Caveat Brush"/>
                <a:sym typeface="Caveat Brush"/>
              </a:rPr>
              <a:t>Seleccionar la opción "Reducción de Anticipos", en la cual una vez indicado el impuesto y el período fiscal, se consignará el importe de la base de cálculo proyectada. </a:t>
            </a:r>
          </a:p>
          <a:p>
            <a:pPr marL="457200" indent="-457200" algn="just">
              <a:lnSpc>
                <a:spcPct val="150000"/>
              </a:lnSpc>
              <a:buAutoNum type="arabicPeriod"/>
            </a:pPr>
            <a:r>
              <a:rPr lang="es-AR" sz="2400" dirty="0">
                <a:solidFill>
                  <a:srgbClr val="000000"/>
                </a:solidFill>
                <a:latin typeface="Bookman Old Style" panose="02050604050505020204" pitchFamily="18" charset="0"/>
                <a:ea typeface="Caveat Brush"/>
                <a:cs typeface="Caveat Brush"/>
                <a:sym typeface="Caveat Brush"/>
              </a:rPr>
              <a:t>Efectuar, en su caso, el pago del importe del anticipo que resulte de la estimación practicada, mediante VEP.</a:t>
            </a:r>
          </a:p>
          <a:p>
            <a:pPr algn="just">
              <a:lnSpc>
                <a:spcPct val="150000"/>
              </a:lnSpc>
            </a:pPr>
            <a:r>
              <a:rPr lang="es-AR" sz="2400" dirty="0">
                <a:solidFill>
                  <a:srgbClr val="000000"/>
                </a:solidFill>
                <a:latin typeface="Bookman Old Style" panose="02050604050505020204" pitchFamily="18" charset="0"/>
                <a:ea typeface="Caveat Brush"/>
                <a:cs typeface="Caveat Brush"/>
                <a:sym typeface="Caveat Brush"/>
              </a:rPr>
              <a:t>Las obligaciones indicadas deberán cumplirse hasta la fecha de vencimiento fijada para el ingreso del anticipo en el cual se ejerce la opción.</a:t>
            </a:r>
            <a:endParaRPr lang="en-US" sz="2400" dirty="0">
              <a:solidFill>
                <a:srgbClr val="000000"/>
              </a:solidFill>
              <a:latin typeface="Bookman Old Style" panose="02050604050505020204" pitchFamily="18" charset="0"/>
              <a:ea typeface="Caveat Brush"/>
              <a:cs typeface="Caveat Brush"/>
              <a:sym typeface="Caveat Brush"/>
            </a:endParaRPr>
          </a:p>
        </p:txBody>
      </p:sp>
    </p:spTree>
    <p:extLst>
      <p:ext uri="{BB962C8B-B14F-4D97-AF65-F5344CB8AC3E}">
        <p14:creationId xmlns:p14="http://schemas.microsoft.com/office/powerpoint/2010/main" val="2300732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70629">
            <a:off x="470646" y="-826347"/>
            <a:ext cx="10342759" cy="11939693"/>
          </a:xfrm>
          <a:custGeom>
            <a:avLst/>
            <a:gdLst/>
            <a:ahLst/>
            <a:cxnLst/>
            <a:rect l="l" t="t" r="r" b="b"/>
            <a:pathLst>
              <a:path w="10342759" h="11939693">
                <a:moveTo>
                  <a:pt x="0" y="0"/>
                </a:moveTo>
                <a:lnTo>
                  <a:pt x="10342759" y="0"/>
                </a:lnTo>
                <a:lnTo>
                  <a:pt x="10342759" y="11939694"/>
                </a:lnTo>
                <a:lnTo>
                  <a:pt x="0" y="11939694"/>
                </a:lnTo>
                <a:lnTo>
                  <a:pt x="0" y="0"/>
                </a:lnTo>
                <a:close/>
              </a:path>
            </a:pathLst>
          </a:custGeom>
          <a:blipFill>
            <a:blip r:embed="rId2"/>
            <a:stretch>
              <a:fillRect/>
            </a:stretch>
          </a:blipFill>
        </p:spPr>
        <p:txBody>
          <a:bodyPr/>
          <a:lstStyle/>
          <a:p>
            <a:endParaRPr lang="es-AR"/>
          </a:p>
        </p:txBody>
      </p:sp>
      <p:sp>
        <p:nvSpPr>
          <p:cNvPr id="5" name="Freeform 5"/>
          <p:cNvSpPr/>
          <p:nvPr/>
        </p:nvSpPr>
        <p:spPr>
          <a:xfrm rot="-4073140">
            <a:off x="755108" y="5738529"/>
            <a:ext cx="4778881" cy="11009807"/>
          </a:xfrm>
          <a:custGeom>
            <a:avLst/>
            <a:gdLst/>
            <a:ahLst/>
            <a:cxnLst/>
            <a:rect l="l" t="t" r="r" b="b"/>
            <a:pathLst>
              <a:path w="4778881" h="11009807">
                <a:moveTo>
                  <a:pt x="0" y="0"/>
                </a:moveTo>
                <a:lnTo>
                  <a:pt x="4778881" y="0"/>
                </a:lnTo>
                <a:lnTo>
                  <a:pt x="4778881" y="11009806"/>
                </a:lnTo>
                <a:lnTo>
                  <a:pt x="0" y="11009806"/>
                </a:lnTo>
                <a:lnTo>
                  <a:pt x="0" y="0"/>
                </a:lnTo>
                <a:close/>
              </a:path>
            </a:pathLst>
          </a:custGeom>
          <a:blipFill>
            <a:blip r:embed="rId3"/>
            <a:stretch>
              <a:fillRect l="-235715"/>
            </a:stretch>
          </a:blipFill>
        </p:spPr>
        <p:txBody>
          <a:bodyPr/>
          <a:lstStyle/>
          <a:p>
            <a:endParaRPr lang="es-AR"/>
          </a:p>
        </p:txBody>
      </p:sp>
      <p:sp>
        <p:nvSpPr>
          <p:cNvPr id="6" name="Freeform 6"/>
          <p:cNvSpPr/>
          <p:nvPr/>
        </p:nvSpPr>
        <p:spPr>
          <a:xfrm rot="8532878">
            <a:off x="15329648" y="-6176015"/>
            <a:ext cx="4778881" cy="11009807"/>
          </a:xfrm>
          <a:custGeom>
            <a:avLst/>
            <a:gdLst/>
            <a:ahLst/>
            <a:cxnLst/>
            <a:rect l="l" t="t" r="r" b="b"/>
            <a:pathLst>
              <a:path w="4778881" h="11009807">
                <a:moveTo>
                  <a:pt x="0" y="0"/>
                </a:moveTo>
                <a:lnTo>
                  <a:pt x="4778881" y="0"/>
                </a:lnTo>
                <a:lnTo>
                  <a:pt x="4778881" y="11009807"/>
                </a:lnTo>
                <a:lnTo>
                  <a:pt x="0" y="11009807"/>
                </a:lnTo>
                <a:lnTo>
                  <a:pt x="0" y="0"/>
                </a:lnTo>
                <a:close/>
              </a:path>
            </a:pathLst>
          </a:custGeom>
          <a:blipFill>
            <a:blip r:embed="rId3"/>
            <a:stretch>
              <a:fillRect l="-235715"/>
            </a:stretch>
          </a:blipFill>
        </p:spPr>
        <p:txBody>
          <a:bodyPr/>
          <a:lstStyle/>
          <a:p>
            <a:endParaRPr lang="es-AR"/>
          </a:p>
        </p:txBody>
      </p:sp>
      <p:sp>
        <p:nvSpPr>
          <p:cNvPr id="7" name="Freeform 7"/>
          <p:cNvSpPr/>
          <p:nvPr/>
        </p:nvSpPr>
        <p:spPr>
          <a:xfrm>
            <a:off x="11646421" y="7820528"/>
            <a:ext cx="5338182" cy="5504443"/>
          </a:xfrm>
          <a:custGeom>
            <a:avLst/>
            <a:gdLst/>
            <a:ahLst/>
            <a:cxnLst/>
            <a:rect l="l" t="t" r="r" b="b"/>
            <a:pathLst>
              <a:path w="5338182" h="5504443">
                <a:moveTo>
                  <a:pt x="0" y="0"/>
                </a:moveTo>
                <a:lnTo>
                  <a:pt x="5338182" y="0"/>
                </a:lnTo>
                <a:lnTo>
                  <a:pt x="5338182" y="5504444"/>
                </a:lnTo>
                <a:lnTo>
                  <a:pt x="0" y="5504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AR"/>
          </a:p>
        </p:txBody>
      </p:sp>
      <p:sp>
        <p:nvSpPr>
          <p:cNvPr id="9" name="Freeform 9"/>
          <p:cNvSpPr/>
          <p:nvPr/>
        </p:nvSpPr>
        <p:spPr>
          <a:xfrm>
            <a:off x="14590209" y="-2752222"/>
            <a:ext cx="5338182" cy="5504443"/>
          </a:xfrm>
          <a:custGeom>
            <a:avLst/>
            <a:gdLst/>
            <a:ahLst/>
            <a:cxnLst/>
            <a:rect l="l" t="t" r="r" b="b"/>
            <a:pathLst>
              <a:path w="5338182" h="5504443">
                <a:moveTo>
                  <a:pt x="0" y="0"/>
                </a:moveTo>
                <a:lnTo>
                  <a:pt x="5338182" y="0"/>
                </a:lnTo>
                <a:lnTo>
                  <a:pt x="5338182" y="5504444"/>
                </a:lnTo>
                <a:lnTo>
                  <a:pt x="0" y="5504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AR"/>
          </a:p>
        </p:txBody>
      </p:sp>
      <p:pic>
        <p:nvPicPr>
          <p:cNvPr id="10" name="Imagen 9">
            <a:extLst>
              <a:ext uri="{FF2B5EF4-FFF2-40B4-BE49-F238E27FC236}">
                <a16:creationId xmlns:a16="http://schemas.microsoft.com/office/drawing/2014/main" id="{BCBCC317-5D9B-6221-FB13-252C86AE4842}"/>
              </a:ext>
            </a:extLst>
          </p:cNvPr>
          <p:cNvPicPr>
            <a:picLocks noChangeAspect="1"/>
          </p:cNvPicPr>
          <p:nvPr/>
        </p:nvPicPr>
        <p:blipFill>
          <a:blip r:embed="rId6"/>
          <a:stretch>
            <a:fillRect/>
          </a:stretch>
        </p:blipFill>
        <p:spPr>
          <a:xfrm>
            <a:off x="784078" y="1672682"/>
            <a:ext cx="16475222" cy="58098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AR"/>
          </a:p>
        </p:txBody>
      </p:sp>
      <p:sp>
        <p:nvSpPr>
          <p:cNvPr id="3" name="Freeform 3"/>
          <p:cNvSpPr/>
          <p:nvPr/>
        </p:nvSpPr>
        <p:spPr>
          <a:xfrm>
            <a:off x="-3300882" y="-2365019"/>
            <a:ext cx="9282329" cy="8360922"/>
          </a:xfrm>
          <a:custGeom>
            <a:avLst/>
            <a:gdLst/>
            <a:ahLst/>
            <a:cxnLst/>
            <a:rect l="l" t="t" r="r" b="b"/>
            <a:pathLst>
              <a:path w="9282329" h="8360922">
                <a:moveTo>
                  <a:pt x="0" y="0"/>
                </a:moveTo>
                <a:lnTo>
                  <a:pt x="9282329" y="0"/>
                </a:lnTo>
                <a:lnTo>
                  <a:pt x="9282329" y="8360922"/>
                </a:lnTo>
                <a:lnTo>
                  <a:pt x="0" y="8360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p:cNvSpPr/>
          <p:nvPr/>
        </p:nvSpPr>
        <p:spPr>
          <a:xfrm>
            <a:off x="10542665" y="6536775"/>
            <a:ext cx="9282329" cy="8360922"/>
          </a:xfrm>
          <a:custGeom>
            <a:avLst/>
            <a:gdLst/>
            <a:ahLst/>
            <a:cxnLst/>
            <a:rect l="l" t="t" r="r" b="b"/>
            <a:pathLst>
              <a:path w="9282329" h="8360922">
                <a:moveTo>
                  <a:pt x="0" y="0"/>
                </a:moveTo>
                <a:lnTo>
                  <a:pt x="9282330" y="0"/>
                </a:lnTo>
                <a:lnTo>
                  <a:pt x="9282330" y="8360922"/>
                </a:lnTo>
                <a:lnTo>
                  <a:pt x="0" y="8360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5" name="Freeform 5"/>
          <p:cNvSpPr/>
          <p:nvPr/>
        </p:nvSpPr>
        <p:spPr>
          <a:xfrm flipH="1">
            <a:off x="1033218" y="4044067"/>
            <a:ext cx="16221565" cy="6022256"/>
          </a:xfrm>
          <a:custGeom>
            <a:avLst/>
            <a:gdLst/>
            <a:ahLst/>
            <a:cxnLst/>
            <a:rect l="l" t="t" r="r" b="b"/>
            <a:pathLst>
              <a:path w="16221565" h="6022256">
                <a:moveTo>
                  <a:pt x="16221564" y="0"/>
                </a:moveTo>
                <a:lnTo>
                  <a:pt x="0" y="0"/>
                </a:lnTo>
                <a:lnTo>
                  <a:pt x="0" y="6022256"/>
                </a:lnTo>
                <a:lnTo>
                  <a:pt x="16221564" y="6022256"/>
                </a:lnTo>
                <a:lnTo>
                  <a:pt x="1622156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AR"/>
          </a:p>
        </p:txBody>
      </p:sp>
      <p:sp>
        <p:nvSpPr>
          <p:cNvPr id="6" name="Freeform 6"/>
          <p:cNvSpPr/>
          <p:nvPr/>
        </p:nvSpPr>
        <p:spPr>
          <a:xfrm flipH="1" flipV="1">
            <a:off x="1033218" y="937742"/>
            <a:ext cx="16221565" cy="6022256"/>
          </a:xfrm>
          <a:custGeom>
            <a:avLst/>
            <a:gdLst/>
            <a:ahLst/>
            <a:cxnLst/>
            <a:rect l="l" t="t" r="r" b="b"/>
            <a:pathLst>
              <a:path w="16221565" h="6022256">
                <a:moveTo>
                  <a:pt x="16221564" y="6022256"/>
                </a:moveTo>
                <a:lnTo>
                  <a:pt x="0" y="6022256"/>
                </a:lnTo>
                <a:lnTo>
                  <a:pt x="0" y="0"/>
                </a:lnTo>
                <a:lnTo>
                  <a:pt x="16221564" y="0"/>
                </a:lnTo>
                <a:lnTo>
                  <a:pt x="16221564" y="602225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AR"/>
          </a:p>
        </p:txBody>
      </p:sp>
      <p:sp>
        <p:nvSpPr>
          <p:cNvPr id="10" name="TextBox 10"/>
          <p:cNvSpPr txBox="1"/>
          <p:nvPr/>
        </p:nvSpPr>
        <p:spPr>
          <a:xfrm rot="21436920">
            <a:off x="5228032" y="878705"/>
            <a:ext cx="7819809" cy="2126935"/>
          </a:xfrm>
          <a:prstGeom prst="rect">
            <a:avLst/>
          </a:prstGeom>
        </p:spPr>
        <p:txBody>
          <a:bodyPr lIns="51125" tIns="51125" rIns="51125" bIns="51125" rtlCol="0" anchor="ctr"/>
          <a:lstStyle/>
          <a:p>
            <a:pPr algn="ctr">
              <a:lnSpc>
                <a:spcPts val="2659"/>
              </a:lnSpc>
            </a:pPr>
            <a:endParaRPr/>
          </a:p>
        </p:txBody>
      </p:sp>
      <p:sp>
        <p:nvSpPr>
          <p:cNvPr id="15" name="Freeform 15"/>
          <p:cNvSpPr/>
          <p:nvPr/>
        </p:nvSpPr>
        <p:spPr>
          <a:xfrm>
            <a:off x="15183830" y="-525328"/>
            <a:ext cx="3104170" cy="3108055"/>
          </a:xfrm>
          <a:custGeom>
            <a:avLst/>
            <a:gdLst/>
            <a:ahLst/>
            <a:cxnLst/>
            <a:rect l="l" t="t" r="r" b="b"/>
            <a:pathLst>
              <a:path w="3104170" h="3108055">
                <a:moveTo>
                  <a:pt x="0" y="0"/>
                </a:moveTo>
                <a:lnTo>
                  <a:pt x="3104170" y="0"/>
                </a:lnTo>
                <a:lnTo>
                  <a:pt x="3104170" y="3108056"/>
                </a:lnTo>
                <a:lnTo>
                  <a:pt x="0" y="3108056"/>
                </a:lnTo>
                <a:lnTo>
                  <a:pt x="0" y="0"/>
                </a:lnTo>
                <a:close/>
              </a:path>
            </a:pathLst>
          </a:custGeom>
          <a:blipFill>
            <a:blip r:embed="rId7"/>
            <a:stretch>
              <a:fillRect/>
            </a:stretch>
          </a:blipFill>
        </p:spPr>
        <p:txBody>
          <a:bodyPr/>
          <a:lstStyle/>
          <a:p>
            <a:endParaRPr lang="es-AR"/>
          </a:p>
        </p:txBody>
      </p:sp>
      <p:sp>
        <p:nvSpPr>
          <p:cNvPr id="18" name="Freeform 18"/>
          <p:cNvSpPr/>
          <p:nvPr/>
        </p:nvSpPr>
        <p:spPr>
          <a:xfrm>
            <a:off x="-704203" y="7799364"/>
            <a:ext cx="4198377" cy="2917872"/>
          </a:xfrm>
          <a:custGeom>
            <a:avLst/>
            <a:gdLst/>
            <a:ahLst/>
            <a:cxnLst/>
            <a:rect l="l" t="t" r="r" b="b"/>
            <a:pathLst>
              <a:path w="4198377" h="2917872">
                <a:moveTo>
                  <a:pt x="0" y="0"/>
                </a:moveTo>
                <a:lnTo>
                  <a:pt x="4198377" y="0"/>
                </a:lnTo>
                <a:lnTo>
                  <a:pt x="4198377" y="2917872"/>
                </a:lnTo>
                <a:lnTo>
                  <a:pt x="0" y="2917872"/>
                </a:lnTo>
                <a:lnTo>
                  <a:pt x="0" y="0"/>
                </a:lnTo>
                <a:close/>
              </a:path>
            </a:pathLst>
          </a:custGeom>
          <a:blipFill>
            <a:blip r:embed="rId8"/>
            <a:stretch>
              <a:fillRect/>
            </a:stretch>
          </a:blipFill>
        </p:spPr>
        <p:txBody>
          <a:bodyPr/>
          <a:lstStyle/>
          <a:p>
            <a:endParaRPr lang="es-AR"/>
          </a:p>
        </p:txBody>
      </p:sp>
      <p:pic>
        <p:nvPicPr>
          <p:cNvPr id="25" name="Imagen 24">
            <a:extLst>
              <a:ext uri="{FF2B5EF4-FFF2-40B4-BE49-F238E27FC236}">
                <a16:creationId xmlns:a16="http://schemas.microsoft.com/office/drawing/2014/main" id="{BBA74A13-5921-AB83-D3EB-0C21FBA68B3D}"/>
              </a:ext>
            </a:extLst>
          </p:cNvPr>
          <p:cNvPicPr>
            <a:picLocks noChangeAspect="1"/>
          </p:cNvPicPr>
          <p:nvPr/>
        </p:nvPicPr>
        <p:blipFill>
          <a:blip r:embed="rId9"/>
          <a:stretch>
            <a:fillRect/>
          </a:stretch>
        </p:blipFill>
        <p:spPr>
          <a:xfrm>
            <a:off x="550049" y="2760594"/>
            <a:ext cx="16704733" cy="472164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AR"/>
          </a:p>
        </p:txBody>
      </p:sp>
      <p:sp>
        <p:nvSpPr>
          <p:cNvPr id="3" name="Freeform 3"/>
          <p:cNvSpPr/>
          <p:nvPr/>
        </p:nvSpPr>
        <p:spPr>
          <a:xfrm rot="-2393580">
            <a:off x="16865323" y="-875742"/>
            <a:ext cx="5338182" cy="5504443"/>
          </a:xfrm>
          <a:custGeom>
            <a:avLst/>
            <a:gdLst/>
            <a:ahLst/>
            <a:cxnLst/>
            <a:rect l="l" t="t" r="r" b="b"/>
            <a:pathLst>
              <a:path w="5338182" h="5504443">
                <a:moveTo>
                  <a:pt x="0" y="0"/>
                </a:moveTo>
                <a:lnTo>
                  <a:pt x="5338182" y="0"/>
                </a:lnTo>
                <a:lnTo>
                  <a:pt x="5338182" y="5504443"/>
                </a:lnTo>
                <a:lnTo>
                  <a:pt x="0" y="5504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5" name="Freeform 5"/>
          <p:cNvSpPr/>
          <p:nvPr/>
        </p:nvSpPr>
        <p:spPr>
          <a:xfrm rot="243329">
            <a:off x="-2669091" y="3231661"/>
            <a:ext cx="5338182" cy="5504443"/>
          </a:xfrm>
          <a:custGeom>
            <a:avLst/>
            <a:gdLst/>
            <a:ahLst/>
            <a:cxnLst/>
            <a:rect l="l" t="t" r="r" b="b"/>
            <a:pathLst>
              <a:path w="5338182" h="5504443">
                <a:moveTo>
                  <a:pt x="0" y="0"/>
                </a:moveTo>
                <a:lnTo>
                  <a:pt x="5338182" y="0"/>
                </a:lnTo>
                <a:lnTo>
                  <a:pt x="5338182" y="5504443"/>
                </a:lnTo>
                <a:lnTo>
                  <a:pt x="0" y="5504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14" name="Freeform 14"/>
          <p:cNvSpPr/>
          <p:nvPr/>
        </p:nvSpPr>
        <p:spPr>
          <a:xfrm rot="-4474545" flipH="1" flipV="1">
            <a:off x="2085751" y="4083282"/>
            <a:ext cx="6439100" cy="8881517"/>
          </a:xfrm>
          <a:custGeom>
            <a:avLst/>
            <a:gdLst/>
            <a:ahLst/>
            <a:cxnLst/>
            <a:rect l="l" t="t" r="r" b="b"/>
            <a:pathLst>
              <a:path w="6439100" h="8881517">
                <a:moveTo>
                  <a:pt x="6439100" y="8881518"/>
                </a:moveTo>
                <a:lnTo>
                  <a:pt x="0" y="8881518"/>
                </a:lnTo>
                <a:lnTo>
                  <a:pt x="0" y="0"/>
                </a:lnTo>
                <a:lnTo>
                  <a:pt x="6439100" y="0"/>
                </a:lnTo>
                <a:lnTo>
                  <a:pt x="6439100" y="8881518"/>
                </a:lnTo>
                <a:close/>
              </a:path>
            </a:pathLst>
          </a:custGeom>
          <a:blipFill>
            <a:blip r:embed="rId5"/>
            <a:stretch>
              <a:fillRect/>
            </a:stretch>
          </a:blipFill>
        </p:spPr>
        <p:txBody>
          <a:bodyPr/>
          <a:lstStyle/>
          <a:p>
            <a:endParaRPr lang="es-AR"/>
          </a:p>
        </p:txBody>
      </p:sp>
      <p:sp>
        <p:nvSpPr>
          <p:cNvPr id="15" name="Freeform 15"/>
          <p:cNvSpPr/>
          <p:nvPr/>
        </p:nvSpPr>
        <p:spPr>
          <a:xfrm rot="-4962272">
            <a:off x="12095975" y="-8087998"/>
            <a:ext cx="3379228" cy="15484516"/>
          </a:xfrm>
          <a:custGeom>
            <a:avLst/>
            <a:gdLst/>
            <a:ahLst/>
            <a:cxnLst/>
            <a:rect l="l" t="t" r="r" b="b"/>
            <a:pathLst>
              <a:path w="3379228" h="15484516">
                <a:moveTo>
                  <a:pt x="0" y="0"/>
                </a:moveTo>
                <a:lnTo>
                  <a:pt x="3379227" y="0"/>
                </a:lnTo>
                <a:lnTo>
                  <a:pt x="3379227" y="15484516"/>
                </a:lnTo>
                <a:lnTo>
                  <a:pt x="0" y="15484516"/>
                </a:lnTo>
                <a:lnTo>
                  <a:pt x="0" y="0"/>
                </a:lnTo>
                <a:close/>
              </a:path>
            </a:pathLst>
          </a:custGeom>
          <a:blipFill>
            <a:blip r:embed="rId6"/>
            <a:stretch>
              <a:fillRect r="-116512"/>
            </a:stretch>
          </a:blipFill>
        </p:spPr>
        <p:txBody>
          <a:bodyPr/>
          <a:lstStyle/>
          <a:p>
            <a:endParaRPr lang="es-AR"/>
          </a:p>
        </p:txBody>
      </p:sp>
      <p:sp>
        <p:nvSpPr>
          <p:cNvPr id="17" name="Freeform 17"/>
          <p:cNvSpPr/>
          <p:nvPr/>
        </p:nvSpPr>
        <p:spPr>
          <a:xfrm rot="-5882558">
            <a:off x="-7899183" y="3326220"/>
            <a:ext cx="15798366" cy="3465766"/>
          </a:xfrm>
          <a:custGeom>
            <a:avLst/>
            <a:gdLst/>
            <a:ahLst/>
            <a:cxnLst/>
            <a:rect l="l" t="t" r="r" b="b"/>
            <a:pathLst>
              <a:path w="15798366" h="3465766">
                <a:moveTo>
                  <a:pt x="0" y="0"/>
                </a:moveTo>
                <a:lnTo>
                  <a:pt x="15798366" y="0"/>
                </a:lnTo>
                <a:lnTo>
                  <a:pt x="15798366" y="3465767"/>
                </a:lnTo>
                <a:lnTo>
                  <a:pt x="0" y="3465767"/>
                </a:lnTo>
                <a:lnTo>
                  <a:pt x="0" y="0"/>
                </a:lnTo>
                <a:close/>
              </a:path>
            </a:pathLst>
          </a:custGeom>
          <a:blipFill>
            <a:blip r:embed="rId7"/>
            <a:stretch>
              <a:fillRect/>
            </a:stretch>
          </a:blipFill>
        </p:spPr>
        <p:txBody>
          <a:bodyPr/>
          <a:lstStyle/>
          <a:p>
            <a:endParaRPr lang="es-AR"/>
          </a:p>
        </p:txBody>
      </p:sp>
      <p:pic>
        <p:nvPicPr>
          <p:cNvPr id="18" name="Imagen 17">
            <a:extLst>
              <a:ext uri="{FF2B5EF4-FFF2-40B4-BE49-F238E27FC236}">
                <a16:creationId xmlns:a16="http://schemas.microsoft.com/office/drawing/2014/main" id="{60C7FBBB-F1AF-2DA0-D0B8-E294B013A67D}"/>
              </a:ext>
            </a:extLst>
          </p:cNvPr>
          <p:cNvPicPr>
            <a:picLocks noChangeAspect="1"/>
          </p:cNvPicPr>
          <p:nvPr/>
        </p:nvPicPr>
        <p:blipFill>
          <a:blip r:embed="rId8"/>
          <a:stretch>
            <a:fillRect/>
          </a:stretch>
        </p:blipFill>
        <p:spPr>
          <a:xfrm>
            <a:off x="672807" y="1290178"/>
            <a:ext cx="16942385" cy="75378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AR"/>
          </a:p>
        </p:txBody>
      </p:sp>
      <p:sp>
        <p:nvSpPr>
          <p:cNvPr id="3" name="Freeform 3"/>
          <p:cNvSpPr/>
          <p:nvPr/>
        </p:nvSpPr>
        <p:spPr>
          <a:xfrm flipH="1">
            <a:off x="-4204322" y="-1475757"/>
            <a:ext cx="13010443" cy="15558078"/>
          </a:xfrm>
          <a:custGeom>
            <a:avLst/>
            <a:gdLst/>
            <a:ahLst/>
            <a:cxnLst/>
            <a:rect l="l" t="t" r="r" b="b"/>
            <a:pathLst>
              <a:path w="13010443" h="15558078">
                <a:moveTo>
                  <a:pt x="13010442" y="0"/>
                </a:moveTo>
                <a:lnTo>
                  <a:pt x="0" y="0"/>
                </a:lnTo>
                <a:lnTo>
                  <a:pt x="0" y="15558078"/>
                </a:lnTo>
                <a:lnTo>
                  <a:pt x="13010442" y="15558078"/>
                </a:lnTo>
                <a:lnTo>
                  <a:pt x="13010442" y="0"/>
                </a:lnTo>
                <a:close/>
              </a:path>
            </a:pathLst>
          </a:custGeom>
          <a:blipFill>
            <a:blip r:embed="rId3"/>
            <a:stretch>
              <a:fillRect/>
            </a:stretch>
          </a:blipFill>
        </p:spPr>
        <p:txBody>
          <a:bodyPr/>
          <a:lstStyle/>
          <a:p>
            <a:endParaRPr lang="es-AR"/>
          </a:p>
        </p:txBody>
      </p:sp>
      <p:sp>
        <p:nvSpPr>
          <p:cNvPr id="4" name="Freeform 4"/>
          <p:cNvSpPr/>
          <p:nvPr/>
        </p:nvSpPr>
        <p:spPr>
          <a:xfrm>
            <a:off x="811510" y="1226379"/>
            <a:ext cx="8181975" cy="7834241"/>
          </a:xfrm>
          <a:custGeom>
            <a:avLst/>
            <a:gdLst/>
            <a:ahLst/>
            <a:cxnLst/>
            <a:rect l="l" t="t" r="r" b="b"/>
            <a:pathLst>
              <a:path w="8181975" h="7834241">
                <a:moveTo>
                  <a:pt x="0" y="0"/>
                </a:moveTo>
                <a:lnTo>
                  <a:pt x="8181975" y="0"/>
                </a:lnTo>
                <a:lnTo>
                  <a:pt x="8181975" y="7834242"/>
                </a:lnTo>
                <a:lnTo>
                  <a:pt x="0" y="7834242"/>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txBody>
          <a:bodyPr/>
          <a:lstStyle/>
          <a:p>
            <a:endParaRPr lang="es-AR"/>
          </a:p>
        </p:txBody>
      </p:sp>
      <p:grpSp>
        <p:nvGrpSpPr>
          <p:cNvPr id="8" name="Group 8"/>
          <p:cNvGrpSpPr/>
          <p:nvPr/>
        </p:nvGrpSpPr>
        <p:grpSpPr>
          <a:xfrm rot="-236587">
            <a:off x="-157659" y="1622208"/>
            <a:ext cx="7672302" cy="2929022"/>
            <a:chOff x="0" y="0"/>
            <a:chExt cx="1353651" cy="406400"/>
          </a:xfrm>
        </p:grpSpPr>
        <p:sp>
          <p:nvSpPr>
            <p:cNvPr id="9" name="Freeform 9"/>
            <p:cNvSpPr/>
            <p:nvPr/>
          </p:nvSpPr>
          <p:spPr>
            <a:xfrm>
              <a:off x="0" y="0"/>
              <a:ext cx="1353651" cy="406400"/>
            </a:xfrm>
            <a:custGeom>
              <a:avLst/>
              <a:gdLst/>
              <a:ahLst/>
              <a:cxnLst/>
              <a:rect l="l" t="t" r="r" b="b"/>
              <a:pathLst>
                <a:path w="1353651" h="406400">
                  <a:moveTo>
                    <a:pt x="0" y="0"/>
                  </a:moveTo>
                  <a:lnTo>
                    <a:pt x="1353651" y="0"/>
                  </a:lnTo>
                  <a:lnTo>
                    <a:pt x="1353651" y="406400"/>
                  </a:lnTo>
                  <a:lnTo>
                    <a:pt x="0" y="406400"/>
                  </a:lnTo>
                  <a:close/>
                </a:path>
              </a:pathLst>
            </a:custGeom>
            <a:solidFill>
              <a:srgbClr val="EDEDED"/>
            </a:solidFill>
            <a:ln w="38100" cap="sq">
              <a:solidFill>
                <a:srgbClr val="000000"/>
              </a:solidFill>
              <a:prstDash val="lgDash"/>
              <a:miter/>
            </a:ln>
          </p:spPr>
          <p:txBody>
            <a:bodyPr/>
            <a:lstStyle/>
            <a:p>
              <a:endParaRPr lang="es-AR"/>
            </a:p>
          </p:txBody>
        </p:sp>
        <p:sp>
          <p:nvSpPr>
            <p:cNvPr id="10" name="TextBox 10"/>
            <p:cNvSpPr txBox="1"/>
            <p:nvPr/>
          </p:nvSpPr>
          <p:spPr>
            <a:xfrm>
              <a:off x="0" y="-38100"/>
              <a:ext cx="1353651" cy="444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rot="-255763">
            <a:off x="-749" y="1783449"/>
            <a:ext cx="7702970" cy="2031325"/>
          </a:xfrm>
          <a:prstGeom prst="rect">
            <a:avLst/>
          </a:prstGeom>
        </p:spPr>
        <p:txBody>
          <a:bodyPr wrap="square" lIns="0" tIns="0" rIns="0" bIns="0" rtlCol="0" anchor="t">
            <a:spAutoFit/>
          </a:bodyPr>
          <a:lstStyle/>
          <a:p>
            <a:pPr algn="ctr"/>
            <a:r>
              <a:rPr lang="es-AR" sz="6600" dirty="0">
                <a:solidFill>
                  <a:srgbClr val="2A2A2A"/>
                </a:solidFill>
                <a:latin typeface="Quiapo"/>
                <a:ea typeface="Quiapo"/>
                <a:cs typeface="Quiapo"/>
                <a:sym typeface="Quiapo"/>
              </a:rPr>
              <a:t>Qué es el Impuesto sobre los Bienes Personales?</a:t>
            </a:r>
            <a:endParaRPr lang="en-US" sz="6600" dirty="0">
              <a:solidFill>
                <a:srgbClr val="2A2A2A"/>
              </a:solidFill>
              <a:latin typeface="Quiapo"/>
              <a:ea typeface="Quiapo"/>
              <a:cs typeface="Quiapo"/>
              <a:sym typeface="Quiapo"/>
            </a:endParaRPr>
          </a:p>
        </p:txBody>
      </p:sp>
      <p:sp>
        <p:nvSpPr>
          <p:cNvPr id="13" name="Freeform 13"/>
          <p:cNvSpPr/>
          <p:nvPr/>
        </p:nvSpPr>
        <p:spPr>
          <a:xfrm rot="-5400000">
            <a:off x="11969624" y="-628908"/>
            <a:ext cx="5517707" cy="7431255"/>
          </a:xfrm>
          <a:custGeom>
            <a:avLst/>
            <a:gdLst/>
            <a:ahLst/>
            <a:cxnLst/>
            <a:rect l="l" t="t" r="r" b="b"/>
            <a:pathLst>
              <a:path w="5517707" h="7431255">
                <a:moveTo>
                  <a:pt x="0" y="0"/>
                </a:moveTo>
                <a:lnTo>
                  <a:pt x="5517707" y="0"/>
                </a:lnTo>
                <a:lnTo>
                  <a:pt x="5517707" y="7431255"/>
                </a:lnTo>
                <a:lnTo>
                  <a:pt x="0" y="7431255"/>
                </a:lnTo>
                <a:lnTo>
                  <a:pt x="0" y="0"/>
                </a:lnTo>
                <a:close/>
              </a:path>
            </a:pathLst>
          </a:custGeom>
          <a:blipFill>
            <a:blip r:embed="rId6"/>
            <a:stretch>
              <a:fillRect/>
            </a:stretch>
          </a:blipFill>
        </p:spPr>
        <p:txBody>
          <a:bodyPr/>
          <a:lstStyle/>
          <a:p>
            <a:endParaRPr lang="es-AR"/>
          </a:p>
        </p:txBody>
      </p:sp>
      <p:sp>
        <p:nvSpPr>
          <p:cNvPr id="14" name="Freeform 14"/>
          <p:cNvSpPr/>
          <p:nvPr/>
        </p:nvSpPr>
        <p:spPr>
          <a:xfrm rot="-5333088">
            <a:off x="5766261" y="2522491"/>
            <a:ext cx="10561285" cy="7597452"/>
          </a:xfrm>
          <a:custGeom>
            <a:avLst/>
            <a:gdLst/>
            <a:ahLst/>
            <a:cxnLst/>
            <a:rect l="l" t="t" r="r" b="b"/>
            <a:pathLst>
              <a:path w="10561285" h="5439062">
                <a:moveTo>
                  <a:pt x="0" y="0"/>
                </a:moveTo>
                <a:lnTo>
                  <a:pt x="10561285" y="0"/>
                </a:lnTo>
                <a:lnTo>
                  <a:pt x="10561285" y="5439061"/>
                </a:lnTo>
                <a:lnTo>
                  <a:pt x="0" y="5439061"/>
                </a:lnTo>
                <a:lnTo>
                  <a:pt x="0" y="0"/>
                </a:lnTo>
                <a:close/>
              </a:path>
            </a:pathLst>
          </a:custGeom>
          <a:blipFill>
            <a:blip r:embed="rId7"/>
            <a:stretch>
              <a:fillRect/>
            </a:stretch>
          </a:blipFill>
        </p:spPr>
        <p:txBody>
          <a:bodyPr/>
          <a:lstStyle/>
          <a:p>
            <a:endParaRPr lang="es-AR"/>
          </a:p>
        </p:txBody>
      </p:sp>
      <p:sp>
        <p:nvSpPr>
          <p:cNvPr id="15" name="Freeform 15"/>
          <p:cNvSpPr/>
          <p:nvPr/>
        </p:nvSpPr>
        <p:spPr>
          <a:xfrm rot="-5333088" flipV="1">
            <a:off x="9829233" y="3641741"/>
            <a:ext cx="10561285" cy="5439062"/>
          </a:xfrm>
          <a:custGeom>
            <a:avLst/>
            <a:gdLst/>
            <a:ahLst/>
            <a:cxnLst/>
            <a:rect l="l" t="t" r="r" b="b"/>
            <a:pathLst>
              <a:path w="10561285" h="5439062">
                <a:moveTo>
                  <a:pt x="0" y="5439061"/>
                </a:moveTo>
                <a:lnTo>
                  <a:pt x="10561285" y="5439061"/>
                </a:lnTo>
                <a:lnTo>
                  <a:pt x="10561285" y="0"/>
                </a:lnTo>
                <a:lnTo>
                  <a:pt x="0" y="0"/>
                </a:lnTo>
                <a:lnTo>
                  <a:pt x="0" y="5439061"/>
                </a:lnTo>
                <a:close/>
              </a:path>
            </a:pathLst>
          </a:custGeom>
          <a:blipFill>
            <a:blip r:embed="rId7">
              <a:alphaModFix amt="95000"/>
            </a:blip>
            <a:stretch>
              <a:fillRect/>
            </a:stretch>
          </a:blipFill>
        </p:spPr>
        <p:txBody>
          <a:bodyPr/>
          <a:lstStyle/>
          <a:p>
            <a:endParaRPr lang="es-AR"/>
          </a:p>
        </p:txBody>
      </p:sp>
      <p:sp>
        <p:nvSpPr>
          <p:cNvPr id="16" name="Freeform 16"/>
          <p:cNvSpPr/>
          <p:nvPr/>
        </p:nvSpPr>
        <p:spPr>
          <a:xfrm rot="-7838620">
            <a:off x="15567598" y="1113249"/>
            <a:ext cx="2975531" cy="1491485"/>
          </a:xfrm>
          <a:custGeom>
            <a:avLst/>
            <a:gdLst/>
            <a:ahLst/>
            <a:cxnLst/>
            <a:rect l="l" t="t" r="r" b="b"/>
            <a:pathLst>
              <a:path w="2975531" h="1491485">
                <a:moveTo>
                  <a:pt x="0" y="0"/>
                </a:moveTo>
                <a:lnTo>
                  <a:pt x="2975530" y="0"/>
                </a:lnTo>
                <a:lnTo>
                  <a:pt x="2975530" y="1491485"/>
                </a:lnTo>
                <a:lnTo>
                  <a:pt x="0" y="1491485"/>
                </a:lnTo>
                <a:lnTo>
                  <a:pt x="0" y="0"/>
                </a:lnTo>
                <a:close/>
              </a:path>
            </a:pathLst>
          </a:custGeom>
          <a:blipFill>
            <a:blip r:embed="rId8"/>
            <a:stretch>
              <a:fillRect/>
            </a:stretch>
          </a:blipFill>
        </p:spPr>
        <p:txBody>
          <a:bodyPr/>
          <a:lstStyle/>
          <a:p>
            <a:endParaRPr lang="es-AR"/>
          </a:p>
        </p:txBody>
      </p:sp>
      <p:sp>
        <p:nvSpPr>
          <p:cNvPr id="17" name="Freeform 17"/>
          <p:cNvSpPr/>
          <p:nvPr/>
        </p:nvSpPr>
        <p:spPr>
          <a:xfrm rot="108231" flipH="1">
            <a:off x="6483301" y="8935205"/>
            <a:ext cx="15798366" cy="3465766"/>
          </a:xfrm>
          <a:custGeom>
            <a:avLst/>
            <a:gdLst/>
            <a:ahLst/>
            <a:cxnLst/>
            <a:rect l="l" t="t" r="r" b="b"/>
            <a:pathLst>
              <a:path w="15798366" h="3465766">
                <a:moveTo>
                  <a:pt x="15798366" y="0"/>
                </a:moveTo>
                <a:lnTo>
                  <a:pt x="0" y="0"/>
                </a:lnTo>
                <a:lnTo>
                  <a:pt x="0" y="3465767"/>
                </a:lnTo>
                <a:lnTo>
                  <a:pt x="15798366" y="3465767"/>
                </a:lnTo>
                <a:lnTo>
                  <a:pt x="15798366" y="0"/>
                </a:lnTo>
                <a:close/>
              </a:path>
            </a:pathLst>
          </a:custGeom>
          <a:blipFill>
            <a:blip r:embed="rId9"/>
            <a:stretch>
              <a:fillRect/>
            </a:stretch>
          </a:blipFill>
        </p:spPr>
        <p:txBody>
          <a:bodyPr/>
          <a:lstStyle/>
          <a:p>
            <a:endParaRPr lang="es-AR"/>
          </a:p>
        </p:txBody>
      </p:sp>
      <p:sp>
        <p:nvSpPr>
          <p:cNvPr id="19" name="Freeform 19"/>
          <p:cNvSpPr/>
          <p:nvPr/>
        </p:nvSpPr>
        <p:spPr>
          <a:xfrm rot="108231" flipH="1">
            <a:off x="-5447474" y="-1575989"/>
            <a:ext cx="15798366" cy="3465766"/>
          </a:xfrm>
          <a:custGeom>
            <a:avLst/>
            <a:gdLst/>
            <a:ahLst/>
            <a:cxnLst/>
            <a:rect l="l" t="t" r="r" b="b"/>
            <a:pathLst>
              <a:path w="15798366" h="3465766">
                <a:moveTo>
                  <a:pt x="15798366" y="0"/>
                </a:moveTo>
                <a:lnTo>
                  <a:pt x="0" y="0"/>
                </a:lnTo>
                <a:lnTo>
                  <a:pt x="0" y="3465767"/>
                </a:lnTo>
                <a:lnTo>
                  <a:pt x="15798366" y="3465767"/>
                </a:lnTo>
                <a:lnTo>
                  <a:pt x="15798366" y="0"/>
                </a:lnTo>
                <a:close/>
              </a:path>
            </a:pathLst>
          </a:custGeom>
          <a:blipFill>
            <a:blip r:embed="rId9"/>
            <a:stretch>
              <a:fillRect/>
            </a:stretch>
          </a:blipFill>
        </p:spPr>
        <p:txBody>
          <a:bodyPr/>
          <a:lstStyle/>
          <a:p>
            <a:endParaRPr lang="es-AR"/>
          </a:p>
        </p:txBody>
      </p:sp>
      <p:sp>
        <p:nvSpPr>
          <p:cNvPr id="20" name="TextBox 20"/>
          <p:cNvSpPr txBox="1"/>
          <p:nvPr/>
        </p:nvSpPr>
        <p:spPr>
          <a:xfrm>
            <a:off x="8243783" y="2056903"/>
            <a:ext cx="8723268" cy="5170646"/>
          </a:xfrm>
          <a:prstGeom prst="rect">
            <a:avLst/>
          </a:prstGeom>
        </p:spPr>
        <p:txBody>
          <a:bodyPr wrap="square" lIns="0" tIns="0" rIns="0" bIns="0" rtlCol="0" anchor="t">
            <a:spAutoFit/>
          </a:bodyPr>
          <a:lstStyle/>
          <a:p>
            <a:pPr algn="just"/>
            <a:r>
              <a:rPr lang="es-AR" sz="2400" dirty="0">
                <a:solidFill>
                  <a:srgbClr val="000000"/>
                </a:solidFill>
                <a:latin typeface="Bookman Old Style" panose="02050604050505020204" pitchFamily="18" charset="0"/>
                <a:ea typeface="Caveat Brush"/>
                <a:cs typeface="Caveat Brush"/>
                <a:sym typeface="Caveat Brush"/>
              </a:rPr>
              <a:t>Es un impuesto que se aplica sobre los bienes, situados en el país y, según el caso, en el exterior, que poseas en tu patrimonio al 31 de diciembre de cada año.</a:t>
            </a:r>
          </a:p>
          <a:p>
            <a:pPr algn="just"/>
            <a:endParaRPr lang="es-AR" sz="2400" dirty="0">
              <a:solidFill>
                <a:srgbClr val="000000"/>
              </a:solidFill>
              <a:latin typeface="Bookman Old Style" panose="02050604050505020204" pitchFamily="18" charset="0"/>
              <a:ea typeface="Caveat Brush"/>
              <a:cs typeface="Caveat Brush"/>
              <a:sym typeface="Caveat Brush"/>
            </a:endParaRPr>
          </a:p>
          <a:p>
            <a:pPr algn="just"/>
            <a:r>
              <a:rPr lang="es-AR" sz="2400" dirty="0">
                <a:solidFill>
                  <a:srgbClr val="000000"/>
                </a:solidFill>
                <a:latin typeface="Bookman Old Style" panose="02050604050505020204" pitchFamily="18" charset="0"/>
                <a:ea typeface="Caveat Brush"/>
                <a:cs typeface="Caveat Brush"/>
                <a:sym typeface="Caveat Brush"/>
              </a:rPr>
              <a:t>Este impuesto establece, en relación a la valuación total de tu patrimonio para cada período fiscal, un monto mínimo a partir del cual se aplicará el impuesto. Si la valuación total de tus bienes supera ese monto, deberás inscribirte en el impuesto y presentar una declaración jurada donde determinarás el impuesto a ingresar.</a:t>
            </a:r>
          </a:p>
          <a:p>
            <a:pPr algn="just"/>
            <a:endParaRPr lang="es-AR" sz="2400" dirty="0">
              <a:solidFill>
                <a:srgbClr val="000000"/>
              </a:solidFill>
              <a:latin typeface="Bookman Old Style" panose="02050604050505020204" pitchFamily="18" charset="0"/>
              <a:ea typeface="Caveat Brush"/>
              <a:cs typeface="Caveat Brush"/>
              <a:sym typeface="Caveat Brush"/>
            </a:endParaRPr>
          </a:p>
          <a:p>
            <a:pPr algn="just"/>
            <a:r>
              <a:rPr lang="es-AR" sz="2400" dirty="0">
                <a:solidFill>
                  <a:srgbClr val="000000"/>
                </a:solidFill>
                <a:latin typeface="Bookman Old Style" panose="02050604050505020204" pitchFamily="18" charset="0"/>
                <a:ea typeface="Caveat Brush"/>
                <a:cs typeface="Caveat Brush"/>
                <a:sym typeface="Caveat Brush"/>
              </a:rPr>
              <a:t>Dicha suma a ingresar, surgirá de la aplicación de una alícuota al monto de la valuación de tu patrimonio que exceda el mínimo aplicable mencionado anteriormente.</a:t>
            </a:r>
            <a:endParaRPr lang="en-US" sz="2400" dirty="0">
              <a:solidFill>
                <a:srgbClr val="000000"/>
              </a:solidFill>
              <a:latin typeface="Bookman Old Style" panose="02050604050505020204" pitchFamily="18" charset="0"/>
              <a:ea typeface="Caveat Brush"/>
              <a:cs typeface="Caveat Brush"/>
              <a:sym typeface="Caveat Brush"/>
            </a:endParaRPr>
          </a:p>
        </p:txBody>
      </p:sp>
      <p:sp>
        <p:nvSpPr>
          <p:cNvPr id="22" name="TextBox 20">
            <a:extLst>
              <a:ext uri="{FF2B5EF4-FFF2-40B4-BE49-F238E27FC236}">
                <a16:creationId xmlns:a16="http://schemas.microsoft.com/office/drawing/2014/main" id="{69C7CADA-D355-FC4C-ABC1-213EF1E24BD3}"/>
              </a:ext>
            </a:extLst>
          </p:cNvPr>
          <p:cNvSpPr txBox="1"/>
          <p:nvPr/>
        </p:nvSpPr>
        <p:spPr>
          <a:xfrm>
            <a:off x="7926450" y="8128207"/>
            <a:ext cx="8723268" cy="738664"/>
          </a:xfrm>
          <a:prstGeom prst="rect">
            <a:avLst/>
          </a:prstGeom>
        </p:spPr>
        <p:txBody>
          <a:bodyPr wrap="square" lIns="0" tIns="0" rIns="0" bIns="0" rtlCol="0" anchor="t">
            <a:spAutoFit/>
          </a:bodyPr>
          <a:lstStyle/>
          <a:p>
            <a:pPr algn="just"/>
            <a:r>
              <a:rPr lang="es-AR" sz="2400" dirty="0">
                <a:solidFill>
                  <a:srgbClr val="000000"/>
                </a:solidFill>
                <a:latin typeface="Bookman Old Style" panose="02050604050505020204" pitchFamily="18" charset="0"/>
                <a:ea typeface="Caveat Brush"/>
                <a:cs typeface="Caveat Brush"/>
                <a:sym typeface="Caveat Brush"/>
              </a:rPr>
              <a:t>ES UNA FOTO AL 31/12 DE TODOS LOS BIENES QUE TENGA LA PERSONA FÍSICA O SUCESIÓN INDIVISA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AR"/>
          </a:p>
        </p:txBody>
      </p:sp>
      <p:sp>
        <p:nvSpPr>
          <p:cNvPr id="3" name="Freeform 3"/>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5" name="Freeform 5"/>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AR"/>
          </a:p>
        </p:txBody>
      </p:sp>
      <p:sp>
        <p:nvSpPr>
          <p:cNvPr id="6" name="Freeform 6"/>
          <p:cNvSpPr/>
          <p:nvPr/>
        </p:nvSpPr>
        <p:spPr>
          <a:xfrm>
            <a:off x="-209645" y="-1733366"/>
            <a:ext cx="18497645" cy="5248707"/>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AR"/>
          </a:p>
        </p:txBody>
      </p:sp>
      <p:sp>
        <p:nvSpPr>
          <p:cNvPr id="11" name="Freeform 11"/>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AR"/>
          </a:p>
        </p:txBody>
      </p:sp>
      <p:sp>
        <p:nvSpPr>
          <p:cNvPr id="20" name="TextBox 20"/>
          <p:cNvSpPr txBox="1"/>
          <p:nvPr/>
        </p:nvSpPr>
        <p:spPr>
          <a:xfrm>
            <a:off x="2370348" y="516563"/>
            <a:ext cx="12759663" cy="1738617"/>
          </a:xfrm>
          <a:prstGeom prst="rect">
            <a:avLst/>
          </a:prstGeom>
        </p:spPr>
        <p:txBody>
          <a:bodyPr lIns="0" tIns="0" rIns="0" bIns="0" rtlCol="0" anchor="t">
            <a:spAutoFit/>
          </a:bodyPr>
          <a:lstStyle/>
          <a:p>
            <a:pPr algn="ctr">
              <a:lnSpc>
                <a:spcPts val="16507"/>
              </a:lnSpc>
            </a:pPr>
            <a:r>
              <a:rPr lang="en-US" sz="4800" b="1" dirty="0" err="1">
                <a:latin typeface="Bookman Old Style" panose="02050604050505020204" pitchFamily="18" charset="0"/>
                <a:ea typeface="Quiapo"/>
                <a:cs typeface="Quiapo"/>
                <a:sym typeface="Quiapo"/>
              </a:rPr>
              <a:t>Ciudadanos</a:t>
            </a:r>
            <a:r>
              <a:rPr lang="en-US" sz="4800" b="1" dirty="0">
                <a:latin typeface="Bookman Old Style" panose="02050604050505020204" pitchFamily="18" charset="0"/>
                <a:ea typeface="Quiapo"/>
                <a:cs typeface="Quiapo"/>
                <a:sym typeface="Quiapo"/>
              </a:rPr>
              <a:t> </a:t>
            </a:r>
            <a:r>
              <a:rPr lang="en-US" sz="4800" b="1" dirty="0" err="1">
                <a:latin typeface="Bookman Old Style" panose="02050604050505020204" pitchFamily="18" charset="0"/>
                <a:ea typeface="Quiapo"/>
                <a:cs typeface="Quiapo"/>
                <a:sym typeface="Quiapo"/>
              </a:rPr>
              <a:t>alcanzados</a:t>
            </a:r>
            <a:r>
              <a:rPr lang="en-US" sz="4800" b="1" dirty="0">
                <a:latin typeface="Bookman Old Style" panose="02050604050505020204" pitchFamily="18" charset="0"/>
                <a:ea typeface="Quiapo"/>
                <a:cs typeface="Quiapo"/>
                <a:sym typeface="Quiapo"/>
              </a:rPr>
              <a:t> </a:t>
            </a:r>
            <a:r>
              <a:rPr lang="en-US" sz="4800" b="1" dirty="0" err="1">
                <a:latin typeface="Bookman Old Style" panose="02050604050505020204" pitchFamily="18" charset="0"/>
                <a:ea typeface="Quiapo"/>
                <a:cs typeface="Quiapo"/>
                <a:sym typeface="Quiapo"/>
              </a:rPr>
              <a:t>por</a:t>
            </a:r>
            <a:r>
              <a:rPr lang="en-US" sz="4800" b="1" dirty="0">
                <a:latin typeface="Bookman Old Style" panose="02050604050505020204" pitchFamily="18" charset="0"/>
                <a:ea typeface="Quiapo"/>
                <a:cs typeface="Quiapo"/>
                <a:sym typeface="Quiapo"/>
              </a:rPr>
              <a:t> </a:t>
            </a:r>
            <a:r>
              <a:rPr lang="en-US" sz="4800" b="1" dirty="0" err="1">
                <a:latin typeface="Bookman Old Style" panose="02050604050505020204" pitchFamily="18" charset="0"/>
                <a:ea typeface="Quiapo"/>
                <a:cs typeface="Quiapo"/>
                <a:sym typeface="Quiapo"/>
              </a:rPr>
              <a:t>el</a:t>
            </a:r>
            <a:r>
              <a:rPr lang="en-US" sz="4800" b="1" dirty="0">
                <a:latin typeface="Bookman Old Style" panose="02050604050505020204" pitchFamily="18" charset="0"/>
                <a:ea typeface="Quiapo"/>
                <a:cs typeface="Quiapo"/>
                <a:sym typeface="Quiapo"/>
              </a:rPr>
              <a:t> </a:t>
            </a:r>
            <a:r>
              <a:rPr lang="en-US" sz="4800" b="1" dirty="0" err="1">
                <a:latin typeface="Bookman Old Style" panose="02050604050505020204" pitchFamily="18" charset="0"/>
                <a:ea typeface="Quiapo"/>
                <a:cs typeface="Quiapo"/>
                <a:sym typeface="Quiapo"/>
              </a:rPr>
              <a:t>impuesto</a:t>
            </a:r>
            <a:endParaRPr lang="en-US" sz="4800" b="1" dirty="0">
              <a:latin typeface="Bookman Old Style" panose="02050604050505020204" pitchFamily="18" charset="0"/>
              <a:ea typeface="Quiapo"/>
              <a:cs typeface="Quiapo"/>
              <a:sym typeface="Quiapo"/>
            </a:endParaRPr>
          </a:p>
        </p:txBody>
      </p:sp>
      <p:sp>
        <p:nvSpPr>
          <p:cNvPr id="24" name="Freeform 14">
            <a:extLst>
              <a:ext uri="{FF2B5EF4-FFF2-40B4-BE49-F238E27FC236}">
                <a16:creationId xmlns:a16="http://schemas.microsoft.com/office/drawing/2014/main" id="{3CCA120D-17F1-94BD-66F4-3738EEFC5127}"/>
              </a:ext>
            </a:extLst>
          </p:cNvPr>
          <p:cNvSpPr/>
          <p:nvPr/>
        </p:nvSpPr>
        <p:spPr>
          <a:xfrm flipV="1">
            <a:off x="1479175" y="2758598"/>
            <a:ext cx="15645964" cy="6108977"/>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AR"/>
          </a:p>
        </p:txBody>
      </p:sp>
      <p:sp>
        <p:nvSpPr>
          <p:cNvPr id="25" name="TextBox 20">
            <a:extLst>
              <a:ext uri="{FF2B5EF4-FFF2-40B4-BE49-F238E27FC236}">
                <a16:creationId xmlns:a16="http://schemas.microsoft.com/office/drawing/2014/main" id="{7B81C241-002D-E9A4-5E67-B0DE62CF17F0}"/>
              </a:ext>
            </a:extLst>
          </p:cNvPr>
          <p:cNvSpPr txBox="1"/>
          <p:nvPr/>
        </p:nvSpPr>
        <p:spPr>
          <a:xfrm>
            <a:off x="2019300" y="3966426"/>
            <a:ext cx="14249399" cy="3693319"/>
          </a:xfrm>
          <a:prstGeom prst="rect">
            <a:avLst/>
          </a:prstGeom>
        </p:spPr>
        <p:txBody>
          <a:bodyPr wrap="square" lIns="0" tIns="0" rIns="0" bIns="0" rtlCol="0" anchor="t">
            <a:spAutoFit/>
          </a:bodyPr>
          <a:lstStyle/>
          <a:p>
            <a:pPr marL="457200" indent="-457200" algn="just">
              <a:buFont typeface="+mj-lt"/>
              <a:buAutoNum type="alphaUcPeriod"/>
            </a:pPr>
            <a:r>
              <a:rPr lang="es-AR" sz="2400" dirty="0">
                <a:solidFill>
                  <a:srgbClr val="000000"/>
                </a:solidFill>
                <a:latin typeface="Bookman Old Style" panose="02050604050505020204" pitchFamily="18" charset="0"/>
                <a:ea typeface="Caveat Brush"/>
                <a:cs typeface="Caveat Brush"/>
                <a:sym typeface="Caveat Brush"/>
              </a:rPr>
              <a:t>Personas humanas residentes en el país y las sucesiones indivisas radicadas en el mismo, por los bienes situados en el país y en el exterior.</a:t>
            </a:r>
          </a:p>
          <a:p>
            <a:pPr marL="457200" indent="-457200" algn="just">
              <a:buFont typeface="+mj-lt"/>
              <a:buAutoNum type="alphaUcPeriod"/>
            </a:pPr>
            <a:endParaRPr lang="es-AR" sz="2400" dirty="0">
              <a:solidFill>
                <a:srgbClr val="000000"/>
              </a:solidFill>
              <a:latin typeface="Bookman Old Style" panose="02050604050505020204" pitchFamily="18" charset="0"/>
              <a:ea typeface="Caveat Brush"/>
              <a:cs typeface="Caveat Brush"/>
              <a:sym typeface="Caveat Brush"/>
            </a:endParaRPr>
          </a:p>
          <a:p>
            <a:pPr marL="457200" indent="-457200" algn="just">
              <a:buFont typeface="+mj-lt"/>
              <a:buAutoNum type="alphaUcPeriod"/>
            </a:pPr>
            <a:r>
              <a:rPr lang="es-AR" sz="2400" dirty="0">
                <a:solidFill>
                  <a:srgbClr val="000000"/>
                </a:solidFill>
                <a:latin typeface="Bookman Old Style" panose="02050604050505020204" pitchFamily="18" charset="0"/>
                <a:ea typeface="Caveat Brush"/>
                <a:cs typeface="Caveat Brush"/>
                <a:sym typeface="Caveat Brush"/>
              </a:rPr>
              <a:t>Personas humanas residentes en el exterior y las sucesiones indivisas radicadas en el mismo, por los bienes situados en el país.</a:t>
            </a:r>
          </a:p>
          <a:p>
            <a:pPr marL="457200" indent="-457200" algn="just">
              <a:buFont typeface="+mj-lt"/>
              <a:buAutoNum type="alphaUcPeriod"/>
            </a:pPr>
            <a:endParaRPr lang="es-AR" sz="2400" dirty="0">
              <a:solidFill>
                <a:srgbClr val="000000"/>
              </a:solidFill>
              <a:latin typeface="Bookman Old Style" panose="02050604050505020204" pitchFamily="18" charset="0"/>
              <a:ea typeface="Caveat Brush"/>
              <a:cs typeface="Caveat Brush"/>
              <a:sym typeface="Caveat Brush"/>
            </a:endParaRPr>
          </a:p>
          <a:p>
            <a:pPr marL="457200" indent="-457200" algn="just">
              <a:buFont typeface="+mj-lt"/>
              <a:buAutoNum type="alphaUcPeriod"/>
            </a:pPr>
            <a:r>
              <a:rPr lang="es-AR" sz="2400" dirty="0">
                <a:solidFill>
                  <a:srgbClr val="000000"/>
                </a:solidFill>
                <a:latin typeface="Bookman Old Style" panose="02050604050505020204" pitchFamily="18" charset="0"/>
                <a:ea typeface="Caveat Brush"/>
                <a:cs typeface="Caveat Brush"/>
                <a:sym typeface="Caveat Brush"/>
              </a:rPr>
              <a:t>Sucesiones indivisas tributarán por los bienes que posean al 31 de diciembre de cada año, en tanto dicha fecha quede comprendida en el lapso transcurrido entre el fallecimiento del ciudadano por el que se inicia la sucesión indivisa y la declaratoria de herederos o aquélla en que se haya declarado válido el testamento que cumpla la misma finalidad.</a:t>
            </a:r>
            <a:endParaRPr lang="en-US" sz="2400" dirty="0">
              <a:solidFill>
                <a:srgbClr val="000000"/>
              </a:solidFill>
              <a:latin typeface="Bookman Old Style" panose="02050604050505020204" pitchFamily="18" charset="0"/>
              <a:ea typeface="Caveat Brush"/>
              <a:cs typeface="Caveat Brush"/>
              <a:sym typeface="Caveat Brush"/>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CE71F-FD05-6DA1-7F37-E81EEC87978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DEA7A5-8982-B602-420E-E3331078A99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AR"/>
          </a:p>
        </p:txBody>
      </p:sp>
      <p:sp>
        <p:nvSpPr>
          <p:cNvPr id="3" name="Freeform 3">
            <a:extLst>
              <a:ext uri="{FF2B5EF4-FFF2-40B4-BE49-F238E27FC236}">
                <a16:creationId xmlns:a16="http://schemas.microsoft.com/office/drawing/2014/main" id="{338CBBC7-7C9B-1DAD-F4C9-04FBE33C6E98}"/>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B5709151-A614-1319-CCCE-4D4B0D80C748}"/>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5" name="Freeform 5">
            <a:extLst>
              <a:ext uri="{FF2B5EF4-FFF2-40B4-BE49-F238E27FC236}">
                <a16:creationId xmlns:a16="http://schemas.microsoft.com/office/drawing/2014/main" id="{4657A3BC-4A3D-F051-F5C4-1D8D40B4BFE8}"/>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AR"/>
          </a:p>
        </p:txBody>
      </p:sp>
      <p:sp>
        <p:nvSpPr>
          <p:cNvPr id="6" name="Freeform 6">
            <a:extLst>
              <a:ext uri="{FF2B5EF4-FFF2-40B4-BE49-F238E27FC236}">
                <a16:creationId xmlns:a16="http://schemas.microsoft.com/office/drawing/2014/main" id="{CB49B517-A0FC-92A8-4E38-606B4657D336}"/>
              </a:ext>
            </a:extLst>
          </p:cNvPr>
          <p:cNvSpPr/>
          <p:nvPr/>
        </p:nvSpPr>
        <p:spPr>
          <a:xfrm>
            <a:off x="-209645" y="-1733366"/>
            <a:ext cx="18497645" cy="3932203"/>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AR"/>
          </a:p>
        </p:txBody>
      </p:sp>
      <p:sp>
        <p:nvSpPr>
          <p:cNvPr id="11" name="Freeform 11">
            <a:extLst>
              <a:ext uri="{FF2B5EF4-FFF2-40B4-BE49-F238E27FC236}">
                <a16:creationId xmlns:a16="http://schemas.microsoft.com/office/drawing/2014/main" id="{286E108F-BC54-2438-601D-55D6B1BF131B}"/>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AR"/>
          </a:p>
        </p:txBody>
      </p:sp>
      <p:sp>
        <p:nvSpPr>
          <p:cNvPr id="20" name="TextBox 20">
            <a:extLst>
              <a:ext uri="{FF2B5EF4-FFF2-40B4-BE49-F238E27FC236}">
                <a16:creationId xmlns:a16="http://schemas.microsoft.com/office/drawing/2014/main" id="{005BAEF9-3A6D-0062-F7DE-4996FE073C21}"/>
              </a:ext>
            </a:extLst>
          </p:cNvPr>
          <p:cNvSpPr txBox="1"/>
          <p:nvPr/>
        </p:nvSpPr>
        <p:spPr>
          <a:xfrm>
            <a:off x="608133" y="-237807"/>
            <a:ext cx="16896539" cy="1720407"/>
          </a:xfrm>
          <a:prstGeom prst="rect">
            <a:avLst/>
          </a:prstGeom>
        </p:spPr>
        <p:txBody>
          <a:bodyPr wrap="square" lIns="0" tIns="0" rIns="0" bIns="0" rtlCol="0" anchor="t">
            <a:spAutoFit/>
          </a:bodyPr>
          <a:lstStyle/>
          <a:p>
            <a:pPr algn="ctr">
              <a:lnSpc>
                <a:spcPts val="16507"/>
              </a:lnSpc>
            </a:pPr>
            <a:r>
              <a:rPr lang="en-US" sz="4400" b="1" dirty="0">
                <a:latin typeface="Bookman Old Style" panose="02050604050505020204" pitchFamily="18" charset="0"/>
                <a:ea typeface="Quiapo"/>
                <a:cs typeface="Quiapo"/>
                <a:sym typeface="Quiapo"/>
              </a:rPr>
              <a:t>Qué Bienes se </a:t>
            </a:r>
            <a:r>
              <a:rPr lang="en-US" sz="4400" b="1" dirty="0" err="1">
                <a:latin typeface="Bookman Old Style" panose="02050604050505020204" pitchFamily="18" charset="0"/>
                <a:ea typeface="Quiapo"/>
                <a:cs typeface="Quiapo"/>
                <a:sym typeface="Quiapo"/>
              </a:rPr>
              <a:t>encuentran</a:t>
            </a:r>
            <a:r>
              <a:rPr lang="en-US" sz="4400" b="1" dirty="0">
                <a:latin typeface="Bookman Old Style" panose="02050604050505020204" pitchFamily="18" charset="0"/>
                <a:ea typeface="Quiapo"/>
                <a:cs typeface="Quiapo"/>
                <a:sym typeface="Quiapo"/>
              </a:rPr>
              <a:t> </a:t>
            </a:r>
            <a:r>
              <a:rPr lang="en-US" sz="4400" b="1" dirty="0" err="1">
                <a:latin typeface="Bookman Old Style" panose="02050604050505020204" pitchFamily="18" charset="0"/>
                <a:ea typeface="Quiapo"/>
                <a:cs typeface="Quiapo"/>
                <a:sym typeface="Quiapo"/>
              </a:rPr>
              <a:t>alcanzados</a:t>
            </a:r>
            <a:r>
              <a:rPr lang="en-US" sz="4400" b="1" dirty="0">
                <a:latin typeface="Bookman Old Style" panose="02050604050505020204" pitchFamily="18" charset="0"/>
                <a:ea typeface="Quiapo"/>
                <a:cs typeface="Quiapo"/>
                <a:sym typeface="Quiapo"/>
              </a:rPr>
              <a:t> </a:t>
            </a:r>
            <a:r>
              <a:rPr lang="en-US" sz="4400" b="1" dirty="0" err="1">
                <a:latin typeface="Bookman Old Style" panose="02050604050505020204" pitchFamily="18" charset="0"/>
                <a:ea typeface="Quiapo"/>
                <a:cs typeface="Quiapo"/>
                <a:sym typeface="Quiapo"/>
              </a:rPr>
              <a:t>por</a:t>
            </a:r>
            <a:r>
              <a:rPr lang="en-US" sz="4400" b="1" dirty="0">
                <a:latin typeface="Bookman Old Style" panose="02050604050505020204" pitchFamily="18" charset="0"/>
                <a:ea typeface="Quiapo"/>
                <a:cs typeface="Quiapo"/>
                <a:sym typeface="Quiapo"/>
              </a:rPr>
              <a:t> </a:t>
            </a:r>
            <a:r>
              <a:rPr lang="en-US" sz="4400" b="1" dirty="0" err="1">
                <a:latin typeface="Bookman Old Style" panose="02050604050505020204" pitchFamily="18" charset="0"/>
                <a:ea typeface="Quiapo"/>
                <a:cs typeface="Quiapo"/>
                <a:sym typeface="Quiapo"/>
              </a:rPr>
              <a:t>el</a:t>
            </a:r>
            <a:r>
              <a:rPr lang="en-US" sz="4400" b="1" dirty="0">
                <a:latin typeface="Bookman Old Style" panose="02050604050505020204" pitchFamily="18" charset="0"/>
                <a:ea typeface="Quiapo"/>
                <a:cs typeface="Quiapo"/>
                <a:sym typeface="Quiapo"/>
              </a:rPr>
              <a:t> </a:t>
            </a:r>
            <a:r>
              <a:rPr lang="en-US" sz="4400" b="1" dirty="0" err="1">
                <a:latin typeface="Bookman Old Style" panose="02050604050505020204" pitchFamily="18" charset="0"/>
                <a:ea typeface="Quiapo"/>
                <a:cs typeface="Quiapo"/>
                <a:sym typeface="Quiapo"/>
              </a:rPr>
              <a:t>impuesto</a:t>
            </a:r>
            <a:r>
              <a:rPr lang="en-US" sz="4400" b="1" dirty="0">
                <a:latin typeface="Bookman Old Style" panose="02050604050505020204" pitchFamily="18" charset="0"/>
                <a:ea typeface="Quiapo"/>
                <a:cs typeface="Quiapo"/>
                <a:sym typeface="Quiapo"/>
              </a:rPr>
              <a:t>?</a:t>
            </a:r>
          </a:p>
        </p:txBody>
      </p:sp>
      <p:sp>
        <p:nvSpPr>
          <p:cNvPr id="24" name="Freeform 14">
            <a:extLst>
              <a:ext uri="{FF2B5EF4-FFF2-40B4-BE49-F238E27FC236}">
                <a16:creationId xmlns:a16="http://schemas.microsoft.com/office/drawing/2014/main" id="{03E377E1-342A-23A8-1CCE-0B8E10C7EC85}"/>
              </a:ext>
            </a:extLst>
          </p:cNvPr>
          <p:cNvSpPr/>
          <p:nvPr/>
        </p:nvSpPr>
        <p:spPr>
          <a:xfrm flipV="1">
            <a:off x="1321018" y="1104899"/>
            <a:ext cx="15645964" cy="9067229"/>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AR"/>
          </a:p>
        </p:txBody>
      </p:sp>
      <p:sp>
        <p:nvSpPr>
          <p:cNvPr id="25" name="TextBox 20">
            <a:extLst>
              <a:ext uri="{FF2B5EF4-FFF2-40B4-BE49-F238E27FC236}">
                <a16:creationId xmlns:a16="http://schemas.microsoft.com/office/drawing/2014/main" id="{F193E89E-8201-B117-0BFF-557E8338C5D1}"/>
              </a:ext>
            </a:extLst>
          </p:cNvPr>
          <p:cNvSpPr txBox="1"/>
          <p:nvPr/>
        </p:nvSpPr>
        <p:spPr>
          <a:xfrm>
            <a:off x="1524000" y="2168977"/>
            <a:ext cx="14706600" cy="6544356"/>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inmuebles ubicados en el país y el exterior.*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derechos reales constituidos sobre bienes situados en el país y el exterior.*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Las naves y aeronaves de matrícula nacional y extranjera.*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automotores patentados o registrados en el país y el exterior.*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bienes mueles registrados en el país.*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bienes muebles del hogar o de residencias transitorias cuando el hogar o residencia estuvieran situados en el pais.*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bienes personales del ciudadano, cuando éste tuviera su domicilio en el país o se encontrara en él.</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demás bienes muebles y propiedades que se encontraran en el país al 31 de diciembre de cada año, aunque su situación no revistiera carácter permanente.</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títulos negociables emitidos por una sociedad que toma prestado del público un capital importante, a largo plazo dividiendo su deuda respecto a cada inversor en títulos de igual valor, denominados debentures y obligaciones emitidas por entidades o sociedades domiciliadas en el exterior.</a:t>
            </a:r>
            <a:endParaRPr lang="en-US" sz="2200" dirty="0">
              <a:solidFill>
                <a:srgbClr val="000000"/>
              </a:solidFill>
              <a:latin typeface="Bookman Old Style" panose="02050604050505020204" pitchFamily="18" charset="0"/>
              <a:ea typeface="Caveat Brush"/>
              <a:cs typeface="Caveat Brush"/>
              <a:sym typeface="Caveat Brush"/>
            </a:endParaRPr>
          </a:p>
        </p:txBody>
      </p:sp>
    </p:spTree>
    <p:extLst>
      <p:ext uri="{BB962C8B-B14F-4D97-AF65-F5344CB8AC3E}">
        <p14:creationId xmlns:p14="http://schemas.microsoft.com/office/powerpoint/2010/main" val="4272938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D8697-9F6D-0B08-F4F3-897E28106E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AE2948-36C4-0B1E-4029-87838914ED2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AR"/>
          </a:p>
        </p:txBody>
      </p:sp>
      <p:sp>
        <p:nvSpPr>
          <p:cNvPr id="3" name="Freeform 3">
            <a:extLst>
              <a:ext uri="{FF2B5EF4-FFF2-40B4-BE49-F238E27FC236}">
                <a16:creationId xmlns:a16="http://schemas.microsoft.com/office/drawing/2014/main" id="{44583D92-CEC7-1B62-733C-2677A3E1A0E7}"/>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6E859A3B-4B34-6121-B51F-470325C2BAC4}"/>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5" name="Freeform 5">
            <a:extLst>
              <a:ext uri="{FF2B5EF4-FFF2-40B4-BE49-F238E27FC236}">
                <a16:creationId xmlns:a16="http://schemas.microsoft.com/office/drawing/2014/main" id="{D2E0B60C-74B5-EF18-B611-BA859780C801}"/>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AR"/>
          </a:p>
        </p:txBody>
      </p:sp>
      <p:sp>
        <p:nvSpPr>
          <p:cNvPr id="6" name="Freeform 6">
            <a:extLst>
              <a:ext uri="{FF2B5EF4-FFF2-40B4-BE49-F238E27FC236}">
                <a16:creationId xmlns:a16="http://schemas.microsoft.com/office/drawing/2014/main" id="{B2E73A23-AD40-D9C6-3310-1236223F1E72}"/>
              </a:ext>
            </a:extLst>
          </p:cNvPr>
          <p:cNvSpPr/>
          <p:nvPr/>
        </p:nvSpPr>
        <p:spPr>
          <a:xfrm>
            <a:off x="-209645" y="-1733364"/>
            <a:ext cx="18497645" cy="1929318"/>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AR"/>
          </a:p>
        </p:txBody>
      </p:sp>
      <p:sp>
        <p:nvSpPr>
          <p:cNvPr id="11" name="Freeform 11">
            <a:extLst>
              <a:ext uri="{FF2B5EF4-FFF2-40B4-BE49-F238E27FC236}">
                <a16:creationId xmlns:a16="http://schemas.microsoft.com/office/drawing/2014/main" id="{AD381C35-394F-8D92-DD68-081152C4E3A8}"/>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AR"/>
          </a:p>
        </p:txBody>
      </p:sp>
      <p:sp>
        <p:nvSpPr>
          <p:cNvPr id="24" name="Freeform 14">
            <a:extLst>
              <a:ext uri="{FF2B5EF4-FFF2-40B4-BE49-F238E27FC236}">
                <a16:creationId xmlns:a16="http://schemas.microsoft.com/office/drawing/2014/main" id="{05B43A91-9051-9436-26C4-E944FFCBA79F}"/>
              </a:ext>
            </a:extLst>
          </p:cNvPr>
          <p:cNvSpPr/>
          <p:nvPr/>
        </p:nvSpPr>
        <p:spPr>
          <a:xfrm flipV="1">
            <a:off x="1285256" y="-876301"/>
            <a:ext cx="15645964" cy="10741471"/>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AR"/>
          </a:p>
        </p:txBody>
      </p:sp>
      <p:sp>
        <p:nvSpPr>
          <p:cNvPr id="25" name="TextBox 20">
            <a:extLst>
              <a:ext uri="{FF2B5EF4-FFF2-40B4-BE49-F238E27FC236}">
                <a16:creationId xmlns:a16="http://schemas.microsoft.com/office/drawing/2014/main" id="{5FA9104F-274E-4200-38B7-99CFC8613BBE}"/>
              </a:ext>
            </a:extLst>
          </p:cNvPr>
          <p:cNvSpPr txBox="1"/>
          <p:nvPr/>
        </p:nvSpPr>
        <p:spPr>
          <a:xfrm>
            <a:off x="1469516" y="1157055"/>
            <a:ext cx="14875711" cy="7052187"/>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títulos, las acciones, cuotas o participaciones sociales y otros títulos valores representativos de capital social o equivalente, emitidos por entes públicos o privados, cuando éstos tuvieran domicilio en el país o en el exterior.*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patrimonios de empresas o explotaciones unipersonales ubicadas en el país.*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Las monedas virtuales o digitales, los </a:t>
            </a:r>
            <a:r>
              <a:rPr lang="es-AR" sz="2200" dirty="0" err="1">
                <a:solidFill>
                  <a:srgbClr val="000000"/>
                </a:solidFill>
                <a:latin typeface="Bookman Old Style" panose="02050604050505020204" pitchFamily="18" charset="0"/>
                <a:ea typeface="Caveat Brush"/>
                <a:cs typeface="Caveat Brush"/>
                <a:sym typeface="Caveat Brush"/>
              </a:rPr>
              <a:t>criptoactivos</a:t>
            </a:r>
            <a:r>
              <a:rPr lang="es-AR" sz="2200" dirty="0">
                <a:solidFill>
                  <a:srgbClr val="000000"/>
                </a:solidFill>
                <a:latin typeface="Bookman Old Style" panose="02050604050505020204" pitchFamily="18" charset="0"/>
                <a:ea typeface="Caveat Brush"/>
                <a:cs typeface="Caveat Brush"/>
                <a:sym typeface="Caveat Brush"/>
              </a:rPr>
              <a:t> o similares.*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créditos, cuando el domicilio real del deudor esté ubicado en el país.*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derechos de propiedad científica, literaria o artística, los de marcas de fábrica o de comercio y similares, las patentes, dibujos, modelos y diseños reservados y restantes de la propiedad industrial o inmaterial, así como los derivados de éstos y las licencias respectivas, cuando el titular del derecho o licencia, en su caso, estuviera domiciliado en el país al 31 de diciembre de cada año.*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bienes muebles y los semovientes (capaces de moverse por sí mismos)situados fuera del territorio del país.* </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depósitos en instituciones bancarias del exterior.</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créditos cuyos deudores se domicilien en el extranjero.</a:t>
            </a:r>
            <a:endParaRPr lang="en-US" sz="2200" dirty="0">
              <a:solidFill>
                <a:srgbClr val="000000"/>
              </a:solidFill>
              <a:latin typeface="Bookman Old Style" panose="02050604050505020204" pitchFamily="18" charset="0"/>
              <a:ea typeface="Caveat Brush"/>
              <a:cs typeface="Caveat Brush"/>
              <a:sym typeface="Caveat Brush"/>
            </a:endParaRPr>
          </a:p>
        </p:txBody>
      </p:sp>
    </p:spTree>
    <p:extLst>
      <p:ext uri="{BB962C8B-B14F-4D97-AF65-F5344CB8AC3E}">
        <p14:creationId xmlns:p14="http://schemas.microsoft.com/office/powerpoint/2010/main" val="888231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DC3E0-EC4E-BFC5-9960-1AFC2898CAA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7794CAD-3640-5333-6466-480DA046000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AR"/>
          </a:p>
        </p:txBody>
      </p:sp>
      <p:sp>
        <p:nvSpPr>
          <p:cNvPr id="3" name="Freeform 3">
            <a:extLst>
              <a:ext uri="{FF2B5EF4-FFF2-40B4-BE49-F238E27FC236}">
                <a16:creationId xmlns:a16="http://schemas.microsoft.com/office/drawing/2014/main" id="{7FD4C70C-14D3-DB10-722D-C82EF908F97F}"/>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6663B3A7-95C8-6EBD-CDAD-D052EEDDF9D8}"/>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5" name="Freeform 5">
            <a:extLst>
              <a:ext uri="{FF2B5EF4-FFF2-40B4-BE49-F238E27FC236}">
                <a16:creationId xmlns:a16="http://schemas.microsoft.com/office/drawing/2014/main" id="{45BB8F0A-A9D7-A0E9-A910-45CAF4D4476E}"/>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AR"/>
          </a:p>
        </p:txBody>
      </p:sp>
      <p:sp>
        <p:nvSpPr>
          <p:cNvPr id="6" name="Freeform 6">
            <a:extLst>
              <a:ext uri="{FF2B5EF4-FFF2-40B4-BE49-F238E27FC236}">
                <a16:creationId xmlns:a16="http://schemas.microsoft.com/office/drawing/2014/main" id="{271FEF15-49E7-ED3E-6556-AFB1728CE68F}"/>
              </a:ext>
            </a:extLst>
          </p:cNvPr>
          <p:cNvSpPr/>
          <p:nvPr/>
        </p:nvSpPr>
        <p:spPr>
          <a:xfrm>
            <a:off x="-209645" y="-1733366"/>
            <a:ext cx="18497645" cy="3932203"/>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AR"/>
          </a:p>
        </p:txBody>
      </p:sp>
      <p:sp>
        <p:nvSpPr>
          <p:cNvPr id="11" name="Freeform 11">
            <a:extLst>
              <a:ext uri="{FF2B5EF4-FFF2-40B4-BE49-F238E27FC236}">
                <a16:creationId xmlns:a16="http://schemas.microsoft.com/office/drawing/2014/main" id="{91574F03-DC63-8DCB-38A9-4B6CC4C74F98}"/>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AR"/>
          </a:p>
        </p:txBody>
      </p:sp>
      <p:sp>
        <p:nvSpPr>
          <p:cNvPr id="20" name="TextBox 20">
            <a:extLst>
              <a:ext uri="{FF2B5EF4-FFF2-40B4-BE49-F238E27FC236}">
                <a16:creationId xmlns:a16="http://schemas.microsoft.com/office/drawing/2014/main" id="{010A6B0E-DDDC-2CD7-B14E-A7A83AB89037}"/>
              </a:ext>
            </a:extLst>
          </p:cNvPr>
          <p:cNvSpPr txBox="1"/>
          <p:nvPr/>
        </p:nvSpPr>
        <p:spPr>
          <a:xfrm>
            <a:off x="608133" y="-237807"/>
            <a:ext cx="16896539" cy="1757532"/>
          </a:xfrm>
          <a:prstGeom prst="rect">
            <a:avLst/>
          </a:prstGeom>
        </p:spPr>
        <p:txBody>
          <a:bodyPr wrap="square" lIns="0" tIns="0" rIns="0" bIns="0" rtlCol="0" anchor="t">
            <a:spAutoFit/>
          </a:bodyPr>
          <a:lstStyle/>
          <a:p>
            <a:pPr algn="ctr">
              <a:lnSpc>
                <a:spcPts val="16507"/>
              </a:lnSpc>
            </a:pPr>
            <a:r>
              <a:rPr lang="en-US" sz="4800" b="1" dirty="0">
                <a:latin typeface="Bookman Old Style" panose="02050604050505020204" pitchFamily="18" charset="0"/>
                <a:ea typeface="Quiapo"/>
                <a:cs typeface="Quiapo"/>
                <a:sym typeface="Quiapo"/>
              </a:rPr>
              <a:t>Qué Bienes se </a:t>
            </a:r>
            <a:r>
              <a:rPr lang="en-US" sz="4800" b="1" dirty="0" err="1">
                <a:latin typeface="Bookman Old Style" panose="02050604050505020204" pitchFamily="18" charset="0"/>
                <a:ea typeface="Quiapo"/>
                <a:cs typeface="Quiapo"/>
                <a:sym typeface="Quiapo"/>
              </a:rPr>
              <a:t>encuentran</a:t>
            </a:r>
            <a:r>
              <a:rPr lang="en-US" sz="4800" b="1" dirty="0">
                <a:latin typeface="Bookman Old Style" panose="02050604050505020204" pitchFamily="18" charset="0"/>
                <a:ea typeface="Quiapo"/>
                <a:cs typeface="Quiapo"/>
                <a:sym typeface="Quiapo"/>
              </a:rPr>
              <a:t> </a:t>
            </a:r>
            <a:r>
              <a:rPr lang="en-US" sz="4800" b="1" dirty="0" err="1">
                <a:latin typeface="Bookman Old Style" panose="02050604050505020204" pitchFamily="18" charset="0"/>
                <a:ea typeface="Quiapo"/>
                <a:cs typeface="Quiapo"/>
                <a:sym typeface="Quiapo"/>
              </a:rPr>
              <a:t>exentos</a:t>
            </a:r>
            <a:r>
              <a:rPr lang="en-US" sz="4800" b="1" dirty="0">
                <a:latin typeface="Bookman Old Style" panose="02050604050505020204" pitchFamily="18" charset="0"/>
                <a:ea typeface="Quiapo"/>
                <a:cs typeface="Quiapo"/>
                <a:sym typeface="Quiapo"/>
              </a:rPr>
              <a:t> de </a:t>
            </a:r>
            <a:r>
              <a:rPr lang="en-US" sz="4800" b="1" dirty="0" err="1">
                <a:latin typeface="Bookman Old Style" panose="02050604050505020204" pitchFamily="18" charset="0"/>
                <a:ea typeface="Quiapo"/>
                <a:cs typeface="Quiapo"/>
                <a:sym typeface="Quiapo"/>
              </a:rPr>
              <a:t>impuesto</a:t>
            </a:r>
            <a:r>
              <a:rPr lang="en-US" sz="4800" b="1" dirty="0">
                <a:latin typeface="Bookman Old Style" panose="02050604050505020204" pitchFamily="18" charset="0"/>
                <a:ea typeface="Quiapo"/>
                <a:cs typeface="Quiapo"/>
                <a:sym typeface="Quiapo"/>
              </a:rPr>
              <a:t>?</a:t>
            </a:r>
          </a:p>
        </p:txBody>
      </p:sp>
      <p:sp>
        <p:nvSpPr>
          <p:cNvPr id="24" name="Freeform 14">
            <a:extLst>
              <a:ext uri="{FF2B5EF4-FFF2-40B4-BE49-F238E27FC236}">
                <a16:creationId xmlns:a16="http://schemas.microsoft.com/office/drawing/2014/main" id="{B20A6FC6-3173-6E99-53F3-BD6A3EDC3F61}"/>
              </a:ext>
            </a:extLst>
          </p:cNvPr>
          <p:cNvSpPr/>
          <p:nvPr/>
        </p:nvSpPr>
        <p:spPr>
          <a:xfrm flipV="1">
            <a:off x="1321018" y="1104899"/>
            <a:ext cx="15645964" cy="9067229"/>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AR"/>
          </a:p>
        </p:txBody>
      </p:sp>
      <p:sp>
        <p:nvSpPr>
          <p:cNvPr id="25" name="TextBox 20">
            <a:extLst>
              <a:ext uri="{FF2B5EF4-FFF2-40B4-BE49-F238E27FC236}">
                <a16:creationId xmlns:a16="http://schemas.microsoft.com/office/drawing/2014/main" id="{DB44A834-F646-B371-F514-A9AE389B7DC8}"/>
              </a:ext>
            </a:extLst>
          </p:cNvPr>
          <p:cNvSpPr txBox="1"/>
          <p:nvPr/>
        </p:nvSpPr>
        <p:spPr>
          <a:xfrm>
            <a:off x="1398163" y="2363517"/>
            <a:ext cx="14935200" cy="6585329"/>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AR" sz="2400" dirty="0">
                <a:solidFill>
                  <a:srgbClr val="000000"/>
                </a:solidFill>
                <a:latin typeface="Bookman Old Style" panose="02050604050505020204" pitchFamily="18" charset="0"/>
                <a:ea typeface="Caveat Brush"/>
                <a:cs typeface="Caveat Brush"/>
                <a:sym typeface="Caveat Brush"/>
              </a:rPr>
              <a:t>Los bienes pertenecientes a los miembros de las misiones diplomáticas y consulares extranjeras, así como su personal y familiares, en la medida y con las limitaciones que establezcan los convenios internacionales aplicables.</a:t>
            </a:r>
          </a:p>
          <a:p>
            <a:pPr marL="457200" indent="-457200" algn="just">
              <a:lnSpc>
                <a:spcPct val="150000"/>
              </a:lnSpc>
              <a:buFont typeface="Arial" panose="020B0604020202020204" pitchFamily="34" charset="0"/>
              <a:buChar char="•"/>
            </a:pPr>
            <a:r>
              <a:rPr lang="es-AR" sz="2400" dirty="0">
                <a:solidFill>
                  <a:srgbClr val="000000"/>
                </a:solidFill>
                <a:latin typeface="Bookman Old Style" panose="02050604050505020204" pitchFamily="18" charset="0"/>
                <a:ea typeface="Caveat Brush"/>
                <a:cs typeface="Caveat Brush"/>
                <a:sym typeface="Caveat Brush"/>
              </a:rPr>
              <a:t>Las cuentas de capitalización comprendidas en el Régimen de capitalización y las cuentas individuales correspondientes a los planes de seguro de retiro privados de entidades sujetas al control de la Superintendencia de Seguros de la Nación.</a:t>
            </a:r>
          </a:p>
          <a:p>
            <a:pPr marL="457200" indent="-457200" algn="just">
              <a:lnSpc>
                <a:spcPct val="150000"/>
              </a:lnSpc>
              <a:buFont typeface="Arial" panose="020B0604020202020204" pitchFamily="34" charset="0"/>
              <a:buChar char="•"/>
            </a:pPr>
            <a:r>
              <a:rPr lang="es-AR" sz="2400" dirty="0">
                <a:solidFill>
                  <a:srgbClr val="000000"/>
                </a:solidFill>
                <a:latin typeface="Bookman Old Style" panose="02050604050505020204" pitchFamily="18" charset="0"/>
                <a:ea typeface="Caveat Brush"/>
                <a:cs typeface="Caveat Brush"/>
                <a:sym typeface="Caveat Brush"/>
              </a:rPr>
              <a:t>Las cuotas sociales de las cooperativas.</a:t>
            </a:r>
          </a:p>
          <a:p>
            <a:pPr marL="457200" indent="-457200" algn="just">
              <a:lnSpc>
                <a:spcPct val="150000"/>
              </a:lnSpc>
              <a:buFont typeface="Arial" panose="020B0604020202020204" pitchFamily="34" charset="0"/>
              <a:buChar char="•"/>
            </a:pPr>
            <a:r>
              <a:rPr lang="es-AR" sz="2400" dirty="0">
                <a:solidFill>
                  <a:srgbClr val="000000"/>
                </a:solidFill>
                <a:latin typeface="Bookman Old Style" panose="02050604050505020204" pitchFamily="18" charset="0"/>
                <a:ea typeface="Caveat Brush"/>
                <a:cs typeface="Caveat Brush"/>
                <a:sym typeface="Caveat Brush"/>
              </a:rPr>
              <a:t>Los bienes inmateriales (llaves, marcas, patentes, derechos de concesión y otros bienes similares).</a:t>
            </a:r>
          </a:p>
          <a:p>
            <a:pPr marL="457200" indent="-457200" algn="just">
              <a:lnSpc>
                <a:spcPct val="150000"/>
              </a:lnSpc>
              <a:buFont typeface="Arial" panose="020B0604020202020204" pitchFamily="34" charset="0"/>
              <a:buChar char="•"/>
            </a:pPr>
            <a:r>
              <a:rPr lang="es-AR" sz="2400" dirty="0">
                <a:solidFill>
                  <a:srgbClr val="000000"/>
                </a:solidFill>
                <a:latin typeface="Bookman Old Style" panose="02050604050505020204" pitchFamily="18" charset="0"/>
                <a:ea typeface="Caveat Brush"/>
                <a:cs typeface="Caveat Brush"/>
                <a:sym typeface="Caveat Brush"/>
              </a:rPr>
              <a:t>Los bienes amparados por las franquicias de la Ley </a:t>
            </a:r>
            <a:r>
              <a:rPr lang="es-AR" sz="2400" dirty="0" err="1">
                <a:solidFill>
                  <a:srgbClr val="000000"/>
                </a:solidFill>
                <a:latin typeface="Bookman Old Style" panose="02050604050505020204" pitchFamily="18" charset="0"/>
                <a:ea typeface="Caveat Brush"/>
                <a:cs typeface="Caveat Brush"/>
                <a:sym typeface="Caveat Brush"/>
              </a:rPr>
              <a:t>N°</a:t>
            </a:r>
            <a:r>
              <a:rPr lang="es-AR" sz="2400" dirty="0">
                <a:solidFill>
                  <a:srgbClr val="000000"/>
                </a:solidFill>
                <a:latin typeface="Bookman Old Style" panose="02050604050505020204" pitchFamily="18" charset="0"/>
                <a:ea typeface="Caveat Brush"/>
                <a:cs typeface="Caveat Brush"/>
                <a:sym typeface="Caveat Brush"/>
              </a:rPr>
              <a:t> 19.640.</a:t>
            </a:r>
          </a:p>
          <a:p>
            <a:pPr marL="457200" indent="-457200" algn="just">
              <a:lnSpc>
                <a:spcPct val="150000"/>
              </a:lnSpc>
              <a:buFont typeface="Arial" panose="020B0604020202020204" pitchFamily="34" charset="0"/>
              <a:buChar char="•"/>
            </a:pPr>
            <a:r>
              <a:rPr lang="es-AR" sz="2400" dirty="0">
                <a:solidFill>
                  <a:srgbClr val="000000"/>
                </a:solidFill>
                <a:latin typeface="Bookman Old Style" panose="02050604050505020204" pitchFamily="18" charset="0"/>
                <a:ea typeface="Caveat Brush"/>
                <a:cs typeface="Caveat Brush"/>
                <a:sym typeface="Caveat Brush"/>
              </a:rPr>
              <a:t>Los inmuebles rurales cuyos titulares sean personas humanas y sucesiones indivisas, cualquiera sea su destino o afectación.</a:t>
            </a:r>
            <a:endParaRPr lang="en-US" sz="2400" dirty="0">
              <a:solidFill>
                <a:srgbClr val="000000"/>
              </a:solidFill>
              <a:latin typeface="Bookman Old Style" panose="02050604050505020204" pitchFamily="18" charset="0"/>
              <a:ea typeface="Caveat Brush"/>
              <a:cs typeface="Caveat Brush"/>
              <a:sym typeface="Caveat Brush"/>
            </a:endParaRPr>
          </a:p>
        </p:txBody>
      </p:sp>
    </p:spTree>
    <p:extLst>
      <p:ext uri="{BB962C8B-B14F-4D97-AF65-F5344CB8AC3E}">
        <p14:creationId xmlns:p14="http://schemas.microsoft.com/office/powerpoint/2010/main" val="108003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1AAF9-54B2-A2EC-BFB6-BA5D2A7B86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D1139EF-504B-4A18-129B-F1019A0D943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AR"/>
          </a:p>
        </p:txBody>
      </p:sp>
      <p:sp>
        <p:nvSpPr>
          <p:cNvPr id="3" name="Freeform 3">
            <a:extLst>
              <a:ext uri="{FF2B5EF4-FFF2-40B4-BE49-F238E27FC236}">
                <a16:creationId xmlns:a16="http://schemas.microsoft.com/office/drawing/2014/main" id="{CEFAF857-9076-D623-1C4B-AE2C36FE29B0}"/>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CE76DAE2-733E-6958-A8B1-B4A979EE81D1}"/>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5" name="Freeform 5">
            <a:extLst>
              <a:ext uri="{FF2B5EF4-FFF2-40B4-BE49-F238E27FC236}">
                <a16:creationId xmlns:a16="http://schemas.microsoft.com/office/drawing/2014/main" id="{F518B035-B02C-2624-9D8D-6C235B1C94E2}"/>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AR"/>
          </a:p>
        </p:txBody>
      </p:sp>
      <p:sp>
        <p:nvSpPr>
          <p:cNvPr id="6" name="Freeform 6">
            <a:extLst>
              <a:ext uri="{FF2B5EF4-FFF2-40B4-BE49-F238E27FC236}">
                <a16:creationId xmlns:a16="http://schemas.microsoft.com/office/drawing/2014/main" id="{DC3AECEE-33A5-B8FE-629B-E663E3118455}"/>
              </a:ext>
            </a:extLst>
          </p:cNvPr>
          <p:cNvSpPr/>
          <p:nvPr/>
        </p:nvSpPr>
        <p:spPr>
          <a:xfrm>
            <a:off x="-209645" y="-1733364"/>
            <a:ext cx="18497645" cy="1929318"/>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AR"/>
          </a:p>
        </p:txBody>
      </p:sp>
      <p:sp>
        <p:nvSpPr>
          <p:cNvPr id="11" name="Freeform 11">
            <a:extLst>
              <a:ext uri="{FF2B5EF4-FFF2-40B4-BE49-F238E27FC236}">
                <a16:creationId xmlns:a16="http://schemas.microsoft.com/office/drawing/2014/main" id="{E0161E98-CAFC-4104-671D-9850F5B66813}"/>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AR"/>
          </a:p>
        </p:txBody>
      </p:sp>
      <p:sp>
        <p:nvSpPr>
          <p:cNvPr id="24" name="Freeform 14">
            <a:extLst>
              <a:ext uri="{FF2B5EF4-FFF2-40B4-BE49-F238E27FC236}">
                <a16:creationId xmlns:a16="http://schemas.microsoft.com/office/drawing/2014/main" id="{8A52C39D-4525-8FCF-B6FC-B7CCA04183B4}"/>
              </a:ext>
            </a:extLst>
          </p:cNvPr>
          <p:cNvSpPr/>
          <p:nvPr/>
        </p:nvSpPr>
        <p:spPr>
          <a:xfrm flipV="1">
            <a:off x="1304306" y="-535123"/>
            <a:ext cx="15645964" cy="10741471"/>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AR"/>
          </a:p>
        </p:txBody>
      </p:sp>
      <p:sp>
        <p:nvSpPr>
          <p:cNvPr id="25" name="TextBox 20">
            <a:extLst>
              <a:ext uri="{FF2B5EF4-FFF2-40B4-BE49-F238E27FC236}">
                <a16:creationId xmlns:a16="http://schemas.microsoft.com/office/drawing/2014/main" id="{264BC781-B5F4-4D41-AC91-ACDF96D92C20}"/>
              </a:ext>
            </a:extLst>
          </p:cNvPr>
          <p:cNvSpPr txBox="1"/>
          <p:nvPr/>
        </p:nvSpPr>
        <p:spPr>
          <a:xfrm>
            <a:off x="1299805" y="1055603"/>
            <a:ext cx="15478744" cy="7560018"/>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títulos, bonos y demás títulos valores emitidos por la Nación, las provincias, las municipalidades y la Ciudad Autónoma de Buenos Aires y CEDROS.</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depósitos en moneda argentina y extranjera efectuados en las instituciones comprendidas en el régimen de la Ley de Entidades Bancarias, a plazo fijo, en caja de ahorro, en cuentas especiales de ahorro o en otras formas de captación de fondos de acuerdo con lo que determine el BCRA.</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Las obligaciones negociables emitidas en moneda nacional, siempre que cumplan con los requisitos del articulo 36 de la ley 23.576.</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instrumentos emitidos en moneda nacional destinados a fomentar la inversión productiva, que establezca el Poder Ejecutivo nacional</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Las </a:t>
            </a:r>
            <a:r>
              <a:rPr lang="es-AR" sz="2200" dirty="0" err="1">
                <a:solidFill>
                  <a:srgbClr val="000000"/>
                </a:solidFill>
                <a:latin typeface="Bookman Old Style" panose="02050604050505020204" pitchFamily="18" charset="0"/>
                <a:ea typeface="Caveat Brush"/>
                <a:cs typeface="Caveat Brush"/>
                <a:sym typeface="Caveat Brush"/>
              </a:rPr>
              <a:t>cuotapartes</a:t>
            </a:r>
            <a:r>
              <a:rPr lang="es-AR" sz="2200" dirty="0">
                <a:solidFill>
                  <a:srgbClr val="000000"/>
                </a:solidFill>
                <a:latin typeface="Bookman Old Style" panose="02050604050505020204" pitchFamily="18" charset="0"/>
                <a:ea typeface="Caveat Brush"/>
                <a:cs typeface="Caveat Brush"/>
                <a:sym typeface="Caveat Brush"/>
              </a:rPr>
              <a:t> de fondos comunes de inversión y los certificados de participación y valores representativos de deuda fiduciaria de fideicomisos financieros que hubiesen sido colocados por oferta pública con autorización de la Comisión Nacional de Valores, y cuyo activo subyacente principal esté integrado, al menos en un 75%, por bienes y depósitos exentos.</a:t>
            </a:r>
          </a:p>
          <a:p>
            <a:pPr marL="457200" indent="-457200" algn="just">
              <a:lnSpc>
                <a:spcPct val="150000"/>
              </a:lnSpc>
              <a:buFont typeface="Arial" panose="020B0604020202020204" pitchFamily="34" charset="0"/>
              <a:buChar char="•"/>
            </a:pPr>
            <a:r>
              <a:rPr lang="es-AR" sz="2200" dirty="0">
                <a:solidFill>
                  <a:srgbClr val="000000"/>
                </a:solidFill>
                <a:latin typeface="Bookman Old Style" panose="02050604050505020204" pitchFamily="18" charset="0"/>
                <a:ea typeface="Caveat Brush"/>
                <a:cs typeface="Caveat Brush"/>
                <a:sym typeface="Caveat Brush"/>
              </a:rPr>
              <a:t>Los inmuebles destinados a locación para casa-habitación, con contratos debidamente registrados, cuando el valor de cada propiedad no supere el mínimo no imponible correspondiente a casa-habitación.</a:t>
            </a:r>
            <a:endParaRPr lang="en-US" sz="2200" dirty="0">
              <a:solidFill>
                <a:srgbClr val="000000"/>
              </a:solidFill>
              <a:latin typeface="Bookman Old Style" panose="02050604050505020204" pitchFamily="18" charset="0"/>
              <a:ea typeface="Caveat Brush"/>
              <a:cs typeface="Caveat Brush"/>
              <a:sym typeface="Caveat Brush"/>
            </a:endParaRPr>
          </a:p>
        </p:txBody>
      </p:sp>
    </p:spTree>
    <p:extLst>
      <p:ext uri="{BB962C8B-B14F-4D97-AF65-F5344CB8AC3E}">
        <p14:creationId xmlns:p14="http://schemas.microsoft.com/office/powerpoint/2010/main" val="2396383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5294-AD34-EFF5-85D0-207B2C36FF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2E3B83-4BE1-4081-D12D-4B0E1060877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222" b="-15222"/>
            </a:stretch>
          </a:blipFill>
        </p:spPr>
        <p:txBody>
          <a:bodyPr/>
          <a:lstStyle/>
          <a:p>
            <a:endParaRPr lang="es-AR"/>
          </a:p>
        </p:txBody>
      </p:sp>
      <p:sp>
        <p:nvSpPr>
          <p:cNvPr id="3" name="Freeform 3">
            <a:extLst>
              <a:ext uri="{FF2B5EF4-FFF2-40B4-BE49-F238E27FC236}">
                <a16:creationId xmlns:a16="http://schemas.microsoft.com/office/drawing/2014/main" id="{61A24F90-DFF8-EC4B-47CE-AE40070EA26B}"/>
              </a:ext>
            </a:extLst>
          </p:cNvPr>
          <p:cNvSpPr/>
          <p:nvPr/>
        </p:nvSpPr>
        <p:spPr>
          <a:xfrm>
            <a:off x="-209645" y="2313708"/>
            <a:ext cx="8122547" cy="7777339"/>
          </a:xfrm>
          <a:custGeom>
            <a:avLst/>
            <a:gdLst/>
            <a:ahLst/>
            <a:cxnLst/>
            <a:rect l="l" t="t" r="r" b="b"/>
            <a:pathLst>
              <a:path w="8122547" h="7777339">
                <a:moveTo>
                  <a:pt x="0" y="0"/>
                </a:moveTo>
                <a:lnTo>
                  <a:pt x="8122548" y="0"/>
                </a:lnTo>
                <a:lnTo>
                  <a:pt x="8122548" y="7777339"/>
                </a:lnTo>
                <a:lnTo>
                  <a:pt x="0" y="7777339"/>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73908D83-07B1-A375-9CCC-1B13A5C6E4DE}"/>
              </a:ext>
            </a:extLst>
          </p:cNvPr>
          <p:cNvSpPr/>
          <p:nvPr/>
        </p:nvSpPr>
        <p:spPr>
          <a:xfrm>
            <a:off x="9382125" y="2394790"/>
            <a:ext cx="8122547" cy="7777339"/>
          </a:xfrm>
          <a:custGeom>
            <a:avLst/>
            <a:gdLst/>
            <a:ahLst/>
            <a:cxnLst/>
            <a:rect l="l" t="t" r="r" b="b"/>
            <a:pathLst>
              <a:path w="8122547" h="7777339">
                <a:moveTo>
                  <a:pt x="0" y="0"/>
                </a:moveTo>
                <a:lnTo>
                  <a:pt x="8122547" y="0"/>
                </a:lnTo>
                <a:lnTo>
                  <a:pt x="8122547" y="7777340"/>
                </a:lnTo>
                <a:lnTo>
                  <a:pt x="0" y="777734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s-AR"/>
          </a:p>
        </p:txBody>
      </p:sp>
      <p:sp>
        <p:nvSpPr>
          <p:cNvPr id="5" name="Freeform 5">
            <a:extLst>
              <a:ext uri="{FF2B5EF4-FFF2-40B4-BE49-F238E27FC236}">
                <a16:creationId xmlns:a16="http://schemas.microsoft.com/office/drawing/2014/main" id="{710EC05A-94CD-B1A6-9051-FC202966B40F}"/>
              </a:ext>
            </a:extLst>
          </p:cNvPr>
          <p:cNvSpPr/>
          <p:nvPr/>
        </p:nvSpPr>
        <p:spPr>
          <a:xfrm rot="5600248">
            <a:off x="4825854" y="-10683855"/>
            <a:ext cx="9112541" cy="19285802"/>
          </a:xfrm>
          <a:custGeom>
            <a:avLst/>
            <a:gdLst/>
            <a:ahLst/>
            <a:cxnLst/>
            <a:rect l="l" t="t" r="r" b="b"/>
            <a:pathLst>
              <a:path w="9112541" h="19285802">
                <a:moveTo>
                  <a:pt x="0" y="0"/>
                </a:moveTo>
                <a:lnTo>
                  <a:pt x="9112542" y="0"/>
                </a:lnTo>
                <a:lnTo>
                  <a:pt x="9112542" y="19285801"/>
                </a:lnTo>
                <a:lnTo>
                  <a:pt x="0" y="19285801"/>
                </a:lnTo>
                <a:lnTo>
                  <a:pt x="0" y="0"/>
                </a:lnTo>
                <a:close/>
              </a:path>
            </a:pathLst>
          </a:custGeom>
          <a:blipFill>
            <a:blip r:embed="rId5"/>
            <a:stretch>
              <a:fillRect/>
            </a:stretch>
          </a:blipFill>
        </p:spPr>
        <p:txBody>
          <a:bodyPr/>
          <a:lstStyle/>
          <a:p>
            <a:endParaRPr lang="es-AR"/>
          </a:p>
        </p:txBody>
      </p:sp>
      <p:sp>
        <p:nvSpPr>
          <p:cNvPr id="6" name="Freeform 6">
            <a:extLst>
              <a:ext uri="{FF2B5EF4-FFF2-40B4-BE49-F238E27FC236}">
                <a16:creationId xmlns:a16="http://schemas.microsoft.com/office/drawing/2014/main" id="{073E4977-8AC7-25C8-70F3-A1A4F2F1CF25}"/>
              </a:ext>
            </a:extLst>
          </p:cNvPr>
          <p:cNvSpPr/>
          <p:nvPr/>
        </p:nvSpPr>
        <p:spPr>
          <a:xfrm>
            <a:off x="-209645" y="-1733366"/>
            <a:ext cx="18497645" cy="3932203"/>
          </a:xfrm>
          <a:custGeom>
            <a:avLst/>
            <a:gdLst/>
            <a:ahLst/>
            <a:cxnLst/>
            <a:rect l="l" t="t" r="r" b="b"/>
            <a:pathLst>
              <a:path w="18497645" h="5248707">
                <a:moveTo>
                  <a:pt x="0" y="0"/>
                </a:moveTo>
                <a:lnTo>
                  <a:pt x="18497645" y="0"/>
                </a:lnTo>
                <a:lnTo>
                  <a:pt x="18497645" y="5248706"/>
                </a:lnTo>
                <a:lnTo>
                  <a:pt x="0" y="5248706"/>
                </a:lnTo>
                <a:lnTo>
                  <a:pt x="0" y="0"/>
                </a:lnTo>
                <a:close/>
              </a:path>
            </a:pathLst>
          </a:custGeom>
          <a:blipFill>
            <a:blip r:embed="rId6"/>
            <a:stretch>
              <a:fillRect/>
            </a:stretch>
          </a:blipFill>
        </p:spPr>
        <p:txBody>
          <a:bodyPr/>
          <a:lstStyle/>
          <a:p>
            <a:endParaRPr lang="es-AR"/>
          </a:p>
        </p:txBody>
      </p:sp>
      <p:sp>
        <p:nvSpPr>
          <p:cNvPr id="11" name="Freeform 11">
            <a:extLst>
              <a:ext uri="{FF2B5EF4-FFF2-40B4-BE49-F238E27FC236}">
                <a16:creationId xmlns:a16="http://schemas.microsoft.com/office/drawing/2014/main" id="{CBBFD801-8B45-E5CC-F207-4AA2C6E09674}"/>
              </a:ext>
            </a:extLst>
          </p:cNvPr>
          <p:cNvSpPr/>
          <p:nvPr/>
        </p:nvSpPr>
        <p:spPr>
          <a:xfrm rot="5212153">
            <a:off x="13209143" y="3369574"/>
            <a:ext cx="3379228" cy="15484516"/>
          </a:xfrm>
          <a:custGeom>
            <a:avLst/>
            <a:gdLst/>
            <a:ahLst/>
            <a:cxnLst/>
            <a:rect l="l" t="t" r="r" b="b"/>
            <a:pathLst>
              <a:path w="3379228" h="15484516">
                <a:moveTo>
                  <a:pt x="0" y="0"/>
                </a:moveTo>
                <a:lnTo>
                  <a:pt x="3379227" y="0"/>
                </a:lnTo>
                <a:lnTo>
                  <a:pt x="3379227" y="15484515"/>
                </a:lnTo>
                <a:lnTo>
                  <a:pt x="0" y="15484515"/>
                </a:lnTo>
                <a:lnTo>
                  <a:pt x="0" y="0"/>
                </a:lnTo>
                <a:close/>
              </a:path>
            </a:pathLst>
          </a:custGeom>
          <a:blipFill>
            <a:blip r:embed="rId5"/>
            <a:stretch>
              <a:fillRect r="-116512"/>
            </a:stretch>
          </a:blipFill>
        </p:spPr>
        <p:txBody>
          <a:bodyPr/>
          <a:lstStyle/>
          <a:p>
            <a:endParaRPr lang="es-AR"/>
          </a:p>
        </p:txBody>
      </p:sp>
      <p:sp>
        <p:nvSpPr>
          <p:cNvPr id="20" name="TextBox 20">
            <a:extLst>
              <a:ext uri="{FF2B5EF4-FFF2-40B4-BE49-F238E27FC236}">
                <a16:creationId xmlns:a16="http://schemas.microsoft.com/office/drawing/2014/main" id="{D80552B6-E024-C962-CB4E-BF616DFF731C}"/>
              </a:ext>
            </a:extLst>
          </p:cNvPr>
          <p:cNvSpPr txBox="1"/>
          <p:nvPr/>
        </p:nvSpPr>
        <p:spPr>
          <a:xfrm>
            <a:off x="670576" y="-478644"/>
            <a:ext cx="16896539" cy="1700722"/>
          </a:xfrm>
          <a:prstGeom prst="rect">
            <a:avLst/>
          </a:prstGeom>
        </p:spPr>
        <p:txBody>
          <a:bodyPr wrap="square" lIns="0" tIns="0" rIns="0" bIns="0" rtlCol="0" anchor="t">
            <a:spAutoFit/>
          </a:bodyPr>
          <a:lstStyle/>
          <a:p>
            <a:pPr algn="ctr">
              <a:lnSpc>
                <a:spcPts val="16507"/>
              </a:lnSpc>
            </a:pPr>
            <a:r>
              <a:rPr lang="en-US" sz="3600" b="1" dirty="0">
                <a:latin typeface="Bookman Old Style" panose="02050604050505020204" pitchFamily="18" charset="0"/>
                <a:ea typeface="Quiapo"/>
                <a:cs typeface="Quiapo"/>
                <a:sym typeface="Quiapo"/>
              </a:rPr>
              <a:t>MONTO MINIMO APLICABLE A LA VALUACION DE TU PATRIMONIO</a:t>
            </a:r>
          </a:p>
        </p:txBody>
      </p:sp>
      <p:sp>
        <p:nvSpPr>
          <p:cNvPr id="24" name="Freeform 14">
            <a:extLst>
              <a:ext uri="{FF2B5EF4-FFF2-40B4-BE49-F238E27FC236}">
                <a16:creationId xmlns:a16="http://schemas.microsoft.com/office/drawing/2014/main" id="{1D7AB179-7484-3AF3-50A2-C8B6593CBE66}"/>
              </a:ext>
            </a:extLst>
          </p:cNvPr>
          <p:cNvSpPr/>
          <p:nvPr/>
        </p:nvSpPr>
        <p:spPr>
          <a:xfrm flipV="1">
            <a:off x="1295863" y="1104900"/>
            <a:ext cx="15645964" cy="9067229"/>
          </a:xfrm>
          <a:custGeom>
            <a:avLst/>
            <a:gdLst/>
            <a:ahLst/>
            <a:cxnLst/>
            <a:rect l="l" t="t" r="r" b="b"/>
            <a:pathLst>
              <a:path w="8407875" h="4607790">
                <a:moveTo>
                  <a:pt x="0" y="4607790"/>
                </a:moveTo>
                <a:lnTo>
                  <a:pt x="8407875" y="4607790"/>
                </a:lnTo>
                <a:lnTo>
                  <a:pt x="8407875" y="0"/>
                </a:lnTo>
                <a:lnTo>
                  <a:pt x="0" y="0"/>
                </a:lnTo>
                <a:lnTo>
                  <a:pt x="0" y="4607790"/>
                </a:lnTo>
                <a:close/>
              </a:path>
            </a:pathLst>
          </a:custGeom>
          <a:blipFill>
            <a:blip r:embed="rId7"/>
            <a:stretch>
              <a:fillRect r="-6414"/>
            </a:stretch>
          </a:blipFill>
        </p:spPr>
        <p:txBody>
          <a:bodyPr/>
          <a:lstStyle/>
          <a:p>
            <a:endParaRPr lang="es-AR"/>
          </a:p>
        </p:txBody>
      </p:sp>
      <p:sp>
        <p:nvSpPr>
          <p:cNvPr id="25" name="TextBox 20">
            <a:extLst>
              <a:ext uri="{FF2B5EF4-FFF2-40B4-BE49-F238E27FC236}">
                <a16:creationId xmlns:a16="http://schemas.microsoft.com/office/drawing/2014/main" id="{251B62A9-1A52-C687-10BD-452C7CA83B67}"/>
              </a:ext>
            </a:extLst>
          </p:cNvPr>
          <p:cNvSpPr txBox="1"/>
          <p:nvPr/>
        </p:nvSpPr>
        <p:spPr>
          <a:xfrm>
            <a:off x="1441511" y="3198342"/>
            <a:ext cx="15195332" cy="1784015"/>
          </a:xfrm>
          <a:prstGeom prst="rect">
            <a:avLst/>
          </a:prstGeom>
        </p:spPr>
        <p:txBody>
          <a:bodyPr wrap="square" lIns="0" tIns="0" rIns="0" bIns="0" rtlCol="0" anchor="t">
            <a:spAutoFit/>
          </a:bodyPr>
          <a:lstStyle/>
          <a:p>
            <a:pPr marL="457200" indent="-457200" algn="just">
              <a:lnSpc>
                <a:spcPct val="150000"/>
              </a:lnSpc>
              <a:buFont typeface="Arial" panose="020B0604020202020204" pitchFamily="34" charset="0"/>
              <a:buChar char="•"/>
            </a:pPr>
            <a:r>
              <a:rPr lang="es-AR" sz="3200" b="1" dirty="0">
                <a:solidFill>
                  <a:srgbClr val="000000"/>
                </a:solidFill>
                <a:latin typeface="Bookman Old Style" panose="02050604050505020204" pitchFamily="18" charset="0"/>
                <a:ea typeface="Caveat Brush"/>
                <a:cs typeface="Caveat Brush"/>
                <a:sym typeface="Caveat Brush"/>
              </a:rPr>
              <a:t>Período 2024: $292.994.964,89</a:t>
            </a:r>
          </a:p>
          <a:p>
            <a:pPr marL="1371600" lvl="2" indent="-457200" algn="just">
              <a:lnSpc>
                <a:spcPct val="150000"/>
              </a:lnSpc>
              <a:buFont typeface="Wingdings" panose="05000000000000000000" pitchFamily="2" charset="2"/>
              <a:buChar char="Ø"/>
            </a:pPr>
            <a:r>
              <a:rPr lang="es-AR" sz="2400" dirty="0">
                <a:solidFill>
                  <a:srgbClr val="000000"/>
                </a:solidFill>
                <a:latin typeface="Bookman Old Style" panose="02050604050505020204" pitchFamily="18" charset="0"/>
                <a:ea typeface="Caveat Brush"/>
                <a:cs typeface="Caveat Brush"/>
                <a:sym typeface="Caveat Brush"/>
              </a:rPr>
              <a:t>Inmuebles destinados a casa-habitación: no estarán alcanzados por el impuesto cuando su valuación resulte igual o inferior a $1.025.482.377,13 </a:t>
            </a:r>
            <a:endParaRPr lang="en-US" sz="2400" dirty="0">
              <a:solidFill>
                <a:srgbClr val="000000"/>
              </a:solidFill>
              <a:latin typeface="Bookman Old Style" panose="02050604050505020204" pitchFamily="18" charset="0"/>
              <a:ea typeface="Caveat Brush"/>
              <a:cs typeface="Caveat Brush"/>
              <a:sym typeface="Caveat Brush"/>
            </a:endParaRPr>
          </a:p>
        </p:txBody>
      </p:sp>
    </p:spTree>
    <p:extLst>
      <p:ext uri="{BB962C8B-B14F-4D97-AF65-F5344CB8AC3E}">
        <p14:creationId xmlns:p14="http://schemas.microsoft.com/office/powerpoint/2010/main" val="1330360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AR"/>
          </a:p>
        </p:txBody>
      </p:sp>
      <p:sp>
        <p:nvSpPr>
          <p:cNvPr id="3" name="Freeform 3"/>
          <p:cNvSpPr/>
          <p:nvPr/>
        </p:nvSpPr>
        <p:spPr>
          <a:xfrm>
            <a:off x="-324873" y="-4823356"/>
            <a:ext cx="8746478" cy="8746478"/>
          </a:xfrm>
          <a:custGeom>
            <a:avLst/>
            <a:gdLst/>
            <a:ahLst/>
            <a:cxnLst/>
            <a:rect l="l" t="t" r="r" b="b"/>
            <a:pathLst>
              <a:path w="8746478" h="8746478">
                <a:moveTo>
                  <a:pt x="0" y="0"/>
                </a:moveTo>
                <a:lnTo>
                  <a:pt x="8746478" y="0"/>
                </a:lnTo>
                <a:lnTo>
                  <a:pt x="8746478" y="8746478"/>
                </a:lnTo>
                <a:lnTo>
                  <a:pt x="0" y="8746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4" name="Freeform 4"/>
          <p:cNvSpPr/>
          <p:nvPr/>
        </p:nvSpPr>
        <p:spPr>
          <a:xfrm rot="2762812">
            <a:off x="-2235122" y="-3370904"/>
            <a:ext cx="7428595" cy="8883222"/>
          </a:xfrm>
          <a:custGeom>
            <a:avLst/>
            <a:gdLst/>
            <a:ahLst/>
            <a:cxnLst/>
            <a:rect l="l" t="t" r="r" b="b"/>
            <a:pathLst>
              <a:path w="7428595" h="8883222">
                <a:moveTo>
                  <a:pt x="0" y="0"/>
                </a:moveTo>
                <a:lnTo>
                  <a:pt x="7428595" y="0"/>
                </a:lnTo>
                <a:lnTo>
                  <a:pt x="7428595" y="8883222"/>
                </a:lnTo>
                <a:lnTo>
                  <a:pt x="0" y="8883222"/>
                </a:lnTo>
                <a:lnTo>
                  <a:pt x="0" y="0"/>
                </a:lnTo>
                <a:close/>
              </a:path>
            </a:pathLst>
          </a:custGeom>
          <a:blipFill>
            <a:blip r:embed="rId5"/>
            <a:stretch>
              <a:fillRect/>
            </a:stretch>
          </a:blipFill>
        </p:spPr>
        <p:txBody>
          <a:bodyPr/>
          <a:lstStyle/>
          <a:p>
            <a:endParaRPr lang="es-AR"/>
          </a:p>
        </p:txBody>
      </p:sp>
      <p:sp>
        <p:nvSpPr>
          <p:cNvPr id="10" name="Freeform 10"/>
          <p:cNvSpPr/>
          <p:nvPr/>
        </p:nvSpPr>
        <p:spPr>
          <a:xfrm>
            <a:off x="10083870" y="3923122"/>
            <a:ext cx="8746478" cy="8746478"/>
          </a:xfrm>
          <a:custGeom>
            <a:avLst/>
            <a:gdLst/>
            <a:ahLst/>
            <a:cxnLst/>
            <a:rect l="l" t="t" r="r" b="b"/>
            <a:pathLst>
              <a:path w="8746478" h="8746478">
                <a:moveTo>
                  <a:pt x="0" y="0"/>
                </a:moveTo>
                <a:lnTo>
                  <a:pt x="8746478" y="0"/>
                </a:lnTo>
                <a:lnTo>
                  <a:pt x="8746478" y="8746477"/>
                </a:lnTo>
                <a:lnTo>
                  <a:pt x="0" y="8746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AR"/>
          </a:p>
        </p:txBody>
      </p:sp>
      <p:sp>
        <p:nvSpPr>
          <p:cNvPr id="11" name="Freeform 11"/>
          <p:cNvSpPr/>
          <p:nvPr/>
        </p:nvSpPr>
        <p:spPr>
          <a:xfrm rot="4850613">
            <a:off x="6741403" y="-232521"/>
            <a:ext cx="5468774" cy="21309566"/>
          </a:xfrm>
          <a:custGeom>
            <a:avLst/>
            <a:gdLst/>
            <a:ahLst/>
            <a:cxnLst/>
            <a:rect l="l" t="t" r="r" b="b"/>
            <a:pathLst>
              <a:path w="5468774" h="21309566">
                <a:moveTo>
                  <a:pt x="0" y="0"/>
                </a:moveTo>
                <a:lnTo>
                  <a:pt x="5468774" y="0"/>
                </a:lnTo>
                <a:lnTo>
                  <a:pt x="5468774" y="21309566"/>
                </a:lnTo>
                <a:lnTo>
                  <a:pt x="0" y="21309566"/>
                </a:lnTo>
                <a:lnTo>
                  <a:pt x="0" y="0"/>
                </a:lnTo>
                <a:close/>
              </a:path>
            </a:pathLst>
          </a:custGeom>
          <a:blipFill>
            <a:blip r:embed="rId5"/>
            <a:stretch>
              <a:fillRect t="-4595" r="-255803" b="-4595"/>
            </a:stretch>
          </a:blipFill>
        </p:spPr>
        <p:txBody>
          <a:bodyPr/>
          <a:lstStyle/>
          <a:p>
            <a:endParaRPr lang="es-AR"/>
          </a:p>
        </p:txBody>
      </p:sp>
      <p:pic>
        <p:nvPicPr>
          <p:cNvPr id="21" name="Imagen 20">
            <a:extLst>
              <a:ext uri="{FF2B5EF4-FFF2-40B4-BE49-F238E27FC236}">
                <a16:creationId xmlns:a16="http://schemas.microsoft.com/office/drawing/2014/main" id="{DB0C4ECC-5991-12DB-37D9-037B12D827B6}"/>
              </a:ext>
            </a:extLst>
          </p:cNvPr>
          <p:cNvPicPr>
            <a:picLocks noChangeAspect="1"/>
          </p:cNvPicPr>
          <p:nvPr/>
        </p:nvPicPr>
        <p:blipFill>
          <a:blip r:embed="rId6"/>
          <a:stretch>
            <a:fillRect/>
          </a:stretch>
        </p:blipFill>
        <p:spPr>
          <a:xfrm>
            <a:off x="838201" y="1619823"/>
            <a:ext cx="16628352" cy="698933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1791</Words>
  <Application>Microsoft Office PowerPoint</Application>
  <PresentationFormat>Personalizado</PresentationFormat>
  <Paragraphs>85</Paragraphs>
  <Slides>19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Bookman Old Style</vt:lpstr>
      <vt:lpstr>Calibri</vt:lpstr>
      <vt:lpstr>Wingdings</vt:lpstr>
      <vt:lpstr>Quiapo</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White Scrapbook Monochrome Group Project Presentation</dc:title>
  <dc:creator>gino fabbro</dc:creator>
  <cp:lastModifiedBy>gino fabbro</cp:lastModifiedBy>
  <cp:revision>3</cp:revision>
  <dcterms:created xsi:type="dcterms:W3CDTF">2006-08-16T00:00:00Z</dcterms:created>
  <dcterms:modified xsi:type="dcterms:W3CDTF">2025-06-05T20:23:04Z</dcterms:modified>
  <dc:identifier>DAGpbmMRMaI</dc:identifier>
</cp:coreProperties>
</file>