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2" r:id="rId2"/>
    <p:sldId id="263" r:id="rId3"/>
    <p:sldId id="264" r:id="rId4"/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3/28/2025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28C29F-6287-D0D1-88F6-1680D8E8C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VISIÓN 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A1C7D0E-E154-BB04-C6E5-0D6A872316F6}"/>
              </a:ext>
            </a:extLst>
          </p:cNvPr>
          <p:cNvSpPr txBox="1"/>
          <p:nvPr/>
        </p:nvSpPr>
        <p:spPr>
          <a:xfrm>
            <a:off x="1093694" y="1610543"/>
            <a:ext cx="10712823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800" dirty="0">
                <a:solidFill>
                  <a:schemeClr val="bg1"/>
                </a:solidFill>
              </a:rPr>
              <a:t>Ejemplos: </a:t>
            </a:r>
          </a:p>
          <a:p>
            <a:endParaRPr lang="es-ES" sz="2800" dirty="0">
              <a:solidFill>
                <a:schemeClr val="bg1"/>
              </a:solidFill>
            </a:endParaRPr>
          </a:p>
          <a:p>
            <a:pPr algn="just"/>
            <a:r>
              <a:rPr lang="es-ES" sz="28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Alcoa:</a:t>
            </a:r>
            <a:r>
              <a:rPr lang="es-ES" sz="2800" dirty="0">
                <a:solidFill>
                  <a:schemeClr val="bg1"/>
                </a:solidFill>
              </a:rPr>
              <a:t> </a:t>
            </a:r>
            <a:r>
              <a:rPr lang="es-ES" sz="2800" dirty="0"/>
              <a:t>“En Alcoa, nuestra visión es ser la mejor compañía en el mundo, a los ojos de nuestros clientes, accionistas, comunidades y personas. Esperamos y demandamos lo mejor que tenemos que ofrecer teniendo siempre en mente los valores de Alcoa” </a:t>
            </a:r>
          </a:p>
          <a:p>
            <a:endParaRPr lang="es-ES" sz="2000" dirty="0"/>
          </a:p>
          <a:p>
            <a:r>
              <a:rPr lang="es-ES" sz="28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Solectron (NYSE): </a:t>
            </a:r>
            <a:r>
              <a:rPr lang="es-ES" sz="2800" dirty="0"/>
              <a:t>“Ser los mejores y mejorar en forma continua”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699147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E8776A-1D8C-DFCC-588C-1C75F648B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2095" y="0"/>
            <a:ext cx="9905998" cy="1478570"/>
          </a:xfrm>
        </p:spPr>
        <p:txBody>
          <a:bodyPr/>
          <a:lstStyle/>
          <a:p>
            <a:r>
              <a:rPr lang="es-AR" dirty="0"/>
              <a:t> MISIÓN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ECB70FE-70AA-6951-054A-89B62072C754}"/>
              </a:ext>
            </a:extLst>
          </p:cNvPr>
          <p:cNvSpPr txBox="1"/>
          <p:nvPr/>
        </p:nvSpPr>
        <p:spPr>
          <a:xfrm>
            <a:off x="699248" y="870500"/>
            <a:ext cx="10874187" cy="4462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200" b="1" dirty="0">
                <a:solidFill>
                  <a:schemeClr val="bg1"/>
                </a:solidFill>
              </a:rPr>
              <a:t>Ejemplos: </a:t>
            </a:r>
          </a:p>
          <a:p>
            <a:pPr algn="just"/>
            <a:r>
              <a:rPr lang="es-ES" sz="2800" u="sng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Selectron</a:t>
            </a:r>
            <a:r>
              <a:rPr lang="es-ES" sz="28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(NYSE): </a:t>
            </a:r>
            <a:r>
              <a:rPr lang="es-ES" sz="2800" dirty="0"/>
              <a:t>“….proveer receptividad mundial a nuestros clientes ofreciendo soluciones de la mas alta calidad, el costo total mas bajo, personalizadas, integradas, cadena de suministro y manufactura a través de sociedades a largo plazo con base en la integridad y prácticas de negocio éticas” </a:t>
            </a:r>
          </a:p>
          <a:p>
            <a:pPr algn="just"/>
            <a:endParaRPr lang="es-ES" sz="2800" dirty="0"/>
          </a:p>
          <a:p>
            <a:pPr algn="just"/>
            <a:r>
              <a:rPr lang="es-ES" sz="28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Cadillac Motor Car Company: </a:t>
            </a:r>
            <a:r>
              <a:rPr lang="es-ES" sz="2800" dirty="0"/>
              <a:t>“Diseñar, producir y comercializar los automóviles mas finos del mundo, conocidos por sus niveles firmes de distinción, comodidad, conveniencia y desempeño refinado”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557648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AF4950-6D68-B23C-219A-B5B945E23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8308" y="0"/>
            <a:ext cx="9905998" cy="1478570"/>
          </a:xfrm>
        </p:spPr>
        <p:txBody>
          <a:bodyPr/>
          <a:lstStyle/>
          <a:p>
            <a:r>
              <a:rPr lang="es-AR" dirty="0"/>
              <a:t>VALORES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EBC22C2-ADA2-2238-0E26-FAED43FBF13E}"/>
              </a:ext>
            </a:extLst>
          </p:cNvPr>
          <p:cNvSpPr txBox="1"/>
          <p:nvPr/>
        </p:nvSpPr>
        <p:spPr>
          <a:xfrm>
            <a:off x="1125070" y="1003663"/>
            <a:ext cx="9587753" cy="4862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4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Ejemplos: </a:t>
            </a:r>
          </a:p>
          <a:p>
            <a:endParaRPr lang="es-ES" dirty="0"/>
          </a:p>
          <a:p>
            <a:r>
              <a:rPr lang="es-ES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Alcoa: </a:t>
            </a:r>
          </a:p>
          <a:p>
            <a:pPr algn="just"/>
            <a:r>
              <a:rPr lang="es-ES" sz="2000" dirty="0">
                <a:solidFill>
                  <a:schemeClr val="bg1"/>
                </a:solidFill>
              </a:rPr>
              <a:t>▪ </a:t>
            </a:r>
            <a:r>
              <a:rPr lang="es-ES" sz="2400" dirty="0">
                <a:solidFill>
                  <a:schemeClr val="bg1"/>
                </a:solidFill>
              </a:rPr>
              <a:t>Integridad </a:t>
            </a:r>
            <a:r>
              <a:rPr lang="es-ES" sz="2000" dirty="0"/>
              <a:t>(apertura, honestidad, credibilidad) </a:t>
            </a:r>
          </a:p>
          <a:p>
            <a:pPr algn="just"/>
            <a:r>
              <a:rPr lang="es-ES" sz="2000" dirty="0">
                <a:solidFill>
                  <a:schemeClr val="bg1"/>
                </a:solidFill>
              </a:rPr>
              <a:t>▪ </a:t>
            </a:r>
            <a:r>
              <a:rPr lang="es-ES" sz="2400" dirty="0">
                <a:solidFill>
                  <a:schemeClr val="bg1"/>
                </a:solidFill>
              </a:rPr>
              <a:t>Ambiente, Salud y Seguridad </a:t>
            </a:r>
            <a:r>
              <a:rPr lang="es-ES" sz="2000" dirty="0"/>
              <a:t>(proteger y promover la salud y el bienestar de los individuos y el ambiente) </a:t>
            </a:r>
          </a:p>
          <a:p>
            <a:pPr algn="just"/>
            <a:r>
              <a:rPr lang="es-ES" sz="2400" dirty="0">
                <a:solidFill>
                  <a:schemeClr val="bg1"/>
                </a:solidFill>
              </a:rPr>
              <a:t>▪ Cliente </a:t>
            </a:r>
            <a:r>
              <a:rPr lang="es-ES" sz="2000" dirty="0"/>
              <a:t>(crear valor excepcional a través de productos innovadores y soluciones de servicio) </a:t>
            </a:r>
          </a:p>
          <a:p>
            <a:pPr algn="just"/>
            <a:r>
              <a:rPr lang="es-ES" sz="2400" dirty="0">
                <a:solidFill>
                  <a:schemeClr val="bg1"/>
                </a:solidFill>
              </a:rPr>
              <a:t>▪ Excelencia </a:t>
            </a:r>
            <a:r>
              <a:rPr lang="es-ES" sz="2000" dirty="0"/>
              <a:t>(perseguir la excelencia en todo) </a:t>
            </a:r>
          </a:p>
          <a:p>
            <a:pPr algn="just"/>
            <a:r>
              <a:rPr lang="es-ES" sz="2400" dirty="0">
                <a:solidFill>
                  <a:schemeClr val="bg1"/>
                </a:solidFill>
              </a:rPr>
              <a:t>▪ Personas </a:t>
            </a:r>
            <a:r>
              <a:rPr lang="es-ES" sz="2000" dirty="0"/>
              <a:t>(implantar un ambiente inclusivo que abarque el cambio, nuevas ideas, respeto por el individuo y tener las mismas oportunidades para lograr el éxito) </a:t>
            </a:r>
          </a:p>
          <a:p>
            <a:pPr algn="just"/>
            <a:r>
              <a:rPr lang="es-ES" sz="2400" dirty="0">
                <a:solidFill>
                  <a:schemeClr val="bg1"/>
                </a:solidFill>
              </a:rPr>
              <a:t>▪ Rentabilidad </a:t>
            </a:r>
            <a:r>
              <a:rPr lang="es-ES" sz="2000" dirty="0"/>
              <a:t>( obtener resultados financieros sostenibles que permiten el crecimiento rentable y el valor superior de los accionistas) </a:t>
            </a:r>
          </a:p>
          <a:p>
            <a:pPr algn="just"/>
            <a:r>
              <a:rPr lang="es-ES" sz="2400" dirty="0">
                <a:solidFill>
                  <a:schemeClr val="bg1"/>
                </a:solidFill>
              </a:rPr>
              <a:t>▪Responsabilidad </a:t>
            </a:r>
            <a:r>
              <a:rPr lang="es-ES" sz="2000" dirty="0"/>
              <a:t>( individualmente y en equipos, para conductas, acciones y resultados)</a:t>
            </a:r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1086120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2BE7F1DF-3CA3-B00F-061E-8CDD34E56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EMPRESAS MODERNAS VS. EMPRESAS TRADICIONALES</a:t>
            </a:r>
            <a:endParaRPr lang="es-AR" dirty="0"/>
          </a:p>
        </p:txBody>
      </p:sp>
      <p:sp>
        <p:nvSpPr>
          <p:cNvPr id="5" name="Marcador de contenido 4">
            <a:extLst>
              <a:ext uri="{FF2B5EF4-FFF2-40B4-BE49-F238E27FC236}">
                <a16:creationId xmlns:a16="http://schemas.microsoft.com/office/drawing/2014/main" id="{A0EE91B7-DBD2-2A3C-674D-24EBBD671AF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/>
            <a:r>
              <a:rPr lang="es-ES" dirty="0"/>
              <a:t>MODERNA</a:t>
            </a:r>
          </a:p>
          <a:p>
            <a:pPr algn="just"/>
            <a:r>
              <a:rPr lang="es-AR" sz="1800" kern="0" dirty="0">
                <a:solidFill>
                  <a:srgbClr val="1A1A1A"/>
                </a:solidFill>
                <a:latin typeface="Assistant" pitchFamily="2" charset="-79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s-AR" sz="1800" kern="0" dirty="0">
                <a:solidFill>
                  <a:srgbClr val="1A1A1A"/>
                </a:solidFill>
                <a:effectLst/>
                <a:latin typeface="Assistant" pitchFamily="2" charset="-79"/>
                <a:ea typeface="Times New Roman" panose="02020603050405020304" pitchFamily="18" charset="0"/>
                <a:cs typeface="Times New Roman" panose="02020603050405020304" pitchFamily="18" charset="0"/>
              </a:rPr>
              <a:t>e centra en los resultados a largo plazo, basándose en el impacto que la innovación continua tiene en el crecimiento sostenido.</a:t>
            </a:r>
            <a:endParaRPr lang="es-AR" sz="1800" kern="100" dirty="0">
              <a:solidFill>
                <a:srgbClr val="1A1A1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es-ES" dirty="0"/>
          </a:p>
          <a:p>
            <a:endParaRPr lang="es-AR" dirty="0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1B24CA9D-8796-B7B9-579E-71A257A1E96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/>
            <a:r>
              <a:rPr lang="es-ES" dirty="0"/>
              <a:t>TRADICIONAL</a:t>
            </a:r>
          </a:p>
          <a:p>
            <a:pPr algn="just"/>
            <a:r>
              <a:rPr lang="es-AR" sz="1800" kern="0" dirty="0">
                <a:solidFill>
                  <a:srgbClr val="1A1A1A"/>
                </a:solidFill>
                <a:effectLst/>
                <a:latin typeface="Assistant" pitchFamily="2" charset="-79"/>
                <a:ea typeface="Times New Roman" panose="02020603050405020304" pitchFamily="18" charset="0"/>
              </a:rPr>
              <a:t>se basa en un crecimiento constante a través de la gestión y los controles y está sujeta a una enorme presión para cumplir objetivos y reportarlos trimestralmente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681434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8870D5-0CFA-655E-233A-83DA81664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EMPRESAS MODERNAS VS. EMPRESAS TRADICIONALES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034A94F-54FB-722A-F6EB-6F80BECBA77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/>
              <a:t>MODERNA</a:t>
            </a:r>
          </a:p>
          <a:p>
            <a:r>
              <a:rPr lang="es-AR" sz="1800" kern="0" dirty="0">
                <a:solidFill>
                  <a:srgbClr val="1A1A1A"/>
                </a:solidFill>
                <a:latin typeface="Assistant" pitchFamily="2" charset="-79"/>
                <a:ea typeface="Times New Roman" panose="02020603050405020304" pitchFamily="18" charset="0"/>
              </a:rPr>
              <a:t>E</a:t>
            </a:r>
            <a:r>
              <a:rPr lang="es-AR" sz="1800" kern="0" dirty="0">
                <a:solidFill>
                  <a:srgbClr val="1A1A1A"/>
                </a:solidFill>
                <a:effectLst/>
                <a:latin typeface="Assistant" pitchFamily="2" charset="-79"/>
                <a:ea typeface="Times New Roman" panose="02020603050405020304" pitchFamily="18" charset="0"/>
              </a:rPr>
              <a:t>quipos multifuncionales, de procesos altamente repetitivos y científicos.</a:t>
            </a:r>
            <a:endParaRPr lang="es-AR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01DD62A-4F7E-061F-F8A6-819EFC9A6A3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dirty="0"/>
              <a:t>TRADICIONAL</a:t>
            </a:r>
          </a:p>
          <a:p>
            <a:r>
              <a:rPr lang="es-AR" sz="1800" kern="0" dirty="0">
                <a:solidFill>
                  <a:srgbClr val="1A1A1A"/>
                </a:solidFill>
                <a:effectLst/>
                <a:latin typeface="Assistant" pitchFamily="2" charset="-79"/>
                <a:ea typeface="Times New Roman" panose="02020603050405020304" pitchFamily="18" charset="0"/>
              </a:rPr>
              <a:t>expertos especializados en diferentes silos funcionales, entre los que se pasan el trabajo en un proceso tipo cascada.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67729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72251F-2430-3AA9-6473-7D2616945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EMPRESAS MODERNAS VS. EMPRESAS TRADICIONALES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A4BA3E0-DDA2-3CAB-F8B6-456EFF6D168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/>
              <a:t>MODERNA</a:t>
            </a:r>
          </a:p>
          <a:p>
            <a:r>
              <a:rPr lang="es-AR" sz="1800" kern="0" dirty="0">
                <a:solidFill>
                  <a:srgbClr val="1A1A1A"/>
                </a:solidFill>
                <a:effectLst/>
                <a:latin typeface="Assistant" pitchFamily="2" charset="-79"/>
                <a:ea typeface="Times New Roman" panose="02020603050405020304" pitchFamily="18" charset="0"/>
                <a:cs typeface="Times New Roman" panose="02020603050405020304" pitchFamily="18" charset="0"/>
              </a:rPr>
              <a:t>"pensar en grande. Empezar con poco. Escalar rápido."</a:t>
            </a:r>
            <a:endParaRPr lang="es-AR" sz="1800" kern="100" dirty="0">
              <a:solidFill>
                <a:srgbClr val="1A1A1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0B5CC8C-6272-5AC6-0DE3-28E07C87031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dirty="0"/>
              <a:t>TRADICIONAL</a:t>
            </a:r>
          </a:p>
          <a:p>
            <a:r>
              <a:rPr lang="es-AR" sz="1800" kern="0" dirty="0">
                <a:solidFill>
                  <a:srgbClr val="1A1A1A"/>
                </a:solidFill>
                <a:effectLst/>
                <a:latin typeface="Assistant" pitchFamily="2" charset="-79"/>
                <a:ea typeface="Times New Roman" panose="02020603050405020304" pitchFamily="18" charset="0"/>
              </a:rPr>
              <a:t>reuniones y deliberaciones, donde los participantes se centraron solamente en parte en la tarea.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335845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C41729-28D6-8FEA-D808-7EF1C5AF6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EMPRESAS MODERNAS VS. EMPRESAS TRADICIONALES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D6199B1-33D7-0700-2BA9-06308A9FB28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/>
              <a:t>MODERNA</a:t>
            </a:r>
          </a:p>
          <a:p>
            <a:r>
              <a:rPr lang="es-AR" sz="1800" kern="0" dirty="0">
                <a:solidFill>
                  <a:srgbClr val="1A1A1A"/>
                </a:solidFill>
                <a:effectLst/>
                <a:latin typeface="Assistant" pitchFamily="2" charset="-79"/>
                <a:ea typeface="Times New Roman" panose="02020603050405020304" pitchFamily="18" charset="0"/>
                <a:cs typeface="Times New Roman" panose="02020603050405020304" pitchFamily="18" charset="0"/>
              </a:rPr>
              <a:t>líderes y emprendedores a los que los líderes se encargan de empoderar.</a:t>
            </a:r>
            <a:endParaRPr lang="es-AR" sz="1800" kern="100" dirty="0">
              <a:solidFill>
                <a:srgbClr val="1A1A1A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54924C3-2F73-270C-B603-9A980E52862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dirty="0"/>
              <a:t>TRADICIONAL</a:t>
            </a:r>
          </a:p>
          <a:p>
            <a:r>
              <a:rPr lang="es-AR" sz="1800" kern="0" dirty="0">
                <a:solidFill>
                  <a:srgbClr val="1A1A1A"/>
                </a:solidFill>
                <a:effectLst/>
                <a:latin typeface="Assistant" pitchFamily="2" charset="-79"/>
                <a:ea typeface="Times New Roman" panose="02020603050405020304" pitchFamily="18" charset="0"/>
              </a:rPr>
              <a:t>se compone de gerentes y sus subordinados.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950432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1C1421-1ED6-E6B6-CAF2-1AAB459D5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EMPRESAS MODERNAS VS. EMPRESAS TRADICIONALES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606703C-6C01-1F47-B574-57566B1DB30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/>
              <a:t>MODERNA</a:t>
            </a:r>
          </a:p>
          <a:p>
            <a:r>
              <a:rPr lang="es-AR" sz="2400" kern="0" dirty="0">
                <a:solidFill>
                  <a:srgbClr val="1A1A1A"/>
                </a:solidFill>
                <a:effectLst/>
                <a:latin typeface="Assistant" pitchFamily="2" charset="-79"/>
                <a:ea typeface="Times New Roman" panose="02020603050405020304" pitchFamily="18" charset="0"/>
              </a:rPr>
              <a:t>eficiencia significa descubrir lo que se debe hacer para servir a los clientes y hacer lo que sea necesario.</a:t>
            </a:r>
            <a:endParaRPr lang="es-AR" dirty="0"/>
          </a:p>
          <a:p>
            <a:endParaRPr lang="es-AR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33CF7BD-BF79-ACBE-28F7-FDC5E268371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dirty="0"/>
              <a:t>TRADICIONAL</a:t>
            </a:r>
          </a:p>
          <a:p>
            <a:r>
              <a:rPr lang="es-AR" sz="2400" kern="0" dirty="0">
                <a:solidFill>
                  <a:srgbClr val="1A1A1A"/>
                </a:solidFill>
                <a:effectLst/>
                <a:latin typeface="Assistant" pitchFamily="2" charset="-79"/>
                <a:ea typeface="Times New Roman" panose="02020603050405020304" pitchFamily="18" charset="0"/>
              </a:rPr>
              <a:t>eficiencia significa que todo el mundo está ocupado todo el tiempo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287315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171541-E926-B6DF-0E22-44CBB696D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/>
              <a:t>EMPRESAS MODERNAS VS. EMPRESAS TRADICIONALES</a:t>
            </a:r>
            <a:endParaRPr lang="es-AR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76CBCB2-5A08-479F-0ED1-9017EAA3D8A8}"/>
              </a:ext>
            </a:extLst>
          </p:cNvPr>
          <p:cNvSpPr txBox="1"/>
          <p:nvPr/>
        </p:nvSpPr>
        <p:spPr>
          <a:xfrm>
            <a:off x="1282889" y="2097088"/>
            <a:ext cx="9103057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AR" sz="1800" kern="0" dirty="0">
                <a:solidFill>
                  <a:srgbClr val="1A1A1A"/>
                </a:solidFill>
                <a:effectLst/>
                <a:latin typeface="Assistant" pitchFamily="2" charset="-79"/>
                <a:ea typeface="Times New Roman" panose="02020603050405020304" pitchFamily="18" charset="0"/>
              </a:rPr>
              <a:t> </a:t>
            </a:r>
            <a:r>
              <a:rPr lang="es-AR" sz="2800" kern="0" dirty="0">
                <a:solidFill>
                  <a:srgbClr val="1A1A1A"/>
                </a:solidFill>
                <a:effectLst/>
                <a:latin typeface="Assistant" pitchFamily="2" charset="-79"/>
                <a:ea typeface="Times New Roman" panose="02020603050405020304" pitchFamily="18" charset="0"/>
              </a:rPr>
              <a:t>Según Eric Ries, una </a:t>
            </a:r>
            <a:r>
              <a:rPr lang="es-AR" sz="2800" b="1" kern="0" dirty="0">
                <a:solidFill>
                  <a:srgbClr val="1A1A1A"/>
                </a:solidFill>
                <a:effectLst/>
                <a:latin typeface="Assistant" pitchFamily="2" charset="-79"/>
                <a:ea typeface="Times New Roman" panose="02020603050405020304" pitchFamily="18" charset="0"/>
              </a:rPr>
              <a:t>Empresa Moderna</a:t>
            </a:r>
            <a:r>
              <a:rPr lang="es-AR" sz="2800" kern="0" dirty="0">
                <a:solidFill>
                  <a:srgbClr val="1A1A1A"/>
                </a:solidFill>
                <a:effectLst/>
                <a:latin typeface="Assistant" pitchFamily="2" charset="-79"/>
                <a:ea typeface="Times New Roman" panose="02020603050405020304" pitchFamily="18" charset="0"/>
              </a:rPr>
              <a:t> es aquella organización que ofrece a cada empleado la oportunidad de ser emprendedor (interno); respeta a sus empleados y sus ideas como valor fundamental de su cultura. </a:t>
            </a:r>
            <a:r>
              <a:rPr lang="es-AR" sz="2800" kern="0" dirty="0">
                <a:solidFill>
                  <a:srgbClr val="1A1A1A"/>
                </a:solidFill>
                <a:effectLst/>
                <a:latin typeface="Assistant" pitchFamily="2" charset="-79"/>
                <a:ea typeface="Times New Roman" panose="02020603050405020304" pitchFamily="18" charset="0"/>
                <a:cs typeface="Times New Roman" panose="02020603050405020304" pitchFamily="18" charset="0"/>
              </a:rPr>
              <a:t>Es disciplinada. Emplea un conjunto complementario de herramientas de gestión empresarial para hacer frente a situaciones de incertidumbre extrema.</a:t>
            </a:r>
            <a:endParaRPr lang="es-A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s-AR" sz="2800" dirty="0"/>
          </a:p>
        </p:txBody>
      </p:sp>
    </p:spTree>
    <p:extLst>
      <p:ext uri="{BB962C8B-B14F-4D97-AF65-F5344CB8AC3E}">
        <p14:creationId xmlns:p14="http://schemas.microsoft.com/office/powerpoint/2010/main" val="25952022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1275</TotalTime>
  <Words>544</Words>
  <Application>Microsoft Office PowerPoint</Application>
  <PresentationFormat>Panorámica</PresentationFormat>
  <Paragraphs>49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Assistant</vt:lpstr>
      <vt:lpstr>Calibri</vt:lpstr>
      <vt:lpstr>Tw Cen MT</vt:lpstr>
      <vt:lpstr>Circuito</vt:lpstr>
      <vt:lpstr>VISIÓN </vt:lpstr>
      <vt:lpstr> MISIÓN</vt:lpstr>
      <vt:lpstr>VALORES</vt:lpstr>
      <vt:lpstr>EMPRESAS MODERNAS VS. EMPRESAS TRADICIONALES</vt:lpstr>
      <vt:lpstr>EMPRESAS MODERNAS VS. EMPRESAS TRADICIONALES</vt:lpstr>
      <vt:lpstr>EMPRESAS MODERNAS VS. EMPRESAS TRADICIONALES</vt:lpstr>
      <vt:lpstr>EMPRESAS MODERNAS VS. EMPRESAS TRADICIONALES</vt:lpstr>
      <vt:lpstr>EMPRESAS MODERNAS VS. EMPRESAS TRADICIONALES</vt:lpstr>
      <vt:lpstr>EMPRESAS MODERNAS VS. EMPRESAS TRADICIONALES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EMPRESAS MODERNAS VS. EMPRESAS TRADICIONALES</dc:title>
  <dc:creator>Carina Michel (Admin.)</dc:creator>
  <cp:lastModifiedBy>Carina Michel (Admin.)</cp:lastModifiedBy>
  <cp:revision>4</cp:revision>
  <dcterms:created xsi:type="dcterms:W3CDTF">2023-04-11T13:17:45Z</dcterms:created>
  <dcterms:modified xsi:type="dcterms:W3CDTF">2025-03-28T18:06:11Z</dcterms:modified>
</cp:coreProperties>
</file>