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8" r:id="rId23"/>
    <p:sldId id="274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0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6CAFC7-986A-4A56-A716-F03C69F52737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5475A7-B057-48FD-8019-7082B6C09A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ducacion4.0\Videos\Grabaci&#243;n%202026-03-13%20093530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ducacion4.0\Videos\Grabaci&#243;n%202026-03-13%20090657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ducacion4.0\Videos\Grabaci&#243;n%202026-03-13%20091116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Principios generales de la toxicología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18434" name="Picture 2" descr="C:\Users\Educacion4.0\Downloads\161.-IMA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0108"/>
            <a:ext cx="5238750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Tipos de toxicidad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Marcador de contenido" descr="WhatsApp Image 2026-02-25 at 16.24.37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8001056" cy="5330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Efectos combinados de los tóxicos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Marcador de contenido" descr="WhatsApp Image 2026-02-25 at 16.36.10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6582" y="1142984"/>
            <a:ext cx="8014508" cy="5330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71480"/>
          </a:xfrm>
        </p:spPr>
        <p:txBody>
          <a:bodyPr/>
          <a:lstStyle/>
          <a:p>
            <a:r>
              <a:rPr lang="es-AR" dirty="0" smtClean="0"/>
              <a:t>ejemplos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501122" cy="5857916"/>
          </a:xfrm>
        </p:spPr>
        <p:txBody>
          <a:bodyPr>
            <a:normAutofit fontScale="40000" lnSpcReduction="20000"/>
          </a:bodyPr>
          <a:lstStyle/>
          <a:p>
            <a:r>
              <a:rPr lang="es-ES" b="1" dirty="0" smtClean="0"/>
              <a:t>Adición (efecto aditivo)</a:t>
            </a:r>
          </a:p>
          <a:p>
            <a:pPr>
              <a:buNone/>
            </a:pPr>
            <a:r>
              <a:rPr lang="es-ES" dirty="0" smtClean="0"/>
              <a:t>Ocurre cuando </a:t>
            </a:r>
            <a:r>
              <a:rPr lang="es-ES" b="1" dirty="0" smtClean="0"/>
              <a:t>el efecto total es la suma</a:t>
            </a:r>
            <a:r>
              <a:rPr lang="es-ES" dirty="0" smtClean="0"/>
              <a:t> de los efectos individuales.</a:t>
            </a:r>
          </a:p>
          <a:p>
            <a:pPr>
              <a:buNone/>
            </a:pPr>
            <a:r>
              <a:rPr lang="es-ES" b="1" dirty="0" smtClean="0"/>
              <a:t>Fórmula sencilla para explicar: 1 + 1 = 2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Ejemplos prácticos:</a:t>
            </a:r>
          </a:p>
          <a:p>
            <a:pPr>
              <a:buNone/>
            </a:pPr>
            <a:r>
              <a:rPr lang="es-ES" dirty="0" smtClean="0"/>
              <a:t>Un trabajador expuesto a </a:t>
            </a:r>
            <a:r>
              <a:rPr lang="es-ES" b="1" dirty="0" smtClean="0"/>
              <a:t>dos solventes irritantes</a:t>
            </a:r>
            <a:r>
              <a:rPr lang="es-ES" dirty="0" smtClean="0"/>
              <a:t> (como </a:t>
            </a:r>
            <a:r>
              <a:rPr lang="es-ES" dirty="0" err="1" smtClean="0"/>
              <a:t>thinner</a:t>
            </a:r>
            <a:r>
              <a:rPr lang="es-ES" dirty="0" smtClean="0"/>
              <a:t> y nafta) → ambos producen irritación respiratoria.</a:t>
            </a:r>
          </a:p>
          <a:p>
            <a:pPr>
              <a:buNone/>
            </a:pPr>
            <a:r>
              <a:rPr lang="es-ES" dirty="0" smtClean="0"/>
              <a:t>Consumir </a:t>
            </a:r>
            <a:r>
              <a:rPr lang="es-ES" b="1" dirty="0" smtClean="0"/>
              <a:t>dos medicamentos sedantes</a:t>
            </a:r>
            <a:r>
              <a:rPr lang="es-ES" dirty="0" smtClean="0"/>
              <a:t> → aumenta el sueño.</a:t>
            </a:r>
          </a:p>
          <a:p>
            <a:pPr>
              <a:buNone/>
            </a:pPr>
            <a:r>
              <a:rPr lang="es-ES" dirty="0" smtClean="0"/>
              <a:t>Exposición a distintos pesticidas con el mismo mecanismo de acción. Un insecticida </a:t>
            </a:r>
            <a:r>
              <a:rPr lang="es-ES" b="1" dirty="0" err="1" smtClean="0"/>
              <a:t>carbamato</a:t>
            </a:r>
            <a:r>
              <a:rPr lang="es-ES" b="1" dirty="0" smtClean="0"/>
              <a:t> y organofosforado. </a:t>
            </a:r>
            <a:r>
              <a:rPr lang="es-ES" dirty="0" smtClean="0"/>
              <a:t>Actúan sobre el </a:t>
            </a:r>
            <a:r>
              <a:rPr lang="es-ES" b="1" dirty="0" smtClean="0"/>
              <a:t>sistema nervioso.</a:t>
            </a:r>
          </a:p>
          <a:p>
            <a:r>
              <a:rPr lang="es-ES" b="1" dirty="0" smtClean="0"/>
              <a:t>Sinergismo (efecto sinérgico)</a:t>
            </a:r>
          </a:p>
          <a:p>
            <a:pPr>
              <a:buNone/>
            </a:pPr>
            <a:r>
              <a:rPr lang="es-ES" dirty="0" smtClean="0"/>
              <a:t>Ocurre cuando el efecto combinado es </a:t>
            </a:r>
            <a:r>
              <a:rPr lang="es-ES" b="1" dirty="0" smtClean="0"/>
              <a:t>mucho mayor que la suma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b="1" dirty="0" smtClean="0"/>
              <a:t>Fórmula: 1 + 1 = 5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Ejemplos:</a:t>
            </a:r>
          </a:p>
          <a:p>
            <a:pPr>
              <a:buNone/>
            </a:pPr>
            <a:r>
              <a:rPr lang="es-ES" b="1" dirty="0" smtClean="0"/>
              <a:t>Alcohol + solventes industriales</a:t>
            </a:r>
            <a:r>
              <a:rPr lang="es-ES" dirty="0" smtClean="0"/>
              <a:t> → aumenta muchísimo el daño hepático.</a:t>
            </a:r>
          </a:p>
          <a:p>
            <a:pPr>
              <a:buNone/>
            </a:pPr>
            <a:r>
              <a:rPr lang="es-ES" b="1" dirty="0" smtClean="0"/>
              <a:t>Tabaco + amianto</a:t>
            </a:r>
            <a:r>
              <a:rPr lang="es-ES" dirty="0" smtClean="0"/>
              <a:t> → riesgo de cáncer pulmonar muchísimo mayor.</a:t>
            </a:r>
          </a:p>
          <a:p>
            <a:pPr>
              <a:buNone/>
            </a:pPr>
            <a:r>
              <a:rPr lang="es-ES" dirty="0" smtClean="0"/>
              <a:t>Monóxido de carbono + esfuerzo físico → hipoxia más grave.</a:t>
            </a:r>
          </a:p>
          <a:p>
            <a:r>
              <a:rPr lang="es-ES" b="1" dirty="0" smtClean="0"/>
              <a:t>Potenciación</a:t>
            </a:r>
          </a:p>
          <a:p>
            <a:pPr>
              <a:buNone/>
            </a:pPr>
            <a:r>
              <a:rPr lang="es-ES" dirty="0" smtClean="0"/>
              <a:t>Ocurre cuando una sustancia que </a:t>
            </a:r>
            <a:r>
              <a:rPr lang="es-ES" b="1" dirty="0" smtClean="0"/>
              <a:t>no es tóxica por sí sola</a:t>
            </a:r>
            <a:r>
              <a:rPr lang="es-ES" dirty="0" smtClean="0"/>
              <a:t> aumenta la toxicidad de otra.</a:t>
            </a:r>
          </a:p>
          <a:p>
            <a:pPr>
              <a:buNone/>
            </a:pPr>
            <a:r>
              <a:rPr lang="es-ES" b="1" dirty="0" smtClean="0"/>
              <a:t>Fórmula: 0 + 1 = 5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Ejemplos:</a:t>
            </a:r>
          </a:p>
          <a:p>
            <a:pPr>
              <a:buNone/>
            </a:pPr>
            <a:r>
              <a:rPr lang="es-ES" dirty="0" smtClean="0"/>
              <a:t>El </a:t>
            </a:r>
            <a:r>
              <a:rPr lang="es-ES" b="1" dirty="0" smtClean="0"/>
              <a:t>ETANOL </a:t>
            </a:r>
            <a:r>
              <a:rPr lang="es-ES" dirty="0" smtClean="0"/>
              <a:t>y </a:t>
            </a:r>
            <a:r>
              <a:rPr lang="es-ES" b="1" dirty="0" smtClean="0"/>
              <a:t>SOLVENTES ORGANICOS</a:t>
            </a:r>
            <a:r>
              <a:rPr lang="es-ES" dirty="0" smtClean="0"/>
              <a:t> : el consumo de alcohol puede actuar como </a:t>
            </a:r>
            <a:r>
              <a:rPr lang="es-ES" dirty="0" err="1" smtClean="0"/>
              <a:t>potenciador</a:t>
            </a:r>
            <a:r>
              <a:rPr lang="es-ES" dirty="0" smtClean="0"/>
              <a:t>. Por ejemplo, aumenta la toxicidad del benceno o del xileno, ya que el alcohol altera las enzimas del hígado que deberían degradar estos químicos, permitiendo que se acumulen  niveles más peligrosos en el cuerpo. </a:t>
            </a:r>
          </a:p>
          <a:p>
            <a:r>
              <a:rPr lang="es-ES" b="1" dirty="0" smtClean="0"/>
              <a:t>Antagonismo</a:t>
            </a:r>
          </a:p>
          <a:p>
            <a:pPr>
              <a:buNone/>
            </a:pPr>
            <a:r>
              <a:rPr lang="es-ES" dirty="0" smtClean="0"/>
              <a:t>Ocurre cuando una sustancia </a:t>
            </a:r>
            <a:r>
              <a:rPr lang="es-ES" b="1" dirty="0" smtClean="0"/>
              <a:t>disminuye o bloquea el efecto tóxico de otra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b="1" dirty="0" smtClean="0"/>
              <a:t>Fórmula: 1 + 1 = 0 o menos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Ejemplos:</a:t>
            </a:r>
          </a:p>
          <a:p>
            <a:pPr>
              <a:buNone/>
            </a:pPr>
            <a:r>
              <a:rPr lang="es-ES" dirty="0" smtClean="0"/>
              <a:t>El </a:t>
            </a:r>
            <a:r>
              <a:rPr lang="es-ES" b="1" dirty="0" smtClean="0"/>
              <a:t>oxígeno</a:t>
            </a:r>
            <a:r>
              <a:rPr lang="es-ES" dirty="0" smtClean="0"/>
              <a:t> reduce la intoxicación por monóxido de carbono.</a:t>
            </a:r>
          </a:p>
          <a:p>
            <a:pPr>
              <a:buNone/>
            </a:pPr>
            <a:r>
              <a:rPr lang="es-ES" dirty="0" smtClean="0"/>
              <a:t>Antídotos en intoxicaciones. </a:t>
            </a:r>
            <a:r>
              <a:rPr lang="pt-BR" dirty="0" err="1" smtClean="0"/>
              <a:t>plaguicidas</a:t>
            </a:r>
            <a:r>
              <a:rPr lang="pt-BR" dirty="0" smtClean="0"/>
              <a:t> </a:t>
            </a:r>
            <a:r>
              <a:rPr lang="pt-BR" dirty="0" err="1" smtClean="0"/>
              <a:t>organofosforados</a:t>
            </a:r>
            <a:r>
              <a:rPr lang="pt-BR" dirty="0" smtClean="0"/>
              <a:t>, Se administra </a:t>
            </a:r>
            <a:r>
              <a:rPr lang="pt-BR" b="1" dirty="0" smtClean="0"/>
              <a:t>atropina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es-ES" dirty="0" smtClean="0"/>
              <a:t>Consumir alimentos que reducen la absorción de metales pesados. Una persona ingiere accidentalmente plomo. Consumir alimentos ricos en: Calcio- Hierro y </a:t>
            </a:r>
            <a:r>
              <a:rPr lang="es-ES" dirty="0" err="1" smtClean="0"/>
              <a:t>vit</a:t>
            </a:r>
            <a:r>
              <a:rPr lang="es-ES" dirty="0" smtClean="0"/>
              <a:t> C. Estos minerales (</a:t>
            </a:r>
            <a:r>
              <a:rPr lang="es-ES" dirty="0" err="1" smtClean="0"/>
              <a:t>quelantes</a:t>
            </a:r>
            <a:r>
              <a:rPr lang="es-ES" dirty="0" smtClean="0"/>
              <a:t> naturales): Compiten con el plomo en la absorción intestinal.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Clasificación de sustancias por efectos tóxicos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 smtClean="0"/>
              <a:t>Irritantes </a:t>
            </a:r>
          </a:p>
          <a:p>
            <a:pPr>
              <a:buNone/>
            </a:pPr>
            <a:r>
              <a:rPr lang="es-ES" dirty="0" smtClean="0"/>
              <a:t>Producen inflamación en piel, ojos o vías respiratorias. Ejemplos: amoníaco, cloruro de hidrógeno, polvos de cemento, cloro, vapores de pinturas. </a:t>
            </a:r>
          </a:p>
          <a:p>
            <a:r>
              <a:rPr lang="es-ES" b="1" dirty="0" smtClean="0"/>
              <a:t>Corrosivos </a:t>
            </a:r>
          </a:p>
          <a:p>
            <a:r>
              <a:rPr lang="es-ES" dirty="0" smtClean="0"/>
              <a:t>Destruyen tejidos por reacción química. Ácidos: Ácido sulfúrico (baterías), Ácido clorhídrico (limpieza industrial), Ácido nítrico y Bases fuertes causan daño irreversible inmediato, como soda caustica e hidróxido de potasio.</a:t>
            </a:r>
          </a:p>
          <a:p>
            <a:r>
              <a:rPr lang="es-ES" b="1" dirty="0" smtClean="0"/>
              <a:t>Narcóticos </a:t>
            </a:r>
          </a:p>
          <a:p>
            <a:pPr>
              <a:buNone/>
            </a:pPr>
            <a:r>
              <a:rPr lang="es-ES" dirty="0" smtClean="0"/>
              <a:t>Depresores del sistema nervioso central. Causan somnolencia, pérdida de coordinación y conciencia. Por ejemplo: Solventes orgánicos (tolueno, benceno), </a:t>
            </a:r>
            <a:r>
              <a:rPr lang="es-ES" dirty="0" err="1" smtClean="0"/>
              <a:t>Thinner</a:t>
            </a:r>
            <a:r>
              <a:rPr lang="es-ES" dirty="0" smtClean="0"/>
              <a:t>, Vapores de gasolina, Alcoholes industriales</a:t>
            </a:r>
          </a:p>
          <a:p>
            <a:r>
              <a:rPr lang="es-ES" b="1" dirty="0" smtClean="0"/>
              <a:t>Asfixiantes </a:t>
            </a:r>
          </a:p>
          <a:p>
            <a:pPr>
              <a:buNone/>
            </a:pPr>
            <a:r>
              <a:rPr lang="es-ES" dirty="0" smtClean="0"/>
              <a:t>Disminuyen el oxígeno disponible. Simples: </a:t>
            </a:r>
            <a:r>
              <a:rPr lang="es-ES" dirty="0" err="1" smtClean="0"/>
              <a:t>Nitrógeno,Metano</a:t>
            </a:r>
            <a:r>
              <a:rPr lang="es-ES" dirty="0" smtClean="0"/>
              <a:t>, Dióxido de carbono (desplazan O2)  o químicos: Monóxido de carbono (el más común), Cianuro, Sulfuro de hidrógeno (interfieren con transporte de O2).</a:t>
            </a:r>
          </a:p>
          <a:p>
            <a:r>
              <a:rPr lang="es-ES" b="1" dirty="0" err="1" smtClean="0"/>
              <a:t>Sensibilizantes</a:t>
            </a:r>
            <a:r>
              <a:rPr lang="es-ES" b="1" dirty="0" smtClean="0"/>
              <a:t> </a:t>
            </a:r>
          </a:p>
          <a:p>
            <a:pPr>
              <a:buNone/>
            </a:pPr>
            <a:r>
              <a:rPr lang="es-ES" dirty="0" smtClean="0"/>
              <a:t>Inducen respuesta inmune alterada. Reacciones alérgicas tras exposición repetida. Dermatitis, asma ocupacional. Ejemplo: </a:t>
            </a:r>
            <a:r>
              <a:rPr lang="pt-BR" dirty="0" smtClean="0"/>
              <a:t>Resinas </a:t>
            </a:r>
            <a:r>
              <a:rPr lang="pt-BR" dirty="0" err="1" smtClean="0"/>
              <a:t>epoxi</a:t>
            </a:r>
            <a:r>
              <a:rPr lang="pt-BR" dirty="0" smtClean="0"/>
              <a:t>, Látex, </a:t>
            </a:r>
            <a:r>
              <a:rPr lang="pt-BR" dirty="0" err="1" smtClean="0"/>
              <a:t>Isocianatos</a:t>
            </a:r>
            <a:r>
              <a:rPr lang="pt-BR" dirty="0" smtClean="0"/>
              <a:t> (espumas, pinturas), </a:t>
            </a:r>
            <a:r>
              <a:rPr lang="pt-BR" dirty="0" err="1" smtClean="0"/>
              <a:t>Algunos</a:t>
            </a:r>
            <a:r>
              <a:rPr lang="pt-BR" dirty="0" smtClean="0"/>
              <a:t> pesticidas. </a:t>
            </a:r>
            <a:endParaRPr lang="es-ES" dirty="0" smtClean="0"/>
          </a:p>
          <a:p>
            <a:r>
              <a:rPr lang="es-ES" b="1" dirty="0" smtClean="0"/>
              <a:t>Tóxicos Sistémicos </a:t>
            </a:r>
          </a:p>
          <a:p>
            <a:pPr>
              <a:buNone/>
            </a:pPr>
            <a:r>
              <a:rPr lang="es-ES" dirty="0" smtClean="0"/>
              <a:t>Afectan órganos específicos tras absorción y distribución. Hígado, riñón, sistema nervioso, cardiovascular. </a:t>
            </a:r>
            <a:r>
              <a:rPr lang="es-ES" dirty="0" err="1" smtClean="0"/>
              <a:t>Neurotoxicos</a:t>
            </a:r>
            <a:r>
              <a:rPr lang="es-ES" dirty="0" smtClean="0"/>
              <a:t>: Hg- Hexano, </a:t>
            </a:r>
            <a:r>
              <a:rPr lang="es-ES" dirty="0" err="1" smtClean="0"/>
              <a:t>Pb.</a:t>
            </a:r>
            <a:r>
              <a:rPr lang="es-ES" dirty="0" smtClean="0"/>
              <a:t> </a:t>
            </a:r>
            <a:r>
              <a:rPr lang="es-ES" dirty="0" err="1" smtClean="0"/>
              <a:t>Hepatoxicos</a:t>
            </a:r>
            <a:r>
              <a:rPr lang="es-ES" dirty="0" smtClean="0"/>
              <a:t>: </a:t>
            </a:r>
            <a:r>
              <a:rPr lang="es-ES" dirty="0" err="1" smtClean="0"/>
              <a:t>tetracloruro</a:t>
            </a:r>
            <a:r>
              <a:rPr lang="es-ES" dirty="0" smtClean="0"/>
              <a:t> de carbono, cloroformo. </a:t>
            </a:r>
            <a:r>
              <a:rPr lang="es-ES" dirty="0" err="1" smtClean="0"/>
              <a:t>Nefrotoxicos</a:t>
            </a:r>
            <a:r>
              <a:rPr lang="es-ES" dirty="0" smtClean="0"/>
              <a:t>: Cd.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Tóxicos sistémicos </a:t>
            </a:r>
            <a:endParaRPr lang="es-ES" dirty="0"/>
          </a:p>
        </p:txBody>
      </p:sp>
      <p:pic>
        <p:nvPicPr>
          <p:cNvPr id="4" name="3 Marcador de contenido" descr="WhatsApp Image 2026-02-25 at 17.22.22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7467600" cy="4457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Tipos especiales de toxicidad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Marcador de contenido" descr="WhatsApp Image 2026-02-25 at 17.25.31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285860"/>
            <a:ext cx="7829576" cy="4527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s-AR" dirty="0" err="1" smtClean="0"/>
              <a:t>Mutagénesis</a:t>
            </a:r>
            <a:r>
              <a:rPr lang="es-AR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758138" cy="5402406"/>
          </a:xfrm>
        </p:spPr>
        <p:txBody>
          <a:bodyPr>
            <a:normAutofit/>
          </a:bodyPr>
          <a:lstStyle/>
          <a:p>
            <a:r>
              <a:rPr lang="es-ES" b="1" dirty="0" smtClean="0"/>
              <a:t>Benceno: </a:t>
            </a:r>
            <a:r>
              <a:rPr lang="es-ES" dirty="0" smtClean="0"/>
              <a:t>Produce alteraciones en la médula ósea y ADN.</a:t>
            </a:r>
            <a:endParaRPr lang="es-ES" b="1" dirty="0" smtClean="0"/>
          </a:p>
          <a:p>
            <a:pPr>
              <a:buNone/>
            </a:pPr>
            <a:r>
              <a:rPr lang="es-ES" dirty="0" smtClean="0"/>
              <a:t>Muy común en: Combustibles, Estaciones de servicio, Pinturas y solventes</a:t>
            </a:r>
          </a:p>
          <a:p>
            <a:r>
              <a:rPr lang="es-ES" b="1" dirty="0" smtClean="0"/>
              <a:t>Radiaciones ionizantes: </a:t>
            </a:r>
            <a:r>
              <a:rPr lang="es-ES" dirty="0" smtClean="0"/>
              <a:t>Rompen directamente el ADN.</a:t>
            </a:r>
            <a:endParaRPr lang="es-ES" b="1" dirty="0" smtClean="0"/>
          </a:p>
          <a:p>
            <a:pPr>
              <a:buNone/>
            </a:pPr>
            <a:r>
              <a:rPr lang="es-ES" dirty="0" smtClean="0"/>
              <a:t>Presentes en: Equipos de rayos X, Industria nuclear, Radiografía industrial</a:t>
            </a:r>
          </a:p>
          <a:p>
            <a:r>
              <a:rPr lang="es-ES" b="1" dirty="0" smtClean="0"/>
              <a:t>Óxido de etileno: </a:t>
            </a:r>
            <a:r>
              <a:rPr lang="es-ES" dirty="0" smtClean="0"/>
              <a:t>Es </a:t>
            </a:r>
            <a:r>
              <a:rPr lang="es-ES" dirty="0" err="1" smtClean="0"/>
              <a:t>mutagénico</a:t>
            </a:r>
            <a:r>
              <a:rPr lang="es-ES" dirty="0" smtClean="0"/>
              <a:t> potente.</a:t>
            </a:r>
            <a:endParaRPr lang="es-ES" b="1" dirty="0" smtClean="0"/>
          </a:p>
          <a:p>
            <a:pPr>
              <a:buNone/>
            </a:pPr>
            <a:r>
              <a:rPr lang="es-ES" dirty="0" smtClean="0"/>
              <a:t>Usado en: Esterilización hospitalaria, Industria química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carcinogénicas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758138" cy="5330968"/>
          </a:xfrm>
        </p:spPr>
        <p:txBody>
          <a:bodyPr>
            <a:normAutofit/>
          </a:bodyPr>
          <a:lstStyle/>
          <a:p>
            <a:r>
              <a:rPr lang="es-ES" b="1" dirty="0" smtClean="0"/>
              <a:t>Asbesto (amianto): </a:t>
            </a:r>
            <a:r>
              <a:rPr lang="es-ES" dirty="0" smtClean="0"/>
              <a:t>Produce cáncer de pulmón.</a:t>
            </a:r>
            <a:endParaRPr lang="es-ES" b="1" dirty="0" smtClean="0"/>
          </a:p>
          <a:p>
            <a:pPr>
              <a:buNone/>
            </a:pPr>
            <a:r>
              <a:rPr lang="es-ES" dirty="0" smtClean="0"/>
              <a:t>Presente en: Construcción antigua, Techos de fibrocemento, Aislantes térmicos</a:t>
            </a:r>
          </a:p>
          <a:p>
            <a:r>
              <a:rPr lang="es-ES" b="1" dirty="0" smtClean="0"/>
              <a:t>Humo de soldadura</a:t>
            </a:r>
          </a:p>
          <a:p>
            <a:pPr>
              <a:buNone/>
            </a:pPr>
            <a:r>
              <a:rPr lang="es-ES" dirty="0" smtClean="0"/>
              <a:t>Contiene metales pesados y partículas carcinogénicas. Mn, Zn, Cd, Pb, Cr</a:t>
            </a:r>
          </a:p>
          <a:p>
            <a:r>
              <a:rPr lang="es-ES" b="1" dirty="0" smtClean="0"/>
              <a:t>Arsénico</a:t>
            </a:r>
          </a:p>
          <a:p>
            <a:pPr>
              <a:buNone/>
            </a:pPr>
            <a:r>
              <a:rPr lang="es-AR" b="1" dirty="0" smtClean="0"/>
              <a:t>Posee alta afinidad con todas las enzimas celulares. Afecta a casi todos los órganos. </a:t>
            </a:r>
            <a:endParaRPr lang="es-ES" b="1" dirty="0" smtClean="0"/>
          </a:p>
          <a:p>
            <a:pPr>
              <a:buNone/>
            </a:pPr>
            <a:r>
              <a:rPr lang="es-ES" dirty="0" smtClean="0"/>
              <a:t>En minería, fundiciones y pesticidas antiguos.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s-AR" dirty="0" err="1" smtClean="0"/>
              <a:t>teratogénicas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402406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Plomo</a:t>
            </a:r>
          </a:p>
          <a:p>
            <a:pPr>
              <a:buNone/>
            </a:pPr>
            <a:r>
              <a:rPr lang="es-ES" dirty="0" smtClean="0"/>
              <a:t>Presente en: Baterías, Fundiciones, Pinturas antiguas</a:t>
            </a:r>
          </a:p>
          <a:p>
            <a:pPr>
              <a:buNone/>
            </a:pPr>
            <a:r>
              <a:rPr lang="es-ES" dirty="0" smtClean="0"/>
              <a:t>Puede causar: Retraso mental fetal - Abortos espontáneos</a:t>
            </a:r>
          </a:p>
          <a:p>
            <a:r>
              <a:rPr lang="es-ES" b="1" dirty="0" smtClean="0"/>
              <a:t>Mercurio</a:t>
            </a:r>
          </a:p>
          <a:p>
            <a:pPr>
              <a:buNone/>
            </a:pPr>
            <a:r>
              <a:rPr lang="es-ES" dirty="0" smtClean="0"/>
              <a:t>En: Minería, Industria química, Produce daño neurológico fetal.</a:t>
            </a:r>
          </a:p>
          <a:p>
            <a:r>
              <a:rPr lang="es-ES" b="1" dirty="0" smtClean="0"/>
              <a:t>Pesticidas</a:t>
            </a:r>
          </a:p>
          <a:p>
            <a:pPr>
              <a:buNone/>
            </a:pPr>
            <a:r>
              <a:rPr lang="es-ES" dirty="0" smtClean="0"/>
              <a:t>Especialmente organofosforados.</a:t>
            </a:r>
          </a:p>
          <a:p>
            <a:pPr>
              <a:buNone/>
            </a:pPr>
            <a:r>
              <a:rPr lang="es-ES" dirty="0" smtClean="0"/>
              <a:t>Pueden causar: Malformaciones congénitas.</a:t>
            </a:r>
          </a:p>
          <a:p>
            <a:r>
              <a:rPr lang="es-ES" b="1" dirty="0" smtClean="0"/>
              <a:t>Solventes orgánicos</a:t>
            </a:r>
          </a:p>
          <a:p>
            <a:pPr>
              <a:buNone/>
            </a:pPr>
            <a:r>
              <a:rPr lang="es-ES" dirty="0" smtClean="0"/>
              <a:t>Como tolueno.</a:t>
            </a:r>
          </a:p>
          <a:p>
            <a:pPr>
              <a:buNone/>
            </a:pPr>
            <a:r>
              <a:rPr lang="es-ES" dirty="0" smtClean="0"/>
              <a:t>Asociados a: Alteraciones del desarrollo fetal.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857232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</a:rPr>
              <a:t>Sistema Globalmente Armonizado (SGA/GHS) de clasificación y etiquetado de sustancias químicas.</a:t>
            </a:r>
            <a:br>
              <a:rPr lang="es-E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429684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800" b="1" dirty="0" smtClean="0"/>
              <a:t>📌 ¿Qué es?</a:t>
            </a:r>
          </a:p>
          <a:p>
            <a:pPr>
              <a:buNone/>
            </a:pPr>
            <a:r>
              <a:rPr lang="es-ES" sz="1800" dirty="0" smtClean="0"/>
              <a:t>El </a:t>
            </a:r>
            <a:r>
              <a:rPr lang="es-ES" sz="1800" b="1" dirty="0" smtClean="0"/>
              <a:t>SGA</a:t>
            </a:r>
            <a:r>
              <a:rPr lang="es-ES" sz="1800" dirty="0" smtClean="0"/>
              <a:t> (Sistema Globalmente Armonizado) es un sistema internacional que sirve para:</a:t>
            </a:r>
          </a:p>
          <a:p>
            <a:pPr>
              <a:buNone/>
            </a:pPr>
            <a:r>
              <a:rPr lang="es-ES" sz="1800" dirty="0" smtClean="0"/>
              <a:t>👉 </a:t>
            </a:r>
            <a:r>
              <a:rPr lang="es-ES" sz="1800" b="1" dirty="0" smtClean="0"/>
              <a:t>Clasificar y comunicar los peligros de las sustancias químicas.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b="1" dirty="0" smtClean="0"/>
              <a:t>Se usa para que en todo el mundo:</a:t>
            </a:r>
          </a:p>
          <a:p>
            <a:r>
              <a:rPr lang="es-ES" sz="1800" dirty="0" smtClean="0"/>
              <a:t>Los productos tengan etiquetas similares</a:t>
            </a:r>
          </a:p>
          <a:p>
            <a:r>
              <a:rPr lang="es-ES" sz="1800" dirty="0" smtClean="0"/>
              <a:t>Los riesgos se entiendan fácilmente</a:t>
            </a:r>
          </a:p>
          <a:p>
            <a:r>
              <a:rPr lang="es-ES" sz="1800" dirty="0" smtClean="0"/>
              <a:t>Se prevengan accidentes laborales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b="1" dirty="0" smtClean="0"/>
              <a:t>🎯 Objetivo principal</a:t>
            </a:r>
          </a:p>
          <a:p>
            <a:pPr>
              <a:buNone/>
            </a:pPr>
            <a:r>
              <a:rPr lang="es-ES" sz="1800" dirty="0" smtClean="0"/>
              <a:t>Que cualquier trabajador, en cualquier país, pueda reconocer:</a:t>
            </a:r>
          </a:p>
          <a:p>
            <a:r>
              <a:rPr lang="es-ES" sz="1800" dirty="0" smtClean="0"/>
              <a:t>Qué peligro tiene una sustancia</a:t>
            </a:r>
          </a:p>
          <a:p>
            <a:r>
              <a:rPr lang="es-ES" sz="1800" dirty="0" smtClean="0"/>
              <a:t>Cómo manipularla de forma segura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Definición de contaminantes químicos, físicos y biológicos.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972452" cy="4686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84"/>
                <a:gridCol w="2657484"/>
                <a:gridCol w="2657484"/>
              </a:tblGrid>
              <a:tr h="1025133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Contaminantes Químicos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Contaminantes Físicos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Contaminantes Biológicos</a:t>
                      </a:r>
                      <a:endParaRPr lang="es-ES" dirty="0"/>
                    </a:p>
                  </a:txBody>
                  <a:tcPr/>
                </a:tc>
              </a:tr>
              <a:tr h="3661188">
                <a:tc>
                  <a:txBody>
                    <a:bodyPr/>
                    <a:lstStyle/>
                    <a:p>
                      <a:pPr algn="l"/>
                      <a:r>
                        <a:rPr lang="es-ES" sz="1200" dirty="0" smtClean="0"/>
                        <a:t>Sustancias inorgánicas y orgánicas que alteran la composición del medio ambiente. Incluyen </a:t>
                      </a:r>
                      <a:r>
                        <a:rPr lang="es-ES" sz="1200" dirty="0" err="1" smtClean="0"/>
                        <a:t>metles</a:t>
                      </a:r>
                      <a:r>
                        <a:rPr lang="es-ES" sz="1200" dirty="0" smtClean="0"/>
                        <a:t> pesados, pesticidas, solventes y gases.</a:t>
                      </a:r>
                    </a:p>
                    <a:p>
                      <a:pPr algn="l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 smtClean="0"/>
                        <a:t>Energía o partículas que causan daño por radiación, ruido, temperatura extrema o presión. Ejemplos: rayos X, </a:t>
                      </a:r>
                      <a:r>
                        <a:rPr lang="es-ES" sz="1200" dirty="0" smtClean="0"/>
                        <a:t>ultrasonidos.</a:t>
                      </a:r>
                    </a:p>
                    <a:p>
                      <a:pPr algn="l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 smtClean="0"/>
                        <a:t>Organismos vivos o sus productos que causan enfermedades. Incluyen bacterias, virus, hongos, parásitos y toxinas </a:t>
                      </a:r>
                      <a:r>
                        <a:rPr lang="es-ES" sz="1200" dirty="0" smtClean="0"/>
                        <a:t>biológicas</a:t>
                      </a:r>
                      <a:r>
                        <a:rPr lang="es-ES" sz="1400" dirty="0" smtClean="0"/>
                        <a:t>. </a:t>
                      </a:r>
                      <a:endParaRPr lang="es-ES" sz="1400" dirty="0" smtClean="0"/>
                    </a:p>
                    <a:p>
                      <a:pPr algn="l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3 Imagen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786190"/>
            <a:ext cx="2428892" cy="2286016"/>
          </a:xfrm>
          <a:prstGeom prst="rect">
            <a:avLst/>
          </a:prstGeom>
        </p:spPr>
      </p:pic>
      <p:pic>
        <p:nvPicPr>
          <p:cNvPr id="5" name="4 Imagen" descr="as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500438"/>
            <a:ext cx="2357454" cy="2641129"/>
          </a:xfrm>
          <a:prstGeom prst="rect">
            <a:avLst/>
          </a:prstGeom>
        </p:spPr>
      </p:pic>
      <p:pic>
        <p:nvPicPr>
          <p:cNvPr id="6" name="5 Imagen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571876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467600" cy="582594"/>
          </a:xfrm>
        </p:spPr>
        <p:txBody>
          <a:bodyPr>
            <a:normAutofit/>
          </a:bodyPr>
          <a:lstStyle/>
          <a:p>
            <a:pPr algn="r"/>
            <a:r>
              <a:rPr lang="es-AR" sz="2000" b="1" dirty="0" smtClean="0"/>
              <a:t>Elementos del </a:t>
            </a:r>
            <a:r>
              <a:rPr lang="es-AR" sz="2000" b="1" dirty="0" err="1" smtClean="0"/>
              <a:t>sga</a:t>
            </a:r>
            <a:r>
              <a:rPr lang="es-AR" sz="2000" b="1" dirty="0" smtClean="0"/>
              <a:t> </a:t>
            </a:r>
            <a:endParaRPr lang="es-ES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258204" cy="6429396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s-ES" sz="800" b="1" dirty="0" smtClean="0"/>
              <a:t>1- PICTOGRAMAS DE PELIGRO</a:t>
            </a:r>
          </a:p>
          <a:p>
            <a:pPr>
              <a:buNone/>
            </a:pPr>
            <a:r>
              <a:rPr lang="es-ES" sz="800" dirty="0" smtClean="0"/>
              <a:t>Son los dibujos en rombos  con bodes rojos y con un </a:t>
            </a:r>
            <a:r>
              <a:rPr lang="es-ES" sz="800" dirty="0" err="1" smtClean="0"/>
              <a:t>simbolo</a:t>
            </a:r>
            <a:r>
              <a:rPr lang="es-ES" sz="800" dirty="0" smtClean="0"/>
              <a:t> negro. </a:t>
            </a:r>
            <a:r>
              <a:rPr lang="es-ES" sz="800" b="1" dirty="0" smtClean="0"/>
              <a:t>Ejemplos importantes:</a:t>
            </a:r>
          </a:p>
          <a:p>
            <a:pPr>
              <a:buNone/>
            </a:pPr>
            <a:r>
              <a:rPr lang="es-ES" sz="800" b="1" dirty="0" smtClean="0">
                <a:solidFill>
                  <a:srgbClr val="FF0000"/>
                </a:solidFill>
              </a:rPr>
              <a:t>☠</a:t>
            </a:r>
            <a:r>
              <a:rPr lang="es-ES" sz="800" dirty="0" smtClean="0"/>
              <a:t> Calavera → tóxico agudo</a:t>
            </a:r>
          </a:p>
          <a:p>
            <a:pPr>
              <a:buNone/>
            </a:pPr>
            <a:r>
              <a:rPr lang="es-ES" sz="800" b="1" dirty="0" smtClean="0">
                <a:solidFill>
                  <a:schemeClr val="accent1"/>
                </a:solidFill>
              </a:rPr>
              <a:t>🔥</a:t>
            </a:r>
            <a:r>
              <a:rPr lang="es-ES" sz="800" dirty="0" smtClean="0"/>
              <a:t> Llama → inflamable</a:t>
            </a:r>
          </a:p>
          <a:p>
            <a:pPr>
              <a:buNone/>
            </a:pPr>
            <a:r>
              <a:rPr lang="es-ES" sz="800" b="1" dirty="0" smtClean="0">
                <a:solidFill>
                  <a:srgbClr val="00B050"/>
                </a:solidFill>
              </a:rPr>
              <a:t>🧪 </a:t>
            </a:r>
            <a:r>
              <a:rPr lang="es-ES" sz="800" dirty="0" smtClean="0"/>
              <a:t>Corrosión → corrosivo</a:t>
            </a:r>
          </a:p>
          <a:p>
            <a:pPr>
              <a:buNone/>
            </a:pPr>
            <a:r>
              <a:rPr lang="es-ES" sz="800" b="1" dirty="0" smtClean="0">
                <a:solidFill>
                  <a:schemeClr val="bg2">
                    <a:lumMod val="75000"/>
                  </a:schemeClr>
                </a:solidFill>
              </a:rPr>
              <a:t>⚠</a:t>
            </a:r>
            <a:r>
              <a:rPr lang="es-ES" sz="800" dirty="0" smtClean="0"/>
              <a:t>️ Signo de exclamación → irritante</a:t>
            </a:r>
          </a:p>
          <a:p>
            <a:pPr>
              <a:buNone/>
            </a:pPr>
            <a:r>
              <a:rPr lang="es-ES" sz="800" dirty="0" smtClean="0"/>
              <a:t>👤 Silueta humana → carcinógeno o tóxico sistémico</a:t>
            </a:r>
          </a:p>
          <a:p>
            <a:pPr marL="457200" indent="-457200">
              <a:buNone/>
            </a:pPr>
            <a:r>
              <a:rPr lang="es-AR" sz="800" b="1" dirty="0" smtClean="0"/>
              <a:t>2- PALABRAS DE ADVERTENCIA</a:t>
            </a:r>
            <a:endParaRPr lang="es-ES" sz="800" b="1" dirty="0" smtClean="0"/>
          </a:p>
          <a:p>
            <a:pPr>
              <a:buNone/>
            </a:pPr>
            <a:r>
              <a:rPr lang="es-ES" sz="800" dirty="0" smtClean="0"/>
              <a:t>Indican el nivel de peligro:</a:t>
            </a:r>
          </a:p>
          <a:p>
            <a:pPr>
              <a:buNone/>
            </a:pPr>
            <a:r>
              <a:rPr lang="es-ES" sz="800" b="1" dirty="0" smtClean="0">
                <a:solidFill>
                  <a:srgbClr val="FF0000"/>
                </a:solidFill>
              </a:rPr>
              <a:t>PELIGRO (</a:t>
            </a:r>
            <a:r>
              <a:rPr lang="es-ES" sz="800" b="1" dirty="0" err="1" smtClean="0">
                <a:solidFill>
                  <a:srgbClr val="FF0000"/>
                </a:solidFill>
              </a:rPr>
              <a:t>Danger</a:t>
            </a:r>
            <a:r>
              <a:rPr lang="es-ES" sz="800" b="1" dirty="0" smtClean="0">
                <a:solidFill>
                  <a:srgbClr val="FF0000"/>
                </a:solidFill>
              </a:rPr>
              <a:t>) → riesgo alto. Para las </a:t>
            </a:r>
            <a:r>
              <a:rPr lang="es-ES" sz="800" b="1" dirty="0" err="1" smtClean="0">
                <a:solidFill>
                  <a:srgbClr val="FF0000"/>
                </a:solidFill>
              </a:rPr>
              <a:t>categoerias</a:t>
            </a:r>
            <a:r>
              <a:rPr lang="es-ES" sz="800" b="1" dirty="0" smtClean="0">
                <a:solidFill>
                  <a:srgbClr val="FF0000"/>
                </a:solidFill>
              </a:rPr>
              <a:t> mas graves</a:t>
            </a:r>
          </a:p>
          <a:p>
            <a:pPr>
              <a:buNone/>
            </a:pPr>
            <a:r>
              <a:rPr lang="es-ES" sz="800" b="1" dirty="0" smtClean="0">
                <a:solidFill>
                  <a:schemeClr val="accent1">
                    <a:lumMod val="75000"/>
                  </a:schemeClr>
                </a:solidFill>
              </a:rPr>
              <a:t>ATENCIÓN ( </a:t>
            </a:r>
            <a:r>
              <a:rPr lang="es-ES" sz="800" b="1" dirty="0" err="1" smtClean="0">
                <a:solidFill>
                  <a:schemeClr val="accent1">
                    <a:lumMod val="75000"/>
                  </a:schemeClr>
                </a:solidFill>
              </a:rPr>
              <a:t>warning</a:t>
            </a:r>
            <a:r>
              <a:rPr lang="es-ES" sz="800" b="1" dirty="0" smtClean="0">
                <a:solidFill>
                  <a:schemeClr val="accent1">
                    <a:lumMod val="75000"/>
                  </a:schemeClr>
                </a:solidFill>
              </a:rPr>
              <a:t>)→ riesgo moderado. Para las  </a:t>
            </a:r>
            <a:r>
              <a:rPr lang="es-ES" sz="800" b="1" dirty="0" err="1" smtClean="0">
                <a:solidFill>
                  <a:schemeClr val="accent1">
                    <a:lumMod val="75000"/>
                  </a:schemeClr>
                </a:solidFill>
              </a:rPr>
              <a:t>categorias</a:t>
            </a:r>
            <a:r>
              <a:rPr lang="es-ES" sz="800" b="1" dirty="0" smtClean="0">
                <a:solidFill>
                  <a:schemeClr val="accent1">
                    <a:lumMod val="75000"/>
                  </a:schemeClr>
                </a:solidFill>
              </a:rPr>
              <a:t> menos graves. </a:t>
            </a:r>
          </a:p>
          <a:p>
            <a:pPr>
              <a:buNone/>
            </a:pPr>
            <a:endParaRPr lang="es-E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AR" sz="800" b="1" dirty="0" smtClean="0"/>
              <a:t>3- INDICACIONES DE PELIGRO (FRASES H)</a:t>
            </a:r>
            <a:endParaRPr lang="es-ES" sz="800" b="1" dirty="0" smtClean="0"/>
          </a:p>
          <a:p>
            <a:pPr>
              <a:buNone/>
            </a:pPr>
            <a:r>
              <a:rPr lang="es-ES" sz="800" dirty="0" smtClean="0"/>
              <a:t>Describen el riesgo. Ejemplos:</a:t>
            </a:r>
          </a:p>
          <a:p>
            <a:r>
              <a:rPr lang="es-ES" sz="800" dirty="0" smtClean="0"/>
              <a:t>“Provoca quemaduras graves”</a:t>
            </a:r>
          </a:p>
          <a:p>
            <a:r>
              <a:rPr lang="es-ES" sz="800" dirty="0" smtClean="0"/>
              <a:t>“Puede causar cáncer”</a:t>
            </a:r>
          </a:p>
          <a:p>
            <a:r>
              <a:rPr lang="es-ES" sz="800" dirty="0" smtClean="0"/>
              <a:t>“Tóxico por inhalación”</a:t>
            </a:r>
          </a:p>
          <a:p>
            <a:endParaRPr lang="es-ES" sz="800" dirty="0" smtClean="0"/>
          </a:p>
          <a:p>
            <a:pPr>
              <a:buNone/>
            </a:pPr>
            <a:r>
              <a:rPr lang="es-ES" sz="800" b="1" dirty="0" smtClean="0"/>
              <a:t>4- CONSEJOS DE PRUDENCIA (FRASES P)</a:t>
            </a:r>
          </a:p>
          <a:p>
            <a:pPr>
              <a:buNone/>
            </a:pPr>
            <a:r>
              <a:rPr lang="es-ES" sz="800" dirty="0" smtClean="0"/>
              <a:t>Indican cómo protegerse. Ejemplos:</a:t>
            </a:r>
          </a:p>
          <a:p>
            <a:r>
              <a:rPr lang="es-ES" sz="800" dirty="0" smtClean="0"/>
              <a:t>Usar guantes</a:t>
            </a:r>
          </a:p>
          <a:p>
            <a:r>
              <a:rPr lang="es-ES" sz="800" dirty="0" smtClean="0"/>
              <a:t>Evitar inhalación</a:t>
            </a:r>
          </a:p>
          <a:p>
            <a:r>
              <a:rPr lang="es-ES" sz="800" dirty="0" smtClean="0"/>
              <a:t>Mantener fuera del alcance</a:t>
            </a:r>
          </a:p>
          <a:p>
            <a:endParaRPr lang="es-ES" sz="800" dirty="0" smtClean="0"/>
          </a:p>
          <a:p>
            <a:pPr>
              <a:buNone/>
            </a:pPr>
            <a:r>
              <a:rPr lang="es-ES" sz="800" b="1" dirty="0" smtClean="0"/>
              <a:t>5- FICHA DE DATOS DE SEGURIDAD (FDS)</a:t>
            </a:r>
          </a:p>
          <a:p>
            <a:pPr>
              <a:buNone/>
            </a:pPr>
            <a:r>
              <a:rPr lang="es-ES" sz="800" dirty="0" smtClean="0"/>
              <a:t>Documento obligatorio que contiene:</a:t>
            </a:r>
          </a:p>
          <a:p>
            <a:r>
              <a:rPr lang="es-ES" sz="800" dirty="0" smtClean="0"/>
              <a:t>Riesgos</a:t>
            </a:r>
          </a:p>
          <a:p>
            <a:r>
              <a:rPr lang="es-ES" sz="800" dirty="0" smtClean="0"/>
              <a:t>Primeros auxilios</a:t>
            </a:r>
          </a:p>
          <a:p>
            <a:r>
              <a:rPr lang="es-ES" sz="800" dirty="0" smtClean="0"/>
              <a:t>Medidas de protección</a:t>
            </a:r>
          </a:p>
          <a:p>
            <a:r>
              <a:rPr lang="es-ES" sz="800" dirty="0" smtClean="0"/>
              <a:t>Manejo y almacenamiento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RTEL-DETALLE-DE-SISTEMA-SGA-GHS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8212" y="571480"/>
            <a:ext cx="7891439" cy="5902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Frases h – p – fichas de seguridad </a:t>
            </a:r>
            <a:r>
              <a:rPr lang="es-ES" dirty="0" err="1" smtClean="0"/>
              <a:t>sga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Grabación 2026-03-13 093530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000108"/>
            <a:ext cx="7786742" cy="528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🧬 Indicadores biológicos de exposición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57864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5600" b="1" dirty="0" smtClean="0"/>
              <a:t>📌 ¿Qué son?</a:t>
            </a:r>
          </a:p>
          <a:p>
            <a:pPr>
              <a:buNone/>
            </a:pPr>
            <a:r>
              <a:rPr lang="es-ES" sz="5600" dirty="0" smtClean="0"/>
              <a:t>Son </a:t>
            </a:r>
            <a:r>
              <a:rPr lang="es-ES" sz="5600" b="1" dirty="0" smtClean="0"/>
              <a:t>mediciones en el organismo del trabajador</a:t>
            </a:r>
            <a:r>
              <a:rPr lang="es-ES" sz="5600" dirty="0" smtClean="0"/>
              <a:t> que permiten saber: Cuánto tóxico ingresó al cuerpo.</a:t>
            </a:r>
          </a:p>
          <a:p>
            <a:pPr>
              <a:buNone/>
            </a:pPr>
            <a:r>
              <a:rPr lang="es-ES" sz="5600" dirty="0" smtClean="0"/>
              <a:t>Se usan para evaluar:</a:t>
            </a:r>
          </a:p>
          <a:p>
            <a:r>
              <a:rPr lang="es-ES" sz="5600" dirty="0" smtClean="0"/>
              <a:t>Exposición laboral</a:t>
            </a:r>
          </a:p>
          <a:p>
            <a:r>
              <a:rPr lang="es-ES" sz="5600" dirty="0" smtClean="0"/>
              <a:t>Riesgo para la salud</a:t>
            </a:r>
          </a:p>
          <a:p>
            <a:pPr>
              <a:buNone/>
            </a:pPr>
            <a:endParaRPr lang="es-ES" sz="5600" dirty="0" smtClean="0"/>
          </a:p>
          <a:p>
            <a:pPr>
              <a:buNone/>
            </a:pPr>
            <a:r>
              <a:rPr lang="es-ES" sz="5600" b="1" dirty="0" smtClean="0"/>
              <a:t>🎯 ¿Dónde se miden?</a:t>
            </a:r>
          </a:p>
          <a:p>
            <a:pPr>
              <a:buNone/>
            </a:pPr>
            <a:r>
              <a:rPr lang="es-ES" sz="5600" dirty="0" smtClean="0"/>
              <a:t>En muestras biológicas como:</a:t>
            </a:r>
          </a:p>
          <a:p>
            <a:r>
              <a:rPr lang="es-ES" sz="5600" dirty="0" smtClean="0"/>
              <a:t>Sangre</a:t>
            </a:r>
          </a:p>
          <a:p>
            <a:r>
              <a:rPr lang="es-ES" sz="5600" dirty="0" smtClean="0"/>
              <a:t>Orina</a:t>
            </a:r>
          </a:p>
          <a:p>
            <a:r>
              <a:rPr lang="es-ES" sz="5600" dirty="0" smtClean="0"/>
              <a:t>Aire exhalado</a:t>
            </a:r>
          </a:p>
          <a:p>
            <a:r>
              <a:rPr lang="es-ES" sz="5600" dirty="0" smtClean="0"/>
              <a:t>Cabello</a:t>
            </a:r>
          </a:p>
          <a:p>
            <a:pPr>
              <a:buNone/>
            </a:pPr>
            <a:endParaRPr lang="es-ES" sz="5600" dirty="0" smtClean="0"/>
          </a:p>
          <a:p>
            <a:pPr>
              <a:buNone/>
            </a:pPr>
            <a:r>
              <a:rPr lang="es-ES" sz="5600" b="1" dirty="0" smtClean="0"/>
              <a:t>¿Qué pueden medir?</a:t>
            </a:r>
          </a:p>
          <a:p>
            <a:pPr>
              <a:buNone/>
            </a:pPr>
            <a:r>
              <a:rPr lang="es-ES" sz="5600" b="1" dirty="0" smtClean="0"/>
              <a:t>La sustancia misma. </a:t>
            </a:r>
            <a:r>
              <a:rPr lang="es-ES" sz="5600" dirty="0" smtClean="0"/>
              <a:t>Ejemplo: Plomo en sangre.</a:t>
            </a:r>
          </a:p>
          <a:p>
            <a:pPr>
              <a:buNone/>
            </a:pPr>
            <a:r>
              <a:rPr lang="es-ES" sz="5600" b="1" dirty="0" smtClean="0"/>
              <a:t>Un </a:t>
            </a:r>
            <a:r>
              <a:rPr lang="es-ES" sz="5600" b="1" dirty="0" err="1" smtClean="0"/>
              <a:t>metabolito</a:t>
            </a:r>
            <a:r>
              <a:rPr lang="es-ES" sz="5600" b="1" dirty="0" smtClean="0"/>
              <a:t> del tóxico. </a:t>
            </a:r>
            <a:r>
              <a:rPr lang="es-ES" sz="5600" dirty="0" smtClean="0"/>
              <a:t>Ejemplo: Ácido hipúrico en orina por exposición a solventes.</a:t>
            </a:r>
          </a:p>
          <a:p>
            <a:pPr>
              <a:buNone/>
            </a:pPr>
            <a:r>
              <a:rPr lang="es-ES" sz="5600" b="1" dirty="0" smtClean="0"/>
              <a:t>Cambios biológicos. </a:t>
            </a:r>
            <a:r>
              <a:rPr lang="es-ES" sz="5600" dirty="0" smtClean="0"/>
              <a:t>Ejemplo: Disminución de </a:t>
            </a:r>
            <a:r>
              <a:rPr lang="es-ES" sz="5600" dirty="0" err="1" smtClean="0"/>
              <a:t>colinesterasa</a:t>
            </a:r>
            <a:r>
              <a:rPr lang="es-ES" sz="5600" dirty="0" smtClean="0"/>
              <a:t> por pesticidas.</a:t>
            </a:r>
          </a:p>
          <a:p>
            <a:pPr>
              <a:buNone/>
            </a:pPr>
            <a:endParaRPr lang="es-ES" sz="5600" b="1" dirty="0" smtClean="0"/>
          </a:p>
          <a:p>
            <a:pPr>
              <a:buNone/>
            </a:pPr>
            <a:r>
              <a:rPr lang="es-ES" sz="5600" b="1" dirty="0" smtClean="0"/>
              <a:t>¿Para qué sirven?</a:t>
            </a:r>
          </a:p>
          <a:p>
            <a:pPr>
              <a:buNone/>
            </a:pPr>
            <a:r>
              <a:rPr lang="es-ES" sz="5600" dirty="0" smtClean="0"/>
              <a:t>Permiten:</a:t>
            </a:r>
          </a:p>
          <a:p>
            <a:r>
              <a:rPr lang="es-ES" sz="5600" dirty="0" smtClean="0"/>
              <a:t>Detectar exposición temprana</a:t>
            </a:r>
          </a:p>
          <a:p>
            <a:r>
              <a:rPr lang="es-ES" sz="5600" dirty="0" smtClean="0"/>
              <a:t>Prevenir enfermedades laborales</a:t>
            </a:r>
          </a:p>
          <a:p>
            <a:r>
              <a:rPr lang="es-ES" sz="5600" dirty="0" smtClean="0"/>
              <a:t>Controlar la eficacia de las medidas de seguridad</a:t>
            </a:r>
          </a:p>
          <a:p>
            <a:pPr>
              <a:buNone/>
            </a:pPr>
            <a:endParaRPr lang="es-AR" sz="2600" dirty="0" smtClean="0"/>
          </a:p>
          <a:p>
            <a:pPr>
              <a:buNone/>
            </a:pPr>
            <a:endParaRPr lang="es-ES" sz="26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Conceptos Fundamentales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0" y="642918"/>
          <a:ext cx="8929718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Toxicidad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Intoxicación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Capacidad de una sustancia para causar daño a un organismo. Depende de la naturaleza química y la dosis administrada.</a:t>
                      </a:r>
                    </a:p>
                    <a:p>
                      <a:pPr algn="just"/>
                      <a:r>
                        <a:rPr lang="es-ES" sz="1600" dirty="0" smtClean="0"/>
                        <a:t>Depende de varios factores:</a:t>
                      </a:r>
                    </a:p>
                    <a:p>
                      <a:pPr algn="just"/>
                      <a:r>
                        <a:rPr lang="es-ES" sz="1600" dirty="0" smtClean="0"/>
                        <a:t>Cantidad ingerida o absorbida</a:t>
                      </a:r>
                    </a:p>
                    <a:p>
                      <a:pPr algn="just"/>
                      <a:r>
                        <a:rPr lang="es-ES" sz="1600" dirty="0" smtClean="0"/>
                        <a:t>Tiempo de exposición</a:t>
                      </a:r>
                    </a:p>
                    <a:p>
                      <a:pPr algn="just"/>
                      <a:r>
                        <a:rPr lang="es-ES" sz="1600" dirty="0" smtClean="0"/>
                        <a:t>Vía de ingreso (respiratoria, digestiva, cutánea, parenteral)</a:t>
                      </a:r>
                    </a:p>
                    <a:p>
                      <a:pPr algn="just"/>
                      <a:r>
                        <a:rPr lang="es-ES" sz="1600" dirty="0" smtClean="0"/>
                        <a:t>Características del individuo (edad, salud, peso).</a:t>
                      </a:r>
                    </a:p>
                    <a:p>
                      <a:pPr algn="just"/>
                      <a:r>
                        <a:rPr lang="es-ES" sz="1600" dirty="0" smtClean="0"/>
                        <a:t>El </a:t>
                      </a:r>
                      <a:r>
                        <a:rPr lang="es-ES" sz="1600" b="1" dirty="0" smtClean="0"/>
                        <a:t>cianuro</a:t>
                      </a:r>
                      <a:r>
                        <a:rPr lang="es-ES" sz="1600" dirty="0" smtClean="0"/>
                        <a:t> tiene </a:t>
                      </a:r>
                      <a:r>
                        <a:rPr lang="es-ES" sz="1600" b="1" dirty="0" smtClean="0"/>
                        <a:t>alta toxicidad</a:t>
                      </a:r>
                      <a:r>
                        <a:rPr lang="es-ES" sz="1600" dirty="0" smtClean="0"/>
                        <a:t> → una cantidad muy pequeña puede matar.</a:t>
                      </a:r>
                    </a:p>
                    <a:p>
                      <a:pPr algn="just"/>
                      <a:r>
                        <a:rPr lang="es-ES" sz="1600" dirty="0" smtClean="0"/>
                        <a:t>La </a:t>
                      </a:r>
                      <a:r>
                        <a:rPr lang="es-ES" sz="1600" b="1" dirty="0" smtClean="0"/>
                        <a:t>sal de mesa</a:t>
                      </a:r>
                      <a:r>
                        <a:rPr lang="es-ES" sz="1600" dirty="0" smtClean="0"/>
                        <a:t> tiene </a:t>
                      </a:r>
                      <a:r>
                        <a:rPr lang="es-ES" sz="1600" b="1" dirty="0" smtClean="0"/>
                        <a:t>baja toxicidad</a:t>
                      </a:r>
                      <a:r>
                        <a:rPr lang="es-ES" sz="1600" dirty="0" smtClean="0"/>
                        <a:t> → pero en grandes cantidades puede ser peligrosa.</a:t>
                      </a:r>
                    </a:p>
                    <a:p>
                      <a:pPr algn="just"/>
                      <a:endParaRPr lang="es-AR" sz="1600" dirty="0" smtClean="0"/>
                    </a:p>
                    <a:p>
                      <a:pPr algn="just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Estado patológico causado por la exposición a una sustancia tóxica. Puede ser aguda o crónica según la duración de exposición.</a:t>
                      </a:r>
                    </a:p>
                    <a:p>
                      <a:pPr algn="just"/>
                      <a:endParaRPr lang="es-ES" sz="1600" dirty="0" smtClean="0"/>
                    </a:p>
                    <a:p>
                      <a:r>
                        <a:rPr lang="es-ES" sz="1600" dirty="0" smtClean="0"/>
                        <a:t>Puede ser:</a:t>
                      </a:r>
                    </a:p>
                    <a:p>
                      <a:r>
                        <a:rPr lang="es-ES" sz="1600" b="1" dirty="0" smtClean="0"/>
                        <a:t>Aguda</a:t>
                      </a:r>
                      <a:endParaRPr lang="es-ES" sz="1600" dirty="0" smtClean="0"/>
                    </a:p>
                    <a:p>
                      <a:r>
                        <a:rPr lang="es-ES" sz="1600" dirty="0" smtClean="0"/>
                        <a:t>Exposición corta y síntomas rápidos</a:t>
                      </a:r>
                    </a:p>
                    <a:p>
                      <a:r>
                        <a:rPr lang="es-ES" sz="1600" dirty="0" err="1" smtClean="0"/>
                        <a:t>Ej</a:t>
                      </a:r>
                      <a:r>
                        <a:rPr lang="es-ES" sz="1600" dirty="0" smtClean="0"/>
                        <a:t>: inhalación de monóxido de carbono.</a:t>
                      </a:r>
                    </a:p>
                    <a:p>
                      <a:r>
                        <a:rPr lang="es-ES" sz="1600" dirty="0" smtClean="0"/>
                        <a:t>Un operario que inhala amoníaco y se desmaya.</a:t>
                      </a:r>
                    </a:p>
                    <a:p>
                      <a:r>
                        <a:rPr lang="es-ES" sz="1600" dirty="0" smtClean="0"/>
                        <a:t>Un niño que toma accidentalmente veneno.</a:t>
                      </a:r>
                    </a:p>
                    <a:p>
                      <a:endParaRPr lang="es-ES" sz="1600" dirty="0" smtClean="0"/>
                    </a:p>
                    <a:p>
                      <a:r>
                        <a:rPr lang="es-ES" sz="1600" b="1" dirty="0" smtClean="0"/>
                        <a:t>Crónica</a:t>
                      </a:r>
                      <a:endParaRPr lang="es-ES" sz="1600" dirty="0" smtClean="0"/>
                    </a:p>
                    <a:p>
                      <a:r>
                        <a:rPr lang="es-ES" sz="1600" dirty="0" smtClean="0"/>
                        <a:t>Exposición prolongada y efectos a largo plazo</a:t>
                      </a:r>
                    </a:p>
                    <a:p>
                      <a:r>
                        <a:rPr lang="es-ES" sz="1600" dirty="0" err="1" smtClean="0"/>
                        <a:t>Ej</a:t>
                      </a:r>
                      <a:r>
                        <a:rPr lang="es-ES" sz="1600" dirty="0" smtClean="0"/>
                        <a:t>: contacto continuo con sustancias</a:t>
                      </a:r>
                      <a:r>
                        <a:rPr lang="es-ES" sz="1600" baseline="0" dirty="0" smtClean="0"/>
                        <a:t> químicas</a:t>
                      </a:r>
                      <a:r>
                        <a:rPr lang="es-ES" sz="1600" dirty="0" smtClean="0"/>
                        <a:t>.</a:t>
                      </a:r>
                    </a:p>
                    <a:p>
                      <a:r>
                        <a:rPr lang="es-ES" sz="1600" dirty="0" smtClean="0"/>
                        <a:t>Un fumigador expuesto años a pesticidas.</a:t>
                      </a:r>
                    </a:p>
                    <a:p>
                      <a:r>
                        <a:rPr lang="es-ES" sz="1600" dirty="0" smtClean="0"/>
                        <a:t>Un trabajador que respira polvo tóxico durante mucho tiempo.</a:t>
                      </a:r>
                    </a:p>
                    <a:p>
                      <a:endParaRPr lang="es-ES" sz="1600" dirty="0" smtClean="0"/>
                    </a:p>
                    <a:p>
                      <a:pPr algn="just"/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214290"/>
          <a:ext cx="8358246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250561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Dosis y Concentración</a:t>
                      </a:r>
                    </a:p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err="1" smtClean="0"/>
                        <a:t>Organo</a:t>
                      </a:r>
                      <a:r>
                        <a:rPr lang="es-ES" sz="1800" b="1" dirty="0" smtClean="0"/>
                        <a:t> Blanco</a:t>
                      </a:r>
                    </a:p>
                  </a:txBody>
                  <a:tcPr/>
                </a:tc>
              </a:tr>
              <a:tr h="5677874">
                <a:tc>
                  <a:txBody>
                    <a:bodyPr/>
                    <a:lstStyle/>
                    <a:p>
                      <a:pPr algn="just"/>
                      <a:r>
                        <a:rPr lang="es-AR" sz="1400" dirty="0" smtClean="0"/>
                        <a:t>DOSIS: </a:t>
                      </a:r>
                      <a:r>
                        <a:rPr lang="es-ES" sz="1400" dirty="0" smtClean="0"/>
                        <a:t>Es la </a:t>
                      </a:r>
                      <a:r>
                        <a:rPr lang="es-ES" sz="1400" b="1" dirty="0" smtClean="0"/>
                        <a:t>cantidad de sustancia que ingresa al organismo</a:t>
                      </a:r>
                      <a:r>
                        <a:rPr lang="es-ES" sz="1400" dirty="0" smtClean="0"/>
                        <a:t>.</a:t>
                      </a:r>
                    </a:p>
                    <a:p>
                      <a:r>
                        <a:rPr lang="es-ES" sz="1400" dirty="0" smtClean="0"/>
                        <a:t>Se expresa generalmente en: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mg/kg de peso corporal</a:t>
                      </a:r>
                    </a:p>
                    <a:p>
                      <a:r>
                        <a:rPr lang="es-ES" sz="1400" dirty="0" smtClean="0"/>
                        <a:t>Ejemplo: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10 mg/kg significa que una persona de 70 kg recibiría 700 </a:t>
                      </a:r>
                      <a:r>
                        <a:rPr lang="es-ES" sz="1400" dirty="0" err="1" smtClean="0"/>
                        <a:t>mg.En</a:t>
                      </a:r>
                      <a:r>
                        <a:rPr lang="es-ES" sz="1400" dirty="0" smtClean="0"/>
                        <a:t> toxicología es clave porque:</a:t>
                      </a:r>
                    </a:p>
                    <a:p>
                      <a:r>
                        <a:rPr lang="es-ES" sz="1400" dirty="0" smtClean="0"/>
                        <a:t>“</a:t>
                      </a:r>
                      <a:r>
                        <a:rPr lang="es-ES" sz="1400" i="1" dirty="0" smtClean="0"/>
                        <a:t>Toda sustancia puede ser tóxica, depende de la dosis.”</a:t>
                      </a:r>
                    </a:p>
                    <a:p>
                      <a:r>
                        <a:rPr lang="es-ES" sz="1400" dirty="0" smtClean="0"/>
                        <a:t>Tomar </a:t>
                      </a:r>
                      <a:r>
                        <a:rPr lang="es-ES" sz="1400" b="1" dirty="0" smtClean="0"/>
                        <a:t>1 comprimido de paracetamol</a:t>
                      </a:r>
                      <a:r>
                        <a:rPr lang="es-ES" sz="1400" dirty="0" smtClean="0"/>
                        <a:t> → dosis terapéutica.</a:t>
                      </a:r>
                    </a:p>
                    <a:p>
                      <a:r>
                        <a:rPr lang="es-ES" sz="1400" dirty="0" smtClean="0"/>
                        <a:t>Tomar </a:t>
                      </a:r>
                      <a:r>
                        <a:rPr lang="es-ES" sz="1400" b="1" dirty="0" smtClean="0"/>
                        <a:t>20 comprimidos juntos</a:t>
                      </a:r>
                      <a:r>
                        <a:rPr lang="es-ES" sz="1400" dirty="0" smtClean="0"/>
                        <a:t> → dosis tóxica.</a:t>
                      </a:r>
                    </a:p>
                    <a:p>
                      <a:endParaRPr lang="es-ES" sz="1400" i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/>
                        <a:t>CONCENTRACIÓN: </a:t>
                      </a:r>
                      <a:r>
                        <a:rPr lang="es-ES" sz="1400" dirty="0" smtClean="0"/>
                        <a:t>Es la </a:t>
                      </a:r>
                      <a:r>
                        <a:rPr lang="es-ES" sz="1400" b="1" dirty="0" smtClean="0"/>
                        <a:t>cantidad de tóxico presente en un medio determinado</a:t>
                      </a:r>
                      <a:r>
                        <a:rPr lang="es-ES" sz="1400" dirty="0" smtClean="0"/>
                        <a:t>.</a:t>
                      </a:r>
                    </a:p>
                    <a:p>
                      <a:pPr algn="just"/>
                      <a:r>
                        <a:rPr lang="es-ES" sz="1400" dirty="0" smtClean="0"/>
                        <a:t>Puede medirse en:</a:t>
                      </a:r>
                    </a:p>
                    <a:p>
                      <a:pPr algn="just"/>
                      <a:r>
                        <a:rPr lang="es-ES" sz="1400" dirty="0" smtClean="0"/>
                        <a:t>Aire → mg/m³ o ppm</a:t>
                      </a:r>
                    </a:p>
                    <a:p>
                      <a:pPr algn="just"/>
                      <a:r>
                        <a:rPr lang="es-ES" sz="1400" dirty="0" smtClean="0"/>
                        <a:t>Líquidos → mg/L</a:t>
                      </a:r>
                    </a:p>
                    <a:p>
                      <a:pPr algn="just"/>
                      <a:r>
                        <a:rPr lang="es-ES" sz="1400" dirty="0" smtClean="0"/>
                        <a:t>Suelo → mg/kg</a:t>
                      </a:r>
                    </a:p>
                    <a:p>
                      <a:pPr algn="just"/>
                      <a:r>
                        <a:rPr lang="es-ES" sz="1400" dirty="0" smtClean="0"/>
                        <a:t> Indica </a:t>
                      </a:r>
                      <a:r>
                        <a:rPr lang="es-ES" sz="1400" b="1" dirty="0" smtClean="0"/>
                        <a:t>qué tan “diluido” o “concentrado” está el tóxico</a:t>
                      </a:r>
                      <a:r>
                        <a:rPr lang="es-ES" sz="1400" dirty="0" smtClean="0"/>
                        <a:t> en el ambiente.</a:t>
                      </a:r>
                    </a:p>
                    <a:p>
                      <a:r>
                        <a:rPr lang="es-ES" sz="1400" dirty="0" smtClean="0"/>
                        <a:t>En un galpón cerrado con tractor encendido → alta concentración de monóxido de carbono.</a:t>
                      </a:r>
                    </a:p>
                    <a:p>
                      <a:r>
                        <a:rPr lang="es-ES" sz="1400" dirty="0" smtClean="0"/>
                        <a:t>Un pesticida diluido en agua → baja concentración.</a:t>
                      </a:r>
                    </a:p>
                    <a:p>
                      <a:pPr algn="just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Órgano o tejido específico donde se manifiestan los efectos tóxicos principales de una sustancia.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  <a:p>
                      <a:r>
                        <a:rPr lang="es-ES" sz="1600" dirty="0" smtClean="0"/>
                        <a:t>Ejemplos:</a:t>
                      </a:r>
                    </a:p>
                    <a:p>
                      <a:r>
                        <a:rPr lang="es-ES" sz="1600" dirty="0" smtClean="0"/>
                        <a:t>Plomo → sistema nervioso</a:t>
                      </a:r>
                    </a:p>
                    <a:p>
                      <a:r>
                        <a:rPr lang="es-ES" sz="1600" dirty="0" smtClean="0"/>
                        <a:t>Alcohol → hígado</a:t>
                      </a:r>
                    </a:p>
                    <a:p>
                      <a:r>
                        <a:rPr lang="es-ES" sz="1600" dirty="0" smtClean="0"/>
                        <a:t>Mercurio → riñones</a:t>
                      </a:r>
                    </a:p>
                    <a:p>
                      <a:r>
                        <a:rPr lang="es-ES" sz="1600" dirty="0" smtClean="0"/>
                        <a:t>Monóxido de carbono → sangre y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cerebro</a:t>
                      </a:r>
                    </a:p>
                    <a:p>
                      <a:pPr algn="just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Relación dosis–respuesta. DL, DL50, CL y CL50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501122" cy="57150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" sz="2500" b="1" dirty="0" smtClean="0"/>
              <a:t>Respuesta a la dosis.</a:t>
            </a:r>
            <a:br>
              <a:rPr lang="es-ES" sz="2500" b="1" dirty="0" smtClean="0"/>
            </a:br>
            <a:r>
              <a:rPr lang="es-ES" sz="2500" dirty="0" smtClean="0"/>
              <a:t/>
            </a:r>
            <a:br>
              <a:rPr lang="es-ES" sz="2500" dirty="0" smtClean="0"/>
            </a:br>
            <a:r>
              <a:rPr lang="es-ES" sz="2500" dirty="0" smtClean="0"/>
              <a:t>La relación dosis-respuesta es un concepto esencial en toxicología. Correlaciona las exposiciones con cambios en las funciones corporales o la salud.</a:t>
            </a:r>
            <a:br>
              <a:rPr lang="es-ES" sz="2500" dirty="0" smtClean="0"/>
            </a:br>
            <a:r>
              <a:rPr lang="es-ES" sz="2500" dirty="0" smtClean="0"/>
              <a:t/>
            </a:r>
            <a:br>
              <a:rPr lang="es-ES" sz="2500" dirty="0" smtClean="0"/>
            </a:br>
            <a:r>
              <a:rPr lang="es-ES" sz="2500" dirty="0" smtClean="0"/>
              <a:t>En general, a mayor dosis, mayor gravedad de la respuesta. La relación dosis-respuesta se basa en datos observados en estudios experimentales con animales, humanos o células.</a:t>
            </a:r>
            <a:br>
              <a:rPr lang="es-ES" sz="2500" dirty="0" smtClean="0"/>
            </a:br>
            <a:r>
              <a:rPr lang="es-ES" sz="2500" dirty="0" smtClean="0"/>
              <a:t/>
            </a:r>
            <a:br>
              <a:rPr lang="es-ES" sz="2500" dirty="0" smtClean="0"/>
            </a:br>
            <a:r>
              <a:rPr lang="es-ES" sz="2500" i="1" dirty="0" smtClean="0"/>
              <a:t>El conocimiento de la relación dosis-respuesta establece:</a:t>
            </a:r>
          </a:p>
          <a:p>
            <a:r>
              <a:rPr lang="es-ES" sz="2500" b="1" dirty="0" smtClean="0"/>
              <a:t>Causalidad</a:t>
            </a:r>
            <a:r>
              <a:rPr lang="es-ES" sz="2500" dirty="0" smtClean="0"/>
              <a:t>  : que la sustancia química haya inducido los efectos observados.</a:t>
            </a:r>
          </a:p>
          <a:p>
            <a:r>
              <a:rPr lang="es-ES" sz="2500" dirty="0" smtClean="0"/>
              <a:t>El </a:t>
            </a:r>
            <a:r>
              <a:rPr lang="es-ES" sz="2500" b="1" dirty="0" smtClean="0"/>
              <a:t>efecto umbral</a:t>
            </a:r>
            <a:r>
              <a:rPr lang="es-ES" sz="2500" dirty="0" smtClean="0"/>
              <a:t> : la dosis más baja en la que se produce un efecto inducido. </a:t>
            </a:r>
            <a:r>
              <a:rPr lang="es-ES" sz="2500" b="1" dirty="0" smtClean="0"/>
              <a:t> </a:t>
            </a:r>
            <a:endParaRPr lang="es-ES" sz="2500" dirty="0" smtClean="0"/>
          </a:p>
          <a:p>
            <a:r>
              <a:rPr lang="es-ES" sz="2500" dirty="0" smtClean="0"/>
              <a:t>La </a:t>
            </a:r>
            <a:r>
              <a:rPr lang="es-ES" sz="2500" b="1" dirty="0" smtClean="0"/>
              <a:t>pendiente</a:t>
            </a:r>
            <a:r>
              <a:rPr lang="es-ES" sz="2500" dirty="0" smtClean="0"/>
              <a:t> de la respuesta a la dosis: la </a:t>
            </a:r>
            <a:r>
              <a:rPr lang="es-ES" sz="2500" i="1" dirty="0" smtClean="0"/>
              <a:t>velocidad</a:t>
            </a:r>
            <a:r>
              <a:rPr lang="es-ES" sz="2500" dirty="0" smtClean="0"/>
              <a:t> a la que se acumula la lesión.    </a:t>
            </a:r>
          </a:p>
          <a:p>
            <a:pPr>
              <a:buNone/>
            </a:pPr>
            <a:endParaRPr lang="es-ES" sz="2500" b="1" dirty="0" smtClean="0"/>
          </a:p>
          <a:p>
            <a:pPr>
              <a:buNone/>
            </a:pPr>
            <a:r>
              <a:rPr lang="es-ES" sz="2500" b="1" dirty="0" smtClean="0"/>
              <a:t>Conceptos de Dosis Letal (DL)</a:t>
            </a:r>
          </a:p>
          <a:p>
            <a:pPr>
              <a:buNone/>
            </a:pPr>
            <a:r>
              <a:rPr lang="es-ES" sz="2500" dirty="0" smtClean="0"/>
              <a:t>Se refieren a la cantidad de sustancia que se introduce directamente en el organismo (vía oral, dérmica o inyectada).</a:t>
            </a:r>
          </a:p>
          <a:p>
            <a:pPr>
              <a:buNone/>
            </a:pPr>
            <a:r>
              <a:rPr lang="es-ES" sz="2500" b="1" dirty="0" smtClean="0"/>
              <a:t>DL (Dosis Letal) </a:t>
            </a:r>
            <a:r>
              <a:rPr lang="es-ES" sz="2500" dirty="0" smtClean="0"/>
              <a:t>Cantidad de sustancia que causa la muerte en un porcentaje determinado de individuos expuestos. </a:t>
            </a:r>
          </a:p>
          <a:p>
            <a:pPr>
              <a:buNone/>
            </a:pPr>
            <a:r>
              <a:rPr lang="es-ES" sz="2500" b="1" dirty="0" smtClean="0"/>
              <a:t>DL50</a:t>
            </a:r>
            <a:r>
              <a:rPr lang="es-ES" sz="2500" dirty="0" smtClean="0"/>
              <a:t> Dosis letal para el 50% de la población de prueba. Valor estándar para evaluar toxicidad aguda. </a:t>
            </a:r>
          </a:p>
          <a:p>
            <a:r>
              <a:rPr lang="es-ES" sz="2500" b="1" dirty="0" smtClean="0"/>
              <a:t>Unidad:</a:t>
            </a:r>
            <a:r>
              <a:rPr lang="es-ES" sz="2500" dirty="0" smtClean="0"/>
              <a:t> </a:t>
            </a:r>
            <a:r>
              <a:rPr lang="es-ES" sz="2500" b="1" dirty="0" smtClean="0"/>
              <a:t>mg/kg</a:t>
            </a:r>
            <a:r>
              <a:rPr lang="es-ES" sz="2500" dirty="0" smtClean="0"/>
              <a:t> (miligramos de sustancia por kilogramo de peso corporal).</a:t>
            </a:r>
          </a:p>
          <a:p>
            <a:r>
              <a:rPr lang="es-ES" sz="2500" b="1" dirty="0" smtClean="0"/>
              <a:t>Regla de oro:</a:t>
            </a:r>
            <a:r>
              <a:rPr lang="es-ES" sz="2500" dirty="0" smtClean="0"/>
              <a:t> Cuanto </a:t>
            </a:r>
            <a:r>
              <a:rPr lang="es-ES" sz="2500" b="1" dirty="0" smtClean="0"/>
              <a:t>menor</a:t>
            </a:r>
            <a:r>
              <a:rPr lang="es-ES" sz="2500" dirty="0" smtClean="0"/>
              <a:t> es el valor de la DL50, </a:t>
            </a:r>
            <a:r>
              <a:rPr lang="es-ES" sz="2500" b="1" dirty="0" smtClean="0"/>
              <a:t>más tóxica</a:t>
            </a:r>
            <a:r>
              <a:rPr lang="es-ES" sz="2500" dirty="0" smtClean="0"/>
              <a:t> es la sustancia, ya que se requiere menos cantidad para ser fatal. </a:t>
            </a:r>
          </a:p>
          <a:p>
            <a:pPr>
              <a:buNone/>
            </a:pPr>
            <a:r>
              <a:rPr lang="es-ES" sz="2500" b="1" dirty="0" smtClean="0"/>
              <a:t>Conceptos de Concentración Letal (CL)</a:t>
            </a:r>
          </a:p>
          <a:p>
            <a:pPr>
              <a:buNone/>
            </a:pPr>
            <a:r>
              <a:rPr lang="es-ES" sz="2500" dirty="0" smtClean="0"/>
              <a:t>Se utilizan cuando el organismo está expuesto a la sustancia a través del medio ambiente (aire o agua), como en inhalación o vida acuática</a:t>
            </a:r>
          </a:p>
          <a:p>
            <a:pPr>
              <a:buNone/>
            </a:pPr>
            <a:endParaRPr lang="es-ES" sz="2500" dirty="0" smtClean="0"/>
          </a:p>
          <a:p>
            <a:pPr>
              <a:buNone/>
            </a:pPr>
            <a:r>
              <a:rPr lang="es-ES" sz="2500" b="1" dirty="0" smtClean="0"/>
              <a:t>CL</a:t>
            </a:r>
            <a:r>
              <a:rPr lang="es-ES" sz="2500" dirty="0" smtClean="0"/>
              <a:t> (Concentración Letal) Concentración en aire o agua que causa mortalidad en condiciones de exposición determinadas. </a:t>
            </a:r>
          </a:p>
          <a:p>
            <a:pPr>
              <a:buNone/>
            </a:pPr>
            <a:r>
              <a:rPr lang="es-ES" sz="2500" b="1" dirty="0" smtClean="0"/>
              <a:t>CL50</a:t>
            </a:r>
            <a:r>
              <a:rPr lang="es-ES" sz="2500" dirty="0" smtClean="0"/>
              <a:t> Concentración letal para el 50% de organismos expuestos. Usado en toxicología ambiental.</a:t>
            </a:r>
          </a:p>
          <a:p>
            <a:r>
              <a:rPr lang="es-ES" sz="2500" b="1" dirty="0" smtClean="0"/>
              <a:t>Unidad:</a:t>
            </a:r>
            <a:r>
              <a:rPr lang="es-ES" sz="2500" dirty="0" smtClean="0"/>
              <a:t> Se expresa en partes por millón (</a:t>
            </a:r>
            <a:r>
              <a:rPr lang="es-ES" sz="2500" b="1" dirty="0" smtClean="0"/>
              <a:t>ppm</a:t>
            </a:r>
            <a:r>
              <a:rPr lang="es-ES" sz="2500" dirty="0" smtClean="0"/>
              <a:t>) o miligramos por metro cúbico (</a:t>
            </a:r>
            <a:r>
              <a:rPr lang="es-ES" sz="2500" b="1" dirty="0" smtClean="0"/>
              <a:t>mg/m³</a:t>
            </a:r>
            <a:r>
              <a:rPr lang="es-ES" sz="2500" dirty="0" smtClean="0"/>
              <a:t>) para el aire, y mg/L para el agua.</a:t>
            </a:r>
          </a:p>
          <a:p>
            <a:endParaRPr lang="es-ES" dirty="0" smtClean="0"/>
          </a:p>
          <a:p>
            <a:endParaRPr lang="es-AR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bación 2026-03-13 090657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325942"/>
            <a:ext cx="7643866" cy="51034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28596" y="21429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Gráfico de la curva </a:t>
            </a:r>
            <a:r>
              <a:rPr lang="es-ES" b="1" dirty="0" smtClean="0"/>
              <a:t>dosis-respuesta en </a:t>
            </a:r>
            <a:r>
              <a:rPr lang="es-ES" b="1" dirty="0" smtClean="0"/>
              <a:t>toxicología”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(Cómo aumenta el efecto tóxico al aumentar la dosis)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s-ES" dirty="0" smtClean="0"/>
              <a:t>Curva dosis-respuesta</a:t>
            </a:r>
            <a:endParaRPr lang="es-ES" dirty="0"/>
          </a:p>
        </p:txBody>
      </p:sp>
      <p:pic>
        <p:nvPicPr>
          <p:cNvPr id="6" name="Grabación 2026-03-13 091116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2295" y="1142984"/>
            <a:ext cx="8168795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Ejemplos de Sustancias en el Ámbito Laboral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85720" y="1600200"/>
          <a:ext cx="8358248" cy="463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/>
                <a:gridCol w="2089562"/>
                <a:gridCol w="2089562"/>
                <a:gridCol w="2089562"/>
              </a:tblGrid>
              <a:tr h="839185">
                <a:tc>
                  <a:txBody>
                    <a:bodyPr/>
                    <a:lstStyle/>
                    <a:p>
                      <a:r>
                        <a:rPr lang="es-AR" dirty="0" smtClean="0"/>
                        <a:t>SUSTANCIA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USO LABORAL COMUN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DL5O aprox.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CATEGORIA DE TOXICIDAD</a:t>
                      </a:r>
                      <a:endParaRPr lang="es-ES" dirty="0"/>
                    </a:p>
                  </a:txBody>
                  <a:tcPr/>
                </a:tc>
              </a:tr>
              <a:tr h="839185">
                <a:tc>
                  <a:txBody>
                    <a:bodyPr/>
                    <a:lstStyle/>
                    <a:p>
                      <a:r>
                        <a:rPr lang="es-AR" dirty="0" smtClean="0"/>
                        <a:t>Glifosato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Mantenimiento de </a:t>
                      </a:r>
                      <a:r>
                        <a:rPr lang="es-AR" dirty="0" err="1" smtClean="0"/>
                        <a:t>areas</a:t>
                      </a:r>
                      <a:r>
                        <a:rPr lang="es-AR" dirty="0" smtClean="0"/>
                        <a:t> verdes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4800mg/kg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Ligeramente tóxico.</a:t>
                      </a:r>
                      <a:r>
                        <a:rPr lang="es-AR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839185">
                <a:tc>
                  <a:txBody>
                    <a:bodyPr/>
                    <a:lstStyle/>
                    <a:p>
                      <a:r>
                        <a:rPr lang="es-AR" dirty="0" smtClean="0"/>
                        <a:t>Etanol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Desinfectante/solvente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7060mg/kg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Practicamente</a:t>
                      </a:r>
                      <a:r>
                        <a:rPr lang="es-AR" dirty="0" smtClean="0"/>
                        <a:t> no toxico </a:t>
                      </a:r>
                      <a:endParaRPr lang="es-ES" dirty="0"/>
                    </a:p>
                  </a:txBody>
                  <a:tcPr/>
                </a:tc>
              </a:tr>
              <a:tr h="839185">
                <a:tc>
                  <a:txBody>
                    <a:bodyPr/>
                    <a:lstStyle/>
                    <a:p>
                      <a:r>
                        <a:rPr lang="es-AR" dirty="0" smtClean="0"/>
                        <a:t>Metanol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Solvente/limpieza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5600mg/kg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Moderadamente toxico </a:t>
                      </a:r>
                      <a:endParaRPr lang="es-ES" dirty="0"/>
                    </a:p>
                  </a:txBody>
                  <a:tcPr/>
                </a:tc>
              </a:tr>
              <a:tr h="486195">
                <a:tc>
                  <a:txBody>
                    <a:bodyPr/>
                    <a:lstStyle/>
                    <a:p>
                      <a:r>
                        <a:rPr lang="es-AR" dirty="0" smtClean="0"/>
                        <a:t>Nicotina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Insecticidas </a:t>
                      </a:r>
                      <a:r>
                        <a:rPr lang="es-AR" dirty="0" err="1" smtClean="0"/>
                        <a:t>organicos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50mg/kg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Altamente toxico</a:t>
                      </a:r>
                      <a:endParaRPr lang="es-ES" dirty="0"/>
                    </a:p>
                  </a:txBody>
                  <a:tcPr/>
                </a:tc>
              </a:tr>
              <a:tr h="486195">
                <a:tc>
                  <a:txBody>
                    <a:bodyPr/>
                    <a:lstStyle/>
                    <a:p>
                      <a:r>
                        <a:rPr lang="es-AR" dirty="0" smtClean="0"/>
                        <a:t>Cianuro de sodio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Mineria</a:t>
                      </a:r>
                      <a:r>
                        <a:rPr lang="es-AR" dirty="0" smtClean="0"/>
                        <a:t>/ galvanoplastia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6,4mg/kg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Altamente toxico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A menor número de DL50, mayor es la toxicidad de la sustancia.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402406"/>
          </a:xfrm>
        </p:spPr>
        <p:txBody>
          <a:bodyPr>
            <a:normAutofit fontScale="25000" lnSpcReduction="20000"/>
          </a:bodyPr>
          <a:lstStyle/>
          <a:p>
            <a:r>
              <a:rPr lang="es-ES" sz="6400" dirty="0" smtClean="0"/>
              <a:t>Observa que el </a:t>
            </a:r>
            <a:r>
              <a:rPr lang="es-ES" sz="6400" b="1" dirty="0" smtClean="0"/>
              <a:t>Cianuro</a:t>
            </a:r>
            <a:r>
              <a:rPr lang="es-ES" sz="6400" dirty="0" smtClean="0"/>
              <a:t> tiene el número más bajo, lo que significa que una cantidad minúscula es letal.</a:t>
            </a:r>
          </a:p>
          <a:p>
            <a:r>
              <a:rPr lang="es-ES" sz="6400" dirty="0" smtClean="0"/>
              <a:t>El </a:t>
            </a:r>
            <a:r>
              <a:rPr lang="es-ES" sz="6400" b="1" dirty="0" smtClean="0"/>
              <a:t>Etanol</a:t>
            </a:r>
            <a:r>
              <a:rPr lang="es-ES" sz="6400" dirty="0" smtClean="0"/>
              <a:t> tiene el número más alto,  lo que indica que se requiere una cantidad masiva para causar la muerte por toxicidad aguda.</a:t>
            </a:r>
          </a:p>
          <a:p>
            <a:pPr>
              <a:buNone/>
            </a:pPr>
            <a:r>
              <a:rPr lang="es-ES" sz="6400" b="1" dirty="0" smtClean="0"/>
              <a:t>Clasificación de Riesgos en el SGA (Sistema Globalmente Armonizado)</a:t>
            </a:r>
          </a:p>
          <a:p>
            <a:pPr>
              <a:buNone/>
            </a:pPr>
            <a:r>
              <a:rPr lang="es-ES" sz="6400" dirty="0" smtClean="0"/>
              <a:t>Este cuadro demuestra cómo las sustancias se agrupan en </a:t>
            </a:r>
            <a:r>
              <a:rPr lang="es-ES" sz="6400" b="1" dirty="0" smtClean="0"/>
              <a:t>Categorías de Peligro</a:t>
            </a:r>
            <a:r>
              <a:rPr lang="es-ES" sz="6400" dirty="0" smtClean="0"/>
              <a:t>. En el entorno laboral, esto determina:</a:t>
            </a:r>
          </a:p>
          <a:p>
            <a:r>
              <a:rPr lang="es-ES" sz="6400" dirty="0" smtClean="0"/>
              <a:t>El tipo de </a:t>
            </a:r>
            <a:r>
              <a:rPr lang="es-ES" sz="6400" b="1" dirty="0" smtClean="0"/>
              <a:t>Etiquetado</a:t>
            </a:r>
            <a:r>
              <a:rPr lang="es-ES" sz="6400" dirty="0" smtClean="0"/>
              <a:t> (pictogramas de calavera vs. signo de exclamación).</a:t>
            </a:r>
          </a:p>
          <a:p>
            <a:r>
              <a:rPr lang="es-ES" sz="6400" dirty="0" smtClean="0"/>
              <a:t>La urgencia de las medidas de control (extracción localizada, uso de EPP específico).</a:t>
            </a:r>
          </a:p>
          <a:p>
            <a:pPr>
              <a:buNone/>
            </a:pPr>
            <a:r>
              <a:rPr lang="es-ES" sz="6400" b="1" dirty="0" smtClean="0"/>
              <a:t>Priorización de la Gestión de Riesgos</a:t>
            </a:r>
          </a:p>
          <a:p>
            <a:pPr>
              <a:buNone/>
            </a:pPr>
            <a:r>
              <a:rPr lang="es-ES" sz="6400" dirty="0" smtClean="0"/>
              <a:t>Como futuro Licenciado, poner el foco:</a:t>
            </a:r>
          </a:p>
          <a:p>
            <a:r>
              <a:rPr lang="es-ES" sz="6400" b="1" dirty="0" smtClean="0"/>
              <a:t>Sustancias con DL50 baja (Cianuro, Nicotina):</a:t>
            </a:r>
            <a:r>
              <a:rPr lang="es-ES" sz="6400" dirty="0" smtClean="0"/>
              <a:t> Requieren protocolos de seguridad extrema, acceso restringido y capacitación específica de alta intensidad.</a:t>
            </a:r>
          </a:p>
          <a:p>
            <a:r>
              <a:rPr lang="es-ES" sz="6400" b="1" dirty="0" smtClean="0"/>
              <a:t>Sustancias con DL50 alta (Etanol, Glifosato):</a:t>
            </a:r>
            <a:r>
              <a:rPr lang="es-ES" sz="6400" dirty="0" smtClean="0"/>
              <a:t> Aunque requieren cuidado, el riesgo de muerte inmediata por accidente de derrame o contacto accidental es mucho menor.</a:t>
            </a:r>
          </a:p>
          <a:p>
            <a:pPr>
              <a:buNone/>
            </a:pPr>
            <a:r>
              <a:rPr lang="es-ES" sz="6400" b="1" dirty="0" smtClean="0"/>
              <a:t>Comparación de Potencia</a:t>
            </a:r>
          </a:p>
          <a:p>
            <a:pPr>
              <a:buNone/>
            </a:pPr>
            <a:r>
              <a:rPr lang="es-ES" sz="6400" dirty="0" smtClean="0"/>
              <a:t>El cuadro demuestra la </a:t>
            </a:r>
            <a:r>
              <a:rPr lang="es-ES" sz="6400" b="1" dirty="0" smtClean="0"/>
              <a:t>potencia toxicológica</a:t>
            </a:r>
            <a:r>
              <a:rPr lang="es-ES" sz="6400" dirty="0" smtClean="0"/>
              <a:t>. Por ejemplo, Cianuro es casi </a:t>
            </a:r>
            <a:r>
              <a:rPr lang="es-ES" sz="6400" b="1" dirty="0" smtClean="0"/>
              <a:t>1000 veces más potente</a:t>
            </a:r>
            <a:r>
              <a:rPr lang="es-ES" sz="6400" dirty="0" smtClean="0"/>
              <a:t> que el Metanol. </a:t>
            </a:r>
          </a:p>
          <a:p>
            <a:pPr>
              <a:buNone/>
            </a:pPr>
            <a:r>
              <a:rPr lang="es-ES" sz="6400" dirty="0" smtClean="0"/>
              <a:t>En Higiene Laboral, esto justifica por qué los límites de exposición (CMP/TLV) para el cianuro son extremadamente bajos en comparación con los de los alcoholes.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1865</TotalTime>
  <Words>1652</Words>
  <Application>Microsoft Office PowerPoint</Application>
  <PresentationFormat>Presentación en pantalla (4:3)</PresentationFormat>
  <Paragraphs>264</Paragraphs>
  <Slides>23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Mirador</vt:lpstr>
      <vt:lpstr>Principios generales de la toxicología</vt:lpstr>
      <vt:lpstr>Definición de contaminantes químicos, físicos y biológicos.</vt:lpstr>
      <vt:lpstr>Conceptos Fundamentales</vt:lpstr>
      <vt:lpstr>Diapositiva 4</vt:lpstr>
      <vt:lpstr>Relación dosis–respuesta. DL, DL50, CL y CL50. </vt:lpstr>
      <vt:lpstr>Diapositiva 6</vt:lpstr>
      <vt:lpstr>Curva dosis-respuesta</vt:lpstr>
      <vt:lpstr>Ejemplos de Sustancias en el Ámbito Laboral</vt:lpstr>
      <vt:lpstr>A menor número de DL50, mayor es la toxicidad de la sustancia. </vt:lpstr>
      <vt:lpstr>Tipos de toxicidad</vt:lpstr>
      <vt:lpstr>Efectos combinados de los tóxicos</vt:lpstr>
      <vt:lpstr>ejemplos</vt:lpstr>
      <vt:lpstr>Clasificación de sustancias por efectos tóxicos </vt:lpstr>
      <vt:lpstr>Tóxicos sistémicos </vt:lpstr>
      <vt:lpstr>Tipos especiales de toxicidad</vt:lpstr>
      <vt:lpstr>Mutagénesis </vt:lpstr>
      <vt:lpstr>carcinogénicas</vt:lpstr>
      <vt:lpstr>teratogénicas</vt:lpstr>
      <vt:lpstr>Sistema Globalmente Armonizado (SGA/GHS) de clasificación y etiquetado de sustancias químicas.  </vt:lpstr>
      <vt:lpstr>Elementos del sga </vt:lpstr>
      <vt:lpstr>Diapositiva 21</vt:lpstr>
      <vt:lpstr>Frases h – p – fichas de seguridad sga </vt:lpstr>
      <vt:lpstr>🧬 Indicadores biológicos de exposición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Principios generales de la toxicología</dc:title>
  <dc:creator>Educacion4.0</dc:creator>
  <cp:lastModifiedBy>Educacion4.0</cp:lastModifiedBy>
  <cp:revision>56</cp:revision>
  <dcterms:created xsi:type="dcterms:W3CDTF">2026-02-24T21:47:15Z</dcterms:created>
  <dcterms:modified xsi:type="dcterms:W3CDTF">2026-03-13T13:02:52Z</dcterms:modified>
</cp:coreProperties>
</file>