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handoutMaster" Target="handoutMasters/handoutMaster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2FAF70E-65D8-4BBD-B8CE-0D42CE4DCF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8191C-BDDE-4C24-8ED9-34ED7E1B0D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F1E51-A49A-48FE-AC67-061FFAD948B7}" type="datetimeFigureOut"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3FEC26-376C-4791-B2D4-E6E3FFEA3F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872F0-27D9-43EE-AE94-0622E85B86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25030-0EC5-4B83-B6BA-24010D7C3C33}" type="slidenum">
              <a:t>‹Nº›</a:t>
            </a:fld>
            <a:endParaRPr lang="en-US"/>
          </a:p>
        </p:txBody>
      </p:sp>
      <p:sp>
        <p:nvSpPr>
          <p:cNvPr id="6" name="Marcador de encabezado 1">
            <a:extLst>
              <a:ext uri="{FF2B5EF4-FFF2-40B4-BE49-F238E27FC236}">
                <a16:creationId xmlns:a16="http://schemas.microsoft.com/office/drawing/2014/main" id="{79643FD7-0D65-4018-A0A9-AACC9ACFE7A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Marcador de fecha 2">
            <a:extLst>
              <a:ext uri="{FF2B5EF4-FFF2-40B4-BE49-F238E27FC236}">
                <a16:creationId xmlns:a16="http://schemas.microsoft.com/office/drawing/2014/main" id="{04B0465F-49F2-4129-A490-CF23B441D7FD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8" name="Marcador de pie de página 3">
            <a:extLst>
              <a:ext uri="{FF2B5EF4-FFF2-40B4-BE49-F238E27FC236}">
                <a16:creationId xmlns:a16="http://schemas.microsoft.com/office/drawing/2014/main" id="{25B6AB6D-5813-47F0-80F3-787552DDBEA6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Marcador de número de diapositiva 4">
            <a:extLst>
              <a:ext uri="{FF2B5EF4-FFF2-40B4-BE49-F238E27FC236}">
                <a16:creationId xmlns:a16="http://schemas.microsoft.com/office/drawing/2014/main" id="{48D976C6-DD27-4C4D-B573-95A500B914DD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DE3BCC5-A7EE-4284-BD7F-7F1307EC515C}" type="slidenum">
              <a:t>‹Nº›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90011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de diapositiva 1">
            <a:extLst>
              <a:ext uri="{FF2B5EF4-FFF2-40B4-BE49-F238E27FC236}">
                <a16:creationId xmlns:a16="http://schemas.microsoft.com/office/drawing/2014/main" id="{3CB93FBA-197E-4797-B496-7D24D6F9F5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Marcador de notas 2">
            <a:extLst>
              <a:ext uri="{FF2B5EF4-FFF2-40B4-BE49-F238E27FC236}">
                <a16:creationId xmlns:a16="http://schemas.microsoft.com/office/drawing/2014/main" id="{501DF21B-2376-4B57-8EE8-E412DE6E8C98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-"/>
          </a:p>
        </p:txBody>
      </p:sp>
      <p:sp>
        <p:nvSpPr>
          <p:cNvPr id="10" name="Marcador de encabezado 3">
            <a:extLst>
              <a:ext uri="{FF2B5EF4-FFF2-40B4-BE49-F238E27FC236}">
                <a16:creationId xmlns:a16="http://schemas.microsoft.com/office/drawing/2014/main" id="{5AF35253-E20A-48E7-B12D-458BF089791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11" name="Marcador de fecha 4">
            <a:extLst>
              <a:ext uri="{FF2B5EF4-FFF2-40B4-BE49-F238E27FC236}">
                <a16:creationId xmlns:a16="http://schemas.microsoft.com/office/drawing/2014/main" id="{56615D00-2C4C-401D-9F88-AEB2BD0246C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12" name="Marcador de pie de página 5">
            <a:extLst>
              <a:ext uri="{FF2B5EF4-FFF2-40B4-BE49-F238E27FC236}">
                <a16:creationId xmlns:a16="http://schemas.microsoft.com/office/drawing/2014/main" id="{FD13F25A-C8B0-4F13-BC83-AE57AA12E61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-"/>
          </a:p>
        </p:txBody>
      </p:sp>
      <p:sp>
        <p:nvSpPr>
          <p:cNvPr id="13" name="Marcador de número de diapositiva 6">
            <a:extLst>
              <a:ext uri="{FF2B5EF4-FFF2-40B4-BE49-F238E27FC236}">
                <a16:creationId xmlns:a16="http://schemas.microsoft.com/office/drawing/2014/main" id="{7C331F2E-EDDC-4D5C-8DCB-DE304F62E4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352FBDA-8333-4F54-8C23-E1922EA57268}" type="slidenum">
              <a:t>‹Nº›</a:t>
            </a:fld>
            <a:endParaRPr lang="-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E33AF-0C4C-4E33-85ED-4EC8D082BA01}" type="datetimeFigureOut"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03B08-4F13-4328-8894-31E288B761D6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8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-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6">
            <a:extLst>
              <a:ext uri="{FF2B5EF4-FFF2-40B4-BE49-F238E27FC236}">
                <a16:creationId xmlns:a16="http://schemas.microsoft.com/office/drawing/2014/main" id="{F2610D6C-8311-4289-95CE-A457B7AC244B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0DBBC11-C9BC-4405-A763-0BE4596D2799}" type="slidenum">
              <a:t>1</a:t>
            </a:fld>
            <a:endParaRPr lang="-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Marcador de imagen de diapositiva 1">
            <a:extLst>
              <a:ext uri="{FF2B5EF4-FFF2-40B4-BE49-F238E27FC236}">
                <a16:creationId xmlns:a16="http://schemas.microsoft.com/office/drawing/2014/main" id="{E5BC7B71-640D-4104-BE37-7A9D2FACF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Marcador de notas 2">
            <a:extLst>
              <a:ext uri="{FF2B5EF4-FFF2-40B4-BE49-F238E27FC236}">
                <a16:creationId xmlns:a16="http://schemas.microsoft.com/office/drawing/2014/main" id="{A6B8FA3C-2D09-4A56-930A-11C2ACBC50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  <a:noFill/>
          <a:ln>
            <a:noFill/>
          </a:ln>
        </p:spPr>
        <p:txBody>
          <a:bodyPr wrap="square" lIns="0" tIns="0" rIns="0" bIns="0" anchor="t" anchorCtr="0" compatLnSpc="1"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9AC4B1-9645-4936-95E9-C6BCBA48571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079" y="1237201"/>
            <a:ext cx="7560469" cy="2631890"/>
          </a:xfrm>
        </p:spPr>
        <p:txBody>
          <a:bodyPr anchor="b" anchorCtr="1"/>
          <a:lstStyle>
            <a:lvl1pPr algn="ctr">
              <a:defRPr sz="4961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252A5C-1EBD-4F2E-BBE9-6E52D19C2A5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079" y="3970580"/>
            <a:ext cx="7560469" cy="1825169"/>
          </a:xfrm>
        </p:spPr>
        <p:txBody>
          <a:bodyPr anchorCtr="1"/>
          <a:lstStyle>
            <a:lvl1pPr marL="0" indent="0" algn="ctr">
              <a:buNone/>
              <a:defRPr sz="1984"/>
            </a:lvl1pPr>
          </a:lstStyle>
          <a:p>
            <a:pPr lvl="0"/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A03C10-1279-423C-B745-156824E1CA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1EB72D-B143-432B-B200-7C2CA7CF35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C19600-4886-4AC6-9608-6D38E8EC7D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13A0B026-2361-4B9A-AF24-D5CA21196EDF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52096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DF380-D562-47C5-8B3C-68DF7FE3A9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5168FBE-A883-4A27-9A7F-317C67CDFA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93042" y="2012411"/>
            <a:ext cx="8694535" cy="47965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9DAC7-0CEE-4813-B7EF-90AD1B4287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B91243-92FD-464E-8761-50055AE1B69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F41EE8-BF95-46EF-A0A2-B69A94A707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2C54FE59-A811-47F5-A587-19887A38B650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175126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0E25A9B-E608-4C52-80D5-544F3521AAB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213948" y="402482"/>
            <a:ext cx="2173638" cy="640647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EE446F-1293-4842-AAE6-90F5581814B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93042" y="402482"/>
            <a:ext cx="6394892" cy="640647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3FB644-965E-49C7-B32C-D70DD1C1D8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455D97-164E-45B1-9BDB-F4E0C863876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624311-A2E1-479D-8BFF-EDEA512A63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3BDCD362-4EDD-4DCA-B72A-3F0C9B15A8E4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224214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E92F7-3EF1-4A7A-9507-87F2BDFC86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D924C7-D913-4D6F-9E97-C04CAB139C3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3042" y="2012411"/>
            <a:ext cx="8694535" cy="47965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392BA5-7B4C-4A4B-9990-3FEC6C5CD4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8A1043-8307-4099-802E-490F64F060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9F9491-D888-4E13-A93A-77D8F4FBA3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A890F23E-7673-4E17-B4A3-304CD714B079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289919212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8AB38-01C8-469E-9F76-A55D138ACD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793" y="1884669"/>
            <a:ext cx="8694535" cy="3144612"/>
          </a:xfrm>
        </p:spPr>
        <p:txBody>
          <a:bodyPr anchor="b"/>
          <a:lstStyle>
            <a:lvl1pPr>
              <a:defRPr sz="4961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F01B2A-D814-4944-9A72-9506446449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793" y="5059036"/>
            <a:ext cx="8694535" cy="1653674"/>
          </a:xfrm>
        </p:spPr>
        <p:txBody>
          <a:bodyPr/>
          <a:lstStyle>
            <a:lvl1pPr marL="0" indent="0">
              <a:buNone/>
              <a:defRPr sz="1984">
                <a:solidFill>
                  <a:srgbClr val="898989"/>
                </a:solidFill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A2B3F8-4F41-41CE-AE25-DD88ED7560B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C58BE4-E2A0-4EF4-82BB-BA7BBE7B2F4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94E7D8-47E1-457E-8919-5B25F0C2CB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F57240B8-9B96-4B19-829A-05658566A6AF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339106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A3EB63-919C-4E67-88DE-C9D45CDE47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B35291-CFCD-4695-B27B-F76E1658E22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3042" y="2012411"/>
            <a:ext cx="4284265" cy="47965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6EC0E0-B02F-4D0C-9769-56F6592E7AC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03312" y="2012411"/>
            <a:ext cx="4284265" cy="47965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2625D0-6061-4835-9B99-814563FAD5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E2DA5A-16BC-4E8F-88AE-35DE2A91094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6F569B-66A4-4590-9A84-41EA4509C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9B753E1C-2FD8-4E03-9A0D-A0323009B180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387102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1E55B-C961-464D-99D7-943302837D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4358" y="402482"/>
            <a:ext cx="8694535" cy="14611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990C02-8314-418F-A6F1-3FAA1EF1A4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4358" y="1853168"/>
            <a:ext cx="4264578" cy="908209"/>
          </a:xfrm>
        </p:spPr>
        <p:txBody>
          <a:bodyPr anchor="b"/>
          <a:lstStyle>
            <a:lvl1pPr marL="0" indent="0">
              <a:buNone/>
              <a:defRPr sz="1984" b="1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D20E36-36E1-45C8-879E-AE0EAB474D7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4358" y="2761378"/>
            <a:ext cx="4264578" cy="406157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FE21292-FFDD-417C-9C74-064398E7CB6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312" y="1853168"/>
            <a:ext cx="4285582" cy="908209"/>
          </a:xfrm>
        </p:spPr>
        <p:txBody>
          <a:bodyPr anchor="b"/>
          <a:lstStyle>
            <a:lvl1pPr marL="0" indent="0">
              <a:buNone/>
              <a:defRPr sz="1984" b="1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E61453-6345-4D67-BD25-63554BB2DA8B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312" y="2761378"/>
            <a:ext cx="4285582" cy="406157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853E6C-B036-4AC3-BE9B-C485F2683CD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5BBE12B-9615-47D5-B1E7-CA1FC45B4FD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1D4ECD-DD32-4ED5-A8F6-87E7FB6C92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8FCA1596-FF46-4132-92A1-E6D8FC5A0EF6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59027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DD828D-22FD-4C53-8384-E5084B9996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CF8381-573D-42E8-A4C3-D1AF3037BE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0B1546C-0D58-4D0E-AB5F-3F752DA14B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469BE2-01E3-44B5-AF8F-C652ECCCF3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E92A28E1-9823-4BCA-B110-EA0292851263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145911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AEABEB5-253A-48D9-8F0D-52153B913F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C4C5E4-CA9C-4113-817F-753DBEF30C0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4833BC-1441-4942-A08F-72FB6A836E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66D5EE08-BDE3-4880-95BE-D0ECB7E27DD6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423030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40273-40D6-4D5B-B09D-444169D5CB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4358" y="503980"/>
            <a:ext cx="3251268" cy="1763923"/>
          </a:xfrm>
        </p:spPr>
        <p:txBody>
          <a:bodyPr anchor="b"/>
          <a:lstStyle>
            <a:lvl1pPr>
              <a:defRPr sz="2646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01E117-B4D7-49BA-A5D9-EF2B75AD510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5582" y="1088456"/>
            <a:ext cx="5103312" cy="5372264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4"/>
            </a:lvl4pPr>
            <a:lvl5pPr>
              <a:defRPr sz="1654"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E99B7-E345-4DAA-9F4D-CEA7EE23910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4358" y="2267904"/>
            <a:ext cx="3251268" cy="4201567"/>
          </a:xfrm>
        </p:spPr>
        <p:txBody>
          <a:bodyPr/>
          <a:lstStyle>
            <a:lvl1pPr marL="0" indent="0">
              <a:buNone/>
              <a:defRPr sz="1323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E8FCA6-0D30-44A1-B812-04DE018BC8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B6F1F1-185D-4ABD-8EBB-0F453F0D41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B7EF75-33B2-4A86-9569-1A26165384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D0B69970-B604-42B9-922B-F7E3A608FDB8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143204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AE61C-85E2-4C99-BDF6-AA89695360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4358" y="503980"/>
            <a:ext cx="3251268" cy="1763923"/>
          </a:xfrm>
        </p:spPr>
        <p:txBody>
          <a:bodyPr anchor="b"/>
          <a:lstStyle>
            <a:lvl1pPr>
              <a:defRPr sz="2646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DF115B-E1CD-40E0-B24E-C300A79E2F6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5582" y="1088456"/>
            <a:ext cx="5103312" cy="5372264"/>
          </a:xfrm>
        </p:spPr>
        <p:txBody>
          <a:bodyPr/>
          <a:lstStyle>
            <a:lvl1pPr marL="0" indent="0">
              <a:buNone/>
              <a:defRPr sz="2646"/>
            </a:lvl1pPr>
          </a:lstStyle>
          <a:p>
            <a:pPr lvl="0"/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B443A7-E966-4D88-A4C9-943C5101176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4358" y="2267904"/>
            <a:ext cx="3251268" cy="4201567"/>
          </a:xfrm>
        </p:spPr>
        <p:txBody>
          <a:bodyPr/>
          <a:lstStyle>
            <a:lvl1pPr marL="0" indent="0">
              <a:buNone/>
              <a:defRPr sz="1323"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8F1C0B-0D50-4F84-9663-AD12D682C0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693042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3CC603-0830-46C8-8E92-1B736D23B35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339205" y="7006699"/>
            <a:ext cx="3402208" cy="40248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-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BE85D4-1769-4122-B3FD-47A1EC947D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7119445" y="7006699"/>
            <a:ext cx="2268141" cy="402482"/>
          </a:xfrm>
        </p:spPr>
        <p:txBody>
          <a:bodyPr/>
          <a:lstStyle>
            <a:lvl1pPr>
              <a:defRPr/>
            </a:lvl1pPr>
          </a:lstStyle>
          <a:p>
            <a:pPr lvl="0"/>
            <a:fld id="{69F1E5A9-3A17-4587-AC8D-1F71A5497919}" type="slidenum">
              <a:t>‹Nº›</a:t>
            </a:fld>
            <a:endParaRPr lang="-"/>
          </a:p>
        </p:txBody>
      </p:sp>
    </p:spTree>
    <p:extLst>
      <p:ext uri="{BB962C8B-B14F-4D97-AF65-F5344CB8AC3E}">
        <p14:creationId xmlns:p14="http://schemas.microsoft.com/office/powerpoint/2010/main" val="15772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24E5C1-08FC-4CE3-914E-87FCFAE335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8F8AC2-5C63-4226-A1B9-F5CD5553BE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042" y="2012411"/>
            <a:ext cx="8694535" cy="47965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E20BE1-D82F-4DD4-903D-90CED14B088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93042" y="7006699"/>
            <a:ext cx="2268141" cy="402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992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-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67FDCC-8F0B-4913-9751-6C0FC41D60E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339205" y="7006699"/>
            <a:ext cx="3402208" cy="402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992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-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067692-32AE-4C4C-9924-3CF7B884613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119445" y="7006699"/>
            <a:ext cx="2268141" cy="402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-" sz="992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3725211-A7C3-4972-87AB-56F3D9437DDC}" type="slidenum">
              <a:t>‹Nº›</a:t>
            </a:fld>
            <a:endParaRPr lang="-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756025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s-ES" sz="3638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89006" marR="0" lvl="0" indent="-189006" algn="l" defTabSz="756025" rtl="0" fontAlgn="auto" hangingPunct="1">
        <a:lnSpc>
          <a:spcPct val="90000"/>
        </a:lnSpc>
        <a:spcBef>
          <a:spcPts val="825"/>
        </a:spcBef>
        <a:spcAft>
          <a:spcPts val="0"/>
        </a:spcAft>
        <a:buSzPct val="100000"/>
        <a:buFont typeface="Arial" pitchFamily="34"/>
        <a:buChar char="•"/>
        <a:tabLst/>
        <a:defRPr lang="es-ES" sz="2315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67019" marR="0" lvl="1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s-ES" sz="1984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945032" marR="0" lvl="2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s-ES" sz="1654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323045" marR="0" lvl="3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s-ES" sz="1488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701058" marR="0" lvl="4" indent="-189006" algn="l" defTabSz="756025" rtl="0" fontAlgn="auto" hangingPunct="1">
        <a:lnSpc>
          <a:spcPct val="90000"/>
        </a:lnSpc>
        <a:spcBef>
          <a:spcPts val="415"/>
        </a:spcBef>
        <a:spcAft>
          <a:spcPts val="0"/>
        </a:spcAft>
        <a:buSzPct val="100000"/>
        <a:buFont typeface="Arial" pitchFamily="34"/>
        <a:buChar char="•"/>
        <a:tabLst/>
        <a:defRPr lang="es-ES" sz="1488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>
            <a:extLst>
              <a:ext uri="{FF2B5EF4-FFF2-40B4-BE49-F238E27FC236}">
                <a16:creationId xmlns:a16="http://schemas.microsoft.com/office/drawing/2014/main" id="{A0679F5F-D323-4E56-AA6E-50CB3AAA35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 anchorCtr="1"/>
          <a:lstStyle/>
          <a:p>
            <a:pPr lvl="0" algn="ctr"/>
            <a:br>
              <a:rPr lang="es-ES"/>
            </a:br>
            <a:r>
              <a:rPr lang="es-ES"/>
              <a:t> </a:t>
            </a:r>
            <a:r>
              <a:rPr lang="es-ES" sz="1800" b="1">
                <a:latin typeface="Arial" pitchFamily="34"/>
                <a:cs typeface="Arial" pitchFamily="34"/>
              </a:rPr>
              <a:t>RIESGOS LABORALES </a:t>
            </a:r>
            <a:endParaRPr lang="es-ES" sz="1800">
              <a:latin typeface="Arial" pitchFamily="34"/>
              <a:cs typeface="Arial" pitchFamily="34"/>
            </a:endParaRPr>
          </a:p>
        </p:txBody>
      </p:sp>
      <p:sp>
        <p:nvSpPr>
          <p:cNvPr id="3" name="Marcador de contenido 4">
            <a:extLst>
              <a:ext uri="{FF2B5EF4-FFF2-40B4-BE49-F238E27FC236}">
                <a16:creationId xmlns:a16="http://schemas.microsoft.com/office/drawing/2014/main" id="{65310245-620B-4FD1-82E2-95BB83A9578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3042" y="2012411"/>
            <a:ext cx="8694535" cy="4796540"/>
          </a:xfrm>
        </p:spPr>
        <p:txBody>
          <a:bodyPr/>
          <a:lstStyle/>
          <a:p>
            <a:pPr lvl="0"/>
            <a:endParaRPr lang="es-ES"/>
          </a:p>
          <a:p>
            <a:pPr marL="0" lvl="0" indent="0">
              <a:lnSpc>
                <a:spcPct val="150000"/>
              </a:lnSpc>
              <a:buNone/>
            </a:pPr>
            <a:endParaRPr lang="es-ES" sz="1400">
              <a:latin typeface="Arial" pitchFamily="34"/>
              <a:cs typeface="Arial" pitchFamily="34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es-ES" sz="1400">
              <a:latin typeface="Arial" pitchFamily="34"/>
              <a:cs typeface="Arial" pitchFamily="34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s-ES" sz="1400">
                <a:latin typeface="Arial" pitchFamily="34"/>
                <a:cs typeface="Arial" pitchFamily="34"/>
              </a:rPr>
              <a:t> La evaluación de riesgos laborales es uno de los componentes de los principios básicos de la política nacional de salud y seguridad en el trabajo (SST) junto con la acción de combatir en su origen los riesgos del trabajo y desarrollar una cultura nacional de prevención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F7935-CBDE-40E9-9668-C5EB21B9ED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536F83-B3C1-4787-AEBB-599CBB5C75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3042" y="1706883"/>
            <a:ext cx="8694535" cy="5102077"/>
          </a:xfrm>
        </p:spPr>
        <p:txBody>
          <a:bodyPr/>
          <a:lstStyle/>
          <a:p>
            <a:pPr marL="0" lvl="0" indent="0">
              <a:buNone/>
            </a:pPr>
            <a:endParaRPr lang="es-ES"/>
          </a:p>
          <a:p>
            <a:pPr lvl="0">
              <a:lnSpc>
                <a:spcPct val="150000"/>
              </a:lnSpc>
            </a:pPr>
            <a:r>
              <a:rPr lang="es-ES" sz="1400" b="1">
                <a:latin typeface="Arial" pitchFamily="34"/>
                <a:cs typeface="Arial" pitchFamily="34"/>
              </a:rPr>
              <a:t>Peligro </a:t>
            </a:r>
            <a:r>
              <a:rPr lang="es-ES" sz="1400">
                <a:latin typeface="Arial" pitchFamily="34"/>
                <a:cs typeface="Arial" pitchFamily="34"/>
              </a:rPr>
              <a:t>es una fuente de daño o lesión potencial o una situación con potencial de daño o lesión </a:t>
            </a:r>
          </a:p>
          <a:p>
            <a:pPr marL="0" lvl="0" indent="0">
              <a:lnSpc>
                <a:spcPct val="150000"/>
              </a:lnSpc>
              <a:buNone/>
            </a:pPr>
            <a:endParaRPr lang="es-ES" sz="1400">
              <a:latin typeface="Arial" pitchFamily="34"/>
              <a:cs typeface="Arial" pitchFamily="34"/>
            </a:endParaRPr>
          </a:p>
          <a:p>
            <a:pPr lvl="0">
              <a:lnSpc>
                <a:spcPct val="150000"/>
              </a:lnSpc>
            </a:pPr>
            <a:r>
              <a:rPr lang="es-ES" sz="1400" b="1">
                <a:latin typeface="Arial" pitchFamily="34"/>
                <a:cs typeface="Arial" pitchFamily="34"/>
              </a:rPr>
              <a:t>Riesgo </a:t>
            </a:r>
            <a:r>
              <a:rPr lang="es-ES" sz="1400">
                <a:latin typeface="Arial" pitchFamily="34"/>
                <a:cs typeface="Arial" pitchFamily="34"/>
              </a:rPr>
              <a:t>es la combinación de la probabilidad y las consecuencias de un evento peligroso específico (accidente o incidente). El riesgo, por ende, siempre tiene dos elementos: </a:t>
            </a:r>
          </a:p>
          <a:p>
            <a:pPr lvl="0">
              <a:lnSpc>
                <a:spcPct val="150000"/>
              </a:lnSpc>
            </a:pPr>
            <a:r>
              <a:rPr lang="es-ES" sz="1400">
                <a:latin typeface="Arial" pitchFamily="34"/>
                <a:cs typeface="Arial" pitchFamily="34"/>
              </a:rPr>
              <a:t>1) la probabilidad de que tenga lugar el peligro; </a:t>
            </a:r>
          </a:p>
          <a:p>
            <a:pPr lvl="0">
              <a:lnSpc>
                <a:spcPct val="150000"/>
              </a:lnSpc>
            </a:pPr>
            <a:r>
              <a:rPr lang="es-ES" sz="1400">
                <a:latin typeface="Arial" pitchFamily="34"/>
                <a:cs typeface="Arial" pitchFamily="34"/>
              </a:rPr>
              <a:t>2) las consecuencias del evento peligroso. </a:t>
            </a:r>
          </a:p>
          <a:p>
            <a:pPr lvl="0">
              <a:lnSpc>
                <a:spcPct val="150000"/>
              </a:lnSpc>
            </a:pPr>
            <a:endParaRPr lang="es-ES" sz="1400"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BF4F54-A7EE-4965-AFE5-3321B5ABA2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461183"/>
          </a:xfrm>
        </p:spPr>
        <p:txBody>
          <a:bodyPr/>
          <a:lstStyle/>
          <a:p>
            <a:pPr lvl="0"/>
            <a:r>
              <a:rPr lang="es-ES" sz="1800">
                <a:latin typeface="Arial" pitchFamily="34"/>
                <a:cs typeface="Arial" pitchFamily="34"/>
              </a:rPr>
              <a:t>PROCESO DE EVALUACIÓN DE RIESGO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46AA7F-F406-476A-B598-9B4E452582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3042" y="2012411"/>
            <a:ext cx="8694535" cy="4796540"/>
          </a:xfrm>
        </p:spPr>
        <p:txBody>
          <a:bodyPr/>
          <a:lstStyle/>
          <a:p>
            <a:pPr marL="0" lvl="0" indent="0">
              <a:buNone/>
            </a:pPr>
            <a:r>
              <a:rPr lang="es-ES" sz="1500" u="sng">
                <a:latin typeface="Arial" pitchFamily="34"/>
                <a:cs typeface="Arial" pitchFamily="34"/>
              </a:rPr>
              <a:t>Pasos básicos de la evaluación de riesgo </a:t>
            </a:r>
          </a:p>
          <a:p>
            <a:pPr marL="0" lvl="0" indent="0">
              <a:buNone/>
            </a:pPr>
            <a:endParaRPr lang="es-ES" sz="1500">
              <a:latin typeface="Arial" pitchFamily="34"/>
              <a:cs typeface="Arial" pitchFamily="34"/>
            </a:endParaRP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Clasificar actividades laborales 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	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Identificar peligros 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		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Determinar el riesgo 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	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Decidir si el riesgo es tolerable 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		</a:t>
            </a: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Elaborar el plan de acción de control de riesgo (de ser necesario) </a:t>
            </a:r>
          </a:p>
          <a:p>
            <a:pPr marL="0" lvl="0" indent="0">
              <a:buNone/>
            </a:pPr>
            <a:endParaRPr lang="es-ES" sz="1500">
              <a:latin typeface="Arial" pitchFamily="34"/>
              <a:cs typeface="Arial" pitchFamily="34"/>
            </a:endParaRPr>
          </a:p>
          <a:p>
            <a:pPr marL="0" lvl="0" indent="0">
              <a:buNone/>
            </a:pPr>
            <a:r>
              <a:rPr lang="es-ES" sz="1500">
                <a:latin typeface="Arial" pitchFamily="34"/>
                <a:cs typeface="Arial" pitchFamily="34"/>
              </a:rPr>
              <a:t>Revisar si el plan de acción es adecuado </a:t>
            </a:r>
            <a:r>
              <a:rPr lang="es-ES"/>
              <a:t>	</a:t>
            </a:r>
          </a:p>
          <a:p>
            <a:pPr lvl="0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>
            <a:extLst>
              <a:ext uri="{FF2B5EF4-FFF2-40B4-BE49-F238E27FC236}">
                <a16:creationId xmlns:a16="http://schemas.microsoft.com/office/drawing/2014/main" id="{E267678E-168B-4F17-8340-F94C752147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042" y="402482"/>
            <a:ext cx="8694535" cy="13091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Marcador de contenido 6">
            <a:extLst>
              <a:ext uri="{FF2B5EF4-FFF2-40B4-BE49-F238E27FC236}">
                <a16:creationId xmlns:a16="http://schemas.microsoft.com/office/drawing/2014/main" id="{D52524BD-47B1-4D06-928F-C954D27A263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3042" y="670556"/>
            <a:ext cx="8694535" cy="6138394"/>
          </a:xfrm>
        </p:spPr>
        <p:txBody>
          <a:bodyPr/>
          <a:lstStyle/>
          <a:p>
            <a:pPr lvl="0"/>
            <a:endParaRPr lang="es-ES"/>
          </a:p>
          <a:p>
            <a:pPr lvl="0">
              <a:lnSpc>
                <a:spcPct val="150000"/>
              </a:lnSpc>
            </a:pPr>
            <a:r>
              <a:rPr lang="es-ES" sz="1500">
                <a:latin typeface="Arial" pitchFamily="34"/>
                <a:cs typeface="Arial" pitchFamily="34"/>
              </a:rPr>
              <a:t>Clasificar las actividades laborales: elaborar una lista de las actividades laborales que cubra las instalaciones, planta, personal y procedimientos, recopilando información sobre los mismos; </a:t>
            </a:r>
          </a:p>
          <a:p>
            <a:pPr lvl="0">
              <a:lnSpc>
                <a:spcPct val="150000"/>
              </a:lnSpc>
            </a:pPr>
            <a:r>
              <a:rPr lang="es-ES" sz="1500">
                <a:latin typeface="Arial" pitchFamily="34"/>
                <a:cs typeface="Arial" pitchFamily="34"/>
              </a:rPr>
              <a:t> Identificar peligros: identificar todos los peligros significativos relacionados con cada actividad laboral. Considerar quién puede resultar dañado y cómo; </a:t>
            </a:r>
          </a:p>
          <a:p>
            <a:pPr lvl="0">
              <a:lnSpc>
                <a:spcPct val="150000"/>
              </a:lnSpc>
            </a:pPr>
            <a:r>
              <a:rPr lang="es-ES" sz="1500">
                <a:latin typeface="Arial" pitchFamily="34"/>
                <a:cs typeface="Arial" pitchFamily="34"/>
              </a:rPr>
              <a:t> Determinar el riesgo: hacer una estimación subjetiva del riesgo relacionado con cada peligro asumiendo que los controles planificados o existentes están implementados. Los evaluadores también pueden considerar la efectividad de los controles y las consecuencias de sus falencias; </a:t>
            </a:r>
          </a:p>
          <a:p>
            <a:pPr lvl="0">
              <a:lnSpc>
                <a:spcPct val="150000"/>
              </a:lnSpc>
            </a:pPr>
            <a:r>
              <a:rPr lang="es-ES" sz="1500">
                <a:latin typeface="Arial" pitchFamily="34"/>
                <a:cs typeface="Arial" pitchFamily="34"/>
              </a:rPr>
              <a:t>Decidir si el riesgo es tolerable: juzgar si las precauciones de SST planificadas o existentes (si las hubiera) son suficientes para mantener el peligro bajo control y cumplir los requisitos legales; </a:t>
            </a:r>
          </a:p>
          <a:p>
            <a:pPr lvl="0">
              <a:lnSpc>
                <a:spcPct val="150000"/>
              </a:lnSpc>
            </a:pPr>
            <a:r>
              <a:rPr lang="es-ES" sz="1500">
                <a:latin typeface="Arial" pitchFamily="34"/>
                <a:cs typeface="Arial" pitchFamily="34"/>
              </a:rPr>
              <a:t>Elaborar un plan de acción de control de riesgo (de ser necesario): elaborar un plan para tratar todos los temas que la evaluación considera que requieren atención. Las organizaciones deben asegurarse que los controles nuevos y existentes permanezcan implementados y sean efectivos; </a:t>
            </a:r>
          </a:p>
          <a:p>
            <a:pPr lvl="0">
              <a:lnSpc>
                <a:spcPct val="150000"/>
              </a:lnSpc>
            </a:pPr>
            <a:r>
              <a:rPr lang="es-ES" sz="1500">
                <a:latin typeface="Arial" pitchFamily="34"/>
                <a:cs typeface="Arial" pitchFamily="34"/>
              </a:rPr>
              <a:t>Revisar si el plan de acción es adecuado: reevalúa </a:t>
            </a:r>
          </a:p>
          <a:p>
            <a:pPr lvl="0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318</Words>
  <Application>Microsoft Office PowerPoint</Application>
  <PresentationFormat>Personalizado</PresentationFormat>
  <Paragraphs>33</Paragraphs>
  <Slides>4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  RIESGOS LABORALES </vt:lpstr>
      <vt:lpstr>Presentación de PowerPoint</vt:lpstr>
      <vt:lpstr>PROCESO DE EVALUACIÓN DE RIESGO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RIESGOS LABORALES </dc:title>
  <cp:lastModifiedBy>Mariano Argañaraz</cp:lastModifiedBy>
  <cp:revision>6</cp:revision>
  <dcterms:created xsi:type="dcterms:W3CDTF">2009-04-16T11:32:32Z</dcterms:created>
  <dcterms:modified xsi:type="dcterms:W3CDTF">2022-03-07T14:27:20Z</dcterms:modified>
</cp:coreProperties>
</file>