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handoutMasterIdLst>
    <p:handoutMasterId r:id="rId8"/>
  </p:handoutMasterIdLst>
  <p:sldIdLst>
    <p:sldId id="256" r:id="rId2"/>
    <p:sldId id="257" r:id="rId3"/>
    <p:sldId id="259" r:id="rId4"/>
    <p:sldId id="258" r:id="rId5"/>
    <p:sldId id="261" r:id="rId6"/>
    <p:sldId id="260" r:id="rId7"/>
  </p:sldIdLst>
  <p:sldSz cx="9144000" cy="6858000" type="screen4x3"/>
  <p:notesSz cx="7315200" cy="96012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s-AR"/>
          </a:p>
        </p:txBody>
      </p:sp>
      <p:sp>
        <p:nvSpPr>
          <p:cNvPr id="3" name="2 Marcador de fecha"/>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A84611E2-048F-4F0F-898B-C9EB48835CDB}" type="datetimeFigureOut">
              <a:rPr lang="es-AR" smtClean="0"/>
              <a:pPr/>
              <a:t>9/8/2023</a:t>
            </a:fld>
            <a:endParaRPr lang="es-AR"/>
          </a:p>
        </p:txBody>
      </p:sp>
      <p:sp>
        <p:nvSpPr>
          <p:cNvPr id="4" name="3 Marcador de pie de página"/>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s-AR"/>
          </a:p>
        </p:txBody>
      </p:sp>
      <p:sp>
        <p:nvSpPr>
          <p:cNvPr id="5" name="4 Marcador de número de diapositiva"/>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D4F62944-414A-4DA5-96D8-B196535F37AD}" type="slidenum">
              <a:rPr lang="es-AR" smtClean="0"/>
              <a:pPr/>
              <a:t>‹Nº›</a:t>
            </a:fld>
            <a:endParaRPr lang="es-AR"/>
          </a:p>
        </p:txBody>
      </p:sp>
    </p:spTree>
    <p:extLst>
      <p:ext uri="{BB962C8B-B14F-4D97-AF65-F5344CB8AC3E}">
        <p14:creationId xmlns:p14="http://schemas.microsoft.com/office/powerpoint/2010/main" val="354604291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1"/>
      </p:bgRef>
    </p:bg>
    <p:spTree>
      <p:nvGrpSpPr>
        <p:cNvPr id="1" name=""/>
        <p:cNvGrpSpPr/>
        <p:nvPr/>
      </p:nvGrpSpPr>
      <p:grpSpPr>
        <a:xfrm>
          <a:off x="0" y="0"/>
          <a:ext cx="0" cy="0"/>
          <a:chOff x="0" y="0"/>
          <a:chExt cx="0" cy="0"/>
        </a:xfrm>
      </p:grpSpPr>
      <p:sp>
        <p:nvSpPr>
          <p:cNvPr id="12" name="11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Rectángulo redondeado"/>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Subtítulo"/>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47D1332A-752A-484D-BBFD-6247B1F14599}" type="datetimeFigureOut">
              <a:rPr lang="es-AR" smtClean="0"/>
              <a:pPr/>
              <a:t>9/8/2023</a:t>
            </a:fld>
            <a:endParaRPr lang="es-AR"/>
          </a:p>
        </p:txBody>
      </p:sp>
      <p:sp>
        <p:nvSpPr>
          <p:cNvPr id="17" name="16 Marcador de pie de página"/>
          <p:cNvSpPr>
            <a:spLocks noGrp="1"/>
          </p:cNvSpPr>
          <p:nvPr>
            <p:ph type="ftr" sz="quarter" idx="11"/>
          </p:nvPr>
        </p:nvSpPr>
        <p:spPr/>
        <p:txBody>
          <a:bodyPr/>
          <a:lstStyle/>
          <a:p>
            <a:endParaRPr lang="es-AR"/>
          </a:p>
        </p:txBody>
      </p:sp>
      <p:sp>
        <p:nvSpPr>
          <p:cNvPr id="29" name="28 Marcador de número de diapositiva"/>
          <p:cNvSpPr>
            <a:spLocks noGrp="1"/>
          </p:cNvSpPr>
          <p:nvPr>
            <p:ph type="sldNum" sz="quarter" idx="12"/>
          </p:nvPr>
        </p:nvSpPr>
        <p:spPr/>
        <p:txBody>
          <a:bodyPr lIns="0" tIns="0" rIns="0" bIns="0">
            <a:noAutofit/>
          </a:bodyPr>
          <a:lstStyle>
            <a:lvl1pPr>
              <a:defRPr sz="1400">
                <a:solidFill>
                  <a:srgbClr val="FFFFFF"/>
                </a:solidFill>
              </a:defRPr>
            </a:lvl1pPr>
          </a:lstStyle>
          <a:p>
            <a:fld id="{18840FE3-1000-4CF9-B3DD-05AE2BA69F30}" type="slidenum">
              <a:rPr lang="es-AR" smtClean="0"/>
              <a:pPr/>
              <a:t>‹Nº›</a:t>
            </a:fld>
            <a:endParaRPr lang="es-AR"/>
          </a:p>
        </p:txBody>
      </p:sp>
      <p:sp>
        <p:nvSpPr>
          <p:cNvPr id="7" name="6 Rectángulo"/>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s-ES"/>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47D1332A-752A-484D-BBFD-6247B1F14599}" type="datetimeFigureOut">
              <a:rPr lang="es-AR" smtClean="0"/>
              <a:pPr/>
              <a:t>9/8/2023</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18840FE3-1000-4CF9-B3DD-05AE2BA69F30}" type="slidenum">
              <a:rPr lang="es-AR" smtClean="0"/>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1"/>
            <a:ext cx="201168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914400" y="274640"/>
            <a:ext cx="55626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47D1332A-752A-484D-BBFD-6247B1F14599}" type="datetimeFigureOut">
              <a:rPr lang="es-AR" smtClean="0"/>
              <a:pPr/>
              <a:t>9/8/2023</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18840FE3-1000-4CF9-B3DD-05AE2BA69F30}" type="slidenum">
              <a:rPr lang="es-AR" smtClean="0"/>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4" name="3 Marcador de fecha"/>
          <p:cNvSpPr>
            <a:spLocks noGrp="1"/>
          </p:cNvSpPr>
          <p:nvPr>
            <p:ph type="dt" sz="half" idx="10"/>
          </p:nvPr>
        </p:nvSpPr>
        <p:spPr/>
        <p:txBody>
          <a:bodyPr/>
          <a:lstStyle/>
          <a:p>
            <a:fld id="{47D1332A-752A-484D-BBFD-6247B1F14599}" type="datetimeFigureOut">
              <a:rPr lang="es-AR" smtClean="0"/>
              <a:pPr/>
              <a:t>9/8/2023</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18840FE3-1000-4CF9-B3DD-05AE2BA69F30}" type="slidenum">
              <a:rPr lang="es-AR" smtClean="0"/>
              <a:pPr/>
              <a:t>‹Nº›</a:t>
            </a:fld>
            <a:endParaRPr lang="es-AR"/>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11" name="10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Rectángulo redondeado"/>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22313" y="952500"/>
            <a:ext cx="7772400" cy="1362075"/>
          </a:xfrm>
        </p:spPr>
        <p:txBody>
          <a:bodyPr anchor="b" anchorCtr="0"/>
          <a:lstStyle>
            <a:lvl1pPr algn="l">
              <a:buNone/>
              <a:defRPr sz="4000" b="0" cap="none"/>
            </a:lvl1pPr>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4" name="3 Marcador de fecha"/>
          <p:cNvSpPr>
            <a:spLocks noGrp="1"/>
          </p:cNvSpPr>
          <p:nvPr>
            <p:ph type="dt" sz="half" idx="10"/>
          </p:nvPr>
        </p:nvSpPr>
        <p:spPr/>
        <p:txBody>
          <a:bodyPr/>
          <a:lstStyle/>
          <a:p>
            <a:fld id="{47D1332A-752A-484D-BBFD-6247B1F14599}" type="datetimeFigureOut">
              <a:rPr lang="es-AR" smtClean="0"/>
              <a:pPr/>
              <a:t>9/8/2023</a:t>
            </a:fld>
            <a:endParaRPr lang="es-AR"/>
          </a:p>
        </p:txBody>
      </p:sp>
      <p:sp>
        <p:nvSpPr>
          <p:cNvPr id="5" name="4 Marcador de pie de página"/>
          <p:cNvSpPr>
            <a:spLocks noGrp="1"/>
          </p:cNvSpPr>
          <p:nvPr>
            <p:ph type="ftr" sz="quarter" idx="11"/>
          </p:nvPr>
        </p:nvSpPr>
        <p:spPr>
          <a:xfrm>
            <a:off x="800100" y="6172200"/>
            <a:ext cx="4000500" cy="457200"/>
          </a:xfrm>
        </p:spPr>
        <p:txBody>
          <a:bodyPr/>
          <a:lstStyle/>
          <a:p>
            <a:endParaRPr lang="es-AR"/>
          </a:p>
        </p:txBody>
      </p:sp>
      <p:sp>
        <p:nvSpPr>
          <p:cNvPr id="7" name="6 Rectángulo"/>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146304" y="6208776"/>
            <a:ext cx="457200" cy="457200"/>
          </a:xfrm>
        </p:spPr>
        <p:txBody>
          <a:bodyPr/>
          <a:lstStyle/>
          <a:p>
            <a:fld id="{18840FE3-1000-4CF9-B3DD-05AE2BA69F30}" type="slidenum">
              <a:rPr lang="es-AR" smtClean="0"/>
              <a:pPr/>
              <a:t>‹Nº›</a:t>
            </a:fld>
            <a:endParaRPr lang="es-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5" name="4 Marcador de fecha"/>
          <p:cNvSpPr>
            <a:spLocks noGrp="1"/>
          </p:cNvSpPr>
          <p:nvPr>
            <p:ph type="dt" sz="half" idx="10"/>
          </p:nvPr>
        </p:nvSpPr>
        <p:spPr/>
        <p:txBody>
          <a:bodyPr/>
          <a:lstStyle/>
          <a:p>
            <a:fld id="{47D1332A-752A-484D-BBFD-6247B1F14599}" type="datetimeFigureOut">
              <a:rPr lang="es-AR" smtClean="0"/>
              <a:pPr/>
              <a:t>9/8/2023</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18840FE3-1000-4CF9-B3DD-05AE2BA69F30}" type="slidenum">
              <a:rPr lang="es-AR" smtClean="0"/>
              <a:pPr/>
              <a:t>‹Nº›</a:t>
            </a:fld>
            <a:endParaRPr lang="es-AR"/>
          </a:p>
        </p:txBody>
      </p:sp>
      <p:sp>
        <p:nvSpPr>
          <p:cNvPr id="9" name="8 Marcador de contenido"/>
          <p:cNvSpPr>
            <a:spLocks noGrp="1"/>
          </p:cNvSpPr>
          <p:nvPr>
            <p:ph sz="quarter" idx="1"/>
          </p:nvPr>
        </p:nvSpPr>
        <p:spPr>
          <a:xfrm>
            <a:off x="914400" y="1447800"/>
            <a:ext cx="3749040" cy="4572000"/>
          </a:xfrm>
        </p:spPr>
        <p:txBody>
          <a:bodyPr vert="horz"/>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1" name="10 Marcador de contenido"/>
          <p:cNvSpPr>
            <a:spLocks noGrp="1"/>
          </p:cNvSpPr>
          <p:nvPr>
            <p:ph sz="quarter" idx="2"/>
          </p:nvPr>
        </p:nvSpPr>
        <p:spPr>
          <a:xfrm>
            <a:off x="4933950" y="1447800"/>
            <a:ext cx="3749040" cy="4572000"/>
          </a:xfrm>
        </p:spPr>
        <p:txBody>
          <a:bodyPr vert="horz"/>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3050"/>
            <a:ext cx="7772400" cy="1143000"/>
          </a:xfrm>
        </p:spPr>
        <p:txBody>
          <a:bodyPr anchor="b" anchorCtr="0"/>
          <a:lstStyle>
            <a:lvl1pPr>
              <a:defRPr/>
            </a:lvl1pPr>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texto"/>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7" name="6 Marcador de fecha"/>
          <p:cNvSpPr>
            <a:spLocks noGrp="1"/>
          </p:cNvSpPr>
          <p:nvPr>
            <p:ph type="dt" sz="half" idx="10"/>
          </p:nvPr>
        </p:nvSpPr>
        <p:spPr/>
        <p:txBody>
          <a:bodyPr/>
          <a:lstStyle/>
          <a:p>
            <a:fld id="{47D1332A-752A-484D-BBFD-6247B1F14599}" type="datetimeFigureOut">
              <a:rPr lang="es-AR" smtClean="0"/>
              <a:pPr/>
              <a:t>9/8/2023</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18840FE3-1000-4CF9-B3DD-05AE2BA69F30}" type="slidenum">
              <a:rPr lang="es-AR" smtClean="0"/>
              <a:pPr/>
              <a:t>‹Nº›</a:t>
            </a:fld>
            <a:endParaRPr lang="es-AR"/>
          </a:p>
        </p:txBody>
      </p:sp>
      <p:sp>
        <p:nvSpPr>
          <p:cNvPr id="11" name="10 Marcador de contenido"/>
          <p:cNvSpPr>
            <a:spLocks noGrp="1"/>
          </p:cNvSpPr>
          <p:nvPr>
            <p:ph sz="half" idx="2"/>
          </p:nvPr>
        </p:nvSpPr>
        <p:spPr>
          <a:xfrm>
            <a:off x="914400" y="2247900"/>
            <a:ext cx="3733800" cy="3886200"/>
          </a:xfrm>
        </p:spPr>
        <p:txBody>
          <a:bodyPr vert="horz"/>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3" name="12 Marcador de contenido"/>
          <p:cNvSpPr>
            <a:spLocks noGrp="1"/>
          </p:cNvSpPr>
          <p:nvPr>
            <p:ph sz="half" idx="4"/>
          </p:nvPr>
        </p:nvSpPr>
        <p:spPr>
          <a:xfrm>
            <a:off x="4953000" y="2247900"/>
            <a:ext cx="3733800" cy="3886200"/>
          </a:xfrm>
        </p:spPr>
        <p:txBody>
          <a:bodyPr vert="horz"/>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fecha"/>
          <p:cNvSpPr>
            <a:spLocks noGrp="1"/>
          </p:cNvSpPr>
          <p:nvPr>
            <p:ph type="dt" sz="half" idx="10"/>
          </p:nvPr>
        </p:nvSpPr>
        <p:spPr/>
        <p:txBody>
          <a:bodyPr/>
          <a:lstStyle/>
          <a:p>
            <a:fld id="{47D1332A-752A-484D-BBFD-6247B1F14599}" type="datetimeFigureOut">
              <a:rPr lang="es-AR" smtClean="0"/>
              <a:pPr/>
              <a:t>9/8/2023</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p:txBody>
          <a:bodyPr/>
          <a:lstStyle/>
          <a:p>
            <a:fld id="{18840FE3-1000-4CF9-B3DD-05AE2BA69F30}" type="slidenum">
              <a:rPr lang="es-AR" smtClean="0"/>
              <a:pPr/>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7D1332A-752A-484D-BBFD-6247B1F14599}" type="datetimeFigureOut">
              <a:rPr lang="es-AR" smtClean="0"/>
              <a:pPr/>
              <a:t>9/8/2023</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18840FE3-1000-4CF9-B3DD-05AE2BA69F30}" type="slidenum">
              <a:rPr lang="es-AR" smtClean="0"/>
              <a:pPr/>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Rectángulo"/>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914400" y="273050"/>
            <a:ext cx="7772400" cy="1143000"/>
          </a:xfrm>
        </p:spPr>
        <p:txBody>
          <a:bodyPr anchor="b" anchorCtr="0"/>
          <a:lstStyle>
            <a:lvl1pPr algn="l">
              <a:buNone/>
              <a:defRPr sz="4000" b="0"/>
            </a:lvl1pPr>
          </a:lstStyle>
          <a:p>
            <a:r>
              <a:rPr kumimoji="0" lang="es-ES"/>
              <a:t>Haga clic para modificar el estilo de título del patrón</a:t>
            </a:r>
            <a:endParaRPr kumimoji="0" lang="en-US"/>
          </a:p>
        </p:txBody>
      </p:sp>
      <p:sp>
        <p:nvSpPr>
          <p:cNvPr id="3" name="2 Marcador de texto"/>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5" name="4 Marcador de fecha"/>
          <p:cNvSpPr>
            <a:spLocks noGrp="1"/>
          </p:cNvSpPr>
          <p:nvPr>
            <p:ph type="dt" sz="half" idx="10"/>
          </p:nvPr>
        </p:nvSpPr>
        <p:spPr/>
        <p:txBody>
          <a:bodyPr/>
          <a:lstStyle/>
          <a:p>
            <a:fld id="{47D1332A-752A-484D-BBFD-6247B1F14599}" type="datetimeFigureOut">
              <a:rPr lang="es-AR" smtClean="0"/>
              <a:pPr/>
              <a:t>9/8/2023</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18840FE3-1000-4CF9-B3DD-05AE2BA69F30}" type="slidenum">
              <a:rPr lang="es-AR" smtClean="0"/>
              <a:pPr/>
              <a:t>‹Nº›</a:t>
            </a:fld>
            <a:endParaRPr lang="es-AR"/>
          </a:p>
        </p:txBody>
      </p:sp>
      <p:sp>
        <p:nvSpPr>
          <p:cNvPr id="11" name="10 Marcador de contenido"/>
          <p:cNvSpPr>
            <a:spLocks noGrp="1"/>
          </p:cNvSpPr>
          <p:nvPr>
            <p:ph sz="quarter" idx="1"/>
          </p:nvPr>
        </p:nvSpPr>
        <p:spPr>
          <a:xfrm>
            <a:off x="2971800" y="1600200"/>
            <a:ext cx="5715000" cy="4495800"/>
          </a:xfrm>
        </p:spPr>
        <p:txBody>
          <a:bodyPr vert="horz"/>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s-ES"/>
              <a:t>Haga clic para modificar el estilo de título del patrón</a:t>
            </a:r>
            <a:endParaRPr kumimoji="0" lang="en-US"/>
          </a:p>
        </p:txBody>
      </p:sp>
      <p:sp>
        <p:nvSpPr>
          <p:cNvPr id="4" name="3 Marcador de texto"/>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
        <p:nvSpPr>
          <p:cNvPr id="5" name="4 Marcador de fecha"/>
          <p:cNvSpPr>
            <a:spLocks noGrp="1"/>
          </p:cNvSpPr>
          <p:nvPr>
            <p:ph type="dt" sz="half" idx="10"/>
          </p:nvPr>
        </p:nvSpPr>
        <p:spPr/>
        <p:txBody>
          <a:bodyPr/>
          <a:lstStyle/>
          <a:p>
            <a:fld id="{47D1332A-752A-484D-BBFD-6247B1F14599}" type="datetimeFigureOut">
              <a:rPr lang="es-AR" smtClean="0"/>
              <a:pPr/>
              <a:t>9/8/2023</a:t>
            </a:fld>
            <a:endParaRPr lang="es-AR"/>
          </a:p>
        </p:txBody>
      </p:sp>
      <p:sp>
        <p:nvSpPr>
          <p:cNvPr id="6" name="5 Marcador de pie de página"/>
          <p:cNvSpPr>
            <a:spLocks noGrp="1"/>
          </p:cNvSpPr>
          <p:nvPr>
            <p:ph type="ftr" sz="quarter" idx="11"/>
          </p:nvPr>
        </p:nvSpPr>
        <p:spPr>
          <a:xfrm>
            <a:off x="914400" y="6172200"/>
            <a:ext cx="3886200" cy="457200"/>
          </a:xfrm>
        </p:spPr>
        <p:txBody>
          <a:bodyPr/>
          <a:lstStyle/>
          <a:p>
            <a:endParaRPr lang="es-AR"/>
          </a:p>
        </p:txBody>
      </p:sp>
      <p:sp>
        <p:nvSpPr>
          <p:cNvPr id="7" name="6 Marcador de número de diapositiva"/>
          <p:cNvSpPr>
            <a:spLocks noGrp="1"/>
          </p:cNvSpPr>
          <p:nvPr>
            <p:ph type="sldNum" sz="quarter" idx="12"/>
          </p:nvPr>
        </p:nvSpPr>
        <p:spPr>
          <a:xfrm>
            <a:off x="146304" y="6208776"/>
            <a:ext cx="457200" cy="457200"/>
          </a:xfrm>
        </p:spPr>
        <p:txBody>
          <a:bodyPr/>
          <a:lstStyle/>
          <a:p>
            <a:fld id="{18840FE3-1000-4CF9-B3DD-05AE2BA69F30}" type="slidenum">
              <a:rPr lang="es-AR" smtClean="0"/>
              <a:pPr/>
              <a:t>‹Nº›</a:t>
            </a:fld>
            <a:endParaRPr lang="es-AR"/>
          </a:p>
        </p:txBody>
      </p:sp>
      <p:sp>
        <p:nvSpPr>
          <p:cNvPr id="11" name="10 Rectángulo"/>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Marcador de posición de imagen"/>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s-ES"/>
              <a:t>Haga clic en el icono para agregar una imagen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Marcador de título"/>
          <p:cNvSpPr>
            <a:spLocks noGrp="1"/>
          </p:cNvSpPr>
          <p:nvPr>
            <p:ph type="title"/>
          </p:nvPr>
        </p:nvSpPr>
        <p:spPr>
          <a:xfrm>
            <a:off x="914400" y="274638"/>
            <a:ext cx="7772400" cy="1143000"/>
          </a:xfrm>
          <a:prstGeom prst="rect">
            <a:avLst/>
          </a:prstGeom>
        </p:spPr>
        <p:txBody>
          <a:bodyPr bIns="91440" anchor="b" anchorCtr="0">
            <a:norm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4" name="13 Marcador de fecha"/>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7D1332A-752A-484D-BBFD-6247B1F14599}" type="datetimeFigureOut">
              <a:rPr lang="es-AR" smtClean="0"/>
              <a:pPr/>
              <a:t>9/8/2023</a:t>
            </a:fld>
            <a:endParaRPr lang="es-AR"/>
          </a:p>
        </p:txBody>
      </p:sp>
      <p:sp>
        <p:nvSpPr>
          <p:cNvPr id="3" name="2 Marcador de pie de página"/>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s-AR"/>
          </a:p>
        </p:txBody>
      </p:sp>
      <p:sp>
        <p:nvSpPr>
          <p:cNvPr id="23" name="22 Marcador de número de diapositiva"/>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18840FE3-1000-4CF9-B3DD-05AE2BA69F30}" type="slidenum">
              <a:rPr lang="es-AR" smtClean="0"/>
              <a:pPr/>
              <a:t>‹Nº›</a:t>
            </a:fld>
            <a:endParaRPr lang="es-A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youtu.be/r4H2q44AZv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03502" y="1916832"/>
            <a:ext cx="8905002" cy="646331"/>
          </a:xfrm>
          <a:prstGeom prst="rect">
            <a:avLst/>
          </a:prstGeom>
          <a:noFill/>
        </p:spPr>
        <p:txBody>
          <a:bodyPr wrap="none" rtlCol="0">
            <a:spAutoFit/>
          </a:bodyPr>
          <a:lstStyle/>
          <a:p>
            <a:r>
              <a:rPr lang="es-AR" sz="3600" b="1" dirty="0">
                <a:solidFill>
                  <a:schemeClr val="bg2"/>
                </a:solidFill>
                <a:latin typeface="Arial" pitchFamily="34" charset="0"/>
                <a:cs typeface="Arial" pitchFamily="34" charset="0"/>
              </a:rPr>
              <a:t>Materiales Avanzados y Nanotecnología</a:t>
            </a:r>
          </a:p>
        </p:txBody>
      </p:sp>
      <p:sp>
        <p:nvSpPr>
          <p:cNvPr id="5" name="4 CuadroTexto"/>
          <p:cNvSpPr txBox="1"/>
          <p:nvPr/>
        </p:nvSpPr>
        <p:spPr>
          <a:xfrm>
            <a:off x="739753" y="3225750"/>
            <a:ext cx="7013459" cy="923330"/>
          </a:xfrm>
          <a:prstGeom prst="rect">
            <a:avLst/>
          </a:prstGeom>
          <a:noFill/>
        </p:spPr>
        <p:txBody>
          <a:bodyPr wrap="none" rtlCol="0">
            <a:spAutoFit/>
          </a:bodyPr>
          <a:lstStyle/>
          <a:p>
            <a:pPr algn="ctr"/>
            <a:r>
              <a:rPr lang="es-AR" b="1" dirty="0">
                <a:latin typeface="Arial" pitchFamily="34" charset="0"/>
                <a:cs typeface="Arial" pitchFamily="34" charset="0"/>
              </a:rPr>
              <a:t>UTN – FRRQ 2023</a:t>
            </a:r>
          </a:p>
          <a:p>
            <a:pPr algn="ctr"/>
            <a:endParaRPr lang="es-AR" b="1" dirty="0">
              <a:latin typeface="Arial" pitchFamily="34" charset="0"/>
              <a:cs typeface="Arial" pitchFamily="34" charset="0"/>
            </a:endParaRPr>
          </a:p>
          <a:p>
            <a:pPr algn="ctr"/>
            <a:r>
              <a:rPr lang="es-AR" b="1" dirty="0">
                <a:latin typeface="Arial" pitchFamily="34" charset="0"/>
                <a:cs typeface="Arial" pitchFamily="34" charset="0"/>
              </a:rPr>
              <a:t>Docente: Dra. Sandra M. Mendoza, smendozaus@yahoo.com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323528" y="986245"/>
            <a:ext cx="8496943"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AR" sz="2000" b="1" i="0" u="none" strike="noStrike" cap="none" normalizeH="0" baseline="0" dirty="0">
                <a:ln>
                  <a:noFill/>
                </a:ln>
                <a:solidFill>
                  <a:schemeClr val="accent2"/>
                </a:solidFill>
                <a:effectLst/>
                <a:latin typeface="Arial" pitchFamily="34" charset="0"/>
                <a:ea typeface="Calibri" pitchFamily="34" charset="0"/>
                <a:cs typeface="Arial" pitchFamily="34" charset="0"/>
              </a:rPr>
              <a:t>BIBLIOGRAFÍA</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s-AR" sz="1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AR" sz="1600" b="1" i="0" u="none" strike="noStrike" cap="none" normalizeH="0" baseline="0" dirty="0">
                <a:ln>
                  <a:noFill/>
                </a:ln>
                <a:solidFill>
                  <a:schemeClr val="tx1"/>
                </a:solidFill>
                <a:effectLst/>
                <a:latin typeface="Arial" pitchFamily="34" charset="0"/>
                <a:ea typeface="Calibri" pitchFamily="34" charset="0"/>
                <a:cs typeface="Arial" pitchFamily="34" charset="0"/>
              </a:rPr>
              <a:t>NANOCIENCIA Y NANOTECNOLOGÍA. ENTRE LA CIENCIA FICCIÓN DEL PRESENTE Y LA TECNOLOGÍA DEL FUTURO. Fundación Española para la Ciencia y la Tecnología Ed. ISBN 978-84-691-7266-7 (2009). Libro de distribución gratuita</a:t>
            </a:r>
            <a:r>
              <a:rPr kumimoji="0" lang="es-AR" sz="1600" b="0" i="0" u="none" strike="noStrike" cap="none" normalizeH="0" baseline="0" dirty="0">
                <a:ln>
                  <a:noFill/>
                </a:ln>
                <a:solidFill>
                  <a:schemeClr val="tx1"/>
                </a:solidFill>
                <a:effectLst/>
                <a:latin typeface="Arial" pitchFamily="34" charset="0"/>
                <a:ea typeface="Calibri" pitchFamily="34" charset="0"/>
                <a:cs typeface="Arial" pitchFamily="34" charset="0"/>
              </a:rPr>
              <a:t>.</a:t>
            </a:r>
          </a:p>
          <a:p>
            <a:pPr eaLnBrk="0" fontAlgn="base" hangingPunct="0">
              <a:spcBef>
                <a:spcPct val="0"/>
              </a:spcBef>
              <a:spcAft>
                <a:spcPct val="0"/>
              </a:spcAft>
            </a:pPr>
            <a:endParaRPr lang="en-US" sz="1600" dirty="0">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AR" sz="1600" b="1" i="0" u="none" strike="noStrike" cap="none" normalizeH="0" baseline="0" dirty="0">
                <a:ln>
                  <a:noFill/>
                </a:ln>
                <a:solidFill>
                  <a:schemeClr val="tx1"/>
                </a:solidFill>
                <a:effectLst/>
                <a:latin typeface="Arial" pitchFamily="34" charset="0"/>
                <a:ea typeface="Calibri" pitchFamily="34" charset="0"/>
                <a:cs typeface="Arial" pitchFamily="34" charset="0"/>
              </a:rPr>
              <a:t>FUNDAMENTOS DE LA CIENCIA E INGENIERIA DE MATERIALES – William F. Smith, 3° ed., ISBN 8448129563, (2006).</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AR" sz="1000" b="0" i="0" u="none" strike="noStrike" cap="none" normalizeH="0" baseline="0" dirty="0">
              <a:ln>
                <a:noFill/>
              </a:ln>
              <a:solidFill>
                <a:schemeClr val="tx1"/>
              </a:solidFill>
              <a:effectLst/>
              <a:latin typeface="Arial" pitchFamily="34" charset="0"/>
              <a:cs typeface="Arial" pitchFamily="34" charset="0"/>
            </a:endParaRPr>
          </a:p>
          <a:p>
            <a:pPr eaLnBrk="0" fontAlgn="base" hangingPunct="0">
              <a:spcBef>
                <a:spcPct val="0"/>
              </a:spcBef>
              <a:spcAft>
                <a:spcPct val="0"/>
              </a:spcAft>
            </a:pPr>
            <a:r>
              <a:rPr kumimoji="0" lang="es-AR" sz="1600" b="1" i="0" u="none" strike="noStrike" cap="none" normalizeH="0" baseline="0" dirty="0">
                <a:ln>
                  <a:noFill/>
                </a:ln>
                <a:effectLst/>
                <a:latin typeface="Arial" pitchFamily="34" charset="0"/>
                <a:ea typeface="Calibri" pitchFamily="34" charset="0"/>
                <a:cs typeface="Arial" pitchFamily="34" charset="0"/>
              </a:rPr>
              <a:t>Lecturas complementarias (ver </a:t>
            </a:r>
            <a:r>
              <a:rPr lang="es-AR" sz="1600" b="1" dirty="0" err="1">
                <a:latin typeface="Arial" pitchFamily="34" charset="0"/>
                <a:ea typeface="Calibri" pitchFamily="34" charset="0"/>
                <a:cs typeface="Arial" pitchFamily="34" charset="0"/>
              </a:rPr>
              <a:t>M</a:t>
            </a:r>
            <a:r>
              <a:rPr kumimoji="0" lang="es-AR" sz="1600" b="1" i="0" u="none" strike="noStrike" cap="none" normalizeH="0" baseline="0" dirty="0" err="1">
                <a:ln>
                  <a:noFill/>
                </a:ln>
                <a:effectLst/>
                <a:latin typeface="Arial" pitchFamily="34" charset="0"/>
                <a:ea typeface="Calibri" pitchFamily="34" charset="0"/>
                <a:cs typeface="Arial" pitchFamily="34" charset="0"/>
              </a:rPr>
              <a:t>oodle</a:t>
            </a:r>
            <a:r>
              <a:rPr kumimoji="0" lang="es-AR" sz="1600" b="1" i="0" u="none" strike="noStrike" cap="none" normalizeH="0" baseline="0" dirty="0">
                <a:ln>
                  <a:noFill/>
                </a:ln>
                <a:effectLst/>
                <a:latin typeface="Arial" pitchFamily="34" charset="0"/>
                <a:ea typeface="Calibri" pitchFamily="34" charset="0"/>
                <a:cs typeface="Arial" pitchFamily="34" charset="0"/>
              </a:rPr>
              <a:t>).</a:t>
            </a:r>
          </a:p>
          <a:p>
            <a:pPr lvl="0" eaLnBrk="0" fontAlgn="base" hangingPunct="0">
              <a:spcBef>
                <a:spcPct val="0"/>
              </a:spcBef>
              <a:spcAft>
                <a:spcPct val="0"/>
              </a:spcAft>
            </a:pPr>
            <a:endParaRPr lang="es-AR" sz="1600" dirty="0">
              <a:latin typeface="Arial" pitchFamily="34" charset="0"/>
              <a:ea typeface="Calibri" pitchFamily="34" charset="0"/>
              <a:cs typeface="Arial" pitchFamily="34" charset="0"/>
            </a:endParaRPr>
          </a:p>
          <a:p>
            <a:pPr lvl="0" eaLnBrk="0" fontAlgn="base" hangingPunct="0">
              <a:spcBef>
                <a:spcPct val="0"/>
              </a:spcBef>
              <a:spcAft>
                <a:spcPct val="0"/>
              </a:spcAft>
            </a:pPr>
            <a:r>
              <a:rPr lang="es-AR" sz="1600" dirty="0">
                <a:latin typeface="Arial" pitchFamily="34" charset="0"/>
                <a:ea typeface="Calibri" pitchFamily="34" charset="0"/>
                <a:cs typeface="Arial" pitchFamily="34" charset="0"/>
              </a:rPr>
              <a:t>INTRODUCCIÓN A LA NANOTECNOLOGÍA. </a:t>
            </a:r>
            <a:r>
              <a:rPr lang="es-AR" sz="1600" dirty="0" err="1">
                <a:latin typeface="Arial" pitchFamily="34" charset="0"/>
                <a:ea typeface="Calibri" pitchFamily="34" charset="0"/>
                <a:cs typeface="Arial" pitchFamily="34" charset="0"/>
              </a:rPr>
              <a:t>Ch.</a:t>
            </a:r>
            <a:r>
              <a:rPr lang="es-AR" sz="1600" dirty="0">
                <a:latin typeface="Arial" pitchFamily="34" charset="0"/>
                <a:ea typeface="Calibri" pitchFamily="34" charset="0"/>
                <a:cs typeface="Arial" pitchFamily="34" charset="0"/>
              </a:rPr>
              <a:t> P. </a:t>
            </a:r>
            <a:r>
              <a:rPr lang="es-AR" sz="1600" dirty="0" err="1">
                <a:latin typeface="Arial" pitchFamily="34" charset="0"/>
                <a:ea typeface="Calibri" pitchFamily="34" charset="0"/>
                <a:cs typeface="Arial" pitchFamily="34" charset="0"/>
              </a:rPr>
              <a:t>Poole</a:t>
            </a:r>
            <a:r>
              <a:rPr lang="es-AR" sz="1600" dirty="0">
                <a:latin typeface="Arial" pitchFamily="34" charset="0"/>
                <a:ea typeface="Calibri" pitchFamily="34" charset="0"/>
                <a:cs typeface="Arial" pitchFamily="34" charset="0"/>
              </a:rPr>
              <a:t> ( Jr.) y F.J. </a:t>
            </a:r>
            <a:r>
              <a:rPr lang="es-AR" sz="1600" dirty="0" err="1">
                <a:latin typeface="Arial" pitchFamily="34" charset="0"/>
                <a:ea typeface="Calibri" pitchFamily="34" charset="0"/>
                <a:cs typeface="Arial" pitchFamily="34" charset="0"/>
              </a:rPr>
              <a:t>Owens</a:t>
            </a:r>
            <a:r>
              <a:rPr lang="es-AR" sz="1600" dirty="0">
                <a:latin typeface="Arial" pitchFamily="34" charset="0"/>
                <a:ea typeface="Calibri" pitchFamily="34" charset="0"/>
                <a:cs typeface="Arial" pitchFamily="34" charset="0"/>
              </a:rPr>
              <a:t>. ISBN 978-84-291-7971-2. Ed. </a:t>
            </a:r>
            <a:r>
              <a:rPr lang="es-AR" sz="1600" dirty="0" err="1">
                <a:latin typeface="Arial" pitchFamily="34" charset="0"/>
                <a:ea typeface="Calibri" pitchFamily="34" charset="0"/>
                <a:cs typeface="Arial" pitchFamily="34" charset="0"/>
              </a:rPr>
              <a:t>Reverté</a:t>
            </a:r>
            <a:r>
              <a:rPr lang="es-AR" sz="1600" dirty="0">
                <a:latin typeface="Arial" pitchFamily="34" charset="0"/>
                <a:ea typeface="Calibri" pitchFamily="34" charset="0"/>
                <a:cs typeface="Arial" pitchFamily="34" charset="0"/>
              </a:rPr>
              <a:t> (2007). </a:t>
            </a:r>
          </a:p>
          <a:p>
            <a:pPr lvl="0" eaLnBrk="0" fontAlgn="base" hangingPunct="0">
              <a:spcBef>
                <a:spcPct val="0"/>
              </a:spcBef>
              <a:spcAft>
                <a:spcPct val="0"/>
              </a:spcAft>
            </a:pPr>
            <a:endParaRPr lang="es-AR" sz="1000" dirty="0">
              <a:latin typeface="Arial" pitchFamily="34" charset="0"/>
              <a:cs typeface="Arial" pitchFamily="34" charset="0"/>
            </a:endParaRPr>
          </a:p>
          <a:p>
            <a:pPr eaLnBrk="0" fontAlgn="base" hangingPunct="0">
              <a:spcBef>
                <a:spcPct val="0"/>
              </a:spcBef>
              <a:spcAft>
                <a:spcPct val="0"/>
              </a:spcAft>
            </a:pPr>
            <a:r>
              <a:rPr lang="en-US" sz="1600" dirty="0">
                <a:latin typeface="Arial" pitchFamily="34" charset="0"/>
                <a:ea typeface="Calibri" pitchFamily="34" charset="0"/>
                <a:cs typeface="Arial" pitchFamily="34" charset="0"/>
              </a:rPr>
              <a:t>Introduction to </a:t>
            </a:r>
            <a:r>
              <a:rPr lang="en-US" sz="1600" dirty="0" err="1">
                <a:latin typeface="Arial" pitchFamily="34" charset="0"/>
                <a:ea typeface="Calibri" pitchFamily="34" charset="0"/>
                <a:cs typeface="Arial" pitchFamily="34" charset="0"/>
              </a:rPr>
              <a:t>Nanoscale</a:t>
            </a:r>
            <a:r>
              <a:rPr lang="en-US" sz="1600" dirty="0">
                <a:latin typeface="Arial" pitchFamily="34" charset="0"/>
                <a:ea typeface="Calibri" pitchFamily="34" charset="0"/>
                <a:cs typeface="Arial" pitchFamily="34" charset="0"/>
              </a:rPr>
              <a:t> Science and Technology. Version 1. ISBN 978-0-9837896-0-4. </a:t>
            </a:r>
            <a:r>
              <a:rPr lang="en-US" sz="1600" dirty="0" err="1">
                <a:latin typeface="Arial" pitchFamily="34" charset="0"/>
                <a:ea typeface="Calibri" pitchFamily="34" charset="0"/>
                <a:cs typeface="Arial" pitchFamily="34" charset="0"/>
              </a:rPr>
              <a:t>NanoInk</a:t>
            </a:r>
            <a:r>
              <a:rPr lang="en-US" sz="1600" dirty="0">
                <a:latin typeface="Arial" pitchFamily="34" charset="0"/>
                <a:ea typeface="Calibri" pitchFamily="34" charset="0"/>
                <a:cs typeface="Arial" pitchFamily="34" charset="0"/>
              </a:rPr>
              <a:t>, Inc. (2010).</a:t>
            </a:r>
          </a:p>
          <a:p>
            <a:pPr eaLnBrk="0" fontAlgn="base" hangingPunct="0">
              <a:spcBef>
                <a:spcPct val="0"/>
              </a:spcBef>
              <a:spcAft>
                <a:spcPct val="0"/>
              </a:spcAft>
            </a:pPr>
            <a:endParaRPr lang="en-US" sz="1600" dirty="0">
              <a:latin typeface="Arial" pitchFamily="34" charset="0"/>
              <a:ea typeface="Calibri" pitchFamily="34" charset="0"/>
              <a:cs typeface="Arial" pitchFamily="34" charset="0"/>
            </a:endParaRPr>
          </a:p>
          <a:p>
            <a:pPr lvl="0" eaLnBrk="0" fontAlgn="base" hangingPunct="0">
              <a:spcBef>
                <a:spcPct val="0"/>
              </a:spcBef>
              <a:spcAft>
                <a:spcPct val="0"/>
              </a:spcAft>
            </a:pPr>
            <a:r>
              <a:rPr lang="es-AR" sz="1600" dirty="0">
                <a:latin typeface="Arial" pitchFamily="34" charset="0"/>
                <a:ea typeface="Calibri" pitchFamily="34" charset="0"/>
                <a:cs typeface="Arial" pitchFamily="34" charset="0"/>
              </a:rPr>
              <a:t>LA CIENCIA E INGENIERIA DE LOS MATERIALES – Donald R. </a:t>
            </a:r>
            <a:r>
              <a:rPr lang="es-AR" sz="1600" dirty="0" err="1">
                <a:latin typeface="Arial" pitchFamily="34" charset="0"/>
                <a:ea typeface="Calibri" pitchFamily="34" charset="0"/>
                <a:cs typeface="Arial" pitchFamily="34" charset="0"/>
              </a:rPr>
              <a:t>Askeland</a:t>
            </a:r>
            <a:r>
              <a:rPr lang="es-AR" sz="1600" dirty="0">
                <a:latin typeface="Arial" pitchFamily="34" charset="0"/>
                <a:ea typeface="Calibri" pitchFamily="34" charset="0"/>
                <a:cs typeface="Arial" pitchFamily="34" charset="0"/>
              </a:rPr>
              <a:t>, ISBN 9706863613  (2004).</a:t>
            </a:r>
            <a:endParaRPr lang="en-US" sz="1600" dirty="0">
              <a:latin typeface="Arial" pitchFamily="34" charset="0"/>
              <a:ea typeface="Calibri" pitchFamily="34" charset="0"/>
              <a:cs typeface="Arial" pitchFamily="34" charset="0"/>
            </a:endParaRPr>
          </a:p>
          <a:p>
            <a:pPr eaLnBrk="0" fontAlgn="base" hangingPunct="0">
              <a:spcBef>
                <a:spcPct val="0"/>
              </a:spcBef>
              <a:spcAft>
                <a:spcPct val="0"/>
              </a:spcAft>
            </a:pPr>
            <a:endParaRPr kumimoji="0" lang="en-US" sz="1600" b="0" i="0" u="none" strike="noStrike" cap="none" normalizeH="0" baseline="0" dirty="0">
              <a:ln>
                <a:noFill/>
              </a:ln>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251520" y="422513"/>
            <a:ext cx="8820472" cy="57708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l" defTabSz="914400" rtl="0" eaLnBrk="1" fontAlgn="base" latinLnBrk="0" hangingPunct="1">
              <a:lnSpc>
                <a:spcPct val="100000"/>
              </a:lnSpc>
              <a:spcBef>
                <a:spcPct val="0"/>
              </a:spcBef>
              <a:spcAft>
                <a:spcPct val="0"/>
              </a:spcAft>
              <a:buClrTx/>
              <a:buSzTx/>
              <a:buFontTx/>
              <a:buNone/>
              <a:tabLst>
                <a:tab pos="457200" algn="l"/>
              </a:tabLst>
            </a:pPr>
            <a:r>
              <a:rPr kumimoji="0" lang="es-AR" sz="2400" b="1" i="0" u="none" strike="noStrike" cap="none" normalizeH="0" baseline="0" dirty="0">
                <a:ln>
                  <a:noFill/>
                </a:ln>
                <a:solidFill>
                  <a:schemeClr val="accent2"/>
                </a:solidFill>
                <a:effectLst/>
                <a:latin typeface="Arial" pitchFamily="34" charset="0"/>
                <a:ea typeface="Calibri" pitchFamily="34" charset="0"/>
                <a:cs typeface="Arial" pitchFamily="34" charset="0"/>
              </a:rPr>
              <a:t>Cursado</a:t>
            </a:r>
            <a:r>
              <a:rPr kumimoji="0" lang="es-AR" sz="2400" b="1" i="0" u="none" strike="noStrike" cap="none" normalizeH="0" dirty="0">
                <a:ln>
                  <a:noFill/>
                </a:ln>
                <a:solidFill>
                  <a:schemeClr val="accent2"/>
                </a:solidFill>
                <a:effectLst/>
                <a:latin typeface="Arial" pitchFamily="34" charset="0"/>
                <a:ea typeface="Calibri" pitchFamily="34" charset="0"/>
                <a:cs typeface="Arial" pitchFamily="34" charset="0"/>
              </a:rPr>
              <a:t> aprobado (regularización)</a:t>
            </a:r>
            <a:endParaRPr kumimoji="0" lang="es-AR" sz="2400" b="0" i="0" u="none" strike="noStrike" cap="none" normalizeH="0" baseline="0" dirty="0">
              <a:ln>
                <a:noFill/>
              </a:ln>
              <a:solidFill>
                <a:schemeClr val="accent2"/>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
                <a:schemeClr val="accent2"/>
              </a:buClr>
              <a:buSzTx/>
              <a:buFont typeface="Wingdings" pitchFamily="2" charset="2"/>
              <a:buChar char="q"/>
              <a:tabLst>
                <a:tab pos="457200" algn="l"/>
              </a:tabLst>
            </a:pPr>
            <a:endParaRPr kumimoji="0" lang="es-AR" b="0" i="0" u="none" strike="noStrike" cap="none" normalizeH="0" baseline="0" dirty="0">
              <a:ln>
                <a:noFill/>
              </a:ln>
              <a:solidFill>
                <a:schemeClr val="tx1"/>
              </a:solidFill>
              <a:effectLst/>
              <a:latin typeface="Arial" pitchFamily="34" charset="0"/>
              <a:ea typeface="Calibri" pitchFamily="34" charset="0"/>
              <a:cs typeface="Arial" pitchFamily="34" charset="0"/>
            </a:endParaRPr>
          </a:p>
          <a:p>
            <a:pPr indent="449263" eaLnBrk="0" fontAlgn="base" hangingPunct="0">
              <a:lnSpc>
                <a:spcPct val="150000"/>
              </a:lnSpc>
              <a:spcBef>
                <a:spcPct val="0"/>
              </a:spcBef>
              <a:spcAft>
                <a:spcPct val="0"/>
              </a:spcAft>
              <a:buClr>
                <a:schemeClr val="accent2"/>
              </a:buClr>
              <a:buFont typeface="Wingdings" pitchFamily="2" charset="2"/>
              <a:buChar char="q"/>
              <a:tabLst>
                <a:tab pos="457200" algn="l"/>
              </a:tabLst>
            </a:pPr>
            <a:r>
              <a:rPr kumimoji="0" lang="es-AR" b="0" i="0" u="none" strike="noStrike" cap="none" normalizeH="0" baseline="0" dirty="0">
                <a:ln>
                  <a:noFill/>
                </a:ln>
                <a:solidFill>
                  <a:schemeClr val="tx1"/>
                </a:solidFill>
                <a:effectLst/>
                <a:latin typeface="Arial" pitchFamily="34" charset="0"/>
                <a:ea typeface="Calibri" pitchFamily="34" charset="0"/>
                <a:cs typeface="Arial" pitchFamily="34" charset="0"/>
              </a:rPr>
              <a:t>75 % asistencia a clases.</a:t>
            </a:r>
          </a:p>
          <a:p>
            <a:pPr indent="449263" eaLnBrk="0" fontAlgn="base" hangingPunct="0">
              <a:lnSpc>
                <a:spcPct val="150000"/>
              </a:lnSpc>
              <a:spcBef>
                <a:spcPct val="0"/>
              </a:spcBef>
              <a:spcAft>
                <a:spcPct val="0"/>
              </a:spcAft>
              <a:buClr>
                <a:schemeClr val="accent2"/>
              </a:buClr>
              <a:buFont typeface="Wingdings" pitchFamily="2" charset="2"/>
              <a:buChar char="q"/>
              <a:tabLst>
                <a:tab pos="457200" algn="l"/>
              </a:tabLst>
            </a:pPr>
            <a:r>
              <a:rPr lang="es-AR" dirty="0">
                <a:latin typeface="Arial" pitchFamily="34" charset="0"/>
                <a:ea typeface="Calibri" pitchFamily="34" charset="0"/>
                <a:cs typeface="Arial" pitchFamily="34" charset="0"/>
              </a:rPr>
              <a:t>Asistencia a trabajos prácticos de laboratorio.</a:t>
            </a:r>
            <a:endParaRPr kumimoji="0" lang="es-AR" b="0" i="0" u="none" strike="noStrike" cap="none" normalizeH="0" baseline="0" dirty="0">
              <a:ln>
                <a:noFill/>
              </a:ln>
              <a:solidFill>
                <a:schemeClr val="tx1"/>
              </a:solidFill>
              <a:effectLst/>
              <a:latin typeface="Arial" pitchFamily="34" charset="0"/>
              <a:ea typeface="Calibri" pitchFamily="34" charset="0"/>
              <a:cs typeface="Arial" pitchFamily="34" charset="0"/>
            </a:endParaRPr>
          </a:p>
          <a:p>
            <a:pPr indent="449263" eaLnBrk="0" fontAlgn="base" hangingPunct="0">
              <a:lnSpc>
                <a:spcPct val="150000"/>
              </a:lnSpc>
              <a:spcBef>
                <a:spcPct val="0"/>
              </a:spcBef>
              <a:spcAft>
                <a:spcPct val="0"/>
              </a:spcAft>
              <a:buClr>
                <a:schemeClr val="accent2"/>
              </a:buClr>
              <a:buFont typeface="Wingdings" pitchFamily="2" charset="2"/>
              <a:buChar char="q"/>
              <a:tabLst>
                <a:tab pos="457200" algn="l"/>
              </a:tabLst>
            </a:pPr>
            <a:r>
              <a:rPr lang="es-AR" dirty="0">
                <a:latin typeface="Arial" pitchFamily="34" charset="0"/>
                <a:cs typeface="Arial" pitchFamily="34" charset="0"/>
              </a:rPr>
              <a:t>Entrega de los informes técnicos correspondientes a los trabajos prácticos.</a:t>
            </a:r>
            <a:endParaRPr kumimoji="0" lang="es-AR" b="0" i="0" u="none" strike="noStrike" cap="none" normalizeH="0" baseline="0" dirty="0">
              <a:ln>
                <a:noFill/>
              </a:ln>
              <a:solidFill>
                <a:schemeClr val="tx1"/>
              </a:solidFill>
              <a:effectLst/>
              <a:latin typeface="Arial" pitchFamily="34" charset="0"/>
              <a:cs typeface="Arial" pitchFamily="34" charset="0"/>
            </a:endParaRPr>
          </a:p>
          <a:p>
            <a:pPr indent="449263" eaLnBrk="0" fontAlgn="base" hangingPunct="0">
              <a:lnSpc>
                <a:spcPct val="150000"/>
              </a:lnSpc>
              <a:spcBef>
                <a:spcPct val="0"/>
              </a:spcBef>
              <a:spcAft>
                <a:spcPct val="0"/>
              </a:spcAft>
              <a:buClr>
                <a:schemeClr val="accent2"/>
              </a:buClr>
              <a:buFont typeface="Wingdings" pitchFamily="2" charset="2"/>
              <a:buChar char="q"/>
              <a:tabLst>
                <a:tab pos="457200" algn="l"/>
              </a:tabLst>
            </a:pPr>
            <a:r>
              <a:rPr kumimoji="0" lang="es-AR" b="0" i="0" u="none" strike="noStrike" cap="none" normalizeH="0" baseline="0" dirty="0">
                <a:ln>
                  <a:noFill/>
                </a:ln>
                <a:solidFill>
                  <a:schemeClr val="tx1"/>
                </a:solidFill>
                <a:effectLst/>
                <a:latin typeface="Arial" pitchFamily="34" charset="0"/>
                <a:ea typeface="Calibri" pitchFamily="34" charset="0"/>
                <a:cs typeface="Arial" pitchFamily="34" charset="0"/>
              </a:rPr>
              <a:t>Trabajo</a:t>
            </a:r>
            <a:r>
              <a:rPr kumimoji="0" lang="es-AR" b="0" i="0" u="none" strike="noStrike" cap="none" normalizeH="0" dirty="0">
                <a:ln>
                  <a:noFill/>
                </a:ln>
                <a:solidFill>
                  <a:schemeClr val="tx1"/>
                </a:solidFill>
                <a:effectLst/>
                <a:latin typeface="Arial" pitchFamily="34" charset="0"/>
                <a:ea typeface="Calibri" pitchFamily="34" charset="0"/>
                <a:cs typeface="Arial" pitchFamily="34" charset="0"/>
              </a:rPr>
              <a:t> integrador: </a:t>
            </a:r>
            <a:r>
              <a:rPr kumimoji="0" lang="es-AR" b="0" i="0" u="none" strike="noStrike" cap="none" normalizeH="0" baseline="0" dirty="0">
                <a:ln>
                  <a:noFill/>
                </a:ln>
                <a:solidFill>
                  <a:schemeClr val="tx1"/>
                </a:solidFill>
                <a:effectLst/>
                <a:latin typeface="Arial" pitchFamily="34" charset="0"/>
                <a:ea typeface="Calibri" pitchFamily="34" charset="0"/>
                <a:cs typeface="Arial" pitchFamily="34" charset="0"/>
              </a:rPr>
              <a:t>Selección y exposición </a:t>
            </a:r>
            <a:r>
              <a:rPr lang="es-AR" dirty="0">
                <a:latin typeface="Arial" pitchFamily="34" charset="0"/>
                <a:ea typeface="Calibri" pitchFamily="34" charset="0"/>
                <a:cs typeface="Arial" pitchFamily="34" charset="0"/>
              </a:rPr>
              <a:t>(</a:t>
            </a:r>
            <a:r>
              <a:rPr kumimoji="0" lang="es-AR" b="0" i="0" u="none" strike="noStrike" cap="none" normalizeH="0" baseline="0" dirty="0">
                <a:ln>
                  <a:noFill/>
                </a:ln>
                <a:solidFill>
                  <a:schemeClr val="tx1"/>
                </a:solidFill>
                <a:effectLst/>
                <a:latin typeface="Arial" pitchFamily="34" charset="0"/>
                <a:ea typeface="Calibri" pitchFamily="34" charset="0"/>
                <a:cs typeface="Arial" pitchFamily="34" charset="0"/>
              </a:rPr>
              <a:t>bajo la modalidad de seminario breve) de una publicación científica, patente o artículo de divulgación científica.</a:t>
            </a:r>
          </a:p>
          <a:p>
            <a:pPr marL="0" marR="0" lvl="0" indent="449263" algn="l" defTabSz="914400" rtl="0" eaLnBrk="0" fontAlgn="base" latinLnBrk="0" hangingPunct="0">
              <a:lnSpc>
                <a:spcPct val="100000"/>
              </a:lnSpc>
              <a:spcBef>
                <a:spcPct val="0"/>
              </a:spcBef>
              <a:spcAft>
                <a:spcPct val="0"/>
              </a:spcAft>
              <a:buClr>
                <a:schemeClr val="accent2"/>
              </a:buClr>
              <a:buSzTx/>
              <a:buFont typeface="Wingdings" pitchFamily="2" charset="2"/>
              <a:buChar char="q"/>
              <a:tabLst>
                <a:tab pos="457200" algn="l"/>
              </a:tabLst>
            </a:pPr>
            <a:endParaRPr kumimoji="0" lang="es-AR" b="0" i="0" u="none" strike="noStrike" cap="none" normalizeH="0" baseline="0" dirty="0">
              <a:ln>
                <a:noFill/>
              </a:ln>
              <a:solidFill>
                <a:schemeClr val="tx1"/>
              </a:solidFill>
              <a:effectLst/>
              <a:latin typeface="Arial" pitchFamily="34" charset="0"/>
              <a:ea typeface="Calibri"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tab pos="457200" algn="l"/>
              </a:tabLst>
            </a:pPr>
            <a:endParaRPr kumimoji="0" lang="es-AR" sz="2400" b="1" i="0" u="none" strike="noStrike" cap="none" normalizeH="0" baseline="0" dirty="0">
              <a:ln>
                <a:noFill/>
              </a:ln>
              <a:solidFill>
                <a:schemeClr val="accent2"/>
              </a:solidFill>
              <a:effectLst/>
              <a:latin typeface="Arial" pitchFamily="34" charset="0"/>
              <a:ea typeface="Calibri"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tab pos="457200" algn="l"/>
              </a:tabLst>
            </a:pPr>
            <a:r>
              <a:rPr kumimoji="0" lang="es-AR" sz="2400" b="1" i="0" u="none" strike="noStrike" cap="none" normalizeH="0" baseline="0" dirty="0">
                <a:ln>
                  <a:noFill/>
                </a:ln>
                <a:solidFill>
                  <a:schemeClr val="accent2"/>
                </a:solidFill>
                <a:effectLst/>
                <a:latin typeface="Arial" pitchFamily="34" charset="0"/>
                <a:ea typeface="Calibri" pitchFamily="34" charset="0"/>
                <a:cs typeface="Arial" pitchFamily="34" charset="0"/>
              </a:rPr>
              <a:t>Asignatura aprobada</a:t>
            </a:r>
            <a:endParaRPr kumimoji="0" lang="es-AR" sz="2400" b="0" i="0" u="none" strike="noStrike" cap="none" normalizeH="0" baseline="0" dirty="0">
              <a:ln>
                <a:noFill/>
              </a:ln>
              <a:solidFill>
                <a:schemeClr val="accent2"/>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tabLst>
                <a:tab pos="457200" algn="l"/>
              </a:tabLst>
            </a:pPr>
            <a:endParaRPr lang="es-AR" dirty="0">
              <a:latin typeface="Arial" pitchFamily="34" charset="0"/>
              <a:ea typeface="Calibri"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 typeface="Wingdings" pitchFamily="2" charset="2"/>
              <a:buChar char="q"/>
              <a:tabLst>
                <a:tab pos="457200" algn="l"/>
              </a:tabLst>
            </a:pPr>
            <a:r>
              <a:rPr lang="es-AR" b="1" dirty="0">
                <a:solidFill>
                  <a:schemeClr val="accent2"/>
                </a:solidFill>
                <a:latin typeface="Arial" pitchFamily="34" charset="0"/>
                <a:ea typeface="Calibri" pitchFamily="34" charset="0"/>
                <a:cs typeface="Arial" pitchFamily="34" charset="0"/>
              </a:rPr>
              <a:t>Opción 1. </a:t>
            </a:r>
            <a:r>
              <a:rPr kumimoji="0" lang="es-AR" b="0" i="0" u="none" strike="noStrike" cap="none" normalizeH="0" baseline="0" dirty="0">
                <a:ln>
                  <a:noFill/>
                </a:ln>
                <a:solidFill>
                  <a:schemeClr val="tx1"/>
                </a:solidFill>
                <a:effectLst/>
                <a:latin typeface="Arial" pitchFamily="34" charset="0"/>
                <a:ea typeface="Calibri" pitchFamily="34" charset="0"/>
                <a:cs typeface="Arial" pitchFamily="34" charset="0"/>
              </a:rPr>
              <a:t>Evaluación continua</a:t>
            </a:r>
          </a:p>
          <a:p>
            <a:pPr lvl="0" indent="449263" algn="just" eaLnBrk="0" fontAlgn="base" hangingPunct="0">
              <a:spcBef>
                <a:spcPct val="0"/>
              </a:spcBef>
              <a:spcAft>
                <a:spcPct val="0"/>
              </a:spcAft>
              <a:tabLst>
                <a:tab pos="457200" algn="l"/>
              </a:tabLst>
            </a:pPr>
            <a:r>
              <a:rPr kumimoji="0" lang="es-AR" b="0" i="0" u="none" strike="noStrike" cap="none" normalizeH="0" baseline="0" dirty="0">
                <a:ln>
                  <a:noFill/>
                </a:ln>
                <a:solidFill>
                  <a:schemeClr val="tx1"/>
                </a:solidFill>
                <a:effectLst/>
                <a:latin typeface="Arial" pitchFamily="34" charset="0"/>
                <a:ea typeface="Calibri" pitchFamily="34" charset="0"/>
                <a:cs typeface="Arial" pitchFamily="34" charset="0"/>
              </a:rPr>
              <a:t>2</a:t>
            </a:r>
            <a:r>
              <a:rPr kumimoji="0" lang="es-AR" b="0" i="0" u="none" strike="noStrike" cap="none" normalizeH="0" dirty="0">
                <a:ln>
                  <a:noFill/>
                </a:ln>
                <a:solidFill>
                  <a:schemeClr val="tx1"/>
                </a:solidFill>
                <a:effectLst/>
                <a:latin typeface="Arial" pitchFamily="34" charset="0"/>
                <a:ea typeface="Calibri" pitchFamily="34" charset="0"/>
                <a:cs typeface="Arial" pitchFamily="34" charset="0"/>
              </a:rPr>
              <a:t> parciales y trabajo integrador aprobados con ≥ 6</a:t>
            </a:r>
          </a:p>
          <a:p>
            <a:pPr marL="0" marR="0" lvl="0" indent="449263" algn="just" defTabSz="914400" rtl="0" eaLnBrk="0" fontAlgn="base" latinLnBrk="0" hangingPunct="0">
              <a:lnSpc>
                <a:spcPct val="100000"/>
              </a:lnSpc>
              <a:spcBef>
                <a:spcPct val="0"/>
              </a:spcBef>
              <a:spcAft>
                <a:spcPct val="0"/>
              </a:spcAft>
              <a:buClrTx/>
              <a:buSzTx/>
              <a:buFont typeface="Wingdings" pitchFamily="2" charset="2"/>
              <a:buChar char="q"/>
              <a:tabLst>
                <a:tab pos="457200" algn="l"/>
              </a:tabLst>
            </a:pPr>
            <a:endParaRPr kumimoji="0" lang="es-AR" b="0" i="0" u="none" strike="noStrike" cap="none" normalizeH="0" baseline="0" dirty="0">
              <a:ln>
                <a:noFill/>
              </a:ln>
              <a:solidFill>
                <a:schemeClr val="tx1"/>
              </a:solidFill>
              <a:effectLst/>
              <a:latin typeface="Arial" pitchFamily="34" charset="0"/>
              <a:ea typeface="Calibri"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 typeface="Wingdings" pitchFamily="2" charset="2"/>
              <a:buChar char="q"/>
              <a:tabLst>
                <a:tab pos="457200" algn="l"/>
              </a:tabLst>
            </a:pPr>
            <a:r>
              <a:rPr kumimoji="0" lang="es-AR" b="1" i="0" u="none" strike="noStrike" cap="none" normalizeH="0" baseline="0" dirty="0">
                <a:ln>
                  <a:noFill/>
                </a:ln>
                <a:solidFill>
                  <a:schemeClr val="accent2"/>
                </a:solidFill>
                <a:effectLst/>
                <a:latin typeface="Arial" pitchFamily="34" charset="0"/>
                <a:ea typeface="Calibri" pitchFamily="34" charset="0"/>
                <a:cs typeface="Arial" pitchFamily="34" charset="0"/>
              </a:rPr>
              <a:t>Opción 2. </a:t>
            </a:r>
            <a:r>
              <a:rPr kumimoji="0" lang="es-AR" b="0" i="0" u="none" strike="noStrike" cap="none" normalizeH="0" baseline="0" dirty="0">
                <a:ln>
                  <a:noFill/>
                </a:ln>
                <a:solidFill>
                  <a:schemeClr val="tx1"/>
                </a:solidFill>
                <a:effectLst/>
                <a:latin typeface="Arial" pitchFamily="34" charset="0"/>
                <a:ea typeface="Calibri" pitchFamily="34" charset="0"/>
                <a:cs typeface="Arial" pitchFamily="34" charset="0"/>
              </a:rPr>
              <a:t>Evaluación final</a:t>
            </a:r>
          </a:p>
          <a:p>
            <a:pPr marL="0" marR="0" lvl="0" indent="449263" algn="just" defTabSz="914400" rtl="0" eaLnBrk="0" fontAlgn="base" latinLnBrk="0" hangingPunct="0">
              <a:lnSpc>
                <a:spcPct val="100000"/>
              </a:lnSpc>
              <a:spcBef>
                <a:spcPct val="0"/>
              </a:spcBef>
              <a:spcAft>
                <a:spcPct val="0"/>
              </a:spcAft>
              <a:buClrTx/>
              <a:buSzTx/>
              <a:tabLst>
                <a:tab pos="457200" algn="l"/>
              </a:tabLst>
            </a:pPr>
            <a:r>
              <a:rPr lang="es-AR" dirty="0">
                <a:latin typeface="Arial" pitchFamily="34" charset="0"/>
                <a:ea typeface="Calibri" pitchFamily="34" charset="0"/>
                <a:cs typeface="Arial" pitchFamily="34" charset="0"/>
              </a:rPr>
              <a:t>Teniendo el cursado aprobado, mediante examen final en alguno de los llamados habituales.  </a:t>
            </a:r>
            <a:endParaRPr kumimoji="0" lang="es-AR"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323528" y="657845"/>
            <a:ext cx="8604447" cy="61555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AR" b="1" i="0" u="none" strike="noStrike" cap="none" normalizeH="0" baseline="0" dirty="0">
                <a:ln>
                  <a:noFill/>
                </a:ln>
                <a:solidFill>
                  <a:schemeClr val="accent2"/>
                </a:solidFill>
                <a:effectLst/>
                <a:latin typeface="Arial" pitchFamily="34" charset="0"/>
                <a:ea typeface="Calibri" pitchFamily="34" charset="0"/>
                <a:cs typeface="Arial" pitchFamily="34" charset="0"/>
              </a:rPr>
              <a:t>Capítulo 1. Introducción a la </a:t>
            </a:r>
            <a:r>
              <a:rPr kumimoji="0" lang="es-AR" b="1" i="0" u="none" strike="noStrike" cap="none" normalizeH="0" baseline="0" dirty="0" err="1">
                <a:ln>
                  <a:noFill/>
                </a:ln>
                <a:solidFill>
                  <a:schemeClr val="accent2"/>
                </a:solidFill>
                <a:effectLst/>
                <a:latin typeface="Arial" pitchFamily="34" charset="0"/>
                <a:ea typeface="Calibri" pitchFamily="34" charset="0"/>
                <a:cs typeface="Arial" pitchFamily="34" charset="0"/>
              </a:rPr>
              <a:t>nanociencia</a:t>
            </a:r>
            <a:r>
              <a:rPr kumimoji="0" lang="es-AR" b="1" i="0" u="none" strike="noStrike" cap="none" normalizeH="0" baseline="0" dirty="0">
                <a:ln>
                  <a:noFill/>
                </a:ln>
                <a:solidFill>
                  <a:schemeClr val="accent2"/>
                </a:solidFill>
                <a:effectLst/>
                <a:latin typeface="Arial" pitchFamily="34" charset="0"/>
                <a:ea typeface="Calibri" pitchFamily="34" charset="0"/>
                <a:cs typeface="Arial" pitchFamily="34" charset="0"/>
              </a:rPr>
              <a:t> y nanotecnología.</a:t>
            </a:r>
            <a:endParaRPr kumimoji="0" lang="es-AR" b="0" i="0" u="none" strike="noStrike" cap="none" normalizeH="0" baseline="0" dirty="0">
              <a:ln>
                <a:noFill/>
              </a:ln>
              <a:solidFill>
                <a:schemeClr val="accent2"/>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AR" sz="1600" b="0" i="0" u="none" strike="noStrike" cap="none" normalizeH="0" baseline="0" dirty="0">
                <a:ln>
                  <a:noFill/>
                </a:ln>
                <a:solidFill>
                  <a:schemeClr val="tx1"/>
                </a:solidFill>
                <a:effectLst/>
                <a:latin typeface="Arial" pitchFamily="34" charset="0"/>
                <a:ea typeface="Calibri" pitchFamily="34" charset="0"/>
                <a:cs typeface="Arial" pitchFamily="34" charset="0"/>
              </a:rPr>
              <a:t>¿Qué es </a:t>
            </a:r>
            <a:r>
              <a:rPr kumimoji="0" lang="es-AR" sz="1600" b="0" i="0" u="none" strike="noStrike" cap="none" normalizeH="0" baseline="0" dirty="0" err="1">
                <a:ln>
                  <a:noFill/>
                </a:ln>
                <a:solidFill>
                  <a:schemeClr val="tx1"/>
                </a:solidFill>
                <a:effectLst/>
                <a:latin typeface="Arial" pitchFamily="34" charset="0"/>
                <a:ea typeface="Calibri" pitchFamily="34" charset="0"/>
                <a:cs typeface="Arial" pitchFamily="34" charset="0"/>
              </a:rPr>
              <a:t>nanociencia</a:t>
            </a:r>
            <a:r>
              <a:rPr kumimoji="0" lang="es-AR" sz="1600" b="0" i="0" u="none" strike="noStrike" cap="none" normalizeH="0" baseline="0" dirty="0">
                <a:ln>
                  <a:noFill/>
                </a:ln>
                <a:solidFill>
                  <a:schemeClr val="tx1"/>
                </a:solidFill>
                <a:effectLst/>
                <a:latin typeface="Arial" pitchFamily="34" charset="0"/>
                <a:ea typeface="Calibri" pitchFamily="34" charset="0"/>
                <a:cs typeface="Arial" pitchFamily="34" charset="0"/>
              </a:rPr>
              <a:t> y nanotecnología? La escala </a:t>
            </a:r>
            <a:r>
              <a:rPr kumimoji="0" lang="es-AR" sz="1600" b="0" i="0" u="none" strike="noStrike" cap="none" normalizeH="0" baseline="0" dirty="0" err="1">
                <a:ln>
                  <a:noFill/>
                </a:ln>
                <a:solidFill>
                  <a:schemeClr val="tx1"/>
                </a:solidFill>
                <a:effectLst/>
                <a:latin typeface="Arial" pitchFamily="34" charset="0"/>
                <a:ea typeface="Calibri" pitchFamily="34" charset="0"/>
                <a:cs typeface="Arial" pitchFamily="34" charset="0"/>
              </a:rPr>
              <a:t>nanométrica</a:t>
            </a:r>
            <a:r>
              <a:rPr kumimoji="0" lang="es-AR" sz="1600" b="0" i="0" u="none" strike="noStrike" cap="none" normalizeH="0" baseline="0" dirty="0">
                <a:ln>
                  <a:noFill/>
                </a:ln>
                <a:solidFill>
                  <a:schemeClr val="tx1"/>
                </a:solidFill>
                <a:effectLst/>
                <a:latin typeface="Arial" pitchFamily="34" charset="0"/>
                <a:ea typeface="Calibri" pitchFamily="34" charset="0"/>
                <a:cs typeface="Arial" pitchFamily="34" charset="0"/>
              </a:rPr>
              <a:t>. Explorando la </a:t>
            </a:r>
            <a:r>
              <a:rPr kumimoji="0" lang="es-AR" sz="1600" b="0" i="0" u="none" strike="noStrike" cap="none" normalizeH="0" baseline="0" dirty="0" err="1">
                <a:ln>
                  <a:noFill/>
                </a:ln>
                <a:solidFill>
                  <a:schemeClr val="tx1"/>
                </a:solidFill>
                <a:effectLst/>
                <a:latin typeface="Arial" pitchFamily="34" charset="0"/>
                <a:ea typeface="Calibri" pitchFamily="34" charset="0"/>
                <a:cs typeface="Arial" pitchFamily="34" charset="0"/>
              </a:rPr>
              <a:t>nanoescala</a:t>
            </a:r>
            <a:r>
              <a:rPr kumimoji="0" lang="es-AR" sz="1600" b="0" i="0" u="none" strike="noStrike" cap="none" normalizeH="0" baseline="0" dirty="0">
                <a:ln>
                  <a:noFill/>
                </a:ln>
                <a:solidFill>
                  <a:schemeClr val="tx1"/>
                </a:solidFill>
                <a:effectLst/>
                <a:latin typeface="Arial" pitchFamily="34" charset="0"/>
                <a:ea typeface="Calibri" pitchFamily="34" charset="0"/>
                <a:cs typeface="Arial" pitchFamily="34" charset="0"/>
              </a:rPr>
              <a:t>. Área superficial vs. volumen. Nanotecnología y aplicaciones. El lenguaje matemático de la escala.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AR"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AR" b="1" i="0" u="none" strike="noStrike" cap="none" normalizeH="0" baseline="0" dirty="0">
                <a:ln>
                  <a:noFill/>
                </a:ln>
                <a:solidFill>
                  <a:schemeClr val="accent2"/>
                </a:solidFill>
                <a:effectLst/>
                <a:latin typeface="Arial" pitchFamily="34" charset="0"/>
                <a:ea typeface="Calibri" pitchFamily="34" charset="0"/>
                <a:cs typeface="Arial" pitchFamily="34" charset="0"/>
              </a:rPr>
              <a:t>Capítulo 2. Trabajando  a escala </a:t>
            </a:r>
            <a:r>
              <a:rPr kumimoji="0" lang="es-AR" b="1" i="0" u="none" strike="noStrike" cap="none" normalizeH="0" baseline="0" dirty="0" err="1">
                <a:ln>
                  <a:noFill/>
                </a:ln>
                <a:solidFill>
                  <a:schemeClr val="accent2"/>
                </a:solidFill>
                <a:effectLst/>
                <a:latin typeface="Arial" pitchFamily="34" charset="0"/>
                <a:ea typeface="Calibri" pitchFamily="34" charset="0"/>
                <a:cs typeface="Arial" pitchFamily="34" charset="0"/>
              </a:rPr>
              <a:t>nanométrica</a:t>
            </a:r>
            <a:endParaRPr kumimoji="0" lang="es-AR" b="0" i="0" u="none" strike="noStrike" cap="none" normalizeH="0" baseline="0" dirty="0">
              <a:ln>
                <a:noFill/>
              </a:ln>
              <a:solidFill>
                <a:schemeClr val="accent2"/>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AR" sz="1600" b="0" i="0" u="none" strike="noStrike" cap="none" normalizeH="0" baseline="0" dirty="0">
                <a:ln>
                  <a:noFill/>
                </a:ln>
                <a:solidFill>
                  <a:schemeClr val="tx1"/>
                </a:solidFill>
                <a:effectLst/>
                <a:latin typeface="Arial" pitchFamily="34" charset="0"/>
                <a:ea typeface="Calibri" pitchFamily="34" charset="0"/>
                <a:cs typeface="Arial" pitchFamily="34" charset="0"/>
              </a:rPr>
              <a:t>Tecnología de ultra alto vacío (UHV). Microscopía electrónica de barrido (SEM).  Microscopía electrónica de transmisión (TEM). Microscopía de efecto túnel (STM). Microscopía de fuerza atómica (AFM). Microscopías de fluorescencia. Litografía. Manipulación atómica y molecular. </a:t>
            </a:r>
            <a:r>
              <a:rPr kumimoji="0" lang="es-AR" sz="1600" b="0" i="0" u="none" strike="noStrike" cap="none" normalizeH="0" baseline="0" dirty="0" err="1">
                <a:ln>
                  <a:noFill/>
                </a:ln>
                <a:solidFill>
                  <a:schemeClr val="tx1"/>
                </a:solidFill>
                <a:effectLst/>
                <a:latin typeface="Arial" pitchFamily="34" charset="0"/>
                <a:ea typeface="Calibri" pitchFamily="34" charset="0"/>
                <a:cs typeface="Arial" pitchFamily="34" charset="0"/>
              </a:rPr>
              <a:t>Autoensamblaje</a:t>
            </a:r>
            <a:r>
              <a:rPr kumimoji="0" lang="es-AR" sz="1600" b="0" i="0" u="none" strike="noStrike" cap="none" normalizeH="0" baseline="0" dirty="0">
                <a:ln>
                  <a:noFill/>
                </a:ln>
                <a:solidFill>
                  <a:schemeClr val="tx1"/>
                </a:solidFill>
                <a:effectLst/>
                <a:latin typeface="Arial" pitchFamily="34" charset="0"/>
                <a:ea typeface="Calibri" pitchFamily="34" charset="0"/>
                <a:cs typeface="Arial" pitchFamily="34" charset="0"/>
              </a:rPr>
              <a:t>. Aceleradores de partículas: el sincrotrón.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AR"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AR" b="1" i="0" u="none" strike="noStrike" cap="none" normalizeH="0" baseline="0" dirty="0">
                <a:ln>
                  <a:noFill/>
                </a:ln>
                <a:solidFill>
                  <a:schemeClr val="accent2"/>
                </a:solidFill>
                <a:effectLst/>
                <a:latin typeface="Arial" pitchFamily="34" charset="0"/>
                <a:ea typeface="Calibri" pitchFamily="34" charset="0"/>
                <a:cs typeface="Arial" pitchFamily="34" charset="0"/>
              </a:rPr>
              <a:t>Capítulo 3. Introducción a la nano-física</a:t>
            </a:r>
            <a:endParaRPr kumimoji="0" lang="es-AR" b="0" i="0" u="none" strike="noStrike" cap="none" normalizeH="0" baseline="0" dirty="0">
              <a:ln>
                <a:noFill/>
              </a:ln>
              <a:solidFill>
                <a:schemeClr val="accent2"/>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AR" sz="1600" b="0" i="0" u="none" strike="noStrike" cap="none" normalizeH="0" baseline="0" dirty="0">
                <a:ln>
                  <a:noFill/>
                </a:ln>
                <a:solidFill>
                  <a:schemeClr val="tx1"/>
                </a:solidFill>
                <a:effectLst/>
                <a:latin typeface="Arial" pitchFamily="34" charset="0"/>
                <a:ea typeface="Calibri" pitchFamily="34" charset="0"/>
                <a:cs typeface="Arial" pitchFamily="34" charset="0"/>
              </a:rPr>
              <a:t>Formas de energía. Fuerzas eléctricas. Física cuántica.  Teoría de bandas. Cohesión y tensión superficial. </a:t>
            </a:r>
            <a:r>
              <a:rPr kumimoji="0" lang="es-AR" sz="1600" b="0" i="0" u="none" strike="noStrike" cap="none" normalizeH="0" baseline="0" dirty="0" err="1">
                <a:ln>
                  <a:noFill/>
                </a:ln>
                <a:solidFill>
                  <a:schemeClr val="tx1"/>
                </a:solidFill>
                <a:effectLst/>
                <a:latin typeface="Arial" pitchFamily="34" charset="0"/>
                <a:ea typeface="Calibri" pitchFamily="34" charset="0"/>
                <a:cs typeface="Arial" pitchFamily="34" charset="0"/>
              </a:rPr>
              <a:t>Hidrofobicidad</a:t>
            </a:r>
            <a:r>
              <a:rPr kumimoji="0" lang="es-AR" sz="1600" b="0" i="0" u="none" strike="noStrike" cap="none" normalizeH="0" baseline="0" dirty="0">
                <a:ln>
                  <a:noFill/>
                </a:ln>
                <a:solidFill>
                  <a:schemeClr val="tx1"/>
                </a:solidFill>
                <a:effectLst/>
                <a:latin typeface="Arial" pitchFamily="34" charset="0"/>
                <a:ea typeface="Calibri" pitchFamily="34" charset="0"/>
                <a:cs typeface="Arial" pitchFamily="34" charset="0"/>
              </a:rPr>
              <a:t>. Fuerzas de adhesión y capilaridad. Viscosidad. Flujos turbulento y laminar. Radiación electromagnética. Luminiscencia. Reflexión, refracción e interferencia . Difracción de rayos-X. Aplicaciones: limpieza de superficies, miniaturización, sensores, control mediante radiación, MEMS, NEMS, materiales </a:t>
            </a:r>
            <a:r>
              <a:rPr kumimoji="0" lang="es-AR" sz="1600" b="0" i="0" u="none" strike="noStrike" cap="none" normalizeH="0" baseline="0" dirty="0" err="1">
                <a:ln>
                  <a:noFill/>
                </a:ln>
                <a:solidFill>
                  <a:schemeClr val="tx1"/>
                </a:solidFill>
                <a:effectLst/>
                <a:latin typeface="Arial" pitchFamily="34" charset="0"/>
                <a:ea typeface="Calibri" pitchFamily="34" charset="0"/>
                <a:cs typeface="Arial" pitchFamily="34" charset="0"/>
              </a:rPr>
              <a:t>fotónicos</a:t>
            </a:r>
            <a:r>
              <a:rPr kumimoji="0" lang="es-AR" sz="1600" b="0" i="0" u="none" strike="noStrike" cap="none" normalizeH="0" baseline="0" dirty="0">
                <a:ln>
                  <a:noFill/>
                </a:ln>
                <a:solidFill>
                  <a:schemeClr val="tx1"/>
                </a:solidFill>
                <a:effectLst/>
                <a:latin typeface="Arial" pitchFamily="34" charset="0"/>
                <a:ea typeface="Calibri" pitchFamily="34"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AR" sz="1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AR" b="1" i="0" u="none" strike="noStrike" cap="none" normalizeH="0" baseline="0" dirty="0">
                <a:ln>
                  <a:noFill/>
                </a:ln>
                <a:solidFill>
                  <a:schemeClr val="accent2"/>
                </a:solidFill>
                <a:effectLst/>
                <a:latin typeface="Arial" pitchFamily="34" charset="0"/>
                <a:ea typeface="Calibri" pitchFamily="34" charset="0"/>
                <a:cs typeface="Arial" pitchFamily="34" charset="0"/>
              </a:rPr>
              <a:t>Capítulo 4. Introducción a la nano-química</a:t>
            </a:r>
            <a:endParaRPr kumimoji="0" lang="es-AR" b="0" i="0" u="none" strike="noStrike" cap="none" normalizeH="0" baseline="0" dirty="0">
              <a:ln>
                <a:noFill/>
              </a:ln>
              <a:solidFill>
                <a:schemeClr val="accent2"/>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AR" sz="1600" b="0" i="0" u="none" strike="noStrike" cap="none" normalizeH="0" baseline="0" dirty="0">
                <a:ln>
                  <a:noFill/>
                </a:ln>
                <a:solidFill>
                  <a:schemeClr val="tx1"/>
                </a:solidFill>
                <a:effectLst/>
                <a:latin typeface="Arial" pitchFamily="34" charset="0"/>
                <a:ea typeface="Calibri" pitchFamily="34" charset="0"/>
                <a:cs typeface="Arial" pitchFamily="34" charset="0"/>
              </a:rPr>
              <a:t>Periodicidad de los elementos. Enlaces y fuerzas intermoleculares. Química supramolecular. </a:t>
            </a:r>
            <a:r>
              <a:rPr kumimoji="0" lang="es-AR" sz="1600" b="0" i="0" u="none" strike="noStrike" cap="none" normalizeH="0" baseline="0" dirty="0" err="1">
                <a:ln>
                  <a:noFill/>
                </a:ln>
                <a:solidFill>
                  <a:schemeClr val="tx1"/>
                </a:solidFill>
                <a:effectLst/>
                <a:latin typeface="Arial" pitchFamily="34" charset="0"/>
                <a:ea typeface="Calibri" pitchFamily="34" charset="0"/>
                <a:cs typeface="Arial" pitchFamily="34" charset="0"/>
              </a:rPr>
              <a:t>Dendrímeros</a:t>
            </a:r>
            <a:r>
              <a:rPr kumimoji="0" lang="es-AR" sz="1600" b="0"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es-AR" sz="1600" b="0" i="0" u="none" strike="noStrike" cap="none" normalizeH="0" baseline="0" dirty="0" err="1">
                <a:ln>
                  <a:noFill/>
                </a:ln>
                <a:solidFill>
                  <a:schemeClr val="tx1"/>
                </a:solidFill>
                <a:effectLst/>
                <a:latin typeface="Arial" pitchFamily="34" charset="0"/>
                <a:ea typeface="Calibri" pitchFamily="34" charset="0"/>
                <a:cs typeface="Arial" pitchFamily="34" charset="0"/>
              </a:rPr>
              <a:t>Monocapas</a:t>
            </a:r>
            <a:r>
              <a:rPr kumimoji="0" lang="es-AR" sz="1600" b="0"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es-AR" sz="1600" b="0" i="0" u="none" strike="noStrike" cap="none" normalizeH="0" baseline="0" dirty="0" err="1">
                <a:ln>
                  <a:noFill/>
                </a:ln>
                <a:solidFill>
                  <a:schemeClr val="tx1"/>
                </a:solidFill>
                <a:effectLst/>
                <a:latin typeface="Arial" pitchFamily="34" charset="0"/>
                <a:ea typeface="Calibri" pitchFamily="34" charset="0"/>
                <a:cs typeface="Arial" pitchFamily="34" charset="0"/>
              </a:rPr>
              <a:t>autoensambladas</a:t>
            </a:r>
            <a:r>
              <a:rPr kumimoji="0" lang="es-AR" sz="1600" b="0"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es-AR" sz="1600" b="0" i="0" u="none" strike="noStrike" cap="none" normalizeH="0" baseline="0" dirty="0" err="1">
                <a:ln>
                  <a:noFill/>
                </a:ln>
                <a:solidFill>
                  <a:schemeClr val="tx1"/>
                </a:solidFill>
                <a:effectLst/>
                <a:latin typeface="Arial" pitchFamily="34" charset="0"/>
                <a:ea typeface="Calibri" pitchFamily="34" charset="0"/>
                <a:cs typeface="Arial" pitchFamily="34" charset="0"/>
              </a:rPr>
              <a:t>Nanopartículas</a:t>
            </a:r>
            <a:r>
              <a:rPr kumimoji="0" lang="es-AR" sz="1600" b="0" i="0" u="none" strike="noStrike" cap="none" normalizeH="0" baseline="0" dirty="0">
                <a:ln>
                  <a:noFill/>
                </a:ln>
                <a:solidFill>
                  <a:schemeClr val="tx1"/>
                </a:solidFill>
                <a:effectLst/>
                <a:latin typeface="Arial" pitchFamily="34" charset="0"/>
                <a:ea typeface="Calibri" pitchFamily="34" charset="0"/>
                <a:cs typeface="Arial" pitchFamily="34" charset="0"/>
              </a:rPr>
              <a:t>. Puntos cuánticos. </a:t>
            </a:r>
            <a:r>
              <a:rPr kumimoji="0" lang="es-AR" sz="1600" b="0" i="0" u="none" strike="noStrike" cap="none" normalizeH="0" baseline="0" dirty="0" err="1">
                <a:ln>
                  <a:noFill/>
                </a:ln>
                <a:solidFill>
                  <a:schemeClr val="tx1"/>
                </a:solidFill>
                <a:effectLst/>
                <a:latin typeface="Arial" pitchFamily="34" charset="0"/>
                <a:ea typeface="Calibri" pitchFamily="34" charset="0"/>
                <a:cs typeface="Arial" pitchFamily="34" charset="0"/>
              </a:rPr>
              <a:t>Fullerenos</a:t>
            </a:r>
            <a:r>
              <a:rPr kumimoji="0" lang="es-AR" sz="1600" b="0" i="0" u="none" strike="noStrike" cap="none" normalizeH="0" baseline="0" dirty="0">
                <a:ln>
                  <a:noFill/>
                </a:ln>
                <a:solidFill>
                  <a:schemeClr val="tx1"/>
                </a:solidFill>
                <a:effectLst/>
                <a:latin typeface="Arial" pitchFamily="34" charset="0"/>
                <a:ea typeface="Calibri" pitchFamily="34" charset="0"/>
                <a:cs typeface="Arial" pitchFamily="34" charset="0"/>
              </a:rPr>
              <a:t> y nanotubos de carbono.  Máquinas moleculares. Aplicaciones: suministro de fármacos, sensores biológicos, paneles solares, catálisis.</a:t>
            </a:r>
            <a:endParaRPr kumimoji="0" lang="es-AR" sz="1600" b="0" i="0" u="none" strike="noStrike" cap="none" normalizeH="0" baseline="0" dirty="0">
              <a:ln>
                <a:noFill/>
              </a:ln>
              <a:solidFill>
                <a:schemeClr val="tx1"/>
              </a:solidFill>
              <a:effectLst/>
              <a:latin typeface="Arial" pitchFamily="34" charset="0"/>
              <a:cs typeface="Arial" pitchFamily="34" charset="0"/>
            </a:endParaRPr>
          </a:p>
        </p:txBody>
      </p:sp>
      <p:sp>
        <p:nvSpPr>
          <p:cNvPr id="5" name="4 CuadroTexto"/>
          <p:cNvSpPr txBox="1"/>
          <p:nvPr/>
        </p:nvSpPr>
        <p:spPr>
          <a:xfrm>
            <a:off x="376388" y="332656"/>
            <a:ext cx="2015295" cy="461665"/>
          </a:xfrm>
          <a:prstGeom prst="rect">
            <a:avLst/>
          </a:prstGeom>
          <a:noFill/>
        </p:spPr>
        <p:txBody>
          <a:bodyPr wrap="none" rtlCol="0">
            <a:spAutoFit/>
          </a:bodyPr>
          <a:lstStyle/>
          <a:p>
            <a:r>
              <a:rPr lang="es-AR" sz="2400" b="1" dirty="0">
                <a:solidFill>
                  <a:schemeClr val="accent2"/>
                </a:solidFill>
                <a:latin typeface="Arial" pitchFamily="34" charset="0"/>
                <a:cs typeface="Arial" pitchFamily="34" charset="0"/>
              </a:rPr>
              <a:t>PROGRAMA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23528" y="819864"/>
            <a:ext cx="8280920" cy="5447645"/>
          </a:xfrm>
          <a:prstGeom prst="rect">
            <a:avLst/>
          </a:prstGeom>
        </p:spPr>
        <p:txBody>
          <a:bodyPr wrap="square">
            <a:spAutoFit/>
          </a:bodyPr>
          <a:lstStyle/>
          <a:p>
            <a:pPr lvl="0" eaLnBrk="0" fontAlgn="base" hangingPunct="0">
              <a:spcBef>
                <a:spcPct val="0"/>
              </a:spcBef>
              <a:spcAft>
                <a:spcPct val="0"/>
              </a:spcAft>
            </a:pPr>
            <a:r>
              <a:rPr lang="es-AR" b="1" dirty="0">
                <a:solidFill>
                  <a:schemeClr val="accent2"/>
                </a:solidFill>
                <a:latin typeface="Arial" pitchFamily="34" charset="0"/>
                <a:ea typeface="Calibri" pitchFamily="34" charset="0"/>
                <a:cs typeface="Arial" pitchFamily="34" charset="0"/>
              </a:rPr>
              <a:t>Capítulo  5. Materiales compuestos</a:t>
            </a:r>
            <a:endParaRPr lang="es-AR" dirty="0">
              <a:solidFill>
                <a:schemeClr val="accent2"/>
              </a:solidFill>
              <a:latin typeface="Arial" pitchFamily="34" charset="0"/>
              <a:cs typeface="Arial" pitchFamily="34" charset="0"/>
            </a:endParaRPr>
          </a:p>
          <a:p>
            <a:pPr lvl="0" eaLnBrk="0" fontAlgn="base" hangingPunct="0">
              <a:spcBef>
                <a:spcPct val="0"/>
              </a:spcBef>
              <a:spcAft>
                <a:spcPct val="0"/>
              </a:spcAft>
            </a:pPr>
            <a:r>
              <a:rPr lang="es-AR" sz="1600" dirty="0">
                <a:latin typeface="Arial" pitchFamily="34" charset="0"/>
                <a:ea typeface="Calibri" pitchFamily="34" charset="0"/>
                <a:cs typeface="Arial" pitchFamily="34" charset="0"/>
              </a:rPr>
              <a:t>Fibras para materiales compuestos: fibras de vidrio, de carbono, de </a:t>
            </a:r>
            <a:r>
              <a:rPr lang="es-AR" sz="1600" dirty="0" err="1">
                <a:latin typeface="Arial" pitchFamily="34" charset="0"/>
                <a:ea typeface="Calibri" pitchFamily="34" charset="0"/>
                <a:cs typeface="Arial" pitchFamily="34" charset="0"/>
              </a:rPr>
              <a:t>aramida</a:t>
            </a:r>
            <a:r>
              <a:rPr lang="es-AR" sz="1600" dirty="0">
                <a:latin typeface="Arial" pitchFamily="34" charset="0"/>
                <a:ea typeface="Calibri" pitchFamily="34" charset="0"/>
                <a:cs typeface="Arial" pitchFamily="34" charset="0"/>
              </a:rPr>
              <a:t>. Materiales matriz. Polímeros biodegradables. Polímeros </a:t>
            </a:r>
            <a:r>
              <a:rPr lang="es-AR" sz="1600" dirty="0" err="1">
                <a:latin typeface="Arial" pitchFamily="34" charset="0"/>
                <a:ea typeface="Calibri" pitchFamily="34" charset="0"/>
                <a:cs typeface="Arial" pitchFamily="34" charset="0"/>
              </a:rPr>
              <a:t>biocompatibles</a:t>
            </a:r>
            <a:r>
              <a:rPr lang="es-AR" sz="1600" dirty="0">
                <a:latin typeface="Arial" pitchFamily="34" charset="0"/>
                <a:ea typeface="Calibri" pitchFamily="34" charset="0"/>
                <a:cs typeface="Arial" pitchFamily="34" charset="0"/>
              </a:rPr>
              <a:t>. Plástico reforzado. Concreto. Asfalto y mezclas de asfalto. Madera. Compuestos con matriz de metal. Compuestos con matriz de cerámica. Hueso.</a:t>
            </a:r>
          </a:p>
          <a:p>
            <a:pPr lvl="0" eaLnBrk="0" fontAlgn="base" hangingPunct="0">
              <a:spcBef>
                <a:spcPct val="0"/>
              </a:spcBef>
              <a:spcAft>
                <a:spcPct val="0"/>
              </a:spcAft>
            </a:pPr>
            <a:endParaRPr lang="es-AR" dirty="0">
              <a:latin typeface="Arial" pitchFamily="34" charset="0"/>
              <a:cs typeface="Arial" pitchFamily="34" charset="0"/>
            </a:endParaRPr>
          </a:p>
          <a:p>
            <a:pPr lvl="0" eaLnBrk="0" fontAlgn="base" hangingPunct="0">
              <a:spcBef>
                <a:spcPct val="0"/>
              </a:spcBef>
              <a:spcAft>
                <a:spcPct val="0"/>
              </a:spcAft>
            </a:pPr>
            <a:r>
              <a:rPr lang="es-AR" b="1" dirty="0">
                <a:solidFill>
                  <a:schemeClr val="accent2"/>
                </a:solidFill>
                <a:latin typeface="Arial" pitchFamily="34" charset="0"/>
                <a:ea typeface="Calibri" pitchFamily="34" charset="0"/>
                <a:cs typeface="Arial" pitchFamily="34" charset="0"/>
              </a:rPr>
              <a:t>Capítulo  6. Superconductores</a:t>
            </a:r>
            <a:endParaRPr lang="es-AR" dirty="0">
              <a:solidFill>
                <a:schemeClr val="accent2"/>
              </a:solidFill>
              <a:latin typeface="Arial" pitchFamily="34" charset="0"/>
              <a:cs typeface="Arial" pitchFamily="34" charset="0"/>
            </a:endParaRPr>
          </a:p>
          <a:p>
            <a:pPr lvl="0" eaLnBrk="0" fontAlgn="base" hangingPunct="0">
              <a:spcBef>
                <a:spcPct val="0"/>
              </a:spcBef>
              <a:spcAft>
                <a:spcPct val="0"/>
              </a:spcAft>
            </a:pPr>
            <a:r>
              <a:rPr lang="es-AR" sz="1600" dirty="0">
                <a:latin typeface="Arial" pitchFamily="34" charset="0"/>
                <a:ea typeface="Calibri" pitchFamily="34" charset="0"/>
                <a:cs typeface="Arial" pitchFamily="34" charset="0"/>
              </a:rPr>
              <a:t>Definición – Introducción a los distintos tipos de superconductores. Breve introducción histórica. Elementos y aleaciones superconductores. Cerámicos superconductores. Superconductores tipos I y II. Aplicaciones.</a:t>
            </a:r>
          </a:p>
          <a:p>
            <a:pPr lvl="0" eaLnBrk="0" fontAlgn="base" hangingPunct="0">
              <a:spcBef>
                <a:spcPct val="0"/>
              </a:spcBef>
              <a:spcAft>
                <a:spcPct val="0"/>
              </a:spcAft>
            </a:pPr>
            <a:endParaRPr lang="es-AR" sz="1600" dirty="0">
              <a:latin typeface="Arial" pitchFamily="34" charset="0"/>
              <a:cs typeface="Arial" pitchFamily="34" charset="0"/>
            </a:endParaRPr>
          </a:p>
          <a:p>
            <a:pPr lvl="0" eaLnBrk="0" fontAlgn="base" hangingPunct="0">
              <a:spcBef>
                <a:spcPct val="0"/>
              </a:spcBef>
              <a:spcAft>
                <a:spcPct val="0"/>
              </a:spcAft>
            </a:pPr>
            <a:r>
              <a:rPr lang="es-AR" b="1" dirty="0">
                <a:solidFill>
                  <a:schemeClr val="accent2"/>
                </a:solidFill>
                <a:latin typeface="Arial" pitchFamily="34" charset="0"/>
                <a:ea typeface="Calibri" pitchFamily="34" charset="0"/>
                <a:cs typeface="Arial" pitchFamily="34" charset="0"/>
              </a:rPr>
              <a:t>Capítulo  7. La labor científica</a:t>
            </a:r>
            <a:endParaRPr lang="es-AR" dirty="0">
              <a:solidFill>
                <a:schemeClr val="accent2"/>
              </a:solidFill>
              <a:latin typeface="Arial" pitchFamily="34" charset="0"/>
              <a:cs typeface="Arial" pitchFamily="34" charset="0"/>
            </a:endParaRPr>
          </a:p>
          <a:p>
            <a:pPr lvl="0" eaLnBrk="0" fontAlgn="base" hangingPunct="0">
              <a:spcBef>
                <a:spcPct val="0"/>
              </a:spcBef>
              <a:spcAft>
                <a:spcPct val="0"/>
              </a:spcAft>
            </a:pPr>
            <a:r>
              <a:rPr lang="es-AR" sz="1600" dirty="0">
                <a:latin typeface="Arial" pitchFamily="34" charset="0"/>
                <a:ea typeface="Calibri" pitchFamily="34" charset="0"/>
                <a:cs typeface="Arial" pitchFamily="34" charset="0"/>
              </a:rPr>
              <a:t>El sistema de ciencia y tecnología en la Argentina. Diferencia entre investigación, desarrollo e innovación. Proyectos de investigación. El diseño experimental. Metodología de trabajo en el contexto de un proyecto I+D. Publicaciones científicas. Protección intelectual.</a:t>
            </a:r>
          </a:p>
          <a:p>
            <a:pPr lvl="0" eaLnBrk="0" fontAlgn="base" hangingPunct="0">
              <a:spcBef>
                <a:spcPct val="0"/>
              </a:spcBef>
              <a:spcAft>
                <a:spcPct val="0"/>
              </a:spcAft>
            </a:pPr>
            <a:endParaRPr lang="es-AR" dirty="0">
              <a:latin typeface="Arial" pitchFamily="34" charset="0"/>
              <a:cs typeface="Arial" pitchFamily="34" charset="0"/>
            </a:endParaRPr>
          </a:p>
          <a:p>
            <a:pPr lvl="0" eaLnBrk="0" fontAlgn="base" hangingPunct="0">
              <a:spcBef>
                <a:spcPct val="0"/>
              </a:spcBef>
              <a:spcAft>
                <a:spcPct val="0"/>
              </a:spcAft>
            </a:pPr>
            <a:r>
              <a:rPr lang="es-AR" b="1" dirty="0">
                <a:solidFill>
                  <a:schemeClr val="accent2"/>
                </a:solidFill>
                <a:latin typeface="Arial" pitchFamily="34" charset="0"/>
                <a:ea typeface="Calibri" pitchFamily="34" charset="0"/>
                <a:cs typeface="Arial" pitchFamily="34" charset="0"/>
              </a:rPr>
              <a:t>Capítulo  8. Evolución tecnológica</a:t>
            </a:r>
            <a:endParaRPr lang="es-AR" dirty="0">
              <a:solidFill>
                <a:schemeClr val="accent2"/>
              </a:solidFill>
              <a:latin typeface="Arial" pitchFamily="34" charset="0"/>
              <a:cs typeface="Arial" pitchFamily="34" charset="0"/>
            </a:endParaRPr>
          </a:p>
          <a:p>
            <a:pPr lvl="0" eaLnBrk="0" fontAlgn="base" hangingPunct="0">
              <a:spcBef>
                <a:spcPct val="0"/>
              </a:spcBef>
              <a:spcAft>
                <a:spcPct val="0"/>
              </a:spcAft>
            </a:pPr>
            <a:r>
              <a:rPr lang="es-AR" sz="1600" dirty="0">
                <a:latin typeface="Arial" pitchFamily="34" charset="0"/>
                <a:ea typeface="Calibri" pitchFamily="34" charset="0"/>
                <a:cs typeface="Arial" pitchFamily="34" charset="0"/>
              </a:rPr>
              <a:t>Etapas: desde el descubrimiento hasta el producto final. Impacto global de la nanotecnología. Aspectos sociales y oportunidades. Impacto sobre el medioambiente, higiene y seguridad. Legislaciones y perspectivas.</a:t>
            </a:r>
            <a:endParaRPr lang="es-AR"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95536" y="1484784"/>
            <a:ext cx="8568952" cy="3293209"/>
          </a:xfrm>
          <a:prstGeom prst="rect">
            <a:avLst/>
          </a:prstGeom>
          <a:noFill/>
        </p:spPr>
        <p:txBody>
          <a:bodyPr wrap="square" rtlCol="0">
            <a:spAutoFit/>
          </a:bodyPr>
          <a:lstStyle/>
          <a:p>
            <a:r>
              <a:rPr lang="es-AR" sz="2000" dirty="0">
                <a:latin typeface="Arial" pitchFamily="34" charset="0"/>
                <a:cs typeface="Arial" pitchFamily="34" charset="0"/>
              </a:rPr>
              <a:t>Videos complementarios a clase introductoria:</a:t>
            </a:r>
          </a:p>
          <a:p>
            <a:pPr fontAlgn="t"/>
            <a:endParaRPr lang="es-AR" sz="2000" dirty="0">
              <a:latin typeface="Arial" pitchFamily="34" charset="0"/>
              <a:cs typeface="Arial" pitchFamily="34" charset="0"/>
            </a:endParaRPr>
          </a:p>
          <a:p>
            <a:pPr fontAlgn="t"/>
            <a:r>
              <a:rPr lang="es-AR" sz="2000" dirty="0">
                <a:latin typeface="Arial" pitchFamily="34" charset="0"/>
                <a:cs typeface="Arial" pitchFamily="34" charset="0"/>
              </a:rPr>
              <a:t>Materiales de última generación (52 min):</a:t>
            </a:r>
          </a:p>
          <a:p>
            <a:pPr fontAlgn="t"/>
            <a:r>
              <a:rPr lang="es-AR" sz="2000" dirty="0">
                <a:latin typeface="Arial" pitchFamily="34" charset="0"/>
                <a:cs typeface="Arial" pitchFamily="34" charset="0"/>
                <a:hlinkClick r:id="rId2"/>
              </a:rPr>
              <a:t>https://youtu.be/r4H2q44AZvk</a:t>
            </a:r>
            <a:endParaRPr lang="es-AR" sz="2000" dirty="0">
              <a:latin typeface="Arial" pitchFamily="34" charset="0"/>
              <a:cs typeface="Arial" pitchFamily="34" charset="0"/>
            </a:endParaRPr>
          </a:p>
          <a:p>
            <a:pPr fontAlgn="t"/>
            <a:endParaRPr lang="es-AR" sz="2000" dirty="0">
              <a:latin typeface="Arial" pitchFamily="34" charset="0"/>
              <a:cs typeface="Arial" pitchFamily="34" charset="0"/>
            </a:endParaRPr>
          </a:p>
          <a:p>
            <a:pPr fontAlgn="t"/>
            <a:r>
              <a:rPr lang="en-US" sz="2000" dirty="0">
                <a:latin typeface="Arial" panose="020B0604020202020204" pitchFamily="34" charset="0"/>
                <a:cs typeface="Arial" panose="020B0604020202020204" pitchFamily="34" charset="0"/>
              </a:rPr>
              <a:t>TOP 10 SUPERMATERIALES DEL FUTURO</a:t>
            </a:r>
            <a:endParaRPr lang="es-AR" sz="2000" dirty="0">
              <a:latin typeface="Arial" pitchFamily="34" charset="0"/>
              <a:cs typeface="Arial" pitchFamily="34" charset="0"/>
            </a:endParaRPr>
          </a:p>
          <a:p>
            <a:pPr fontAlgn="t"/>
            <a:r>
              <a:rPr lang="es-AR" sz="1600" dirty="0">
                <a:latin typeface="Arial" pitchFamily="34" charset="0"/>
                <a:cs typeface="Arial" pitchFamily="34" charset="0"/>
              </a:rPr>
              <a:t>https://www.youtube.com/watch?v=umd-icBQF-Q&amp;ab_channel=DRAKOTAKOCHANNEL</a:t>
            </a:r>
          </a:p>
          <a:p>
            <a:pPr fontAlgn="t"/>
            <a:endParaRPr lang="es-AR" sz="1600" dirty="0">
              <a:latin typeface="Arial" pitchFamily="34" charset="0"/>
              <a:cs typeface="Arial" pitchFamily="34" charset="0"/>
            </a:endParaRPr>
          </a:p>
          <a:p>
            <a:pPr fontAlgn="t"/>
            <a:r>
              <a:rPr lang="es-AR" sz="2000" dirty="0">
                <a:latin typeface="Arial" pitchFamily="34" charset="0"/>
                <a:cs typeface="Arial" pitchFamily="34" charset="0"/>
              </a:rPr>
              <a:t> </a:t>
            </a:r>
          </a:p>
          <a:p>
            <a:pPr fontAlgn="t"/>
            <a:r>
              <a:rPr lang="es-AR" dirty="0">
                <a:latin typeface="Arial" pitchFamily="34" charset="0"/>
                <a:cs typeface="Arial" pitchFamily="34" charset="0"/>
              </a:rPr>
              <a:t> </a:t>
            </a:r>
          </a:p>
          <a:p>
            <a:endParaRPr lang="es-AR" dirty="0">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dad">
  <a:themeElements>
    <a:clrScheme name="Equida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dad">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440</TotalTime>
  <Words>710</Words>
  <Application>Microsoft Office PowerPoint</Application>
  <PresentationFormat>Presentación en pantalla (4:3)</PresentationFormat>
  <Paragraphs>65</Paragraphs>
  <Slides>6</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6</vt:i4>
      </vt:variant>
    </vt:vector>
  </HeadingPairs>
  <TitlesOfParts>
    <vt:vector size="13" baseType="lpstr">
      <vt:lpstr>Arial</vt:lpstr>
      <vt:lpstr>Calibri</vt:lpstr>
      <vt:lpstr>Franklin Gothic Book</vt:lpstr>
      <vt:lpstr>Perpetua</vt:lpstr>
      <vt:lpstr>Wingdings</vt:lpstr>
      <vt:lpstr>Wingdings 2</vt:lpstr>
      <vt:lpstr>Equidad</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Usuario</dc:creator>
  <cp:lastModifiedBy>Sandra Marina Mendoza (prof.)</cp:lastModifiedBy>
  <cp:revision>52</cp:revision>
  <dcterms:created xsi:type="dcterms:W3CDTF">2015-03-02T20:31:27Z</dcterms:created>
  <dcterms:modified xsi:type="dcterms:W3CDTF">2023-08-09T15:52:49Z</dcterms:modified>
</cp:coreProperties>
</file>