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sldIdLst>
    <p:sldId id="256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2" r:id="rId15"/>
    <p:sldId id="441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DE8D1-11B6-4104-851E-29686B919F39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C888F-9C1D-412A-B07A-16AD8412D22D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910265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BB66F-0D23-4237-8EC0-6E4F2120B3FC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DE151-E84C-424C-AABF-126DC7FAA688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838100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C2038-1F83-485B-B2CA-F0C48CA88484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F710-BFF5-484B-803D-B0CD234995CA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46728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4E3F39-C7AC-4C20-B719-53E1DF1B2FAF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69C464-1E44-4B9C-8DB2-701513553AB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3723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B9C7A-D738-4F59-BAFF-471D5D5ACC1D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19AD9-B832-43DF-B59A-4DA42AC4722A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96372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C8F0D-D490-4FDC-81CA-3AB0A4A8D8E2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E886-8909-4E38-83F6-86DCBD4AC8E8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66668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34922-3D7F-4A4C-AFFF-01AA1053E4AF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D9E51-AA4B-4EA1-92D8-90BCD8B6981D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37018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286F6-2A1C-437A-B96F-620A2CF98FDA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CF02E-9D3A-4FA0-84BE-97C1D6B37B93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118099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618E8-83DF-4842-B8B8-3612C73D5BE4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39DE3-D9E8-44C1-8D6F-E0410A979CC8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38219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69AFA-3DB8-4712-B971-DA1973781F59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C520E-0767-4970-A630-3997D2891133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12986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A4FD4-3DAE-41D6-8B8C-F43CB71FC67A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F6771-674A-4038-8C80-D959A4B884D4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09795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0EF83-B15B-43C8-9D60-DAD33CFD4A6F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8CA89-0121-48AF-89A2-78A9CCEF89E1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976289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EB3C37-B759-4033-B582-2FC7CAF648A1}" type="datetimeFigureOut">
              <a:rPr lang="es-ES" smtClean="0"/>
              <a:pPr>
                <a:defRPr/>
              </a:pPr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608153-08EA-46D3-9623-1E812E7F861D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90648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813760" y="4941168"/>
            <a:ext cx="3830248" cy="128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s-MX" dirty="0" smtClean="0"/>
              <a:t>UNIDAD 3 – </a:t>
            </a:r>
            <a:r>
              <a:rPr lang="es-MX" dirty="0" smtClean="0"/>
              <a:t>PARTE 3 II</a:t>
            </a:r>
            <a:endParaRPr lang="es-MX" dirty="0" smtClean="0"/>
          </a:p>
          <a:p>
            <a:pPr algn="l" fontAlgn="auto"/>
            <a:r>
              <a:rPr lang="es-MX" dirty="0" smtClean="0"/>
              <a:t>EIA </a:t>
            </a:r>
            <a:endParaRPr lang="es-MX" dirty="0" smtClean="0"/>
          </a:p>
          <a:p>
            <a:pPr algn="l" fontAlgn="auto"/>
            <a:r>
              <a:rPr lang="es-MX" dirty="0" smtClean="0"/>
              <a:t>Ing. Mauro Ferrarese</a:t>
            </a:r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2100" y="2375892"/>
            <a:ext cx="8124356" cy="1204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MX" sz="3200" dirty="0" smtClean="0"/>
              <a:t>UTN FRRTA – INGENIERÍA ELECTROMECÁNICA III</a:t>
            </a:r>
            <a:endParaRPr lang="en-US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403836" cy="15998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RMAL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1887"/>
          <a:stretch/>
        </p:blipFill>
        <p:spPr>
          <a:xfrm>
            <a:off x="683568" y="692696"/>
            <a:ext cx="74888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058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0466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Un efecto no produce siempre la misma gravedad en las consecuencias, depende del medio en el cual se ejecuta la acción. </a:t>
            </a:r>
          </a:p>
          <a:p>
            <a:pPr algn="ctr"/>
            <a:endParaRPr lang="es-MX" sz="2000" dirty="0" smtClean="0"/>
          </a:p>
          <a:p>
            <a:pPr algn="ctr"/>
            <a:r>
              <a:rPr lang="es-MX" sz="2000" dirty="0" smtClean="0"/>
              <a:t>No </a:t>
            </a:r>
            <a:r>
              <a:rPr lang="es-MX" sz="2000" dirty="0"/>
              <a:t>se debe confundir aspecto con impacto ambiental. </a:t>
            </a:r>
            <a:endParaRPr lang="es-MX" sz="2000" dirty="0" smtClean="0"/>
          </a:p>
          <a:p>
            <a:pPr algn="ctr"/>
            <a:r>
              <a:rPr lang="es-MX" sz="2000" dirty="0" smtClean="0"/>
              <a:t>El </a:t>
            </a:r>
            <a:r>
              <a:rPr lang="es-MX" sz="2000" dirty="0"/>
              <a:t>aspecto ambiental es la causa y, el </a:t>
            </a:r>
            <a:r>
              <a:rPr lang="es-MX" sz="2000" dirty="0" smtClean="0"/>
              <a:t>impacto la consecuencia</a:t>
            </a:r>
            <a:endParaRPr lang="es-MX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5429"/>
          <a:stretch/>
        </p:blipFill>
        <p:spPr>
          <a:xfrm>
            <a:off x="890306" y="2492896"/>
            <a:ext cx="7507403" cy="34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155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40466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La valoración de impactos puede realizarse de tres maneras</a:t>
            </a:r>
            <a:r>
              <a:rPr lang="es-MX" sz="2000" dirty="0" smtClean="0"/>
              <a:t>:</a:t>
            </a:r>
          </a:p>
          <a:p>
            <a:endParaRPr lang="es-MX" sz="2000" dirty="0"/>
          </a:p>
          <a:p>
            <a:r>
              <a:rPr lang="es-MX" sz="2000" b="1" dirty="0" smtClean="0"/>
              <a:t>1</a:t>
            </a:r>
            <a:r>
              <a:rPr lang="es-MX" sz="2000" dirty="0" smtClean="0"/>
              <a:t>. Valoración cualitativa mediante </a:t>
            </a:r>
            <a:r>
              <a:rPr lang="es-MX" sz="2000" dirty="0"/>
              <a:t>la interpretación y enjuiciamiento </a:t>
            </a:r>
            <a:r>
              <a:rPr lang="es-MX" sz="2000" dirty="0" smtClean="0"/>
              <a:t>de los </a:t>
            </a:r>
            <a:r>
              <a:rPr lang="es-MX" sz="2000" dirty="0"/>
              <a:t>impactos identificados, </a:t>
            </a:r>
            <a:r>
              <a:rPr lang="es-MX" sz="2000" dirty="0" smtClean="0"/>
              <a:t>empleando </a:t>
            </a:r>
            <a:r>
              <a:rPr lang="es-MX" sz="2000" dirty="0"/>
              <a:t>los términos compatible, moderado</a:t>
            </a:r>
            <a:r>
              <a:rPr lang="es-MX" sz="2000" dirty="0" smtClean="0"/>
              <a:t>, severo </a:t>
            </a:r>
            <a:r>
              <a:rPr lang="es-MX" sz="2000" dirty="0"/>
              <a:t>y crítico, o en otros similares. </a:t>
            </a:r>
            <a:r>
              <a:rPr lang="es-MX" sz="2000" dirty="0" smtClean="0"/>
              <a:t>Los </a:t>
            </a:r>
            <a:r>
              <a:rPr lang="es-MX" sz="2000" dirty="0"/>
              <a:t>resultados obtenidos deben ser fruto de un estudio profundo. 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Asimismo</a:t>
            </a:r>
            <a:r>
              <a:rPr lang="es-MX" sz="2000" dirty="0"/>
              <a:t>, deben especificarse, en cualquier caso, los métodos y juicios de valor que se han empleado para obtener estos resultados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b="1" dirty="0" smtClean="0"/>
              <a:t>2</a:t>
            </a:r>
            <a:r>
              <a:rPr lang="es-MX" sz="2000" dirty="0" smtClean="0"/>
              <a:t>. Valoración </a:t>
            </a:r>
            <a:r>
              <a:rPr lang="es-MX" sz="2000" dirty="0"/>
              <a:t>cualitativa de los impactos identificados mediante alguna escala de puntuación. Dicha puntuación puede ser simple, representando el impacto por un solo valor, o bien utilizar dos valores diferentes, tal y como ocurre en la matriz de </a:t>
            </a:r>
            <a:r>
              <a:rPr lang="es-MX" sz="2000" dirty="0"/>
              <a:t>Leopold.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6376685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404663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3</a:t>
            </a:r>
            <a:r>
              <a:rPr lang="es-MX" dirty="0" smtClean="0"/>
              <a:t>. Valoración </a:t>
            </a:r>
            <a:r>
              <a:rPr lang="es-MX" dirty="0"/>
              <a:t>cuantitativa. </a:t>
            </a:r>
            <a:endParaRPr lang="es-MX" dirty="0" smtClean="0"/>
          </a:p>
          <a:p>
            <a:r>
              <a:rPr lang="es-MX" dirty="0" smtClean="0"/>
              <a:t>Pasa </a:t>
            </a:r>
            <a:r>
              <a:rPr lang="es-MX" dirty="0"/>
              <a:t>por tres fases </a:t>
            </a:r>
            <a:r>
              <a:rPr lang="es-MX" dirty="0" smtClean="0"/>
              <a:t>diferenciadas: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dirty="0" smtClean="0"/>
              <a:t>La </a:t>
            </a:r>
            <a:r>
              <a:rPr lang="es-MX" dirty="0"/>
              <a:t>valoración en unidades distintas, inconmensurables, para cada </a:t>
            </a:r>
            <a:r>
              <a:rPr lang="es-MX" dirty="0" smtClean="0"/>
              <a:t>impacto.</a:t>
            </a:r>
          </a:p>
          <a:p>
            <a:pPr marL="342900" indent="-342900">
              <a:buAutoNum type="alphaLcParenR"/>
            </a:pPr>
            <a:r>
              <a:rPr lang="es-MX" dirty="0" smtClean="0"/>
              <a:t>La </a:t>
            </a:r>
            <a:r>
              <a:rPr lang="es-MX" dirty="0"/>
              <a:t>transposición de esos valores a unidades homogéneas, </a:t>
            </a:r>
            <a:r>
              <a:rPr lang="es-MX" dirty="0" smtClean="0"/>
              <a:t>comparables de </a:t>
            </a:r>
            <a:r>
              <a:rPr lang="es-MX" dirty="0"/>
              <a:t>impacto </a:t>
            </a:r>
            <a:r>
              <a:rPr lang="es-MX" dirty="0" smtClean="0"/>
              <a:t>ambiental.</a:t>
            </a:r>
          </a:p>
          <a:p>
            <a:pPr marL="342900" indent="-342900">
              <a:buAutoNum type="alphaLcParenR"/>
            </a:pPr>
            <a:r>
              <a:rPr lang="es-MX" dirty="0" smtClean="0"/>
              <a:t>La </a:t>
            </a:r>
            <a:r>
              <a:rPr lang="es-MX" dirty="0"/>
              <a:t>agregación de los impactos parciales para obtener un valor total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algn="just"/>
            <a:r>
              <a:rPr lang="es-MX" dirty="0"/>
              <a:t>Tanto la valoración cualitativa como la cuantitativa resultan muy complejas, ya que consisten en predecir cómo van a cambiar los factores ambientales afectados y valorar esos cambios del modo más aproximado posible.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Para </a:t>
            </a:r>
            <a:r>
              <a:rPr lang="es-MX" dirty="0"/>
              <a:t>cometer el mínimo error se aconseja que esta predicción la realicen expertos en cada faceta y que se utilicen herramientas específicas (modelos de difusión y dispersión de contaminantes en la atmósfera y en efluentes líquidos, métodos para prever alteraciones en los ecosistemas, modelos de simulación, análisis de preferencias sociales, etc.).</a:t>
            </a:r>
          </a:p>
        </p:txBody>
      </p:sp>
    </p:spTree>
    <p:extLst>
      <p:ext uri="{BB962C8B-B14F-4D97-AF65-F5344CB8AC3E}">
        <p14:creationId xmlns:p14="http://schemas.microsoft.com/office/powerpoint/2010/main" val="11257379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90" b="2470"/>
          <a:stretch/>
        </p:blipFill>
        <p:spPr>
          <a:xfrm>
            <a:off x="395536" y="188640"/>
            <a:ext cx="8280920" cy="64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648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951" r="13601" b="3800"/>
          <a:stretch/>
        </p:blipFill>
        <p:spPr>
          <a:xfrm rot="16200000">
            <a:off x="1689751" y="-1321599"/>
            <a:ext cx="5832648" cy="88531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7544" y="609329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</a:t>
            </a:r>
            <a:r>
              <a:rPr lang="es-MX" sz="1600" dirty="0" smtClean="0"/>
              <a:t>atriz de Leopold reducida para el caso de una fábrica de papel y de pasta de papel.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04047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2"/>
          <p:cNvSpPr txBox="1">
            <a:spLocks noChangeArrowheads="1"/>
          </p:cNvSpPr>
          <p:nvPr/>
        </p:nvSpPr>
        <p:spPr bwMode="auto">
          <a:xfrm>
            <a:off x="323850" y="188913"/>
            <a:ext cx="8351838" cy="610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75"/>
              </a:spcBef>
            </a:pPr>
            <a:r>
              <a:rPr lang="es-PE" altLang="es-PE" b="1" dirty="0">
                <a:latin typeface="+mn-lt"/>
              </a:rPr>
              <a:t>GUÍA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DE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PREPARACIÓN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DE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ESTUDIOS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 DE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IMPACTO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 AMBIENTAL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EN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PAÍSES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 EN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DESARROLLO:</a:t>
            </a:r>
          </a:p>
          <a:p>
            <a:endParaRPr lang="es-PE" altLang="es-PE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PE" altLang="es-PE" dirty="0" smtClean="0">
                <a:latin typeface="+mn-lt"/>
              </a:rPr>
              <a:t>La </a:t>
            </a:r>
            <a:r>
              <a:rPr lang="es-PE" altLang="es-PE" dirty="0">
                <a:latin typeface="+mn-lt"/>
              </a:rPr>
              <a:t>guía presenta cuatro categorías ambientales de análisis y </a:t>
            </a:r>
            <a:r>
              <a:rPr lang="es-PE" altLang="es-PE" dirty="0" smtClean="0">
                <a:latin typeface="+mn-lt"/>
              </a:rPr>
              <a:t>evaluación: </a:t>
            </a: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s-PE" altLang="es-PE" dirty="0" smtClean="0">
                <a:latin typeface="+mn-lt"/>
              </a:rPr>
              <a:t>el </a:t>
            </a:r>
            <a:r>
              <a:rPr lang="es-PE" altLang="es-PE" b="1" dirty="0">
                <a:latin typeface="+mn-lt"/>
              </a:rPr>
              <a:t>ambiente </a:t>
            </a:r>
            <a:r>
              <a:rPr lang="es-PE" altLang="es-PE" b="1" dirty="0" smtClean="0">
                <a:latin typeface="+mn-lt"/>
              </a:rPr>
              <a:t>físico</a:t>
            </a: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s-PE" altLang="es-PE" b="1" dirty="0" smtClean="0">
                <a:latin typeface="+mn-lt"/>
              </a:rPr>
              <a:t>el </a:t>
            </a:r>
            <a:r>
              <a:rPr lang="es-PE" altLang="es-PE" b="1" dirty="0">
                <a:latin typeface="+mn-lt"/>
              </a:rPr>
              <a:t>ambiente </a:t>
            </a:r>
            <a:r>
              <a:rPr lang="es-PE" altLang="es-PE" b="1" dirty="0" smtClean="0">
                <a:latin typeface="+mn-lt"/>
              </a:rPr>
              <a:t>biológico</a:t>
            </a: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s-PE" altLang="es-PE" b="1" dirty="0" smtClean="0">
                <a:latin typeface="+mn-lt"/>
              </a:rPr>
              <a:t>el </a:t>
            </a:r>
            <a:r>
              <a:rPr lang="es-PE" altLang="es-PE" b="1" dirty="0">
                <a:latin typeface="+mn-lt"/>
              </a:rPr>
              <a:t>ambiente socio- </a:t>
            </a:r>
            <a:r>
              <a:rPr lang="es-PE" altLang="es-PE" b="1" dirty="0" smtClean="0">
                <a:latin typeface="+mn-lt"/>
              </a:rPr>
              <a:t>económico</a:t>
            </a: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s-PE" altLang="es-PE" b="1" dirty="0" smtClean="0">
                <a:latin typeface="+mn-lt"/>
              </a:rPr>
              <a:t>el </a:t>
            </a:r>
            <a:r>
              <a:rPr lang="es-PE" altLang="es-PE" b="1" dirty="0">
                <a:latin typeface="+mn-lt"/>
              </a:rPr>
              <a:t>ambiente de interés humano</a:t>
            </a:r>
            <a:r>
              <a:rPr lang="es-PE" altLang="es-PE" dirty="0">
                <a:latin typeface="+mn-lt"/>
              </a:rPr>
              <a:t>.</a:t>
            </a:r>
          </a:p>
          <a:p>
            <a:pPr>
              <a:spcBef>
                <a:spcPts val="13"/>
              </a:spcBef>
            </a:pPr>
            <a:endParaRPr lang="es-PE" altLang="es-PE" dirty="0">
              <a:latin typeface="+mn-lt"/>
              <a:cs typeface="Times New Roman" panose="02020603050405020304" pitchFamily="18" charset="0"/>
            </a:endParaRPr>
          </a:p>
          <a:p>
            <a:r>
              <a:rPr lang="es-PE" altLang="es-PE" dirty="0">
                <a:latin typeface="+mn-lt"/>
              </a:rPr>
              <a:t>Por mandato legal, los EIA son procesos preventivos y se deben realizar antes de comenzar  cualquier proyecto</a:t>
            </a:r>
          </a:p>
          <a:p>
            <a:pPr>
              <a:spcBef>
                <a:spcPts val="13"/>
              </a:spcBef>
            </a:pPr>
            <a:endParaRPr lang="es-PE" altLang="es-PE" dirty="0">
              <a:latin typeface="+mn-lt"/>
              <a:cs typeface="Times New Roman" panose="02020603050405020304" pitchFamily="18" charset="0"/>
            </a:endParaRPr>
          </a:p>
          <a:p>
            <a:r>
              <a:rPr lang="es-PE" altLang="es-PE" b="1" dirty="0">
                <a:latin typeface="+mn-lt"/>
              </a:rPr>
              <a:t>El formato del EIA debe contener como mínimo</a:t>
            </a:r>
            <a:endParaRPr lang="es-PE" altLang="es-PE" dirty="0">
              <a:latin typeface="+mn-lt"/>
            </a:endParaRPr>
          </a:p>
          <a:p>
            <a:endParaRPr lang="es-PE" altLang="es-PE" dirty="0">
              <a:latin typeface="+mn-lt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Resumen </a:t>
            </a:r>
            <a:r>
              <a:rPr lang="es-PE" altLang="es-PE" dirty="0" smtClean="0">
                <a:latin typeface="+mn-lt"/>
              </a:rPr>
              <a:t>Ejecutivo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 smtClean="0">
                <a:latin typeface="+mn-lt"/>
              </a:rPr>
              <a:t>Antecedentes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 smtClean="0">
                <a:latin typeface="+mn-lt"/>
              </a:rPr>
              <a:t>Introducción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 smtClean="0">
                <a:latin typeface="+mn-lt"/>
              </a:rPr>
              <a:t>Descripción </a:t>
            </a:r>
            <a:r>
              <a:rPr lang="es-PE" altLang="es-PE" dirty="0">
                <a:latin typeface="+mn-lt"/>
              </a:rPr>
              <a:t>del Área del </a:t>
            </a:r>
            <a:r>
              <a:rPr lang="es-PE" altLang="es-PE" dirty="0" smtClean="0">
                <a:latin typeface="+mn-lt"/>
              </a:rPr>
              <a:t>Proyecto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 smtClean="0">
                <a:latin typeface="+mn-lt"/>
              </a:rPr>
              <a:t>Descripción de las </a:t>
            </a:r>
            <a:r>
              <a:rPr lang="es-PE" altLang="es-PE" dirty="0">
                <a:latin typeface="+mn-lt"/>
              </a:rPr>
              <a:t>Actividades a </a:t>
            </a:r>
            <a:r>
              <a:rPr lang="es-PE" altLang="es-PE" dirty="0" smtClean="0">
                <a:latin typeface="+mn-lt"/>
              </a:rPr>
              <a:t>Realizar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 smtClean="0">
                <a:latin typeface="+mn-lt"/>
              </a:rPr>
              <a:t>Efectos </a:t>
            </a:r>
            <a:r>
              <a:rPr lang="es-PE" altLang="es-PE" dirty="0">
                <a:latin typeface="+mn-lt"/>
              </a:rPr>
              <a:t>Previsibles de la </a:t>
            </a:r>
            <a:r>
              <a:rPr lang="es-PE" altLang="es-PE" dirty="0" smtClean="0">
                <a:latin typeface="+mn-lt"/>
              </a:rPr>
              <a:t>Actividad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 smtClean="0">
                <a:latin typeface="+mn-lt"/>
              </a:rPr>
              <a:t>Control </a:t>
            </a:r>
            <a:r>
              <a:rPr lang="es-PE" altLang="es-PE" dirty="0">
                <a:latin typeface="+mn-lt"/>
              </a:rPr>
              <a:t>y Mitigación de los Efectos de la </a:t>
            </a:r>
            <a:r>
              <a:rPr lang="es-PE" altLang="es-PE" dirty="0" smtClean="0">
                <a:latin typeface="+mn-lt"/>
              </a:rPr>
              <a:t>Actividad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 smtClean="0">
                <a:latin typeface="+mn-lt"/>
              </a:rPr>
              <a:t>Análisis </a:t>
            </a:r>
            <a:r>
              <a:rPr lang="es-PE" altLang="es-PE" dirty="0">
                <a:latin typeface="+mn-lt"/>
              </a:rPr>
              <a:t>de Costo/Beneficio de la Actividad a Desarro</a:t>
            </a:r>
            <a:r>
              <a:rPr lang="es-PE" altLang="es-PE" dirty="0">
                <a:latin typeface="+mn-lt"/>
                <a:cs typeface="Calibri Light" panose="020F0302020204030204" pitchFamily="34" charset="0"/>
              </a:rPr>
              <a:t>llar.</a:t>
            </a:r>
            <a:endParaRPr lang="es-PE" altLang="es-PE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7667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ELEMENTOS QUE INTERVIENEN EN EL PROCESO DE EVALUACIÓN DE IMPACTO </a:t>
            </a:r>
            <a:r>
              <a:rPr lang="es-MX" sz="2800" b="1" dirty="0" smtClean="0"/>
              <a:t>AMBIENTAL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En el proceso de EIA se distinguen tres tipos de conceptos: </a:t>
            </a:r>
            <a:endParaRPr lang="es-MX" sz="2800" dirty="0" smtClean="0"/>
          </a:p>
          <a:p>
            <a:pPr algn="ctr"/>
            <a:endParaRPr lang="es-MX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800" dirty="0" smtClean="0"/>
              <a:t>elementos adyacentes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800" dirty="0" smtClean="0"/>
              <a:t>elementos </a:t>
            </a:r>
            <a:r>
              <a:rPr lang="es-MX" sz="2800" dirty="0"/>
              <a:t>del </a:t>
            </a:r>
            <a:r>
              <a:rPr lang="es-MX" sz="2800" dirty="0" smtClean="0"/>
              <a:t>proceso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800" dirty="0" smtClean="0"/>
              <a:t>elementos </a:t>
            </a:r>
            <a:r>
              <a:rPr lang="es-MX" sz="2800" dirty="0"/>
              <a:t>intrínsecos.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1797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62068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Elementos adyacentes a la EIA: </a:t>
            </a:r>
            <a:endParaRPr lang="es-MX" b="1" dirty="0" smtClean="0"/>
          </a:p>
          <a:p>
            <a:pPr algn="just"/>
            <a:r>
              <a:rPr lang="es-MX" dirty="0" smtClean="0"/>
              <a:t>Son </a:t>
            </a:r>
            <a:r>
              <a:rPr lang="es-MX" dirty="0"/>
              <a:t>los elementos del medio ambiente que necesitamos precisar y contemplar en el proceso de evaluación. </a:t>
            </a:r>
            <a:endParaRPr lang="es-MX" dirty="0" smtClean="0"/>
          </a:p>
          <a:p>
            <a:pPr algn="just"/>
            <a:r>
              <a:rPr lang="es-MX" dirty="0" smtClean="0"/>
              <a:t>Por ejemplo: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el </a:t>
            </a:r>
            <a:r>
              <a:rPr lang="es-MX" dirty="0"/>
              <a:t>medio </a:t>
            </a:r>
            <a:r>
              <a:rPr lang="es-MX" dirty="0" smtClean="0"/>
              <a:t>ambiente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el </a:t>
            </a:r>
            <a:r>
              <a:rPr lang="es-MX" dirty="0"/>
              <a:t>desarrollo </a:t>
            </a:r>
            <a:r>
              <a:rPr lang="es-MX" dirty="0" smtClean="0"/>
              <a:t>sostenible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los </a:t>
            </a:r>
            <a:r>
              <a:rPr lang="es-MX" dirty="0"/>
              <a:t>factores </a:t>
            </a:r>
            <a:r>
              <a:rPr lang="es-MX" dirty="0" smtClean="0"/>
              <a:t>ambientales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el promotor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autoridad </a:t>
            </a:r>
            <a:r>
              <a:rPr lang="es-MX" dirty="0" smtClean="0"/>
              <a:t>competente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Otros</a:t>
            </a:r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Desde </a:t>
            </a:r>
            <a:r>
              <a:rPr lang="es-MX" dirty="0"/>
              <a:t>el punto de vista de las personas que intervienen, </a:t>
            </a:r>
            <a:r>
              <a:rPr lang="es-MX" dirty="0" err="1"/>
              <a:t>Albergaria</a:t>
            </a:r>
            <a:r>
              <a:rPr lang="es-MX" dirty="0"/>
              <a:t> y </a:t>
            </a:r>
            <a:r>
              <a:rPr lang="es-MX" dirty="0" err="1"/>
              <a:t>Fidelis</a:t>
            </a:r>
            <a:r>
              <a:rPr lang="es-MX" dirty="0"/>
              <a:t> (2006</a:t>
            </a:r>
            <a:r>
              <a:rPr lang="es-MX" dirty="0" smtClean="0"/>
              <a:t>) </a:t>
            </a:r>
            <a:r>
              <a:rPr lang="es-MX" dirty="0"/>
              <a:t>definen la EIA </a:t>
            </a:r>
            <a:r>
              <a:rPr lang="es-MX" dirty="0" smtClean="0"/>
              <a:t>como: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“</a:t>
            </a:r>
            <a:r>
              <a:rPr lang="es-MX" dirty="0"/>
              <a:t>un proceso que contempla la opinión de agentes afectados a través de un período de consulta pública"</a:t>
            </a:r>
          </a:p>
        </p:txBody>
      </p:sp>
    </p:spTree>
    <p:extLst>
      <p:ext uri="{BB962C8B-B14F-4D97-AF65-F5344CB8AC3E}">
        <p14:creationId xmlns:p14="http://schemas.microsoft.com/office/powerpoint/2010/main" val="37341994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47667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Elementos del proceso de </a:t>
            </a:r>
            <a:r>
              <a:rPr lang="es-MX" b="1" dirty="0" smtClean="0"/>
              <a:t>EIA</a:t>
            </a:r>
          </a:p>
          <a:p>
            <a:r>
              <a:rPr lang="es-MX" dirty="0" smtClean="0"/>
              <a:t>Son </a:t>
            </a:r>
            <a:r>
              <a:rPr lang="es-MX" dirty="0"/>
              <a:t>elementos que forman parte de la EIA, pero que son apartados con entidad propia. </a:t>
            </a:r>
            <a:endParaRPr lang="es-MX" dirty="0" smtClean="0"/>
          </a:p>
          <a:p>
            <a:r>
              <a:rPr lang="es-MX" dirty="0" smtClean="0"/>
              <a:t>Por ejemplo: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el impacto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calidad </a:t>
            </a:r>
            <a:r>
              <a:rPr lang="es-MX" dirty="0"/>
              <a:t>y fragilidad </a:t>
            </a:r>
            <a:r>
              <a:rPr lang="es-MX" dirty="0" smtClean="0"/>
              <a:t>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extensión e importancia del </a:t>
            </a:r>
            <a:r>
              <a:rPr lang="es-MX" dirty="0" smtClean="0"/>
              <a:t>impacto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Otros</a:t>
            </a:r>
            <a:r>
              <a:rPr lang="es-MX" dirty="0"/>
              <a:t>.</a:t>
            </a:r>
          </a:p>
          <a:p>
            <a:endParaRPr lang="es-MX" dirty="0" smtClean="0"/>
          </a:p>
          <a:p>
            <a:r>
              <a:rPr lang="es-MX" b="1" dirty="0" smtClean="0"/>
              <a:t>Elementos </a:t>
            </a:r>
            <a:r>
              <a:rPr lang="es-MX" b="1" dirty="0"/>
              <a:t>intrínsecos a la EIA: </a:t>
            </a:r>
            <a:endParaRPr lang="es-MX" b="1" dirty="0" smtClean="0"/>
          </a:p>
          <a:p>
            <a:r>
              <a:rPr lang="es-MX" dirty="0" smtClean="0"/>
              <a:t>Son </a:t>
            </a:r>
            <a:r>
              <a:rPr lang="es-MX" dirty="0"/>
              <a:t>conceptos que pueden ser o no característicos del medio, pero que deben ser definidos y cuantificados para poderlos incorporar a la evaluación. Por </a:t>
            </a:r>
            <a:r>
              <a:rPr lang="es-MX" dirty="0" smtClean="0"/>
              <a:t>ejemplo: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EIA en sí misma</a:t>
            </a:r>
            <a:r>
              <a:rPr lang="es-MX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Evaluación Ambiental </a:t>
            </a:r>
            <a:r>
              <a:rPr lang="es-MX" dirty="0" smtClean="0"/>
              <a:t>Estratégica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El </a:t>
            </a:r>
            <a:r>
              <a:rPr lang="es-MX" dirty="0"/>
              <a:t>Estudio de Impacto Ambiental</a:t>
            </a:r>
            <a:r>
              <a:rPr lang="es-MX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Declaración de Impacto Ambiental, entre otros.</a:t>
            </a:r>
          </a:p>
        </p:txBody>
      </p:sp>
    </p:spTree>
    <p:extLst>
      <p:ext uri="{BB962C8B-B14F-4D97-AF65-F5344CB8AC3E}">
        <p14:creationId xmlns:p14="http://schemas.microsoft.com/office/powerpoint/2010/main" val="8922772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766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Factores ambientales</a:t>
            </a:r>
          </a:p>
          <a:p>
            <a:pPr algn="just"/>
            <a:r>
              <a:rPr lang="es-MX" dirty="0"/>
              <a:t>Como factores o parámetros ambientales se engloban los diversos componentes del medio ambiente entre los cuales se desarrolla la vida en la Tierra. </a:t>
            </a:r>
            <a:endParaRPr lang="es-MX" dirty="0" smtClean="0"/>
          </a:p>
          <a:p>
            <a:pPr algn="just"/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00006"/>
              </p:ext>
            </p:extLst>
          </p:nvPr>
        </p:nvGraphicFramePr>
        <p:xfrm>
          <a:off x="611560" y="1677006"/>
          <a:ext cx="7848872" cy="470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1141395269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478978550"/>
                    </a:ext>
                  </a:extLst>
                </a:gridCol>
              </a:tblGrid>
              <a:tr h="336166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SUBSISTEMA FISICO O NATURAL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FACTOR </a:t>
                      </a:r>
                      <a:r>
                        <a:rPr lang="en-US" sz="1600" dirty="0" smtClean="0">
                          <a:effectLst/>
                        </a:rPr>
                        <a:t>AMBIENTAL</a:t>
                      </a:r>
                      <a:endParaRPr lang="en-US" sz="1600" dirty="0">
                        <a:effectLst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836763050"/>
                  </a:ext>
                </a:extLst>
              </a:tr>
              <a:tr h="335166">
                <a:tc rowSpan="5">
                  <a:txBody>
                    <a:bodyPr/>
                    <a:lstStyle/>
                    <a:p>
                      <a:pPr marL="63500" algn="ctr">
                        <a:lnSpc>
                          <a:spcPts val="1155"/>
                        </a:lnSpc>
                        <a:spcBef>
                          <a:spcPts val="488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Medio </a:t>
                      </a:r>
                      <a:r>
                        <a:rPr lang="en-US" sz="1600" dirty="0" err="1">
                          <a:effectLst/>
                        </a:rPr>
                        <a:t>Inerte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4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·Clima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471719059"/>
                  </a:ext>
                </a:extLst>
              </a:tr>
              <a:tr h="335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 defTabSz="685800" rtl="0" eaLnBrk="1" latinLnBrk="0" hangingPunct="1">
                        <a:lnSpc>
                          <a:spcPts val="1145"/>
                        </a:lnSpc>
                        <a:spcAft>
                          <a:spcPts val="800"/>
                        </a:spcAft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.Aire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25653933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·Suelo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772360784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4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 Agua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56075381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ts val="113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Procesos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618610"/>
                  </a:ext>
                </a:extLst>
              </a:tr>
              <a:tr h="336166">
                <a:tc rowSpan="4">
                  <a:txBody>
                    <a:bodyPr/>
                    <a:lstStyle/>
                    <a:p>
                      <a:pPr marL="50800" algn="ctr">
                        <a:lnSpc>
                          <a:spcPts val="1180"/>
                        </a:lnSpc>
                        <a:spcBef>
                          <a:spcPts val="378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Medio Biótico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·Vegetación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811438821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 Fauna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016709678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 Procesos bióticos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171714529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 Ecosistemas especiales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96235926"/>
                  </a:ext>
                </a:extLst>
              </a:tr>
              <a:tr h="336166">
                <a:tc rowSpan="4">
                  <a:txBody>
                    <a:bodyPr/>
                    <a:lstStyle/>
                    <a:p>
                      <a:pPr marL="63500" algn="ctr">
                        <a:lnSpc>
                          <a:spcPts val="1255"/>
                        </a:lnSpc>
                        <a:spcBef>
                          <a:spcPts val="370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Medio Perceptual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·Paisaje intrínseco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962649873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06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·Intervisibilidad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566980535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·Componentes singulares del paisaje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132536608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Recursos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científicos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culturales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159276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2449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77083"/>
              </p:ext>
            </p:extLst>
          </p:nvPr>
        </p:nvGraphicFramePr>
        <p:xfrm>
          <a:off x="395536" y="404660"/>
          <a:ext cx="8280920" cy="5904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1459507063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1214247649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marL="63500" indent="200025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SUBSITEMA SOCIOECONÓMICO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FACTOR AMBIENTAL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531320480"/>
                  </a:ext>
                </a:extLst>
              </a:tr>
              <a:tr h="492055">
                <a:tc rowSpan="4"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población</a:t>
                      </a:r>
                      <a:endParaRPr lang="en-US" sz="28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Dinámica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poblacional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242225021"/>
                  </a:ext>
                </a:extLst>
              </a:tr>
              <a:tr h="4920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Estructura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poblacional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34648256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9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 </a:t>
                      </a:r>
                      <a:r>
                        <a:rPr lang="en-US" sz="1600" dirty="0" err="1">
                          <a:effectLst/>
                        </a:rPr>
                        <a:t>Características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culturales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698535229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 </a:t>
                      </a:r>
                      <a:r>
                        <a:rPr lang="en-US" sz="1600" dirty="0" err="1">
                          <a:effectLst/>
                        </a:rPr>
                        <a:t>Densidad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población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074543349"/>
                  </a:ext>
                </a:extLst>
              </a:tr>
              <a:tr h="492055">
                <a:tc rowSpan="3">
                  <a:txBody>
                    <a:bodyPr/>
                    <a:lstStyle/>
                    <a:p>
                      <a:pPr marL="76200" algn="ctr">
                        <a:lnSpc>
                          <a:spcPts val="1275"/>
                        </a:lnSpc>
                        <a:spcBef>
                          <a:spcPts val="244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err="1" smtClean="0">
                          <a:effectLst/>
                        </a:rPr>
                        <a:t>economÍa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Finanzas</a:t>
                      </a:r>
                      <a:r>
                        <a:rPr lang="en-US" sz="1600" dirty="0">
                          <a:effectLst/>
                        </a:rPr>
                        <a:t> y sector </a:t>
                      </a:r>
                      <a:r>
                        <a:rPr lang="en-US" sz="1600" dirty="0" err="1">
                          <a:effectLst/>
                        </a:rPr>
                        <a:t>público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218760665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 </a:t>
                      </a:r>
                      <a:r>
                        <a:rPr lang="en-US" sz="1600" dirty="0" err="1">
                          <a:effectLst/>
                        </a:rPr>
                        <a:t>Renta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688461168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9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Actividades</a:t>
                      </a:r>
                      <a:r>
                        <a:rPr lang="en-US" sz="1600" dirty="0">
                          <a:effectLst/>
                        </a:rPr>
                        <a:t> y </a:t>
                      </a:r>
                      <a:r>
                        <a:rPr lang="en-US" sz="1600" dirty="0" err="1">
                          <a:effectLst/>
                        </a:rPr>
                        <a:t>relaciones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económicas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755274419"/>
                  </a:ext>
                </a:extLst>
              </a:tr>
              <a:tr h="492055">
                <a:tc rowSpan="4">
                  <a:txBody>
                    <a:bodyPr/>
                    <a:lstStyle/>
                    <a:p>
                      <a:pPr marL="76200" algn="ctr">
                        <a:lnSpc>
                          <a:spcPts val="1275"/>
                        </a:lnSpc>
                        <a:spcBef>
                          <a:spcPts val="322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err="1" smtClean="0">
                          <a:effectLst/>
                        </a:rPr>
                        <a:t>usos</a:t>
                      </a:r>
                      <a:r>
                        <a:rPr lang="en-US" sz="2800" dirty="0" smtClean="0">
                          <a:effectLst/>
                        </a:rPr>
                        <a:t> del </a:t>
                      </a:r>
                      <a:r>
                        <a:rPr lang="en-US" sz="2800" dirty="0" err="1" smtClean="0">
                          <a:effectLst/>
                        </a:rPr>
                        <a:t>suelo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Recreativo</a:t>
                      </a:r>
                      <a:r>
                        <a:rPr lang="en-US" sz="1600" dirty="0">
                          <a:effectLst/>
                        </a:rPr>
                        <a:t> al </a:t>
                      </a:r>
                      <a:r>
                        <a:rPr lang="en-US" sz="1600" dirty="0" err="1">
                          <a:effectLst/>
                        </a:rPr>
                        <a:t>aire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libre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131568917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 </a:t>
                      </a:r>
                      <a:r>
                        <a:rPr lang="en-US" sz="1600" dirty="0" err="1">
                          <a:effectLst/>
                        </a:rPr>
                        <a:t>Productivo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47678602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Conservación</a:t>
                      </a:r>
                      <a:r>
                        <a:rPr lang="en-US" sz="1600" dirty="0">
                          <a:effectLst/>
                        </a:rPr>
                        <a:t> de la </a:t>
                      </a:r>
                      <a:r>
                        <a:rPr lang="en-US" sz="1600" dirty="0" err="1">
                          <a:effectLst/>
                        </a:rPr>
                        <a:t>naturaleza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3692906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·Rural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50142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6082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7027"/>
              </p:ext>
            </p:extLst>
          </p:nvPr>
        </p:nvGraphicFramePr>
        <p:xfrm>
          <a:off x="539552" y="548676"/>
          <a:ext cx="8064896" cy="504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6741">
                  <a:extLst>
                    <a:ext uri="{9D8B030D-6E8A-4147-A177-3AD203B41FA5}">
                      <a16:colId xmlns:a16="http://schemas.microsoft.com/office/drawing/2014/main" val="314744847"/>
                    </a:ext>
                  </a:extLst>
                </a:gridCol>
                <a:gridCol w="3138155">
                  <a:extLst>
                    <a:ext uri="{9D8B030D-6E8A-4147-A177-3AD203B41FA5}">
                      <a16:colId xmlns:a16="http://schemas.microsoft.com/office/drawing/2014/main" val="4044091259"/>
                    </a:ext>
                  </a:extLst>
                </a:gridCol>
              </a:tblGrid>
              <a:tr h="56630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SUBSISTEMA DE NUCLEOS E INFRAESTRUCTURAS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FACTOR </a:t>
                      </a:r>
                      <a:r>
                        <a:rPr lang="en-US" sz="1600" dirty="0" smtClean="0">
                          <a:effectLst/>
                        </a:rPr>
                        <a:t>AMBIENTAL</a:t>
                      </a:r>
                      <a:endParaRPr lang="en-US" sz="1600" dirty="0">
                        <a:effectLst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232126733"/>
                  </a:ext>
                </a:extLst>
              </a:tr>
              <a:tr h="1076428">
                <a:tc rowSpan="2">
                  <a:txBody>
                    <a:bodyPr/>
                    <a:lstStyle/>
                    <a:p>
                      <a:pPr marL="63500" algn="ctr">
                        <a:lnSpc>
                          <a:spcPts val="1275"/>
                        </a:lnSpc>
                        <a:spcBef>
                          <a:spcPts val="2205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Infraestructuras</a:t>
                      </a:r>
                      <a:r>
                        <a:rPr lang="en-US" sz="2000" dirty="0">
                          <a:effectLst/>
                        </a:rPr>
                        <a:t> y </a:t>
                      </a:r>
                      <a:r>
                        <a:rPr lang="en-US" sz="2000" dirty="0" err="1">
                          <a:effectLst/>
                        </a:rPr>
                        <a:t>servicios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12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 smtClean="0">
                          <a:effectLst/>
                        </a:rPr>
                        <a:t>Infraestructuras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varias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040262848"/>
                  </a:ext>
                </a:extLst>
              </a:tr>
              <a:tr h="566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9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 </a:t>
                      </a:r>
                      <a:r>
                        <a:rPr lang="en-US" sz="2000" dirty="0" err="1">
                          <a:effectLst/>
                        </a:rPr>
                        <a:t>Equipamientos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634458515"/>
                  </a:ext>
                </a:extLst>
              </a:tr>
              <a:tr h="566305">
                <a:tc rowSpan="3">
                  <a:txBody>
                    <a:bodyPr/>
                    <a:lstStyle/>
                    <a:p>
                      <a:pPr marL="50800" algn="ctr">
                        <a:lnSpc>
                          <a:spcPts val="1275"/>
                        </a:lnSpc>
                        <a:spcBef>
                          <a:spcPts val="241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Estructura espacial de núcleos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Estructura</a:t>
                      </a:r>
                      <a:r>
                        <a:rPr lang="en-US" sz="2000" dirty="0">
                          <a:effectLst/>
                        </a:rPr>
                        <a:t> horizontal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26442890"/>
                  </a:ext>
                </a:extLst>
              </a:tr>
              <a:tr h="566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01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 </a:t>
                      </a:r>
                      <a:r>
                        <a:rPr lang="en-US" sz="2000" dirty="0" err="1">
                          <a:effectLst/>
                        </a:rPr>
                        <a:t>Estructura</a:t>
                      </a:r>
                      <a:r>
                        <a:rPr lang="en-US" sz="2000" dirty="0">
                          <a:effectLst/>
                        </a:rPr>
                        <a:t> vertical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49748782"/>
                  </a:ext>
                </a:extLst>
              </a:tr>
              <a:tr h="566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06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Interacciones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83603157"/>
                  </a:ext>
                </a:extLst>
              </a:tr>
              <a:tr h="566305">
                <a:tc rowSpan="2">
                  <a:txBody>
                    <a:bodyPr/>
                    <a:lstStyle/>
                    <a:p>
                      <a:pPr marL="63500"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Estructura urbana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1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Morfología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476871079"/>
                  </a:ext>
                </a:extLst>
              </a:tr>
              <a:tr h="566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Planificación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urbanística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2016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95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268760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IMPACTOS AMBIENTALES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just"/>
            <a:r>
              <a:rPr lang="es-MX" dirty="0"/>
              <a:t>Un impacto ambiental es todo efecto positivo o negativo que las actuaciones producen sobre los factores ambientales.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También </a:t>
            </a:r>
            <a:r>
              <a:rPr lang="es-MX" dirty="0"/>
              <a:t>se define como cualquier acción transformadora o cambio ocasionado directa o indirectamente por las actividades, productos o servicios de una organización en el medio ambiente, sea perjudicial o no. </a:t>
            </a:r>
          </a:p>
          <a:p>
            <a:pPr algn="just"/>
            <a:r>
              <a:rPr lang="es-MX" dirty="0"/>
              <a:t> </a:t>
            </a:r>
          </a:p>
          <a:p>
            <a:pPr algn="just"/>
            <a:r>
              <a:rPr lang="es-MX" dirty="0" smtClean="0"/>
              <a:t>El </a:t>
            </a:r>
            <a:r>
              <a:rPr lang="es-MX" dirty="0"/>
              <a:t>impacto ambiental sirve para valorar </a:t>
            </a:r>
            <a:r>
              <a:rPr lang="es-MX" dirty="0" smtClean="0"/>
              <a:t>las consecuencias </a:t>
            </a:r>
            <a:r>
              <a:rPr lang="es-MX" dirty="0"/>
              <a:t>que un determinado </a:t>
            </a:r>
            <a:r>
              <a:rPr lang="es-MX" dirty="0" smtClean="0"/>
              <a:t>efecto tiene </a:t>
            </a:r>
            <a:r>
              <a:rPr lang="es-MX" dirty="0"/>
              <a:t>sobre el medio. </a:t>
            </a:r>
          </a:p>
          <a:p>
            <a:pPr algn="just"/>
            <a:r>
              <a:rPr lang="es-MX" dirty="0"/>
              <a:t>Se valora por la diferencia entre el estado que tendría el factor ambiental por cambio natural y el que previsiblemente tendrá cuando se lleve a cabo </a:t>
            </a:r>
            <a:r>
              <a:rPr lang="es-MX" dirty="0" smtClean="0"/>
              <a:t>la actividad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32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906</Words>
  <Application>Microsoft Office PowerPoint</Application>
  <PresentationFormat>Presentación en pantalla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DengXian</vt:lpstr>
      <vt:lpstr>Times New Roman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13</dc:title>
  <dc:creator>edususa</dc:creator>
  <cp:lastModifiedBy>Mauro Ferrarese</cp:lastModifiedBy>
  <cp:revision>79</cp:revision>
  <dcterms:created xsi:type="dcterms:W3CDTF">2011-03-26T15:40:30Z</dcterms:created>
  <dcterms:modified xsi:type="dcterms:W3CDTF">2023-05-11T21:40:22Z</dcterms:modified>
</cp:coreProperties>
</file>