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44"/>
  </p:notesMasterIdLst>
  <p:sldIdLst>
    <p:sldId id="272" r:id="rId2"/>
    <p:sldId id="273" r:id="rId3"/>
    <p:sldId id="274" r:id="rId4"/>
    <p:sldId id="275" r:id="rId5"/>
    <p:sldId id="259" r:id="rId6"/>
    <p:sldId id="276" r:id="rId7"/>
    <p:sldId id="291" r:id="rId8"/>
    <p:sldId id="256" r:id="rId9"/>
    <p:sldId id="300" r:id="rId10"/>
    <p:sldId id="290" r:id="rId11"/>
    <p:sldId id="278" r:id="rId12"/>
    <p:sldId id="301" r:id="rId13"/>
    <p:sldId id="293" r:id="rId14"/>
    <p:sldId id="294" r:id="rId15"/>
    <p:sldId id="295" r:id="rId16"/>
    <p:sldId id="296" r:id="rId17"/>
    <p:sldId id="298" r:id="rId18"/>
    <p:sldId id="299" r:id="rId19"/>
    <p:sldId id="281" r:id="rId20"/>
    <p:sldId id="266" r:id="rId21"/>
    <p:sldId id="267" r:id="rId22"/>
    <p:sldId id="277" r:id="rId23"/>
    <p:sldId id="279" r:id="rId24"/>
    <p:sldId id="280" r:id="rId25"/>
    <p:sldId id="282" r:id="rId26"/>
    <p:sldId id="283" r:id="rId27"/>
    <p:sldId id="284" r:id="rId28"/>
    <p:sldId id="285" r:id="rId29"/>
    <p:sldId id="286" r:id="rId30"/>
    <p:sldId id="287" r:id="rId31"/>
    <p:sldId id="270" r:id="rId32"/>
    <p:sldId id="271" r:id="rId33"/>
    <p:sldId id="260" r:id="rId34"/>
    <p:sldId id="288" r:id="rId35"/>
    <p:sldId id="289" r:id="rId36"/>
    <p:sldId id="268" r:id="rId37"/>
    <p:sldId id="269" r:id="rId38"/>
    <p:sldId id="261" r:id="rId39"/>
    <p:sldId id="262" r:id="rId40"/>
    <p:sldId id="258" r:id="rId41"/>
    <p:sldId id="263" r:id="rId42"/>
    <p:sldId id="264" r:id="rId4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Stencil" panose="040409050D0802020404" pitchFamily="8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5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BFBEB21E-DAB1-41F9-85EE-20CC5ED323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AF6F8C4F-CD2B-4796-AC10-D267A620B83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E43FC73-242E-4ED5-8593-F4D9CB835DB8}" type="datetimeFigureOut">
              <a:rPr lang="es-AR"/>
              <a:pPr>
                <a:defRPr/>
              </a:pPr>
              <a:t>21/3/2022</a:t>
            </a:fld>
            <a:endParaRPr lang="es-AR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FE20CDF9-3A4D-4E36-86F7-251D96ED9B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614C38B9-DB89-4EB9-964F-0AC21A29BB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43C43CD5-62E3-41F8-86E4-D79417CD5BD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04FDCA4E-FFA2-47DB-8E65-FB24970466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BCD4C1-A909-4C9F-831A-9F8719B7B0C8}" type="slidenum">
              <a:rPr lang="es-AR" altLang="en-US"/>
              <a:pPr/>
              <a:t>‹Nº›</a:t>
            </a:fld>
            <a:endParaRPr lang="es-A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arcador de imagen de diapositiva">
            <a:extLst>
              <a:ext uri="{FF2B5EF4-FFF2-40B4-BE49-F238E27FC236}">
                <a16:creationId xmlns:a16="http://schemas.microsoft.com/office/drawing/2014/main" id="{28B1C32D-44F7-4401-AB7B-197085F727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2 Marcador de notas">
            <a:extLst>
              <a:ext uri="{FF2B5EF4-FFF2-40B4-BE49-F238E27FC236}">
                <a16:creationId xmlns:a16="http://schemas.microsoft.com/office/drawing/2014/main" id="{576CDE07-5600-43A9-BEB7-9E0D26F949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n-US"/>
          </a:p>
        </p:txBody>
      </p:sp>
      <p:sp>
        <p:nvSpPr>
          <p:cNvPr id="55300" name="3 Marcador de número de diapositiva">
            <a:extLst>
              <a:ext uri="{FF2B5EF4-FFF2-40B4-BE49-F238E27FC236}">
                <a16:creationId xmlns:a16="http://schemas.microsoft.com/office/drawing/2014/main" id="{B9D40B74-573C-4A3E-A1B5-A74DFC340F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tencil" panose="040409050D0802020404" pitchFamily="82" charset="0"/>
              </a:defRPr>
            </a:lvl9pPr>
          </a:lstStyle>
          <a:p>
            <a:pPr eaLnBrk="1" hangingPunct="1"/>
            <a:fld id="{C0D496A6-80C0-4643-90EE-1966D1B4A939}" type="slidenum">
              <a:rPr lang="es-AR" altLang="en-US"/>
              <a:pPr eaLnBrk="1" hangingPunct="1"/>
              <a:t>23</a:t>
            </a:fld>
            <a:endParaRPr lang="es-A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E2B8B4A-BAB6-4A1A-A914-623F7EC7A7B4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434FAC8E-74E3-49DD-BADB-5A17545EC2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5E5852CC-28DA-471C-B1EF-813DECB2E6C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64 w 5184"/>
                  <a:gd name="T3" fmla="*/ 3159 h 3159"/>
                  <a:gd name="T4" fmla="*/ 526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5B80F33A-FEAA-40E5-8906-558A4DD8E12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66 w 556"/>
                  <a:gd name="T5" fmla="*/ 3159 h 3159"/>
                  <a:gd name="T6" fmla="*/ 56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D35DEF2-B7E8-49A8-A416-6CAB456F131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6E5A23E8-AB3C-4D1E-B69F-E7E4D6DF03D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6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6 w 251"/>
                <a:gd name="T7" fmla="*/ 12 h 12"/>
                <a:gd name="T8" fmla="*/ 256 w 251"/>
                <a:gd name="T9" fmla="*/ 0 h 12"/>
                <a:gd name="T10" fmla="*/ 256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FCD8CF4-9EE5-4F75-BEEE-FB6270ED967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1344 w 251"/>
                <a:gd name="T5" fmla="*/ 12 h 12"/>
                <a:gd name="T6" fmla="*/ 1344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7176BAF7-AFE3-4119-A3D7-2937491DD9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6C197C39-1F2F-4E7A-A924-E0209AFB1A8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467D9530-EF7A-494A-9FFB-D35BCE54856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4002B5AC-DB0F-45E3-940C-EA4FA7A0A8E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9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99 w 4724"/>
                  <a:gd name="T7" fmla="*/ 12 h 12"/>
                  <a:gd name="T8" fmla="*/ 4799 w 4724"/>
                  <a:gd name="T9" fmla="*/ 0 h 12"/>
                  <a:gd name="T10" fmla="*/ 479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CCABE6B1-8044-484F-A3A6-99DE365F7DC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5265EF2A-85DA-4CE3-B4A8-A38C9F542DE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25E9DD6A-7954-4BB9-B10E-AF68D06869F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</p:grpSp>
      </p:grpSp>
      <p:sp>
        <p:nvSpPr>
          <p:cNvPr id="3380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3380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02BD6D41-9E65-4A45-9737-0D68968EBD9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F33F9-3CCD-4075-8E00-36BA4CE29258}" type="datetimeFigureOut">
              <a:rPr lang="es-ES"/>
              <a:pPr>
                <a:defRPr/>
              </a:pPr>
              <a:t>21/03/2022</a:t>
            </a:fld>
            <a:endParaRPr lang="es-ES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81A4204-B0AF-4EBC-A789-509D28D63D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D4E96214-F7AD-41FA-9930-54530FE8DA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3BAF6-99B5-492C-93FE-02F9BE655B52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192311505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30C7637-74B8-49B4-BF6F-781E85B586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AE3DF-FD7B-4E04-9710-24904AECA026}" type="datetimeFigureOut">
              <a:rPr lang="es-ES"/>
              <a:pPr>
                <a:defRPr/>
              </a:pPr>
              <a:t>21/03/2022</a:t>
            </a:fld>
            <a:endParaRPr lang="es-E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E198FF4-32CC-419B-8CA9-6FC82536D1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9D796C9-1350-4774-9881-4404D3E63E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F8556-A272-40E5-801E-CF2DF36A77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693107671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07EA0B5E-BE1B-4A9B-99DA-82E55A907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32565-57BA-406D-88F1-02DBFB01E4D9}" type="datetimeFigureOut">
              <a:rPr lang="es-ES"/>
              <a:pPr>
                <a:defRPr/>
              </a:pPr>
              <a:t>21/03/2022</a:t>
            </a:fld>
            <a:endParaRPr lang="es-E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846E046-4B79-42A4-A84D-DA8E0A8D30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701823C-5C4D-4556-9138-2692CCFBEE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F6FAF-66BD-47EA-BE37-D9F0A7AE5794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54762839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CCD866B-DA6F-4376-B71F-0EF0AB9899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D7DED-6247-4237-B123-35B859C3B958}" type="datetimeFigureOut">
              <a:rPr lang="es-ES"/>
              <a:pPr>
                <a:defRPr/>
              </a:pPr>
              <a:t>21/03/2022</a:t>
            </a:fld>
            <a:endParaRPr lang="es-E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B0CFC6E-3554-4988-A938-A9ABAC6D99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BC63AFD-5AE2-4153-A5B9-FBDC125144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2490C-3AD4-4CDB-945D-E43F06E171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19356324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3104CB0-7A29-490A-AF67-D7A7732F3E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4F07B-624B-4A60-9ECE-D37F06550C40}" type="datetimeFigureOut">
              <a:rPr lang="es-ES"/>
              <a:pPr>
                <a:defRPr/>
              </a:pPr>
              <a:t>21/03/2022</a:t>
            </a:fld>
            <a:endParaRPr lang="es-E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6049434-1A7D-46A0-A6B2-626144B134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7AE2A8A-FAB0-49A1-A933-D9DF52B506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A5E3CE-296F-4189-BA5F-95460D72D312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20815841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DE022731-C932-4F7A-B9F7-E6786BFAE9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62FE2-1D73-4CF9-BEAC-4697A853D019}" type="datetimeFigureOut">
              <a:rPr lang="es-ES"/>
              <a:pPr>
                <a:defRPr/>
              </a:pPr>
              <a:t>21/03/2022</a:t>
            </a:fld>
            <a:endParaRPr lang="es-E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98831D3-CC51-4615-AC27-4CC82F8D7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9FC5E2B-093C-475D-843D-3E311D225C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618E2-5F0B-4CDC-8E1B-2BC1648213B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89498608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30F25FCA-8351-4605-B249-518714A55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D4008-5007-4E02-BE80-3350906A446C}" type="datetimeFigureOut">
              <a:rPr lang="es-ES"/>
              <a:pPr>
                <a:defRPr/>
              </a:pPr>
              <a:t>21/03/2022</a:t>
            </a:fld>
            <a:endParaRPr lang="es-ES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2D520056-5D6F-469F-80B9-056A0BE107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AFE5E021-3B3E-4C32-91B4-A7DDE99B59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97CAF-8185-46E6-A8FE-4D2ADCBC7DA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631496984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9F9D8292-A62E-4A32-BDF9-3B3849C88B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3AE2C-3127-4309-9DD7-0FD64865F2A5}" type="datetimeFigureOut">
              <a:rPr lang="es-ES"/>
              <a:pPr>
                <a:defRPr/>
              </a:pPr>
              <a:t>21/03/2022</a:t>
            </a:fld>
            <a:endParaRPr lang="es-ES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6762E854-6FD3-48B5-8047-477A089390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93016AB0-6142-4AAF-BA46-142940FEA0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BDAE8-3569-4793-883F-2D7AB5CCF51B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60589647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319DDF00-1BC9-4846-A194-3FC4EFE63C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FD24B-B25B-4F4F-9650-8D07E7D8A602}" type="datetimeFigureOut">
              <a:rPr lang="es-ES"/>
              <a:pPr>
                <a:defRPr/>
              </a:pPr>
              <a:t>21/03/2022</a:t>
            </a:fld>
            <a:endParaRPr lang="es-ES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A96A6F2D-9C12-44BE-91FE-32F368A05E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1D074E22-FB86-42B5-8550-C9AD130EA3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87655-D318-4B86-8252-03A4B6F4963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852641772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AEC949BF-0508-4779-9C09-F6850E227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7F097-47E1-4176-AF05-044539160025}" type="datetimeFigureOut">
              <a:rPr lang="es-ES"/>
              <a:pPr>
                <a:defRPr/>
              </a:pPr>
              <a:t>21/03/2022</a:t>
            </a:fld>
            <a:endParaRPr lang="es-E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D654A164-DBB5-4015-9601-8490C581D2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AB98761-7156-4EE3-9247-09E4426854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F643FB-5E5D-4A89-86E8-3F04DEBB9DA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921191493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64BC9F0A-6336-45C5-895D-ECCD92F31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74756-DB4E-4F75-8866-560DDD2B04BC}" type="datetimeFigureOut">
              <a:rPr lang="es-ES"/>
              <a:pPr>
                <a:defRPr/>
              </a:pPr>
              <a:t>21/03/2022</a:t>
            </a:fld>
            <a:endParaRPr lang="es-E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66C45DD9-F5BC-4461-8862-5C9FE6533D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DF3D719B-B33E-476E-8113-9802C0A2C2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7E1C6-5D22-4138-8C05-D930F196067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88487334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456916AF-87D3-46AF-9319-CD03984563F4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E9F0673E-1581-4770-82CC-1919720381A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64 w 5184"/>
                <a:gd name="T3" fmla="*/ 3159 h 3159"/>
                <a:gd name="T4" fmla="*/ 526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C9A13B38-8062-4455-AC3D-A10553B51C4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6 w 556"/>
                <a:gd name="T5" fmla="*/ 3159 h 3159"/>
                <a:gd name="T6" fmla="*/ 56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1F9705C1-2EB1-451D-8633-0CE20488B83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>
                <a:extLst>
                  <a:ext uri="{FF2B5EF4-FFF2-40B4-BE49-F238E27FC236}">
                    <a16:creationId xmlns:a16="http://schemas.microsoft.com/office/drawing/2014/main" id="{39CF5013-6F67-4DAF-82E9-62DF57D6DAC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36" name="Freeform 7">
                <a:extLst>
                  <a:ext uri="{FF2B5EF4-FFF2-40B4-BE49-F238E27FC236}">
                    <a16:creationId xmlns:a16="http://schemas.microsoft.com/office/drawing/2014/main" id="{018115F6-FEF1-4594-88EF-647978C71F5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37" name="Freeform 8">
                <a:extLst>
                  <a:ext uri="{FF2B5EF4-FFF2-40B4-BE49-F238E27FC236}">
                    <a16:creationId xmlns:a16="http://schemas.microsoft.com/office/drawing/2014/main" id="{A40C8E50-7258-4243-A3CF-8AADE79A535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9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99 w 4724"/>
                  <a:gd name="T7" fmla="*/ 12 h 12"/>
                  <a:gd name="T8" fmla="*/ 4799 w 4724"/>
                  <a:gd name="T9" fmla="*/ 0 h 12"/>
                  <a:gd name="T10" fmla="*/ 479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85E8941B-C596-48D9-AA62-B4D58D64F4F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39" name="Freeform 10">
                <a:extLst>
                  <a:ext uri="{FF2B5EF4-FFF2-40B4-BE49-F238E27FC236}">
                    <a16:creationId xmlns:a16="http://schemas.microsoft.com/office/drawing/2014/main" id="{132A8075-B14C-49E2-AD40-5031FFC594A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32779" name="Freeform 11">
                <a:extLst>
                  <a:ext uri="{FF2B5EF4-FFF2-40B4-BE49-F238E27FC236}">
                    <a16:creationId xmlns:a16="http://schemas.microsoft.com/office/drawing/2014/main" id="{D8148FAB-DB0D-4DBA-88C4-4635C5143D5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41" name="Freeform 12">
                <a:extLst>
                  <a:ext uri="{FF2B5EF4-FFF2-40B4-BE49-F238E27FC236}">
                    <a16:creationId xmlns:a16="http://schemas.microsoft.com/office/drawing/2014/main" id="{76FE4872-84A7-42BE-A949-16BA9C5EC98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1344 w 251"/>
                  <a:gd name="T5" fmla="*/ 12 h 12"/>
                  <a:gd name="T6" fmla="*/ 1344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42" name="Freeform 13">
                <a:extLst>
                  <a:ext uri="{FF2B5EF4-FFF2-40B4-BE49-F238E27FC236}">
                    <a16:creationId xmlns:a16="http://schemas.microsoft.com/office/drawing/2014/main" id="{024A0A5A-B55D-410B-9465-254B5567D74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6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6 w 251"/>
                  <a:gd name="T7" fmla="*/ 12 h 12"/>
                  <a:gd name="T8" fmla="*/ 256 w 251"/>
                  <a:gd name="T9" fmla="*/ 0 h 12"/>
                  <a:gd name="T10" fmla="*/ 256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32782" name="Freeform 14">
                <a:extLst>
                  <a:ext uri="{FF2B5EF4-FFF2-40B4-BE49-F238E27FC236}">
                    <a16:creationId xmlns:a16="http://schemas.microsoft.com/office/drawing/2014/main" id="{52D6E3FF-9045-4CB3-9B89-7DAEC33022D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</p:grpSp>
      </p:grpSp>
      <p:sp>
        <p:nvSpPr>
          <p:cNvPr id="32783" name="Rectangle 15">
            <a:extLst>
              <a:ext uri="{FF2B5EF4-FFF2-40B4-BE49-F238E27FC236}">
                <a16:creationId xmlns:a16="http://schemas.microsoft.com/office/drawing/2014/main" id="{65F0906C-0EAD-4E13-BB19-FBDFEF3DD0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32784" name="Rectangle 16">
            <a:extLst>
              <a:ext uri="{FF2B5EF4-FFF2-40B4-BE49-F238E27FC236}">
                <a16:creationId xmlns:a16="http://schemas.microsoft.com/office/drawing/2014/main" id="{2A33C717-0085-4A01-A98E-AA70F101C9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2785" name="Rectangle 17">
            <a:extLst>
              <a:ext uri="{FF2B5EF4-FFF2-40B4-BE49-F238E27FC236}">
                <a16:creationId xmlns:a16="http://schemas.microsoft.com/office/drawing/2014/main" id="{D7728E6B-4837-4AB3-B583-853AEFEF0EB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CF6837D4-2C07-4168-8EF6-33C391FF62BA}" type="datetimeFigureOut">
              <a:rPr lang="es-ES"/>
              <a:pPr>
                <a:defRPr/>
              </a:pPr>
              <a:t>21/03/2022</a:t>
            </a:fld>
            <a:endParaRPr lang="es-ES"/>
          </a:p>
        </p:txBody>
      </p:sp>
      <p:sp>
        <p:nvSpPr>
          <p:cNvPr id="32786" name="Rectangle 18">
            <a:extLst>
              <a:ext uri="{FF2B5EF4-FFF2-40B4-BE49-F238E27FC236}">
                <a16:creationId xmlns:a16="http://schemas.microsoft.com/office/drawing/2014/main" id="{9A91B0DA-EF11-4493-A1A4-50725470DD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2787" name="Rectangle 19">
            <a:extLst>
              <a:ext uri="{FF2B5EF4-FFF2-40B4-BE49-F238E27FC236}">
                <a16:creationId xmlns:a16="http://schemas.microsoft.com/office/drawing/2014/main" id="{AA0FBAE6-6C3C-4778-B3F1-F749835B664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45974A25-9BB1-4BFF-8AC5-6505CA118FEC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>
            <a:extLst>
              <a:ext uri="{FF2B5EF4-FFF2-40B4-BE49-F238E27FC236}">
                <a16:creationId xmlns:a16="http://schemas.microsoft.com/office/drawing/2014/main" id="{5DC83F47-7102-48DD-AA8F-8B5917CCDB2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/>
              <a:t>Qué entendemos por SALUD</a:t>
            </a:r>
          </a:p>
        </p:txBody>
      </p:sp>
      <p:sp>
        <p:nvSpPr>
          <p:cNvPr id="2051" name="2 Subtítulo">
            <a:extLst>
              <a:ext uri="{FF2B5EF4-FFF2-40B4-BE49-F238E27FC236}">
                <a16:creationId xmlns:a16="http://schemas.microsoft.com/office/drawing/2014/main" id="{D00B8FD0-BB4E-4E07-BE29-5AEF54BC81C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905000" y="4059238"/>
            <a:ext cx="5867400" cy="159385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s-AR"/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425CAD00-5FAC-406C-A268-5A91D8CEB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2AE5C9D8-5B0E-4C79-9678-F96084C88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endParaRPr lang="es-ES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s-ES" dirty="0"/>
              <a:t>Elementos básicos y criterios para determinar las  </a:t>
            </a:r>
          </a:p>
          <a:p>
            <a:pPr>
              <a:defRPr/>
            </a:pPr>
            <a:endParaRPr lang="es-ES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s-ES" b="1" dirty="0">
                <a:effectLst/>
              </a:rPr>
              <a:t>   </a:t>
            </a:r>
            <a:r>
              <a:rPr lang="es-ES" b="1" u="sng" dirty="0"/>
              <a:t>ENFERMEDADES PROFESIONALES</a:t>
            </a:r>
          </a:p>
          <a:p>
            <a:pPr>
              <a:defRPr/>
            </a:pPr>
            <a:endParaRPr lang="es-ES" dirty="0"/>
          </a:p>
          <a:p>
            <a:pPr>
              <a:defRPr/>
            </a:pPr>
            <a:endParaRPr lang="es-ES" dirty="0"/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008788B5-8649-4B76-A3DF-60D3BB997D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1563" y="1714500"/>
            <a:ext cx="7543800" cy="1000125"/>
          </a:xfrm>
        </p:spPr>
        <p:txBody>
          <a:bodyPr/>
          <a:lstStyle/>
          <a:p>
            <a:pPr eaLnBrk="1" hangingPunct="1">
              <a:defRPr/>
            </a:pPr>
            <a:r>
              <a:rPr lang="es-ES" dirty="0"/>
              <a:t>El agente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A50765A0-1D36-4D35-BFC7-1A628E9288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 flipV="1">
            <a:off x="1066800" y="6096000"/>
            <a:ext cx="7543800" cy="69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s-AR" sz="80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502FBEF-5D30-4F9C-8009-B52CF9ABE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3143250"/>
            <a:ext cx="75438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b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El tiempo de exposición</a:t>
            </a:r>
            <a:b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b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endParaRPr lang="es-ES" sz="44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06E47EA-0593-40D6-8043-A75D84908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3786188"/>
            <a:ext cx="7543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Enfermedad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605F627B-AF2A-40F5-AF9A-BFFD6D91B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4714875"/>
            <a:ext cx="75438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s-ES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Relación de causalidad</a:t>
            </a:r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>
            <a:extLst>
              <a:ext uri="{FF2B5EF4-FFF2-40B4-BE49-F238E27FC236}">
                <a16:creationId xmlns:a16="http://schemas.microsoft.com/office/drawing/2014/main" id="{F9ED8785-15D4-A74E-90CE-38CAD2B453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89" y="883434"/>
            <a:ext cx="8209021" cy="5091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232889"/>
      </p:ext>
    </p:extLst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4CC243E-25E5-48DD-BEA8-8B5A5D806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sz="6500">
                <a:solidFill>
                  <a:schemeClr val="tx1"/>
                </a:solidFill>
                <a:latin typeface="Cooper Black" pitchFamily="18" charset="0"/>
              </a:rPr>
              <a:t>ATRIBUTOS: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7F6D454-21E9-4380-9CDF-0A84DFBB41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/>
              <a:t> Agente.</a:t>
            </a:r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endParaRPr lang="es-ES"/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/>
              <a:t> Exposición.</a:t>
            </a:r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endParaRPr lang="es-ES"/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/>
              <a:t> Enfermedad.</a:t>
            </a:r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endParaRPr lang="es-ES"/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/>
              <a:t> Causalidad.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A9AE50C6-512A-4C36-A525-D15FBDC89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sz="6600">
                <a:solidFill>
                  <a:schemeClr val="tx1"/>
                </a:solidFill>
                <a:latin typeface="Cooper Black" pitchFamily="18" charset="0"/>
              </a:rPr>
              <a:t>AGENTE: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A3004313-271B-40D4-96F0-6CC41BFEA7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534400" cy="4114800"/>
          </a:xfrm>
        </p:spPr>
        <p:txBody>
          <a:bodyPr/>
          <a:lstStyle/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>
                <a:effectLst/>
              </a:rPr>
              <a:t> </a:t>
            </a:r>
            <a:r>
              <a:rPr lang="es-ES"/>
              <a:t>Debe estar presente en el LUGAR DE TRABAJO.</a:t>
            </a:r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/>
              <a:t> Debe ser conocido como GENERADOR  DE DAÑO.</a:t>
            </a:r>
          </a:p>
          <a:p>
            <a:pPr eaLnBrk="1" hangingPunct="1">
              <a:defRPr/>
            </a:pPr>
            <a:endParaRPr lang="es-ES"/>
          </a:p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­"/>
              <a:defRPr/>
            </a:pPr>
            <a:r>
              <a:rPr lang="es-ES"/>
              <a:t> Condición Laboral (Exposición-Intensidad).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609AA71C-85B4-496A-8A3B-D04842C82F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sz="6500">
                <a:solidFill>
                  <a:schemeClr val="tx1"/>
                </a:solidFill>
                <a:latin typeface="Cooper Black" pitchFamily="18" charset="0"/>
              </a:rPr>
              <a:t>EXPOSICION: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C5667F2-D60F-4466-9CCC-72C568339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/>
              <a:t> </a:t>
            </a:r>
            <a:r>
              <a:rPr lang="es-ES" u="sng"/>
              <a:t>CRITERIO CUALITATIVO:</a:t>
            </a:r>
            <a:r>
              <a:rPr lang="es-ES"/>
              <a:t> Evaluación de enfermedades profesionales y que la misma esté incluida.</a:t>
            </a:r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endParaRPr lang="es-ES"/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­"/>
              <a:defRPr/>
            </a:pPr>
            <a:r>
              <a:rPr lang="es-ES"/>
              <a:t> Lista taxativa OCUPACION=EXPOSICION.</a:t>
            </a:r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­"/>
              <a:defRPr/>
            </a:pPr>
            <a:endParaRPr lang="es-ES"/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­"/>
              <a:defRPr/>
            </a:pPr>
            <a:r>
              <a:rPr lang="es-ES"/>
              <a:t> Exceptúa ENFERMEDADES TRANSMISIBLES.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9C421275-07B3-4D0B-8750-0709D6B789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sz="6500">
                <a:solidFill>
                  <a:schemeClr val="tx1"/>
                </a:solidFill>
                <a:latin typeface="Cooper Black" pitchFamily="18" charset="0"/>
              </a:rPr>
              <a:t>EXPOSICION: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97D1728D-B7F3-492A-9FBB-2BDF4307A0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/>
              <a:t> </a:t>
            </a:r>
            <a:r>
              <a:rPr lang="es-ES" u="sng"/>
              <a:t>CRITERIO CUANTITATIVO:</a:t>
            </a:r>
            <a:r>
              <a:rPr lang="es-ES"/>
              <a:t> Asocia la exposición con las disposiciones existentes acerca de valores umbrales límites o concentraciones máximas permisibles.</a:t>
            </a:r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endParaRPr lang="es-ES"/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­"/>
              <a:defRPr/>
            </a:pPr>
            <a:r>
              <a:rPr lang="es-ES"/>
              <a:t> Fundamental conocer nivel exposición y condiciones de protección.</a:t>
            </a:r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­"/>
              <a:defRPr/>
            </a:pPr>
            <a:r>
              <a:rPr lang="es-ES"/>
              <a:t> Historia laboral.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14A80BEF-CF09-4301-AC07-2B794C0DC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sz="6500">
                <a:solidFill>
                  <a:schemeClr val="tx1"/>
                </a:solidFill>
                <a:latin typeface="Cooper Black" pitchFamily="18" charset="0"/>
              </a:rPr>
              <a:t>ENFERMEDAD: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300B40C-E32B-47FA-83AC-24E73385E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/>
              <a:t>Debe reunir todos los criterios:</a:t>
            </a:r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/>
              <a:t> Clínicos.</a:t>
            </a:r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/>
              <a:t> Anatomo Patológico.</a:t>
            </a:r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/>
              <a:t> Terapéuticos. </a:t>
            </a:r>
          </a:p>
          <a:p>
            <a:pPr eaLnBrk="1" hangingPunct="1">
              <a:lnSpc>
                <a:spcPct val="90000"/>
              </a:lnSpc>
              <a:buClr>
                <a:srgbClr val="000066"/>
              </a:buClr>
              <a:buFont typeface="Wingdings" panose="05000000000000000000" pitchFamily="2" charset="2"/>
              <a:buNone/>
              <a:defRPr/>
            </a:pPr>
            <a:endParaRPr lang="es-ES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/>
              <a:t>CON LAS CONDICIONES ESTABLECIDAS Y SEÑALADAS EN EL MANUAL DE PROCEDIMIENTO. 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C180CAB2-9E5E-4914-BBC7-5A55D2059B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sz="5400">
                <a:solidFill>
                  <a:schemeClr val="tx1"/>
                </a:solidFill>
                <a:latin typeface="Cooper Black" pitchFamily="18" charset="0"/>
              </a:rPr>
              <a:t>RELACION DE CAUSALIDAD: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A1A33BD2-C0E8-4C10-B7DC-7AD908087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8229600" cy="4114800"/>
          </a:xfrm>
        </p:spPr>
        <p:txBody>
          <a:bodyPr/>
          <a:lstStyle/>
          <a:p>
            <a:pPr eaLnBrk="1" hangingPunct="1">
              <a:buClr>
                <a:srgbClr val="000066"/>
              </a:buClr>
              <a:buFont typeface="Wingdings" panose="05000000000000000000" pitchFamily="2" charset="2"/>
              <a:buChar char=""/>
              <a:defRPr/>
            </a:pPr>
            <a:r>
              <a:rPr lang="es-ES">
                <a:effectLst/>
              </a:rPr>
              <a:t> </a:t>
            </a:r>
            <a:r>
              <a:rPr lang="es-ES"/>
              <a:t>Relación de asociación AGENTE ENFERMEDAD basado en: </a:t>
            </a:r>
          </a:p>
          <a:p>
            <a:pPr lvl="1" eaLnBrk="1" hangingPunct="1">
              <a:buClr>
                <a:srgbClr val="000066"/>
              </a:buClr>
              <a:buFont typeface="Wingdings" pitchFamily="2" charset="2"/>
              <a:buChar char=""/>
              <a:defRPr/>
            </a:pPr>
            <a:r>
              <a:rPr lang="es-ES"/>
              <a:t> Fundamentos patológicos (clínicos, anatomo patológico, experimental).</a:t>
            </a:r>
          </a:p>
          <a:p>
            <a:pPr lvl="1" eaLnBrk="1" hangingPunct="1">
              <a:buClr>
                <a:srgbClr val="000066"/>
              </a:buClr>
              <a:buFont typeface="Wingdings" pitchFamily="2" charset="2"/>
              <a:buChar char=""/>
              <a:defRPr/>
            </a:pPr>
            <a:r>
              <a:rPr lang="es-ES"/>
              <a:t> Fundamentos epidemiológicos basado en: grupo de riesgo, estadísticas, epidemiológicas.</a:t>
            </a:r>
            <a:r>
              <a:rPr lang="es-ES">
                <a:solidFill>
                  <a:srgbClr val="0F0F0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C17A93BE-7A29-4B9D-BF36-31653D1A7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        Enfermedades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B3A20678-9EE9-4595-8A72-BBC84416E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Las enfermedades profesionales debidas a algún agente que produce lesiones específicas y manifestaciones clínicas que están relacionadas con la acción de ese y no con otro.-</a:t>
            </a: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10443DE8-5CD6-4CC1-A4B7-529BEEC548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23012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b="0" dirty="0">
                <a:latin typeface="Stencil" pitchFamily="82" charset="0"/>
              </a:rPr>
              <a:t>Salud</a:t>
            </a:r>
            <a:r>
              <a:rPr lang="es-ES" dirty="0"/>
              <a:t>: </a:t>
            </a:r>
            <a:br>
              <a:rPr lang="es-ES" dirty="0"/>
            </a:br>
            <a:r>
              <a:rPr lang="es-ES" dirty="0"/>
              <a:t>Es un estado de completo bienestar físico, mental y social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B402A08-2D4C-4998-BCD4-C018024113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 flipV="1">
            <a:off x="457200" y="4652963"/>
            <a:ext cx="8229600" cy="22050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s-ES" sz="1200" dirty="0"/>
              <a:t>Es un estado de completo bienestar físico, mental y social</a:t>
            </a:r>
            <a:endParaRPr lang="es-AR" sz="1200" dirty="0"/>
          </a:p>
        </p:txBody>
      </p:sp>
    </p:spTree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>
            <a:extLst>
              <a:ext uri="{FF2B5EF4-FFF2-40B4-BE49-F238E27FC236}">
                <a16:creationId xmlns:a16="http://schemas.microsoft.com/office/drawing/2014/main" id="{C944917B-5CDD-4CF2-B855-107F5672E67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5226050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/>
              <a:t>Cuál es </a:t>
            </a:r>
            <a:r>
              <a:rPr lang="es-AR" u="sng"/>
              <a:t>la diferencia</a:t>
            </a:r>
            <a:r>
              <a:rPr lang="es-AR"/>
              <a:t> entre: Enfermedad Profesional y Enfermedad Común</a:t>
            </a:r>
            <a:br>
              <a:rPr lang="es-AR"/>
            </a:br>
            <a:endParaRPr lang="es-AR"/>
          </a:p>
        </p:txBody>
      </p:sp>
      <p:sp>
        <p:nvSpPr>
          <p:cNvPr id="4099" name="2 Marcador de contenido">
            <a:extLst>
              <a:ext uri="{FF2B5EF4-FFF2-40B4-BE49-F238E27FC236}">
                <a16:creationId xmlns:a16="http://schemas.microsoft.com/office/drawing/2014/main" id="{961B9B15-D66E-45FB-9564-2C209238950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 flipV="1">
            <a:off x="457200" y="6126163"/>
            <a:ext cx="8229600" cy="46037"/>
          </a:xfrm>
        </p:spPr>
        <p:txBody>
          <a:bodyPr/>
          <a:lstStyle/>
          <a:p>
            <a:pPr eaLnBrk="1" hangingPunct="1">
              <a:defRPr/>
            </a:pPr>
            <a:endParaRPr lang="es-AR"/>
          </a:p>
        </p:txBody>
      </p:sp>
    </p:spTree>
  </p:cSld>
  <p:clrMapOvr>
    <a:masterClrMapping/>
  </p:clrMapOvr>
  <p:transition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>
            <a:extLst>
              <a:ext uri="{FF2B5EF4-FFF2-40B4-BE49-F238E27FC236}">
                <a16:creationId xmlns:a16="http://schemas.microsoft.com/office/drawing/2014/main" id="{032B460E-AC72-421F-88E3-3E5CA0F39B1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0063" y="257175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/>
              <a:t>Para qué sirve diferenciarlas</a:t>
            </a:r>
          </a:p>
        </p:txBody>
      </p:sp>
      <p:sp>
        <p:nvSpPr>
          <p:cNvPr id="5123" name="2 Marcador de contenido">
            <a:extLst>
              <a:ext uri="{FF2B5EF4-FFF2-40B4-BE49-F238E27FC236}">
                <a16:creationId xmlns:a16="http://schemas.microsoft.com/office/drawing/2014/main" id="{5822A3EF-4E3C-49CA-A76B-CA2521D9480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 flipV="1">
            <a:off x="457200" y="6126163"/>
            <a:ext cx="8229600" cy="46037"/>
          </a:xfrm>
        </p:spPr>
        <p:txBody>
          <a:bodyPr/>
          <a:lstStyle/>
          <a:p>
            <a:pPr eaLnBrk="1" hangingPunct="1">
              <a:defRPr/>
            </a:pPr>
            <a:endParaRPr lang="es-AR"/>
          </a:p>
        </p:txBody>
      </p:sp>
    </p:spTree>
  </p:cSld>
  <p:clrMapOvr>
    <a:masterClrMapping/>
  </p:clrMapOvr>
  <p:transition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E997CDC0-ED5A-4C72-A348-5876598606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5788025"/>
          </a:xfrm>
        </p:spPr>
        <p:txBody>
          <a:bodyPr/>
          <a:lstStyle/>
          <a:p>
            <a:pPr eaLnBrk="1" hangingPunct="1">
              <a:defRPr/>
            </a:pPr>
            <a:r>
              <a:rPr lang="es-ES" dirty="0"/>
              <a:t>Para poder prevenirlas</a:t>
            </a:r>
            <a:br>
              <a:rPr lang="es-ES" dirty="0"/>
            </a:br>
            <a:r>
              <a:rPr lang="es-ES" dirty="0"/>
              <a:t>Por el resarcimiento económico</a:t>
            </a:r>
            <a:br>
              <a:rPr lang="es-ES" dirty="0"/>
            </a:br>
            <a:r>
              <a:rPr lang="es-ES" dirty="0"/>
              <a:t>Por que genera derechos y obligaciones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88548127-0F3B-4526-821F-64FA993FE0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 flipV="1">
            <a:off x="1066800" y="6096000"/>
            <a:ext cx="7543800" cy="69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s-AR" sz="800"/>
          </a:p>
        </p:txBody>
      </p:sp>
    </p:spTree>
  </p:cSld>
  <p:clrMapOvr>
    <a:masterClrMapping/>
  </p:clrMapOvr>
  <p:transition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4084007E-4BBE-459A-84FB-0E8404FE1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Lista de Agentes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55B634FC-86DA-4B31-B89A-DF2EDD5EB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Debe ser amplia</a:t>
            </a:r>
          </a:p>
          <a:p>
            <a:pPr eaLnBrk="1" hangingPunct="1">
              <a:defRPr/>
            </a:pPr>
            <a:r>
              <a:rPr lang="es-AR" dirty="0"/>
              <a:t>Clasificarse: físicos, químicos y biológicos, ergonómicos y accidentes</a:t>
            </a:r>
          </a:p>
          <a:p>
            <a:pPr eaLnBrk="1" hangingPunct="1">
              <a:defRPr/>
            </a:pPr>
            <a:r>
              <a:rPr lang="es-AR" dirty="0"/>
              <a:t>Debe tener efectos nocivos</a:t>
            </a:r>
          </a:p>
          <a:p>
            <a:pPr eaLnBrk="1" hangingPunct="1">
              <a:defRPr/>
            </a:pPr>
            <a:r>
              <a:rPr lang="es-AR" dirty="0"/>
              <a:t>Debe contemplarse en el mínimo tiempo de exposición y valor umbral límite</a:t>
            </a:r>
          </a:p>
        </p:txBody>
      </p:sp>
    </p:spTree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B45A489E-3851-412C-B94C-D6FA20FB0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s-AR" dirty="0"/>
              <a:t>     Condiciones de exposición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279A91FB-A73F-4029-8E6E-0A3014721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Criterio Cualitativo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AR" dirty="0"/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Criterio Cuantitativo</a:t>
            </a:r>
          </a:p>
        </p:txBody>
      </p:sp>
    </p:spTree>
  </p:cSld>
  <p:clrMapOvr>
    <a:masterClrMapping/>
  </p:clrMapOvr>
  <p:transition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12A9EC87-62A4-4649-849E-66DBAC049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  Relación de causalidad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F505A7A5-5554-489B-A262-DB99213C4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     Fundamentos patológicos</a:t>
            </a:r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      Fundamentos epidemiológicos</a:t>
            </a:r>
          </a:p>
        </p:txBody>
      </p:sp>
    </p:spTree>
  </p:cSld>
  <p:clrMapOvr>
    <a:masterClrMapping/>
  </p:clrMapOvr>
  <p:transition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7FAEEC4F-1F00-4B2D-A1AA-60B20BF47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Fundamentos patológicos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90428C36-3491-4273-8089-474CFFE01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s-AR" dirty="0"/>
              <a:t>   Es la </a:t>
            </a:r>
            <a:r>
              <a:rPr lang="es-AR" b="1" u="sng" dirty="0"/>
              <a:t>especificidad</a:t>
            </a:r>
            <a:r>
              <a:rPr lang="es-AR" dirty="0"/>
              <a:t> de un efecto biológico atribuible a la acción de un agente determinado, es decir hay una alteración bioquímica, funcional o anatómica que es característica del agente que la produce.-</a:t>
            </a:r>
          </a:p>
        </p:txBody>
      </p:sp>
    </p:spTree>
  </p:cSld>
  <p:clrMapOvr>
    <a:masterClrMapping/>
  </p:clrMapOvr>
  <p:transition>
    <p:wipe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20330EE6-A303-4484-8245-F0F93E98A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36725"/>
          </a:xfrm>
        </p:spPr>
        <p:txBody>
          <a:bodyPr/>
          <a:lstStyle/>
          <a:p>
            <a:pPr eaLnBrk="1" hangingPunct="1">
              <a:defRPr/>
            </a:pPr>
            <a:r>
              <a:rPr lang="es-AR" b="0" dirty="0"/>
              <a:t>     Demostración de</a:t>
            </a:r>
            <a:r>
              <a:rPr lang="es-AR" dirty="0"/>
              <a:t>           	   		</a:t>
            </a:r>
            <a:r>
              <a:rPr lang="es-AR" u="sng" dirty="0"/>
              <a:t>ESPECIFICIDAD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2B39A066-49AC-4EFA-BB66-A4BDC3C3B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Clínica</a:t>
            </a:r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Anatomía Patológica</a:t>
            </a:r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Experimental</a:t>
            </a:r>
          </a:p>
        </p:txBody>
      </p:sp>
    </p:spTree>
  </p:cSld>
  <p:clrMapOvr>
    <a:masterClrMapping/>
  </p:clrMapOvr>
  <p:transition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C9A3EA77-288A-4C03-B5D4-8639592E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s-AR" b="0" dirty="0"/>
              <a:t>     Fundamentos Epidemiológicos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9032DF4D-B5FB-40F5-BD62-0E4B7DFBC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s-AR" dirty="0"/>
              <a:t>Precisar el agente</a:t>
            </a:r>
          </a:p>
          <a:p>
            <a:pPr eaLnBrk="1" hangingPunct="1">
              <a:defRPr/>
            </a:pPr>
            <a:r>
              <a:rPr lang="es-AR" dirty="0"/>
              <a:t>Definir la enfermedad</a:t>
            </a:r>
          </a:p>
          <a:p>
            <a:pPr eaLnBrk="1" hangingPunct="1">
              <a:defRPr/>
            </a:pPr>
            <a:r>
              <a:rPr lang="es-AR" dirty="0"/>
              <a:t>Determinar el nivel de frecuencia</a:t>
            </a:r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Debe tener un riesgo relativo superior a 3 veces.-</a:t>
            </a:r>
          </a:p>
        </p:txBody>
      </p:sp>
    </p:spTree>
  </p:cSld>
  <p:clrMapOvr>
    <a:masterClrMapping/>
  </p:clrMapOvr>
  <p:transition>
    <p:wipe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806AE2AE-08A5-4457-9C3B-909860A0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s-AR" b="0" dirty="0"/>
              <a:t>   Fundamentos Médicos-Legales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3DDC5C8A-2AF3-4A55-A9F6-BB46B122D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AR" dirty="0"/>
              <a:t>La ley o reglamentos que regulan el establecimiento de las listas de enfermedades profesionales deben especificar las condiciones que permitan incorporar enfermedades que no tienen los fundamentos señalados anteriormente.-</a:t>
            </a: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C6AB423-75D3-448C-B3E8-87A9D8AE985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304800"/>
            <a:ext cx="7543800" cy="1431925"/>
          </a:xfrm>
        </p:spPr>
        <p:txBody>
          <a:bodyPr/>
          <a:lstStyle/>
          <a:p>
            <a:pPr algn="ctr" eaLnBrk="1" hangingPunct="1">
              <a:defRPr/>
            </a:pP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r>
              <a:rPr lang="es-ES" sz="4000" dirty="0"/>
              <a:t>Qué entendemos por:</a:t>
            </a:r>
            <a:br>
              <a:rPr lang="es-ES" sz="4000" dirty="0"/>
            </a:br>
            <a:r>
              <a:rPr lang="es-ES" sz="4000" dirty="0"/>
              <a:t>ENFERMEDAD</a:t>
            </a:r>
          </a:p>
        </p:txBody>
      </p:sp>
    </p:spTree>
  </p:cSld>
  <p:clrMapOvr>
    <a:masterClrMapping/>
  </p:clrMapOvr>
  <p:transition>
    <p:wipe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842696F-A578-4283-A31F-F654816830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s-ES" altLang="en-US" b="0">
                <a:effectLst/>
              </a:rPr>
              <a:t>    Las etapas para reconocer una  	ENFERMEDAD PROFESIONAL: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CB58E451-4480-4520-B12F-4898B8A09F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487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s-ES" altLang="en-US">
                <a:effectLst/>
              </a:rPr>
              <a:t>Conocimiento del medio ambiente y condiciones de trabajo.-</a:t>
            </a:r>
          </a:p>
          <a:p>
            <a:endParaRPr lang="es-ES" altLang="en-US">
              <a:effectLst/>
            </a:endParaRPr>
          </a:p>
          <a:p>
            <a:r>
              <a:rPr lang="es-ES" altLang="en-US">
                <a:effectLst/>
              </a:rPr>
              <a:t>Conocimiento clínico biológico.-</a:t>
            </a:r>
          </a:p>
          <a:p>
            <a:endParaRPr lang="es-ES" altLang="en-US">
              <a:effectLst/>
            </a:endParaRPr>
          </a:p>
          <a:p>
            <a:endParaRPr lang="es-ES" altLang="en-US">
              <a:effectLst/>
            </a:endParaRPr>
          </a:p>
          <a:p>
            <a:r>
              <a:rPr lang="es-ES" altLang="en-US">
                <a:effectLst/>
              </a:rPr>
              <a:t>Conocimiento legislativo y médico legal.-</a:t>
            </a:r>
          </a:p>
        </p:txBody>
      </p:sp>
    </p:spTree>
  </p:cSld>
  <p:clrMapOvr>
    <a:masterClrMapping/>
  </p:clrMapOvr>
  <p:transition>
    <p:wipe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>
            <a:extLst>
              <a:ext uri="{FF2B5EF4-FFF2-40B4-BE49-F238E27FC236}">
                <a16:creationId xmlns:a16="http://schemas.microsoft.com/office/drawing/2014/main" id="{0038E3B8-0832-48D8-91CD-1CBBDEDE546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28625" y="2428875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/>
              <a:t>Funciones del Dpto. de Higiene y Seguridad en el Trabajo</a:t>
            </a:r>
          </a:p>
        </p:txBody>
      </p:sp>
      <p:sp>
        <p:nvSpPr>
          <p:cNvPr id="11267" name="2 Marcador de contenido">
            <a:extLst>
              <a:ext uri="{FF2B5EF4-FFF2-40B4-BE49-F238E27FC236}">
                <a16:creationId xmlns:a16="http://schemas.microsoft.com/office/drawing/2014/main" id="{6D1461A2-A228-4BCB-ADFA-ADEE8944BBA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 flipV="1">
            <a:off x="457200" y="6126163"/>
            <a:ext cx="8229600" cy="460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AR"/>
          </a:p>
        </p:txBody>
      </p:sp>
    </p:spTree>
  </p:cSld>
  <p:clrMapOvr>
    <a:masterClrMapping/>
  </p:clrMapOvr>
  <p:transition>
    <p:wipe dir="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2 Marcador de contenido">
            <a:extLst>
              <a:ext uri="{FF2B5EF4-FFF2-40B4-BE49-F238E27FC236}">
                <a16:creationId xmlns:a16="http://schemas.microsoft.com/office/drawing/2014/main" id="{AC5A6847-185F-4E5D-9C60-A94AF97FC56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 flipV="1">
            <a:off x="457200" y="6126163"/>
            <a:ext cx="8229600" cy="46037"/>
          </a:xfrm>
        </p:spPr>
        <p:txBody>
          <a:bodyPr/>
          <a:lstStyle/>
          <a:p>
            <a:pPr eaLnBrk="1" hangingPunct="1">
              <a:defRPr/>
            </a:pPr>
            <a:endParaRPr lang="es-AR"/>
          </a:p>
        </p:txBody>
      </p:sp>
      <p:sp>
        <p:nvSpPr>
          <p:cNvPr id="12291" name="3 Título">
            <a:extLst>
              <a:ext uri="{FF2B5EF4-FFF2-40B4-BE49-F238E27FC236}">
                <a16:creationId xmlns:a16="http://schemas.microsoft.com/office/drawing/2014/main" id="{188F09B3-EB45-413A-B1C6-123CB246028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71563" y="1714500"/>
            <a:ext cx="7615237" cy="1214438"/>
          </a:xfrm>
        </p:spPr>
        <p:txBody>
          <a:bodyPr/>
          <a:lstStyle/>
          <a:p>
            <a:pPr eaLnBrk="1" hangingPunct="1">
              <a:defRPr/>
            </a:pPr>
            <a:r>
              <a:rPr lang="es-AR" dirty="0"/>
              <a:t>Reconocer</a:t>
            </a:r>
          </a:p>
        </p:txBody>
      </p:sp>
      <p:sp>
        <p:nvSpPr>
          <p:cNvPr id="4" name="3 Título">
            <a:extLst>
              <a:ext uri="{FF2B5EF4-FFF2-40B4-BE49-F238E27FC236}">
                <a16:creationId xmlns:a16="http://schemas.microsoft.com/office/drawing/2014/main" id="{2C2FB292-421B-4648-BFE3-5B137A877F78}"/>
              </a:ext>
            </a:extLst>
          </p:cNvPr>
          <p:cNvSpPr txBox="1">
            <a:spLocks/>
          </p:cNvSpPr>
          <p:nvPr/>
        </p:nvSpPr>
        <p:spPr bwMode="auto">
          <a:xfrm>
            <a:off x="1071563" y="2786063"/>
            <a:ext cx="7615237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s-AR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Evaluar</a:t>
            </a:r>
          </a:p>
        </p:txBody>
      </p:sp>
      <p:sp>
        <p:nvSpPr>
          <p:cNvPr id="5" name="3 Título">
            <a:extLst>
              <a:ext uri="{FF2B5EF4-FFF2-40B4-BE49-F238E27FC236}">
                <a16:creationId xmlns:a16="http://schemas.microsoft.com/office/drawing/2014/main" id="{04304149-C1C3-4189-A683-F26B664366DE}"/>
              </a:ext>
            </a:extLst>
          </p:cNvPr>
          <p:cNvSpPr txBox="1">
            <a:spLocks/>
          </p:cNvSpPr>
          <p:nvPr/>
        </p:nvSpPr>
        <p:spPr bwMode="auto">
          <a:xfrm>
            <a:off x="1071563" y="4143375"/>
            <a:ext cx="76152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s-AR" sz="4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Corregir</a:t>
            </a:r>
          </a:p>
        </p:txBody>
      </p:sp>
    </p:spTree>
  </p:cSld>
  <p:clrMapOvr>
    <a:masterClrMapping/>
  </p:clrMapOvr>
  <p:transition>
    <p:wipe dir="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42BA5DA-E9C5-4299-94EA-D63E00A424F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00063" y="2643188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/>
              <a:t>¿Qué son los riesgos?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216EEF3-5C71-409C-A6BF-57F43509D48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 flipV="1">
            <a:off x="457200" y="6126163"/>
            <a:ext cx="8229600" cy="460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AR"/>
          </a:p>
        </p:txBody>
      </p:sp>
    </p:spTree>
  </p:cSld>
  <p:clrMapOvr>
    <a:masterClrMapping/>
  </p:clrMapOvr>
  <p:transition>
    <p:wipe dir="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EC11DED-8404-45FF-AE27-9E7356E3A2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s-ES" altLang="en-US">
                <a:effectLst/>
              </a:rPr>
              <a:t>Definición de RIESGO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37AE75AF-B414-4264-A873-481759F43D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 altLang="en-US">
              <a:effectLst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s-ES" altLang="en-US">
                <a:effectLst/>
              </a:rPr>
              <a:t>Posibilidad o probabilidad de que ocurra un suceso que tenga o pueda tener consecuencias adversas para algo o para alguien.-</a:t>
            </a:r>
          </a:p>
        </p:txBody>
      </p:sp>
    </p:spTree>
  </p:cSld>
  <p:clrMapOvr>
    <a:masterClrMapping/>
  </p:clrMapOvr>
  <p:transition>
    <p:wipe dir="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62930824-A338-45E8-9A51-A53BFEEDEF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s-ES" altLang="en-US">
                <a:effectLst/>
              </a:rPr>
              <a:t>RIESGO DEL TRABAJO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6DE0D62-093F-4077-B9C5-32CEC852FE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 altLang="en-US">
              <a:effectLst/>
            </a:endParaRPr>
          </a:p>
          <a:p>
            <a:endParaRPr lang="es-ES" altLang="en-US">
              <a:effectLst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s-ES" altLang="en-US">
                <a:effectLst/>
              </a:rPr>
              <a:t>Son las contingencias producidas por diversas agentes capaces de realizar un daño a la persona que trabaja.-</a:t>
            </a:r>
          </a:p>
        </p:txBody>
      </p:sp>
    </p:spTree>
  </p:cSld>
  <p:clrMapOvr>
    <a:masterClrMapping/>
  </p:clrMapOvr>
  <p:transition>
    <p:wipe dir="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>
            <a:extLst>
              <a:ext uri="{FF2B5EF4-FFF2-40B4-BE49-F238E27FC236}">
                <a16:creationId xmlns:a16="http://schemas.microsoft.com/office/drawing/2014/main" id="{269F111B-EBBE-439F-B3F8-C0178C03C61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87450" y="2492375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AR"/>
              <a:t>¿Cómo se clasifican?</a:t>
            </a:r>
          </a:p>
        </p:txBody>
      </p:sp>
      <p:sp>
        <p:nvSpPr>
          <p:cNvPr id="9219" name="2 Marcador de contenido">
            <a:extLst>
              <a:ext uri="{FF2B5EF4-FFF2-40B4-BE49-F238E27FC236}">
                <a16:creationId xmlns:a16="http://schemas.microsoft.com/office/drawing/2014/main" id="{28550821-4633-41DF-A48B-03581CAEA51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66800" y="6046788"/>
            <a:ext cx="7543800" cy="492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AR"/>
          </a:p>
        </p:txBody>
      </p:sp>
    </p:spTree>
  </p:cSld>
  <p:clrMapOvr>
    <a:masterClrMapping/>
  </p:clrMapOvr>
  <p:transition>
    <p:wipe dir="d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>
            <a:extLst>
              <a:ext uri="{FF2B5EF4-FFF2-40B4-BE49-F238E27FC236}">
                <a16:creationId xmlns:a16="http://schemas.microsoft.com/office/drawing/2014/main" id="{4C2399FB-10CD-41FF-AB0D-1D2DCF66BB8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28625" y="785813"/>
            <a:ext cx="8229600" cy="5357812"/>
          </a:xfrm>
        </p:spPr>
        <p:txBody>
          <a:bodyPr/>
          <a:lstStyle/>
          <a:p>
            <a:pPr eaLnBrk="1" hangingPunct="1">
              <a:defRPr/>
            </a:pPr>
            <a:r>
              <a:rPr lang="es-AR"/>
              <a:t>Riesgos Físicos</a:t>
            </a:r>
            <a:br>
              <a:rPr lang="es-AR"/>
            </a:br>
            <a:r>
              <a:rPr lang="es-AR"/>
              <a:t>Riesgos Químicos</a:t>
            </a:r>
            <a:br>
              <a:rPr lang="es-AR"/>
            </a:br>
            <a:r>
              <a:rPr lang="es-AR"/>
              <a:t>Riesgos Biológicos</a:t>
            </a:r>
            <a:br>
              <a:rPr lang="es-AR"/>
            </a:br>
            <a:r>
              <a:rPr lang="es-AR"/>
              <a:t>Riesgos Ergonómicos</a:t>
            </a:r>
            <a:br>
              <a:rPr lang="es-AR"/>
            </a:br>
            <a:r>
              <a:rPr lang="es-AR"/>
              <a:t>Riesgos de Accidentes</a:t>
            </a:r>
          </a:p>
        </p:txBody>
      </p:sp>
      <p:sp>
        <p:nvSpPr>
          <p:cNvPr id="10243" name="2 Marcador de contenido">
            <a:extLst>
              <a:ext uri="{FF2B5EF4-FFF2-40B4-BE49-F238E27FC236}">
                <a16:creationId xmlns:a16="http://schemas.microsoft.com/office/drawing/2014/main" id="{8E66A74A-E761-4333-9FB2-B5C1224DF2E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 flipV="1">
            <a:off x="457200" y="6126163"/>
            <a:ext cx="8229600" cy="46037"/>
          </a:xfrm>
        </p:spPr>
        <p:txBody>
          <a:bodyPr/>
          <a:lstStyle/>
          <a:p>
            <a:pPr eaLnBrk="1" hangingPunct="1">
              <a:defRPr/>
            </a:pPr>
            <a:endParaRPr lang="es-AR"/>
          </a:p>
        </p:txBody>
      </p:sp>
    </p:spTree>
  </p:cSld>
  <p:clrMapOvr>
    <a:masterClrMapping/>
  </p:clrMapOvr>
  <p:transition>
    <p:wipe dir="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25A225D-BD27-48EE-92BD-F2097A0EC69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/>
              <a:t>Riesgos físicos</a:t>
            </a:r>
            <a:br>
              <a:rPr lang="es-ES"/>
            </a:br>
            <a:endParaRPr lang="es-E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948A725-2F60-407D-A790-FACFDFAF41F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dirty="0"/>
              <a:t>Ruidos</a:t>
            </a:r>
          </a:p>
          <a:p>
            <a:pPr eaLnBrk="1" hangingPunct="1">
              <a:defRPr/>
            </a:pPr>
            <a:r>
              <a:rPr lang="es-ES" dirty="0"/>
              <a:t>Vibraciones</a:t>
            </a:r>
          </a:p>
          <a:p>
            <a:pPr eaLnBrk="1" hangingPunct="1">
              <a:defRPr/>
            </a:pPr>
            <a:r>
              <a:rPr lang="es-ES" dirty="0"/>
              <a:t>Calor y carga térmica</a:t>
            </a:r>
          </a:p>
          <a:p>
            <a:pPr eaLnBrk="1" hangingPunct="1">
              <a:defRPr/>
            </a:pPr>
            <a:r>
              <a:rPr lang="es-ES" dirty="0"/>
              <a:t>Radiaciones</a:t>
            </a:r>
          </a:p>
          <a:p>
            <a:pPr eaLnBrk="1" hangingPunct="1">
              <a:defRPr/>
            </a:pPr>
            <a:r>
              <a:rPr lang="es-ES" dirty="0"/>
              <a:t>Humedad</a:t>
            </a:r>
          </a:p>
          <a:p>
            <a:pPr eaLnBrk="1" hangingPunct="1">
              <a:defRPr/>
            </a:pPr>
            <a:r>
              <a:rPr lang="es-ES" dirty="0"/>
              <a:t>Presión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ES" dirty="0"/>
          </a:p>
        </p:txBody>
      </p:sp>
    </p:spTree>
  </p:cSld>
  <p:clrMapOvr>
    <a:masterClrMapping/>
  </p:clrMapOvr>
  <p:transition>
    <p:wipe dir="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5FA8930-35DD-4AA3-B7B2-128DE9000C4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/>
              <a:t>Riesgos Químicos</a:t>
            </a:r>
            <a:br>
              <a:rPr lang="es-ES"/>
            </a:br>
            <a:endParaRPr lang="es-E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F5C4930-644C-40B0-8F5C-4AE9EFB151C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/>
              <a:t>Gases</a:t>
            </a:r>
          </a:p>
          <a:p>
            <a:pPr eaLnBrk="1" hangingPunct="1">
              <a:defRPr/>
            </a:pPr>
            <a:r>
              <a:rPr lang="es-ES"/>
              <a:t>Vapores</a:t>
            </a:r>
          </a:p>
          <a:p>
            <a:pPr eaLnBrk="1" hangingPunct="1">
              <a:defRPr/>
            </a:pPr>
            <a:r>
              <a:rPr lang="es-ES"/>
              <a:t>Polvillos</a:t>
            </a:r>
          </a:p>
          <a:p>
            <a:pPr eaLnBrk="1" hangingPunct="1">
              <a:defRPr/>
            </a:pPr>
            <a:r>
              <a:rPr lang="es-ES"/>
              <a:t>Humos</a:t>
            </a:r>
          </a:p>
          <a:p>
            <a:pPr eaLnBrk="1" hangingPunct="1">
              <a:defRPr/>
            </a:pPr>
            <a:r>
              <a:rPr lang="es-ES"/>
              <a:t>Líquidos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F242453-7684-4B75-8B21-DBF5C3113C5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304800"/>
            <a:ext cx="7543800" cy="1431925"/>
          </a:xfrm>
        </p:spPr>
        <p:txBody>
          <a:bodyPr/>
          <a:lstStyle/>
          <a:p>
            <a:pPr algn="ctr" eaLnBrk="1" hangingPunct="1">
              <a:defRPr/>
            </a:pP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br>
              <a:rPr lang="es-ES" sz="4000" dirty="0"/>
            </a:br>
            <a:r>
              <a:rPr lang="es-ES" sz="4000" dirty="0"/>
              <a:t>ENFERMEDAD:</a:t>
            </a:r>
            <a:br>
              <a:rPr lang="es-ES" sz="4000" dirty="0"/>
            </a:br>
            <a:r>
              <a:rPr lang="es-ES" sz="4000" dirty="0"/>
              <a:t>Conjunto de signos y síntomas, que tienen la misma evolución y proceden de una causa específica de origen no siempre conocido.-</a:t>
            </a:r>
          </a:p>
        </p:txBody>
      </p:sp>
    </p:spTree>
  </p:cSld>
  <p:clrMapOvr>
    <a:masterClrMapping/>
  </p:clrMapOvr>
  <p:transition>
    <p:wipe dir="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274AF5A-39FC-4274-9CEF-39543D1EBD7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/>
              <a:t>Riesgos biológicos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D1F8881-AD4A-49A9-84ED-383DEE06B4A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/>
              <a:t>Virus </a:t>
            </a:r>
          </a:p>
          <a:p>
            <a:pPr eaLnBrk="1" hangingPunct="1">
              <a:defRPr/>
            </a:pPr>
            <a:r>
              <a:rPr lang="es-ES"/>
              <a:t>Bacterias</a:t>
            </a:r>
          </a:p>
          <a:p>
            <a:pPr eaLnBrk="1" hangingPunct="1">
              <a:defRPr/>
            </a:pPr>
            <a:r>
              <a:rPr lang="es-ES"/>
              <a:t>Hongos</a:t>
            </a:r>
          </a:p>
          <a:p>
            <a:pPr eaLnBrk="1" hangingPunct="1">
              <a:defRPr/>
            </a:pPr>
            <a:r>
              <a:rPr lang="es-ES"/>
              <a:t>Bacilos</a:t>
            </a:r>
          </a:p>
          <a:p>
            <a:pPr eaLnBrk="1" hangingPunct="1">
              <a:defRPr/>
            </a:pPr>
            <a:r>
              <a:rPr lang="es-ES"/>
              <a:t>Parásitos</a:t>
            </a:r>
          </a:p>
        </p:txBody>
      </p:sp>
    </p:spTree>
  </p:cSld>
  <p:clrMapOvr>
    <a:masterClrMapping/>
  </p:clrMapOvr>
  <p:transition>
    <p:wipe dir="d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5022157-69A6-4EE4-B7F8-A6D997EE229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/>
              <a:t>Riesgos ergonómicos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C75A9E1-0537-4413-8D13-56CB9D3887D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es-ES" dirty="0"/>
          </a:p>
          <a:p>
            <a:pPr eaLnBrk="1" hangingPunct="1">
              <a:defRPr/>
            </a:pPr>
            <a:endParaRPr lang="es-ES" dirty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s-ES" b="1"/>
              <a:t>Falta de adaptación de las condiciones de trabajo a las condiciones psicofísicas del trabajador</a:t>
            </a:r>
          </a:p>
        </p:txBody>
      </p:sp>
    </p:spTree>
  </p:cSld>
  <p:clrMapOvr>
    <a:masterClrMapping/>
  </p:clrMapOvr>
  <p:transition>
    <p:wipe dir="d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DD2F0D2-D978-417E-9DFD-9FF73316DE4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/>
              <a:t>Riesgos de Accidentes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E9FCA14-49EC-4E09-8BA0-5EAA5C9F759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/>
              <a:t>Herramientas inadecuadas</a:t>
            </a:r>
          </a:p>
          <a:p>
            <a:pPr eaLnBrk="1" hangingPunct="1">
              <a:defRPr/>
            </a:pPr>
            <a:r>
              <a:rPr lang="es-ES"/>
              <a:t>Máquinas o equipos sin protección</a:t>
            </a:r>
          </a:p>
          <a:p>
            <a:pPr eaLnBrk="1" hangingPunct="1">
              <a:defRPr/>
            </a:pPr>
            <a:r>
              <a:rPr lang="es-ES"/>
              <a:t>Iluminación inadecuada</a:t>
            </a:r>
          </a:p>
          <a:p>
            <a:pPr eaLnBrk="1" hangingPunct="1">
              <a:defRPr/>
            </a:pPr>
            <a:r>
              <a:rPr lang="es-ES"/>
              <a:t>Electricidad</a:t>
            </a:r>
          </a:p>
          <a:p>
            <a:pPr eaLnBrk="1" hangingPunct="1">
              <a:defRPr/>
            </a:pPr>
            <a:r>
              <a:rPr lang="es-ES"/>
              <a:t>Probabilidad de incendio</a:t>
            </a:r>
          </a:p>
          <a:p>
            <a:pPr eaLnBrk="1" hangingPunct="1">
              <a:defRPr/>
            </a:pPr>
            <a:r>
              <a:rPr lang="es-ES"/>
              <a:t>Almacenamiento inadecuado</a:t>
            </a:r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5891BE8-8911-4065-947F-DE9551F6B4C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226175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4000"/>
              <a:t>Qué entendemos por: </a:t>
            </a:r>
            <a:br>
              <a:rPr lang="es-ES" sz="4000"/>
            </a:br>
            <a:r>
              <a:rPr lang="es-ES" sz="4000"/>
              <a:t>ENFERMEDAD PROFESIONAL</a:t>
            </a:r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1739AA2-DD89-4B62-A005-080E9DAB80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ES" dirty="0"/>
              <a:t>ENFERMEDAD PROFESIONAL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3462DF3-C960-4E84-A05B-46EAA79384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" sz="3400" b="1" dirty="0"/>
              <a:t>Es un estado patológico, lento, reversible e insidioso, en su manifestación, provocado por la acción constante e insensible de los agentes, sustancias, elementos, hechos ó circunstancias habituales de un trabajo.-</a:t>
            </a:r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FF241A86-2D32-44BC-8147-5A0A9842E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AR" dirty="0"/>
              <a:t>Ley y decretos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1BE95715-1954-4D21-8156-00D6E83CB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s-AR" dirty="0"/>
              <a:t>Ley 24.557(Ley de Riesgo del Trabajo)</a:t>
            </a:r>
          </a:p>
          <a:p>
            <a:pPr>
              <a:defRPr/>
            </a:pPr>
            <a:r>
              <a:rPr lang="es-AR" dirty="0"/>
              <a:t>Decreto 658/96</a:t>
            </a:r>
          </a:p>
          <a:p>
            <a:pPr>
              <a:defRPr/>
            </a:pPr>
            <a:r>
              <a:rPr lang="es-AR" dirty="0"/>
              <a:t>Presenta el listado de las enfermedades y la exposición en el trabajo.-</a:t>
            </a:r>
          </a:p>
          <a:p>
            <a:pPr>
              <a:defRPr/>
            </a:pPr>
            <a:endParaRPr lang="es-AR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E05EECD-3D7D-4D85-8418-96A76999347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2603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s-ES" dirty="0"/>
              <a:t>Factores que determinan la Enfermedad Profesional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99E7406-7D48-4B46-BFB6-5F70C002B40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905000" y="2203450"/>
            <a:ext cx="5867400" cy="34496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" sz="2400" b="1" dirty="0"/>
              <a:t>1)Variabilidad Biológica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" sz="2400" b="1" dirty="0"/>
              <a:t>2)</a:t>
            </a:r>
            <a:r>
              <a:rPr lang="es-ES" sz="2400" b="1" dirty="0" err="1"/>
              <a:t>Multicausalidad</a:t>
            </a:r>
            <a:endParaRPr lang="es-ES" sz="2400" b="1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b="1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b="1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" sz="2400" b="1" dirty="0"/>
              <a:t>3)</a:t>
            </a:r>
            <a:r>
              <a:rPr lang="es-ES" sz="2400" b="1" dirty="0" err="1"/>
              <a:t>Inespecificidad</a:t>
            </a:r>
            <a:r>
              <a:rPr lang="es-ES" sz="2400" b="1" dirty="0"/>
              <a:t> Clínica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b="1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b="1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" sz="2400" b="1" dirty="0"/>
              <a:t>4)Condiciones de exposición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b="1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400" dirty="0"/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E526F0A5-2DA1-E64C-B831-15C25DB533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75" y="887988"/>
            <a:ext cx="7577250" cy="5082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474025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Reflejos">
  <a:themeElements>
    <a:clrScheme name="Reflejos 1">
      <a:dk1>
        <a:srgbClr val="BD3737"/>
      </a:dk1>
      <a:lt1>
        <a:srgbClr val="FFFFFF"/>
      </a:lt1>
      <a:dk2>
        <a:srgbClr val="721E1E"/>
      </a:dk2>
      <a:lt2>
        <a:srgbClr val="FFCC00"/>
      </a:lt2>
      <a:accent1>
        <a:srgbClr val="FF6600"/>
      </a:accent1>
      <a:accent2>
        <a:srgbClr val="CC3300"/>
      </a:accent2>
      <a:accent3>
        <a:srgbClr val="BCABAB"/>
      </a:accent3>
      <a:accent4>
        <a:srgbClr val="DADADA"/>
      </a:accent4>
      <a:accent5>
        <a:srgbClr val="FFB8AA"/>
      </a:accent5>
      <a:accent6>
        <a:srgbClr val="B92D00"/>
      </a:accent6>
      <a:hlink>
        <a:srgbClr val="F7CC2F"/>
      </a:hlink>
      <a:folHlink>
        <a:srgbClr val="C7C6B1"/>
      </a:folHlink>
    </a:clrScheme>
    <a:fontScheme name="Reflejo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flejos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lejos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lejos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966</TotalTime>
  <Words>646</Words>
  <Application>Microsoft Office PowerPoint</Application>
  <PresentationFormat>Presentación en pantalla (4:3)</PresentationFormat>
  <Paragraphs>157</Paragraphs>
  <Slides>42</Slides>
  <Notes>1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42</vt:i4>
      </vt:variant>
    </vt:vector>
  </HeadingPairs>
  <TitlesOfParts>
    <vt:vector size="43" baseType="lpstr">
      <vt:lpstr>Reflejos</vt:lpstr>
      <vt:lpstr>Qué entendemos por SALUD</vt:lpstr>
      <vt:lpstr>Salud:  Es un estado de completo bienestar físico, mental y social</vt:lpstr>
      <vt:lpstr>    Qué entendemos por: ENFERMEDAD</vt:lpstr>
      <vt:lpstr>           ENFERMEDAD: Conjunto de signos y síntomas, que tienen la misma evolución y proceden de una causa específica de origen no siempre conocido.-</vt:lpstr>
      <vt:lpstr>Qué entendemos por:  ENFERMEDAD PROFESIONAL</vt:lpstr>
      <vt:lpstr>ENFERMEDAD PROFESIONAL</vt:lpstr>
      <vt:lpstr>Ley y decretos</vt:lpstr>
      <vt:lpstr>Factores que determinan la Enfermedad Profesional</vt:lpstr>
      <vt:lpstr>Presentación de PowerPoint</vt:lpstr>
      <vt:lpstr>Presentación de PowerPoint</vt:lpstr>
      <vt:lpstr>El agente</vt:lpstr>
      <vt:lpstr>Presentación de PowerPoint</vt:lpstr>
      <vt:lpstr>ATRIBUTOS:</vt:lpstr>
      <vt:lpstr>AGENTE:</vt:lpstr>
      <vt:lpstr>EXPOSICION:</vt:lpstr>
      <vt:lpstr>EXPOSICION:</vt:lpstr>
      <vt:lpstr>ENFERMEDAD:</vt:lpstr>
      <vt:lpstr>RELACION DE CAUSALIDAD:</vt:lpstr>
      <vt:lpstr>        Enfermedades</vt:lpstr>
      <vt:lpstr>Cuál es la diferencia entre: Enfermedad Profesional y Enfermedad Común </vt:lpstr>
      <vt:lpstr>Para qué sirve diferenciarlas</vt:lpstr>
      <vt:lpstr>Para poder prevenirlas Por el resarcimiento económico Por que genera derechos y obligaciones</vt:lpstr>
      <vt:lpstr>Lista de Agentes</vt:lpstr>
      <vt:lpstr>     Condiciones de exposición</vt:lpstr>
      <vt:lpstr>  Relación de causalidad</vt:lpstr>
      <vt:lpstr>Fundamentos patológicos</vt:lpstr>
      <vt:lpstr>     Demostración de                 ESPECIFICIDAD</vt:lpstr>
      <vt:lpstr>     Fundamentos Epidemiológicos</vt:lpstr>
      <vt:lpstr>   Fundamentos Médicos-Legales</vt:lpstr>
      <vt:lpstr>    Las etapas para reconocer una   ENFERMEDAD PROFESIONAL:</vt:lpstr>
      <vt:lpstr>Funciones del Dpto. de Higiene y Seguridad en el Trabajo</vt:lpstr>
      <vt:lpstr>Reconocer</vt:lpstr>
      <vt:lpstr>¿Qué son los riesgos?</vt:lpstr>
      <vt:lpstr>Definición de RIESGO</vt:lpstr>
      <vt:lpstr>RIESGO DEL TRABAJO</vt:lpstr>
      <vt:lpstr>¿Cómo se clasifican?</vt:lpstr>
      <vt:lpstr>Riesgos Físicos Riesgos Químicos Riesgos Biológicos Riesgos Ergonómicos Riesgos de Accidentes</vt:lpstr>
      <vt:lpstr>Riesgos físicos </vt:lpstr>
      <vt:lpstr>Riesgos Químicos </vt:lpstr>
      <vt:lpstr>Riesgos biológicos</vt:lpstr>
      <vt:lpstr>Riesgos ergonómicos</vt:lpstr>
      <vt:lpstr>Riesgos de Accidentes</vt:lpstr>
    </vt:vector>
  </TitlesOfParts>
  <Company>Prestador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Definición de Enfermedad Profesional</dc:title>
  <dc:creator>Ricardo Fariz</dc:creator>
  <cp:lastModifiedBy>Mariano Argañaraz</cp:lastModifiedBy>
  <cp:revision>77</cp:revision>
  <dcterms:created xsi:type="dcterms:W3CDTF">2009-02-25T08:05:16Z</dcterms:created>
  <dcterms:modified xsi:type="dcterms:W3CDTF">2022-03-21T12:48:53Z</dcterms:modified>
</cp:coreProperties>
</file>