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68" r:id="rId15"/>
    <p:sldId id="266" r:id="rId1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ICA MAZUQUIN" initials="JM" lastIdx="1" clrIdx="0">
    <p:extLst>
      <p:ext uri="{19B8F6BF-5375-455C-9EA6-DF929625EA0E}">
        <p15:presenceInfo xmlns:p15="http://schemas.microsoft.com/office/powerpoint/2012/main" userId="34b2cfd572a3ed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sorterViewPr>
    <p:cViewPr>
      <p:scale>
        <a:sx n="100" d="100"/>
        <a:sy n="100" d="100"/>
      </p:scale>
      <p:origin x="0" y="-138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98DDE-C81C-4782-8832-F97B1FD003B7}" type="datetimeFigureOut">
              <a:rPr lang="es-AR" smtClean="0"/>
              <a:t>20/3/2025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34822-3ED2-4DFA-AA0A-8BD746460C41}" type="slidenum">
              <a:rPr lang="es-AR" smtClean="0"/>
              <a:t>‹Nº›</a:t>
            </a:fld>
            <a:endParaRPr lang="es-AR"/>
          </a:p>
        </p:txBody>
      </p:sp>
    </p:spTree>
    <p:extLst>
      <p:ext uri="{BB962C8B-B14F-4D97-AF65-F5344CB8AC3E}">
        <p14:creationId xmlns:p14="http://schemas.microsoft.com/office/powerpoint/2010/main" val="40810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combustión es una reacción química oxidativa ya que se necesita del oxigeno para que se lleve a cabo, denominada también como redox , esta reacción se libera una gran cantidad de energía en forma de luz y calor por eso también se clasifica como una reacción exotérmica (EMITE CALOR…. El fuego es la parte visible de la combustión, la formula general de la combustión es combustible (cualquier material que puede arder fácilmente mas oxigeno ) producen dióxido de carbono mas vapor de agua y energía en forma de luz y calor y con frecuencia también humo..  La combustión es un proceso muy importante en nuestras vidas ya que a través de la quema de combustibles como la gasolina el gas etc. Se produce energía para el funcionamiento automóviles, hogares y fabricas </a:t>
            </a:r>
          </a:p>
          <a:p>
            <a:r>
              <a:rPr lang="es-MX" dirty="0"/>
              <a:t>Esta puede ser completa e incompleta </a:t>
            </a:r>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1</a:t>
            </a:fld>
            <a:endParaRPr lang="es-AR"/>
          </a:p>
        </p:txBody>
      </p:sp>
    </p:spTree>
    <p:extLst>
      <p:ext uri="{BB962C8B-B14F-4D97-AF65-F5344CB8AC3E}">
        <p14:creationId xmlns:p14="http://schemas.microsoft.com/office/powerpoint/2010/main" val="2751649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HOLLIN LA MAYORIA SON DE MATERIALES ORGANICOS Y EN CONDIONES DE COMBUSTION INCOMPLETA. ESTOS SE DEBE A SUSTANCIAS CARBOSAS DERIVADOS DEL PETROLEO. </a:t>
            </a:r>
          </a:p>
          <a:p>
            <a:r>
              <a:rPr lang="es-MX" dirty="0"/>
              <a:t>CENIZAS .. SON RESIDUOS DE UNA COMBSUTION COMPLETA</a:t>
            </a:r>
          </a:p>
          <a:p>
            <a:r>
              <a:rPr lang="es-MX" dirty="0"/>
              <a:t>ESCORIAS </a:t>
            </a:r>
            <a:r>
              <a:rPr lang="es-AR" sz="1800" kern="0" dirty="0">
                <a:solidFill>
                  <a:srgbClr val="777777"/>
                </a:solidFill>
                <a:effectLst/>
                <a:latin typeface="Open Sans" panose="020B0606030504020204" pitchFamily="34" charset="0"/>
                <a:ea typeface="Times New Roman" panose="02020603050405020304" pitchFamily="18" charset="0"/>
              </a:rPr>
              <a:t>PROVENIENTES DE UNA </a:t>
            </a:r>
            <a:r>
              <a:rPr lang="es-AR" sz="1800" i="1" kern="0" dirty="0">
                <a:solidFill>
                  <a:srgbClr val="777777"/>
                </a:solidFill>
                <a:effectLst/>
                <a:latin typeface="Open Sans" panose="020B0606030504020204" pitchFamily="34" charset="0"/>
                <a:ea typeface="Times New Roman" panose="02020603050405020304" pitchFamily="18" charset="0"/>
              </a:rPr>
              <a:t>COMBUSTIÓN TOTAL</a:t>
            </a:r>
            <a:r>
              <a:rPr lang="es-AR" sz="1800" kern="0" dirty="0">
                <a:solidFill>
                  <a:srgbClr val="777777"/>
                </a:solidFill>
                <a:effectLst/>
                <a:latin typeface="Open Sans" panose="020B0606030504020204" pitchFamily="34" charset="0"/>
                <a:ea typeface="Times New Roman" panose="02020603050405020304" pitchFamily="18" charset="0"/>
              </a:rPr>
              <a:t> O </a:t>
            </a:r>
            <a:r>
              <a:rPr lang="es-AR" sz="1800" i="1" kern="0" dirty="0">
                <a:solidFill>
                  <a:srgbClr val="777777"/>
                </a:solidFill>
                <a:effectLst/>
                <a:latin typeface="Open Sans" panose="020B0606030504020204" pitchFamily="34" charset="0"/>
                <a:ea typeface="Times New Roman" panose="02020603050405020304" pitchFamily="18" charset="0"/>
              </a:rPr>
              <a:t>PARCIAL</a:t>
            </a:r>
            <a:r>
              <a:rPr lang="es-AR" sz="1800" kern="0" dirty="0">
                <a:solidFill>
                  <a:srgbClr val="777777"/>
                </a:solidFill>
                <a:effectLst/>
                <a:latin typeface="Open Sans" panose="020B0606030504020204" pitchFamily="34" charset="0"/>
                <a:ea typeface="Times New Roman" panose="02020603050405020304" pitchFamily="18" charset="0"/>
              </a:rPr>
              <a:t> Y PUEDE SER UNA FASE PARCIAL O COMPLETA </a:t>
            </a:r>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10</a:t>
            </a:fld>
            <a:endParaRPr lang="es-AR"/>
          </a:p>
        </p:txBody>
      </p:sp>
    </p:spTree>
    <p:extLst>
      <p:ext uri="{BB962C8B-B14F-4D97-AF65-F5344CB8AC3E}">
        <p14:creationId xmlns:p14="http://schemas.microsoft.com/office/powerpoint/2010/main" val="349328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AMARILLO CON CONTENIDO EN AZUFRE CLORIDRICO Y NITRICO</a:t>
            </a:r>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11</a:t>
            </a:fld>
            <a:endParaRPr lang="es-AR"/>
          </a:p>
        </p:txBody>
      </p:sp>
    </p:spTree>
    <p:extLst>
      <p:ext uri="{BB962C8B-B14F-4D97-AF65-F5344CB8AC3E}">
        <p14:creationId xmlns:p14="http://schemas.microsoft.com/office/powerpoint/2010/main" val="1516763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12</a:t>
            </a:fld>
            <a:endParaRPr lang="es-AR"/>
          </a:p>
        </p:txBody>
      </p:sp>
    </p:spTree>
    <p:extLst>
      <p:ext uri="{BB962C8B-B14F-4D97-AF65-F5344CB8AC3E}">
        <p14:creationId xmlns:p14="http://schemas.microsoft.com/office/powerpoint/2010/main" val="128661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la combustión completa se lleva a cabo cuando una cantidad suficiente de oxigeno, en esta reacción química al final se obtiene dióxido de carbono, energía, y agua. La llama en este tipo de combustión es azul, el humo es blanco y no deja residuos.</a:t>
            </a:r>
          </a:p>
          <a:p>
            <a:r>
              <a:rPr lang="es-MX" dirty="0"/>
              <a:t>La combustión incompleta se lleva a cabo cuando no existe la cantidad suficiente de oxigeno por lo tanto al final de esta reacción química se </a:t>
            </a:r>
            <a:r>
              <a:rPr lang="es-MX" dirty="0" err="1"/>
              <a:t>obtine</a:t>
            </a:r>
            <a:r>
              <a:rPr lang="es-MX" dirty="0"/>
              <a:t> carbono, monóxido de carbono, agua y la energía es menor que en la combustión completa. La llama en este tipo de combustión, es amarilla, el humo es negro y deja un residuo de color llamado </a:t>
            </a:r>
            <a:r>
              <a:rPr lang="es-MX" dirty="0" err="1"/>
              <a:t>hollin</a:t>
            </a:r>
            <a:r>
              <a:rPr lang="es-MX" dirty="0"/>
              <a:t>.. </a:t>
            </a:r>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2</a:t>
            </a:fld>
            <a:endParaRPr lang="es-AR"/>
          </a:p>
        </p:txBody>
      </p:sp>
    </p:spTree>
    <p:extLst>
      <p:ext uri="{BB962C8B-B14F-4D97-AF65-F5344CB8AC3E}">
        <p14:creationId xmlns:p14="http://schemas.microsoft.com/office/powerpoint/2010/main" val="6907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Al principio nos vamos a encontrar con los materiales que tienen una oxidación extremadamente como por ej. Papel que se pone amarillo con el tiempo, el papel sufre una oxidación una reacción química de oxido reducción extremadamente lenta. Podemos poner en escala ascendente de velocidad a los que sufren una oxidación lenta como por ejemplo el hierro tanto el papel como el hierro no son combustiones, son reacciones químicas de oxido reducción pero que no constituyen combustión es porque se produce a temperatura ambiente. A partir de </a:t>
            </a:r>
            <a:r>
              <a:rPr lang="es-MX" dirty="0" err="1"/>
              <a:t>aca</a:t>
            </a:r>
            <a:r>
              <a:rPr lang="es-MX" dirty="0"/>
              <a:t> ya nos encontramos con reacciones químicas de oxido reducción que si son combustión, le sigue en la escala de ascendente lo que denominamos una oxidación rápida como por ejemplo papel madera el algodón que son de combustible tipo A que tiene una velocidad de oxidación a 1mts por segundo aprox. Le siguen en la escala los materiales que tienen una oxidación muy rápida como por ejemplo la nafta y el gasoil es decir los inflamables lo que denominamos como combustibles tipo B y que tiene una reacción de oxido reducción a la cual se denomina normalmente como deflagración y por ultimo tenemos aquellos materiales que sufren una oxidación rapidísima como por ejemplo los materiales explosivos a la cual denominamos detonaciones la diferencia entre </a:t>
            </a:r>
            <a:r>
              <a:rPr lang="es-MX" dirty="0" err="1"/>
              <a:t>entre</a:t>
            </a:r>
            <a:r>
              <a:rPr lang="es-MX" dirty="0"/>
              <a:t> estos 2 últimos lo determina la velocidad del sonido las deflagraciones son aquellas reacciones de oxido reducción cuya velocidad de oxidación es inferior a la del sonido por ej. La </a:t>
            </a:r>
            <a:r>
              <a:rPr lang="es-MX" dirty="0" err="1"/>
              <a:t>polvora</a:t>
            </a:r>
            <a:r>
              <a:rPr lang="es-MX" dirty="0"/>
              <a:t>, la nafta, el gas natural etc. Mientras que aquellas </a:t>
            </a:r>
            <a:r>
              <a:rPr lang="es-MX" dirty="0" err="1"/>
              <a:t>racciones</a:t>
            </a:r>
            <a:r>
              <a:rPr lang="es-MX" dirty="0"/>
              <a:t> como los materiales explosivos plásticos la nitroglicerina por ej. Sufren reacciones de oxido reducción a una velocidad tal que supere la velocidad del sonido y por lo tanto van acompañada por una veloz onda de choque </a:t>
            </a:r>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3</a:t>
            </a:fld>
            <a:endParaRPr lang="es-AR"/>
          </a:p>
        </p:txBody>
      </p:sp>
    </p:spTree>
    <p:extLst>
      <p:ext uri="{BB962C8B-B14F-4D97-AF65-F5344CB8AC3E}">
        <p14:creationId xmlns:p14="http://schemas.microsoft.com/office/powerpoint/2010/main" val="259780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fuente de calor y la energía necesaria para que un combustible </a:t>
            </a:r>
            <a:r>
              <a:rPr lang="es-MX" dirty="0" err="1"/>
              <a:t>pirolise</a:t>
            </a:r>
            <a:r>
              <a:rPr lang="es-MX" dirty="0"/>
              <a:t> en el caso de que sea un solido o que evapore en caso de un liquido porque sino no hay posibilidad de combustión si los combustibles no evaporiza sus gases. </a:t>
            </a:r>
          </a:p>
          <a:p>
            <a:r>
              <a:rPr lang="es-MX" dirty="0"/>
              <a:t>Y la fuente de </a:t>
            </a:r>
            <a:r>
              <a:rPr lang="es-MX" dirty="0" err="1"/>
              <a:t>ignicion</a:t>
            </a:r>
            <a:r>
              <a:rPr lang="es-MX" dirty="0"/>
              <a:t> es la energía mínima necesaria para encender las mezclas de gases inflamables que tienen que estar dentro del rango de inflamabilidad. </a:t>
            </a:r>
          </a:p>
          <a:p>
            <a:r>
              <a:rPr lang="es-MX" dirty="0"/>
              <a:t>La fuente de calor y la fuente de </a:t>
            </a:r>
            <a:r>
              <a:rPr lang="es-MX" dirty="0" err="1"/>
              <a:t>ignicion</a:t>
            </a:r>
            <a:r>
              <a:rPr lang="es-MX" dirty="0"/>
              <a:t> son exactamente lo mismo.. Son fuentes de energía lo que sucede es que aparece en momentos distintos del proceso de </a:t>
            </a:r>
            <a:r>
              <a:rPr lang="es-MX" dirty="0" err="1"/>
              <a:t>combustion</a:t>
            </a:r>
            <a:r>
              <a:rPr lang="es-MX" dirty="0"/>
              <a:t> y su función es distinta pero pueden ser lo mismo, como un fosforo enciende un papel va a hacer fuente de calor al principio y de fuente de </a:t>
            </a:r>
            <a:r>
              <a:rPr lang="es-MX" dirty="0" err="1"/>
              <a:t>ignicion</a:t>
            </a:r>
            <a:r>
              <a:rPr lang="es-MX" dirty="0"/>
              <a:t> después </a:t>
            </a:r>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4</a:t>
            </a:fld>
            <a:endParaRPr lang="es-AR"/>
          </a:p>
        </p:txBody>
      </p:sp>
    </p:spTree>
    <p:extLst>
      <p:ext uri="{BB962C8B-B14F-4D97-AF65-F5344CB8AC3E}">
        <p14:creationId xmlns:p14="http://schemas.microsoft.com/office/powerpoint/2010/main" val="287979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ESTE ES EL ELEMENTO PARA HACER PREVENCION AUNQUE A VECES NO DAMOS TANTA INPORTANCIA SI EN UN AMBIENTE DE TRABAJO EL COMBUSTIBLE NO LO PUEDO EVITAR PORQUE ES CON LO QUE TRABAJAMOS Y CON LO QUE ESTAMOS RODEADOS NORMALMENTE, EL AIRE TAMPOCO LO PUEDO ELIMINAR POR LO NECESITO PARA RESPIRAR Y EL UNICO ELEMENTO Y EL MAS IMPORTANTE PARA EVITAR UN INCENDIO PASA POR EL CONTROL Y LA ADMINISTRACION DE LAS FUENTES DE CALOR Y LA FUENTE DE IGNICION. </a:t>
            </a:r>
          </a:p>
          <a:p>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5</a:t>
            </a:fld>
            <a:endParaRPr lang="es-AR"/>
          </a:p>
        </p:txBody>
      </p:sp>
    </p:spTree>
    <p:extLst>
      <p:ext uri="{BB962C8B-B14F-4D97-AF65-F5344CB8AC3E}">
        <p14:creationId xmlns:p14="http://schemas.microsoft.com/office/powerpoint/2010/main" val="145406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ESTOS SERIA UN LISTA DE LOS PRINCIPALES COMPONENETES O EL PRINCIPAL COMPONENTE ES EL AIRE PERO NO TODO EL AIRE SINO EL 21% DE OXIGENO QUE TIENE EL AIRE EL RESTO ES UN GAS INERTE. ACLARO LOS GASES INERTE SON INERTES EN RELACION CON EL COMBUSTIBLE PORQUE PUEDE SER INERTE PARA UN COMBUSTIBLE Y PUEDE TRANSFORMARSE COMPONENTE PARA OTRO TIPO DE COMBUSTIBLES. ESTOS TIENEN UN MONTON DE MATERIA O SUSTANCIAS QUE SON CONGRUENTES Y PUEDEN REACCIONAR CON UN COMBUSTIBLE O SEA CON UN AGENTE REDUCTOR </a:t>
            </a:r>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6</a:t>
            </a:fld>
            <a:endParaRPr lang="es-AR"/>
          </a:p>
        </p:txBody>
      </p:sp>
    </p:spTree>
    <p:extLst>
      <p:ext uri="{BB962C8B-B14F-4D97-AF65-F5344CB8AC3E}">
        <p14:creationId xmlns:p14="http://schemas.microsoft.com/office/powerpoint/2010/main" val="315569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7</a:t>
            </a:fld>
            <a:endParaRPr lang="es-AR"/>
          </a:p>
        </p:txBody>
      </p:sp>
    </p:spTree>
    <p:extLst>
      <p:ext uri="{BB962C8B-B14F-4D97-AF65-F5344CB8AC3E}">
        <p14:creationId xmlns:p14="http://schemas.microsoft.com/office/powerpoint/2010/main" val="39534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ESTE CASO EL COMBUSTIBLE ENTRA POR LA MANGUERA, ESTO ES UN MECHERO BUNSEN EL COMBUSTIBLE ENTRA POR LA MANGUERA ROJA EL AIRE INGRESA PORTERIORMENTE POR UN PROCESO DE EFECTO VENTURI Y ANTES DE LLAGAR A LA ZONA DE LA COMBUSTION SE PRODUCE LA MEZCLA Y POR LO TANTO EN ESTE PROCESO A LA COMBUSTIO LE ESTA LLEGANDO NO SOLAMENTE GAS COMBUSTIBLE SINO LA MEZCLA EN CONDICIONES DE COMBUSTION. LAS LLAMAS PREMEZCLADAS SE ALIMENTA NO DEL AIRE EXTERNO QUE LA RODEA SINO DEL AIRE QUE VIENE CON EL COMBUSTIBLE, LO MISMO SUCEDE EN LA HORNALLA DE LA COCINA </a:t>
            </a:r>
          </a:p>
          <a:p>
            <a:endParaRPr lang="es-AR" dirty="0"/>
          </a:p>
        </p:txBody>
      </p:sp>
      <p:sp>
        <p:nvSpPr>
          <p:cNvPr id="4" name="Marcador de número de diapositiva 3"/>
          <p:cNvSpPr>
            <a:spLocks noGrp="1"/>
          </p:cNvSpPr>
          <p:nvPr>
            <p:ph type="sldNum" sz="quarter" idx="5"/>
          </p:nvPr>
        </p:nvSpPr>
        <p:spPr/>
        <p:txBody>
          <a:bodyPr/>
          <a:lstStyle/>
          <a:p>
            <a:fld id="{72C34822-3ED2-4DFA-AA0A-8BD746460C41}" type="slidenum">
              <a:rPr lang="es-AR" smtClean="0"/>
              <a:t>8</a:t>
            </a:fld>
            <a:endParaRPr lang="es-AR"/>
          </a:p>
        </p:txBody>
      </p:sp>
    </p:spTree>
    <p:extLst>
      <p:ext uri="{BB962C8B-B14F-4D97-AF65-F5344CB8AC3E}">
        <p14:creationId xmlns:p14="http://schemas.microsoft.com/office/powerpoint/2010/main" val="219926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E0F35-191D-AE93-8320-968D2D0FB69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44AD9AB-77FE-B627-C8EA-2E04B800461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64C724C-8C3D-FF20-AD8A-E635FC087620}"/>
              </a:ext>
            </a:extLst>
          </p:cNvPr>
          <p:cNvSpPr>
            <a:spLocks noGrp="1"/>
          </p:cNvSpPr>
          <p:nvPr>
            <p:ph type="body" idx="1"/>
          </p:nvPr>
        </p:nvSpPr>
        <p:spPr/>
        <p:txBody>
          <a:bodyPr/>
          <a:lstStyle/>
          <a:p>
            <a:r>
              <a:rPr lang="es-MX" dirty="0"/>
              <a:t>LAS LLAMAS AUTONOMAS SON UN CASO RARO, SE DA EN LA NITROCECULOSA DONDE UNA VEZ INICIADO EL PROCESO DE LA COMBUSTION, LA DESCOMPOSICION DE ESTE COMBUSTIBLE SUMINISTRA EL OXIGENO CUANDO SE ESTA QUEMANDO Y TIENEDEN A HACER COMBUSTIONES MUY VOLENTAS. NO SON MUY COMUN DE ENCONTRAR ESTE TIPO DE COMBUSTIBLE. </a:t>
            </a:r>
          </a:p>
          <a:p>
            <a:r>
              <a:rPr lang="es-MX" dirty="0"/>
              <a:t>EL PROBLEMA DE LAS LLAMAS PREMEZCLA O DE LAS AUTONAMAS ES QUE COMO EL OXIGENO LO OBTIENE DE UN LUGAR QUE NO ES LA ZONA DE LA PROPIA LLAMA NO PUEDEN USAR MECANISMOS DE EXTINCION, INTENTE SUPRIMIR EL </a:t>
            </a:r>
            <a:r>
              <a:rPr lang="es-MX" dirty="0" err="1"/>
              <a:t>EL</a:t>
            </a:r>
            <a:r>
              <a:rPr lang="es-MX" dirty="0"/>
              <a:t> OXIGENO PORQUE NO LO NECESITA EL OXIGENO ESTA VINIENDO EN EL EQUIPO QUE ES AGENO A LA ZONA DE LA COMBUSTION . </a:t>
            </a:r>
          </a:p>
          <a:p>
            <a:r>
              <a:rPr lang="es-MX" dirty="0"/>
              <a:t>POR ULTIMO TENEMOS LAS LLAMAS DE DIFUSION, ESTE TIPO DE LLAMA EL AIRE INGRESA POR UN PROCESO POR DIFERENCIA DE PRESION ENTRE LA ZONA DE MEZCLA, GASES CALIENTE Y AIRE EXTERNO Y POR LO TANTO A MAYO TEMPERATURA MAYOR PRESION </a:t>
            </a:r>
            <a:endParaRPr lang="es-AR" dirty="0"/>
          </a:p>
        </p:txBody>
      </p:sp>
      <p:sp>
        <p:nvSpPr>
          <p:cNvPr id="4" name="Marcador de número de diapositiva 3">
            <a:extLst>
              <a:ext uri="{FF2B5EF4-FFF2-40B4-BE49-F238E27FC236}">
                <a16:creationId xmlns:a16="http://schemas.microsoft.com/office/drawing/2014/main" id="{3D40AA64-0561-958B-56B2-BF918C7AE489}"/>
              </a:ext>
            </a:extLst>
          </p:cNvPr>
          <p:cNvSpPr>
            <a:spLocks noGrp="1"/>
          </p:cNvSpPr>
          <p:nvPr>
            <p:ph type="sldNum" sz="quarter" idx="5"/>
          </p:nvPr>
        </p:nvSpPr>
        <p:spPr/>
        <p:txBody>
          <a:bodyPr/>
          <a:lstStyle/>
          <a:p>
            <a:fld id="{72C34822-3ED2-4DFA-AA0A-8BD746460C41}" type="slidenum">
              <a:rPr lang="es-AR" smtClean="0"/>
              <a:t>9</a:t>
            </a:fld>
            <a:endParaRPr lang="es-AR"/>
          </a:p>
        </p:txBody>
      </p:sp>
    </p:spTree>
    <p:extLst>
      <p:ext uri="{BB962C8B-B14F-4D97-AF65-F5344CB8AC3E}">
        <p14:creationId xmlns:p14="http://schemas.microsoft.com/office/powerpoint/2010/main" val="1127075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2503A-76C7-20C3-5FED-1C19CCA636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AF4F9975-21DF-E647-27FE-9BD9095EF6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DC01E1A-DAD3-CC77-46E1-28FA9D68E62E}"/>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5" name="Marcador de pie de página 4">
            <a:extLst>
              <a:ext uri="{FF2B5EF4-FFF2-40B4-BE49-F238E27FC236}">
                <a16:creationId xmlns:a16="http://schemas.microsoft.com/office/drawing/2014/main" id="{7AEB2C31-CAF0-314C-F81F-8CF7F3F1584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8B43DEF-FCBC-FBC8-9D96-AB519D14D94C}"/>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285716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59467-5E96-D45C-2E4B-ECC6643CB97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DF7340A0-1C5D-FEC8-F063-361371089EC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94D7046-5EBA-4215-1A15-02312B966B80}"/>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5" name="Marcador de pie de página 4">
            <a:extLst>
              <a:ext uri="{FF2B5EF4-FFF2-40B4-BE49-F238E27FC236}">
                <a16:creationId xmlns:a16="http://schemas.microsoft.com/office/drawing/2014/main" id="{67AABF02-C20A-D396-10A3-DE9199916AD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2628F8B-8124-7D3A-B6B2-0BAE426BDF6A}"/>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313724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137B85-D1C8-9A59-9449-B216F6DA669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7231B36-18A8-6B04-6F5C-66517FE158D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AB30EE9-166A-6CCA-785A-868CC3DF6F7D}"/>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5" name="Marcador de pie de página 4">
            <a:extLst>
              <a:ext uri="{FF2B5EF4-FFF2-40B4-BE49-F238E27FC236}">
                <a16:creationId xmlns:a16="http://schemas.microsoft.com/office/drawing/2014/main" id="{6C724A9A-EE8F-5BA4-293D-8D1D9660B4F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4A8D67F-2B26-A6A0-5BF4-12227112CA98}"/>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181135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86274-F400-D0E4-7639-EAECD754C4A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966CCAF-F122-E706-FA2B-AAB09844A3B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A34A14C-28C4-276D-0C9C-8AB929FD066E}"/>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5" name="Marcador de pie de página 4">
            <a:extLst>
              <a:ext uri="{FF2B5EF4-FFF2-40B4-BE49-F238E27FC236}">
                <a16:creationId xmlns:a16="http://schemas.microsoft.com/office/drawing/2014/main" id="{FD47FB53-E8C0-B17B-15B7-E12783510ED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C543C8D-9A4D-E209-825F-DA3BE811A997}"/>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306348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648BB7-1EF2-340C-DD08-C85F7718C83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D2454AC-FB3B-C9B5-875D-5D49F22F8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CF1114-1857-2FFC-7663-1A58F7CCFE95}"/>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5" name="Marcador de pie de página 4">
            <a:extLst>
              <a:ext uri="{FF2B5EF4-FFF2-40B4-BE49-F238E27FC236}">
                <a16:creationId xmlns:a16="http://schemas.microsoft.com/office/drawing/2014/main" id="{C0578906-8DE8-16EE-79A5-B4D60862364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1ACE550-933A-BC03-7ABB-A069D8680B27}"/>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60117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69A161-099E-D416-440A-8509A491478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F5D98C21-FEAE-FAD1-7F2D-DB8E970B405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13034622-BF73-1221-9655-C20B01F12A7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B00C4087-A1FF-9F20-1FDD-A1DDB0CE6879}"/>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6" name="Marcador de pie de página 5">
            <a:extLst>
              <a:ext uri="{FF2B5EF4-FFF2-40B4-BE49-F238E27FC236}">
                <a16:creationId xmlns:a16="http://schemas.microsoft.com/office/drawing/2014/main" id="{5BFA287E-73F1-5D91-906C-D494744F933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0C0D731B-1434-4B1F-AD9E-CBA84E0E9A1B}"/>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45503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BF05F-45C8-BBFF-BC57-942CF5771CE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9D23B32-2298-264F-0CB6-D4C9ABA8F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859A736-6D22-E793-F516-0C7DEA4B83C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09BAF9BB-774B-28F7-E966-6976A6E4C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00B9F5D-D71C-7268-800E-F70D92AB6A1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5348A0DD-BC94-EDAD-835B-DE1594506868}"/>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8" name="Marcador de pie de página 7">
            <a:extLst>
              <a:ext uri="{FF2B5EF4-FFF2-40B4-BE49-F238E27FC236}">
                <a16:creationId xmlns:a16="http://schemas.microsoft.com/office/drawing/2014/main" id="{0A93537E-186E-4C40-A098-5D74EFBC9295}"/>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BFBF200A-B8F4-55B2-39FB-6C159F70AF5F}"/>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58159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FE7BC-A704-BFC8-6811-EBD1C004D68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EFA5774C-BA88-533F-388C-184C4325097F}"/>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4" name="Marcador de pie de página 3">
            <a:extLst>
              <a:ext uri="{FF2B5EF4-FFF2-40B4-BE49-F238E27FC236}">
                <a16:creationId xmlns:a16="http://schemas.microsoft.com/office/drawing/2014/main" id="{4AD7576F-EFCD-0073-760D-D322F9546A7C}"/>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FA65D091-574E-A4D0-5712-E93560173873}"/>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42732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ACCEA67-A6F4-07AD-CD6A-0ACAE1F5DD32}"/>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3" name="Marcador de pie de página 2">
            <a:extLst>
              <a:ext uri="{FF2B5EF4-FFF2-40B4-BE49-F238E27FC236}">
                <a16:creationId xmlns:a16="http://schemas.microsoft.com/office/drawing/2014/main" id="{3E4346E3-A10B-DE63-34D8-EF590DCD839C}"/>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1F0F4CE1-9C99-E9FF-5837-CAB04FECAAC0}"/>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139782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EB2A27-3964-1B9A-B0F4-83358423CD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81D65A1-38D0-8481-A0AA-97EF13FEE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CC1D21E2-B34D-504C-E16D-9B3159F63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3DCDC5-AE66-7ACF-A754-3DF4AC575024}"/>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6" name="Marcador de pie de página 5">
            <a:extLst>
              <a:ext uri="{FF2B5EF4-FFF2-40B4-BE49-F238E27FC236}">
                <a16:creationId xmlns:a16="http://schemas.microsoft.com/office/drawing/2014/main" id="{45EC3111-01DF-EA84-452C-6656A72E283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973072D1-2187-7B21-4FA0-2CB20AEFFEAD}"/>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379309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02FE8-48FE-978D-F038-7637E0018D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FE7D1EA8-EB09-DFC4-C3AA-11FC466D1E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4DBB8FA3-4A7B-0A60-8AEB-39EF020E0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708418-6544-ED3A-D582-E1C1CC69E45A}"/>
              </a:ext>
            </a:extLst>
          </p:cNvPr>
          <p:cNvSpPr>
            <a:spLocks noGrp="1"/>
          </p:cNvSpPr>
          <p:nvPr>
            <p:ph type="dt" sz="half" idx="10"/>
          </p:nvPr>
        </p:nvSpPr>
        <p:spPr/>
        <p:txBody>
          <a:bodyPr/>
          <a:lstStyle/>
          <a:p>
            <a:fld id="{A08686C0-90AC-4DF6-8CD9-B45939AF3778}" type="datetimeFigureOut">
              <a:rPr lang="es-AR" smtClean="0"/>
              <a:t>20/3/2025</a:t>
            </a:fld>
            <a:endParaRPr lang="es-AR"/>
          </a:p>
        </p:txBody>
      </p:sp>
      <p:sp>
        <p:nvSpPr>
          <p:cNvPr id="6" name="Marcador de pie de página 5">
            <a:extLst>
              <a:ext uri="{FF2B5EF4-FFF2-40B4-BE49-F238E27FC236}">
                <a16:creationId xmlns:a16="http://schemas.microsoft.com/office/drawing/2014/main" id="{AAEA4CD3-21D9-BE7C-7967-2CC0F88BF3D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C3EB69F-A1EF-B9FC-AEA2-182D73C1D15F}"/>
              </a:ext>
            </a:extLst>
          </p:cNvPr>
          <p:cNvSpPr>
            <a:spLocks noGrp="1"/>
          </p:cNvSpPr>
          <p:nvPr>
            <p:ph type="sldNum" sz="quarter" idx="12"/>
          </p:nvPr>
        </p:nvSpPr>
        <p:spPr/>
        <p:txBody>
          <a:bodyPr/>
          <a:lstStyle/>
          <a:p>
            <a:fld id="{F028CE25-E36C-4D90-890B-147483DBC6F7}" type="slidenum">
              <a:rPr lang="es-AR" smtClean="0"/>
              <a:t>‹Nº›</a:t>
            </a:fld>
            <a:endParaRPr lang="es-AR"/>
          </a:p>
        </p:txBody>
      </p:sp>
    </p:spTree>
    <p:extLst>
      <p:ext uri="{BB962C8B-B14F-4D97-AF65-F5344CB8AC3E}">
        <p14:creationId xmlns:p14="http://schemas.microsoft.com/office/powerpoint/2010/main" val="125024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4191483-0CE5-A7A1-97B9-A86CFC0AE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C9B3F4DB-6CD7-4A46-0A57-3F27AF54D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8A89723-1886-BEE8-2A45-69536BEB0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686C0-90AC-4DF6-8CD9-B45939AF3778}" type="datetimeFigureOut">
              <a:rPr lang="es-AR" smtClean="0"/>
              <a:t>20/3/2025</a:t>
            </a:fld>
            <a:endParaRPr lang="es-AR"/>
          </a:p>
        </p:txBody>
      </p:sp>
      <p:sp>
        <p:nvSpPr>
          <p:cNvPr id="5" name="Marcador de pie de página 4">
            <a:extLst>
              <a:ext uri="{FF2B5EF4-FFF2-40B4-BE49-F238E27FC236}">
                <a16:creationId xmlns:a16="http://schemas.microsoft.com/office/drawing/2014/main" id="{9330646D-FC86-F59B-DC4A-8A08EA222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9392C587-DDA3-C279-1CAB-822B5DC8C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8CE25-E36C-4D90-890B-147483DBC6F7}" type="slidenum">
              <a:rPr lang="es-AR" smtClean="0"/>
              <a:t>‹Nº›</a:t>
            </a:fld>
            <a:endParaRPr lang="es-AR"/>
          </a:p>
        </p:txBody>
      </p:sp>
    </p:spTree>
    <p:extLst>
      <p:ext uri="{BB962C8B-B14F-4D97-AF65-F5344CB8AC3E}">
        <p14:creationId xmlns:p14="http://schemas.microsoft.com/office/powerpoint/2010/main" val="66836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82EEE2C-0570-B098-5B5E-E040AE99DF64}"/>
              </a:ext>
            </a:extLst>
          </p:cNvPr>
          <p:cNvSpPr>
            <a:spLocks noGrp="1"/>
          </p:cNvSpPr>
          <p:nvPr>
            <p:ph type="title"/>
          </p:nvPr>
        </p:nvSpPr>
        <p:spPr/>
        <p:txBody>
          <a:bodyPr/>
          <a:lstStyle/>
          <a:p>
            <a:r>
              <a:rPr lang="es-MX" dirty="0"/>
              <a:t>Combustión</a:t>
            </a:r>
            <a:br>
              <a:rPr lang="es-MX" dirty="0"/>
            </a:br>
            <a:endParaRPr lang="es-AR" dirty="0"/>
          </a:p>
        </p:txBody>
      </p:sp>
      <p:sp>
        <p:nvSpPr>
          <p:cNvPr id="6" name="CuadroTexto 5">
            <a:extLst>
              <a:ext uri="{FF2B5EF4-FFF2-40B4-BE49-F238E27FC236}">
                <a16:creationId xmlns:a16="http://schemas.microsoft.com/office/drawing/2014/main" id="{E8AC9307-975D-58F0-ED1D-418DCA0561B4}"/>
              </a:ext>
            </a:extLst>
          </p:cNvPr>
          <p:cNvSpPr txBox="1"/>
          <p:nvPr/>
        </p:nvSpPr>
        <p:spPr>
          <a:xfrm>
            <a:off x="466577" y="1372034"/>
            <a:ext cx="10515599" cy="646331"/>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REACCIÓN QUÍMICA OXIDATIVA DONDE SE LIBERA UNA GRAN CANTIDAD DE ENERGÍA EN FORMA DE LUZ Y CALOR, EL FUEGO ES LA PARTE VISIBLE DE LA COMBUSTIÓN</a:t>
            </a:r>
            <a:r>
              <a:rPr lang="es-MX" dirty="0"/>
              <a:t>. </a:t>
            </a:r>
            <a:endParaRPr lang="es-AR" dirty="0"/>
          </a:p>
        </p:txBody>
      </p:sp>
      <p:sp>
        <p:nvSpPr>
          <p:cNvPr id="7" name="CuadroTexto 6">
            <a:extLst>
              <a:ext uri="{FF2B5EF4-FFF2-40B4-BE49-F238E27FC236}">
                <a16:creationId xmlns:a16="http://schemas.microsoft.com/office/drawing/2014/main" id="{9D2149E8-FCA4-0F04-2E15-E88A009F72EA}"/>
              </a:ext>
            </a:extLst>
          </p:cNvPr>
          <p:cNvSpPr txBox="1"/>
          <p:nvPr/>
        </p:nvSpPr>
        <p:spPr>
          <a:xfrm>
            <a:off x="1643181" y="2304946"/>
            <a:ext cx="1653167" cy="646331"/>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Necesita oxigeno </a:t>
            </a:r>
            <a:endParaRPr lang="es-AR"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3472CE6-0781-FC2C-375E-64BA576F73B0}"/>
              </a:ext>
            </a:extLst>
          </p:cNvPr>
          <p:cNvSpPr txBox="1"/>
          <p:nvPr/>
        </p:nvSpPr>
        <p:spPr>
          <a:xfrm>
            <a:off x="6577468" y="2443445"/>
            <a:ext cx="2318186"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Reacción exotérmica </a:t>
            </a:r>
            <a:endParaRPr lang="es-AR"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8149FC4-2E01-1179-FED4-562119DDE4DB}"/>
              </a:ext>
            </a:extLst>
          </p:cNvPr>
          <p:cNvSpPr txBox="1"/>
          <p:nvPr/>
        </p:nvSpPr>
        <p:spPr>
          <a:xfrm>
            <a:off x="633045" y="3438999"/>
            <a:ext cx="2318186" cy="369332"/>
          </a:xfrm>
          <a:prstGeom prst="rect">
            <a:avLst/>
          </a:prstGeom>
          <a:noFill/>
        </p:spPr>
        <p:txBody>
          <a:bodyPr wrap="square" rtlCol="0">
            <a:spAutoFit/>
          </a:bodyPr>
          <a:lstStyle/>
          <a:p>
            <a:r>
              <a:rPr lang="es-MX" dirty="0"/>
              <a:t>Formula general: </a:t>
            </a:r>
            <a:endParaRPr lang="es-AR" dirty="0"/>
          </a:p>
        </p:txBody>
      </p:sp>
      <p:sp>
        <p:nvSpPr>
          <p:cNvPr id="10" name="CuadroTexto 9">
            <a:extLst>
              <a:ext uri="{FF2B5EF4-FFF2-40B4-BE49-F238E27FC236}">
                <a16:creationId xmlns:a16="http://schemas.microsoft.com/office/drawing/2014/main" id="{2E94EEEB-5B56-B8D6-EBF7-24346892E433}"/>
              </a:ext>
            </a:extLst>
          </p:cNvPr>
          <p:cNvSpPr txBox="1"/>
          <p:nvPr/>
        </p:nvSpPr>
        <p:spPr>
          <a:xfrm>
            <a:off x="4126469" y="4081807"/>
            <a:ext cx="4901997" cy="369332"/>
          </a:xfrm>
          <a:prstGeom prst="rect">
            <a:avLst/>
          </a:prstGeom>
          <a:noFill/>
        </p:spPr>
        <p:txBody>
          <a:bodyPr wrap="square" rtlCol="0">
            <a:spAutoFit/>
          </a:bodyPr>
          <a:lstStyle/>
          <a:p>
            <a:r>
              <a:rPr lang="es-MX" dirty="0"/>
              <a:t>Combustible + O2  &gt; CO2 + H2O + energía </a:t>
            </a:r>
            <a:endParaRPr lang="es-AR" dirty="0"/>
          </a:p>
        </p:txBody>
      </p:sp>
      <p:sp>
        <p:nvSpPr>
          <p:cNvPr id="12" name="CuadroTexto 11">
            <a:extLst>
              <a:ext uri="{FF2B5EF4-FFF2-40B4-BE49-F238E27FC236}">
                <a16:creationId xmlns:a16="http://schemas.microsoft.com/office/drawing/2014/main" id="{23FBA5B3-8D18-1AED-F9DD-01F26555E345}"/>
              </a:ext>
            </a:extLst>
          </p:cNvPr>
          <p:cNvSpPr txBox="1"/>
          <p:nvPr/>
        </p:nvSpPr>
        <p:spPr>
          <a:xfrm>
            <a:off x="633045" y="4654970"/>
            <a:ext cx="5233989" cy="369332"/>
          </a:xfrm>
          <a:prstGeom prst="rect">
            <a:avLst/>
          </a:prstGeom>
          <a:noFill/>
        </p:spPr>
        <p:txBody>
          <a:bodyPr wrap="square" rtlCol="0">
            <a:spAutoFit/>
          </a:bodyPr>
          <a:lstStyle/>
          <a:p>
            <a:r>
              <a:rPr lang="es-MX" dirty="0"/>
              <a:t>Cualquier material que pueda arder fácilmente</a:t>
            </a:r>
            <a:endParaRPr lang="es-AR" dirty="0"/>
          </a:p>
        </p:txBody>
      </p:sp>
    </p:spTree>
    <p:extLst>
      <p:ext uri="{BB962C8B-B14F-4D97-AF65-F5344CB8AC3E}">
        <p14:creationId xmlns:p14="http://schemas.microsoft.com/office/powerpoint/2010/main" val="21409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EA9A2-C2B9-03CC-0AFF-528C60E958E4}"/>
              </a:ext>
            </a:extLst>
          </p:cNvPr>
          <p:cNvSpPr>
            <a:spLocks noGrp="1"/>
          </p:cNvSpPr>
          <p:nvPr>
            <p:ph type="title"/>
          </p:nvPr>
        </p:nvSpPr>
        <p:spPr/>
        <p:txBody>
          <a:bodyPr/>
          <a:lstStyle/>
          <a:p>
            <a:r>
              <a:rPr lang="es-MX" dirty="0"/>
              <a:t>HUMO</a:t>
            </a:r>
            <a:endParaRPr lang="es-AR" dirty="0"/>
          </a:p>
        </p:txBody>
      </p:sp>
      <p:sp>
        <p:nvSpPr>
          <p:cNvPr id="4" name="CuadroTexto 3">
            <a:extLst>
              <a:ext uri="{FF2B5EF4-FFF2-40B4-BE49-F238E27FC236}">
                <a16:creationId xmlns:a16="http://schemas.microsoft.com/office/drawing/2014/main" id="{12A5DAEE-4B44-3807-3F58-9E75B5C8D5A1}"/>
              </a:ext>
            </a:extLst>
          </p:cNvPr>
          <p:cNvSpPr txBox="1"/>
          <p:nvPr/>
        </p:nvSpPr>
        <p:spPr>
          <a:xfrm>
            <a:off x="838200" y="1690688"/>
            <a:ext cx="8310372" cy="1050800"/>
          </a:xfrm>
          <a:prstGeom prst="rect">
            <a:avLst/>
          </a:prstGeom>
          <a:noFill/>
        </p:spPr>
        <p:txBody>
          <a:bodyPr wrap="square">
            <a:spAutoFit/>
          </a:bodyPr>
          <a:lstStyle/>
          <a:p>
            <a:pPr algn="just">
              <a:lnSpc>
                <a:spcPct val="107000"/>
              </a:lnSpc>
              <a:spcAft>
                <a:spcPts val="800"/>
              </a:spcAft>
            </a:pPr>
            <a:r>
              <a:rPr lang="es-AR" sz="2000" kern="100" dirty="0">
                <a:effectLst/>
                <a:latin typeface="Bahnschrift SemiCondensed" panose="020B0502040204020203" pitchFamily="34" charset="0"/>
                <a:ea typeface="Calibri" panose="020F0502020204030204" pitchFamily="34" charset="0"/>
                <a:cs typeface="Times New Roman" panose="02020603050405020304" pitchFamily="18" charset="0"/>
              </a:rPr>
              <a:t>El humo consiste en un conjunto de partículas muy pequeñas de carbón, hollín y alquitrán, que son arrastradas con los gases residuales de los fuegos, hornos y motores de combustión interna; es consecuencia de la combustión incompleta.</a:t>
            </a:r>
          </a:p>
        </p:txBody>
      </p:sp>
      <p:sp>
        <p:nvSpPr>
          <p:cNvPr id="8" name="CuadroTexto 7">
            <a:extLst>
              <a:ext uri="{FF2B5EF4-FFF2-40B4-BE49-F238E27FC236}">
                <a16:creationId xmlns:a16="http://schemas.microsoft.com/office/drawing/2014/main" id="{DA825CF6-4CB2-A477-000E-48D4C936645A}"/>
              </a:ext>
            </a:extLst>
          </p:cNvPr>
          <p:cNvSpPr txBox="1"/>
          <p:nvPr/>
        </p:nvSpPr>
        <p:spPr>
          <a:xfrm>
            <a:off x="2377440" y="3479200"/>
            <a:ext cx="5512791" cy="584775"/>
          </a:xfrm>
          <a:prstGeom prst="rect">
            <a:avLst/>
          </a:prstGeom>
          <a:noFill/>
        </p:spPr>
        <p:txBody>
          <a:bodyPr wrap="none" rtlCol="0">
            <a:spAutoFit/>
          </a:bodyPr>
          <a:lstStyle/>
          <a:p>
            <a:r>
              <a:rPr lang="es-MX" sz="3200" dirty="0">
                <a:latin typeface="Arial" panose="020B0604020202020204" pitchFamily="34" charset="0"/>
                <a:cs typeface="Arial" panose="020B0604020202020204" pitchFamily="34" charset="0"/>
              </a:rPr>
              <a:t>PARTICULAR EN EL HUMO </a:t>
            </a:r>
            <a:endParaRPr lang="es-AR" sz="32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FD3AC566-5FB6-12E7-49BF-404997DFFABB}"/>
              </a:ext>
            </a:extLst>
          </p:cNvPr>
          <p:cNvSpPr txBox="1"/>
          <p:nvPr/>
        </p:nvSpPr>
        <p:spPr>
          <a:xfrm>
            <a:off x="2377440" y="4617021"/>
            <a:ext cx="936475" cy="369332"/>
          </a:xfrm>
          <a:prstGeom prst="rect">
            <a:avLst/>
          </a:prstGeom>
          <a:noFill/>
        </p:spPr>
        <p:txBody>
          <a:bodyPr wrap="none" rtlCol="0">
            <a:spAutoFit/>
          </a:bodyPr>
          <a:lstStyle/>
          <a:p>
            <a:r>
              <a:rPr lang="es-MX" dirty="0"/>
              <a:t>HOLLIN </a:t>
            </a:r>
            <a:endParaRPr lang="es-AR" dirty="0"/>
          </a:p>
        </p:txBody>
      </p:sp>
      <p:sp>
        <p:nvSpPr>
          <p:cNvPr id="12" name="CuadroTexto 11">
            <a:extLst>
              <a:ext uri="{FF2B5EF4-FFF2-40B4-BE49-F238E27FC236}">
                <a16:creationId xmlns:a16="http://schemas.microsoft.com/office/drawing/2014/main" id="{2975B2AF-5B99-C086-DAE7-682D26BDCF2B}"/>
              </a:ext>
            </a:extLst>
          </p:cNvPr>
          <p:cNvSpPr txBox="1"/>
          <p:nvPr/>
        </p:nvSpPr>
        <p:spPr>
          <a:xfrm>
            <a:off x="5340835" y="4797980"/>
            <a:ext cx="1025024" cy="369332"/>
          </a:xfrm>
          <a:prstGeom prst="rect">
            <a:avLst/>
          </a:prstGeom>
          <a:noFill/>
        </p:spPr>
        <p:txBody>
          <a:bodyPr wrap="none" rtlCol="0">
            <a:spAutoFit/>
          </a:bodyPr>
          <a:lstStyle/>
          <a:p>
            <a:r>
              <a:rPr lang="es-MX" dirty="0"/>
              <a:t>CENIZAS </a:t>
            </a:r>
            <a:endParaRPr lang="es-AR" dirty="0"/>
          </a:p>
        </p:txBody>
      </p:sp>
      <p:sp>
        <p:nvSpPr>
          <p:cNvPr id="14" name="CuadroTexto 13">
            <a:extLst>
              <a:ext uri="{FF2B5EF4-FFF2-40B4-BE49-F238E27FC236}">
                <a16:creationId xmlns:a16="http://schemas.microsoft.com/office/drawing/2014/main" id="{3734DC45-E5E2-2C0E-6CBF-021D808B6016}"/>
              </a:ext>
            </a:extLst>
          </p:cNvPr>
          <p:cNvSpPr txBox="1"/>
          <p:nvPr/>
        </p:nvSpPr>
        <p:spPr>
          <a:xfrm>
            <a:off x="7979770" y="4617021"/>
            <a:ext cx="1168802" cy="369332"/>
          </a:xfrm>
          <a:prstGeom prst="rect">
            <a:avLst/>
          </a:prstGeom>
          <a:noFill/>
        </p:spPr>
        <p:txBody>
          <a:bodyPr wrap="square" rtlCol="0">
            <a:spAutoFit/>
          </a:bodyPr>
          <a:lstStyle/>
          <a:p>
            <a:r>
              <a:rPr lang="es-MX" dirty="0"/>
              <a:t>ESCORIAS </a:t>
            </a:r>
            <a:endParaRPr lang="es-AR" dirty="0"/>
          </a:p>
        </p:txBody>
      </p:sp>
    </p:spTree>
    <p:extLst>
      <p:ext uri="{BB962C8B-B14F-4D97-AF65-F5344CB8AC3E}">
        <p14:creationId xmlns:p14="http://schemas.microsoft.com/office/powerpoint/2010/main" val="225609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194533A-D467-5E6A-93AA-236D80035306}"/>
              </a:ext>
            </a:extLst>
          </p:cNvPr>
          <p:cNvSpPr txBox="1"/>
          <p:nvPr/>
        </p:nvSpPr>
        <p:spPr>
          <a:xfrm>
            <a:off x="594360" y="471501"/>
            <a:ext cx="2414016" cy="369332"/>
          </a:xfrm>
          <a:prstGeom prst="rect">
            <a:avLst/>
          </a:prstGeom>
          <a:noFill/>
        </p:spPr>
        <p:txBody>
          <a:bodyPr wrap="square" rtlCol="0">
            <a:spAutoFit/>
          </a:bodyPr>
          <a:lstStyle/>
          <a:p>
            <a:r>
              <a:rPr lang="es-MX" dirty="0"/>
              <a:t>HUMO BLANCOS</a:t>
            </a:r>
            <a:endParaRPr lang="es-AR" dirty="0"/>
          </a:p>
        </p:txBody>
      </p:sp>
      <p:cxnSp>
        <p:nvCxnSpPr>
          <p:cNvPr id="9" name="Conector recto 8">
            <a:extLst>
              <a:ext uri="{FF2B5EF4-FFF2-40B4-BE49-F238E27FC236}">
                <a16:creationId xmlns:a16="http://schemas.microsoft.com/office/drawing/2014/main" id="{EC706538-73B8-AE03-B079-4AD41975303F}"/>
              </a:ext>
            </a:extLst>
          </p:cNvPr>
          <p:cNvCxnSpPr/>
          <p:nvPr/>
        </p:nvCxnSpPr>
        <p:spPr>
          <a:xfrm>
            <a:off x="2606040" y="656167"/>
            <a:ext cx="115214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18F9FAE5-5C0D-B0AF-DF43-2EB7873CCB60}"/>
              </a:ext>
            </a:extLst>
          </p:cNvPr>
          <p:cNvSpPr txBox="1"/>
          <p:nvPr/>
        </p:nvSpPr>
        <p:spPr>
          <a:xfrm>
            <a:off x="3874008" y="471501"/>
            <a:ext cx="4626864" cy="369332"/>
          </a:xfrm>
          <a:prstGeom prst="rect">
            <a:avLst/>
          </a:prstGeom>
          <a:noFill/>
        </p:spPr>
        <p:txBody>
          <a:bodyPr wrap="square">
            <a:spAutoFit/>
          </a:bodyPr>
          <a:lstStyle/>
          <a:p>
            <a:r>
              <a:rPr lang="es-MX" dirty="0"/>
              <a:t>COMBUSTION DE MATERIALES VEGETALES </a:t>
            </a:r>
            <a:endParaRPr lang="es-AR" dirty="0"/>
          </a:p>
        </p:txBody>
      </p:sp>
      <p:sp>
        <p:nvSpPr>
          <p:cNvPr id="12" name="CuadroTexto 11">
            <a:extLst>
              <a:ext uri="{FF2B5EF4-FFF2-40B4-BE49-F238E27FC236}">
                <a16:creationId xmlns:a16="http://schemas.microsoft.com/office/drawing/2014/main" id="{48FD627E-2DF5-57AD-CFBF-5C249C11B6AB}"/>
              </a:ext>
            </a:extLst>
          </p:cNvPr>
          <p:cNvSpPr txBox="1"/>
          <p:nvPr/>
        </p:nvSpPr>
        <p:spPr>
          <a:xfrm>
            <a:off x="411480" y="1120461"/>
            <a:ext cx="2779776" cy="369332"/>
          </a:xfrm>
          <a:prstGeom prst="rect">
            <a:avLst/>
          </a:prstGeom>
          <a:noFill/>
        </p:spPr>
        <p:txBody>
          <a:bodyPr wrap="square" rtlCol="0">
            <a:spAutoFit/>
          </a:bodyPr>
          <a:lstStyle/>
          <a:p>
            <a:r>
              <a:rPr lang="es-MX" dirty="0"/>
              <a:t>HUMO BRONCE O MARRON </a:t>
            </a:r>
            <a:endParaRPr lang="es-AR" dirty="0"/>
          </a:p>
        </p:txBody>
      </p:sp>
      <p:sp>
        <p:nvSpPr>
          <p:cNvPr id="13" name="CuadroTexto 12">
            <a:extLst>
              <a:ext uri="{FF2B5EF4-FFF2-40B4-BE49-F238E27FC236}">
                <a16:creationId xmlns:a16="http://schemas.microsoft.com/office/drawing/2014/main" id="{09CFB4B3-DF02-C11D-F6C0-354D91BC35D5}"/>
              </a:ext>
            </a:extLst>
          </p:cNvPr>
          <p:cNvSpPr txBox="1"/>
          <p:nvPr/>
        </p:nvSpPr>
        <p:spPr>
          <a:xfrm>
            <a:off x="3776474" y="977605"/>
            <a:ext cx="5303520" cy="646331"/>
          </a:xfrm>
          <a:prstGeom prst="rect">
            <a:avLst/>
          </a:prstGeom>
          <a:noFill/>
        </p:spPr>
        <p:txBody>
          <a:bodyPr wrap="square" rtlCol="0">
            <a:spAutoFit/>
          </a:bodyPr>
          <a:lstStyle/>
          <a:p>
            <a:r>
              <a:rPr lang="es-MX" dirty="0"/>
              <a:t>PODRIA INDICAR QUE SE TRATA DE UNA COMBUSTION DE LA MADERA </a:t>
            </a:r>
            <a:endParaRPr lang="es-AR" dirty="0"/>
          </a:p>
        </p:txBody>
      </p:sp>
      <p:cxnSp>
        <p:nvCxnSpPr>
          <p:cNvPr id="15" name="Conector recto 14">
            <a:extLst>
              <a:ext uri="{FF2B5EF4-FFF2-40B4-BE49-F238E27FC236}">
                <a16:creationId xmlns:a16="http://schemas.microsoft.com/office/drawing/2014/main" id="{D1EEE5BF-F9A9-C8E6-7CAB-F98EA5BBDC9F}"/>
              </a:ext>
            </a:extLst>
          </p:cNvPr>
          <p:cNvCxnSpPr/>
          <p:nvPr/>
        </p:nvCxnSpPr>
        <p:spPr>
          <a:xfrm>
            <a:off x="3447288" y="1305127"/>
            <a:ext cx="31089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2DB39758-6B8A-1B7E-DD6C-05B01D116169}"/>
              </a:ext>
            </a:extLst>
          </p:cNvPr>
          <p:cNvSpPr txBox="1"/>
          <p:nvPr/>
        </p:nvSpPr>
        <p:spPr>
          <a:xfrm>
            <a:off x="420624" y="1703261"/>
            <a:ext cx="2414016" cy="369332"/>
          </a:xfrm>
          <a:prstGeom prst="rect">
            <a:avLst/>
          </a:prstGeom>
          <a:noFill/>
        </p:spPr>
        <p:txBody>
          <a:bodyPr wrap="square" rtlCol="0">
            <a:spAutoFit/>
          </a:bodyPr>
          <a:lstStyle/>
          <a:p>
            <a:r>
              <a:rPr lang="es-MX" dirty="0"/>
              <a:t>AMARILLO</a:t>
            </a:r>
            <a:endParaRPr lang="es-AR" dirty="0"/>
          </a:p>
        </p:txBody>
      </p:sp>
      <p:sp>
        <p:nvSpPr>
          <p:cNvPr id="17" name="CuadroTexto 16">
            <a:extLst>
              <a:ext uri="{FF2B5EF4-FFF2-40B4-BE49-F238E27FC236}">
                <a16:creationId xmlns:a16="http://schemas.microsoft.com/office/drawing/2014/main" id="{59912F58-2014-48EF-8E67-49A983FD20A8}"/>
              </a:ext>
            </a:extLst>
          </p:cNvPr>
          <p:cNvSpPr txBox="1"/>
          <p:nvPr/>
        </p:nvSpPr>
        <p:spPr>
          <a:xfrm>
            <a:off x="3874008" y="1771247"/>
            <a:ext cx="5839968" cy="369332"/>
          </a:xfrm>
          <a:prstGeom prst="rect">
            <a:avLst/>
          </a:prstGeom>
          <a:noFill/>
        </p:spPr>
        <p:txBody>
          <a:bodyPr wrap="square" rtlCol="0">
            <a:spAutoFit/>
          </a:bodyPr>
          <a:lstStyle/>
          <a:p>
            <a:r>
              <a:rPr lang="es-MX" dirty="0"/>
              <a:t>COMBUSTION DE SUSTANCIAS QUIMICAS</a:t>
            </a:r>
            <a:endParaRPr lang="es-AR" dirty="0"/>
          </a:p>
        </p:txBody>
      </p:sp>
      <p:cxnSp>
        <p:nvCxnSpPr>
          <p:cNvPr id="19" name="Conector recto 18">
            <a:extLst>
              <a:ext uri="{FF2B5EF4-FFF2-40B4-BE49-F238E27FC236}">
                <a16:creationId xmlns:a16="http://schemas.microsoft.com/office/drawing/2014/main" id="{0814AAD8-9219-8CBB-40FF-D27C5CD049DA}"/>
              </a:ext>
            </a:extLst>
          </p:cNvPr>
          <p:cNvCxnSpPr/>
          <p:nvPr/>
        </p:nvCxnSpPr>
        <p:spPr>
          <a:xfrm>
            <a:off x="1773936" y="1910465"/>
            <a:ext cx="1152144"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AC1D958F-08E8-4CD5-63EF-4E4A7E71B5BD}"/>
              </a:ext>
            </a:extLst>
          </p:cNvPr>
          <p:cNvSpPr txBox="1"/>
          <p:nvPr/>
        </p:nvSpPr>
        <p:spPr>
          <a:xfrm>
            <a:off x="512064" y="2231588"/>
            <a:ext cx="2414016" cy="369332"/>
          </a:xfrm>
          <a:prstGeom prst="rect">
            <a:avLst/>
          </a:prstGeom>
          <a:noFill/>
        </p:spPr>
        <p:txBody>
          <a:bodyPr wrap="square" rtlCol="0">
            <a:spAutoFit/>
          </a:bodyPr>
          <a:lstStyle/>
          <a:p>
            <a:r>
              <a:rPr lang="es-MX" dirty="0"/>
              <a:t>GIRSES </a:t>
            </a:r>
            <a:endParaRPr lang="es-AR" dirty="0"/>
          </a:p>
        </p:txBody>
      </p:sp>
      <p:sp>
        <p:nvSpPr>
          <p:cNvPr id="21" name="CuadroTexto 20">
            <a:extLst>
              <a:ext uri="{FF2B5EF4-FFF2-40B4-BE49-F238E27FC236}">
                <a16:creationId xmlns:a16="http://schemas.microsoft.com/office/drawing/2014/main" id="{D9C0DF74-CFB0-EFED-FF5C-8FAE87D33AC7}"/>
              </a:ext>
            </a:extLst>
          </p:cNvPr>
          <p:cNvSpPr txBox="1"/>
          <p:nvPr/>
        </p:nvSpPr>
        <p:spPr>
          <a:xfrm>
            <a:off x="3913632" y="2153591"/>
            <a:ext cx="5303520" cy="646331"/>
          </a:xfrm>
          <a:prstGeom prst="rect">
            <a:avLst/>
          </a:prstGeom>
          <a:noFill/>
        </p:spPr>
        <p:txBody>
          <a:bodyPr wrap="square" rtlCol="0">
            <a:spAutoFit/>
          </a:bodyPr>
          <a:lstStyle/>
          <a:p>
            <a:r>
              <a:rPr lang="es-MX" dirty="0"/>
              <a:t>COMBUSTION POR MATERIALES COMPUESTO DE CELULOSA ODE FIBRAS ARTIFICIALES </a:t>
            </a:r>
            <a:endParaRPr lang="es-AR" dirty="0"/>
          </a:p>
        </p:txBody>
      </p:sp>
      <p:cxnSp>
        <p:nvCxnSpPr>
          <p:cNvPr id="22" name="Conector recto 21">
            <a:extLst>
              <a:ext uri="{FF2B5EF4-FFF2-40B4-BE49-F238E27FC236}">
                <a16:creationId xmlns:a16="http://schemas.microsoft.com/office/drawing/2014/main" id="{024BC12A-221D-8A15-2E55-9FD20689AF71}"/>
              </a:ext>
            </a:extLst>
          </p:cNvPr>
          <p:cNvCxnSpPr/>
          <p:nvPr/>
        </p:nvCxnSpPr>
        <p:spPr>
          <a:xfrm>
            <a:off x="2624330" y="2531304"/>
            <a:ext cx="1152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E1C69700-2904-665E-C4E5-143336B7EAB6}"/>
              </a:ext>
            </a:extLst>
          </p:cNvPr>
          <p:cNvCxnSpPr/>
          <p:nvPr/>
        </p:nvCxnSpPr>
        <p:spPr>
          <a:xfrm>
            <a:off x="2538986" y="2915895"/>
            <a:ext cx="1152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978B6FB9-19B9-6C34-2D41-AC15841FEE98}"/>
              </a:ext>
            </a:extLst>
          </p:cNvPr>
          <p:cNvCxnSpPr/>
          <p:nvPr/>
        </p:nvCxnSpPr>
        <p:spPr>
          <a:xfrm>
            <a:off x="2721864" y="4827373"/>
            <a:ext cx="1152144"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3435C5AF-16C4-734D-247B-BABD1F9370D2}"/>
              </a:ext>
            </a:extLst>
          </p:cNvPr>
          <p:cNvSpPr txBox="1"/>
          <p:nvPr/>
        </p:nvSpPr>
        <p:spPr>
          <a:xfrm>
            <a:off x="420624" y="2781844"/>
            <a:ext cx="2414016" cy="369332"/>
          </a:xfrm>
          <a:prstGeom prst="rect">
            <a:avLst/>
          </a:prstGeom>
          <a:noFill/>
        </p:spPr>
        <p:txBody>
          <a:bodyPr wrap="square" rtlCol="0">
            <a:spAutoFit/>
          </a:bodyPr>
          <a:lstStyle/>
          <a:p>
            <a:r>
              <a:rPr lang="es-MX" dirty="0"/>
              <a:t>NEGROS CLAROS </a:t>
            </a:r>
            <a:endParaRPr lang="es-AR" dirty="0"/>
          </a:p>
        </p:txBody>
      </p:sp>
      <p:sp>
        <p:nvSpPr>
          <p:cNvPr id="26" name="CuadroTexto 25">
            <a:extLst>
              <a:ext uri="{FF2B5EF4-FFF2-40B4-BE49-F238E27FC236}">
                <a16:creationId xmlns:a16="http://schemas.microsoft.com/office/drawing/2014/main" id="{A91DAD8D-4B73-401E-E102-D0754966C2F6}"/>
              </a:ext>
            </a:extLst>
          </p:cNvPr>
          <p:cNvSpPr txBox="1"/>
          <p:nvPr/>
        </p:nvSpPr>
        <p:spPr>
          <a:xfrm>
            <a:off x="3726182" y="2949991"/>
            <a:ext cx="5404104" cy="369332"/>
          </a:xfrm>
          <a:prstGeom prst="rect">
            <a:avLst/>
          </a:prstGeom>
          <a:noFill/>
        </p:spPr>
        <p:txBody>
          <a:bodyPr wrap="square" rtlCol="0">
            <a:spAutoFit/>
          </a:bodyPr>
          <a:lstStyle/>
          <a:p>
            <a:r>
              <a:rPr lang="es-MX" dirty="0"/>
              <a:t>ES PRODUCIDO POR LA COMBUSTION DEL CAUCHO </a:t>
            </a:r>
            <a:endParaRPr lang="es-AR" dirty="0"/>
          </a:p>
        </p:txBody>
      </p:sp>
      <p:sp>
        <p:nvSpPr>
          <p:cNvPr id="27" name="CuadroTexto 26">
            <a:extLst>
              <a:ext uri="{FF2B5EF4-FFF2-40B4-BE49-F238E27FC236}">
                <a16:creationId xmlns:a16="http://schemas.microsoft.com/office/drawing/2014/main" id="{06EDCC72-CFA2-7C27-147E-15C2B6F79540}"/>
              </a:ext>
            </a:extLst>
          </p:cNvPr>
          <p:cNvSpPr txBox="1"/>
          <p:nvPr/>
        </p:nvSpPr>
        <p:spPr>
          <a:xfrm>
            <a:off x="298704" y="3424474"/>
            <a:ext cx="2414016" cy="369332"/>
          </a:xfrm>
          <a:prstGeom prst="rect">
            <a:avLst/>
          </a:prstGeom>
          <a:noFill/>
        </p:spPr>
        <p:txBody>
          <a:bodyPr wrap="square" rtlCol="0">
            <a:spAutoFit/>
          </a:bodyPr>
          <a:lstStyle/>
          <a:p>
            <a:r>
              <a:rPr lang="es-MX" dirty="0"/>
              <a:t>HUMOS OSCUROS </a:t>
            </a:r>
            <a:endParaRPr lang="es-AR" dirty="0"/>
          </a:p>
        </p:txBody>
      </p:sp>
      <p:pic>
        <p:nvPicPr>
          <p:cNvPr id="30" name="Imagen 29">
            <a:extLst>
              <a:ext uri="{FF2B5EF4-FFF2-40B4-BE49-F238E27FC236}">
                <a16:creationId xmlns:a16="http://schemas.microsoft.com/office/drawing/2014/main" id="{F1E6DB9C-E598-021F-D5A7-A14D9D19C5A5}"/>
              </a:ext>
            </a:extLst>
          </p:cNvPr>
          <p:cNvPicPr>
            <a:picLocks noChangeAspect="1"/>
          </p:cNvPicPr>
          <p:nvPr/>
        </p:nvPicPr>
        <p:blipFill>
          <a:blip r:embed="rId3"/>
          <a:srcRect l="4923" t="56859" r="43191" b="22627"/>
          <a:stretch/>
        </p:blipFill>
        <p:spPr>
          <a:xfrm>
            <a:off x="1394460" y="3926975"/>
            <a:ext cx="8892540" cy="2830293"/>
          </a:xfrm>
          <a:prstGeom prst="rect">
            <a:avLst/>
          </a:prstGeom>
        </p:spPr>
      </p:pic>
      <p:sp>
        <p:nvSpPr>
          <p:cNvPr id="2" name="CuadroTexto 1">
            <a:extLst>
              <a:ext uri="{FF2B5EF4-FFF2-40B4-BE49-F238E27FC236}">
                <a16:creationId xmlns:a16="http://schemas.microsoft.com/office/drawing/2014/main" id="{4B57A143-5A78-AC40-9B9B-3C90F0B78429}"/>
              </a:ext>
            </a:extLst>
          </p:cNvPr>
          <p:cNvSpPr txBox="1"/>
          <p:nvPr/>
        </p:nvSpPr>
        <p:spPr>
          <a:xfrm>
            <a:off x="3726182" y="3509762"/>
            <a:ext cx="5404104" cy="369332"/>
          </a:xfrm>
          <a:prstGeom prst="rect">
            <a:avLst/>
          </a:prstGeom>
          <a:noFill/>
        </p:spPr>
        <p:txBody>
          <a:bodyPr wrap="square" rtlCol="0">
            <a:spAutoFit/>
          </a:bodyPr>
          <a:lstStyle/>
          <a:p>
            <a:r>
              <a:rPr lang="es-MX" dirty="0"/>
              <a:t>PLASTICOS, PETROLEO, ACRILICO</a:t>
            </a:r>
            <a:endParaRPr lang="es-AR" dirty="0"/>
          </a:p>
        </p:txBody>
      </p:sp>
      <p:cxnSp>
        <p:nvCxnSpPr>
          <p:cNvPr id="3" name="Conector recto 2">
            <a:extLst>
              <a:ext uri="{FF2B5EF4-FFF2-40B4-BE49-F238E27FC236}">
                <a16:creationId xmlns:a16="http://schemas.microsoft.com/office/drawing/2014/main" id="{571649D6-C478-9CC0-1994-4623868DF0D2}"/>
              </a:ext>
            </a:extLst>
          </p:cNvPr>
          <p:cNvCxnSpPr/>
          <p:nvPr/>
        </p:nvCxnSpPr>
        <p:spPr>
          <a:xfrm>
            <a:off x="2350010" y="3609140"/>
            <a:ext cx="11521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55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07C00B-8C14-145A-0DF2-80375C3D07FA}"/>
              </a:ext>
            </a:extLst>
          </p:cNvPr>
          <p:cNvSpPr txBox="1"/>
          <p:nvPr/>
        </p:nvSpPr>
        <p:spPr>
          <a:xfrm>
            <a:off x="1280160" y="540606"/>
            <a:ext cx="8801100" cy="369332"/>
          </a:xfrm>
          <a:prstGeom prst="rect">
            <a:avLst/>
          </a:prstGeom>
          <a:noFill/>
        </p:spPr>
        <p:txBody>
          <a:bodyPr wrap="square" rtlCol="0">
            <a:spAutoFit/>
          </a:bodyPr>
          <a:lstStyle/>
          <a:p>
            <a:r>
              <a:rPr lang="es-MX" b="1" dirty="0"/>
              <a:t>HUMO BLANCOS O GRIS CLARO </a:t>
            </a:r>
            <a:r>
              <a:rPr lang="es-MX" dirty="0"/>
              <a:t>, INCENDIOS CON ALTO CONTENIDO DE OXIGENO</a:t>
            </a:r>
            <a:endParaRPr lang="es-AR" dirty="0"/>
          </a:p>
        </p:txBody>
      </p:sp>
      <p:sp>
        <p:nvSpPr>
          <p:cNvPr id="4" name="CuadroTexto 3">
            <a:extLst>
              <a:ext uri="{FF2B5EF4-FFF2-40B4-BE49-F238E27FC236}">
                <a16:creationId xmlns:a16="http://schemas.microsoft.com/office/drawing/2014/main" id="{AA800668-D4A1-7A56-6DB9-61931996F5E1}"/>
              </a:ext>
            </a:extLst>
          </p:cNvPr>
          <p:cNvSpPr txBox="1"/>
          <p:nvPr/>
        </p:nvSpPr>
        <p:spPr>
          <a:xfrm>
            <a:off x="1280160" y="1153806"/>
            <a:ext cx="10424160" cy="646331"/>
          </a:xfrm>
          <a:prstGeom prst="rect">
            <a:avLst/>
          </a:prstGeom>
          <a:noFill/>
        </p:spPr>
        <p:txBody>
          <a:bodyPr wrap="square" rtlCol="0">
            <a:spAutoFit/>
          </a:bodyPr>
          <a:lstStyle/>
          <a:p>
            <a:r>
              <a:rPr lang="es-MX" b="1" dirty="0"/>
              <a:t>HUMO NEGRO O GRIS OSCURO</a:t>
            </a:r>
            <a:r>
              <a:rPr lang="es-MX" dirty="0"/>
              <a:t>, INCENDIOS QUE ARDEN CON MUCHA CALOR EN PRESENCIA DE POCO OXIGENO (MAS NEGRO MAS TEMPERATURA)</a:t>
            </a:r>
            <a:endParaRPr lang="es-AR" dirty="0"/>
          </a:p>
        </p:txBody>
      </p:sp>
      <p:sp>
        <p:nvSpPr>
          <p:cNvPr id="5" name="CuadroTexto 4">
            <a:extLst>
              <a:ext uri="{FF2B5EF4-FFF2-40B4-BE49-F238E27FC236}">
                <a16:creationId xmlns:a16="http://schemas.microsoft.com/office/drawing/2014/main" id="{8015DFC6-E256-847C-275A-8DFB05BD044F}"/>
              </a:ext>
            </a:extLst>
          </p:cNvPr>
          <p:cNvSpPr txBox="1"/>
          <p:nvPr/>
        </p:nvSpPr>
        <p:spPr>
          <a:xfrm>
            <a:off x="1280160" y="1904977"/>
            <a:ext cx="7703820" cy="369332"/>
          </a:xfrm>
          <a:prstGeom prst="rect">
            <a:avLst/>
          </a:prstGeom>
          <a:noFill/>
        </p:spPr>
        <p:txBody>
          <a:bodyPr wrap="square" rtlCol="0">
            <a:spAutoFit/>
          </a:bodyPr>
          <a:lstStyle/>
          <a:p>
            <a:r>
              <a:rPr lang="es-MX" b="1" dirty="0"/>
              <a:t>HUMO BLANCO DENSO</a:t>
            </a:r>
            <a:r>
              <a:rPr lang="es-MX" dirty="0"/>
              <a:t>,  GASES DE PIROLISIS</a:t>
            </a:r>
            <a:endParaRPr lang="es-AR" dirty="0"/>
          </a:p>
        </p:txBody>
      </p:sp>
      <p:pic>
        <p:nvPicPr>
          <p:cNvPr id="7" name="Imagen 6">
            <a:extLst>
              <a:ext uri="{FF2B5EF4-FFF2-40B4-BE49-F238E27FC236}">
                <a16:creationId xmlns:a16="http://schemas.microsoft.com/office/drawing/2014/main" id="{3143801B-E069-637B-C2FD-93E7F7282816}"/>
              </a:ext>
            </a:extLst>
          </p:cNvPr>
          <p:cNvPicPr>
            <a:picLocks noChangeAspect="1"/>
          </p:cNvPicPr>
          <p:nvPr/>
        </p:nvPicPr>
        <p:blipFill>
          <a:blip r:embed="rId3"/>
          <a:srcRect l="4008" t="47332" r="52375" b="30762"/>
          <a:stretch/>
        </p:blipFill>
        <p:spPr>
          <a:xfrm>
            <a:off x="106682" y="2892436"/>
            <a:ext cx="11978635" cy="3382511"/>
          </a:xfrm>
          <a:prstGeom prst="rect">
            <a:avLst/>
          </a:prstGeom>
        </p:spPr>
      </p:pic>
    </p:spTree>
    <p:extLst>
      <p:ext uri="{BB962C8B-B14F-4D97-AF65-F5344CB8AC3E}">
        <p14:creationId xmlns:p14="http://schemas.microsoft.com/office/powerpoint/2010/main" val="194183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4EE6869-8271-D48E-7DD0-55641862C644}"/>
              </a:ext>
            </a:extLst>
          </p:cNvPr>
          <p:cNvSpPr txBox="1"/>
          <p:nvPr/>
        </p:nvSpPr>
        <p:spPr>
          <a:xfrm>
            <a:off x="868680" y="487657"/>
            <a:ext cx="7703820" cy="369332"/>
          </a:xfrm>
          <a:prstGeom prst="rect">
            <a:avLst/>
          </a:prstGeom>
          <a:noFill/>
        </p:spPr>
        <p:txBody>
          <a:bodyPr wrap="square" rtlCol="0">
            <a:spAutoFit/>
          </a:bodyPr>
          <a:lstStyle/>
          <a:p>
            <a:r>
              <a:rPr lang="es-MX" b="1" dirty="0"/>
              <a:t>HUMO BLANCO DENSO</a:t>
            </a:r>
            <a:r>
              <a:rPr lang="es-MX" dirty="0"/>
              <a:t>,  GASES DE PIROLISIS</a:t>
            </a:r>
            <a:endParaRPr lang="es-AR" dirty="0"/>
          </a:p>
        </p:txBody>
      </p:sp>
      <p:pic>
        <p:nvPicPr>
          <p:cNvPr id="7" name="Imagen 6">
            <a:extLst>
              <a:ext uri="{FF2B5EF4-FFF2-40B4-BE49-F238E27FC236}">
                <a16:creationId xmlns:a16="http://schemas.microsoft.com/office/drawing/2014/main" id="{B0C8C959-B33E-F268-63AC-DCFD2094A27E}"/>
              </a:ext>
            </a:extLst>
          </p:cNvPr>
          <p:cNvPicPr>
            <a:picLocks noChangeAspect="1"/>
          </p:cNvPicPr>
          <p:nvPr/>
        </p:nvPicPr>
        <p:blipFill>
          <a:blip r:embed="rId2"/>
          <a:srcRect l="7125" t="35660" r="58187" b="34993"/>
          <a:stretch/>
        </p:blipFill>
        <p:spPr>
          <a:xfrm>
            <a:off x="868679" y="1234440"/>
            <a:ext cx="10350905" cy="4923674"/>
          </a:xfrm>
          <a:prstGeom prst="rect">
            <a:avLst/>
          </a:prstGeom>
        </p:spPr>
      </p:pic>
    </p:spTree>
    <p:extLst>
      <p:ext uri="{BB962C8B-B14F-4D97-AF65-F5344CB8AC3E}">
        <p14:creationId xmlns:p14="http://schemas.microsoft.com/office/powerpoint/2010/main" val="371983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683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AEF43-C91D-7222-C02B-039D603639B0}"/>
              </a:ext>
            </a:extLst>
          </p:cNvPr>
          <p:cNvSpPr>
            <a:spLocks noGrp="1"/>
          </p:cNvSpPr>
          <p:nvPr>
            <p:ph type="title"/>
          </p:nvPr>
        </p:nvSpPr>
        <p:spPr/>
        <p:txBody>
          <a:bodyPr/>
          <a:lstStyle/>
          <a:p>
            <a:endParaRPr lang="es-AR"/>
          </a:p>
        </p:txBody>
      </p:sp>
    </p:spTree>
    <p:extLst>
      <p:ext uri="{BB962C8B-B14F-4D97-AF65-F5344CB8AC3E}">
        <p14:creationId xmlns:p14="http://schemas.microsoft.com/office/powerpoint/2010/main" val="250703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716CA-D98C-BA95-104D-87E6B0FBEAA3}"/>
              </a:ext>
            </a:extLst>
          </p:cNvPr>
          <p:cNvSpPr>
            <a:spLocks noGrp="1"/>
          </p:cNvSpPr>
          <p:nvPr>
            <p:ph type="title"/>
          </p:nvPr>
        </p:nvSpPr>
        <p:spPr>
          <a:xfrm>
            <a:off x="3060394" y="235674"/>
            <a:ext cx="2978728" cy="1325563"/>
          </a:xfrm>
        </p:spPr>
        <p:txBody>
          <a:bodyPr/>
          <a:lstStyle/>
          <a:p>
            <a:r>
              <a:rPr lang="es-MX" dirty="0"/>
              <a:t>Combustión</a:t>
            </a:r>
            <a:endParaRPr lang="es-AR" dirty="0"/>
          </a:p>
        </p:txBody>
      </p:sp>
      <p:sp>
        <p:nvSpPr>
          <p:cNvPr id="3" name="CuadroTexto 2">
            <a:extLst>
              <a:ext uri="{FF2B5EF4-FFF2-40B4-BE49-F238E27FC236}">
                <a16:creationId xmlns:a16="http://schemas.microsoft.com/office/drawing/2014/main" id="{ABD7B58B-BEC7-4DC7-4BE4-B789F6BA1B69}"/>
              </a:ext>
            </a:extLst>
          </p:cNvPr>
          <p:cNvSpPr txBox="1"/>
          <p:nvPr/>
        </p:nvSpPr>
        <p:spPr>
          <a:xfrm>
            <a:off x="1748498" y="1588735"/>
            <a:ext cx="2215235" cy="369332"/>
          </a:xfrm>
          <a:prstGeom prst="rect">
            <a:avLst/>
          </a:prstGeom>
          <a:noFill/>
        </p:spPr>
        <p:txBody>
          <a:bodyPr wrap="square" rtlCol="0">
            <a:spAutoFit/>
          </a:bodyPr>
          <a:lstStyle/>
          <a:p>
            <a:r>
              <a:rPr lang="es-MX" dirty="0"/>
              <a:t>Completa </a:t>
            </a:r>
            <a:endParaRPr lang="es-AR" dirty="0"/>
          </a:p>
        </p:txBody>
      </p:sp>
      <p:sp>
        <p:nvSpPr>
          <p:cNvPr id="4" name="CuadroTexto 3">
            <a:extLst>
              <a:ext uri="{FF2B5EF4-FFF2-40B4-BE49-F238E27FC236}">
                <a16:creationId xmlns:a16="http://schemas.microsoft.com/office/drawing/2014/main" id="{CA0730D5-E8A3-C012-2587-497B4B6757E8}"/>
              </a:ext>
            </a:extLst>
          </p:cNvPr>
          <p:cNvSpPr txBox="1"/>
          <p:nvPr/>
        </p:nvSpPr>
        <p:spPr>
          <a:xfrm>
            <a:off x="8252592" y="1506022"/>
            <a:ext cx="2318186" cy="369332"/>
          </a:xfrm>
          <a:prstGeom prst="rect">
            <a:avLst/>
          </a:prstGeom>
          <a:noFill/>
        </p:spPr>
        <p:txBody>
          <a:bodyPr wrap="square" rtlCol="0">
            <a:spAutoFit/>
          </a:bodyPr>
          <a:lstStyle/>
          <a:p>
            <a:r>
              <a:rPr lang="es-MX" dirty="0"/>
              <a:t>incompleta</a:t>
            </a:r>
            <a:endParaRPr lang="es-AR" dirty="0"/>
          </a:p>
        </p:txBody>
      </p:sp>
      <p:sp>
        <p:nvSpPr>
          <p:cNvPr id="5" name="CuadroTexto 4">
            <a:extLst>
              <a:ext uri="{FF2B5EF4-FFF2-40B4-BE49-F238E27FC236}">
                <a16:creationId xmlns:a16="http://schemas.microsoft.com/office/drawing/2014/main" id="{0C9921F0-EC0A-DB53-A760-6A0688F38E09}"/>
              </a:ext>
            </a:extLst>
          </p:cNvPr>
          <p:cNvSpPr txBox="1"/>
          <p:nvPr/>
        </p:nvSpPr>
        <p:spPr>
          <a:xfrm>
            <a:off x="729132" y="2244718"/>
            <a:ext cx="4328555" cy="369332"/>
          </a:xfrm>
          <a:prstGeom prst="rect">
            <a:avLst/>
          </a:prstGeom>
          <a:noFill/>
        </p:spPr>
        <p:txBody>
          <a:bodyPr wrap="square" rtlCol="0">
            <a:spAutoFit/>
          </a:bodyPr>
          <a:lstStyle/>
          <a:p>
            <a:r>
              <a:rPr lang="es-MX" dirty="0"/>
              <a:t>Combustible + O2    =   CO2 + H2O + energía </a:t>
            </a:r>
            <a:endParaRPr lang="es-AR" dirty="0"/>
          </a:p>
        </p:txBody>
      </p:sp>
      <p:sp>
        <p:nvSpPr>
          <p:cNvPr id="6" name="CuadroTexto 5">
            <a:extLst>
              <a:ext uri="{FF2B5EF4-FFF2-40B4-BE49-F238E27FC236}">
                <a16:creationId xmlns:a16="http://schemas.microsoft.com/office/drawing/2014/main" id="{223B703E-BDF9-9D8A-0710-A26C3B103B92}"/>
              </a:ext>
            </a:extLst>
          </p:cNvPr>
          <p:cNvSpPr txBox="1"/>
          <p:nvPr/>
        </p:nvSpPr>
        <p:spPr>
          <a:xfrm>
            <a:off x="8252592" y="4638378"/>
            <a:ext cx="2318186" cy="369332"/>
          </a:xfrm>
          <a:prstGeom prst="rect">
            <a:avLst/>
          </a:prstGeom>
          <a:noFill/>
        </p:spPr>
        <p:txBody>
          <a:bodyPr wrap="square" rtlCol="0">
            <a:spAutoFit/>
          </a:bodyPr>
          <a:lstStyle/>
          <a:p>
            <a:r>
              <a:rPr lang="es-MX" dirty="0"/>
              <a:t>Deja residuos (</a:t>
            </a:r>
            <a:r>
              <a:rPr lang="es-MX" dirty="0" err="1"/>
              <a:t>hollin</a:t>
            </a:r>
            <a:r>
              <a:rPr lang="es-MX" dirty="0"/>
              <a:t>)</a:t>
            </a:r>
            <a:endParaRPr lang="es-AR" dirty="0"/>
          </a:p>
        </p:txBody>
      </p:sp>
      <p:sp>
        <p:nvSpPr>
          <p:cNvPr id="7" name="CuadroTexto 6">
            <a:extLst>
              <a:ext uri="{FF2B5EF4-FFF2-40B4-BE49-F238E27FC236}">
                <a16:creationId xmlns:a16="http://schemas.microsoft.com/office/drawing/2014/main" id="{E4A2A252-F534-0CDA-0388-89C8C591021D}"/>
              </a:ext>
            </a:extLst>
          </p:cNvPr>
          <p:cNvSpPr txBox="1"/>
          <p:nvPr/>
        </p:nvSpPr>
        <p:spPr>
          <a:xfrm>
            <a:off x="830030" y="3061754"/>
            <a:ext cx="3227363" cy="369332"/>
          </a:xfrm>
          <a:prstGeom prst="rect">
            <a:avLst/>
          </a:prstGeom>
          <a:noFill/>
        </p:spPr>
        <p:txBody>
          <a:bodyPr wrap="square" rtlCol="0">
            <a:spAutoFit/>
          </a:bodyPr>
          <a:lstStyle/>
          <a:p>
            <a:r>
              <a:rPr lang="es-MX" dirty="0"/>
              <a:t>Cantidad suficiente de oxigeno  </a:t>
            </a:r>
            <a:endParaRPr lang="es-AR" dirty="0"/>
          </a:p>
        </p:txBody>
      </p:sp>
      <p:sp>
        <p:nvSpPr>
          <p:cNvPr id="8" name="CuadroTexto 7">
            <a:extLst>
              <a:ext uri="{FF2B5EF4-FFF2-40B4-BE49-F238E27FC236}">
                <a16:creationId xmlns:a16="http://schemas.microsoft.com/office/drawing/2014/main" id="{15A1381E-E57B-572B-45A2-EF0951FFBEE2}"/>
              </a:ext>
            </a:extLst>
          </p:cNvPr>
          <p:cNvSpPr txBox="1"/>
          <p:nvPr/>
        </p:nvSpPr>
        <p:spPr>
          <a:xfrm>
            <a:off x="830030" y="3902403"/>
            <a:ext cx="2318186" cy="369332"/>
          </a:xfrm>
          <a:prstGeom prst="rect">
            <a:avLst/>
          </a:prstGeom>
          <a:noFill/>
        </p:spPr>
        <p:txBody>
          <a:bodyPr wrap="square" rtlCol="0">
            <a:spAutoFit/>
          </a:bodyPr>
          <a:lstStyle/>
          <a:p>
            <a:r>
              <a:rPr lang="es-MX" dirty="0"/>
              <a:t>Llama azul</a:t>
            </a:r>
            <a:endParaRPr lang="es-AR" dirty="0"/>
          </a:p>
        </p:txBody>
      </p:sp>
      <p:sp>
        <p:nvSpPr>
          <p:cNvPr id="9" name="CuadroTexto 8">
            <a:extLst>
              <a:ext uri="{FF2B5EF4-FFF2-40B4-BE49-F238E27FC236}">
                <a16:creationId xmlns:a16="http://schemas.microsoft.com/office/drawing/2014/main" id="{7FA6ECD9-295F-6916-32B3-E85420563E7A}"/>
              </a:ext>
            </a:extLst>
          </p:cNvPr>
          <p:cNvSpPr txBox="1"/>
          <p:nvPr/>
        </p:nvSpPr>
        <p:spPr>
          <a:xfrm>
            <a:off x="2739501" y="3943086"/>
            <a:ext cx="2318186" cy="369332"/>
          </a:xfrm>
          <a:prstGeom prst="rect">
            <a:avLst/>
          </a:prstGeom>
          <a:noFill/>
        </p:spPr>
        <p:txBody>
          <a:bodyPr wrap="square" rtlCol="0">
            <a:spAutoFit/>
          </a:bodyPr>
          <a:lstStyle/>
          <a:p>
            <a:r>
              <a:rPr lang="es-MX" dirty="0"/>
              <a:t>Humo blanco</a:t>
            </a:r>
            <a:endParaRPr lang="es-AR" dirty="0"/>
          </a:p>
        </p:txBody>
      </p:sp>
      <p:sp>
        <p:nvSpPr>
          <p:cNvPr id="10" name="CuadroTexto 9">
            <a:extLst>
              <a:ext uri="{FF2B5EF4-FFF2-40B4-BE49-F238E27FC236}">
                <a16:creationId xmlns:a16="http://schemas.microsoft.com/office/drawing/2014/main" id="{5112E70C-F0DB-CCC7-E66B-1B997AB72556}"/>
              </a:ext>
            </a:extLst>
          </p:cNvPr>
          <p:cNvSpPr txBox="1"/>
          <p:nvPr/>
        </p:nvSpPr>
        <p:spPr>
          <a:xfrm>
            <a:off x="1360924" y="4638378"/>
            <a:ext cx="2318186" cy="369332"/>
          </a:xfrm>
          <a:prstGeom prst="rect">
            <a:avLst/>
          </a:prstGeom>
          <a:noFill/>
        </p:spPr>
        <p:txBody>
          <a:bodyPr wrap="square" rtlCol="0">
            <a:spAutoFit/>
          </a:bodyPr>
          <a:lstStyle/>
          <a:p>
            <a:r>
              <a:rPr lang="es-MX" dirty="0"/>
              <a:t>No deja residuos </a:t>
            </a:r>
            <a:endParaRPr lang="es-AR" dirty="0"/>
          </a:p>
        </p:txBody>
      </p:sp>
      <p:sp>
        <p:nvSpPr>
          <p:cNvPr id="11" name="CuadroTexto 10">
            <a:extLst>
              <a:ext uri="{FF2B5EF4-FFF2-40B4-BE49-F238E27FC236}">
                <a16:creationId xmlns:a16="http://schemas.microsoft.com/office/drawing/2014/main" id="{1ADBD58B-3A4E-8F29-FCED-A7CFF28DCA6A}"/>
              </a:ext>
            </a:extLst>
          </p:cNvPr>
          <p:cNvSpPr txBox="1"/>
          <p:nvPr/>
        </p:nvSpPr>
        <p:spPr>
          <a:xfrm>
            <a:off x="6949441" y="2075572"/>
            <a:ext cx="5177118" cy="369332"/>
          </a:xfrm>
          <a:prstGeom prst="rect">
            <a:avLst/>
          </a:prstGeom>
          <a:noFill/>
        </p:spPr>
        <p:txBody>
          <a:bodyPr wrap="square" rtlCol="0">
            <a:spAutoFit/>
          </a:bodyPr>
          <a:lstStyle/>
          <a:p>
            <a:r>
              <a:rPr lang="es-MX" dirty="0"/>
              <a:t>Combustible + O2  =  C + CO2 + H2O + energía </a:t>
            </a:r>
            <a:endParaRPr lang="es-AR" dirty="0"/>
          </a:p>
        </p:txBody>
      </p:sp>
      <p:sp>
        <p:nvSpPr>
          <p:cNvPr id="12" name="CuadroTexto 11">
            <a:extLst>
              <a:ext uri="{FF2B5EF4-FFF2-40B4-BE49-F238E27FC236}">
                <a16:creationId xmlns:a16="http://schemas.microsoft.com/office/drawing/2014/main" id="{7B46590F-1BEA-1517-8275-565993826CBE}"/>
              </a:ext>
            </a:extLst>
          </p:cNvPr>
          <p:cNvSpPr txBox="1"/>
          <p:nvPr/>
        </p:nvSpPr>
        <p:spPr>
          <a:xfrm>
            <a:off x="7798003" y="2981762"/>
            <a:ext cx="3227363" cy="369332"/>
          </a:xfrm>
          <a:prstGeom prst="rect">
            <a:avLst/>
          </a:prstGeom>
          <a:noFill/>
        </p:spPr>
        <p:txBody>
          <a:bodyPr wrap="square" rtlCol="0">
            <a:spAutoFit/>
          </a:bodyPr>
          <a:lstStyle/>
          <a:p>
            <a:r>
              <a:rPr lang="es-MX" dirty="0"/>
              <a:t>Cantidad insuficiente de oxigeno  </a:t>
            </a:r>
            <a:endParaRPr lang="es-AR" dirty="0"/>
          </a:p>
        </p:txBody>
      </p:sp>
      <p:sp>
        <p:nvSpPr>
          <p:cNvPr id="13" name="CuadroTexto 12">
            <a:extLst>
              <a:ext uri="{FF2B5EF4-FFF2-40B4-BE49-F238E27FC236}">
                <a16:creationId xmlns:a16="http://schemas.microsoft.com/office/drawing/2014/main" id="{022D7255-9612-E4BB-65BC-EEAADD613159}"/>
              </a:ext>
            </a:extLst>
          </p:cNvPr>
          <p:cNvSpPr txBox="1"/>
          <p:nvPr/>
        </p:nvSpPr>
        <p:spPr>
          <a:xfrm>
            <a:off x="7475742" y="3902403"/>
            <a:ext cx="2318186" cy="369332"/>
          </a:xfrm>
          <a:prstGeom prst="rect">
            <a:avLst/>
          </a:prstGeom>
          <a:noFill/>
        </p:spPr>
        <p:txBody>
          <a:bodyPr wrap="square" rtlCol="0">
            <a:spAutoFit/>
          </a:bodyPr>
          <a:lstStyle/>
          <a:p>
            <a:r>
              <a:rPr lang="es-MX" dirty="0"/>
              <a:t>Llama amarilla</a:t>
            </a:r>
            <a:endParaRPr lang="es-AR" dirty="0"/>
          </a:p>
        </p:txBody>
      </p:sp>
      <p:sp>
        <p:nvSpPr>
          <p:cNvPr id="14" name="CuadroTexto 13">
            <a:extLst>
              <a:ext uri="{FF2B5EF4-FFF2-40B4-BE49-F238E27FC236}">
                <a16:creationId xmlns:a16="http://schemas.microsoft.com/office/drawing/2014/main" id="{A3BBFE1B-6638-8B33-8CEB-91C72B0D4E7D}"/>
              </a:ext>
            </a:extLst>
          </p:cNvPr>
          <p:cNvSpPr txBox="1"/>
          <p:nvPr/>
        </p:nvSpPr>
        <p:spPr>
          <a:xfrm>
            <a:off x="9304911" y="3902403"/>
            <a:ext cx="2318186" cy="369332"/>
          </a:xfrm>
          <a:prstGeom prst="rect">
            <a:avLst/>
          </a:prstGeom>
          <a:noFill/>
        </p:spPr>
        <p:txBody>
          <a:bodyPr wrap="square" rtlCol="0">
            <a:spAutoFit/>
          </a:bodyPr>
          <a:lstStyle/>
          <a:p>
            <a:r>
              <a:rPr lang="es-MX" dirty="0"/>
              <a:t>Humo negro</a:t>
            </a:r>
            <a:endParaRPr lang="es-AR" dirty="0"/>
          </a:p>
        </p:txBody>
      </p:sp>
    </p:spTree>
    <p:extLst>
      <p:ext uri="{BB962C8B-B14F-4D97-AF65-F5344CB8AC3E}">
        <p14:creationId xmlns:p14="http://schemas.microsoft.com/office/powerpoint/2010/main" val="521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42283-C518-5AC6-9A93-39700317A577}"/>
              </a:ext>
            </a:extLst>
          </p:cNvPr>
          <p:cNvSpPr>
            <a:spLocks noGrp="1"/>
          </p:cNvSpPr>
          <p:nvPr>
            <p:ph type="title"/>
          </p:nvPr>
        </p:nvSpPr>
        <p:spPr>
          <a:xfrm>
            <a:off x="1251284" y="303755"/>
            <a:ext cx="10515600" cy="1325563"/>
          </a:xfrm>
        </p:spPr>
        <p:txBody>
          <a:bodyPr/>
          <a:lstStyle/>
          <a:p>
            <a:r>
              <a:rPr lang="es-MX" dirty="0"/>
              <a:t>Velocidad de oxidación </a:t>
            </a:r>
            <a:endParaRPr lang="es-AR" dirty="0"/>
          </a:p>
        </p:txBody>
      </p:sp>
      <p:sp>
        <p:nvSpPr>
          <p:cNvPr id="5" name="CuadroTexto 4">
            <a:extLst>
              <a:ext uri="{FF2B5EF4-FFF2-40B4-BE49-F238E27FC236}">
                <a16:creationId xmlns:a16="http://schemas.microsoft.com/office/drawing/2014/main" id="{6358FEEC-C390-1B6F-6CD9-B7623A3E803D}"/>
              </a:ext>
            </a:extLst>
          </p:cNvPr>
          <p:cNvSpPr txBox="1"/>
          <p:nvPr/>
        </p:nvSpPr>
        <p:spPr>
          <a:xfrm>
            <a:off x="609602" y="2681946"/>
            <a:ext cx="2069398" cy="923330"/>
          </a:xfrm>
          <a:prstGeom prst="rect">
            <a:avLst/>
          </a:prstGeom>
          <a:noFill/>
          <a:ln>
            <a:solidFill>
              <a:schemeClr val="accent2">
                <a:lumMod val="75000"/>
              </a:schemeClr>
            </a:solidFill>
          </a:ln>
        </p:spPr>
        <p:txBody>
          <a:bodyPr wrap="square" rtlCol="0">
            <a:spAutoFit/>
          </a:bodyPr>
          <a:lstStyle/>
          <a:p>
            <a:pPr algn="ctr"/>
            <a:r>
              <a:rPr lang="es-MX" dirty="0"/>
              <a:t>Oxidación extremadamente lenta</a:t>
            </a:r>
            <a:endParaRPr lang="es-AR" dirty="0"/>
          </a:p>
        </p:txBody>
      </p:sp>
      <p:cxnSp>
        <p:nvCxnSpPr>
          <p:cNvPr id="7" name="Conector recto de flecha 6">
            <a:extLst>
              <a:ext uri="{FF2B5EF4-FFF2-40B4-BE49-F238E27FC236}">
                <a16:creationId xmlns:a16="http://schemas.microsoft.com/office/drawing/2014/main" id="{3064ECEF-2277-96A4-0703-8CE9F2BCB33B}"/>
              </a:ext>
            </a:extLst>
          </p:cNvPr>
          <p:cNvCxnSpPr>
            <a:cxnSpLocks/>
          </p:cNvCxnSpPr>
          <p:nvPr/>
        </p:nvCxnSpPr>
        <p:spPr>
          <a:xfrm>
            <a:off x="1062776" y="3714389"/>
            <a:ext cx="9473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F830D872-2BF1-88D6-67F1-E538BF42136F}"/>
              </a:ext>
            </a:extLst>
          </p:cNvPr>
          <p:cNvSpPr txBox="1"/>
          <p:nvPr/>
        </p:nvSpPr>
        <p:spPr>
          <a:xfrm>
            <a:off x="2855466" y="2977780"/>
            <a:ext cx="1475882" cy="646331"/>
          </a:xfrm>
          <a:prstGeom prst="rect">
            <a:avLst/>
          </a:prstGeom>
          <a:noFill/>
          <a:ln>
            <a:solidFill>
              <a:schemeClr val="accent2">
                <a:lumMod val="75000"/>
              </a:schemeClr>
            </a:solidFill>
          </a:ln>
        </p:spPr>
        <p:txBody>
          <a:bodyPr wrap="square" rtlCol="0">
            <a:spAutoFit/>
          </a:bodyPr>
          <a:lstStyle/>
          <a:p>
            <a:pPr algn="ctr"/>
            <a:r>
              <a:rPr lang="es-MX" dirty="0"/>
              <a:t>Oxidación </a:t>
            </a:r>
          </a:p>
          <a:p>
            <a:pPr algn="ctr"/>
            <a:r>
              <a:rPr lang="es-MX" dirty="0"/>
              <a:t>lenta</a:t>
            </a:r>
            <a:endParaRPr lang="es-AR" dirty="0"/>
          </a:p>
        </p:txBody>
      </p:sp>
      <p:cxnSp>
        <p:nvCxnSpPr>
          <p:cNvPr id="12" name="Conector recto 11">
            <a:extLst>
              <a:ext uri="{FF2B5EF4-FFF2-40B4-BE49-F238E27FC236}">
                <a16:creationId xmlns:a16="http://schemas.microsoft.com/office/drawing/2014/main" id="{4A68C53D-81BD-A6F0-1DD8-80776E7867E2}"/>
              </a:ext>
            </a:extLst>
          </p:cNvPr>
          <p:cNvCxnSpPr>
            <a:cxnSpLocks/>
          </p:cNvCxnSpPr>
          <p:nvPr/>
        </p:nvCxnSpPr>
        <p:spPr>
          <a:xfrm>
            <a:off x="4684280" y="1672409"/>
            <a:ext cx="0" cy="10547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A7DE883D-810D-AAF9-9492-8431F7B65809}"/>
              </a:ext>
            </a:extLst>
          </p:cNvPr>
          <p:cNvCxnSpPr/>
          <p:nvPr/>
        </p:nvCxnSpPr>
        <p:spPr>
          <a:xfrm>
            <a:off x="938463" y="2266330"/>
            <a:ext cx="8069179"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A9750CC2-1C6C-4147-BFC4-1CCF95E0AB44}"/>
              </a:ext>
            </a:extLst>
          </p:cNvPr>
          <p:cNvSpPr txBox="1"/>
          <p:nvPr/>
        </p:nvSpPr>
        <p:spPr>
          <a:xfrm>
            <a:off x="1989207" y="1896998"/>
            <a:ext cx="2342141" cy="369332"/>
          </a:xfrm>
          <a:prstGeom prst="rect">
            <a:avLst/>
          </a:prstGeom>
          <a:noFill/>
        </p:spPr>
        <p:txBody>
          <a:bodyPr wrap="square" rtlCol="0">
            <a:spAutoFit/>
          </a:bodyPr>
          <a:lstStyle/>
          <a:p>
            <a:r>
              <a:rPr lang="es-MX" dirty="0"/>
              <a:t>NO son combustiones </a:t>
            </a:r>
            <a:endParaRPr lang="es-AR" dirty="0"/>
          </a:p>
        </p:txBody>
      </p:sp>
      <p:sp>
        <p:nvSpPr>
          <p:cNvPr id="18" name="CuadroTexto 17">
            <a:extLst>
              <a:ext uri="{FF2B5EF4-FFF2-40B4-BE49-F238E27FC236}">
                <a16:creationId xmlns:a16="http://schemas.microsoft.com/office/drawing/2014/main" id="{22985503-2C6A-93B2-CA8A-60CEFE377745}"/>
              </a:ext>
            </a:extLst>
          </p:cNvPr>
          <p:cNvSpPr txBox="1"/>
          <p:nvPr/>
        </p:nvSpPr>
        <p:spPr>
          <a:xfrm>
            <a:off x="5462328" y="1815945"/>
            <a:ext cx="2342141" cy="369332"/>
          </a:xfrm>
          <a:prstGeom prst="rect">
            <a:avLst/>
          </a:prstGeom>
          <a:noFill/>
        </p:spPr>
        <p:txBody>
          <a:bodyPr wrap="square" rtlCol="0">
            <a:spAutoFit/>
          </a:bodyPr>
          <a:lstStyle/>
          <a:p>
            <a:r>
              <a:rPr lang="es-MX" dirty="0"/>
              <a:t> son combustiones </a:t>
            </a:r>
            <a:endParaRPr lang="es-AR" dirty="0"/>
          </a:p>
        </p:txBody>
      </p:sp>
      <p:cxnSp>
        <p:nvCxnSpPr>
          <p:cNvPr id="22" name="Conector recto 21">
            <a:extLst>
              <a:ext uri="{FF2B5EF4-FFF2-40B4-BE49-F238E27FC236}">
                <a16:creationId xmlns:a16="http://schemas.microsoft.com/office/drawing/2014/main" id="{BAB6E5C9-0694-1FDF-13CC-18F11830AEEB}"/>
              </a:ext>
            </a:extLst>
          </p:cNvPr>
          <p:cNvCxnSpPr>
            <a:cxnSpLocks/>
          </p:cNvCxnSpPr>
          <p:nvPr/>
        </p:nvCxnSpPr>
        <p:spPr>
          <a:xfrm>
            <a:off x="4684280" y="3187014"/>
            <a:ext cx="0" cy="10547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6B4CD2D1-D156-3B98-FC21-7A645D3F9555}"/>
              </a:ext>
            </a:extLst>
          </p:cNvPr>
          <p:cNvSpPr txBox="1"/>
          <p:nvPr/>
        </p:nvSpPr>
        <p:spPr>
          <a:xfrm>
            <a:off x="4856735" y="2930396"/>
            <a:ext cx="1239265" cy="646331"/>
          </a:xfrm>
          <a:prstGeom prst="rect">
            <a:avLst/>
          </a:prstGeom>
          <a:noFill/>
          <a:ln>
            <a:solidFill>
              <a:schemeClr val="accent2">
                <a:lumMod val="75000"/>
              </a:schemeClr>
            </a:solidFill>
          </a:ln>
        </p:spPr>
        <p:txBody>
          <a:bodyPr wrap="square" rtlCol="0">
            <a:spAutoFit/>
          </a:bodyPr>
          <a:lstStyle/>
          <a:p>
            <a:pPr algn="ctr"/>
            <a:r>
              <a:rPr lang="es-MX" dirty="0"/>
              <a:t>Oxidación </a:t>
            </a:r>
          </a:p>
          <a:p>
            <a:pPr algn="ctr"/>
            <a:r>
              <a:rPr lang="es-MX" dirty="0"/>
              <a:t>rápida</a:t>
            </a:r>
            <a:endParaRPr lang="es-AR" dirty="0"/>
          </a:p>
        </p:txBody>
      </p:sp>
      <p:sp>
        <p:nvSpPr>
          <p:cNvPr id="24" name="CuadroTexto 23">
            <a:extLst>
              <a:ext uri="{FF2B5EF4-FFF2-40B4-BE49-F238E27FC236}">
                <a16:creationId xmlns:a16="http://schemas.microsoft.com/office/drawing/2014/main" id="{A8AC7009-47EC-B080-0E6D-D95A237A3B07}"/>
              </a:ext>
            </a:extLst>
          </p:cNvPr>
          <p:cNvSpPr txBox="1"/>
          <p:nvPr/>
        </p:nvSpPr>
        <p:spPr>
          <a:xfrm>
            <a:off x="6741715" y="2887663"/>
            <a:ext cx="1443766" cy="646331"/>
          </a:xfrm>
          <a:prstGeom prst="rect">
            <a:avLst/>
          </a:prstGeom>
          <a:noFill/>
          <a:ln>
            <a:solidFill>
              <a:schemeClr val="accent2">
                <a:lumMod val="75000"/>
              </a:schemeClr>
            </a:solidFill>
          </a:ln>
        </p:spPr>
        <p:txBody>
          <a:bodyPr wrap="square" rtlCol="0">
            <a:spAutoFit/>
          </a:bodyPr>
          <a:lstStyle/>
          <a:p>
            <a:pPr algn="ctr"/>
            <a:r>
              <a:rPr lang="es-MX" dirty="0"/>
              <a:t>Oxidación </a:t>
            </a:r>
          </a:p>
          <a:p>
            <a:pPr algn="ctr"/>
            <a:r>
              <a:rPr lang="es-MX" dirty="0"/>
              <a:t>Muy rápida</a:t>
            </a:r>
            <a:endParaRPr lang="es-AR" dirty="0"/>
          </a:p>
        </p:txBody>
      </p:sp>
      <p:cxnSp>
        <p:nvCxnSpPr>
          <p:cNvPr id="25" name="Conector recto 24">
            <a:extLst>
              <a:ext uri="{FF2B5EF4-FFF2-40B4-BE49-F238E27FC236}">
                <a16:creationId xmlns:a16="http://schemas.microsoft.com/office/drawing/2014/main" id="{F46D0684-1EF8-4279-0094-B8162ADAF79D}"/>
              </a:ext>
            </a:extLst>
          </p:cNvPr>
          <p:cNvCxnSpPr>
            <a:cxnSpLocks/>
          </p:cNvCxnSpPr>
          <p:nvPr/>
        </p:nvCxnSpPr>
        <p:spPr>
          <a:xfrm>
            <a:off x="6501049" y="3187014"/>
            <a:ext cx="0" cy="10547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A1F0D424-38D3-5BC3-89A0-20957FD6A1B9}"/>
              </a:ext>
            </a:extLst>
          </p:cNvPr>
          <p:cNvCxnSpPr>
            <a:cxnSpLocks/>
          </p:cNvCxnSpPr>
          <p:nvPr/>
        </p:nvCxnSpPr>
        <p:spPr>
          <a:xfrm>
            <a:off x="8402036" y="3111987"/>
            <a:ext cx="0" cy="10547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541AB3B8-10E4-BFDA-8C27-B11C4A97DB94}"/>
              </a:ext>
            </a:extLst>
          </p:cNvPr>
          <p:cNvSpPr txBox="1"/>
          <p:nvPr/>
        </p:nvSpPr>
        <p:spPr>
          <a:xfrm>
            <a:off x="4556956" y="4223910"/>
            <a:ext cx="2342141" cy="369332"/>
          </a:xfrm>
          <a:prstGeom prst="rect">
            <a:avLst/>
          </a:prstGeom>
          <a:noFill/>
        </p:spPr>
        <p:txBody>
          <a:bodyPr wrap="square" rtlCol="0">
            <a:spAutoFit/>
          </a:bodyPr>
          <a:lstStyle/>
          <a:p>
            <a:r>
              <a:rPr lang="es-MX" dirty="0"/>
              <a:t>Inferior a 1 </a:t>
            </a:r>
            <a:r>
              <a:rPr lang="es-MX" dirty="0" err="1"/>
              <a:t>mt</a:t>
            </a:r>
            <a:r>
              <a:rPr lang="es-MX" dirty="0"/>
              <a:t>/s</a:t>
            </a:r>
            <a:endParaRPr lang="es-AR" dirty="0"/>
          </a:p>
        </p:txBody>
      </p:sp>
      <p:sp>
        <p:nvSpPr>
          <p:cNvPr id="29" name="CuadroTexto 28">
            <a:extLst>
              <a:ext uri="{FF2B5EF4-FFF2-40B4-BE49-F238E27FC236}">
                <a16:creationId xmlns:a16="http://schemas.microsoft.com/office/drawing/2014/main" id="{96D37879-D702-90F8-5FE0-1DA797D4B727}"/>
              </a:ext>
            </a:extLst>
          </p:cNvPr>
          <p:cNvSpPr txBox="1"/>
          <p:nvPr/>
        </p:nvSpPr>
        <p:spPr>
          <a:xfrm>
            <a:off x="6715587" y="4032380"/>
            <a:ext cx="2342141" cy="369332"/>
          </a:xfrm>
          <a:prstGeom prst="rect">
            <a:avLst/>
          </a:prstGeom>
          <a:noFill/>
        </p:spPr>
        <p:txBody>
          <a:bodyPr wrap="square" rtlCol="0">
            <a:spAutoFit/>
          </a:bodyPr>
          <a:lstStyle/>
          <a:p>
            <a:r>
              <a:rPr lang="es-MX" dirty="0"/>
              <a:t>Deflagraciones </a:t>
            </a:r>
            <a:endParaRPr lang="es-AR" dirty="0"/>
          </a:p>
        </p:txBody>
      </p:sp>
      <p:cxnSp>
        <p:nvCxnSpPr>
          <p:cNvPr id="31" name="Conector recto de flecha 30">
            <a:extLst>
              <a:ext uri="{FF2B5EF4-FFF2-40B4-BE49-F238E27FC236}">
                <a16:creationId xmlns:a16="http://schemas.microsoft.com/office/drawing/2014/main" id="{F48AA6F9-BBDD-5695-5B1B-5B3A1D0CD7A0}"/>
              </a:ext>
            </a:extLst>
          </p:cNvPr>
          <p:cNvCxnSpPr/>
          <p:nvPr/>
        </p:nvCxnSpPr>
        <p:spPr>
          <a:xfrm>
            <a:off x="4973052" y="3898232"/>
            <a:ext cx="1122948" cy="0"/>
          </a:xfrm>
          <a:prstGeom prst="straightConnector1">
            <a:avLst/>
          </a:prstGeom>
          <a:ln w="38100">
            <a:solidFill>
              <a:schemeClr val="accent6">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32" name="Conector recto de flecha 31">
            <a:extLst>
              <a:ext uri="{FF2B5EF4-FFF2-40B4-BE49-F238E27FC236}">
                <a16:creationId xmlns:a16="http://schemas.microsoft.com/office/drawing/2014/main" id="{4A07086E-B88B-D102-0453-9EAD597939D7}"/>
              </a:ext>
            </a:extLst>
          </p:cNvPr>
          <p:cNvCxnSpPr/>
          <p:nvPr/>
        </p:nvCxnSpPr>
        <p:spPr>
          <a:xfrm>
            <a:off x="6934172" y="3898232"/>
            <a:ext cx="1122948" cy="0"/>
          </a:xfrm>
          <a:prstGeom prst="straightConnector1">
            <a:avLst/>
          </a:prstGeom>
          <a:ln w="38100">
            <a:solidFill>
              <a:schemeClr val="accent6">
                <a:lumMod val="5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33" name="CuadroTexto 32">
            <a:extLst>
              <a:ext uri="{FF2B5EF4-FFF2-40B4-BE49-F238E27FC236}">
                <a16:creationId xmlns:a16="http://schemas.microsoft.com/office/drawing/2014/main" id="{27188D45-8722-8DF8-6E8F-471D68679B6F}"/>
              </a:ext>
            </a:extLst>
          </p:cNvPr>
          <p:cNvSpPr txBox="1"/>
          <p:nvPr/>
        </p:nvSpPr>
        <p:spPr>
          <a:xfrm>
            <a:off x="8781006" y="2808858"/>
            <a:ext cx="1443766" cy="646331"/>
          </a:xfrm>
          <a:prstGeom prst="rect">
            <a:avLst/>
          </a:prstGeom>
          <a:noFill/>
          <a:ln>
            <a:solidFill>
              <a:schemeClr val="accent2">
                <a:lumMod val="75000"/>
              </a:schemeClr>
            </a:solidFill>
          </a:ln>
        </p:spPr>
        <p:txBody>
          <a:bodyPr wrap="square" rtlCol="0">
            <a:spAutoFit/>
          </a:bodyPr>
          <a:lstStyle/>
          <a:p>
            <a:pPr algn="ctr"/>
            <a:r>
              <a:rPr lang="es-MX" dirty="0"/>
              <a:t>Oxidación </a:t>
            </a:r>
          </a:p>
          <a:p>
            <a:pPr algn="ctr"/>
            <a:r>
              <a:rPr lang="es-MX" dirty="0" err="1"/>
              <a:t>rápidasima</a:t>
            </a:r>
            <a:endParaRPr lang="es-AR" dirty="0"/>
          </a:p>
        </p:txBody>
      </p:sp>
      <p:cxnSp>
        <p:nvCxnSpPr>
          <p:cNvPr id="34" name="Conector recto de flecha 33">
            <a:extLst>
              <a:ext uri="{FF2B5EF4-FFF2-40B4-BE49-F238E27FC236}">
                <a16:creationId xmlns:a16="http://schemas.microsoft.com/office/drawing/2014/main" id="{B9DD7E59-C6D3-52AD-9260-57672A8CD150}"/>
              </a:ext>
            </a:extLst>
          </p:cNvPr>
          <p:cNvCxnSpPr/>
          <p:nvPr/>
        </p:nvCxnSpPr>
        <p:spPr>
          <a:xfrm>
            <a:off x="8851224" y="3929512"/>
            <a:ext cx="1122948" cy="0"/>
          </a:xfrm>
          <a:prstGeom prst="straightConnector1">
            <a:avLst/>
          </a:prstGeom>
          <a:ln w="38100">
            <a:solidFill>
              <a:schemeClr val="accent6">
                <a:lumMod val="5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35" name="CuadroTexto 34">
            <a:extLst>
              <a:ext uri="{FF2B5EF4-FFF2-40B4-BE49-F238E27FC236}">
                <a16:creationId xmlns:a16="http://schemas.microsoft.com/office/drawing/2014/main" id="{50F93B6C-4A31-6779-3E29-15DF4913FE97}"/>
              </a:ext>
            </a:extLst>
          </p:cNvPr>
          <p:cNvSpPr txBox="1"/>
          <p:nvPr/>
        </p:nvSpPr>
        <p:spPr>
          <a:xfrm>
            <a:off x="8805069" y="4103325"/>
            <a:ext cx="2342141" cy="369332"/>
          </a:xfrm>
          <a:prstGeom prst="rect">
            <a:avLst/>
          </a:prstGeom>
          <a:noFill/>
        </p:spPr>
        <p:txBody>
          <a:bodyPr wrap="square" rtlCol="0">
            <a:spAutoFit/>
          </a:bodyPr>
          <a:lstStyle/>
          <a:p>
            <a:r>
              <a:rPr lang="es-MX" dirty="0"/>
              <a:t>Detonaciones  </a:t>
            </a:r>
            <a:endParaRPr lang="es-AR" dirty="0"/>
          </a:p>
        </p:txBody>
      </p:sp>
      <p:sp>
        <p:nvSpPr>
          <p:cNvPr id="37" name="CuadroTexto 36">
            <a:extLst>
              <a:ext uri="{FF2B5EF4-FFF2-40B4-BE49-F238E27FC236}">
                <a16:creationId xmlns:a16="http://schemas.microsoft.com/office/drawing/2014/main" id="{43A686DA-0FA5-1030-ED1F-CDE057777FC4}"/>
              </a:ext>
            </a:extLst>
          </p:cNvPr>
          <p:cNvSpPr txBox="1"/>
          <p:nvPr/>
        </p:nvSpPr>
        <p:spPr>
          <a:xfrm>
            <a:off x="7230966" y="4737517"/>
            <a:ext cx="2342141" cy="369332"/>
          </a:xfrm>
          <a:prstGeom prst="rect">
            <a:avLst/>
          </a:prstGeom>
          <a:solidFill>
            <a:srgbClr val="FF0000"/>
          </a:solidFill>
          <a:ln>
            <a:solidFill>
              <a:srgbClr val="FF0000"/>
            </a:solidFill>
          </a:ln>
        </p:spPr>
        <p:txBody>
          <a:bodyPr wrap="square" rtlCol="0">
            <a:spAutoFit/>
          </a:bodyPr>
          <a:lstStyle/>
          <a:p>
            <a:r>
              <a:rPr lang="es-MX" dirty="0"/>
              <a:t>Velocidad del sonido </a:t>
            </a:r>
            <a:endParaRPr lang="es-AR" dirty="0"/>
          </a:p>
        </p:txBody>
      </p:sp>
      <p:sp>
        <p:nvSpPr>
          <p:cNvPr id="38" name="CuadroTexto 37">
            <a:extLst>
              <a:ext uri="{FF2B5EF4-FFF2-40B4-BE49-F238E27FC236}">
                <a16:creationId xmlns:a16="http://schemas.microsoft.com/office/drawing/2014/main" id="{B3063608-7359-2E87-A01A-B3C335DA7AA0}"/>
              </a:ext>
            </a:extLst>
          </p:cNvPr>
          <p:cNvSpPr txBox="1"/>
          <p:nvPr/>
        </p:nvSpPr>
        <p:spPr>
          <a:xfrm>
            <a:off x="5975677" y="5153130"/>
            <a:ext cx="4267184" cy="646331"/>
          </a:xfrm>
          <a:prstGeom prst="rect">
            <a:avLst/>
          </a:prstGeom>
          <a:noFill/>
        </p:spPr>
        <p:txBody>
          <a:bodyPr wrap="square" rtlCol="0">
            <a:spAutoFit/>
          </a:bodyPr>
          <a:lstStyle/>
          <a:p>
            <a:r>
              <a:rPr lang="es-MX" dirty="0"/>
              <a:t>La velocidad del sonido en el aire (a 20° C) es de 340mt/s (1.224 km/h)</a:t>
            </a:r>
            <a:endParaRPr lang="es-AR" dirty="0"/>
          </a:p>
        </p:txBody>
      </p:sp>
      <p:sp>
        <p:nvSpPr>
          <p:cNvPr id="3" name="CuadroTexto 2">
            <a:extLst>
              <a:ext uri="{FF2B5EF4-FFF2-40B4-BE49-F238E27FC236}">
                <a16:creationId xmlns:a16="http://schemas.microsoft.com/office/drawing/2014/main" id="{361AEC6A-656F-C160-4D78-E04B3701F528}"/>
              </a:ext>
            </a:extLst>
          </p:cNvPr>
          <p:cNvSpPr txBox="1"/>
          <p:nvPr/>
        </p:nvSpPr>
        <p:spPr>
          <a:xfrm>
            <a:off x="609602" y="4032380"/>
            <a:ext cx="895641" cy="369332"/>
          </a:xfrm>
          <a:prstGeom prst="rect">
            <a:avLst/>
          </a:prstGeom>
          <a:noFill/>
        </p:spPr>
        <p:txBody>
          <a:bodyPr wrap="square" rtlCol="0">
            <a:spAutoFit/>
          </a:bodyPr>
          <a:lstStyle/>
          <a:p>
            <a:r>
              <a:rPr lang="es-MX" dirty="0"/>
              <a:t>papel</a:t>
            </a:r>
            <a:endParaRPr lang="es-AR" dirty="0"/>
          </a:p>
        </p:txBody>
      </p:sp>
      <p:sp>
        <p:nvSpPr>
          <p:cNvPr id="4" name="CuadroTexto 3">
            <a:extLst>
              <a:ext uri="{FF2B5EF4-FFF2-40B4-BE49-F238E27FC236}">
                <a16:creationId xmlns:a16="http://schemas.microsoft.com/office/drawing/2014/main" id="{2EE5CBC0-B723-2B47-C4CB-DE7E5D35932F}"/>
              </a:ext>
            </a:extLst>
          </p:cNvPr>
          <p:cNvSpPr txBox="1"/>
          <p:nvPr/>
        </p:nvSpPr>
        <p:spPr>
          <a:xfrm>
            <a:off x="2855466" y="4032380"/>
            <a:ext cx="1223220" cy="369332"/>
          </a:xfrm>
          <a:prstGeom prst="rect">
            <a:avLst/>
          </a:prstGeom>
          <a:noFill/>
        </p:spPr>
        <p:txBody>
          <a:bodyPr wrap="square" rtlCol="0">
            <a:spAutoFit/>
          </a:bodyPr>
          <a:lstStyle/>
          <a:p>
            <a:r>
              <a:rPr lang="es-MX" dirty="0"/>
              <a:t>Hierro </a:t>
            </a:r>
            <a:endParaRPr lang="es-AR" dirty="0"/>
          </a:p>
        </p:txBody>
      </p:sp>
    </p:spTree>
    <p:extLst>
      <p:ext uri="{BB962C8B-B14F-4D97-AF65-F5344CB8AC3E}">
        <p14:creationId xmlns:p14="http://schemas.microsoft.com/office/powerpoint/2010/main" val="161498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1ED66-D4D1-B345-021F-55B54C87D1E4}"/>
              </a:ext>
            </a:extLst>
          </p:cNvPr>
          <p:cNvSpPr>
            <a:spLocks noGrp="1"/>
          </p:cNvSpPr>
          <p:nvPr>
            <p:ph type="title"/>
          </p:nvPr>
        </p:nvSpPr>
        <p:spPr/>
        <p:txBody>
          <a:bodyPr/>
          <a:lstStyle/>
          <a:p>
            <a:r>
              <a:rPr lang="es-MX" dirty="0"/>
              <a:t>Fuente de calor y fuente de ignición </a:t>
            </a:r>
            <a:endParaRPr lang="es-AR" dirty="0"/>
          </a:p>
        </p:txBody>
      </p:sp>
      <p:sp>
        <p:nvSpPr>
          <p:cNvPr id="5" name="CuadroTexto 4">
            <a:extLst>
              <a:ext uri="{FF2B5EF4-FFF2-40B4-BE49-F238E27FC236}">
                <a16:creationId xmlns:a16="http://schemas.microsoft.com/office/drawing/2014/main" id="{761D4ABF-E44E-1FD2-3EE6-F800CCACF156}"/>
              </a:ext>
            </a:extLst>
          </p:cNvPr>
          <p:cNvSpPr txBox="1"/>
          <p:nvPr/>
        </p:nvSpPr>
        <p:spPr>
          <a:xfrm>
            <a:off x="980573" y="2592655"/>
            <a:ext cx="1796716" cy="369332"/>
          </a:xfrm>
          <a:prstGeom prst="rect">
            <a:avLst/>
          </a:prstGeom>
          <a:solidFill>
            <a:srgbClr val="92D050"/>
          </a:solidFill>
        </p:spPr>
        <p:txBody>
          <a:bodyPr wrap="square" rtlCol="0">
            <a:spAutoFit/>
          </a:bodyPr>
          <a:lstStyle/>
          <a:p>
            <a:r>
              <a:rPr lang="es-MX" dirty="0"/>
              <a:t>Fuente de calor </a:t>
            </a:r>
            <a:endParaRPr lang="es-AR" dirty="0"/>
          </a:p>
        </p:txBody>
      </p:sp>
      <p:sp>
        <p:nvSpPr>
          <p:cNvPr id="6" name="CuadroTexto 5">
            <a:extLst>
              <a:ext uri="{FF2B5EF4-FFF2-40B4-BE49-F238E27FC236}">
                <a16:creationId xmlns:a16="http://schemas.microsoft.com/office/drawing/2014/main" id="{F66E31CB-FBE8-795B-2C8D-5CB982F11C93}"/>
              </a:ext>
            </a:extLst>
          </p:cNvPr>
          <p:cNvSpPr txBox="1"/>
          <p:nvPr/>
        </p:nvSpPr>
        <p:spPr>
          <a:xfrm>
            <a:off x="3400925" y="2454156"/>
            <a:ext cx="5197642" cy="646331"/>
          </a:xfrm>
          <a:prstGeom prst="rect">
            <a:avLst/>
          </a:prstGeom>
          <a:noFill/>
        </p:spPr>
        <p:txBody>
          <a:bodyPr wrap="square" rtlCol="0">
            <a:spAutoFit/>
          </a:bodyPr>
          <a:lstStyle/>
          <a:p>
            <a:r>
              <a:rPr lang="es-MX" dirty="0"/>
              <a:t>Energía  suficiente como para evaporar un liquido o pirolizar un solido</a:t>
            </a:r>
            <a:endParaRPr lang="es-AR" dirty="0"/>
          </a:p>
        </p:txBody>
      </p:sp>
      <p:sp>
        <p:nvSpPr>
          <p:cNvPr id="7" name="CuadroTexto 6">
            <a:extLst>
              <a:ext uri="{FF2B5EF4-FFF2-40B4-BE49-F238E27FC236}">
                <a16:creationId xmlns:a16="http://schemas.microsoft.com/office/drawing/2014/main" id="{70F5708A-FA28-DC49-B43A-C1A3510EEA03}"/>
              </a:ext>
            </a:extLst>
          </p:cNvPr>
          <p:cNvSpPr txBox="1"/>
          <p:nvPr/>
        </p:nvSpPr>
        <p:spPr>
          <a:xfrm>
            <a:off x="838200" y="4715328"/>
            <a:ext cx="2081463" cy="369332"/>
          </a:xfrm>
          <a:prstGeom prst="rect">
            <a:avLst/>
          </a:prstGeom>
          <a:solidFill>
            <a:srgbClr val="92D050"/>
          </a:solidFill>
        </p:spPr>
        <p:txBody>
          <a:bodyPr wrap="square" rtlCol="0">
            <a:spAutoFit/>
          </a:bodyPr>
          <a:lstStyle/>
          <a:p>
            <a:r>
              <a:rPr lang="es-MX" dirty="0"/>
              <a:t>Fuente de ignición </a:t>
            </a:r>
            <a:endParaRPr lang="es-AR" dirty="0"/>
          </a:p>
        </p:txBody>
      </p:sp>
      <p:sp>
        <p:nvSpPr>
          <p:cNvPr id="8" name="CuadroTexto 7">
            <a:extLst>
              <a:ext uri="{FF2B5EF4-FFF2-40B4-BE49-F238E27FC236}">
                <a16:creationId xmlns:a16="http://schemas.microsoft.com/office/drawing/2014/main" id="{3613F4A4-BCD9-453E-BD6F-D77AB725A04D}"/>
              </a:ext>
            </a:extLst>
          </p:cNvPr>
          <p:cNvSpPr txBox="1"/>
          <p:nvPr/>
        </p:nvSpPr>
        <p:spPr>
          <a:xfrm>
            <a:off x="3200399" y="4576829"/>
            <a:ext cx="5598695" cy="646331"/>
          </a:xfrm>
          <a:prstGeom prst="rect">
            <a:avLst/>
          </a:prstGeom>
          <a:noFill/>
        </p:spPr>
        <p:txBody>
          <a:bodyPr wrap="square" rtlCol="0">
            <a:spAutoFit/>
          </a:bodyPr>
          <a:lstStyle/>
          <a:p>
            <a:r>
              <a:rPr lang="es-MX" dirty="0"/>
              <a:t>Energía suficiente para encender /activar la mezcla de gases inflamables  </a:t>
            </a:r>
            <a:endParaRPr lang="es-AR" dirty="0"/>
          </a:p>
        </p:txBody>
      </p:sp>
    </p:spTree>
    <p:extLst>
      <p:ext uri="{BB962C8B-B14F-4D97-AF65-F5344CB8AC3E}">
        <p14:creationId xmlns:p14="http://schemas.microsoft.com/office/powerpoint/2010/main" val="330109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69563-DCFD-A79A-48B5-4F8A4E167FC9}"/>
              </a:ext>
            </a:extLst>
          </p:cNvPr>
          <p:cNvSpPr>
            <a:spLocks noGrp="1"/>
          </p:cNvSpPr>
          <p:nvPr>
            <p:ph type="title"/>
          </p:nvPr>
        </p:nvSpPr>
        <p:spPr>
          <a:xfrm>
            <a:off x="677779" y="2983332"/>
            <a:ext cx="10515600" cy="1325563"/>
          </a:xfrm>
          <a:solidFill>
            <a:schemeClr val="accent5">
              <a:lumMod val="60000"/>
              <a:lumOff val="40000"/>
            </a:schemeClr>
          </a:solidFill>
        </p:spPr>
        <p:txBody>
          <a:bodyPr/>
          <a:lstStyle/>
          <a:p>
            <a:r>
              <a:rPr lang="es-MX" dirty="0"/>
              <a:t>Tipos de fuente de calor y fuente de ignición </a:t>
            </a:r>
            <a:endParaRPr lang="es-AR" dirty="0"/>
          </a:p>
        </p:txBody>
      </p:sp>
      <p:sp>
        <p:nvSpPr>
          <p:cNvPr id="3" name="CuadroTexto 2">
            <a:extLst>
              <a:ext uri="{FF2B5EF4-FFF2-40B4-BE49-F238E27FC236}">
                <a16:creationId xmlns:a16="http://schemas.microsoft.com/office/drawing/2014/main" id="{4A8C1DCB-ED5E-FE4B-4BA7-8BBCDAEC1754}"/>
              </a:ext>
            </a:extLst>
          </p:cNvPr>
          <p:cNvSpPr txBox="1"/>
          <p:nvPr/>
        </p:nvSpPr>
        <p:spPr>
          <a:xfrm>
            <a:off x="677779" y="585719"/>
            <a:ext cx="2273968" cy="369312"/>
          </a:xfrm>
          <a:prstGeom prst="rect">
            <a:avLst/>
          </a:prstGeom>
          <a:solidFill>
            <a:srgbClr val="92D050"/>
          </a:solidFill>
        </p:spPr>
        <p:txBody>
          <a:bodyPr wrap="square" rtlCol="0">
            <a:spAutoFit/>
          </a:bodyPr>
          <a:lstStyle/>
          <a:p>
            <a:r>
              <a:rPr lang="es-MX" dirty="0"/>
              <a:t>FUENTES MECANICAS </a:t>
            </a:r>
            <a:endParaRPr lang="es-AR" dirty="0"/>
          </a:p>
        </p:txBody>
      </p:sp>
      <p:cxnSp>
        <p:nvCxnSpPr>
          <p:cNvPr id="9" name="Conector recto 8">
            <a:extLst>
              <a:ext uri="{FF2B5EF4-FFF2-40B4-BE49-F238E27FC236}">
                <a16:creationId xmlns:a16="http://schemas.microsoft.com/office/drawing/2014/main" id="{BFF420F6-33AD-B424-605E-5F82A216F414}"/>
              </a:ext>
            </a:extLst>
          </p:cNvPr>
          <p:cNvCxnSpPr/>
          <p:nvPr/>
        </p:nvCxnSpPr>
        <p:spPr>
          <a:xfrm>
            <a:off x="4123426" y="585719"/>
            <a:ext cx="0" cy="22129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834AE9AC-CDFC-C788-E4C7-89CD423EB14F}"/>
              </a:ext>
            </a:extLst>
          </p:cNvPr>
          <p:cNvCxnSpPr/>
          <p:nvPr/>
        </p:nvCxnSpPr>
        <p:spPr>
          <a:xfrm flipH="1">
            <a:off x="3312543" y="585719"/>
            <a:ext cx="8108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39FC1FD7-8069-3DCD-6805-FF914B76BD66}"/>
              </a:ext>
            </a:extLst>
          </p:cNvPr>
          <p:cNvCxnSpPr/>
          <p:nvPr/>
        </p:nvCxnSpPr>
        <p:spPr>
          <a:xfrm flipH="1">
            <a:off x="3433313" y="1466491"/>
            <a:ext cx="690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538688BC-E80B-0C31-1060-3E17D6DB5F47}"/>
              </a:ext>
            </a:extLst>
          </p:cNvPr>
          <p:cNvSpPr txBox="1"/>
          <p:nvPr/>
        </p:nvSpPr>
        <p:spPr>
          <a:xfrm>
            <a:off x="1397478" y="1230528"/>
            <a:ext cx="1802089" cy="369317"/>
          </a:xfrm>
          <a:prstGeom prst="rect">
            <a:avLst/>
          </a:prstGeom>
          <a:solidFill>
            <a:srgbClr val="92D050"/>
          </a:solidFill>
        </p:spPr>
        <p:txBody>
          <a:bodyPr wrap="square" rtlCol="0">
            <a:spAutoFit/>
          </a:bodyPr>
          <a:lstStyle/>
          <a:p>
            <a:r>
              <a:rPr lang="es-MX" dirty="0"/>
              <a:t>ENERGIA SOLAR  </a:t>
            </a:r>
            <a:endParaRPr lang="es-AR" dirty="0"/>
          </a:p>
        </p:txBody>
      </p:sp>
      <p:sp>
        <p:nvSpPr>
          <p:cNvPr id="15" name="CuadroTexto 14">
            <a:extLst>
              <a:ext uri="{FF2B5EF4-FFF2-40B4-BE49-F238E27FC236}">
                <a16:creationId xmlns:a16="http://schemas.microsoft.com/office/drawing/2014/main" id="{8F17FCEA-E0D5-2BC3-575F-39A31480ED91}"/>
              </a:ext>
            </a:extLst>
          </p:cNvPr>
          <p:cNvSpPr txBox="1"/>
          <p:nvPr/>
        </p:nvSpPr>
        <p:spPr>
          <a:xfrm>
            <a:off x="946711" y="2029119"/>
            <a:ext cx="2438400" cy="369332"/>
          </a:xfrm>
          <a:prstGeom prst="rect">
            <a:avLst/>
          </a:prstGeom>
          <a:solidFill>
            <a:srgbClr val="92D050"/>
          </a:solidFill>
        </p:spPr>
        <p:txBody>
          <a:bodyPr wrap="square" rtlCol="0">
            <a:spAutoFit/>
          </a:bodyPr>
          <a:lstStyle/>
          <a:p>
            <a:r>
              <a:rPr lang="es-MX" dirty="0"/>
              <a:t>FUENTES QUIMICAS  </a:t>
            </a:r>
            <a:endParaRPr lang="es-AR" dirty="0"/>
          </a:p>
        </p:txBody>
      </p:sp>
      <p:cxnSp>
        <p:nvCxnSpPr>
          <p:cNvPr id="17" name="Conector recto de flecha 16">
            <a:extLst>
              <a:ext uri="{FF2B5EF4-FFF2-40B4-BE49-F238E27FC236}">
                <a16:creationId xmlns:a16="http://schemas.microsoft.com/office/drawing/2014/main" id="{144A4EC3-D678-825E-02AA-3F04E5EDB899}"/>
              </a:ext>
            </a:extLst>
          </p:cNvPr>
          <p:cNvCxnSpPr/>
          <p:nvPr/>
        </p:nvCxnSpPr>
        <p:spPr>
          <a:xfrm flipH="1">
            <a:off x="3519577" y="2213785"/>
            <a:ext cx="603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B0A71E64-F2C4-189C-09F4-8ECECD6810B1}"/>
              </a:ext>
            </a:extLst>
          </p:cNvPr>
          <p:cNvCxnSpPr/>
          <p:nvPr/>
        </p:nvCxnSpPr>
        <p:spPr>
          <a:xfrm>
            <a:off x="4123426" y="770375"/>
            <a:ext cx="931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CD9CE23A-BF89-7338-2B2C-A4B246EB184F}"/>
              </a:ext>
            </a:extLst>
          </p:cNvPr>
          <p:cNvSpPr txBox="1"/>
          <p:nvPr/>
        </p:nvSpPr>
        <p:spPr>
          <a:xfrm>
            <a:off x="5283602" y="585699"/>
            <a:ext cx="3084019" cy="369332"/>
          </a:xfrm>
          <a:prstGeom prst="rect">
            <a:avLst/>
          </a:prstGeom>
          <a:solidFill>
            <a:srgbClr val="92D050"/>
          </a:solidFill>
        </p:spPr>
        <p:txBody>
          <a:bodyPr wrap="square" rtlCol="0">
            <a:spAutoFit/>
          </a:bodyPr>
          <a:lstStyle/>
          <a:p>
            <a:r>
              <a:rPr lang="es-MX" dirty="0"/>
              <a:t>COMBUSTION ESPONTANEA  </a:t>
            </a:r>
            <a:endParaRPr lang="es-AR" dirty="0"/>
          </a:p>
        </p:txBody>
      </p:sp>
      <p:cxnSp>
        <p:nvCxnSpPr>
          <p:cNvPr id="22" name="Conector recto de flecha 21">
            <a:extLst>
              <a:ext uri="{FF2B5EF4-FFF2-40B4-BE49-F238E27FC236}">
                <a16:creationId xmlns:a16="http://schemas.microsoft.com/office/drawing/2014/main" id="{A91D57D6-927E-70E4-DE27-C17B57675EE0}"/>
              </a:ext>
            </a:extLst>
          </p:cNvPr>
          <p:cNvCxnSpPr/>
          <p:nvPr/>
        </p:nvCxnSpPr>
        <p:spPr>
          <a:xfrm>
            <a:off x="4123426" y="1466491"/>
            <a:ext cx="931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6E8A1EC0-AB98-BF43-2D7A-5A9034211DA9}"/>
              </a:ext>
            </a:extLst>
          </p:cNvPr>
          <p:cNvSpPr txBox="1"/>
          <p:nvPr/>
        </p:nvSpPr>
        <p:spPr>
          <a:xfrm>
            <a:off x="5295105" y="1180328"/>
            <a:ext cx="2438400" cy="369332"/>
          </a:xfrm>
          <a:prstGeom prst="rect">
            <a:avLst/>
          </a:prstGeom>
          <a:solidFill>
            <a:srgbClr val="92D050"/>
          </a:solidFill>
        </p:spPr>
        <p:txBody>
          <a:bodyPr wrap="square" rtlCol="0">
            <a:spAutoFit/>
          </a:bodyPr>
          <a:lstStyle/>
          <a:p>
            <a:r>
              <a:rPr lang="es-MX" dirty="0"/>
              <a:t>FUENTE ELECTRICAS </a:t>
            </a:r>
            <a:endParaRPr lang="es-AR" dirty="0"/>
          </a:p>
        </p:txBody>
      </p:sp>
      <p:cxnSp>
        <p:nvCxnSpPr>
          <p:cNvPr id="25" name="Conector recto de flecha 24">
            <a:extLst>
              <a:ext uri="{FF2B5EF4-FFF2-40B4-BE49-F238E27FC236}">
                <a16:creationId xmlns:a16="http://schemas.microsoft.com/office/drawing/2014/main" id="{52901869-3F41-D687-153D-F265C4B43880}"/>
              </a:ext>
            </a:extLst>
          </p:cNvPr>
          <p:cNvCxnSpPr/>
          <p:nvPr/>
        </p:nvCxnSpPr>
        <p:spPr>
          <a:xfrm>
            <a:off x="4123426" y="2029119"/>
            <a:ext cx="655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30F570DA-0F71-3A3A-ADE8-2A1EDA332640}"/>
              </a:ext>
            </a:extLst>
          </p:cNvPr>
          <p:cNvSpPr txBox="1"/>
          <p:nvPr/>
        </p:nvSpPr>
        <p:spPr>
          <a:xfrm>
            <a:off x="5055078" y="1866706"/>
            <a:ext cx="4796287" cy="369332"/>
          </a:xfrm>
          <a:prstGeom prst="rect">
            <a:avLst/>
          </a:prstGeom>
          <a:solidFill>
            <a:srgbClr val="92D050"/>
          </a:solidFill>
        </p:spPr>
        <p:txBody>
          <a:bodyPr wrap="square" rtlCol="0">
            <a:spAutoFit/>
          </a:bodyPr>
          <a:lstStyle/>
          <a:p>
            <a:r>
              <a:rPr lang="es-MX" dirty="0"/>
              <a:t>CONTACTO DIRECTO CON GASES CALIENTES </a:t>
            </a:r>
            <a:endParaRPr lang="es-AR" dirty="0"/>
          </a:p>
        </p:txBody>
      </p:sp>
      <p:cxnSp>
        <p:nvCxnSpPr>
          <p:cNvPr id="28" name="Conector recto de flecha 27">
            <a:extLst>
              <a:ext uri="{FF2B5EF4-FFF2-40B4-BE49-F238E27FC236}">
                <a16:creationId xmlns:a16="http://schemas.microsoft.com/office/drawing/2014/main" id="{B9193889-4329-AC22-BC17-BFC3E11F4A98}"/>
              </a:ext>
            </a:extLst>
          </p:cNvPr>
          <p:cNvCxnSpPr/>
          <p:nvPr/>
        </p:nvCxnSpPr>
        <p:spPr>
          <a:xfrm>
            <a:off x="8101584" y="4459550"/>
            <a:ext cx="0" cy="1218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FEC91208-4CC4-718B-26A7-F97476697348}"/>
              </a:ext>
            </a:extLst>
          </p:cNvPr>
          <p:cNvSpPr txBox="1"/>
          <p:nvPr/>
        </p:nvSpPr>
        <p:spPr>
          <a:xfrm>
            <a:off x="5935579" y="5825735"/>
            <a:ext cx="3950202" cy="646331"/>
          </a:xfrm>
          <a:prstGeom prst="rect">
            <a:avLst/>
          </a:prstGeom>
          <a:solidFill>
            <a:srgbClr val="92D050"/>
          </a:solidFill>
        </p:spPr>
        <p:txBody>
          <a:bodyPr wrap="square" rtlCol="0">
            <a:spAutoFit/>
          </a:bodyPr>
          <a:lstStyle/>
          <a:p>
            <a:r>
              <a:rPr lang="es-MX" dirty="0"/>
              <a:t>CONTACTO DIRECTO CON SUPERFICIES INCANDESCENTES</a:t>
            </a:r>
            <a:endParaRPr lang="es-AR" dirty="0"/>
          </a:p>
        </p:txBody>
      </p:sp>
      <p:cxnSp>
        <p:nvCxnSpPr>
          <p:cNvPr id="31" name="Conector recto de flecha 30">
            <a:extLst>
              <a:ext uri="{FF2B5EF4-FFF2-40B4-BE49-F238E27FC236}">
                <a16:creationId xmlns:a16="http://schemas.microsoft.com/office/drawing/2014/main" id="{EACA58BD-C6B8-4E05-823E-822742C630E6}"/>
              </a:ext>
            </a:extLst>
          </p:cNvPr>
          <p:cNvCxnSpPr/>
          <p:nvPr/>
        </p:nvCxnSpPr>
        <p:spPr>
          <a:xfrm>
            <a:off x="2951747" y="4459550"/>
            <a:ext cx="0" cy="825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E3E4C002-49EC-2E56-C7CA-A960FAEC7D29}"/>
              </a:ext>
            </a:extLst>
          </p:cNvPr>
          <p:cNvSpPr txBox="1"/>
          <p:nvPr/>
        </p:nvSpPr>
        <p:spPr>
          <a:xfrm>
            <a:off x="1652017" y="5329181"/>
            <a:ext cx="2438400" cy="369332"/>
          </a:xfrm>
          <a:prstGeom prst="rect">
            <a:avLst/>
          </a:prstGeom>
          <a:solidFill>
            <a:srgbClr val="92D050"/>
          </a:solidFill>
        </p:spPr>
        <p:txBody>
          <a:bodyPr wrap="square" rtlCol="0">
            <a:spAutoFit/>
          </a:bodyPr>
          <a:lstStyle/>
          <a:p>
            <a:r>
              <a:rPr lang="es-MX" dirty="0"/>
              <a:t>CAUSAS NATURALES  </a:t>
            </a:r>
            <a:endParaRPr lang="es-AR" dirty="0"/>
          </a:p>
        </p:txBody>
      </p:sp>
    </p:spTree>
    <p:extLst>
      <p:ext uri="{BB962C8B-B14F-4D97-AF65-F5344CB8AC3E}">
        <p14:creationId xmlns:p14="http://schemas.microsoft.com/office/powerpoint/2010/main" val="7474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DAAEAC6-D594-7D9D-5367-53086E577F50}"/>
              </a:ext>
            </a:extLst>
          </p:cNvPr>
          <p:cNvSpPr txBox="1"/>
          <p:nvPr/>
        </p:nvSpPr>
        <p:spPr>
          <a:xfrm>
            <a:off x="1153973" y="875121"/>
            <a:ext cx="3643577" cy="369332"/>
          </a:xfrm>
          <a:prstGeom prst="rect">
            <a:avLst/>
          </a:prstGeom>
          <a:noFill/>
        </p:spPr>
        <p:txBody>
          <a:bodyPr wrap="square" rtlCol="0">
            <a:spAutoFit/>
          </a:bodyPr>
          <a:lstStyle/>
          <a:p>
            <a:r>
              <a:rPr lang="es-MX" dirty="0"/>
              <a:t>PEROXIDO DE HIDROGENO</a:t>
            </a:r>
            <a:endParaRPr lang="es-AR" dirty="0"/>
          </a:p>
        </p:txBody>
      </p:sp>
      <p:sp>
        <p:nvSpPr>
          <p:cNvPr id="8" name="CuadroTexto 7">
            <a:extLst>
              <a:ext uri="{FF2B5EF4-FFF2-40B4-BE49-F238E27FC236}">
                <a16:creationId xmlns:a16="http://schemas.microsoft.com/office/drawing/2014/main" id="{150AB831-1683-B0B6-EA31-C6E5A745FA9D}"/>
              </a:ext>
            </a:extLst>
          </p:cNvPr>
          <p:cNvSpPr txBox="1"/>
          <p:nvPr/>
        </p:nvSpPr>
        <p:spPr>
          <a:xfrm>
            <a:off x="1153974" y="1587472"/>
            <a:ext cx="6033210" cy="369332"/>
          </a:xfrm>
          <a:prstGeom prst="rect">
            <a:avLst/>
          </a:prstGeom>
          <a:noFill/>
        </p:spPr>
        <p:txBody>
          <a:bodyPr wrap="square" rtlCol="0">
            <a:spAutoFit/>
          </a:bodyPr>
          <a:lstStyle/>
          <a:p>
            <a:r>
              <a:rPr lang="es-MX" dirty="0"/>
              <a:t>LOS HALONES TALES COMO EL FLUOR, CLORO, BROMO </a:t>
            </a:r>
            <a:endParaRPr lang="es-AR" dirty="0"/>
          </a:p>
        </p:txBody>
      </p:sp>
      <p:sp>
        <p:nvSpPr>
          <p:cNvPr id="9" name="CuadroTexto 8">
            <a:extLst>
              <a:ext uri="{FF2B5EF4-FFF2-40B4-BE49-F238E27FC236}">
                <a16:creationId xmlns:a16="http://schemas.microsoft.com/office/drawing/2014/main" id="{DAADF23D-80D8-E243-F27B-925E71C85F06}"/>
              </a:ext>
            </a:extLst>
          </p:cNvPr>
          <p:cNvSpPr txBox="1"/>
          <p:nvPr/>
        </p:nvSpPr>
        <p:spPr>
          <a:xfrm>
            <a:off x="1153974" y="2315531"/>
            <a:ext cx="5728410" cy="369332"/>
          </a:xfrm>
          <a:prstGeom prst="rect">
            <a:avLst/>
          </a:prstGeom>
          <a:noFill/>
        </p:spPr>
        <p:txBody>
          <a:bodyPr wrap="square" rtlCol="0">
            <a:spAutoFit/>
          </a:bodyPr>
          <a:lstStyle/>
          <a:p>
            <a:r>
              <a:rPr lang="es-MX" dirty="0"/>
              <a:t>ACIDOS NITRICOS Y SULFURICOS CONCENTRADOS</a:t>
            </a:r>
            <a:endParaRPr lang="es-AR" dirty="0"/>
          </a:p>
        </p:txBody>
      </p:sp>
      <p:sp>
        <p:nvSpPr>
          <p:cNvPr id="10" name="CuadroTexto 9">
            <a:extLst>
              <a:ext uri="{FF2B5EF4-FFF2-40B4-BE49-F238E27FC236}">
                <a16:creationId xmlns:a16="http://schemas.microsoft.com/office/drawing/2014/main" id="{63C1A3E9-6636-B52E-9772-8359A1D038BE}"/>
              </a:ext>
            </a:extLst>
          </p:cNvPr>
          <p:cNvSpPr txBox="1"/>
          <p:nvPr/>
        </p:nvSpPr>
        <p:spPr>
          <a:xfrm>
            <a:off x="1153974" y="3257887"/>
            <a:ext cx="8288730" cy="369332"/>
          </a:xfrm>
          <a:prstGeom prst="rect">
            <a:avLst/>
          </a:prstGeom>
          <a:noFill/>
        </p:spPr>
        <p:txBody>
          <a:bodyPr wrap="square" rtlCol="0">
            <a:spAutoFit/>
          </a:bodyPr>
          <a:lstStyle/>
          <a:p>
            <a:r>
              <a:rPr lang="es-MX" dirty="0"/>
              <a:t>OXIDOS METALES PESADOS COMO EL DIOXIDO DE MANGNESO EL DIOXIDO DE PLOMO</a:t>
            </a:r>
            <a:endParaRPr lang="es-AR" dirty="0"/>
          </a:p>
        </p:txBody>
      </p:sp>
      <p:sp>
        <p:nvSpPr>
          <p:cNvPr id="11" name="CuadroTexto 10">
            <a:extLst>
              <a:ext uri="{FF2B5EF4-FFF2-40B4-BE49-F238E27FC236}">
                <a16:creationId xmlns:a16="http://schemas.microsoft.com/office/drawing/2014/main" id="{31605A0E-F4A6-C257-A682-871DE4C37AC9}"/>
              </a:ext>
            </a:extLst>
          </p:cNvPr>
          <p:cNvSpPr txBox="1"/>
          <p:nvPr/>
        </p:nvSpPr>
        <p:spPr>
          <a:xfrm>
            <a:off x="1153974" y="4116475"/>
            <a:ext cx="3643577" cy="369332"/>
          </a:xfrm>
          <a:prstGeom prst="rect">
            <a:avLst/>
          </a:prstGeom>
          <a:noFill/>
        </p:spPr>
        <p:txBody>
          <a:bodyPr wrap="square" rtlCol="0">
            <a:spAutoFit/>
          </a:bodyPr>
          <a:lstStyle/>
          <a:p>
            <a:r>
              <a:rPr lang="es-MX" dirty="0"/>
              <a:t>NITRATO CLORADOS, PEROXIDOS</a:t>
            </a:r>
            <a:endParaRPr lang="es-AR" dirty="0"/>
          </a:p>
        </p:txBody>
      </p:sp>
      <p:sp>
        <p:nvSpPr>
          <p:cNvPr id="13" name="CuadroTexto 12">
            <a:extLst>
              <a:ext uri="{FF2B5EF4-FFF2-40B4-BE49-F238E27FC236}">
                <a16:creationId xmlns:a16="http://schemas.microsoft.com/office/drawing/2014/main" id="{AC6484D3-D496-C67E-A0E5-1617C8ED4C31}"/>
              </a:ext>
            </a:extLst>
          </p:cNvPr>
          <p:cNvSpPr txBox="1"/>
          <p:nvPr/>
        </p:nvSpPr>
        <p:spPr>
          <a:xfrm>
            <a:off x="1153974" y="5029200"/>
            <a:ext cx="6545274" cy="369332"/>
          </a:xfrm>
          <a:prstGeom prst="rect">
            <a:avLst/>
          </a:prstGeom>
          <a:noFill/>
        </p:spPr>
        <p:txBody>
          <a:bodyPr wrap="square" rtlCol="0">
            <a:spAutoFit/>
          </a:bodyPr>
          <a:lstStyle/>
          <a:p>
            <a:r>
              <a:rPr lang="es-MX" dirty="0"/>
              <a:t>CROMATOS DICROMATOS PERMANGANATOS, HIPOCLORITOS</a:t>
            </a:r>
            <a:endParaRPr lang="es-AR" dirty="0"/>
          </a:p>
        </p:txBody>
      </p:sp>
    </p:spTree>
    <p:extLst>
      <p:ext uri="{BB962C8B-B14F-4D97-AF65-F5344CB8AC3E}">
        <p14:creationId xmlns:p14="http://schemas.microsoft.com/office/powerpoint/2010/main" val="301537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61CEAD-8A89-3961-23CF-336A9D50E989}"/>
              </a:ext>
            </a:extLst>
          </p:cNvPr>
          <p:cNvSpPr txBox="1"/>
          <p:nvPr/>
        </p:nvSpPr>
        <p:spPr>
          <a:xfrm>
            <a:off x="3031543" y="822110"/>
            <a:ext cx="2089098" cy="369332"/>
          </a:xfrm>
          <a:prstGeom prst="rect">
            <a:avLst/>
          </a:prstGeom>
          <a:solidFill>
            <a:srgbClr val="FFC000"/>
          </a:solidFill>
        </p:spPr>
        <p:txBody>
          <a:bodyPr wrap="square" rtlCol="0">
            <a:spAutoFit/>
          </a:bodyPr>
          <a:lstStyle/>
          <a:p>
            <a:r>
              <a:rPr lang="es-MX" dirty="0"/>
              <a:t>TIPOS DE FUEGO </a:t>
            </a:r>
            <a:endParaRPr lang="es-AR" dirty="0"/>
          </a:p>
        </p:txBody>
      </p:sp>
      <p:sp>
        <p:nvSpPr>
          <p:cNvPr id="4" name="CuadroTexto 3">
            <a:extLst>
              <a:ext uri="{FF2B5EF4-FFF2-40B4-BE49-F238E27FC236}">
                <a16:creationId xmlns:a16="http://schemas.microsoft.com/office/drawing/2014/main" id="{F3975E9A-64A2-EE40-7762-2BE61B49D244}"/>
              </a:ext>
            </a:extLst>
          </p:cNvPr>
          <p:cNvSpPr txBox="1"/>
          <p:nvPr/>
        </p:nvSpPr>
        <p:spPr>
          <a:xfrm>
            <a:off x="910134" y="1882814"/>
            <a:ext cx="2674313" cy="369332"/>
          </a:xfrm>
          <a:prstGeom prst="rect">
            <a:avLst/>
          </a:prstGeom>
          <a:noFill/>
        </p:spPr>
        <p:txBody>
          <a:bodyPr wrap="square" rtlCol="0">
            <a:spAutoFit/>
          </a:bodyPr>
          <a:lstStyle/>
          <a:p>
            <a:r>
              <a:rPr lang="es-MX" dirty="0"/>
              <a:t>ESPACIAL O DE LLAMAS</a:t>
            </a:r>
            <a:endParaRPr lang="es-AR" dirty="0"/>
          </a:p>
        </p:txBody>
      </p:sp>
      <p:sp>
        <p:nvSpPr>
          <p:cNvPr id="5" name="CuadroTexto 4">
            <a:extLst>
              <a:ext uri="{FF2B5EF4-FFF2-40B4-BE49-F238E27FC236}">
                <a16:creationId xmlns:a16="http://schemas.microsoft.com/office/drawing/2014/main" id="{5CCB4678-7401-C434-6088-B43F4868F12D}"/>
              </a:ext>
            </a:extLst>
          </p:cNvPr>
          <p:cNvSpPr txBox="1"/>
          <p:nvPr/>
        </p:nvSpPr>
        <p:spPr>
          <a:xfrm>
            <a:off x="6096000" y="1737447"/>
            <a:ext cx="3643577" cy="369332"/>
          </a:xfrm>
          <a:prstGeom prst="rect">
            <a:avLst/>
          </a:prstGeom>
          <a:noFill/>
        </p:spPr>
        <p:txBody>
          <a:bodyPr wrap="square" rtlCol="0">
            <a:spAutoFit/>
          </a:bodyPr>
          <a:lstStyle/>
          <a:p>
            <a:r>
              <a:rPr lang="es-MX" dirty="0"/>
              <a:t>DE SUPERFICIE O SIN LLAMA</a:t>
            </a:r>
            <a:endParaRPr lang="es-AR" dirty="0"/>
          </a:p>
        </p:txBody>
      </p:sp>
      <p:cxnSp>
        <p:nvCxnSpPr>
          <p:cNvPr id="7" name="Conector recto de flecha 6">
            <a:extLst>
              <a:ext uri="{FF2B5EF4-FFF2-40B4-BE49-F238E27FC236}">
                <a16:creationId xmlns:a16="http://schemas.microsoft.com/office/drawing/2014/main" id="{2D1BC97E-DE9F-9643-DC28-CBA519765F51}"/>
              </a:ext>
            </a:extLst>
          </p:cNvPr>
          <p:cNvCxnSpPr>
            <a:cxnSpLocks/>
          </p:cNvCxnSpPr>
          <p:nvPr/>
        </p:nvCxnSpPr>
        <p:spPr>
          <a:xfrm>
            <a:off x="2070811" y="3001954"/>
            <a:ext cx="731520" cy="0"/>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9" name="Conector recto 8">
            <a:extLst>
              <a:ext uri="{FF2B5EF4-FFF2-40B4-BE49-F238E27FC236}">
                <a16:creationId xmlns:a16="http://schemas.microsoft.com/office/drawing/2014/main" id="{17DDFFB0-99EC-82F3-234A-1CFC36DF2BDA}"/>
              </a:ext>
            </a:extLst>
          </p:cNvPr>
          <p:cNvCxnSpPr>
            <a:cxnSpLocks/>
          </p:cNvCxnSpPr>
          <p:nvPr/>
        </p:nvCxnSpPr>
        <p:spPr>
          <a:xfrm>
            <a:off x="2070811" y="2486318"/>
            <a:ext cx="0" cy="5312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DABEB0F8-7ED3-8162-9E31-9125A8EC561F}"/>
              </a:ext>
            </a:extLst>
          </p:cNvPr>
          <p:cNvSpPr txBox="1"/>
          <p:nvPr/>
        </p:nvSpPr>
        <p:spPr>
          <a:xfrm>
            <a:off x="2802331" y="2798151"/>
            <a:ext cx="3643577" cy="369332"/>
          </a:xfrm>
          <a:prstGeom prst="rect">
            <a:avLst/>
          </a:prstGeom>
          <a:noFill/>
        </p:spPr>
        <p:txBody>
          <a:bodyPr wrap="square" rtlCol="0">
            <a:spAutoFit/>
          </a:bodyPr>
          <a:lstStyle/>
          <a:p>
            <a:r>
              <a:rPr lang="es-MX" dirty="0"/>
              <a:t>LLAMAS PREMEZCLADAS </a:t>
            </a:r>
            <a:endParaRPr lang="es-AR" dirty="0"/>
          </a:p>
        </p:txBody>
      </p:sp>
    </p:spTree>
    <p:extLst>
      <p:ext uri="{BB962C8B-B14F-4D97-AF65-F5344CB8AC3E}">
        <p14:creationId xmlns:p14="http://schemas.microsoft.com/office/powerpoint/2010/main" val="68396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F9E826-1807-35C0-D4BD-5B7B50C0DFC2}"/>
              </a:ext>
            </a:extLst>
          </p:cNvPr>
          <p:cNvPicPr>
            <a:picLocks noChangeAspect="1"/>
          </p:cNvPicPr>
          <p:nvPr/>
        </p:nvPicPr>
        <p:blipFill>
          <a:blip r:embed="rId3"/>
          <a:srcRect l="12300" t="27455" r="52300" b="30657"/>
          <a:stretch/>
        </p:blipFill>
        <p:spPr>
          <a:xfrm>
            <a:off x="2536014" y="694943"/>
            <a:ext cx="8473362" cy="5636941"/>
          </a:xfrm>
          <a:prstGeom prst="rect">
            <a:avLst/>
          </a:prstGeom>
        </p:spPr>
      </p:pic>
    </p:spTree>
    <p:extLst>
      <p:ext uri="{BB962C8B-B14F-4D97-AF65-F5344CB8AC3E}">
        <p14:creationId xmlns:p14="http://schemas.microsoft.com/office/powerpoint/2010/main" val="54564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EA651-C304-495C-68DA-278BBDC6B2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BF9C6C3-4E09-B521-A17E-616DDA9F04B7}"/>
              </a:ext>
            </a:extLst>
          </p:cNvPr>
          <p:cNvSpPr txBox="1"/>
          <p:nvPr/>
        </p:nvSpPr>
        <p:spPr>
          <a:xfrm>
            <a:off x="3031543" y="822110"/>
            <a:ext cx="2089098" cy="369332"/>
          </a:xfrm>
          <a:prstGeom prst="rect">
            <a:avLst/>
          </a:prstGeom>
          <a:solidFill>
            <a:srgbClr val="FFC000"/>
          </a:solidFill>
        </p:spPr>
        <p:txBody>
          <a:bodyPr wrap="square" rtlCol="0">
            <a:spAutoFit/>
          </a:bodyPr>
          <a:lstStyle/>
          <a:p>
            <a:r>
              <a:rPr lang="es-MX" dirty="0"/>
              <a:t>TIPOS DE FUEGO </a:t>
            </a:r>
            <a:endParaRPr lang="es-AR" dirty="0"/>
          </a:p>
        </p:txBody>
      </p:sp>
      <p:sp>
        <p:nvSpPr>
          <p:cNvPr id="4" name="CuadroTexto 3">
            <a:extLst>
              <a:ext uri="{FF2B5EF4-FFF2-40B4-BE49-F238E27FC236}">
                <a16:creationId xmlns:a16="http://schemas.microsoft.com/office/drawing/2014/main" id="{1FF343A4-1621-3E17-8DC9-ACA824D879FC}"/>
              </a:ext>
            </a:extLst>
          </p:cNvPr>
          <p:cNvSpPr txBox="1"/>
          <p:nvPr/>
        </p:nvSpPr>
        <p:spPr>
          <a:xfrm>
            <a:off x="910134" y="1882814"/>
            <a:ext cx="2674313" cy="369332"/>
          </a:xfrm>
          <a:prstGeom prst="rect">
            <a:avLst/>
          </a:prstGeom>
          <a:noFill/>
        </p:spPr>
        <p:txBody>
          <a:bodyPr wrap="square" rtlCol="0">
            <a:spAutoFit/>
          </a:bodyPr>
          <a:lstStyle/>
          <a:p>
            <a:r>
              <a:rPr lang="es-MX" dirty="0"/>
              <a:t>ESPACIAL O DE LLAMAS</a:t>
            </a:r>
            <a:endParaRPr lang="es-AR" dirty="0"/>
          </a:p>
        </p:txBody>
      </p:sp>
      <p:sp>
        <p:nvSpPr>
          <p:cNvPr id="5" name="CuadroTexto 4">
            <a:extLst>
              <a:ext uri="{FF2B5EF4-FFF2-40B4-BE49-F238E27FC236}">
                <a16:creationId xmlns:a16="http://schemas.microsoft.com/office/drawing/2014/main" id="{1972CB0F-3CD2-CCA1-CCDE-6F579288EF27}"/>
              </a:ext>
            </a:extLst>
          </p:cNvPr>
          <p:cNvSpPr txBox="1"/>
          <p:nvPr/>
        </p:nvSpPr>
        <p:spPr>
          <a:xfrm>
            <a:off x="6096000" y="1737447"/>
            <a:ext cx="3643577" cy="369332"/>
          </a:xfrm>
          <a:prstGeom prst="rect">
            <a:avLst/>
          </a:prstGeom>
          <a:noFill/>
        </p:spPr>
        <p:txBody>
          <a:bodyPr wrap="square" rtlCol="0">
            <a:spAutoFit/>
          </a:bodyPr>
          <a:lstStyle/>
          <a:p>
            <a:r>
              <a:rPr lang="es-MX" dirty="0"/>
              <a:t>DE SUPERFICIE O SIN LLAMA</a:t>
            </a:r>
            <a:endParaRPr lang="es-AR" dirty="0"/>
          </a:p>
        </p:txBody>
      </p:sp>
      <p:cxnSp>
        <p:nvCxnSpPr>
          <p:cNvPr id="7" name="Conector recto de flecha 6">
            <a:extLst>
              <a:ext uri="{FF2B5EF4-FFF2-40B4-BE49-F238E27FC236}">
                <a16:creationId xmlns:a16="http://schemas.microsoft.com/office/drawing/2014/main" id="{3AD7B3A7-AEDA-104B-1363-DBACA97DDCB2}"/>
              </a:ext>
            </a:extLst>
          </p:cNvPr>
          <p:cNvCxnSpPr>
            <a:cxnSpLocks/>
          </p:cNvCxnSpPr>
          <p:nvPr/>
        </p:nvCxnSpPr>
        <p:spPr>
          <a:xfrm>
            <a:off x="2070811" y="3001954"/>
            <a:ext cx="731520" cy="0"/>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9" name="Conector recto 8">
            <a:extLst>
              <a:ext uri="{FF2B5EF4-FFF2-40B4-BE49-F238E27FC236}">
                <a16:creationId xmlns:a16="http://schemas.microsoft.com/office/drawing/2014/main" id="{D67788A7-9396-D788-EE2E-C8F65C05765C}"/>
              </a:ext>
            </a:extLst>
          </p:cNvPr>
          <p:cNvCxnSpPr>
            <a:cxnSpLocks/>
          </p:cNvCxnSpPr>
          <p:nvPr/>
        </p:nvCxnSpPr>
        <p:spPr>
          <a:xfrm>
            <a:off x="2070811" y="2486318"/>
            <a:ext cx="0" cy="15370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8367C87D-40AA-0926-DF3F-3DCE87421A03}"/>
              </a:ext>
            </a:extLst>
          </p:cNvPr>
          <p:cNvSpPr txBox="1"/>
          <p:nvPr/>
        </p:nvSpPr>
        <p:spPr>
          <a:xfrm>
            <a:off x="2802331" y="2798151"/>
            <a:ext cx="3643577" cy="369332"/>
          </a:xfrm>
          <a:prstGeom prst="rect">
            <a:avLst/>
          </a:prstGeom>
          <a:noFill/>
        </p:spPr>
        <p:txBody>
          <a:bodyPr wrap="square" rtlCol="0">
            <a:spAutoFit/>
          </a:bodyPr>
          <a:lstStyle/>
          <a:p>
            <a:r>
              <a:rPr lang="es-MX" dirty="0"/>
              <a:t>LLAMAS PREMEZCLADAS </a:t>
            </a:r>
            <a:endParaRPr lang="es-AR" dirty="0"/>
          </a:p>
        </p:txBody>
      </p:sp>
      <p:cxnSp>
        <p:nvCxnSpPr>
          <p:cNvPr id="6" name="Conector recto de flecha 5">
            <a:extLst>
              <a:ext uri="{FF2B5EF4-FFF2-40B4-BE49-F238E27FC236}">
                <a16:creationId xmlns:a16="http://schemas.microsoft.com/office/drawing/2014/main" id="{1CA7135A-DD97-01C9-9CD2-A8E325ECAFA4}"/>
              </a:ext>
            </a:extLst>
          </p:cNvPr>
          <p:cNvCxnSpPr/>
          <p:nvPr/>
        </p:nvCxnSpPr>
        <p:spPr>
          <a:xfrm>
            <a:off x="2070811" y="3429000"/>
            <a:ext cx="7315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C174831-D07D-C4E9-88CE-8250FA89C9EB}"/>
              </a:ext>
            </a:extLst>
          </p:cNvPr>
          <p:cNvSpPr txBox="1"/>
          <p:nvPr/>
        </p:nvSpPr>
        <p:spPr>
          <a:xfrm>
            <a:off x="2802330" y="3313787"/>
            <a:ext cx="3643577" cy="369332"/>
          </a:xfrm>
          <a:prstGeom prst="rect">
            <a:avLst/>
          </a:prstGeom>
          <a:noFill/>
        </p:spPr>
        <p:txBody>
          <a:bodyPr wrap="square" rtlCol="0">
            <a:spAutoFit/>
          </a:bodyPr>
          <a:lstStyle/>
          <a:p>
            <a:r>
              <a:rPr lang="es-MX" dirty="0"/>
              <a:t>LLAMAS AUTONOMAS </a:t>
            </a:r>
            <a:endParaRPr lang="es-AR" dirty="0"/>
          </a:p>
        </p:txBody>
      </p:sp>
      <p:cxnSp>
        <p:nvCxnSpPr>
          <p:cNvPr id="14" name="Conector recto de flecha 13">
            <a:extLst>
              <a:ext uri="{FF2B5EF4-FFF2-40B4-BE49-F238E27FC236}">
                <a16:creationId xmlns:a16="http://schemas.microsoft.com/office/drawing/2014/main" id="{CC588BC1-5BD0-C2D5-881C-28F42BC8FB3A}"/>
              </a:ext>
            </a:extLst>
          </p:cNvPr>
          <p:cNvCxnSpPr/>
          <p:nvPr/>
        </p:nvCxnSpPr>
        <p:spPr>
          <a:xfrm>
            <a:off x="2070810" y="4002024"/>
            <a:ext cx="7315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57FBD00B-1115-5D3D-A0E1-40B7225F6E3B}"/>
              </a:ext>
            </a:extLst>
          </p:cNvPr>
          <p:cNvSpPr txBox="1"/>
          <p:nvPr/>
        </p:nvSpPr>
        <p:spPr>
          <a:xfrm>
            <a:off x="2802329" y="3810285"/>
            <a:ext cx="3643577" cy="369332"/>
          </a:xfrm>
          <a:prstGeom prst="rect">
            <a:avLst/>
          </a:prstGeom>
          <a:noFill/>
        </p:spPr>
        <p:txBody>
          <a:bodyPr wrap="square" rtlCol="0">
            <a:spAutoFit/>
          </a:bodyPr>
          <a:lstStyle/>
          <a:p>
            <a:r>
              <a:rPr lang="es-MX" dirty="0"/>
              <a:t>LLAMAS DE DIFUSION </a:t>
            </a:r>
            <a:endParaRPr lang="es-AR" dirty="0"/>
          </a:p>
        </p:txBody>
      </p:sp>
    </p:spTree>
    <p:extLst>
      <p:ext uri="{BB962C8B-B14F-4D97-AF65-F5344CB8AC3E}">
        <p14:creationId xmlns:p14="http://schemas.microsoft.com/office/powerpoint/2010/main" val="27571099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1641</Words>
  <Application>Microsoft Office PowerPoint</Application>
  <PresentationFormat>Panorámica</PresentationFormat>
  <Paragraphs>121</Paragraphs>
  <Slides>15</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Bahnschrift SemiCondensed</vt:lpstr>
      <vt:lpstr>Calibri</vt:lpstr>
      <vt:lpstr>Calibri Light</vt:lpstr>
      <vt:lpstr>Open Sans</vt:lpstr>
      <vt:lpstr>Tema de Office</vt:lpstr>
      <vt:lpstr>Combustión </vt:lpstr>
      <vt:lpstr>Combustión</vt:lpstr>
      <vt:lpstr>Velocidad de oxidación </vt:lpstr>
      <vt:lpstr>Fuente de calor y fuente de ignición </vt:lpstr>
      <vt:lpstr>Tipos de fuente de calor y fuente de ignición </vt:lpstr>
      <vt:lpstr>Presentación de PowerPoint</vt:lpstr>
      <vt:lpstr>Presentación de PowerPoint</vt:lpstr>
      <vt:lpstr>Presentación de PowerPoint</vt:lpstr>
      <vt:lpstr>Presentación de PowerPoint</vt:lpstr>
      <vt:lpstr>HUMO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JESICA MAZUQUIN</dc:creator>
  <cp:lastModifiedBy>JESICA MAZUQUIN</cp:lastModifiedBy>
  <cp:revision>5</cp:revision>
  <dcterms:created xsi:type="dcterms:W3CDTF">2025-03-19T22:35:35Z</dcterms:created>
  <dcterms:modified xsi:type="dcterms:W3CDTF">2025-03-20T16:52:12Z</dcterms:modified>
</cp:coreProperties>
</file>