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sldIdLst>
    <p:sldId id="256" r:id="rId2"/>
    <p:sldId id="257" r:id="rId3"/>
    <p:sldId id="258" r:id="rId4"/>
    <p:sldId id="259" r:id="rId5"/>
    <p:sldId id="261" r:id="rId6"/>
    <p:sldId id="278" r:id="rId7"/>
    <p:sldId id="264" r:id="rId8"/>
    <p:sldId id="262"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9B39A663-EDF8-4B37-B306-0C5B9394E352}" type="datetimeFigureOut">
              <a:rPr lang="en-US" smtClean="0"/>
              <a:t>5/13/2022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3E549B-2CD8-43BA-957A-17DEBEB43BEC}" type="slidenum">
              <a:rPr lang="en-US" smtClean="0"/>
              <a:t>‹Nº›</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9388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B39A663-EDF8-4B37-B306-0C5B9394E352}" type="datetimeFigureOut">
              <a:rPr lang="en-US" smtClean="0"/>
              <a:t>5/13/2022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3E549B-2CD8-43BA-957A-17DEBEB43BEC}" type="slidenum">
              <a:rPr lang="en-US" smtClean="0"/>
              <a:t>‹Nº›</a:t>
            </a:fld>
            <a:endParaRPr lang="en-US"/>
          </a:p>
        </p:txBody>
      </p:sp>
    </p:spTree>
    <p:extLst>
      <p:ext uri="{BB962C8B-B14F-4D97-AF65-F5344CB8AC3E}">
        <p14:creationId xmlns:p14="http://schemas.microsoft.com/office/powerpoint/2010/main" val="24233621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B39A663-EDF8-4B37-B306-0C5B9394E352}" type="datetimeFigureOut">
              <a:rPr lang="en-US" smtClean="0"/>
              <a:t>5/13/2022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3E549B-2CD8-43BA-957A-17DEBEB43BEC}" type="slidenum">
              <a:rPr lang="en-US" smtClean="0"/>
              <a:t>‹Nº›</a:t>
            </a:fld>
            <a:endParaRPr lang="en-US"/>
          </a:p>
        </p:txBody>
      </p:sp>
    </p:spTree>
    <p:extLst>
      <p:ext uri="{BB962C8B-B14F-4D97-AF65-F5344CB8AC3E}">
        <p14:creationId xmlns:p14="http://schemas.microsoft.com/office/powerpoint/2010/main" val="1625349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B39A663-EDF8-4B37-B306-0C5B9394E352}" type="datetimeFigureOut">
              <a:rPr lang="en-US" smtClean="0"/>
              <a:t>5/13/2022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3E549B-2CD8-43BA-957A-17DEBEB43BEC}" type="slidenum">
              <a:rPr lang="en-US" smtClean="0"/>
              <a:t>‹Nº›</a:t>
            </a:fld>
            <a:endParaRPr lang="en-US"/>
          </a:p>
        </p:txBody>
      </p:sp>
    </p:spTree>
    <p:extLst>
      <p:ext uri="{BB962C8B-B14F-4D97-AF65-F5344CB8AC3E}">
        <p14:creationId xmlns:p14="http://schemas.microsoft.com/office/powerpoint/2010/main" val="1760740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9B39A663-EDF8-4B37-B306-0C5B9394E352}" type="datetimeFigureOut">
              <a:rPr lang="en-US" smtClean="0"/>
              <a:t>5/13/2022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3E549B-2CD8-43BA-957A-17DEBEB43BEC}" type="slidenum">
              <a:rPr lang="en-US" smtClean="0"/>
              <a:t>‹Nº›</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69953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B39A663-EDF8-4B37-B306-0C5B9394E352}" type="datetimeFigureOut">
              <a:rPr lang="en-US" smtClean="0"/>
              <a:t>5/13/2022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3E549B-2CD8-43BA-957A-17DEBEB43BEC}" type="slidenum">
              <a:rPr lang="en-US" smtClean="0"/>
              <a:t>‹Nº›</a:t>
            </a:fld>
            <a:endParaRPr lang="en-US"/>
          </a:p>
        </p:txBody>
      </p:sp>
    </p:spTree>
    <p:extLst>
      <p:ext uri="{BB962C8B-B14F-4D97-AF65-F5344CB8AC3E}">
        <p14:creationId xmlns:p14="http://schemas.microsoft.com/office/powerpoint/2010/main" val="499207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1097280" y="2582334"/>
            <a:ext cx="4937760" cy="337820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6217920" y="2582334"/>
            <a:ext cx="4937760" cy="337820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B39A663-EDF8-4B37-B306-0C5B9394E352}" type="datetimeFigureOut">
              <a:rPr lang="en-US" smtClean="0"/>
              <a:t>5/13/2022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3E549B-2CD8-43BA-957A-17DEBEB43BEC}" type="slidenum">
              <a:rPr lang="en-US" smtClean="0"/>
              <a:t>‹Nº›</a:t>
            </a:fld>
            <a:endParaRPr lang="en-US"/>
          </a:p>
        </p:txBody>
      </p:sp>
    </p:spTree>
    <p:extLst>
      <p:ext uri="{BB962C8B-B14F-4D97-AF65-F5344CB8AC3E}">
        <p14:creationId xmlns:p14="http://schemas.microsoft.com/office/powerpoint/2010/main" val="1460172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B39A663-EDF8-4B37-B306-0C5B9394E352}" type="datetimeFigureOut">
              <a:rPr lang="en-US" smtClean="0"/>
              <a:t>5/13/2022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3E549B-2CD8-43BA-957A-17DEBEB43BEC}" type="slidenum">
              <a:rPr lang="en-US" smtClean="0"/>
              <a:t>‹Nº›</a:t>
            </a:fld>
            <a:endParaRPr lang="en-US"/>
          </a:p>
        </p:txBody>
      </p:sp>
    </p:spTree>
    <p:extLst>
      <p:ext uri="{BB962C8B-B14F-4D97-AF65-F5344CB8AC3E}">
        <p14:creationId xmlns:p14="http://schemas.microsoft.com/office/powerpoint/2010/main" val="912809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B39A663-EDF8-4B37-B306-0C5B9394E352}" type="datetimeFigureOut">
              <a:rPr lang="en-US" smtClean="0"/>
              <a:t>5/13/2022</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823E549B-2CD8-43BA-957A-17DEBEB43BEC}" type="slidenum">
              <a:rPr lang="en-US" smtClean="0"/>
              <a:t>‹Nº›</a:t>
            </a:fld>
            <a:endParaRPr lang="en-US"/>
          </a:p>
        </p:txBody>
      </p:sp>
    </p:spTree>
    <p:extLst>
      <p:ext uri="{BB962C8B-B14F-4D97-AF65-F5344CB8AC3E}">
        <p14:creationId xmlns:p14="http://schemas.microsoft.com/office/powerpoint/2010/main" val="2680684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B39A663-EDF8-4B37-B306-0C5B9394E352}" type="datetimeFigureOut">
              <a:rPr lang="en-US" smtClean="0"/>
              <a:t>5/13/2022</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23E549B-2CD8-43BA-957A-17DEBEB43BEC}" type="slidenum">
              <a:rPr lang="en-US" smtClean="0"/>
              <a:t>‹Nº›</a:t>
            </a:fld>
            <a:endParaRPr lang="en-US"/>
          </a:p>
        </p:txBody>
      </p:sp>
    </p:spTree>
    <p:extLst>
      <p:ext uri="{BB962C8B-B14F-4D97-AF65-F5344CB8AC3E}">
        <p14:creationId xmlns:p14="http://schemas.microsoft.com/office/powerpoint/2010/main" val="2629967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9B39A663-EDF8-4B37-B306-0C5B9394E352}" type="datetimeFigureOut">
              <a:rPr lang="en-US" smtClean="0"/>
              <a:t>5/13/2022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3E549B-2CD8-43BA-957A-17DEBEB43BEC}" type="slidenum">
              <a:rPr lang="en-US" smtClean="0"/>
              <a:t>‹Nº›</a:t>
            </a:fld>
            <a:endParaRPr lang="en-US"/>
          </a:p>
        </p:txBody>
      </p:sp>
    </p:spTree>
    <p:extLst>
      <p:ext uri="{BB962C8B-B14F-4D97-AF65-F5344CB8AC3E}">
        <p14:creationId xmlns:p14="http://schemas.microsoft.com/office/powerpoint/2010/main" val="1791838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B39A663-EDF8-4B37-B306-0C5B9394E352}" type="datetimeFigureOut">
              <a:rPr lang="en-US" smtClean="0"/>
              <a:t>5/13/2022</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823E549B-2CD8-43BA-957A-17DEBEB43BEC}" type="slidenum">
              <a:rPr lang="en-US" smtClean="0"/>
              <a:t>‹Nº›</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2163875"/>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21.emf"/><Relationship Id="rId3" Type="http://schemas.openxmlformats.org/officeDocument/2006/relationships/image" Target="../media/image16.emf"/><Relationship Id="rId7" Type="http://schemas.openxmlformats.org/officeDocument/2006/relationships/image" Target="../media/image20.emf"/><Relationship Id="rId2" Type="http://schemas.openxmlformats.org/officeDocument/2006/relationships/image" Target="../media/image15.emf"/><Relationship Id="rId1" Type="http://schemas.openxmlformats.org/officeDocument/2006/relationships/slideLayout" Target="../slideLayouts/slideLayout2.xml"/><Relationship Id="rId6" Type="http://schemas.openxmlformats.org/officeDocument/2006/relationships/image" Target="../media/image19.emf"/><Relationship Id="rId11" Type="http://schemas.openxmlformats.org/officeDocument/2006/relationships/image" Target="../media/image24.emf"/><Relationship Id="rId5" Type="http://schemas.openxmlformats.org/officeDocument/2006/relationships/image" Target="../media/image18.emf"/><Relationship Id="rId10" Type="http://schemas.openxmlformats.org/officeDocument/2006/relationships/image" Target="../media/image23.emf"/><Relationship Id="rId4" Type="http://schemas.openxmlformats.org/officeDocument/2006/relationships/image" Target="../media/image17.emf"/><Relationship Id="rId9" Type="http://schemas.openxmlformats.org/officeDocument/2006/relationships/image" Target="../media/image22.emf"/></Relationships>
</file>

<file path=ppt/slides/_rels/slide14.xml.rels><?xml version="1.0" encoding="UTF-8" standalone="yes"?>
<Relationships xmlns="http://schemas.openxmlformats.org/package/2006/relationships"><Relationship Id="rId8" Type="http://schemas.openxmlformats.org/officeDocument/2006/relationships/image" Target="../media/image28.emf"/><Relationship Id="rId3" Type="http://schemas.microsoft.com/office/2007/relationships/hdphoto" Target="../media/hdphoto2.wdp"/><Relationship Id="rId7" Type="http://schemas.microsoft.com/office/2007/relationships/hdphoto" Target="../media/hdphoto4.wdp"/><Relationship Id="rId2" Type="http://schemas.openxmlformats.org/officeDocument/2006/relationships/image" Target="../media/image25.png"/><Relationship Id="rId1" Type="http://schemas.openxmlformats.org/officeDocument/2006/relationships/slideLayout" Target="../slideLayouts/slideLayout2.xml"/><Relationship Id="rId6" Type="http://schemas.openxmlformats.org/officeDocument/2006/relationships/image" Target="../media/image27.png"/><Relationship Id="rId5" Type="http://schemas.microsoft.com/office/2007/relationships/hdphoto" Target="../media/hdphoto3.wdp"/><Relationship Id="rId10" Type="http://schemas.microsoft.com/office/2007/relationships/hdphoto" Target="../media/hdphoto5.wdp"/><Relationship Id="rId4" Type="http://schemas.openxmlformats.org/officeDocument/2006/relationships/image" Target="../media/image26.png"/><Relationship Id="rId9" Type="http://schemas.openxmlformats.org/officeDocument/2006/relationships/image" Target="../media/image29.png"/></Relationships>
</file>

<file path=ppt/slides/_rels/slide15.x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36.emf"/><Relationship Id="rId3" Type="http://schemas.microsoft.com/office/2007/relationships/hdphoto" Target="../media/hdphoto6.wdp"/><Relationship Id="rId7" Type="http://schemas.openxmlformats.org/officeDocument/2006/relationships/image" Target="../media/image35.emf"/><Relationship Id="rId2" Type="http://schemas.openxmlformats.org/officeDocument/2006/relationships/image" Target="../media/image31.png"/><Relationship Id="rId1" Type="http://schemas.openxmlformats.org/officeDocument/2006/relationships/slideLayout" Target="../slideLayouts/slideLayout2.xml"/><Relationship Id="rId6" Type="http://schemas.openxmlformats.org/officeDocument/2006/relationships/image" Target="../media/image34.emf"/><Relationship Id="rId5" Type="http://schemas.openxmlformats.org/officeDocument/2006/relationships/image" Target="../media/image33.emf"/><Relationship Id="rId4" Type="http://schemas.openxmlformats.org/officeDocument/2006/relationships/image" Target="../media/image32.emf"/></Relationships>
</file>

<file path=ppt/slides/_rels/slide17.xml.rels><?xml version="1.0" encoding="UTF-8" standalone="yes"?>
<Relationships xmlns="http://schemas.openxmlformats.org/package/2006/relationships"><Relationship Id="rId8" Type="http://schemas.openxmlformats.org/officeDocument/2006/relationships/image" Target="../media/image41.png"/><Relationship Id="rId3" Type="http://schemas.microsoft.com/office/2007/relationships/hdphoto" Target="../media/hdphoto7.wdp"/><Relationship Id="rId7" Type="http://schemas.openxmlformats.org/officeDocument/2006/relationships/image" Target="../media/image15.emf"/><Relationship Id="rId2" Type="http://schemas.openxmlformats.org/officeDocument/2006/relationships/image" Target="../media/image37.png"/><Relationship Id="rId1" Type="http://schemas.openxmlformats.org/officeDocument/2006/relationships/slideLayout" Target="../slideLayouts/slideLayout2.xml"/><Relationship Id="rId6" Type="http://schemas.openxmlformats.org/officeDocument/2006/relationships/image" Target="../media/image40.emf"/><Relationship Id="rId11" Type="http://schemas.microsoft.com/office/2007/relationships/hdphoto" Target="../media/hdphoto9.wdp"/><Relationship Id="rId5" Type="http://schemas.openxmlformats.org/officeDocument/2006/relationships/image" Target="../media/image39.emf"/><Relationship Id="rId10" Type="http://schemas.openxmlformats.org/officeDocument/2006/relationships/image" Target="../media/image42.png"/><Relationship Id="rId4" Type="http://schemas.openxmlformats.org/officeDocument/2006/relationships/image" Target="../media/image38.emf"/><Relationship Id="rId9" Type="http://schemas.microsoft.com/office/2007/relationships/hdphoto" Target="../media/hdphoto8.wdp"/></Relationships>
</file>

<file path=ppt/slides/_rels/slide18.xml.rels><?xml version="1.0" encoding="UTF-8" standalone="yes"?>
<Relationships xmlns="http://schemas.openxmlformats.org/package/2006/relationships"><Relationship Id="rId8" Type="http://schemas.openxmlformats.org/officeDocument/2006/relationships/image" Target="../media/image48.png"/><Relationship Id="rId3" Type="http://schemas.microsoft.com/office/2007/relationships/hdphoto" Target="../media/hdphoto7.wdp"/><Relationship Id="rId7" Type="http://schemas.openxmlformats.org/officeDocument/2006/relationships/image" Target="../media/image47.png"/><Relationship Id="rId2" Type="http://schemas.openxmlformats.org/officeDocument/2006/relationships/image" Target="../media/image43.png"/><Relationship Id="rId1" Type="http://schemas.openxmlformats.org/officeDocument/2006/relationships/slideLayout" Target="../slideLayouts/slideLayout2.xml"/><Relationship Id="rId6" Type="http://schemas.openxmlformats.org/officeDocument/2006/relationships/image" Target="../media/image46.emf"/><Relationship Id="rId5" Type="http://schemas.openxmlformats.org/officeDocument/2006/relationships/image" Target="../media/image45.emf"/><Relationship Id="rId4" Type="http://schemas.openxmlformats.org/officeDocument/2006/relationships/image" Target="../media/image44.emf"/></Relationships>
</file>

<file path=ppt/slides/_rels/slide19.xml.rels><?xml version="1.0" encoding="UTF-8" standalone="yes"?>
<Relationships xmlns="http://schemas.openxmlformats.org/package/2006/relationships"><Relationship Id="rId8" Type="http://schemas.openxmlformats.org/officeDocument/2006/relationships/image" Target="../media/image52.png"/><Relationship Id="rId3" Type="http://schemas.microsoft.com/office/2007/relationships/hdphoto" Target="../media/hdphoto10.wdp"/><Relationship Id="rId7" Type="http://schemas.microsoft.com/office/2007/relationships/hdphoto" Target="../media/hdphoto12.wdp"/><Relationship Id="rId2" Type="http://schemas.openxmlformats.org/officeDocument/2006/relationships/image" Target="../media/image49.png"/><Relationship Id="rId1" Type="http://schemas.openxmlformats.org/officeDocument/2006/relationships/slideLayout" Target="../slideLayouts/slideLayout2.xml"/><Relationship Id="rId6" Type="http://schemas.openxmlformats.org/officeDocument/2006/relationships/image" Target="../media/image51.png"/><Relationship Id="rId5" Type="http://schemas.microsoft.com/office/2007/relationships/hdphoto" Target="../media/hdphoto11.wdp"/><Relationship Id="rId4" Type="http://schemas.openxmlformats.org/officeDocument/2006/relationships/image" Target="../media/image50.png"/><Relationship Id="rId9" Type="http://schemas.microsoft.com/office/2007/relationships/hdphoto" Target="../media/hdphoto13.wdp"/></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8" Type="http://schemas.openxmlformats.org/officeDocument/2006/relationships/image" Target="../media/image55.png"/><Relationship Id="rId3" Type="http://schemas.microsoft.com/office/2007/relationships/hdphoto" Target="../media/hdphoto10.wdp"/><Relationship Id="rId7" Type="http://schemas.microsoft.com/office/2007/relationships/hdphoto" Target="../media/hdphoto15.wdp"/><Relationship Id="rId2" Type="http://schemas.openxmlformats.org/officeDocument/2006/relationships/image" Target="../media/image49.png"/><Relationship Id="rId1" Type="http://schemas.openxmlformats.org/officeDocument/2006/relationships/slideLayout" Target="../slideLayouts/slideLayout2.xml"/><Relationship Id="rId6" Type="http://schemas.openxmlformats.org/officeDocument/2006/relationships/image" Target="../media/image54.png"/><Relationship Id="rId5" Type="http://schemas.microsoft.com/office/2007/relationships/hdphoto" Target="../media/hdphoto14.wdp"/><Relationship Id="rId10" Type="http://schemas.openxmlformats.org/officeDocument/2006/relationships/image" Target="../media/image56.emf"/><Relationship Id="rId4" Type="http://schemas.openxmlformats.org/officeDocument/2006/relationships/image" Target="../media/image53.png"/><Relationship Id="rId9" Type="http://schemas.microsoft.com/office/2007/relationships/hdphoto" Target="../media/hdphoto16.wdp"/></Relationships>
</file>

<file path=ppt/slides/_rels/slide21.xml.rels><?xml version="1.0" encoding="UTF-8" standalone="yes"?>
<Relationships xmlns="http://schemas.openxmlformats.org/package/2006/relationships"><Relationship Id="rId3" Type="http://schemas.microsoft.com/office/2007/relationships/hdphoto" Target="../media/hdphoto17.wdp"/><Relationship Id="rId2" Type="http://schemas.openxmlformats.org/officeDocument/2006/relationships/image" Target="../media/image5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87998" y="826187"/>
            <a:ext cx="10058400" cy="2562472"/>
          </a:xfrm>
        </p:spPr>
        <p:txBody>
          <a:bodyPr/>
          <a:lstStyle/>
          <a:p>
            <a:pPr algn="r"/>
            <a:r>
              <a:rPr lang="es-AR" dirty="0"/>
              <a:t>Estructuras Reticuladas</a:t>
            </a:r>
            <a:br>
              <a:rPr lang="es-AR" dirty="0"/>
            </a:br>
            <a:r>
              <a:rPr lang="es-AR" sz="2400" dirty="0"/>
              <a:t>Cátedra de Estabilidad</a:t>
            </a:r>
            <a:endParaRPr lang="en-US" dirty="0"/>
          </a:p>
        </p:txBody>
      </p:sp>
      <p:sp>
        <p:nvSpPr>
          <p:cNvPr id="3" name="Subtítulo 2"/>
          <p:cNvSpPr>
            <a:spLocks noGrp="1"/>
          </p:cNvSpPr>
          <p:nvPr>
            <p:ph type="subTitle" idx="1"/>
          </p:nvPr>
        </p:nvSpPr>
        <p:spPr/>
        <p:txBody>
          <a:bodyPr/>
          <a:lstStyle/>
          <a:p>
            <a:pPr algn="ctr"/>
            <a:r>
              <a:rPr lang="es-AR" dirty="0"/>
              <a:t>U.T.N. – Facultad Regional Reconquista</a:t>
            </a:r>
          </a:p>
          <a:p>
            <a:endParaRPr lang="en-US" dirty="0"/>
          </a:p>
        </p:txBody>
      </p:sp>
    </p:spTree>
    <p:extLst>
      <p:ext uri="{BB962C8B-B14F-4D97-AF65-F5344CB8AC3E}">
        <p14:creationId xmlns:p14="http://schemas.microsoft.com/office/powerpoint/2010/main" val="17490624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80" y="447968"/>
            <a:ext cx="10058400" cy="816056"/>
          </a:xfrm>
        </p:spPr>
        <p:txBody>
          <a:bodyPr>
            <a:normAutofit/>
          </a:bodyPr>
          <a:lstStyle/>
          <a:p>
            <a:r>
              <a:rPr lang="es-ES" sz="4400" dirty="0"/>
              <a:t>Denominación de las partes de un reticulado</a:t>
            </a:r>
            <a:endParaRPr lang="en-US" sz="4400" dirty="0"/>
          </a:p>
        </p:txBody>
      </p:sp>
      <p:pic>
        <p:nvPicPr>
          <p:cNvPr id="5" name="Imagen 4"/>
          <p:cNvPicPr>
            <a:picLocks noChangeAspect="1"/>
          </p:cNvPicPr>
          <p:nvPr/>
        </p:nvPicPr>
        <p:blipFill>
          <a:blip r:embed="rId2"/>
          <a:stretch>
            <a:fillRect/>
          </a:stretch>
        </p:blipFill>
        <p:spPr>
          <a:xfrm>
            <a:off x="3252181" y="1815353"/>
            <a:ext cx="6148325" cy="2688822"/>
          </a:xfrm>
          <a:prstGeom prst="rect">
            <a:avLst/>
          </a:prstGeom>
        </p:spPr>
      </p:pic>
      <p:sp>
        <p:nvSpPr>
          <p:cNvPr id="6" name="Rectángulo 5"/>
          <p:cNvSpPr/>
          <p:nvPr/>
        </p:nvSpPr>
        <p:spPr>
          <a:xfrm>
            <a:off x="443753" y="4504175"/>
            <a:ext cx="11174505" cy="1569660"/>
          </a:xfrm>
          <a:prstGeom prst="rect">
            <a:avLst/>
          </a:prstGeom>
        </p:spPr>
        <p:txBody>
          <a:bodyPr wrap="square">
            <a:spAutoFit/>
          </a:bodyPr>
          <a:lstStyle/>
          <a:p>
            <a:pPr algn="just"/>
            <a:r>
              <a:rPr lang="en-US" b="1" dirty="0" err="1">
                <a:latin typeface="CMBX10"/>
              </a:rPr>
              <a:t>Montante</a:t>
            </a:r>
            <a:r>
              <a:rPr lang="en-US" b="1" dirty="0">
                <a:latin typeface="CMBX10"/>
              </a:rPr>
              <a:t>:</a:t>
            </a:r>
            <a:r>
              <a:rPr lang="en-US" dirty="0">
                <a:latin typeface="CMBX10"/>
              </a:rPr>
              <a:t> </a:t>
            </a:r>
            <a:r>
              <a:rPr lang="en-US" dirty="0">
                <a:latin typeface="CMR10"/>
              </a:rPr>
              <a:t>Barra 1-4, Barra 2-5, Barra 3-6. </a:t>
            </a:r>
            <a:r>
              <a:rPr lang="en-US" dirty="0" err="1">
                <a:latin typeface="CMR10"/>
              </a:rPr>
              <a:t>Usualmente</a:t>
            </a:r>
            <a:r>
              <a:rPr lang="en-US" dirty="0">
                <a:latin typeface="CMR10"/>
              </a:rPr>
              <a:t> </a:t>
            </a:r>
            <a:r>
              <a:rPr lang="en-US" dirty="0" err="1">
                <a:latin typeface="CMR10"/>
              </a:rPr>
              <a:t>en</a:t>
            </a:r>
            <a:r>
              <a:rPr lang="en-US" dirty="0">
                <a:latin typeface="CMR10"/>
              </a:rPr>
              <a:t> </a:t>
            </a:r>
            <a:r>
              <a:rPr lang="en-US" dirty="0" err="1">
                <a:latin typeface="CMR10"/>
              </a:rPr>
              <a:t>compresión</a:t>
            </a:r>
            <a:r>
              <a:rPr lang="en-US" dirty="0">
                <a:latin typeface="CMR10"/>
              </a:rPr>
              <a:t> (-)</a:t>
            </a:r>
          </a:p>
          <a:p>
            <a:pPr algn="just"/>
            <a:endParaRPr lang="en-US" sz="800" dirty="0">
              <a:latin typeface="CMR10"/>
            </a:endParaRPr>
          </a:p>
          <a:p>
            <a:pPr algn="just"/>
            <a:r>
              <a:rPr lang="es-ES" b="1" dirty="0">
                <a:latin typeface="CMBX10"/>
              </a:rPr>
              <a:t>Diagonal:</a:t>
            </a:r>
            <a:r>
              <a:rPr lang="es-ES" dirty="0">
                <a:latin typeface="CMBX10"/>
              </a:rPr>
              <a:t> </a:t>
            </a:r>
            <a:r>
              <a:rPr lang="es-ES" dirty="0">
                <a:latin typeface="CMR10"/>
              </a:rPr>
              <a:t>Barra 2-4, Barra 3-5. En compresión (-) o tracción (+) dependiendo de las </a:t>
            </a:r>
            <a:r>
              <a:rPr lang="en-US" dirty="0" err="1">
                <a:latin typeface="CMR10"/>
              </a:rPr>
              <a:t>cargas</a:t>
            </a:r>
            <a:r>
              <a:rPr lang="en-US" dirty="0">
                <a:latin typeface="CMR10"/>
              </a:rPr>
              <a:t> y la </a:t>
            </a:r>
            <a:r>
              <a:rPr lang="en-US" dirty="0" err="1">
                <a:latin typeface="CMR10"/>
              </a:rPr>
              <a:t>geometría</a:t>
            </a:r>
            <a:r>
              <a:rPr lang="en-US" dirty="0">
                <a:latin typeface="CMR10"/>
              </a:rPr>
              <a:t>.</a:t>
            </a:r>
          </a:p>
          <a:p>
            <a:pPr algn="just"/>
            <a:endParaRPr lang="en-US" sz="800" dirty="0">
              <a:latin typeface="CMR10"/>
            </a:endParaRPr>
          </a:p>
          <a:p>
            <a:pPr algn="just"/>
            <a:r>
              <a:rPr lang="es-ES" b="1" dirty="0" err="1">
                <a:latin typeface="CMBX10"/>
              </a:rPr>
              <a:t>Cordon</a:t>
            </a:r>
            <a:r>
              <a:rPr lang="es-ES" b="1" dirty="0">
                <a:latin typeface="CMBX10"/>
              </a:rPr>
              <a:t> Inferior: </a:t>
            </a:r>
            <a:r>
              <a:rPr lang="es-ES" dirty="0">
                <a:latin typeface="CMR10"/>
              </a:rPr>
              <a:t>Barra 1-2, Barra 2-3. Usualmente en tracción (+)</a:t>
            </a:r>
          </a:p>
          <a:p>
            <a:pPr algn="just"/>
            <a:endParaRPr lang="es-ES" sz="800" dirty="0">
              <a:latin typeface="CMR10"/>
            </a:endParaRPr>
          </a:p>
          <a:p>
            <a:pPr algn="just"/>
            <a:r>
              <a:rPr lang="en-US" b="1" dirty="0">
                <a:latin typeface="CMBX10"/>
              </a:rPr>
              <a:t>Cordon Superior: </a:t>
            </a:r>
            <a:r>
              <a:rPr lang="en-US" dirty="0">
                <a:latin typeface="CMR10"/>
              </a:rPr>
              <a:t>Barra 4-5, Barra 5-6. </a:t>
            </a:r>
            <a:r>
              <a:rPr lang="en-US" dirty="0" err="1">
                <a:latin typeface="CMR10"/>
              </a:rPr>
              <a:t>Usualmente</a:t>
            </a:r>
            <a:r>
              <a:rPr lang="en-US" dirty="0">
                <a:latin typeface="CMR10"/>
              </a:rPr>
              <a:t> </a:t>
            </a:r>
            <a:r>
              <a:rPr lang="en-US" dirty="0" err="1">
                <a:latin typeface="CMR10"/>
              </a:rPr>
              <a:t>en</a:t>
            </a:r>
            <a:r>
              <a:rPr lang="en-US" dirty="0">
                <a:latin typeface="CMR10"/>
              </a:rPr>
              <a:t> compression (-)</a:t>
            </a:r>
            <a:endParaRPr lang="en-US" dirty="0"/>
          </a:p>
        </p:txBody>
      </p:sp>
    </p:spTree>
    <p:extLst>
      <p:ext uri="{BB962C8B-B14F-4D97-AF65-F5344CB8AC3E}">
        <p14:creationId xmlns:p14="http://schemas.microsoft.com/office/powerpoint/2010/main" val="2633171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Effect transition="in" filter="wipe(left)">
                                      <p:cBhvr>
                                        <p:cTn id="14" dur="500"/>
                                        <p:tgtEl>
                                          <p:spTgt spid="6">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Effect transition="in" filter="wipe(left)">
                                      <p:cBhvr>
                                        <p:cTn id="19" dur="500"/>
                                        <p:tgtEl>
                                          <p:spTgt spid="6">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6">
                                            <p:txEl>
                                              <p:pRg st="4" end="4"/>
                                            </p:txEl>
                                          </p:spTgt>
                                        </p:tgtEl>
                                        <p:attrNameLst>
                                          <p:attrName>style.visibility</p:attrName>
                                        </p:attrNameLst>
                                      </p:cBhvr>
                                      <p:to>
                                        <p:strVal val="visible"/>
                                      </p:to>
                                    </p:set>
                                    <p:animEffect transition="in" filter="wipe(left)">
                                      <p:cBhvr>
                                        <p:cTn id="24" dur="500"/>
                                        <p:tgtEl>
                                          <p:spTgt spid="6">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childTnLst>
                                    <p:set>
                                      <p:cBhvr>
                                        <p:cTn id="28" dur="1" fill="hold">
                                          <p:stCondLst>
                                            <p:cond delay="0"/>
                                          </p:stCondLst>
                                        </p:cTn>
                                        <p:tgtEl>
                                          <p:spTgt spid="6">
                                            <p:txEl>
                                              <p:pRg st="6" end="6"/>
                                            </p:txEl>
                                          </p:spTgt>
                                        </p:tgtEl>
                                        <p:attrNameLst>
                                          <p:attrName>style.visibility</p:attrName>
                                        </p:attrNameLst>
                                      </p:cBhvr>
                                      <p:to>
                                        <p:strVal val="visible"/>
                                      </p:to>
                                    </p:set>
                                    <p:animEffect transition="in" filter="wipe(left)">
                                      <p:cBhvr>
                                        <p:cTn id="29"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80" y="575537"/>
            <a:ext cx="10058400" cy="802609"/>
          </a:xfrm>
        </p:spPr>
        <p:txBody>
          <a:bodyPr/>
          <a:lstStyle/>
          <a:p>
            <a:r>
              <a:rPr lang="en-US" dirty="0" err="1"/>
              <a:t>Métodos</a:t>
            </a:r>
            <a:r>
              <a:rPr lang="en-US" dirty="0"/>
              <a:t> de </a:t>
            </a:r>
            <a:r>
              <a:rPr lang="en-US" dirty="0" err="1"/>
              <a:t>cálculo</a:t>
            </a:r>
            <a:endParaRPr lang="en-US" dirty="0"/>
          </a:p>
        </p:txBody>
      </p:sp>
      <p:sp>
        <p:nvSpPr>
          <p:cNvPr id="4" name="Rectángulo 3"/>
          <p:cNvSpPr/>
          <p:nvPr/>
        </p:nvSpPr>
        <p:spPr>
          <a:xfrm>
            <a:off x="1097280" y="1892931"/>
            <a:ext cx="10058400" cy="923330"/>
          </a:xfrm>
          <a:prstGeom prst="rect">
            <a:avLst/>
          </a:prstGeom>
        </p:spPr>
        <p:txBody>
          <a:bodyPr wrap="square">
            <a:spAutoFit/>
          </a:bodyPr>
          <a:lstStyle/>
          <a:p>
            <a:pPr algn="just"/>
            <a:r>
              <a:rPr lang="es-ES" dirty="0">
                <a:latin typeface="CMR10"/>
              </a:rPr>
              <a:t>Un problema típico de resolución de estructuras de reticulado consiste en determinar los esfuerzos internos de las barras (solicitaciones) y las reacciones de vínculo externos. Es decir que en el plano tendremos, en el caso mas simple, </a:t>
            </a:r>
            <a:r>
              <a:rPr lang="es-ES" dirty="0">
                <a:latin typeface="CMMI10"/>
              </a:rPr>
              <a:t>b </a:t>
            </a:r>
            <a:r>
              <a:rPr lang="es-ES" dirty="0">
                <a:latin typeface="CMR10"/>
              </a:rPr>
              <a:t>+ 3 incógnitas.</a:t>
            </a:r>
            <a:endParaRPr lang="en-US" dirty="0"/>
          </a:p>
        </p:txBody>
      </p:sp>
      <p:sp>
        <p:nvSpPr>
          <p:cNvPr id="5" name="Rectángulo 4"/>
          <p:cNvSpPr/>
          <p:nvPr/>
        </p:nvSpPr>
        <p:spPr>
          <a:xfrm>
            <a:off x="1097280" y="3043222"/>
            <a:ext cx="10058400" cy="923330"/>
          </a:xfrm>
          <a:prstGeom prst="rect">
            <a:avLst/>
          </a:prstGeom>
        </p:spPr>
        <p:txBody>
          <a:bodyPr wrap="square">
            <a:spAutoFit/>
          </a:bodyPr>
          <a:lstStyle/>
          <a:p>
            <a:pPr algn="just"/>
            <a:r>
              <a:rPr lang="es-ES" dirty="0">
                <a:latin typeface="CMR10"/>
              </a:rPr>
              <a:t>La determinación de las reacciones de vínculo se llevan a cabo planteando las tres condiciones de equilibrio, mientras que la determinaciones del esfuerzo en las barras del reticulado dependerá del método adoptado para la resolución.</a:t>
            </a:r>
            <a:endParaRPr lang="en-US" dirty="0"/>
          </a:p>
        </p:txBody>
      </p:sp>
      <p:sp>
        <p:nvSpPr>
          <p:cNvPr id="6" name="Rectángulo 5"/>
          <p:cNvSpPr/>
          <p:nvPr/>
        </p:nvSpPr>
        <p:spPr>
          <a:xfrm>
            <a:off x="1097280" y="4193513"/>
            <a:ext cx="10058400" cy="923330"/>
          </a:xfrm>
          <a:prstGeom prst="rect">
            <a:avLst/>
          </a:prstGeom>
        </p:spPr>
        <p:txBody>
          <a:bodyPr wrap="square">
            <a:spAutoFit/>
          </a:bodyPr>
          <a:lstStyle/>
          <a:p>
            <a:pPr algn="just"/>
            <a:r>
              <a:rPr lang="es-ES" dirty="0">
                <a:latin typeface="CMR10"/>
              </a:rPr>
              <a:t>Los métodos de resolución de estructuras de reticulados que veremos son: el </a:t>
            </a:r>
            <a:r>
              <a:rPr lang="es-ES" dirty="0">
                <a:latin typeface="CMTI10"/>
              </a:rPr>
              <a:t>Método de los </a:t>
            </a:r>
            <a:r>
              <a:rPr lang="es-ES" dirty="0" smtClean="0">
                <a:latin typeface="CMTI10"/>
              </a:rPr>
              <a:t>nodos</a:t>
            </a:r>
            <a:r>
              <a:rPr lang="es-ES" dirty="0">
                <a:latin typeface="CMTI10"/>
              </a:rPr>
              <a:t>, </a:t>
            </a:r>
            <a:r>
              <a:rPr lang="es-ES" dirty="0">
                <a:latin typeface="CMR10"/>
              </a:rPr>
              <a:t>el </a:t>
            </a:r>
            <a:r>
              <a:rPr lang="es-ES" dirty="0">
                <a:latin typeface="CMTI10"/>
              </a:rPr>
              <a:t>Método de las secciones </a:t>
            </a:r>
            <a:r>
              <a:rPr lang="es-ES" dirty="0">
                <a:latin typeface="CMR10"/>
              </a:rPr>
              <a:t>(o corte de </a:t>
            </a:r>
            <a:r>
              <a:rPr lang="es-ES" dirty="0" err="1">
                <a:latin typeface="CMR10"/>
              </a:rPr>
              <a:t>Ritter</a:t>
            </a:r>
            <a:r>
              <a:rPr lang="es-ES" dirty="0">
                <a:latin typeface="CMR10"/>
              </a:rPr>
              <a:t>), el Método de </a:t>
            </a:r>
            <a:r>
              <a:rPr lang="es-ES" dirty="0" err="1" smtClean="0">
                <a:latin typeface="CMR10"/>
              </a:rPr>
              <a:t>Culmann</a:t>
            </a:r>
            <a:r>
              <a:rPr lang="es-ES" dirty="0" smtClean="0">
                <a:latin typeface="CMR10"/>
              </a:rPr>
              <a:t> </a:t>
            </a:r>
            <a:r>
              <a:rPr lang="es-ES" dirty="0">
                <a:latin typeface="CMR10"/>
              </a:rPr>
              <a:t>y el Método de Cremona.</a:t>
            </a:r>
            <a:endParaRPr lang="en-US" dirty="0"/>
          </a:p>
        </p:txBody>
      </p:sp>
      <p:sp>
        <p:nvSpPr>
          <p:cNvPr id="7" name="Rectángulo 6"/>
          <p:cNvSpPr/>
          <p:nvPr/>
        </p:nvSpPr>
        <p:spPr>
          <a:xfrm>
            <a:off x="1097280" y="5343804"/>
            <a:ext cx="10058400" cy="923330"/>
          </a:xfrm>
          <a:prstGeom prst="rect">
            <a:avLst/>
          </a:prstGeom>
        </p:spPr>
        <p:txBody>
          <a:bodyPr wrap="square">
            <a:spAutoFit/>
          </a:bodyPr>
          <a:lstStyle/>
          <a:p>
            <a:pPr algn="just"/>
            <a:r>
              <a:rPr lang="es-ES" dirty="0">
                <a:latin typeface="CMR10"/>
              </a:rPr>
              <a:t>Cabe destacar que todos los métodos de resolución se </a:t>
            </a:r>
            <a:r>
              <a:rPr lang="es-ES" dirty="0" smtClean="0">
                <a:latin typeface="CMR10"/>
              </a:rPr>
              <a:t>basan en </a:t>
            </a:r>
            <a:r>
              <a:rPr lang="es-ES" dirty="0">
                <a:latin typeface="CMR10"/>
              </a:rPr>
              <a:t>el principio de que si la estructura se encuentra en equilibrio, entonces cada una de sus partes también deben encontrarse en equilibrio</a:t>
            </a:r>
            <a:endParaRPr lang="en-US" dirty="0"/>
          </a:p>
        </p:txBody>
      </p:sp>
    </p:spTree>
    <p:extLst>
      <p:ext uri="{BB962C8B-B14F-4D97-AF65-F5344CB8AC3E}">
        <p14:creationId xmlns:p14="http://schemas.microsoft.com/office/powerpoint/2010/main" val="1823867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80" y="286603"/>
            <a:ext cx="10058400" cy="937079"/>
          </a:xfrm>
        </p:spPr>
        <p:txBody>
          <a:bodyPr/>
          <a:lstStyle/>
          <a:p>
            <a:r>
              <a:rPr lang="en-US" dirty="0" err="1"/>
              <a:t>Método</a:t>
            </a:r>
            <a:r>
              <a:rPr lang="en-US" dirty="0"/>
              <a:t> de </a:t>
            </a:r>
            <a:r>
              <a:rPr lang="en-US" dirty="0" err="1"/>
              <a:t>los</a:t>
            </a:r>
            <a:r>
              <a:rPr lang="en-US" dirty="0"/>
              <a:t> </a:t>
            </a:r>
            <a:r>
              <a:rPr lang="en-US" dirty="0" err="1" smtClean="0"/>
              <a:t>nodos</a:t>
            </a:r>
            <a:endParaRPr lang="en-US" dirty="0"/>
          </a:p>
        </p:txBody>
      </p:sp>
      <p:sp>
        <p:nvSpPr>
          <p:cNvPr id="5" name="Rectángulo 4"/>
          <p:cNvSpPr/>
          <p:nvPr/>
        </p:nvSpPr>
        <p:spPr>
          <a:xfrm>
            <a:off x="1097280" y="2072233"/>
            <a:ext cx="10058400" cy="1477328"/>
          </a:xfrm>
          <a:prstGeom prst="rect">
            <a:avLst/>
          </a:prstGeom>
        </p:spPr>
        <p:txBody>
          <a:bodyPr wrap="square">
            <a:spAutoFit/>
          </a:bodyPr>
          <a:lstStyle/>
          <a:p>
            <a:pPr algn="just"/>
            <a:r>
              <a:rPr lang="es-ES" dirty="0">
                <a:latin typeface="CMR10"/>
              </a:rPr>
              <a:t>Consiste en aislar cada </a:t>
            </a:r>
            <a:r>
              <a:rPr lang="es-ES" dirty="0" smtClean="0">
                <a:latin typeface="CMR10"/>
              </a:rPr>
              <a:t>nodo </a:t>
            </a:r>
            <a:r>
              <a:rPr lang="es-ES" dirty="0">
                <a:latin typeface="CMR10"/>
              </a:rPr>
              <a:t>del reticulado y plantear las condiciones de equilibrio en el mismo. Anteriormente se </a:t>
            </a:r>
            <a:r>
              <a:rPr lang="es-ES" dirty="0" smtClean="0">
                <a:latin typeface="CMR10"/>
              </a:rPr>
              <a:t>llegó </a:t>
            </a:r>
            <a:r>
              <a:rPr lang="es-ES" dirty="0">
                <a:latin typeface="CMR10"/>
              </a:rPr>
              <a:t>a la conclusión de que sobre los nudos de una estructura reticulada actúa un sistema de fuerzas concurrentes en equilibrio, por lo tanto, para determinar los esfuerzos en las barras que concurren a un </a:t>
            </a:r>
            <a:r>
              <a:rPr lang="es-ES" dirty="0" smtClean="0">
                <a:latin typeface="CMR10"/>
              </a:rPr>
              <a:t>nodo </a:t>
            </a:r>
            <a:r>
              <a:rPr lang="es-ES" dirty="0">
                <a:latin typeface="CMR10"/>
              </a:rPr>
              <a:t>bastara con plantear dos condiciones de equilibrio, sumatoria de fuerzas horizontales y verticales iguales a cero.</a:t>
            </a:r>
            <a:endParaRPr lang="en-US" dirty="0"/>
          </a:p>
        </p:txBody>
      </p:sp>
      <p:sp>
        <p:nvSpPr>
          <p:cNvPr id="6" name="Rectángulo 5"/>
          <p:cNvSpPr/>
          <p:nvPr/>
        </p:nvSpPr>
        <p:spPr>
          <a:xfrm>
            <a:off x="1097280" y="4398112"/>
            <a:ext cx="10058400" cy="923330"/>
          </a:xfrm>
          <a:prstGeom prst="rect">
            <a:avLst/>
          </a:prstGeom>
        </p:spPr>
        <p:txBody>
          <a:bodyPr wrap="square">
            <a:spAutoFit/>
          </a:bodyPr>
          <a:lstStyle/>
          <a:p>
            <a:pPr algn="just"/>
            <a:r>
              <a:rPr lang="es-ES" dirty="0">
                <a:latin typeface="CMR10"/>
              </a:rPr>
              <a:t>Dado que todos los </a:t>
            </a:r>
            <a:r>
              <a:rPr lang="es-ES" dirty="0" smtClean="0">
                <a:latin typeface="CMR10"/>
              </a:rPr>
              <a:t>nodos </a:t>
            </a:r>
            <a:r>
              <a:rPr lang="es-ES" dirty="0">
                <a:latin typeface="CMR10"/>
              </a:rPr>
              <a:t>de la estructura se encuentran en equilibrio, la estrategia empleada en este método consiste en aislar, en primer lugar, un </a:t>
            </a:r>
            <a:r>
              <a:rPr lang="es-ES" dirty="0" smtClean="0">
                <a:latin typeface="CMR10"/>
              </a:rPr>
              <a:t>nodo </a:t>
            </a:r>
            <a:r>
              <a:rPr lang="es-ES" dirty="0">
                <a:latin typeface="CMR10"/>
              </a:rPr>
              <a:t>cualquiera al cual no concurran mas </a:t>
            </a:r>
            <a:r>
              <a:rPr lang="en-US" dirty="0">
                <a:latin typeface="CMR10"/>
              </a:rPr>
              <a:t>de dos </a:t>
            </a:r>
            <a:r>
              <a:rPr lang="en-US" dirty="0" err="1">
                <a:latin typeface="CMR10"/>
              </a:rPr>
              <a:t>barras</a:t>
            </a:r>
            <a:r>
              <a:rPr lang="en-US" dirty="0">
                <a:latin typeface="CMR10"/>
              </a:rPr>
              <a:t>.</a:t>
            </a:r>
            <a:endParaRPr lang="en-US" dirty="0"/>
          </a:p>
        </p:txBody>
      </p:sp>
    </p:spTree>
    <p:extLst>
      <p:ext uri="{BB962C8B-B14F-4D97-AF65-F5344CB8AC3E}">
        <p14:creationId xmlns:p14="http://schemas.microsoft.com/office/powerpoint/2010/main" val="4042024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1097280" y="286603"/>
            <a:ext cx="10058400" cy="937079"/>
          </a:xfrm>
        </p:spPr>
        <p:txBody>
          <a:bodyPr/>
          <a:lstStyle/>
          <a:p>
            <a:r>
              <a:rPr lang="en-US" dirty="0" err="1"/>
              <a:t>Método</a:t>
            </a:r>
            <a:r>
              <a:rPr lang="en-US" dirty="0"/>
              <a:t> de </a:t>
            </a:r>
            <a:r>
              <a:rPr lang="en-US" dirty="0" err="1"/>
              <a:t>los</a:t>
            </a:r>
            <a:r>
              <a:rPr lang="en-US" dirty="0"/>
              <a:t> </a:t>
            </a:r>
            <a:r>
              <a:rPr lang="en-US" dirty="0" err="1" smtClean="0"/>
              <a:t>nodos</a:t>
            </a:r>
            <a:endParaRPr lang="en-US" dirty="0"/>
          </a:p>
        </p:txBody>
      </p:sp>
      <p:sp>
        <p:nvSpPr>
          <p:cNvPr id="5" name="Rectángulo 4"/>
          <p:cNvSpPr/>
          <p:nvPr/>
        </p:nvSpPr>
        <p:spPr>
          <a:xfrm>
            <a:off x="1097280" y="1223682"/>
            <a:ext cx="5006499" cy="369332"/>
          </a:xfrm>
          <a:prstGeom prst="rect">
            <a:avLst/>
          </a:prstGeom>
        </p:spPr>
        <p:txBody>
          <a:bodyPr wrap="none">
            <a:spAutoFit/>
          </a:bodyPr>
          <a:lstStyle/>
          <a:p>
            <a:r>
              <a:rPr lang="es-ES" dirty="0">
                <a:latin typeface="CMSSBX10"/>
              </a:rPr>
              <a:t>Ejemplo de aplicación del método de los </a:t>
            </a:r>
            <a:r>
              <a:rPr lang="es-ES" dirty="0" smtClean="0">
                <a:latin typeface="CMSSBX10"/>
              </a:rPr>
              <a:t>nodos</a:t>
            </a:r>
            <a:endParaRPr lang="en-US" dirty="0"/>
          </a:p>
        </p:txBody>
      </p:sp>
      <p:pic>
        <p:nvPicPr>
          <p:cNvPr id="6" name="Imagen 5"/>
          <p:cNvPicPr>
            <a:picLocks noChangeAspect="1"/>
          </p:cNvPicPr>
          <p:nvPr/>
        </p:nvPicPr>
        <p:blipFill>
          <a:blip r:embed="rId2"/>
          <a:stretch>
            <a:fillRect/>
          </a:stretch>
        </p:blipFill>
        <p:spPr>
          <a:xfrm>
            <a:off x="1097280" y="1825312"/>
            <a:ext cx="4084069" cy="2410512"/>
          </a:xfrm>
          <a:prstGeom prst="rect">
            <a:avLst/>
          </a:prstGeom>
        </p:spPr>
      </p:pic>
      <p:pic>
        <p:nvPicPr>
          <p:cNvPr id="7" name="Imagen 6"/>
          <p:cNvPicPr>
            <a:picLocks noChangeAspect="1"/>
          </p:cNvPicPr>
          <p:nvPr/>
        </p:nvPicPr>
        <p:blipFill>
          <a:blip r:embed="rId3"/>
          <a:stretch>
            <a:fillRect/>
          </a:stretch>
        </p:blipFill>
        <p:spPr>
          <a:xfrm>
            <a:off x="6103779" y="1825312"/>
            <a:ext cx="3845001" cy="2410512"/>
          </a:xfrm>
          <a:prstGeom prst="rect">
            <a:avLst/>
          </a:prstGeom>
        </p:spPr>
      </p:pic>
      <p:pic>
        <p:nvPicPr>
          <p:cNvPr id="8" name="Imagen 7"/>
          <p:cNvPicPr>
            <a:picLocks noChangeAspect="1"/>
          </p:cNvPicPr>
          <p:nvPr/>
        </p:nvPicPr>
        <p:blipFill>
          <a:blip r:embed="rId4">
            <a:lum bright="-15000" contrast="30000"/>
          </a:blip>
          <a:stretch>
            <a:fillRect/>
          </a:stretch>
        </p:blipFill>
        <p:spPr>
          <a:xfrm>
            <a:off x="1097280" y="4245324"/>
            <a:ext cx="5343862" cy="663268"/>
          </a:xfrm>
          <a:prstGeom prst="rect">
            <a:avLst/>
          </a:prstGeom>
        </p:spPr>
      </p:pic>
      <p:pic>
        <p:nvPicPr>
          <p:cNvPr id="9" name="Imagen 8"/>
          <p:cNvPicPr>
            <a:picLocks noChangeAspect="1"/>
          </p:cNvPicPr>
          <p:nvPr/>
        </p:nvPicPr>
        <p:blipFill>
          <a:blip r:embed="rId5">
            <a:lum bright="-15000" contrast="30000"/>
          </a:blip>
          <a:stretch>
            <a:fillRect/>
          </a:stretch>
        </p:blipFill>
        <p:spPr>
          <a:xfrm>
            <a:off x="6790217" y="4241844"/>
            <a:ext cx="2499012" cy="706674"/>
          </a:xfrm>
          <a:prstGeom prst="rect">
            <a:avLst/>
          </a:prstGeom>
        </p:spPr>
      </p:pic>
      <p:pic>
        <p:nvPicPr>
          <p:cNvPr id="10" name="Imagen 9"/>
          <p:cNvPicPr>
            <a:picLocks noChangeAspect="1"/>
          </p:cNvPicPr>
          <p:nvPr/>
        </p:nvPicPr>
        <p:blipFill>
          <a:blip r:embed="rId6">
            <a:lum bright="-15000" contrast="30000"/>
          </a:blip>
          <a:stretch>
            <a:fillRect/>
          </a:stretch>
        </p:blipFill>
        <p:spPr>
          <a:xfrm>
            <a:off x="962810" y="4948518"/>
            <a:ext cx="1538074" cy="564776"/>
          </a:xfrm>
          <a:prstGeom prst="rect">
            <a:avLst/>
          </a:prstGeom>
        </p:spPr>
      </p:pic>
      <p:pic>
        <p:nvPicPr>
          <p:cNvPr id="11" name="Imagen 10"/>
          <p:cNvPicPr>
            <a:picLocks noChangeAspect="1"/>
          </p:cNvPicPr>
          <p:nvPr/>
        </p:nvPicPr>
        <p:blipFill>
          <a:blip r:embed="rId7">
            <a:lum bright="-15000" contrast="30000"/>
          </a:blip>
          <a:stretch>
            <a:fillRect/>
          </a:stretch>
        </p:blipFill>
        <p:spPr>
          <a:xfrm>
            <a:off x="2816395" y="5071765"/>
            <a:ext cx="1861317" cy="441529"/>
          </a:xfrm>
          <a:prstGeom prst="rect">
            <a:avLst/>
          </a:prstGeom>
        </p:spPr>
      </p:pic>
      <p:pic>
        <p:nvPicPr>
          <p:cNvPr id="12" name="Imagen 11"/>
          <p:cNvPicPr>
            <a:picLocks noChangeAspect="1"/>
          </p:cNvPicPr>
          <p:nvPr/>
        </p:nvPicPr>
        <p:blipFill>
          <a:blip r:embed="rId8">
            <a:lum bright="-15000" contrast="30000"/>
          </a:blip>
          <a:stretch>
            <a:fillRect/>
          </a:stretch>
        </p:blipFill>
        <p:spPr>
          <a:xfrm>
            <a:off x="4677712" y="4948518"/>
            <a:ext cx="2932851" cy="625146"/>
          </a:xfrm>
          <a:prstGeom prst="rect">
            <a:avLst/>
          </a:prstGeom>
        </p:spPr>
      </p:pic>
      <p:pic>
        <p:nvPicPr>
          <p:cNvPr id="13" name="Imagen 12"/>
          <p:cNvPicPr>
            <a:picLocks noChangeAspect="1"/>
          </p:cNvPicPr>
          <p:nvPr/>
        </p:nvPicPr>
        <p:blipFill>
          <a:blip r:embed="rId9">
            <a:lum bright="-15000" contrast="30000"/>
          </a:blip>
          <a:stretch>
            <a:fillRect/>
          </a:stretch>
        </p:blipFill>
        <p:spPr>
          <a:xfrm>
            <a:off x="1171995" y="5726123"/>
            <a:ext cx="1328889" cy="499865"/>
          </a:xfrm>
          <a:prstGeom prst="rect">
            <a:avLst/>
          </a:prstGeom>
        </p:spPr>
      </p:pic>
      <p:pic>
        <p:nvPicPr>
          <p:cNvPr id="14" name="Imagen 13"/>
          <p:cNvPicPr>
            <a:picLocks noChangeAspect="1"/>
          </p:cNvPicPr>
          <p:nvPr/>
        </p:nvPicPr>
        <p:blipFill>
          <a:blip r:embed="rId10">
            <a:lum bright="-15000" contrast="30000"/>
          </a:blip>
          <a:stretch>
            <a:fillRect/>
          </a:stretch>
        </p:blipFill>
        <p:spPr>
          <a:xfrm>
            <a:off x="2712678" y="5812367"/>
            <a:ext cx="2107585" cy="413621"/>
          </a:xfrm>
          <a:prstGeom prst="rect">
            <a:avLst/>
          </a:prstGeom>
        </p:spPr>
      </p:pic>
      <p:pic>
        <p:nvPicPr>
          <p:cNvPr id="15" name="Imagen 14"/>
          <p:cNvPicPr>
            <a:picLocks noChangeAspect="1"/>
          </p:cNvPicPr>
          <p:nvPr/>
        </p:nvPicPr>
        <p:blipFill>
          <a:blip r:embed="rId11">
            <a:lum bright="-15000" contrast="30000"/>
          </a:blip>
          <a:stretch>
            <a:fillRect/>
          </a:stretch>
        </p:blipFill>
        <p:spPr>
          <a:xfrm>
            <a:off x="4820263" y="5812367"/>
            <a:ext cx="1378832" cy="372365"/>
          </a:xfrm>
          <a:prstGeom prst="rect">
            <a:avLst/>
          </a:prstGeom>
        </p:spPr>
      </p:pic>
    </p:spTree>
    <p:extLst>
      <p:ext uri="{BB962C8B-B14F-4D97-AF65-F5344CB8AC3E}">
        <p14:creationId xmlns:p14="http://schemas.microsoft.com/office/powerpoint/2010/main" val="1420842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1000"/>
                                        <p:tgtEl>
                                          <p:spTgt spid="9"/>
                                        </p:tgtEl>
                                      </p:cBhvr>
                                    </p:animEffect>
                                    <p:anim calcmode="lin" valueType="num">
                                      <p:cBhvr>
                                        <p:cTn id="27" dur="1000" fill="hold"/>
                                        <p:tgtEl>
                                          <p:spTgt spid="9"/>
                                        </p:tgtEl>
                                        <p:attrNameLst>
                                          <p:attrName>ppt_x</p:attrName>
                                        </p:attrNameLst>
                                      </p:cBhvr>
                                      <p:tavLst>
                                        <p:tav tm="0">
                                          <p:val>
                                            <p:strVal val="#ppt_x"/>
                                          </p:val>
                                        </p:tav>
                                        <p:tav tm="100000">
                                          <p:val>
                                            <p:strVal val="#ppt_x"/>
                                          </p:val>
                                        </p:tav>
                                      </p:tavLst>
                                    </p:anim>
                                    <p:anim calcmode="lin" valueType="num">
                                      <p:cBhvr>
                                        <p:cTn id="28"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fade">
                                      <p:cBhvr>
                                        <p:cTn id="33" dur="1000"/>
                                        <p:tgtEl>
                                          <p:spTgt spid="10"/>
                                        </p:tgtEl>
                                      </p:cBhvr>
                                    </p:animEffect>
                                    <p:anim calcmode="lin" valueType="num">
                                      <p:cBhvr>
                                        <p:cTn id="34" dur="1000" fill="hold"/>
                                        <p:tgtEl>
                                          <p:spTgt spid="10"/>
                                        </p:tgtEl>
                                        <p:attrNameLst>
                                          <p:attrName>ppt_x</p:attrName>
                                        </p:attrNameLst>
                                      </p:cBhvr>
                                      <p:tavLst>
                                        <p:tav tm="0">
                                          <p:val>
                                            <p:strVal val="#ppt_x"/>
                                          </p:val>
                                        </p:tav>
                                        <p:tav tm="100000">
                                          <p:val>
                                            <p:strVal val="#ppt_x"/>
                                          </p:val>
                                        </p:tav>
                                      </p:tavLst>
                                    </p:anim>
                                    <p:anim calcmode="lin" valueType="num">
                                      <p:cBhvr>
                                        <p:cTn id="35" dur="1000" fill="hold"/>
                                        <p:tgtEl>
                                          <p:spTgt spid="10"/>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11"/>
                                        </p:tgtEl>
                                        <p:attrNameLst>
                                          <p:attrName>style.visibility</p:attrName>
                                        </p:attrNameLst>
                                      </p:cBhvr>
                                      <p:to>
                                        <p:strVal val="visible"/>
                                      </p:to>
                                    </p:set>
                                    <p:animEffect transition="in" filter="fade">
                                      <p:cBhvr>
                                        <p:cTn id="38" dur="1000"/>
                                        <p:tgtEl>
                                          <p:spTgt spid="11"/>
                                        </p:tgtEl>
                                      </p:cBhvr>
                                    </p:animEffect>
                                    <p:anim calcmode="lin" valueType="num">
                                      <p:cBhvr>
                                        <p:cTn id="39" dur="1000" fill="hold"/>
                                        <p:tgtEl>
                                          <p:spTgt spid="11"/>
                                        </p:tgtEl>
                                        <p:attrNameLst>
                                          <p:attrName>ppt_x</p:attrName>
                                        </p:attrNameLst>
                                      </p:cBhvr>
                                      <p:tavLst>
                                        <p:tav tm="0">
                                          <p:val>
                                            <p:strVal val="#ppt_x"/>
                                          </p:val>
                                        </p:tav>
                                        <p:tav tm="100000">
                                          <p:val>
                                            <p:strVal val="#ppt_x"/>
                                          </p:val>
                                        </p:tav>
                                      </p:tavLst>
                                    </p:anim>
                                    <p:anim calcmode="lin" valueType="num">
                                      <p:cBhvr>
                                        <p:cTn id="40" dur="1000" fill="hold"/>
                                        <p:tgtEl>
                                          <p:spTgt spid="11"/>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fade">
                                      <p:cBhvr>
                                        <p:cTn id="43" dur="1000"/>
                                        <p:tgtEl>
                                          <p:spTgt spid="12"/>
                                        </p:tgtEl>
                                      </p:cBhvr>
                                    </p:animEffect>
                                    <p:anim calcmode="lin" valueType="num">
                                      <p:cBhvr>
                                        <p:cTn id="44" dur="1000" fill="hold"/>
                                        <p:tgtEl>
                                          <p:spTgt spid="12"/>
                                        </p:tgtEl>
                                        <p:attrNameLst>
                                          <p:attrName>ppt_x</p:attrName>
                                        </p:attrNameLst>
                                      </p:cBhvr>
                                      <p:tavLst>
                                        <p:tav tm="0">
                                          <p:val>
                                            <p:strVal val="#ppt_x"/>
                                          </p:val>
                                        </p:tav>
                                        <p:tav tm="100000">
                                          <p:val>
                                            <p:strVal val="#ppt_x"/>
                                          </p:val>
                                        </p:tav>
                                      </p:tavLst>
                                    </p:anim>
                                    <p:anim calcmode="lin" valueType="num">
                                      <p:cBhvr>
                                        <p:cTn id="45"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nodeType="clickEffect">
                                  <p:stCondLst>
                                    <p:cond delay="0"/>
                                  </p:stCondLst>
                                  <p:childTnLst>
                                    <p:set>
                                      <p:cBhvr>
                                        <p:cTn id="49" dur="1" fill="hold">
                                          <p:stCondLst>
                                            <p:cond delay="0"/>
                                          </p:stCondLst>
                                        </p:cTn>
                                        <p:tgtEl>
                                          <p:spTgt spid="13"/>
                                        </p:tgtEl>
                                        <p:attrNameLst>
                                          <p:attrName>style.visibility</p:attrName>
                                        </p:attrNameLst>
                                      </p:cBhvr>
                                      <p:to>
                                        <p:strVal val="visible"/>
                                      </p:to>
                                    </p:set>
                                    <p:animEffect transition="in" filter="fade">
                                      <p:cBhvr>
                                        <p:cTn id="50" dur="1000"/>
                                        <p:tgtEl>
                                          <p:spTgt spid="13"/>
                                        </p:tgtEl>
                                      </p:cBhvr>
                                    </p:animEffect>
                                    <p:anim calcmode="lin" valueType="num">
                                      <p:cBhvr>
                                        <p:cTn id="51" dur="1000" fill="hold"/>
                                        <p:tgtEl>
                                          <p:spTgt spid="13"/>
                                        </p:tgtEl>
                                        <p:attrNameLst>
                                          <p:attrName>ppt_x</p:attrName>
                                        </p:attrNameLst>
                                      </p:cBhvr>
                                      <p:tavLst>
                                        <p:tav tm="0">
                                          <p:val>
                                            <p:strVal val="#ppt_x"/>
                                          </p:val>
                                        </p:tav>
                                        <p:tav tm="100000">
                                          <p:val>
                                            <p:strVal val="#ppt_x"/>
                                          </p:val>
                                        </p:tav>
                                      </p:tavLst>
                                    </p:anim>
                                    <p:anim calcmode="lin" valueType="num">
                                      <p:cBhvr>
                                        <p:cTn id="52" dur="1000" fill="hold"/>
                                        <p:tgtEl>
                                          <p:spTgt spid="13"/>
                                        </p:tgtEl>
                                        <p:attrNameLst>
                                          <p:attrName>ppt_y</p:attrName>
                                        </p:attrNameLst>
                                      </p:cBhvr>
                                      <p:tavLst>
                                        <p:tav tm="0">
                                          <p:val>
                                            <p:strVal val="#ppt_y+.1"/>
                                          </p:val>
                                        </p:tav>
                                        <p:tav tm="100000">
                                          <p:val>
                                            <p:strVal val="#ppt_y"/>
                                          </p:val>
                                        </p:tav>
                                      </p:tavLst>
                                    </p:anim>
                                  </p:childTnLst>
                                </p:cTn>
                              </p:par>
                              <p:par>
                                <p:cTn id="53" presetID="42" presetClass="entr" presetSubtype="0" fill="hold" nodeType="withEffect">
                                  <p:stCondLst>
                                    <p:cond delay="0"/>
                                  </p:stCondLst>
                                  <p:childTnLst>
                                    <p:set>
                                      <p:cBhvr>
                                        <p:cTn id="54" dur="1" fill="hold">
                                          <p:stCondLst>
                                            <p:cond delay="0"/>
                                          </p:stCondLst>
                                        </p:cTn>
                                        <p:tgtEl>
                                          <p:spTgt spid="14"/>
                                        </p:tgtEl>
                                        <p:attrNameLst>
                                          <p:attrName>style.visibility</p:attrName>
                                        </p:attrNameLst>
                                      </p:cBhvr>
                                      <p:to>
                                        <p:strVal val="visible"/>
                                      </p:to>
                                    </p:set>
                                    <p:animEffect transition="in" filter="fade">
                                      <p:cBhvr>
                                        <p:cTn id="55" dur="1000"/>
                                        <p:tgtEl>
                                          <p:spTgt spid="14"/>
                                        </p:tgtEl>
                                      </p:cBhvr>
                                    </p:animEffect>
                                    <p:anim calcmode="lin" valueType="num">
                                      <p:cBhvr>
                                        <p:cTn id="56" dur="1000" fill="hold"/>
                                        <p:tgtEl>
                                          <p:spTgt spid="14"/>
                                        </p:tgtEl>
                                        <p:attrNameLst>
                                          <p:attrName>ppt_x</p:attrName>
                                        </p:attrNameLst>
                                      </p:cBhvr>
                                      <p:tavLst>
                                        <p:tav tm="0">
                                          <p:val>
                                            <p:strVal val="#ppt_x"/>
                                          </p:val>
                                        </p:tav>
                                        <p:tav tm="100000">
                                          <p:val>
                                            <p:strVal val="#ppt_x"/>
                                          </p:val>
                                        </p:tav>
                                      </p:tavLst>
                                    </p:anim>
                                    <p:anim calcmode="lin" valueType="num">
                                      <p:cBhvr>
                                        <p:cTn id="57" dur="1000" fill="hold"/>
                                        <p:tgtEl>
                                          <p:spTgt spid="14"/>
                                        </p:tgtEl>
                                        <p:attrNameLst>
                                          <p:attrName>ppt_y</p:attrName>
                                        </p:attrNameLst>
                                      </p:cBhvr>
                                      <p:tavLst>
                                        <p:tav tm="0">
                                          <p:val>
                                            <p:strVal val="#ppt_y+.1"/>
                                          </p:val>
                                        </p:tav>
                                        <p:tav tm="100000">
                                          <p:val>
                                            <p:strVal val="#ppt_y"/>
                                          </p:val>
                                        </p:tav>
                                      </p:tavLst>
                                    </p:anim>
                                  </p:childTnLst>
                                </p:cTn>
                              </p:par>
                              <p:par>
                                <p:cTn id="58" presetID="42" presetClass="entr" presetSubtype="0" fill="hold" nodeType="withEffect">
                                  <p:stCondLst>
                                    <p:cond delay="0"/>
                                  </p:stCondLst>
                                  <p:childTnLst>
                                    <p:set>
                                      <p:cBhvr>
                                        <p:cTn id="59" dur="1" fill="hold">
                                          <p:stCondLst>
                                            <p:cond delay="0"/>
                                          </p:stCondLst>
                                        </p:cTn>
                                        <p:tgtEl>
                                          <p:spTgt spid="15"/>
                                        </p:tgtEl>
                                        <p:attrNameLst>
                                          <p:attrName>style.visibility</p:attrName>
                                        </p:attrNameLst>
                                      </p:cBhvr>
                                      <p:to>
                                        <p:strVal val="visible"/>
                                      </p:to>
                                    </p:set>
                                    <p:animEffect transition="in" filter="fade">
                                      <p:cBhvr>
                                        <p:cTn id="60" dur="1000"/>
                                        <p:tgtEl>
                                          <p:spTgt spid="15"/>
                                        </p:tgtEl>
                                      </p:cBhvr>
                                    </p:animEffect>
                                    <p:anim calcmode="lin" valueType="num">
                                      <p:cBhvr>
                                        <p:cTn id="61" dur="1000" fill="hold"/>
                                        <p:tgtEl>
                                          <p:spTgt spid="15"/>
                                        </p:tgtEl>
                                        <p:attrNameLst>
                                          <p:attrName>ppt_x</p:attrName>
                                        </p:attrNameLst>
                                      </p:cBhvr>
                                      <p:tavLst>
                                        <p:tav tm="0">
                                          <p:val>
                                            <p:strVal val="#ppt_x"/>
                                          </p:val>
                                        </p:tav>
                                        <p:tav tm="100000">
                                          <p:val>
                                            <p:strVal val="#ppt_x"/>
                                          </p:val>
                                        </p:tav>
                                      </p:tavLst>
                                    </p:anim>
                                    <p:anim calcmode="lin" valueType="num">
                                      <p:cBhvr>
                                        <p:cTn id="62"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1097280" y="286603"/>
            <a:ext cx="10058400" cy="937079"/>
          </a:xfrm>
        </p:spPr>
        <p:txBody>
          <a:bodyPr/>
          <a:lstStyle/>
          <a:p>
            <a:r>
              <a:rPr lang="en-US" dirty="0" err="1"/>
              <a:t>Método</a:t>
            </a:r>
            <a:r>
              <a:rPr lang="en-US" dirty="0"/>
              <a:t> de </a:t>
            </a:r>
            <a:r>
              <a:rPr lang="en-US" dirty="0" err="1"/>
              <a:t>los</a:t>
            </a:r>
            <a:r>
              <a:rPr lang="en-US" dirty="0"/>
              <a:t> </a:t>
            </a:r>
            <a:r>
              <a:rPr lang="en-US" dirty="0" err="1" smtClean="0"/>
              <a:t>nodos</a:t>
            </a:r>
            <a:endParaRPr lang="en-US" dirty="0"/>
          </a:p>
        </p:txBody>
      </p:sp>
      <p:sp>
        <p:nvSpPr>
          <p:cNvPr id="5" name="Rectángulo 4"/>
          <p:cNvSpPr/>
          <p:nvPr/>
        </p:nvSpPr>
        <p:spPr>
          <a:xfrm>
            <a:off x="1097280" y="1223682"/>
            <a:ext cx="5006499" cy="369332"/>
          </a:xfrm>
          <a:prstGeom prst="rect">
            <a:avLst/>
          </a:prstGeom>
        </p:spPr>
        <p:txBody>
          <a:bodyPr wrap="none">
            <a:spAutoFit/>
          </a:bodyPr>
          <a:lstStyle/>
          <a:p>
            <a:r>
              <a:rPr lang="es-ES" dirty="0">
                <a:latin typeface="CMSSBX10"/>
              </a:rPr>
              <a:t>Ejemplo de aplicación del método de los </a:t>
            </a:r>
            <a:r>
              <a:rPr lang="es-ES" dirty="0" smtClean="0">
                <a:latin typeface="CMSSBX10"/>
              </a:rPr>
              <a:t>nodos</a:t>
            </a:r>
            <a:endParaRPr lang="en-US" dirty="0"/>
          </a:p>
        </p:txBody>
      </p:sp>
      <p:sp>
        <p:nvSpPr>
          <p:cNvPr id="6" name="Rectángulo 5"/>
          <p:cNvSpPr/>
          <p:nvPr/>
        </p:nvSpPr>
        <p:spPr>
          <a:xfrm>
            <a:off x="1097280" y="1976095"/>
            <a:ext cx="966931" cy="369332"/>
          </a:xfrm>
          <a:prstGeom prst="rect">
            <a:avLst/>
          </a:prstGeom>
        </p:spPr>
        <p:txBody>
          <a:bodyPr wrap="none">
            <a:spAutoFit/>
          </a:bodyPr>
          <a:lstStyle/>
          <a:p>
            <a:r>
              <a:rPr lang="en-US" b="1" dirty="0" err="1" smtClean="0">
                <a:latin typeface="CMBX10"/>
              </a:rPr>
              <a:t>Nodo</a:t>
            </a:r>
            <a:r>
              <a:rPr lang="en-US" dirty="0" smtClean="0">
                <a:latin typeface="CMBX10"/>
              </a:rPr>
              <a:t> </a:t>
            </a:r>
            <a:r>
              <a:rPr lang="en-US" dirty="0">
                <a:latin typeface="CMBX10"/>
              </a:rPr>
              <a:t>1</a:t>
            </a:r>
            <a:endParaRPr lang="en-US" dirty="0"/>
          </a:p>
        </p:txBody>
      </p:sp>
      <p:pic>
        <p:nvPicPr>
          <p:cNvPr id="8" name="Imagen 7"/>
          <p:cNvPicPr>
            <a:picLocks noChangeAspect="1"/>
          </p:cNvPicPr>
          <p:nvPr/>
        </p:nvPicPr>
        <p:blipFill>
          <a:blip r:embed="rId2">
            <a:extLst>
              <a:ext uri="{BEBA8EAE-BF5A-486C-A8C5-ECC9F3942E4B}">
                <a14:imgProps xmlns:a14="http://schemas.microsoft.com/office/drawing/2010/main">
                  <a14:imgLayer r:embed="rId3">
                    <a14:imgEffect>
                      <a14:brightnessContrast bright="-15000" contrast="60000"/>
                    </a14:imgEffect>
                  </a14:imgLayer>
                </a14:imgProps>
              </a:ext>
            </a:extLst>
          </a:blip>
          <a:stretch>
            <a:fillRect/>
          </a:stretch>
        </p:blipFill>
        <p:spPr>
          <a:xfrm>
            <a:off x="1231106" y="2530093"/>
            <a:ext cx="5340864" cy="2447365"/>
          </a:xfrm>
          <a:prstGeom prst="rect">
            <a:avLst/>
          </a:prstGeom>
        </p:spPr>
      </p:pic>
      <p:pic>
        <p:nvPicPr>
          <p:cNvPr id="9" name="Imagen 8"/>
          <p:cNvPicPr>
            <a:picLocks noChangeAspect="1"/>
          </p:cNvPicPr>
          <p:nvPr/>
        </p:nvPicPr>
        <p:blipFill>
          <a:blip r:embed="rId4">
            <a:extLst>
              <a:ext uri="{BEBA8EAE-BF5A-486C-A8C5-ECC9F3942E4B}">
                <a14:imgProps xmlns:a14="http://schemas.microsoft.com/office/drawing/2010/main">
                  <a14:imgLayer r:embed="rId5">
                    <a14:imgEffect>
                      <a14:brightnessContrast bright="-15000" contrast="60000"/>
                    </a14:imgEffect>
                  </a14:imgLayer>
                </a14:imgProps>
              </a:ext>
            </a:extLst>
          </a:blip>
          <a:stretch>
            <a:fillRect/>
          </a:stretch>
        </p:blipFill>
        <p:spPr>
          <a:xfrm>
            <a:off x="6571970" y="2530093"/>
            <a:ext cx="4789675" cy="626006"/>
          </a:xfrm>
          <a:prstGeom prst="rect">
            <a:avLst/>
          </a:prstGeom>
        </p:spPr>
      </p:pic>
      <p:pic>
        <p:nvPicPr>
          <p:cNvPr id="11" name="Imagen 10"/>
          <p:cNvPicPr>
            <a:picLocks noChangeAspect="1"/>
          </p:cNvPicPr>
          <p:nvPr/>
        </p:nvPicPr>
        <p:blipFill>
          <a:blip r:embed="rId6">
            <a:extLst>
              <a:ext uri="{BEBA8EAE-BF5A-486C-A8C5-ECC9F3942E4B}">
                <a14:imgProps xmlns:a14="http://schemas.microsoft.com/office/drawing/2010/main">
                  <a14:imgLayer r:embed="rId7">
                    <a14:imgEffect>
                      <a14:brightnessContrast bright="-15000" contrast="60000"/>
                    </a14:imgEffect>
                  </a14:imgLayer>
                </a14:imgProps>
              </a:ext>
            </a:extLst>
          </a:blip>
          <a:stretch>
            <a:fillRect/>
          </a:stretch>
        </p:blipFill>
        <p:spPr>
          <a:xfrm>
            <a:off x="7782842" y="3418237"/>
            <a:ext cx="2367929" cy="648541"/>
          </a:xfrm>
          <a:prstGeom prst="rect">
            <a:avLst/>
          </a:prstGeom>
        </p:spPr>
      </p:pic>
      <p:pic>
        <p:nvPicPr>
          <p:cNvPr id="12" name="Imagen 11"/>
          <p:cNvPicPr>
            <a:picLocks noChangeAspect="1"/>
          </p:cNvPicPr>
          <p:nvPr/>
        </p:nvPicPr>
        <p:blipFill>
          <a:blip r:embed="rId8">
            <a:lum bright="-15000" contrast="60000"/>
          </a:blip>
          <a:stretch>
            <a:fillRect/>
          </a:stretch>
        </p:blipFill>
        <p:spPr>
          <a:xfrm>
            <a:off x="6571970" y="4142803"/>
            <a:ext cx="4959698" cy="643816"/>
          </a:xfrm>
          <a:prstGeom prst="rect">
            <a:avLst/>
          </a:prstGeom>
        </p:spPr>
      </p:pic>
      <p:pic>
        <p:nvPicPr>
          <p:cNvPr id="13" name="Imagen 12"/>
          <p:cNvPicPr>
            <a:picLocks noChangeAspect="1"/>
          </p:cNvPicPr>
          <p:nvPr/>
        </p:nvPicPr>
        <p:blipFill>
          <a:blip r:embed="rId9">
            <a:extLst>
              <a:ext uri="{BEBA8EAE-BF5A-486C-A8C5-ECC9F3942E4B}">
                <a14:imgProps xmlns:a14="http://schemas.microsoft.com/office/drawing/2010/main">
                  <a14:imgLayer r:embed="rId10">
                    <a14:imgEffect>
                      <a14:brightnessContrast bright="-15000" contrast="60000"/>
                    </a14:imgEffect>
                  </a14:imgLayer>
                </a14:imgProps>
              </a:ext>
            </a:extLst>
          </a:blip>
          <a:stretch>
            <a:fillRect/>
          </a:stretch>
        </p:blipFill>
        <p:spPr>
          <a:xfrm>
            <a:off x="6968658" y="5053481"/>
            <a:ext cx="4392987" cy="697803"/>
          </a:xfrm>
          <a:prstGeom prst="rect">
            <a:avLst/>
          </a:prstGeom>
        </p:spPr>
      </p:pic>
    </p:spTree>
    <p:extLst>
      <p:ext uri="{BB962C8B-B14F-4D97-AF65-F5344CB8AC3E}">
        <p14:creationId xmlns:p14="http://schemas.microsoft.com/office/powerpoint/2010/main" val="2970271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1000"/>
                                        <p:tgtEl>
                                          <p:spTgt spid="9"/>
                                        </p:tgtEl>
                                      </p:cBhvr>
                                    </p:animEffect>
                                    <p:anim calcmode="lin" valueType="num">
                                      <p:cBhvr>
                                        <p:cTn id="14" dur="1000" fill="hold"/>
                                        <p:tgtEl>
                                          <p:spTgt spid="9"/>
                                        </p:tgtEl>
                                        <p:attrNameLst>
                                          <p:attrName>ppt_x</p:attrName>
                                        </p:attrNameLst>
                                      </p:cBhvr>
                                      <p:tavLst>
                                        <p:tav tm="0">
                                          <p:val>
                                            <p:strVal val="#ppt_x"/>
                                          </p:val>
                                        </p:tav>
                                        <p:tav tm="100000">
                                          <p:val>
                                            <p:strVal val="#ppt_x"/>
                                          </p:val>
                                        </p:tav>
                                      </p:tavLst>
                                    </p:anim>
                                    <p:anim calcmode="lin" valueType="num">
                                      <p:cBhvr>
                                        <p:cTn id="15"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1000"/>
                                        <p:tgtEl>
                                          <p:spTgt spid="11"/>
                                        </p:tgtEl>
                                      </p:cBhvr>
                                    </p:animEffect>
                                    <p:anim calcmode="lin" valueType="num">
                                      <p:cBhvr>
                                        <p:cTn id="21" dur="1000" fill="hold"/>
                                        <p:tgtEl>
                                          <p:spTgt spid="11"/>
                                        </p:tgtEl>
                                        <p:attrNameLst>
                                          <p:attrName>ppt_x</p:attrName>
                                        </p:attrNameLst>
                                      </p:cBhvr>
                                      <p:tavLst>
                                        <p:tav tm="0">
                                          <p:val>
                                            <p:strVal val="#ppt_x"/>
                                          </p:val>
                                        </p:tav>
                                        <p:tav tm="100000">
                                          <p:val>
                                            <p:strVal val="#ppt_x"/>
                                          </p:val>
                                        </p:tav>
                                      </p:tavLst>
                                    </p:anim>
                                    <p:anim calcmode="lin" valueType="num">
                                      <p:cBhvr>
                                        <p:cTn id="22"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1000"/>
                                        <p:tgtEl>
                                          <p:spTgt spid="12"/>
                                        </p:tgtEl>
                                      </p:cBhvr>
                                    </p:animEffect>
                                    <p:anim calcmode="lin" valueType="num">
                                      <p:cBhvr>
                                        <p:cTn id="28" dur="1000" fill="hold"/>
                                        <p:tgtEl>
                                          <p:spTgt spid="12"/>
                                        </p:tgtEl>
                                        <p:attrNameLst>
                                          <p:attrName>ppt_x</p:attrName>
                                        </p:attrNameLst>
                                      </p:cBhvr>
                                      <p:tavLst>
                                        <p:tav tm="0">
                                          <p:val>
                                            <p:strVal val="#ppt_x"/>
                                          </p:val>
                                        </p:tav>
                                        <p:tav tm="100000">
                                          <p:val>
                                            <p:strVal val="#ppt_x"/>
                                          </p:val>
                                        </p:tav>
                                      </p:tavLst>
                                    </p:anim>
                                    <p:anim calcmode="lin" valueType="num">
                                      <p:cBhvr>
                                        <p:cTn id="2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fade">
                                      <p:cBhvr>
                                        <p:cTn id="34" dur="1000"/>
                                        <p:tgtEl>
                                          <p:spTgt spid="13"/>
                                        </p:tgtEl>
                                      </p:cBhvr>
                                    </p:animEffect>
                                    <p:anim calcmode="lin" valueType="num">
                                      <p:cBhvr>
                                        <p:cTn id="35" dur="1000" fill="hold"/>
                                        <p:tgtEl>
                                          <p:spTgt spid="13"/>
                                        </p:tgtEl>
                                        <p:attrNameLst>
                                          <p:attrName>ppt_x</p:attrName>
                                        </p:attrNameLst>
                                      </p:cBhvr>
                                      <p:tavLst>
                                        <p:tav tm="0">
                                          <p:val>
                                            <p:strVal val="#ppt_x"/>
                                          </p:val>
                                        </p:tav>
                                        <p:tav tm="100000">
                                          <p:val>
                                            <p:strVal val="#ppt_x"/>
                                          </p:val>
                                        </p:tav>
                                      </p:tavLst>
                                    </p:anim>
                                    <p:anim calcmode="lin" valueType="num">
                                      <p:cBhvr>
                                        <p:cTn id="36"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1097280" y="286603"/>
            <a:ext cx="10058400" cy="937079"/>
          </a:xfrm>
        </p:spPr>
        <p:txBody>
          <a:bodyPr/>
          <a:lstStyle/>
          <a:p>
            <a:r>
              <a:rPr lang="en-US" dirty="0" err="1"/>
              <a:t>Método</a:t>
            </a:r>
            <a:r>
              <a:rPr lang="en-US" dirty="0"/>
              <a:t> de </a:t>
            </a:r>
            <a:r>
              <a:rPr lang="en-US" dirty="0" err="1"/>
              <a:t>los</a:t>
            </a:r>
            <a:r>
              <a:rPr lang="en-US" dirty="0"/>
              <a:t> </a:t>
            </a:r>
            <a:r>
              <a:rPr lang="en-US" dirty="0" err="1" smtClean="0"/>
              <a:t>nodos</a:t>
            </a:r>
            <a:endParaRPr lang="en-US" dirty="0"/>
          </a:p>
        </p:txBody>
      </p:sp>
      <p:sp>
        <p:nvSpPr>
          <p:cNvPr id="5" name="Rectángulo 4"/>
          <p:cNvSpPr/>
          <p:nvPr/>
        </p:nvSpPr>
        <p:spPr>
          <a:xfrm>
            <a:off x="1097280" y="1223682"/>
            <a:ext cx="5006499" cy="369332"/>
          </a:xfrm>
          <a:prstGeom prst="rect">
            <a:avLst/>
          </a:prstGeom>
        </p:spPr>
        <p:txBody>
          <a:bodyPr wrap="none">
            <a:spAutoFit/>
          </a:bodyPr>
          <a:lstStyle/>
          <a:p>
            <a:r>
              <a:rPr lang="es-ES" dirty="0">
                <a:latin typeface="CMSSBX10"/>
              </a:rPr>
              <a:t>Ejemplo de aplicación del método de los </a:t>
            </a:r>
            <a:r>
              <a:rPr lang="es-ES" dirty="0" smtClean="0">
                <a:latin typeface="CMSSBX10"/>
              </a:rPr>
              <a:t>nodos</a:t>
            </a:r>
            <a:endParaRPr lang="en-US" dirty="0"/>
          </a:p>
        </p:txBody>
      </p:sp>
      <p:sp>
        <p:nvSpPr>
          <p:cNvPr id="6" name="Rectángulo 5"/>
          <p:cNvSpPr/>
          <p:nvPr/>
        </p:nvSpPr>
        <p:spPr>
          <a:xfrm>
            <a:off x="1097280" y="1791429"/>
            <a:ext cx="966931" cy="369332"/>
          </a:xfrm>
          <a:prstGeom prst="rect">
            <a:avLst/>
          </a:prstGeom>
        </p:spPr>
        <p:txBody>
          <a:bodyPr wrap="none">
            <a:spAutoFit/>
          </a:bodyPr>
          <a:lstStyle/>
          <a:p>
            <a:r>
              <a:rPr lang="en-US" b="1" dirty="0" err="1" smtClean="0">
                <a:latin typeface="CMBX10"/>
              </a:rPr>
              <a:t>Nodo</a:t>
            </a:r>
            <a:r>
              <a:rPr lang="en-US" b="1" dirty="0" smtClean="0">
                <a:latin typeface="CMBX10"/>
              </a:rPr>
              <a:t> </a:t>
            </a:r>
            <a:r>
              <a:rPr lang="en-US" b="1" dirty="0">
                <a:latin typeface="CMBX10"/>
              </a:rPr>
              <a:t>2</a:t>
            </a:r>
            <a:endParaRPr lang="en-US" b="1" dirty="0"/>
          </a:p>
        </p:txBody>
      </p:sp>
      <p:sp>
        <p:nvSpPr>
          <p:cNvPr id="2" name="Rectángulo 1"/>
          <p:cNvSpPr/>
          <p:nvPr/>
        </p:nvSpPr>
        <p:spPr>
          <a:xfrm>
            <a:off x="1097280" y="2211345"/>
            <a:ext cx="3340249" cy="3416320"/>
          </a:xfrm>
          <a:prstGeom prst="rect">
            <a:avLst/>
          </a:prstGeom>
        </p:spPr>
        <p:txBody>
          <a:bodyPr wrap="square">
            <a:spAutoFit/>
          </a:bodyPr>
          <a:lstStyle/>
          <a:p>
            <a:pPr algn="just"/>
            <a:r>
              <a:rPr lang="es-ES" dirty="0">
                <a:latin typeface="CMR10"/>
              </a:rPr>
              <a:t>Necesitamos aislar el </a:t>
            </a:r>
            <a:r>
              <a:rPr lang="es-ES" dirty="0" smtClean="0">
                <a:latin typeface="CMR10"/>
              </a:rPr>
              <a:t>nodo </a:t>
            </a:r>
            <a:r>
              <a:rPr lang="es-ES" dirty="0">
                <a:latin typeface="CMR10"/>
              </a:rPr>
              <a:t>2 y poner de manifiesto el esfuerzo en las barras (asumiendo tracción) que concurren al mismo. En la </a:t>
            </a:r>
            <a:r>
              <a:rPr lang="es-ES" dirty="0" smtClean="0">
                <a:latin typeface="CMR10"/>
              </a:rPr>
              <a:t>figura de </a:t>
            </a:r>
            <a:r>
              <a:rPr lang="es-ES" dirty="0">
                <a:latin typeface="CMR10"/>
              </a:rPr>
              <a:t>la derecha se presentan los sistemas de fuerzas concurrentes correspondientes a cada </a:t>
            </a:r>
            <a:r>
              <a:rPr lang="es-ES" dirty="0" smtClean="0">
                <a:latin typeface="CMR10"/>
              </a:rPr>
              <a:t>nodo </a:t>
            </a:r>
            <a:r>
              <a:rPr lang="es-ES" dirty="0">
                <a:latin typeface="CMR10"/>
              </a:rPr>
              <a:t>del reticulado, asumiendo, en todos los casos, que las barras se encuentran </a:t>
            </a:r>
            <a:r>
              <a:rPr lang="es-ES" dirty="0" err="1">
                <a:latin typeface="CMR10"/>
              </a:rPr>
              <a:t>traccionadas</a:t>
            </a:r>
            <a:r>
              <a:rPr lang="es-ES" dirty="0">
                <a:latin typeface="CMR10"/>
              </a:rPr>
              <a:t>.</a:t>
            </a:r>
            <a:endParaRPr lang="en-US" dirty="0"/>
          </a:p>
        </p:txBody>
      </p:sp>
      <p:pic>
        <p:nvPicPr>
          <p:cNvPr id="3" name="Imagen 2"/>
          <p:cNvPicPr>
            <a:picLocks noChangeAspect="1"/>
          </p:cNvPicPr>
          <p:nvPr/>
        </p:nvPicPr>
        <p:blipFill>
          <a:blip r:embed="rId2">
            <a:lum bright="-20000" contrast="35000"/>
          </a:blip>
          <a:stretch>
            <a:fillRect/>
          </a:stretch>
        </p:blipFill>
        <p:spPr>
          <a:xfrm>
            <a:off x="4772493" y="1976094"/>
            <a:ext cx="6987549" cy="3886823"/>
          </a:xfrm>
          <a:prstGeom prst="rect">
            <a:avLst/>
          </a:prstGeom>
        </p:spPr>
      </p:pic>
    </p:spTree>
    <p:extLst>
      <p:ext uri="{BB962C8B-B14F-4D97-AF65-F5344CB8AC3E}">
        <p14:creationId xmlns:p14="http://schemas.microsoft.com/office/powerpoint/2010/main" val="1564334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1097280" y="286603"/>
            <a:ext cx="10058400" cy="937079"/>
          </a:xfrm>
        </p:spPr>
        <p:txBody>
          <a:bodyPr/>
          <a:lstStyle/>
          <a:p>
            <a:r>
              <a:rPr lang="en-US" dirty="0" err="1"/>
              <a:t>Método</a:t>
            </a:r>
            <a:r>
              <a:rPr lang="en-US" dirty="0"/>
              <a:t> de </a:t>
            </a:r>
            <a:r>
              <a:rPr lang="en-US" dirty="0" err="1"/>
              <a:t>los</a:t>
            </a:r>
            <a:r>
              <a:rPr lang="en-US" dirty="0"/>
              <a:t> </a:t>
            </a:r>
            <a:r>
              <a:rPr lang="en-US" dirty="0" err="1" smtClean="0"/>
              <a:t>nodos</a:t>
            </a:r>
            <a:endParaRPr lang="en-US" dirty="0"/>
          </a:p>
        </p:txBody>
      </p:sp>
      <p:sp>
        <p:nvSpPr>
          <p:cNvPr id="5" name="Rectángulo 4"/>
          <p:cNvSpPr/>
          <p:nvPr/>
        </p:nvSpPr>
        <p:spPr>
          <a:xfrm>
            <a:off x="1097280" y="1223682"/>
            <a:ext cx="5006499" cy="369332"/>
          </a:xfrm>
          <a:prstGeom prst="rect">
            <a:avLst/>
          </a:prstGeom>
        </p:spPr>
        <p:txBody>
          <a:bodyPr wrap="none">
            <a:spAutoFit/>
          </a:bodyPr>
          <a:lstStyle/>
          <a:p>
            <a:r>
              <a:rPr lang="es-ES" dirty="0">
                <a:latin typeface="CMSSBX10"/>
              </a:rPr>
              <a:t>Ejemplo de aplicación del método de los </a:t>
            </a:r>
            <a:r>
              <a:rPr lang="es-ES" dirty="0" smtClean="0">
                <a:latin typeface="CMSSBX10"/>
              </a:rPr>
              <a:t>nodos</a:t>
            </a:r>
            <a:endParaRPr lang="en-US" dirty="0"/>
          </a:p>
        </p:txBody>
      </p:sp>
      <p:pic>
        <p:nvPicPr>
          <p:cNvPr id="6" name="Imagen 5"/>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65000"/>
                    </a14:imgEffect>
                  </a14:imgLayer>
                </a14:imgProps>
              </a:ext>
            </a:extLst>
          </a:blip>
          <a:stretch>
            <a:fillRect/>
          </a:stretch>
        </p:blipFill>
        <p:spPr>
          <a:xfrm>
            <a:off x="1097280" y="2530093"/>
            <a:ext cx="3476647" cy="1522319"/>
          </a:xfrm>
          <a:prstGeom prst="rect">
            <a:avLst/>
          </a:prstGeom>
        </p:spPr>
      </p:pic>
      <p:sp>
        <p:nvSpPr>
          <p:cNvPr id="7" name="Rectángulo 6"/>
          <p:cNvSpPr/>
          <p:nvPr/>
        </p:nvSpPr>
        <p:spPr>
          <a:xfrm>
            <a:off x="1097280" y="1876887"/>
            <a:ext cx="966931" cy="369332"/>
          </a:xfrm>
          <a:prstGeom prst="rect">
            <a:avLst/>
          </a:prstGeom>
        </p:spPr>
        <p:txBody>
          <a:bodyPr wrap="none">
            <a:spAutoFit/>
          </a:bodyPr>
          <a:lstStyle/>
          <a:p>
            <a:r>
              <a:rPr lang="en-US" b="1" dirty="0" err="1" smtClean="0">
                <a:latin typeface="CMBX10"/>
              </a:rPr>
              <a:t>Nodo</a:t>
            </a:r>
            <a:r>
              <a:rPr lang="en-US" b="1" dirty="0" smtClean="0">
                <a:latin typeface="CMBX10"/>
              </a:rPr>
              <a:t> </a:t>
            </a:r>
            <a:r>
              <a:rPr lang="en-US" b="1" dirty="0">
                <a:latin typeface="CMBX10"/>
              </a:rPr>
              <a:t>2</a:t>
            </a:r>
            <a:endParaRPr lang="en-US" b="1" dirty="0"/>
          </a:p>
        </p:txBody>
      </p:sp>
      <p:sp>
        <p:nvSpPr>
          <p:cNvPr id="8" name="Rectángulo 7"/>
          <p:cNvSpPr/>
          <p:nvPr/>
        </p:nvSpPr>
        <p:spPr>
          <a:xfrm>
            <a:off x="5188849" y="2530093"/>
            <a:ext cx="5391219" cy="369332"/>
          </a:xfrm>
          <a:prstGeom prst="rect">
            <a:avLst/>
          </a:prstGeom>
        </p:spPr>
        <p:txBody>
          <a:bodyPr wrap="none">
            <a:spAutoFit/>
          </a:bodyPr>
          <a:lstStyle/>
          <a:p>
            <a:r>
              <a:rPr lang="es-ES" dirty="0">
                <a:latin typeface="CMR10"/>
              </a:rPr>
              <a:t>Planteando ahora el equilibrio del </a:t>
            </a:r>
            <a:r>
              <a:rPr lang="es-ES" dirty="0" smtClean="0">
                <a:latin typeface="CMR10"/>
              </a:rPr>
              <a:t>nodo </a:t>
            </a:r>
            <a:r>
              <a:rPr lang="es-ES" dirty="0">
                <a:latin typeface="CMR10"/>
              </a:rPr>
              <a:t>2, tenemos</a:t>
            </a:r>
            <a:endParaRPr lang="en-US" dirty="0"/>
          </a:p>
        </p:txBody>
      </p:sp>
      <p:pic>
        <p:nvPicPr>
          <p:cNvPr id="9" name="Imagen 8"/>
          <p:cNvPicPr>
            <a:picLocks noChangeAspect="1"/>
          </p:cNvPicPr>
          <p:nvPr/>
        </p:nvPicPr>
        <p:blipFill>
          <a:blip r:embed="rId4">
            <a:lum bright="-15000" contrast="30000"/>
          </a:blip>
          <a:stretch>
            <a:fillRect/>
          </a:stretch>
        </p:blipFill>
        <p:spPr>
          <a:xfrm>
            <a:off x="5188849" y="3481848"/>
            <a:ext cx="1427104" cy="581542"/>
          </a:xfrm>
          <a:prstGeom prst="rect">
            <a:avLst/>
          </a:prstGeom>
        </p:spPr>
      </p:pic>
      <p:pic>
        <p:nvPicPr>
          <p:cNvPr id="10" name="Imagen 9"/>
          <p:cNvPicPr>
            <a:picLocks noChangeAspect="1"/>
          </p:cNvPicPr>
          <p:nvPr/>
        </p:nvPicPr>
        <p:blipFill>
          <a:blip r:embed="rId5">
            <a:lum bright="-15000" contrast="30000"/>
          </a:blip>
          <a:stretch>
            <a:fillRect/>
          </a:stretch>
        </p:blipFill>
        <p:spPr>
          <a:xfrm>
            <a:off x="7424051" y="3445471"/>
            <a:ext cx="1242868" cy="606941"/>
          </a:xfrm>
          <a:prstGeom prst="rect">
            <a:avLst/>
          </a:prstGeom>
        </p:spPr>
      </p:pic>
      <p:pic>
        <p:nvPicPr>
          <p:cNvPr id="11" name="Imagen 10"/>
          <p:cNvPicPr>
            <a:picLocks noChangeAspect="1"/>
          </p:cNvPicPr>
          <p:nvPr/>
        </p:nvPicPr>
        <p:blipFill>
          <a:blip r:embed="rId6">
            <a:lum bright="-15000" contrast="30000"/>
          </a:blip>
          <a:stretch>
            <a:fillRect/>
          </a:stretch>
        </p:blipFill>
        <p:spPr>
          <a:xfrm>
            <a:off x="1220938" y="4787176"/>
            <a:ext cx="1519722" cy="571647"/>
          </a:xfrm>
          <a:prstGeom prst="rect">
            <a:avLst/>
          </a:prstGeom>
        </p:spPr>
      </p:pic>
      <p:pic>
        <p:nvPicPr>
          <p:cNvPr id="12" name="Imagen 11"/>
          <p:cNvPicPr>
            <a:picLocks noChangeAspect="1"/>
          </p:cNvPicPr>
          <p:nvPr/>
        </p:nvPicPr>
        <p:blipFill>
          <a:blip r:embed="rId7">
            <a:lum bright="-15000" contrast="30000"/>
          </a:blip>
          <a:stretch>
            <a:fillRect/>
          </a:stretch>
        </p:blipFill>
        <p:spPr>
          <a:xfrm>
            <a:off x="3291725" y="4792641"/>
            <a:ext cx="2138955" cy="566182"/>
          </a:xfrm>
          <a:prstGeom prst="rect">
            <a:avLst/>
          </a:prstGeom>
        </p:spPr>
      </p:pic>
      <p:pic>
        <p:nvPicPr>
          <p:cNvPr id="13" name="Imagen 12"/>
          <p:cNvPicPr>
            <a:picLocks noChangeAspect="1"/>
          </p:cNvPicPr>
          <p:nvPr/>
        </p:nvPicPr>
        <p:blipFill>
          <a:blip r:embed="rId8">
            <a:lum bright="-15000" contrast="30000"/>
          </a:blip>
          <a:stretch>
            <a:fillRect/>
          </a:stretch>
        </p:blipFill>
        <p:spPr>
          <a:xfrm>
            <a:off x="6345739" y="4672005"/>
            <a:ext cx="3077437" cy="801988"/>
          </a:xfrm>
          <a:prstGeom prst="rect">
            <a:avLst/>
          </a:prstGeom>
        </p:spPr>
      </p:pic>
    </p:spTree>
    <p:extLst>
      <p:ext uri="{BB962C8B-B14F-4D97-AF65-F5344CB8AC3E}">
        <p14:creationId xmlns:p14="http://schemas.microsoft.com/office/powerpoint/2010/main" val="2318197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wipe(left)">
                                      <p:cBhvr>
                                        <p:cTn id="14" dur="500"/>
                                        <p:tgtEl>
                                          <p:spTgt spid="8"/>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1000"/>
                                        <p:tgtEl>
                                          <p:spTgt spid="9"/>
                                        </p:tgtEl>
                                      </p:cBhvr>
                                    </p:animEffect>
                                    <p:anim calcmode="lin" valueType="num">
                                      <p:cBhvr>
                                        <p:cTn id="20" dur="1000" fill="hold"/>
                                        <p:tgtEl>
                                          <p:spTgt spid="9"/>
                                        </p:tgtEl>
                                        <p:attrNameLst>
                                          <p:attrName>ppt_x</p:attrName>
                                        </p:attrNameLst>
                                      </p:cBhvr>
                                      <p:tavLst>
                                        <p:tav tm="0">
                                          <p:val>
                                            <p:strVal val="#ppt_x"/>
                                          </p:val>
                                        </p:tav>
                                        <p:tav tm="100000">
                                          <p:val>
                                            <p:strVal val="#ppt_x"/>
                                          </p:val>
                                        </p:tav>
                                      </p:tavLst>
                                    </p:anim>
                                    <p:anim calcmode="lin" valueType="num">
                                      <p:cBhvr>
                                        <p:cTn id="21" dur="1000" fill="hold"/>
                                        <p:tgtEl>
                                          <p:spTgt spid="9"/>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1000"/>
                                        <p:tgtEl>
                                          <p:spTgt spid="10"/>
                                        </p:tgtEl>
                                      </p:cBhvr>
                                    </p:animEffect>
                                    <p:anim calcmode="lin" valueType="num">
                                      <p:cBhvr>
                                        <p:cTn id="25" dur="1000" fill="hold"/>
                                        <p:tgtEl>
                                          <p:spTgt spid="10"/>
                                        </p:tgtEl>
                                        <p:attrNameLst>
                                          <p:attrName>ppt_x</p:attrName>
                                        </p:attrNameLst>
                                      </p:cBhvr>
                                      <p:tavLst>
                                        <p:tav tm="0">
                                          <p:val>
                                            <p:strVal val="#ppt_x"/>
                                          </p:val>
                                        </p:tav>
                                        <p:tav tm="100000">
                                          <p:val>
                                            <p:strVal val="#ppt_x"/>
                                          </p:val>
                                        </p:tav>
                                      </p:tavLst>
                                    </p:anim>
                                    <p:anim calcmode="lin" valueType="num">
                                      <p:cBhvr>
                                        <p:cTn id="2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1000"/>
                                        <p:tgtEl>
                                          <p:spTgt spid="11"/>
                                        </p:tgtEl>
                                      </p:cBhvr>
                                    </p:animEffect>
                                    <p:anim calcmode="lin" valueType="num">
                                      <p:cBhvr>
                                        <p:cTn id="32" dur="1000" fill="hold"/>
                                        <p:tgtEl>
                                          <p:spTgt spid="11"/>
                                        </p:tgtEl>
                                        <p:attrNameLst>
                                          <p:attrName>ppt_x</p:attrName>
                                        </p:attrNameLst>
                                      </p:cBhvr>
                                      <p:tavLst>
                                        <p:tav tm="0">
                                          <p:val>
                                            <p:strVal val="#ppt_x"/>
                                          </p:val>
                                        </p:tav>
                                        <p:tav tm="100000">
                                          <p:val>
                                            <p:strVal val="#ppt_x"/>
                                          </p:val>
                                        </p:tav>
                                      </p:tavLst>
                                    </p:anim>
                                    <p:anim calcmode="lin" valueType="num">
                                      <p:cBhvr>
                                        <p:cTn id="33" dur="1000" fill="hold"/>
                                        <p:tgtEl>
                                          <p:spTgt spid="11"/>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fade">
                                      <p:cBhvr>
                                        <p:cTn id="36" dur="1000"/>
                                        <p:tgtEl>
                                          <p:spTgt spid="12"/>
                                        </p:tgtEl>
                                      </p:cBhvr>
                                    </p:animEffect>
                                    <p:anim calcmode="lin" valueType="num">
                                      <p:cBhvr>
                                        <p:cTn id="37" dur="1000" fill="hold"/>
                                        <p:tgtEl>
                                          <p:spTgt spid="12"/>
                                        </p:tgtEl>
                                        <p:attrNameLst>
                                          <p:attrName>ppt_x</p:attrName>
                                        </p:attrNameLst>
                                      </p:cBhvr>
                                      <p:tavLst>
                                        <p:tav tm="0">
                                          <p:val>
                                            <p:strVal val="#ppt_x"/>
                                          </p:val>
                                        </p:tav>
                                        <p:tav tm="100000">
                                          <p:val>
                                            <p:strVal val="#ppt_x"/>
                                          </p:val>
                                        </p:tav>
                                      </p:tavLst>
                                    </p:anim>
                                    <p:anim calcmode="lin" valueType="num">
                                      <p:cBhvr>
                                        <p:cTn id="38"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1097280" y="286603"/>
            <a:ext cx="10058400" cy="937079"/>
          </a:xfrm>
        </p:spPr>
        <p:txBody>
          <a:bodyPr/>
          <a:lstStyle/>
          <a:p>
            <a:r>
              <a:rPr lang="en-US" dirty="0" err="1"/>
              <a:t>Método</a:t>
            </a:r>
            <a:r>
              <a:rPr lang="en-US" dirty="0"/>
              <a:t> de </a:t>
            </a:r>
            <a:r>
              <a:rPr lang="en-US" dirty="0" err="1"/>
              <a:t>los</a:t>
            </a:r>
            <a:r>
              <a:rPr lang="en-US" dirty="0"/>
              <a:t> </a:t>
            </a:r>
            <a:r>
              <a:rPr lang="en-US" dirty="0" err="1" smtClean="0"/>
              <a:t>nodos</a:t>
            </a:r>
            <a:endParaRPr lang="en-US" dirty="0"/>
          </a:p>
        </p:txBody>
      </p:sp>
      <p:sp>
        <p:nvSpPr>
          <p:cNvPr id="5" name="Rectángulo 4"/>
          <p:cNvSpPr/>
          <p:nvPr/>
        </p:nvSpPr>
        <p:spPr>
          <a:xfrm>
            <a:off x="1097280" y="1223682"/>
            <a:ext cx="5006499" cy="369332"/>
          </a:xfrm>
          <a:prstGeom prst="rect">
            <a:avLst/>
          </a:prstGeom>
        </p:spPr>
        <p:txBody>
          <a:bodyPr wrap="none">
            <a:spAutoFit/>
          </a:bodyPr>
          <a:lstStyle/>
          <a:p>
            <a:r>
              <a:rPr lang="es-ES" dirty="0">
                <a:latin typeface="CMSSBX10"/>
              </a:rPr>
              <a:t>Ejemplo de aplicación del método de los </a:t>
            </a:r>
            <a:r>
              <a:rPr lang="es-ES" dirty="0" smtClean="0">
                <a:latin typeface="CMSSBX10"/>
              </a:rPr>
              <a:t>nodos</a:t>
            </a:r>
            <a:endParaRPr lang="en-US" dirty="0"/>
          </a:p>
        </p:txBody>
      </p:sp>
      <p:sp>
        <p:nvSpPr>
          <p:cNvPr id="6" name="Rectángulo 5"/>
          <p:cNvSpPr/>
          <p:nvPr/>
        </p:nvSpPr>
        <p:spPr>
          <a:xfrm>
            <a:off x="1097280" y="1976095"/>
            <a:ext cx="928459" cy="369332"/>
          </a:xfrm>
          <a:prstGeom prst="rect">
            <a:avLst/>
          </a:prstGeom>
        </p:spPr>
        <p:txBody>
          <a:bodyPr wrap="none">
            <a:spAutoFit/>
          </a:bodyPr>
          <a:lstStyle/>
          <a:p>
            <a:r>
              <a:rPr lang="en-US" dirty="0" err="1" smtClean="0">
                <a:latin typeface="CMBX10"/>
              </a:rPr>
              <a:t>Nodo</a:t>
            </a:r>
            <a:r>
              <a:rPr lang="en-US" dirty="0" smtClean="0">
                <a:latin typeface="CMBX10"/>
              </a:rPr>
              <a:t> </a:t>
            </a:r>
            <a:r>
              <a:rPr lang="en-US" dirty="0">
                <a:latin typeface="CMBX10"/>
              </a:rPr>
              <a:t>3</a:t>
            </a:r>
            <a:endParaRPr lang="en-US" dirty="0"/>
          </a:p>
        </p:txBody>
      </p:sp>
      <p:pic>
        <p:nvPicPr>
          <p:cNvPr id="7" name="Imagen 6"/>
          <p:cNvPicPr>
            <a:picLocks noChangeAspect="1"/>
          </p:cNvPicPr>
          <p:nvPr/>
        </p:nvPicPr>
        <p:blipFill>
          <a:blip r:embed="rId2">
            <a:extLst>
              <a:ext uri="{BEBA8EAE-BF5A-486C-A8C5-ECC9F3942E4B}">
                <a14:imgProps xmlns:a14="http://schemas.microsoft.com/office/drawing/2010/main">
                  <a14:imgLayer r:embed="rId3">
                    <a14:imgEffect>
                      <a14:brightnessContrast bright="-15000" contrast="70000"/>
                    </a14:imgEffect>
                  </a14:imgLayer>
                </a14:imgProps>
              </a:ext>
            </a:extLst>
          </a:blip>
          <a:stretch>
            <a:fillRect/>
          </a:stretch>
        </p:blipFill>
        <p:spPr>
          <a:xfrm>
            <a:off x="1097280" y="2530093"/>
            <a:ext cx="2701212" cy="1840201"/>
          </a:xfrm>
          <a:prstGeom prst="rect">
            <a:avLst/>
          </a:prstGeom>
        </p:spPr>
      </p:pic>
      <p:pic>
        <p:nvPicPr>
          <p:cNvPr id="8" name="Imagen 7"/>
          <p:cNvPicPr>
            <a:picLocks noChangeAspect="1"/>
          </p:cNvPicPr>
          <p:nvPr/>
        </p:nvPicPr>
        <p:blipFill>
          <a:blip r:embed="rId4">
            <a:lum bright="-15000" contrast="30000"/>
          </a:blip>
          <a:stretch>
            <a:fillRect/>
          </a:stretch>
        </p:blipFill>
        <p:spPr>
          <a:xfrm>
            <a:off x="3798492" y="2345427"/>
            <a:ext cx="1232937" cy="475664"/>
          </a:xfrm>
          <a:prstGeom prst="rect">
            <a:avLst/>
          </a:prstGeom>
        </p:spPr>
      </p:pic>
      <p:pic>
        <p:nvPicPr>
          <p:cNvPr id="9" name="Imagen 8"/>
          <p:cNvPicPr>
            <a:picLocks noChangeAspect="1"/>
          </p:cNvPicPr>
          <p:nvPr/>
        </p:nvPicPr>
        <p:blipFill>
          <a:blip r:embed="rId5">
            <a:lum bright="-15000" contrast="30000"/>
          </a:blip>
          <a:stretch>
            <a:fillRect/>
          </a:stretch>
        </p:blipFill>
        <p:spPr>
          <a:xfrm>
            <a:off x="5031429" y="2360553"/>
            <a:ext cx="2869230" cy="445412"/>
          </a:xfrm>
          <a:prstGeom prst="rect">
            <a:avLst/>
          </a:prstGeom>
        </p:spPr>
      </p:pic>
      <p:pic>
        <p:nvPicPr>
          <p:cNvPr id="10" name="Imagen 9"/>
          <p:cNvPicPr>
            <a:picLocks noChangeAspect="1"/>
          </p:cNvPicPr>
          <p:nvPr/>
        </p:nvPicPr>
        <p:blipFill>
          <a:blip r:embed="rId6">
            <a:lum bright="-15000" contrast="30000"/>
          </a:blip>
          <a:stretch>
            <a:fillRect/>
          </a:stretch>
        </p:blipFill>
        <p:spPr>
          <a:xfrm>
            <a:off x="8159560" y="2333036"/>
            <a:ext cx="1596517" cy="500445"/>
          </a:xfrm>
          <a:prstGeom prst="rect">
            <a:avLst/>
          </a:prstGeom>
        </p:spPr>
      </p:pic>
      <p:sp>
        <p:nvSpPr>
          <p:cNvPr id="14" name="Rectángulo 13"/>
          <p:cNvSpPr/>
          <p:nvPr/>
        </p:nvSpPr>
        <p:spPr>
          <a:xfrm>
            <a:off x="3798492" y="3388838"/>
            <a:ext cx="4942379" cy="369332"/>
          </a:xfrm>
          <a:prstGeom prst="rect">
            <a:avLst/>
          </a:prstGeom>
        </p:spPr>
        <p:txBody>
          <a:bodyPr wrap="none">
            <a:spAutoFit/>
          </a:bodyPr>
          <a:lstStyle/>
          <a:p>
            <a:r>
              <a:rPr lang="es-ES" dirty="0">
                <a:latin typeface="CMR10"/>
              </a:rPr>
              <a:t>siendo tan </a:t>
            </a:r>
            <a:r>
              <a:rPr lang="el-GR" dirty="0">
                <a:latin typeface="CMR10"/>
              </a:rPr>
              <a:t>α</a:t>
            </a:r>
            <a:r>
              <a:rPr lang="es-ES" dirty="0">
                <a:latin typeface="CMMI10"/>
              </a:rPr>
              <a:t> </a:t>
            </a:r>
            <a:r>
              <a:rPr lang="es-ES" dirty="0">
                <a:latin typeface="CMR10"/>
              </a:rPr>
              <a:t>= </a:t>
            </a:r>
            <a:r>
              <a:rPr lang="es-ES" dirty="0">
                <a:latin typeface="CMMI10"/>
              </a:rPr>
              <a:t>b/</a:t>
            </a:r>
            <a:r>
              <a:rPr lang="es-ES" dirty="0">
                <a:latin typeface="CMR10"/>
              </a:rPr>
              <a:t>(2.</a:t>
            </a:r>
            <a:r>
              <a:rPr lang="es-ES" dirty="0">
                <a:latin typeface="CMMI10"/>
              </a:rPr>
              <a:t>a</a:t>
            </a:r>
            <a:r>
              <a:rPr lang="es-ES" dirty="0">
                <a:latin typeface="CMR10"/>
              </a:rPr>
              <a:t>), reemplazando </a:t>
            </a:r>
            <a:r>
              <a:rPr lang="es-ES" dirty="0">
                <a:latin typeface="CMMI10"/>
              </a:rPr>
              <a:t>T</a:t>
            </a:r>
            <a:r>
              <a:rPr lang="es-ES" sz="1100" dirty="0">
                <a:latin typeface="CMR8"/>
              </a:rPr>
              <a:t>12 </a:t>
            </a:r>
            <a:r>
              <a:rPr lang="es-ES" dirty="0">
                <a:latin typeface="CMR10"/>
              </a:rPr>
              <a:t>y </a:t>
            </a:r>
            <a:r>
              <a:rPr lang="es-ES" dirty="0">
                <a:latin typeface="CMMI10"/>
              </a:rPr>
              <a:t>H</a:t>
            </a:r>
            <a:r>
              <a:rPr lang="es-ES" sz="1100" dirty="0">
                <a:latin typeface="CMMI8"/>
              </a:rPr>
              <a:t>A</a:t>
            </a:r>
            <a:endParaRPr lang="en-US" dirty="0"/>
          </a:p>
        </p:txBody>
      </p:sp>
      <p:pic>
        <p:nvPicPr>
          <p:cNvPr id="15" name="Imagen 14"/>
          <p:cNvPicPr>
            <a:picLocks noChangeAspect="1"/>
          </p:cNvPicPr>
          <p:nvPr/>
        </p:nvPicPr>
        <p:blipFill>
          <a:blip r:embed="rId7"/>
          <a:stretch>
            <a:fillRect/>
          </a:stretch>
        </p:blipFill>
        <p:spPr>
          <a:xfrm>
            <a:off x="7995622" y="1"/>
            <a:ext cx="2909944" cy="1717516"/>
          </a:xfrm>
          <a:prstGeom prst="rect">
            <a:avLst/>
          </a:prstGeom>
        </p:spPr>
      </p:pic>
      <p:pic>
        <p:nvPicPr>
          <p:cNvPr id="16" name="Imagen 15"/>
          <p:cNvPicPr>
            <a:picLocks noChangeAspect="1"/>
          </p:cNvPicPr>
          <p:nvPr/>
        </p:nvPicPr>
        <p:blipFill>
          <a:blip r:embed="rId8">
            <a:extLst>
              <a:ext uri="{BEBA8EAE-BF5A-486C-A8C5-ECC9F3942E4B}">
                <a14:imgProps xmlns:a14="http://schemas.microsoft.com/office/drawing/2010/main">
                  <a14:imgLayer r:embed="rId9">
                    <a14:imgEffect>
                      <a14:brightnessContrast bright="-15000" contrast="65000"/>
                    </a14:imgEffect>
                  </a14:imgLayer>
                </a14:imgProps>
              </a:ext>
            </a:extLst>
          </a:blip>
          <a:stretch>
            <a:fillRect/>
          </a:stretch>
        </p:blipFill>
        <p:spPr>
          <a:xfrm>
            <a:off x="3798492" y="4106746"/>
            <a:ext cx="6355694" cy="741079"/>
          </a:xfrm>
          <a:prstGeom prst="rect">
            <a:avLst/>
          </a:prstGeom>
        </p:spPr>
      </p:pic>
      <p:pic>
        <p:nvPicPr>
          <p:cNvPr id="18" name="Imagen 17"/>
          <p:cNvPicPr>
            <a:picLocks noChangeAspect="1"/>
          </p:cNvPicPr>
          <p:nvPr/>
        </p:nvPicPr>
        <p:blipFill>
          <a:blip r:embed="rId10">
            <a:extLst>
              <a:ext uri="{BEBA8EAE-BF5A-486C-A8C5-ECC9F3942E4B}">
                <a14:imgProps xmlns:a14="http://schemas.microsoft.com/office/drawing/2010/main">
                  <a14:imgLayer r:embed="rId11">
                    <a14:imgEffect>
                      <a14:brightnessContrast bright="-15000" contrast="65000"/>
                    </a14:imgEffect>
                  </a14:imgLayer>
                </a14:imgProps>
              </a:ext>
            </a:extLst>
          </a:blip>
          <a:stretch>
            <a:fillRect/>
          </a:stretch>
        </p:blipFill>
        <p:spPr>
          <a:xfrm>
            <a:off x="4078567" y="5097052"/>
            <a:ext cx="7061642" cy="955003"/>
          </a:xfrm>
          <a:prstGeom prst="rect">
            <a:avLst/>
          </a:prstGeom>
        </p:spPr>
      </p:pic>
    </p:spTree>
    <p:extLst>
      <p:ext uri="{BB962C8B-B14F-4D97-AF65-F5344CB8AC3E}">
        <p14:creationId xmlns:p14="http://schemas.microsoft.com/office/powerpoint/2010/main" val="2149830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1000"/>
                                        <p:tgtEl>
                                          <p:spTgt spid="9"/>
                                        </p:tgtEl>
                                      </p:cBhvr>
                                    </p:animEffect>
                                    <p:anim calcmode="lin" valueType="num">
                                      <p:cBhvr>
                                        <p:cTn id="20" dur="1000" fill="hold"/>
                                        <p:tgtEl>
                                          <p:spTgt spid="9"/>
                                        </p:tgtEl>
                                        <p:attrNameLst>
                                          <p:attrName>ppt_x</p:attrName>
                                        </p:attrNameLst>
                                      </p:cBhvr>
                                      <p:tavLst>
                                        <p:tav tm="0">
                                          <p:val>
                                            <p:strVal val="#ppt_x"/>
                                          </p:val>
                                        </p:tav>
                                        <p:tav tm="100000">
                                          <p:val>
                                            <p:strVal val="#ppt_x"/>
                                          </p:val>
                                        </p:tav>
                                      </p:tavLst>
                                    </p:anim>
                                    <p:anim calcmode="lin" valueType="num">
                                      <p:cBhvr>
                                        <p:cTn id="2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fade">
                                      <p:cBhvr>
                                        <p:cTn id="26" dur="1000"/>
                                        <p:tgtEl>
                                          <p:spTgt spid="10"/>
                                        </p:tgtEl>
                                      </p:cBhvr>
                                    </p:animEffect>
                                    <p:anim calcmode="lin" valueType="num">
                                      <p:cBhvr>
                                        <p:cTn id="27" dur="1000" fill="hold"/>
                                        <p:tgtEl>
                                          <p:spTgt spid="10"/>
                                        </p:tgtEl>
                                        <p:attrNameLst>
                                          <p:attrName>ppt_x</p:attrName>
                                        </p:attrNameLst>
                                      </p:cBhvr>
                                      <p:tavLst>
                                        <p:tav tm="0">
                                          <p:val>
                                            <p:strVal val="#ppt_x"/>
                                          </p:val>
                                        </p:tav>
                                        <p:tav tm="100000">
                                          <p:val>
                                            <p:strVal val="#ppt_x"/>
                                          </p:val>
                                        </p:tav>
                                      </p:tavLst>
                                    </p:anim>
                                    <p:anim calcmode="lin" valueType="num">
                                      <p:cBhvr>
                                        <p:cTn id="28"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wipe(left)">
                                      <p:cBhvr>
                                        <p:cTn id="33" dur="500"/>
                                        <p:tgtEl>
                                          <p:spTgt spid="14"/>
                                        </p:tgtEl>
                                      </p:cBhvr>
                                    </p:animEffect>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16"/>
                                        </p:tgtEl>
                                        <p:attrNameLst>
                                          <p:attrName>style.visibility</p:attrName>
                                        </p:attrNameLst>
                                      </p:cBhvr>
                                      <p:to>
                                        <p:strVal val="visible"/>
                                      </p:to>
                                    </p:set>
                                    <p:animEffect transition="in" filter="fade">
                                      <p:cBhvr>
                                        <p:cTn id="38" dur="1000"/>
                                        <p:tgtEl>
                                          <p:spTgt spid="16"/>
                                        </p:tgtEl>
                                      </p:cBhvr>
                                    </p:animEffect>
                                    <p:anim calcmode="lin" valueType="num">
                                      <p:cBhvr>
                                        <p:cTn id="39" dur="1000" fill="hold"/>
                                        <p:tgtEl>
                                          <p:spTgt spid="16"/>
                                        </p:tgtEl>
                                        <p:attrNameLst>
                                          <p:attrName>ppt_x</p:attrName>
                                        </p:attrNameLst>
                                      </p:cBhvr>
                                      <p:tavLst>
                                        <p:tav tm="0">
                                          <p:val>
                                            <p:strVal val="#ppt_x"/>
                                          </p:val>
                                        </p:tav>
                                        <p:tav tm="100000">
                                          <p:val>
                                            <p:strVal val="#ppt_x"/>
                                          </p:val>
                                        </p:tav>
                                      </p:tavLst>
                                    </p:anim>
                                    <p:anim calcmode="lin" valueType="num">
                                      <p:cBhvr>
                                        <p:cTn id="40"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18"/>
                                        </p:tgtEl>
                                        <p:attrNameLst>
                                          <p:attrName>style.visibility</p:attrName>
                                        </p:attrNameLst>
                                      </p:cBhvr>
                                      <p:to>
                                        <p:strVal val="visible"/>
                                      </p:to>
                                    </p:set>
                                    <p:animEffect transition="in" filter="fade">
                                      <p:cBhvr>
                                        <p:cTn id="45" dur="1000"/>
                                        <p:tgtEl>
                                          <p:spTgt spid="18"/>
                                        </p:tgtEl>
                                      </p:cBhvr>
                                    </p:animEffect>
                                    <p:anim calcmode="lin" valueType="num">
                                      <p:cBhvr>
                                        <p:cTn id="46" dur="1000" fill="hold"/>
                                        <p:tgtEl>
                                          <p:spTgt spid="18"/>
                                        </p:tgtEl>
                                        <p:attrNameLst>
                                          <p:attrName>ppt_x</p:attrName>
                                        </p:attrNameLst>
                                      </p:cBhvr>
                                      <p:tavLst>
                                        <p:tav tm="0">
                                          <p:val>
                                            <p:strVal val="#ppt_x"/>
                                          </p:val>
                                        </p:tav>
                                        <p:tav tm="100000">
                                          <p:val>
                                            <p:strVal val="#ppt_x"/>
                                          </p:val>
                                        </p:tav>
                                      </p:tavLst>
                                    </p:anim>
                                    <p:anim calcmode="lin" valueType="num">
                                      <p:cBhvr>
                                        <p:cTn id="47"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1097280" y="286603"/>
            <a:ext cx="10058400" cy="937079"/>
          </a:xfrm>
        </p:spPr>
        <p:txBody>
          <a:bodyPr/>
          <a:lstStyle/>
          <a:p>
            <a:r>
              <a:rPr lang="en-US" dirty="0" err="1"/>
              <a:t>Método</a:t>
            </a:r>
            <a:r>
              <a:rPr lang="en-US" dirty="0"/>
              <a:t> de </a:t>
            </a:r>
            <a:r>
              <a:rPr lang="en-US" dirty="0" err="1"/>
              <a:t>los</a:t>
            </a:r>
            <a:r>
              <a:rPr lang="en-US" dirty="0"/>
              <a:t> </a:t>
            </a:r>
            <a:r>
              <a:rPr lang="en-US" dirty="0" err="1" smtClean="0"/>
              <a:t>nodos</a:t>
            </a:r>
            <a:endParaRPr lang="en-US" dirty="0"/>
          </a:p>
        </p:txBody>
      </p:sp>
      <p:sp>
        <p:nvSpPr>
          <p:cNvPr id="5" name="Rectángulo 4"/>
          <p:cNvSpPr/>
          <p:nvPr/>
        </p:nvSpPr>
        <p:spPr>
          <a:xfrm>
            <a:off x="1097280" y="1223682"/>
            <a:ext cx="5006499" cy="369332"/>
          </a:xfrm>
          <a:prstGeom prst="rect">
            <a:avLst/>
          </a:prstGeom>
        </p:spPr>
        <p:txBody>
          <a:bodyPr wrap="none">
            <a:spAutoFit/>
          </a:bodyPr>
          <a:lstStyle/>
          <a:p>
            <a:r>
              <a:rPr lang="es-ES" dirty="0">
                <a:latin typeface="CMSSBX10"/>
              </a:rPr>
              <a:t>Ejemplo de aplicación del método de los </a:t>
            </a:r>
            <a:r>
              <a:rPr lang="es-ES" dirty="0" smtClean="0">
                <a:latin typeface="CMSSBX10"/>
              </a:rPr>
              <a:t>nodos</a:t>
            </a:r>
            <a:endParaRPr lang="en-US" dirty="0"/>
          </a:p>
        </p:txBody>
      </p:sp>
      <p:sp>
        <p:nvSpPr>
          <p:cNvPr id="6" name="Rectángulo 5"/>
          <p:cNvSpPr/>
          <p:nvPr/>
        </p:nvSpPr>
        <p:spPr>
          <a:xfrm>
            <a:off x="1097280" y="1976095"/>
            <a:ext cx="928459" cy="369332"/>
          </a:xfrm>
          <a:prstGeom prst="rect">
            <a:avLst/>
          </a:prstGeom>
        </p:spPr>
        <p:txBody>
          <a:bodyPr wrap="none">
            <a:spAutoFit/>
          </a:bodyPr>
          <a:lstStyle/>
          <a:p>
            <a:r>
              <a:rPr lang="en-US" dirty="0" err="1" smtClean="0">
                <a:latin typeface="CMBX10"/>
              </a:rPr>
              <a:t>Nodo</a:t>
            </a:r>
            <a:r>
              <a:rPr lang="en-US" dirty="0" smtClean="0">
                <a:latin typeface="CMBX10"/>
              </a:rPr>
              <a:t> </a:t>
            </a:r>
            <a:r>
              <a:rPr lang="en-US" dirty="0">
                <a:latin typeface="CMBX10"/>
              </a:rPr>
              <a:t>3</a:t>
            </a:r>
            <a:endParaRPr lang="en-US" dirty="0"/>
          </a:p>
        </p:txBody>
      </p:sp>
      <p:pic>
        <p:nvPicPr>
          <p:cNvPr id="7" name="Imagen 6"/>
          <p:cNvPicPr>
            <a:picLocks noChangeAspect="1"/>
          </p:cNvPicPr>
          <p:nvPr/>
        </p:nvPicPr>
        <p:blipFill>
          <a:blip r:embed="rId2">
            <a:extLst>
              <a:ext uri="{BEBA8EAE-BF5A-486C-A8C5-ECC9F3942E4B}">
                <a14:imgProps xmlns:a14="http://schemas.microsoft.com/office/drawing/2010/main">
                  <a14:imgLayer r:embed="rId3">
                    <a14:imgEffect>
                      <a14:brightnessContrast bright="-15000" contrast="65000"/>
                    </a14:imgEffect>
                  </a14:imgLayer>
                </a14:imgProps>
              </a:ext>
            </a:extLst>
          </a:blip>
          <a:stretch>
            <a:fillRect/>
          </a:stretch>
        </p:blipFill>
        <p:spPr>
          <a:xfrm>
            <a:off x="1097280" y="2530093"/>
            <a:ext cx="2701212" cy="1840201"/>
          </a:xfrm>
          <a:prstGeom prst="rect">
            <a:avLst/>
          </a:prstGeom>
        </p:spPr>
      </p:pic>
      <p:pic>
        <p:nvPicPr>
          <p:cNvPr id="8" name="Imagen 7"/>
          <p:cNvPicPr>
            <a:picLocks noChangeAspect="1"/>
          </p:cNvPicPr>
          <p:nvPr/>
        </p:nvPicPr>
        <p:blipFill>
          <a:blip r:embed="rId4">
            <a:lum bright="-15000" contrast="30000"/>
          </a:blip>
          <a:stretch>
            <a:fillRect/>
          </a:stretch>
        </p:blipFill>
        <p:spPr>
          <a:xfrm>
            <a:off x="3798492" y="2585000"/>
            <a:ext cx="1109684" cy="429005"/>
          </a:xfrm>
          <a:prstGeom prst="rect">
            <a:avLst/>
          </a:prstGeom>
        </p:spPr>
      </p:pic>
      <p:pic>
        <p:nvPicPr>
          <p:cNvPr id="9" name="Imagen 8"/>
          <p:cNvPicPr>
            <a:picLocks noChangeAspect="1"/>
          </p:cNvPicPr>
          <p:nvPr/>
        </p:nvPicPr>
        <p:blipFill>
          <a:blip r:embed="rId5">
            <a:lum bright="-15000" contrast="30000"/>
          </a:blip>
          <a:stretch>
            <a:fillRect/>
          </a:stretch>
        </p:blipFill>
        <p:spPr>
          <a:xfrm>
            <a:off x="5031429" y="2593956"/>
            <a:ext cx="2353514" cy="401327"/>
          </a:xfrm>
          <a:prstGeom prst="rect">
            <a:avLst/>
          </a:prstGeom>
        </p:spPr>
      </p:pic>
      <p:pic>
        <p:nvPicPr>
          <p:cNvPr id="10" name="Imagen 9"/>
          <p:cNvPicPr>
            <a:picLocks noChangeAspect="1"/>
          </p:cNvPicPr>
          <p:nvPr/>
        </p:nvPicPr>
        <p:blipFill>
          <a:blip r:embed="rId6">
            <a:lum bright="-15000" contrast="30000"/>
          </a:blip>
          <a:stretch>
            <a:fillRect/>
          </a:stretch>
        </p:blipFill>
        <p:spPr>
          <a:xfrm>
            <a:off x="7900659" y="2594126"/>
            <a:ext cx="1727435" cy="398987"/>
          </a:xfrm>
          <a:prstGeom prst="rect">
            <a:avLst/>
          </a:prstGeom>
        </p:spPr>
      </p:pic>
      <p:sp>
        <p:nvSpPr>
          <p:cNvPr id="11" name="Rectángulo 10"/>
          <p:cNvSpPr/>
          <p:nvPr/>
        </p:nvSpPr>
        <p:spPr>
          <a:xfrm>
            <a:off x="3798492" y="3450193"/>
            <a:ext cx="7146508" cy="369332"/>
          </a:xfrm>
          <a:prstGeom prst="rect">
            <a:avLst/>
          </a:prstGeom>
        </p:spPr>
        <p:txBody>
          <a:bodyPr wrap="none">
            <a:spAutoFit/>
          </a:bodyPr>
          <a:lstStyle/>
          <a:p>
            <a:r>
              <a:rPr lang="es-ES" dirty="0">
                <a:latin typeface="CMR10"/>
              </a:rPr>
              <a:t>Considerando,                                  y tan </a:t>
            </a:r>
            <a:r>
              <a:rPr lang="el-GR" dirty="0">
                <a:latin typeface="CMR10"/>
              </a:rPr>
              <a:t>α</a:t>
            </a:r>
            <a:r>
              <a:rPr lang="es-ES" dirty="0">
                <a:latin typeface="CMMI10"/>
              </a:rPr>
              <a:t> </a:t>
            </a:r>
            <a:r>
              <a:rPr lang="es-ES" dirty="0">
                <a:latin typeface="CMR10"/>
              </a:rPr>
              <a:t>= </a:t>
            </a:r>
            <a:r>
              <a:rPr lang="es-ES" dirty="0">
                <a:latin typeface="CMMI10"/>
              </a:rPr>
              <a:t>b/</a:t>
            </a:r>
            <a:r>
              <a:rPr lang="es-ES" dirty="0">
                <a:latin typeface="CMR10"/>
              </a:rPr>
              <a:t>(2.</a:t>
            </a:r>
            <a:r>
              <a:rPr lang="es-ES" dirty="0">
                <a:latin typeface="CMMI10"/>
              </a:rPr>
              <a:t>a</a:t>
            </a:r>
            <a:r>
              <a:rPr lang="es-ES" dirty="0">
                <a:latin typeface="CMR10"/>
              </a:rPr>
              <a:t>), reemplazando </a:t>
            </a:r>
            <a:endParaRPr lang="en-US" dirty="0"/>
          </a:p>
        </p:txBody>
      </p:sp>
      <p:pic>
        <p:nvPicPr>
          <p:cNvPr id="12" name="Imagen 11"/>
          <p:cNvPicPr>
            <a:picLocks noChangeAspect="1"/>
          </p:cNvPicPr>
          <p:nvPr/>
        </p:nvPicPr>
        <p:blipFill>
          <a:blip r:embed="rId7"/>
          <a:stretch>
            <a:fillRect/>
          </a:stretch>
        </p:blipFill>
        <p:spPr>
          <a:xfrm>
            <a:off x="5379652" y="3248091"/>
            <a:ext cx="2030529" cy="773535"/>
          </a:xfrm>
          <a:prstGeom prst="rect">
            <a:avLst/>
          </a:prstGeom>
        </p:spPr>
      </p:pic>
      <p:pic>
        <p:nvPicPr>
          <p:cNvPr id="14" name="Imagen 13"/>
          <p:cNvPicPr>
            <a:picLocks noChangeAspect="1"/>
          </p:cNvPicPr>
          <p:nvPr/>
        </p:nvPicPr>
        <p:blipFill>
          <a:blip r:embed="rId8"/>
          <a:stretch>
            <a:fillRect/>
          </a:stretch>
        </p:blipFill>
        <p:spPr>
          <a:xfrm>
            <a:off x="1972844" y="4623102"/>
            <a:ext cx="8261870" cy="898029"/>
          </a:xfrm>
          <a:prstGeom prst="rect">
            <a:avLst/>
          </a:prstGeom>
        </p:spPr>
      </p:pic>
    </p:spTree>
    <p:extLst>
      <p:ext uri="{BB962C8B-B14F-4D97-AF65-F5344CB8AC3E}">
        <p14:creationId xmlns:p14="http://schemas.microsoft.com/office/powerpoint/2010/main" val="1141179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1000"/>
                                        <p:tgtEl>
                                          <p:spTgt spid="9"/>
                                        </p:tgtEl>
                                      </p:cBhvr>
                                    </p:animEffect>
                                    <p:anim calcmode="lin" valueType="num">
                                      <p:cBhvr>
                                        <p:cTn id="20" dur="1000" fill="hold"/>
                                        <p:tgtEl>
                                          <p:spTgt spid="9"/>
                                        </p:tgtEl>
                                        <p:attrNameLst>
                                          <p:attrName>ppt_x</p:attrName>
                                        </p:attrNameLst>
                                      </p:cBhvr>
                                      <p:tavLst>
                                        <p:tav tm="0">
                                          <p:val>
                                            <p:strVal val="#ppt_x"/>
                                          </p:val>
                                        </p:tav>
                                        <p:tav tm="100000">
                                          <p:val>
                                            <p:strVal val="#ppt_x"/>
                                          </p:val>
                                        </p:tav>
                                      </p:tavLst>
                                    </p:anim>
                                    <p:anim calcmode="lin" valueType="num">
                                      <p:cBhvr>
                                        <p:cTn id="2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fade">
                                      <p:cBhvr>
                                        <p:cTn id="26" dur="1000"/>
                                        <p:tgtEl>
                                          <p:spTgt spid="10"/>
                                        </p:tgtEl>
                                      </p:cBhvr>
                                    </p:animEffect>
                                    <p:anim calcmode="lin" valueType="num">
                                      <p:cBhvr>
                                        <p:cTn id="27" dur="1000" fill="hold"/>
                                        <p:tgtEl>
                                          <p:spTgt spid="10"/>
                                        </p:tgtEl>
                                        <p:attrNameLst>
                                          <p:attrName>ppt_x</p:attrName>
                                        </p:attrNameLst>
                                      </p:cBhvr>
                                      <p:tavLst>
                                        <p:tav tm="0">
                                          <p:val>
                                            <p:strVal val="#ppt_x"/>
                                          </p:val>
                                        </p:tav>
                                        <p:tav tm="100000">
                                          <p:val>
                                            <p:strVal val="#ppt_x"/>
                                          </p:val>
                                        </p:tav>
                                      </p:tavLst>
                                    </p:anim>
                                    <p:anim calcmode="lin" valueType="num">
                                      <p:cBhvr>
                                        <p:cTn id="28"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fade">
                                      <p:cBhvr>
                                        <p:cTn id="33" dur="1000"/>
                                        <p:tgtEl>
                                          <p:spTgt spid="11"/>
                                        </p:tgtEl>
                                      </p:cBhvr>
                                    </p:animEffect>
                                    <p:anim calcmode="lin" valueType="num">
                                      <p:cBhvr>
                                        <p:cTn id="34" dur="1000" fill="hold"/>
                                        <p:tgtEl>
                                          <p:spTgt spid="11"/>
                                        </p:tgtEl>
                                        <p:attrNameLst>
                                          <p:attrName>ppt_x</p:attrName>
                                        </p:attrNameLst>
                                      </p:cBhvr>
                                      <p:tavLst>
                                        <p:tav tm="0">
                                          <p:val>
                                            <p:strVal val="#ppt_x"/>
                                          </p:val>
                                        </p:tav>
                                        <p:tav tm="100000">
                                          <p:val>
                                            <p:strVal val="#ppt_x"/>
                                          </p:val>
                                        </p:tav>
                                      </p:tavLst>
                                    </p:anim>
                                    <p:anim calcmode="lin" valueType="num">
                                      <p:cBhvr>
                                        <p:cTn id="35" dur="1000" fill="hold"/>
                                        <p:tgtEl>
                                          <p:spTgt spid="11"/>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12"/>
                                        </p:tgtEl>
                                        <p:attrNameLst>
                                          <p:attrName>style.visibility</p:attrName>
                                        </p:attrNameLst>
                                      </p:cBhvr>
                                      <p:to>
                                        <p:strVal val="visible"/>
                                      </p:to>
                                    </p:set>
                                    <p:animEffect transition="in" filter="fade">
                                      <p:cBhvr>
                                        <p:cTn id="38" dur="1000"/>
                                        <p:tgtEl>
                                          <p:spTgt spid="12"/>
                                        </p:tgtEl>
                                      </p:cBhvr>
                                    </p:animEffect>
                                    <p:anim calcmode="lin" valueType="num">
                                      <p:cBhvr>
                                        <p:cTn id="39" dur="1000" fill="hold"/>
                                        <p:tgtEl>
                                          <p:spTgt spid="12"/>
                                        </p:tgtEl>
                                        <p:attrNameLst>
                                          <p:attrName>ppt_x</p:attrName>
                                        </p:attrNameLst>
                                      </p:cBhvr>
                                      <p:tavLst>
                                        <p:tav tm="0">
                                          <p:val>
                                            <p:strVal val="#ppt_x"/>
                                          </p:val>
                                        </p:tav>
                                        <p:tav tm="100000">
                                          <p:val>
                                            <p:strVal val="#ppt_x"/>
                                          </p:val>
                                        </p:tav>
                                      </p:tavLst>
                                    </p:anim>
                                    <p:anim calcmode="lin" valueType="num">
                                      <p:cBhvr>
                                        <p:cTn id="40"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fade">
                                      <p:cBhvr>
                                        <p:cTn id="45" dur="1000"/>
                                        <p:tgtEl>
                                          <p:spTgt spid="14"/>
                                        </p:tgtEl>
                                      </p:cBhvr>
                                    </p:animEffect>
                                    <p:anim calcmode="lin" valueType="num">
                                      <p:cBhvr>
                                        <p:cTn id="46" dur="1000" fill="hold"/>
                                        <p:tgtEl>
                                          <p:spTgt spid="14"/>
                                        </p:tgtEl>
                                        <p:attrNameLst>
                                          <p:attrName>ppt_x</p:attrName>
                                        </p:attrNameLst>
                                      </p:cBhvr>
                                      <p:tavLst>
                                        <p:tav tm="0">
                                          <p:val>
                                            <p:strVal val="#ppt_x"/>
                                          </p:val>
                                        </p:tav>
                                        <p:tav tm="100000">
                                          <p:val>
                                            <p:strVal val="#ppt_x"/>
                                          </p:val>
                                        </p:tav>
                                      </p:tavLst>
                                    </p:anim>
                                    <p:anim calcmode="lin" valueType="num">
                                      <p:cBhvr>
                                        <p:cTn id="47"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1097280" y="286603"/>
            <a:ext cx="10058400" cy="937079"/>
          </a:xfrm>
        </p:spPr>
        <p:txBody>
          <a:bodyPr/>
          <a:lstStyle/>
          <a:p>
            <a:r>
              <a:rPr lang="en-US" dirty="0" err="1"/>
              <a:t>Método</a:t>
            </a:r>
            <a:r>
              <a:rPr lang="en-US" dirty="0"/>
              <a:t> de </a:t>
            </a:r>
            <a:r>
              <a:rPr lang="en-US" dirty="0" err="1"/>
              <a:t>los</a:t>
            </a:r>
            <a:r>
              <a:rPr lang="en-US" dirty="0"/>
              <a:t> </a:t>
            </a:r>
            <a:r>
              <a:rPr lang="en-US" dirty="0" err="1" smtClean="0"/>
              <a:t>nodos</a:t>
            </a:r>
            <a:endParaRPr lang="en-US" dirty="0"/>
          </a:p>
        </p:txBody>
      </p:sp>
      <p:sp>
        <p:nvSpPr>
          <p:cNvPr id="5" name="Rectángulo 4"/>
          <p:cNvSpPr/>
          <p:nvPr/>
        </p:nvSpPr>
        <p:spPr>
          <a:xfrm>
            <a:off x="1097280" y="1223682"/>
            <a:ext cx="5006499" cy="369332"/>
          </a:xfrm>
          <a:prstGeom prst="rect">
            <a:avLst/>
          </a:prstGeom>
        </p:spPr>
        <p:txBody>
          <a:bodyPr wrap="none">
            <a:spAutoFit/>
          </a:bodyPr>
          <a:lstStyle/>
          <a:p>
            <a:r>
              <a:rPr lang="es-ES" dirty="0">
                <a:latin typeface="CMSSBX10"/>
              </a:rPr>
              <a:t>Ejemplo de aplicación del método de los </a:t>
            </a:r>
            <a:r>
              <a:rPr lang="es-ES" dirty="0" smtClean="0">
                <a:latin typeface="CMSSBX10"/>
              </a:rPr>
              <a:t>nodos</a:t>
            </a:r>
            <a:endParaRPr lang="en-US" dirty="0"/>
          </a:p>
        </p:txBody>
      </p:sp>
      <p:sp>
        <p:nvSpPr>
          <p:cNvPr id="6" name="Rectángulo 5"/>
          <p:cNvSpPr/>
          <p:nvPr/>
        </p:nvSpPr>
        <p:spPr>
          <a:xfrm>
            <a:off x="1097280" y="1976095"/>
            <a:ext cx="928459" cy="369332"/>
          </a:xfrm>
          <a:prstGeom prst="rect">
            <a:avLst/>
          </a:prstGeom>
        </p:spPr>
        <p:txBody>
          <a:bodyPr wrap="none">
            <a:spAutoFit/>
          </a:bodyPr>
          <a:lstStyle/>
          <a:p>
            <a:r>
              <a:rPr lang="en-US" dirty="0" err="1" smtClean="0">
                <a:latin typeface="CMBX10"/>
              </a:rPr>
              <a:t>Nodo</a:t>
            </a:r>
            <a:r>
              <a:rPr lang="en-US" dirty="0" smtClean="0">
                <a:latin typeface="CMBX10"/>
              </a:rPr>
              <a:t> </a:t>
            </a:r>
            <a:r>
              <a:rPr lang="en-US" dirty="0">
                <a:latin typeface="CMBX10"/>
              </a:rPr>
              <a:t>4</a:t>
            </a:r>
            <a:endParaRPr lang="en-US" dirty="0"/>
          </a:p>
        </p:txBody>
      </p:sp>
      <p:sp>
        <p:nvSpPr>
          <p:cNvPr id="7" name="Rectángulo 6"/>
          <p:cNvSpPr/>
          <p:nvPr/>
        </p:nvSpPr>
        <p:spPr>
          <a:xfrm>
            <a:off x="1097280" y="2345427"/>
            <a:ext cx="10058400" cy="646331"/>
          </a:xfrm>
          <a:prstGeom prst="rect">
            <a:avLst/>
          </a:prstGeom>
        </p:spPr>
        <p:txBody>
          <a:bodyPr wrap="square">
            <a:spAutoFit/>
          </a:bodyPr>
          <a:lstStyle/>
          <a:p>
            <a:pPr algn="just"/>
            <a:r>
              <a:rPr lang="es-ES" dirty="0">
                <a:latin typeface="CMR10"/>
              </a:rPr>
              <a:t>A continuación se procede a analizar el equilibrio del </a:t>
            </a:r>
            <a:r>
              <a:rPr lang="es-ES" dirty="0" smtClean="0">
                <a:latin typeface="CMR10"/>
              </a:rPr>
              <a:t>nodo </a:t>
            </a:r>
            <a:r>
              <a:rPr lang="es-ES" dirty="0">
                <a:latin typeface="CMR10"/>
              </a:rPr>
              <a:t>4, al cual concurren cuatro barras pero tres de las cuales son conocidas.</a:t>
            </a:r>
            <a:endParaRPr lang="en-US" dirty="0"/>
          </a:p>
        </p:txBody>
      </p:sp>
      <p:pic>
        <p:nvPicPr>
          <p:cNvPr id="8" name="Imagen 7"/>
          <p:cNvPicPr>
            <a:picLocks noChangeAspect="1"/>
          </p:cNvPicPr>
          <p:nvPr/>
        </p:nvPicPr>
        <p:blipFill>
          <a:blip r:embed="rId2">
            <a:extLst>
              <a:ext uri="{BEBA8EAE-BF5A-486C-A8C5-ECC9F3942E4B}">
                <a14:imgProps xmlns:a14="http://schemas.microsoft.com/office/drawing/2010/main">
                  <a14:imgLayer r:embed="rId3">
                    <a14:imgEffect>
                      <a14:brightnessContrast bright="-15000" contrast="65000"/>
                    </a14:imgEffect>
                  </a14:imgLayer>
                </a14:imgProps>
              </a:ext>
            </a:extLst>
          </a:blip>
          <a:stretch>
            <a:fillRect/>
          </a:stretch>
        </p:blipFill>
        <p:spPr>
          <a:xfrm>
            <a:off x="1097280" y="3144096"/>
            <a:ext cx="3455738" cy="2113704"/>
          </a:xfrm>
          <a:prstGeom prst="rect">
            <a:avLst/>
          </a:prstGeom>
        </p:spPr>
      </p:pic>
      <p:pic>
        <p:nvPicPr>
          <p:cNvPr id="9" name="Imagen 8"/>
          <p:cNvPicPr>
            <a:picLocks noChangeAspect="1"/>
          </p:cNvPicPr>
          <p:nvPr/>
        </p:nvPicPr>
        <p:blipFill>
          <a:blip r:embed="rId4">
            <a:extLst>
              <a:ext uri="{BEBA8EAE-BF5A-486C-A8C5-ECC9F3942E4B}">
                <a14:imgProps xmlns:a14="http://schemas.microsoft.com/office/drawing/2010/main">
                  <a14:imgLayer r:embed="rId5">
                    <a14:imgEffect>
                      <a14:brightnessContrast bright="-15000" contrast="65000"/>
                    </a14:imgEffect>
                  </a14:imgLayer>
                </a14:imgProps>
              </a:ext>
            </a:extLst>
          </a:blip>
          <a:stretch>
            <a:fillRect/>
          </a:stretch>
        </p:blipFill>
        <p:spPr>
          <a:xfrm>
            <a:off x="4238903" y="3265680"/>
            <a:ext cx="6916777" cy="524721"/>
          </a:xfrm>
          <a:prstGeom prst="rect">
            <a:avLst/>
          </a:prstGeom>
        </p:spPr>
      </p:pic>
      <p:pic>
        <p:nvPicPr>
          <p:cNvPr id="11" name="Imagen 10"/>
          <p:cNvPicPr>
            <a:picLocks noChangeAspect="1"/>
          </p:cNvPicPr>
          <p:nvPr/>
        </p:nvPicPr>
        <p:blipFill>
          <a:blip r:embed="rId6">
            <a:extLst>
              <a:ext uri="{BEBA8EAE-BF5A-486C-A8C5-ECC9F3942E4B}">
                <a14:imgProps xmlns:a14="http://schemas.microsoft.com/office/drawing/2010/main">
                  <a14:imgLayer r:embed="rId7">
                    <a14:imgEffect>
                      <a14:brightnessContrast bright="-15000" contrast="65000"/>
                    </a14:imgEffect>
                  </a14:imgLayer>
                </a14:imgProps>
              </a:ext>
            </a:extLst>
          </a:blip>
          <a:stretch>
            <a:fillRect/>
          </a:stretch>
        </p:blipFill>
        <p:spPr>
          <a:xfrm>
            <a:off x="4238903" y="4186826"/>
            <a:ext cx="5238202" cy="559986"/>
          </a:xfrm>
          <a:prstGeom prst="rect">
            <a:avLst/>
          </a:prstGeom>
        </p:spPr>
      </p:pic>
      <p:pic>
        <p:nvPicPr>
          <p:cNvPr id="12" name="Imagen 11"/>
          <p:cNvPicPr>
            <a:picLocks noChangeAspect="1"/>
          </p:cNvPicPr>
          <p:nvPr/>
        </p:nvPicPr>
        <p:blipFill>
          <a:blip r:embed="rId8">
            <a:extLst>
              <a:ext uri="{BEBA8EAE-BF5A-486C-A8C5-ECC9F3942E4B}">
                <a14:imgProps xmlns:a14="http://schemas.microsoft.com/office/drawing/2010/main">
                  <a14:imgLayer r:embed="rId9">
                    <a14:imgEffect>
                      <a14:brightnessContrast bright="-15000" contrast="65000"/>
                    </a14:imgEffect>
                  </a14:imgLayer>
                </a14:imgProps>
              </a:ext>
            </a:extLst>
          </a:blip>
          <a:stretch>
            <a:fillRect/>
          </a:stretch>
        </p:blipFill>
        <p:spPr>
          <a:xfrm>
            <a:off x="4238903" y="5257800"/>
            <a:ext cx="6516996" cy="600697"/>
          </a:xfrm>
          <a:prstGeom prst="rect">
            <a:avLst/>
          </a:prstGeom>
        </p:spPr>
      </p:pic>
    </p:spTree>
    <p:extLst>
      <p:ext uri="{BB962C8B-B14F-4D97-AF65-F5344CB8AC3E}">
        <p14:creationId xmlns:p14="http://schemas.microsoft.com/office/powerpoint/2010/main" val="2395465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1000"/>
                                        <p:tgtEl>
                                          <p:spTgt spid="11"/>
                                        </p:tgtEl>
                                      </p:cBhvr>
                                    </p:animEffect>
                                    <p:anim calcmode="lin" valueType="num">
                                      <p:cBhvr>
                                        <p:cTn id="29" dur="1000" fill="hold"/>
                                        <p:tgtEl>
                                          <p:spTgt spid="11"/>
                                        </p:tgtEl>
                                        <p:attrNameLst>
                                          <p:attrName>ppt_x</p:attrName>
                                        </p:attrNameLst>
                                      </p:cBhvr>
                                      <p:tavLst>
                                        <p:tav tm="0">
                                          <p:val>
                                            <p:strVal val="#ppt_x"/>
                                          </p:val>
                                        </p:tav>
                                        <p:tav tm="100000">
                                          <p:val>
                                            <p:strVal val="#ppt_x"/>
                                          </p:val>
                                        </p:tav>
                                      </p:tavLst>
                                    </p:anim>
                                    <p:anim calcmode="lin" valueType="num">
                                      <p:cBhvr>
                                        <p:cTn id="30"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1000"/>
                                        <p:tgtEl>
                                          <p:spTgt spid="12"/>
                                        </p:tgtEl>
                                      </p:cBhvr>
                                    </p:animEffect>
                                    <p:anim calcmode="lin" valueType="num">
                                      <p:cBhvr>
                                        <p:cTn id="36" dur="1000" fill="hold"/>
                                        <p:tgtEl>
                                          <p:spTgt spid="12"/>
                                        </p:tgtEl>
                                        <p:attrNameLst>
                                          <p:attrName>ppt_x</p:attrName>
                                        </p:attrNameLst>
                                      </p:cBhvr>
                                      <p:tavLst>
                                        <p:tav tm="0">
                                          <p:val>
                                            <p:strVal val="#ppt_x"/>
                                          </p:val>
                                        </p:tav>
                                        <p:tav tm="100000">
                                          <p:val>
                                            <p:strVal val="#ppt_x"/>
                                          </p:val>
                                        </p:tav>
                                      </p:tavLst>
                                    </p:anim>
                                    <p:anim calcmode="lin" valueType="num">
                                      <p:cBhvr>
                                        <p:cTn id="37"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097280" y="1891570"/>
            <a:ext cx="10058400" cy="646331"/>
          </a:xfrm>
          <a:prstGeom prst="rect">
            <a:avLst/>
          </a:prstGeom>
        </p:spPr>
        <p:txBody>
          <a:bodyPr wrap="square">
            <a:spAutoFit/>
          </a:bodyPr>
          <a:lstStyle/>
          <a:p>
            <a:pPr algn="just"/>
            <a:r>
              <a:rPr lang="es-AR" dirty="0">
                <a:latin typeface="CMR10"/>
              </a:rPr>
              <a:t>En la presente Unidad trabajaremos con las denominadas Vigas de Alma Calada, E</a:t>
            </a:r>
            <a:r>
              <a:rPr lang="es-AR" dirty="0">
                <a:latin typeface="CMTI10"/>
              </a:rPr>
              <a:t>structuras Reticuladas</a:t>
            </a:r>
            <a:r>
              <a:rPr lang="es-AR" dirty="0">
                <a:latin typeface="CMR10"/>
              </a:rPr>
              <a:t>, o simplemente </a:t>
            </a:r>
            <a:r>
              <a:rPr lang="es-AR" dirty="0">
                <a:latin typeface="CMTI10"/>
              </a:rPr>
              <a:t>Reticulados</a:t>
            </a:r>
            <a:r>
              <a:rPr lang="es-AR" dirty="0">
                <a:latin typeface="CMR10"/>
              </a:rPr>
              <a:t>.</a:t>
            </a:r>
            <a:endParaRPr lang="es-AR" dirty="0"/>
          </a:p>
        </p:txBody>
      </p:sp>
      <p:sp>
        <p:nvSpPr>
          <p:cNvPr id="5" name="Rectángulo 4"/>
          <p:cNvSpPr/>
          <p:nvPr/>
        </p:nvSpPr>
        <p:spPr>
          <a:xfrm>
            <a:off x="1097280" y="2692111"/>
            <a:ext cx="10058400" cy="369332"/>
          </a:xfrm>
          <a:prstGeom prst="rect">
            <a:avLst/>
          </a:prstGeom>
        </p:spPr>
        <p:txBody>
          <a:bodyPr wrap="square">
            <a:spAutoFit/>
          </a:bodyPr>
          <a:lstStyle/>
          <a:p>
            <a:pPr algn="just"/>
            <a:r>
              <a:rPr lang="es-AR" dirty="0">
                <a:latin typeface="CMR10"/>
              </a:rPr>
              <a:t>Básicamente son estructuras formadas por barras biarticuladas o bielas.</a:t>
            </a:r>
            <a:endParaRPr lang="es-AR" dirty="0"/>
          </a:p>
        </p:txBody>
      </p:sp>
      <p:sp>
        <p:nvSpPr>
          <p:cNvPr id="6" name="Rectángulo 5"/>
          <p:cNvSpPr/>
          <p:nvPr/>
        </p:nvSpPr>
        <p:spPr>
          <a:xfrm>
            <a:off x="7250654" y="3215653"/>
            <a:ext cx="3905026" cy="2585323"/>
          </a:xfrm>
          <a:prstGeom prst="rect">
            <a:avLst/>
          </a:prstGeom>
          <a:ln w="28575">
            <a:solidFill>
              <a:schemeClr val="accent1">
                <a:lumMod val="75000"/>
              </a:schemeClr>
            </a:solidFill>
          </a:ln>
        </p:spPr>
        <p:txBody>
          <a:bodyPr wrap="square">
            <a:spAutoFit/>
          </a:bodyPr>
          <a:lstStyle/>
          <a:p>
            <a:pPr algn="just"/>
            <a:r>
              <a:rPr lang="es-ES" dirty="0">
                <a:latin typeface="CMR10"/>
              </a:rPr>
              <a:t>Biela: barra de eje recto cuyos extremos se encuentran articulados sin presencia de cargas externas en su tramo, es decir que las cargas solo pueden encontrarse en sus extremos (articulaciones). Además su sección transversal es pequeña en relación a la longitud de la misma.</a:t>
            </a:r>
            <a:endParaRPr lang="en-US" dirty="0"/>
          </a:p>
        </p:txBody>
      </p:sp>
      <p:pic>
        <p:nvPicPr>
          <p:cNvPr id="7" name="Imagen 6"/>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65000"/>
                    </a14:imgEffect>
                  </a14:imgLayer>
                </a14:imgProps>
              </a:ext>
            </a:extLst>
          </a:blip>
          <a:stretch>
            <a:fillRect/>
          </a:stretch>
        </p:blipFill>
        <p:spPr>
          <a:xfrm>
            <a:off x="1097280" y="3215652"/>
            <a:ext cx="5926990" cy="2585323"/>
          </a:xfrm>
          <a:prstGeom prst="rect">
            <a:avLst/>
          </a:prstGeom>
        </p:spPr>
      </p:pic>
      <p:sp>
        <p:nvSpPr>
          <p:cNvPr id="8" name="Título 1"/>
          <p:cNvSpPr>
            <a:spLocks noGrp="1"/>
          </p:cNvSpPr>
          <p:nvPr>
            <p:ph type="title"/>
          </p:nvPr>
        </p:nvSpPr>
        <p:spPr>
          <a:xfrm>
            <a:off x="1097280" y="286603"/>
            <a:ext cx="10058400" cy="1004315"/>
          </a:xfrm>
        </p:spPr>
        <p:txBody>
          <a:bodyPr/>
          <a:lstStyle/>
          <a:p>
            <a:r>
              <a:rPr lang="es-ES" b="1" dirty="0"/>
              <a:t>Sistemas Reticulados planos</a:t>
            </a:r>
            <a:endParaRPr lang="en-US" dirty="0"/>
          </a:p>
        </p:txBody>
      </p:sp>
      <p:pic>
        <p:nvPicPr>
          <p:cNvPr id="9" name="Imagen 8"/>
          <p:cNvPicPr>
            <a:picLocks noChangeAspect="1"/>
          </p:cNvPicPr>
          <p:nvPr/>
        </p:nvPicPr>
        <p:blipFill rotWithShape="1">
          <a:blip r:embed="rId4"/>
          <a:srcRect l="25989" t="42463" r="33395" b="35294"/>
          <a:stretch/>
        </p:blipFill>
        <p:spPr>
          <a:xfrm>
            <a:off x="7853082" y="411653"/>
            <a:ext cx="3899648" cy="1200655"/>
          </a:xfrm>
          <a:prstGeom prst="rect">
            <a:avLst/>
          </a:prstGeom>
        </p:spPr>
      </p:pic>
    </p:spTree>
    <p:extLst>
      <p:ext uri="{BB962C8B-B14F-4D97-AF65-F5344CB8AC3E}">
        <p14:creationId xmlns:p14="http://schemas.microsoft.com/office/powerpoint/2010/main" val="3440598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1000"/>
                                        <p:tgtEl>
                                          <p:spTgt spid="6"/>
                                        </p:tgtEl>
                                      </p:cBhvr>
                                    </p:animEffect>
                                    <p:anim calcmode="lin" valueType="num">
                                      <p:cBhvr>
                                        <p:cTn id="29" dur="1000" fill="hold"/>
                                        <p:tgtEl>
                                          <p:spTgt spid="6"/>
                                        </p:tgtEl>
                                        <p:attrNameLst>
                                          <p:attrName>ppt_x</p:attrName>
                                        </p:attrNameLst>
                                      </p:cBhvr>
                                      <p:tavLst>
                                        <p:tav tm="0">
                                          <p:val>
                                            <p:strVal val="#ppt_x"/>
                                          </p:val>
                                        </p:tav>
                                        <p:tav tm="100000">
                                          <p:val>
                                            <p:strVal val="#ppt_x"/>
                                          </p:val>
                                        </p:tav>
                                      </p:tavLst>
                                    </p:anim>
                                    <p:anim calcmode="lin" valueType="num">
                                      <p:cBhvr>
                                        <p:cTn id="3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1097280" y="286603"/>
            <a:ext cx="10058400" cy="937079"/>
          </a:xfrm>
        </p:spPr>
        <p:txBody>
          <a:bodyPr/>
          <a:lstStyle/>
          <a:p>
            <a:r>
              <a:rPr lang="en-US" dirty="0" err="1"/>
              <a:t>Método</a:t>
            </a:r>
            <a:r>
              <a:rPr lang="en-US" dirty="0"/>
              <a:t> de </a:t>
            </a:r>
            <a:r>
              <a:rPr lang="en-US" dirty="0" err="1"/>
              <a:t>los</a:t>
            </a:r>
            <a:r>
              <a:rPr lang="en-US" dirty="0"/>
              <a:t> </a:t>
            </a:r>
            <a:r>
              <a:rPr lang="en-US" dirty="0" err="1" smtClean="0"/>
              <a:t>nodos</a:t>
            </a:r>
            <a:endParaRPr lang="en-US" dirty="0"/>
          </a:p>
        </p:txBody>
      </p:sp>
      <p:sp>
        <p:nvSpPr>
          <p:cNvPr id="5" name="Rectángulo 4"/>
          <p:cNvSpPr/>
          <p:nvPr/>
        </p:nvSpPr>
        <p:spPr>
          <a:xfrm>
            <a:off x="1097280" y="1223682"/>
            <a:ext cx="5006499" cy="369332"/>
          </a:xfrm>
          <a:prstGeom prst="rect">
            <a:avLst/>
          </a:prstGeom>
        </p:spPr>
        <p:txBody>
          <a:bodyPr wrap="none">
            <a:spAutoFit/>
          </a:bodyPr>
          <a:lstStyle/>
          <a:p>
            <a:r>
              <a:rPr lang="es-ES" dirty="0">
                <a:latin typeface="CMSSBX10"/>
              </a:rPr>
              <a:t>Ejemplo de aplicación del método de los </a:t>
            </a:r>
            <a:r>
              <a:rPr lang="es-ES" dirty="0" smtClean="0">
                <a:latin typeface="CMSSBX10"/>
              </a:rPr>
              <a:t>nodos</a:t>
            </a:r>
            <a:endParaRPr lang="en-US" dirty="0"/>
          </a:p>
        </p:txBody>
      </p:sp>
      <p:sp>
        <p:nvSpPr>
          <p:cNvPr id="6" name="Rectángulo 5"/>
          <p:cNvSpPr/>
          <p:nvPr/>
        </p:nvSpPr>
        <p:spPr>
          <a:xfrm>
            <a:off x="1097280" y="1976095"/>
            <a:ext cx="928459" cy="369332"/>
          </a:xfrm>
          <a:prstGeom prst="rect">
            <a:avLst/>
          </a:prstGeom>
        </p:spPr>
        <p:txBody>
          <a:bodyPr wrap="none">
            <a:spAutoFit/>
          </a:bodyPr>
          <a:lstStyle/>
          <a:p>
            <a:r>
              <a:rPr lang="en-US" dirty="0" err="1" smtClean="0">
                <a:latin typeface="CMBX10"/>
              </a:rPr>
              <a:t>Nodo</a:t>
            </a:r>
            <a:r>
              <a:rPr lang="en-US" dirty="0" smtClean="0">
                <a:latin typeface="CMBX10"/>
              </a:rPr>
              <a:t> </a:t>
            </a:r>
            <a:r>
              <a:rPr lang="en-US" dirty="0">
                <a:latin typeface="CMBX10"/>
              </a:rPr>
              <a:t>4</a:t>
            </a:r>
            <a:endParaRPr lang="en-US" dirty="0"/>
          </a:p>
        </p:txBody>
      </p:sp>
      <p:pic>
        <p:nvPicPr>
          <p:cNvPr id="7" name="Imagen 6"/>
          <p:cNvPicPr>
            <a:picLocks noChangeAspect="1"/>
          </p:cNvPicPr>
          <p:nvPr/>
        </p:nvPicPr>
        <p:blipFill>
          <a:blip r:embed="rId2">
            <a:extLst>
              <a:ext uri="{BEBA8EAE-BF5A-486C-A8C5-ECC9F3942E4B}">
                <a14:imgProps xmlns:a14="http://schemas.microsoft.com/office/drawing/2010/main">
                  <a14:imgLayer r:embed="rId3">
                    <a14:imgEffect>
                      <a14:brightnessContrast bright="-15000" contrast="65000"/>
                    </a14:imgEffect>
                  </a14:imgLayer>
                </a14:imgProps>
              </a:ext>
            </a:extLst>
          </a:blip>
          <a:stretch>
            <a:fillRect/>
          </a:stretch>
        </p:blipFill>
        <p:spPr>
          <a:xfrm>
            <a:off x="1097280" y="2902049"/>
            <a:ext cx="3455738" cy="2113704"/>
          </a:xfrm>
          <a:prstGeom prst="rect">
            <a:avLst/>
          </a:prstGeom>
        </p:spPr>
      </p:pic>
      <p:pic>
        <p:nvPicPr>
          <p:cNvPr id="9" name="Imagen 8"/>
          <p:cNvPicPr>
            <a:picLocks noChangeAspect="1"/>
          </p:cNvPicPr>
          <p:nvPr/>
        </p:nvPicPr>
        <p:blipFill>
          <a:blip r:embed="rId4">
            <a:extLst>
              <a:ext uri="{BEBA8EAE-BF5A-486C-A8C5-ECC9F3942E4B}">
                <a14:imgProps xmlns:a14="http://schemas.microsoft.com/office/drawing/2010/main">
                  <a14:imgLayer r:embed="rId5">
                    <a14:imgEffect>
                      <a14:brightnessContrast bright="-15000" contrast="65000"/>
                    </a14:imgEffect>
                  </a14:imgLayer>
                </a14:imgProps>
              </a:ext>
            </a:extLst>
          </a:blip>
          <a:stretch>
            <a:fillRect/>
          </a:stretch>
        </p:blipFill>
        <p:spPr>
          <a:xfrm>
            <a:off x="4375617" y="2530093"/>
            <a:ext cx="5764661" cy="495495"/>
          </a:xfrm>
          <a:prstGeom prst="rect">
            <a:avLst/>
          </a:prstGeom>
        </p:spPr>
      </p:pic>
      <p:pic>
        <p:nvPicPr>
          <p:cNvPr id="10" name="Imagen 9"/>
          <p:cNvPicPr>
            <a:picLocks noChangeAspect="1"/>
          </p:cNvPicPr>
          <p:nvPr/>
        </p:nvPicPr>
        <p:blipFill>
          <a:blip r:embed="rId6">
            <a:extLst>
              <a:ext uri="{BEBA8EAE-BF5A-486C-A8C5-ECC9F3942E4B}">
                <a14:imgProps xmlns:a14="http://schemas.microsoft.com/office/drawing/2010/main">
                  <a14:imgLayer r:embed="rId7">
                    <a14:imgEffect>
                      <a14:brightnessContrast bright="-15000" contrast="65000"/>
                    </a14:imgEffect>
                  </a14:imgLayer>
                </a14:imgProps>
              </a:ext>
            </a:extLst>
          </a:blip>
          <a:stretch>
            <a:fillRect/>
          </a:stretch>
        </p:blipFill>
        <p:spPr>
          <a:xfrm>
            <a:off x="4375617" y="3473126"/>
            <a:ext cx="6744362" cy="601333"/>
          </a:xfrm>
          <a:prstGeom prst="rect">
            <a:avLst/>
          </a:prstGeom>
        </p:spPr>
      </p:pic>
      <p:pic>
        <p:nvPicPr>
          <p:cNvPr id="12" name="Imagen 11"/>
          <p:cNvPicPr>
            <a:picLocks noChangeAspect="1"/>
          </p:cNvPicPr>
          <p:nvPr/>
        </p:nvPicPr>
        <p:blipFill>
          <a:blip r:embed="rId8">
            <a:extLst>
              <a:ext uri="{BEBA8EAE-BF5A-486C-A8C5-ECC9F3942E4B}">
                <a14:imgProps xmlns:a14="http://schemas.microsoft.com/office/drawing/2010/main">
                  <a14:imgLayer r:embed="rId9">
                    <a14:imgEffect>
                      <a14:brightnessContrast bright="-15000" contrast="65000"/>
                    </a14:imgEffect>
                  </a14:imgLayer>
                </a14:imgProps>
              </a:ext>
            </a:extLst>
          </a:blip>
          <a:stretch>
            <a:fillRect/>
          </a:stretch>
        </p:blipFill>
        <p:spPr>
          <a:xfrm>
            <a:off x="4375617" y="4571360"/>
            <a:ext cx="6819609" cy="565416"/>
          </a:xfrm>
          <a:prstGeom prst="rect">
            <a:avLst/>
          </a:prstGeom>
        </p:spPr>
      </p:pic>
      <p:pic>
        <p:nvPicPr>
          <p:cNvPr id="13" name="Imagen 12"/>
          <p:cNvPicPr>
            <a:picLocks noChangeAspect="1"/>
          </p:cNvPicPr>
          <p:nvPr/>
        </p:nvPicPr>
        <p:blipFill>
          <a:blip r:embed="rId10">
            <a:lum bright="-15000" contrast="30000"/>
          </a:blip>
          <a:stretch>
            <a:fillRect/>
          </a:stretch>
        </p:blipFill>
        <p:spPr>
          <a:xfrm>
            <a:off x="4375617" y="5547758"/>
            <a:ext cx="2965629" cy="503418"/>
          </a:xfrm>
          <a:prstGeom prst="rect">
            <a:avLst/>
          </a:prstGeom>
        </p:spPr>
      </p:pic>
    </p:spTree>
    <p:extLst>
      <p:ext uri="{BB962C8B-B14F-4D97-AF65-F5344CB8AC3E}">
        <p14:creationId xmlns:p14="http://schemas.microsoft.com/office/powerpoint/2010/main" val="8389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1000"/>
                                        <p:tgtEl>
                                          <p:spTgt spid="10"/>
                                        </p:tgtEl>
                                      </p:cBhvr>
                                    </p:animEffect>
                                    <p:anim calcmode="lin" valueType="num">
                                      <p:cBhvr>
                                        <p:cTn id="22" dur="1000" fill="hold"/>
                                        <p:tgtEl>
                                          <p:spTgt spid="10"/>
                                        </p:tgtEl>
                                        <p:attrNameLst>
                                          <p:attrName>ppt_x</p:attrName>
                                        </p:attrNameLst>
                                      </p:cBhvr>
                                      <p:tavLst>
                                        <p:tav tm="0">
                                          <p:val>
                                            <p:strVal val="#ppt_x"/>
                                          </p:val>
                                        </p:tav>
                                        <p:tav tm="100000">
                                          <p:val>
                                            <p:strVal val="#ppt_x"/>
                                          </p:val>
                                        </p:tav>
                                      </p:tavLst>
                                    </p:anim>
                                    <p:anim calcmode="lin" valueType="num">
                                      <p:cBhvr>
                                        <p:cTn id="23"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1000"/>
                                        <p:tgtEl>
                                          <p:spTgt spid="12"/>
                                        </p:tgtEl>
                                      </p:cBhvr>
                                    </p:animEffect>
                                    <p:anim calcmode="lin" valueType="num">
                                      <p:cBhvr>
                                        <p:cTn id="29" dur="1000" fill="hold"/>
                                        <p:tgtEl>
                                          <p:spTgt spid="12"/>
                                        </p:tgtEl>
                                        <p:attrNameLst>
                                          <p:attrName>ppt_x</p:attrName>
                                        </p:attrNameLst>
                                      </p:cBhvr>
                                      <p:tavLst>
                                        <p:tav tm="0">
                                          <p:val>
                                            <p:strVal val="#ppt_x"/>
                                          </p:val>
                                        </p:tav>
                                        <p:tav tm="100000">
                                          <p:val>
                                            <p:strVal val="#ppt_x"/>
                                          </p:val>
                                        </p:tav>
                                      </p:tavLst>
                                    </p:anim>
                                    <p:anim calcmode="lin" valueType="num">
                                      <p:cBhvr>
                                        <p:cTn id="30"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fade">
                                      <p:cBhvr>
                                        <p:cTn id="35" dur="1000"/>
                                        <p:tgtEl>
                                          <p:spTgt spid="13"/>
                                        </p:tgtEl>
                                      </p:cBhvr>
                                    </p:animEffect>
                                    <p:anim calcmode="lin" valueType="num">
                                      <p:cBhvr>
                                        <p:cTn id="36" dur="1000" fill="hold"/>
                                        <p:tgtEl>
                                          <p:spTgt spid="13"/>
                                        </p:tgtEl>
                                        <p:attrNameLst>
                                          <p:attrName>ppt_x</p:attrName>
                                        </p:attrNameLst>
                                      </p:cBhvr>
                                      <p:tavLst>
                                        <p:tav tm="0">
                                          <p:val>
                                            <p:strVal val="#ppt_x"/>
                                          </p:val>
                                        </p:tav>
                                        <p:tav tm="100000">
                                          <p:val>
                                            <p:strVal val="#ppt_x"/>
                                          </p:val>
                                        </p:tav>
                                      </p:tavLst>
                                    </p:anim>
                                    <p:anim calcmode="lin" valueType="num">
                                      <p:cBhvr>
                                        <p:cTn id="37"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80" y="323838"/>
            <a:ext cx="10058400" cy="1017762"/>
          </a:xfrm>
        </p:spPr>
        <p:txBody>
          <a:bodyPr/>
          <a:lstStyle/>
          <a:p>
            <a:r>
              <a:rPr lang="en-US" dirty="0" err="1"/>
              <a:t>Análisis</a:t>
            </a:r>
            <a:r>
              <a:rPr lang="en-US" dirty="0"/>
              <a:t> de </a:t>
            </a:r>
            <a:r>
              <a:rPr lang="en-US" dirty="0" err="1"/>
              <a:t>barras</a:t>
            </a:r>
            <a:r>
              <a:rPr lang="en-US" dirty="0"/>
              <a:t> </a:t>
            </a:r>
            <a:r>
              <a:rPr lang="en-US" dirty="0" err="1"/>
              <a:t>inactivas</a:t>
            </a:r>
            <a:endParaRPr lang="en-US" dirty="0"/>
          </a:p>
        </p:txBody>
      </p:sp>
      <p:sp>
        <p:nvSpPr>
          <p:cNvPr id="4" name="Rectángulo 3"/>
          <p:cNvSpPr/>
          <p:nvPr/>
        </p:nvSpPr>
        <p:spPr>
          <a:xfrm>
            <a:off x="1097280" y="1886181"/>
            <a:ext cx="3724096" cy="369332"/>
          </a:xfrm>
          <a:prstGeom prst="rect">
            <a:avLst/>
          </a:prstGeom>
        </p:spPr>
        <p:txBody>
          <a:bodyPr wrap="none">
            <a:spAutoFit/>
          </a:bodyPr>
          <a:lstStyle/>
          <a:p>
            <a:r>
              <a:rPr lang="es-ES" dirty="0">
                <a:latin typeface="CMR10"/>
              </a:rPr>
              <a:t>Se tienen barras inactivas cuando:</a:t>
            </a:r>
            <a:endParaRPr lang="en-US" dirty="0"/>
          </a:p>
        </p:txBody>
      </p:sp>
      <p:sp>
        <p:nvSpPr>
          <p:cNvPr id="5" name="Rectángulo 4"/>
          <p:cNvSpPr/>
          <p:nvPr/>
        </p:nvSpPr>
        <p:spPr>
          <a:xfrm>
            <a:off x="1097280" y="2349643"/>
            <a:ext cx="10058400" cy="2554545"/>
          </a:xfrm>
          <a:prstGeom prst="rect">
            <a:avLst/>
          </a:prstGeom>
        </p:spPr>
        <p:txBody>
          <a:bodyPr wrap="square">
            <a:spAutoFit/>
          </a:bodyPr>
          <a:lstStyle/>
          <a:p>
            <a:pPr marL="285750" indent="-285750" algn="just">
              <a:buFont typeface="Arial" panose="020B0604020202020204" pitchFamily="34" charset="0"/>
              <a:buChar char="•"/>
            </a:pPr>
            <a:r>
              <a:rPr lang="es-ES" dirty="0">
                <a:latin typeface="CMR10"/>
              </a:rPr>
              <a:t>Concurren a un </a:t>
            </a:r>
            <a:r>
              <a:rPr lang="es-ES" dirty="0" smtClean="0">
                <a:latin typeface="CMR10"/>
              </a:rPr>
              <a:t>nodo </a:t>
            </a:r>
            <a:r>
              <a:rPr lang="es-ES" dirty="0">
                <a:latin typeface="CMR10"/>
              </a:rPr>
              <a:t>dos barras de diferente dirección y no hay cargas externas aplicadas en el </a:t>
            </a:r>
            <a:r>
              <a:rPr lang="es-ES" dirty="0" smtClean="0">
                <a:latin typeface="CMR10"/>
              </a:rPr>
              <a:t>nodo</a:t>
            </a:r>
            <a:r>
              <a:rPr lang="es-ES" dirty="0">
                <a:latin typeface="CMR10"/>
              </a:rPr>
              <a:t>. Ambas barras son inactivas. (a)</a:t>
            </a:r>
          </a:p>
          <a:p>
            <a:pPr algn="just"/>
            <a:r>
              <a:rPr lang="es-ES" sz="800" dirty="0">
                <a:latin typeface="CMR10"/>
              </a:rPr>
              <a:t> </a:t>
            </a:r>
          </a:p>
          <a:p>
            <a:pPr marL="285750" indent="-285750" algn="just">
              <a:buFont typeface="Arial" panose="020B0604020202020204" pitchFamily="34" charset="0"/>
              <a:buChar char="•"/>
            </a:pPr>
            <a:r>
              <a:rPr lang="es-ES" dirty="0">
                <a:latin typeface="CMR10"/>
              </a:rPr>
              <a:t>Concurren a un </a:t>
            </a:r>
            <a:r>
              <a:rPr lang="es-ES" dirty="0" smtClean="0">
                <a:latin typeface="CMR10"/>
              </a:rPr>
              <a:t>nodo </a:t>
            </a:r>
            <a:r>
              <a:rPr lang="es-ES" dirty="0">
                <a:latin typeface="CMR10"/>
              </a:rPr>
              <a:t>tres barras, donde dos son </a:t>
            </a:r>
            <a:r>
              <a:rPr lang="es-ES" dirty="0" err="1">
                <a:latin typeface="CMR10"/>
              </a:rPr>
              <a:t>colineales</a:t>
            </a:r>
            <a:r>
              <a:rPr lang="es-ES" dirty="0">
                <a:latin typeface="CMR10"/>
              </a:rPr>
              <a:t> y no existen cargas externas aplicadas en el </a:t>
            </a:r>
            <a:r>
              <a:rPr lang="es-ES" dirty="0" smtClean="0">
                <a:latin typeface="CMR10"/>
              </a:rPr>
              <a:t>nodo</a:t>
            </a:r>
            <a:r>
              <a:rPr lang="es-ES" dirty="0">
                <a:latin typeface="CMR10"/>
              </a:rPr>
              <a:t>. En este caso la barra que no comparte la misma dirección que las otras dos es inactiva. (b)</a:t>
            </a:r>
          </a:p>
          <a:p>
            <a:pPr algn="just"/>
            <a:r>
              <a:rPr lang="es-ES" sz="800" dirty="0">
                <a:latin typeface="CMR10"/>
              </a:rPr>
              <a:t>.</a:t>
            </a:r>
          </a:p>
          <a:p>
            <a:pPr marL="285750" indent="-285750" algn="just">
              <a:buFont typeface="Arial" panose="020B0604020202020204" pitchFamily="34" charset="0"/>
              <a:buChar char="•"/>
            </a:pPr>
            <a:r>
              <a:rPr lang="es-ES" dirty="0">
                <a:latin typeface="CMR10"/>
              </a:rPr>
              <a:t>Concurren a un </a:t>
            </a:r>
            <a:r>
              <a:rPr lang="es-ES" dirty="0" smtClean="0">
                <a:latin typeface="CMR10"/>
              </a:rPr>
              <a:t>nodo </a:t>
            </a:r>
            <a:r>
              <a:rPr lang="es-ES" dirty="0">
                <a:latin typeface="CMR10"/>
              </a:rPr>
              <a:t>dos barras no </a:t>
            </a:r>
            <a:r>
              <a:rPr lang="es-ES" dirty="0" err="1">
                <a:latin typeface="CMR10"/>
              </a:rPr>
              <a:t>colineales</a:t>
            </a:r>
            <a:r>
              <a:rPr lang="es-ES" dirty="0">
                <a:latin typeface="CMR10"/>
              </a:rPr>
              <a:t> y existe una fuerza aplicada en la dirección de una de las barras. En este caso la barra que no comparte dirección con la fuerza es </a:t>
            </a:r>
            <a:r>
              <a:rPr lang="en-US" dirty="0" err="1">
                <a:latin typeface="CMR10"/>
              </a:rPr>
              <a:t>inactiva</a:t>
            </a:r>
            <a:r>
              <a:rPr lang="en-US" dirty="0">
                <a:latin typeface="CMR10"/>
              </a:rPr>
              <a:t>. (c)</a:t>
            </a:r>
            <a:endParaRPr lang="en-US" dirty="0"/>
          </a:p>
        </p:txBody>
      </p:sp>
      <p:pic>
        <p:nvPicPr>
          <p:cNvPr id="7" name="Imagen 6"/>
          <p:cNvPicPr>
            <a:picLocks noChangeAspect="1"/>
          </p:cNvPicPr>
          <p:nvPr/>
        </p:nvPicPr>
        <p:blipFill>
          <a:blip r:embed="rId2">
            <a:extLst>
              <a:ext uri="{BEBA8EAE-BF5A-486C-A8C5-ECC9F3942E4B}">
                <a14:imgProps xmlns:a14="http://schemas.microsoft.com/office/drawing/2010/main">
                  <a14:imgLayer r:embed="rId3">
                    <a14:imgEffect>
                      <a14:brightnessContrast bright="-15000" contrast="66000"/>
                    </a14:imgEffect>
                  </a14:imgLayer>
                </a14:imgProps>
              </a:ext>
            </a:extLst>
          </a:blip>
          <a:stretch>
            <a:fillRect/>
          </a:stretch>
        </p:blipFill>
        <p:spPr>
          <a:xfrm>
            <a:off x="2651609" y="4598105"/>
            <a:ext cx="6949742" cy="1666034"/>
          </a:xfrm>
          <a:prstGeom prst="rect">
            <a:avLst/>
          </a:prstGeom>
        </p:spPr>
      </p:pic>
      <p:sp>
        <p:nvSpPr>
          <p:cNvPr id="8" name="Rectángulo 7"/>
          <p:cNvSpPr/>
          <p:nvPr/>
        </p:nvSpPr>
        <p:spPr>
          <a:xfrm>
            <a:off x="7673788" y="532305"/>
            <a:ext cx="4294094" cy="954107"/>
          </a:xfrm>
          <a:prstGeom prst="rect">
            <a:avLst/>
          </a:prstGeom>
          <a:ln w="28575">
            <a:solidFill>
              <a:schemeClr val="accent1">
                <a:lumMod val="75000"/>
              </a:schemeClr>
            </a:solidFill>
          </a:ln>
        </p:spPr>
        <p:txBody>
          <a:bodyPr wrap="square">
            <a:spAutoFit/>
          </a:bodyPr>
          <a:lstStyle/>
          <a:p>
            <a:pPr algn="just"/>
            <a:r>
              <a:rPr lang="es-ES" sz="1400" dirty="0">
                <a:latin typeface="CMR10"/>
              </a:rPr>
              <a:t>Si bien estas barras no se encuentran solicitadas para el estado de cargas actuante, su presencia es requerida para cumplir con la </a:t>
            </a:r>
            <a:r>
              <a:rPr lang="es-ES" sz="1400" dirty="0" err="1">
                <a:latin typeface="CMR10"/>
              </a:rPr>
              <a:t>isostaticidad</a:t>
            </a:r>
            <a:r>
              <a:rPr lang="es-ES" sz="1400" dirty="0">
                <a:latin typeface="CMR10"/>
              </a:rPr>
              <a:t> interna del reticulado</a:t>
            </a:r>
            <a:r>
              <a:rPr lang="en-US" sz="1400" dirty="0">
                <a:latin typeface="CMR10"/>
              </a:rPr>
              <a:t>.</a:t>
            </a:r>
            <a:endParaRPr lang="en-US" sz="1400" dirty="0"/>
          </a:p>
        </p:txBody>
      </p:sp>
    </p:spTree>
    <p:extLst>
      <p:ext uri="{BB962C8B-B14F-4D97-AF65-F5344CB8AC3E}">
        <p14:creationId xmlns:p14="http://schemas.microsoft.com/office/powerpoint/2010/main" val="3820580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5">
                                            <p:txEl>
                                              <p:pRg st="0" end="0"/>
                                            </p:txEl>
                                          </p:spTgt>
                                        </p:tgtEl>
                                        <p:attrNameLst>
                                          <p:attrName>style.visibility</p:attrName>
                                        </p:attrNameLst>
                                      </p:cBhvr>
                                      <p:to>
                                        <p:strVal val="visible"/>
                                      </p:to>
                                    </p:set>
                                    <p:animEffect transition="in" filter="wipe(left)">
                                      <p:cBhvr>
                                        <p:cTn id="21" dur="500"/>
                                        <p:tgtEl>
                                          <p:spTgt spid="5">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5">
                                            <p:txEl>
                                              <p:pRg st="2" end="2"/>
                                            </p:txEl>
                                          </p:spTgt>
                                        </p:tgtEl>
                                        <p:attrNameLst>
                                          <p:attrName>style.visibility</p:attrName>
                                        </p:attrNameLst>
                                      </p:cBhvr>
                                      <p:to>
                                        <p:strVal val="visible"/>
                                      </p:to>
                                    </p:set>
                                    <p:animEffect transition="in" filter="wipe(left)">
                                      <p:cBhvr>
                                        <p:cTn id="26" dur="500"/>
                                        <p:tgtEl>
                                          <p:spTgt spid="5">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Effect transition="in" filter="wipe(left)">
                                      <p:cBhvr>
                                        <p:cTn id="31" dur="500"/>
                                        <p:tgtEl>
                                          <p:spTgt spid="5">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fade">
                                      <p:cBhvr>
                                        <p:cTn id="36" dur="1000"/>
                                        <p:tgtEl>
                                          <p:spTgt spid="8"/>
                                        </p:tgtEl>
                                      </p:cBhvr>
                                    </p:animEffect>
                                    <p:anim calcmode="lin" valueType="num">
                                      <p:cBhvr>
                                        <p:cTn id="37" dur="1000" fill="hold"/>
                                        <p:tgtEl>
                                          <p:spTgt spid="8"/>
                                        </p:tgtEl>
                                        <p:attrNameLst>
                                          <p:attrName>ppt_x</p:attrName>
                                        </p:attrNameLst>
                                      </p:cBhvr>
                                      <p:tavLst>
                                        <p:tav tm="0">
                                          <p:val>
                                            <p:strVal val="#ppt_x"/>
                                          </p:val>
                                        </p:tav>
                                        <p:tav tm="100000">
                                          <p:val>
                                            <p:strVal val="#ppt_x"/>
                                          </p:val>
                                        </p:tav>
                                      </p:tavLst>
                                    </p:anim>
                                    <p:anim calcmode="lin" valueType="num">
                                      <p:cBhvr>
                                        <p:cTn id="38"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80" y="399246"/>
            <a:ext cx="10058400" cy="849470"/>
          </a:xfrm>
        </p:spPr>
        <p:txBody>
          <a:bodyPr/>
          <a:lstStyle/>
          <a:p>
            <a:r>
              <a:rPr lang="es-AR" dirty="0"/>
              <a:t>Hipótesis </a:t>
            </a:r>
            <a:r>
              <a:rPr lang="es-AR" dirty="0" err="1"/>
              <a:t>simplificativas</a:t>
            </a:r>
            <a:endParaRPr lang="es-AR" dirty="0"/>
          </a:p>
        </p:txBody>
      </p:sp>
      <p:sp>
        <p:nvSpPr>
          <p:cNvPr id="4" name="Rectángulo 3"/>
          <p:cNvSpPr/>
          <p:nvPr/>
        </p:nvSpPr>
        <p:spPr>
          <a:xfrm>
            <a:off x="1097280" y="1817499"/>
            <a:ext cx="10058400" cy="923330"/>
          </a:xfrm>
          <a:prstGeom prst="rect">
            <a:avLst/>
          </a:prstGeom>
        </p:spPr>
        <p:txBody>
          <a:bodyPr wrap="square">
            <a:spAutoFit/>
          </a:bodyPr>
          <a:lstStyle/>
          <a:p>
            <a:pPr algn="just"/>
            <a:r>
              <a:rPr lang="es-ES" dirty="0">
                <a:latin typeface="CMR10"/>
              </a:rPr>
              <a:t>Siendo los reticulados estructuras formadas enteramente por bielas, surgen una serie de hipótesis que deben verificarse para poder asegurar que una determinada estructura es o no un reticulados.</a:t>
            </a:r>
            <a:endParaRPr lang="en-US" dirty="0"/>
          </a:p>
        </p:txBody>
      </p:sp>
      <p:sp>
        <p:nvSpPr>
          <p:cNvPr id="5" name="Rectángulo 4"/>
          <p:cNvSpPr/>
          <p:nvPr/>
        </p:nvSpPr>
        <p:spPr>
          <a:xfrm>
            <a:off x="1097280" y="3052922"/>
            <a:ext cx="3634328" cy="369332"/>
          </a:xfrm>
          <a:prstGeom prst="rect">
            <a:avLst/>
          </a:prstGeom>
        </p:spPr>
        <p:txBody>
          <a:bodyPr wrap="none">
            <a:spAutoFit/>
          </a:bodyPr>
          <a:lstStyle/>
          <a:p>
            <a:r>
              <a:rPr lang="es-ES" dirty="0">
                <a:latin typeface="CMR10"/>
              </a:rPr>
              <a:t>Esas hipótesis son las siguientes:</a:t>
            </a:r>
            <a:endParaRPr lang="en-US" dirty="0"/>
          </a:p>
        </p:txBody>
      </p:sp>
      <p:sp>
        <p:nvSpPr>
          <p:cNvPr id="6" name="Rectángulo 5"/>
          <p:cNvSpPr/>
          <p:nvPr/>
        </p:nvSpPr>
        <p:spPr>
          <a:xfrm>
            <a:off x="1097280" y="3734347"/>
            <a:ext cx="10058400" cy="2031325"/>
          </a:xfrm>
          <a:prstGeom prst="rect">
            <a:avLst/>
          </a:prstGeom>
        </p:spPr>
        <p:txBody>
          <a:bodyPr wrap="square">
            <a:spAutoFit/>
          </a:bodyPr>
          <a:lstStyle/>
          <a:p>
            <a:pPr marL="342900" indent="-342900" algn="just">
              <a:buFont typeface="+mj-lt"/>
              <a:buAutoNum type="arabicPeriod"/>
            </a:pPr>
            <a:r>
              <a:rPr lang="es-ES" dirty="0">
                <a:latin typeface="CMR10"/>
              </a:rPr>
              <a:t>Las barras están unidas en sus extremos mediante articulaciones perfectas (sin rozamiento).</a:t>
            </a:r>
          </a:p>
          <a:p>
            <a:pPr marL="342900" indent="-342900" algn="just">
              <a:buFont typeface="+mj-lt"/>
              <a:buAutoNum type="arabicPeriod"/>
            </a:pPr>
            <a:endParaRPr lang="es-ES" dirty="0">
              <a:latin typeface="CMR10"/>
            </a:endParaRPr>
          </a:p>
          <a:p>
            <a:pPr marL="342900" indent="-342900" algn="just">
              <a:buFont typeface="+mj-lt"/>
              <a:buAutoNum type="arabicPeriod"/>
            </a:pPr>
            <a:r>
              <a:rPr lang="es-ES" dirty="0">
                <a:latin typeface="CMR10"/>
              </a:rPr>
              <a:t>Los ejes de todas las barras pertenecen al mismo plano, denominado plano medio del </a:t>
            </a:r>
            <a:r>
              <a:rPr lang="en-US" dirty="0" err="1">
                <a:latin typeface="CMR10"/>
              </a:rPr>
              <a:t>Reticulado</a:t>
            </a:r>
            <a:r>
              <a:rPr lang="en-US" dirty="0">
                <a:latin typeface="CMR10"/>
              </a:rPr>
              <a:t>.</a:t>
            </a:r>
          </a:p>
          <a:p>
            <a:pPr marL="342900" indent="-342900" algn="just">
              <a:buFont typeface="+mj-lt"/>
              <a:buAutoNum type="arabicPeriod"/>
            </a:pPr>
            <a:endParaRPr lang="en-US" dirty="0">
              <a:latin typeface="CMR10"/>
            </a:endParaRPr>
          </a:p>
          <a:p>
            <a:pPr marL="342900" indent="-342900" algn="just">
              <a:buFont typeface="+mj-lt"/>
              <a:buAutoNum type="arabicPeriod" startAt="3"/>
            </a:pPr>
            <a:r>
              <a:rPr lang="es-ES" dirty="0">
                <a:latin typeface="CMR10"/>
              </a:rPr>
              <a:t>Todas las fuerzas que actúan sobre el reticulado están aplicadas únicamente en las articulaciones o nudos y pertenecen también al plano medio del reticulado.</a:t>
            </a:r>
            <a:endParaRPr lang="en-US" dirty="0"/>
          </a:p>
        </p:txBody>
      </p:sp>
    </p:spTree>
    <p:extLst>
      <p:ext uri="{BB962C8B-B14F-4D97-AF65-F5344CB8AC3E}">
        <p14:creationId xmlns:p14="http://schemas.microsoft.com/office/powerpoint/2010/main" val="697858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6">
                                            <p:txEl>
                                              <p:pRg st="0" end="0"/>
                                            </p:txEl>
                                          </p:spTgt>
                                        </p:tgtEl>
                                        <p:attrNameLst>
                                          <p:attrName>style.visibility</p:attrName>
                                        </p:attrNameLst>
                                      </p:cBhvr>
                                      <p:to>
                                        <p:strVal val="visible"/>
                                      </p:to>
                                    </p:set>
                                    <p:animEffect transition="in" filter="wipe(left)">
                                      <p:cBhvr>
                                        <p:cTn id="21" dur="500"/>
                                        <p:tgtEl>
                                          <p:spTgt spid="6">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6">
                                            <p:txEl>
                                              <p:pRg st="2" end="2"/>
                                            </p:txEl>
                                          </p:spTgt>
                                        </p:tgtEl>
                                        <p:attrNameLst>
                                          <p:attrName>style.visibility</p:attrName>
                                        </p:attrNameLst>
                                      </p:cBhvr>
                                      <p:to>
                                        <p:strVal val="visible"/>
                                      </p:to>
                                    </p:set>
                                    <p:animEffect transition="in" filter="wipe(left)">
                                      <p:cBhvr>
                                        <p:cTn id="26" dur="500"/>
                                        <p:tgtEl>
                                          <p:spTgt spid="6">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Effect transition="in" filter="wipe(left)">
                                      <p:cBhvr>
                                        <p:cTn id="31"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83426" y="619112"/>
            <a:ext cx="10058400" cy="724779"/>
          </a:xfrm>
        </p:spPr>
        <p:txBody>
          <a:bodyPr>
            <a:normAutofit/>
          </a:bodyPr>
          <a:lstStyle/>
          <a:p>
            <a:r>
              <a:rPr lang="es-ES" sz="3600" dirty="0"/>
              <a:t>Generación de reticulados planos</a:t>
            </a:r>
            <a:endParaRPr lang="en-US" sz="3600" dirty="0"/>
          </a:p>
        </p:txBody>
      </p:sp>
      <p:sp>
        <p:nvSpPr>
          <p:cNvPr id="4" name="Rectángulo 3"/>
          <p:cNvSpPr/>
          <p:nvPr/>
        </p:nvSpPr>
        <p:spPr>
          <a:xfrm>
            <a:off x="1083426" y="1942145"/>
            <a:ext cx="10058400" cy="923330"/>
          </a:xfrm>
          <a:prstGeom prst="rect">
            <a:avLst/>
          </a:prstGeom>
        </p:spPr>
        <p:txBody>
          <a:bodyPr wrap="square">
            <a:spAutoFit/>
          </a:bodyPr>
          <a:lstStyle/>
          <a:p>
            <a:pPr algn="just"/>
            <a:r>
              <a:rPr lang="en-US" dirty="0">
                <a:latin typeface="CMR10"/>
              </a:rPr>
              <a:t>Si </a:t>
            </a:r>
            <a:r>
              <a:rPr lang="es-AR" dirty="0">
                <a:latin typeface="CMR10"/>
              </a:rPr>
              <a:t>partimos</a:t>
            </a:r>
            <a:r>
              <a:rPr lang="en-US" dirty="0">
                <a:latin typeface="CMR10"/>
              </a:rPr>
              <a:t> de un </a:t>
            </a:r>
            <a:r>
              <a:rPr lang="es-AR" dirty="0">
                <a:latin typeface="CMR10"/>
              </a:rPr>
              <a:t>triángulo</a:t>
            </a:r>
            <a:r>
              <a:rPr lang="en-US" dirty="0">
                <a:latin typeface="CMR10"/>
              </a:rPr>
              <a:t> base (o </a:t>
            </a:r>
            <a:r>
              <a:rPr lang="es-AR" dirty="0">
                <a:latin typeface="CMR10"/>
              </a:rPr>
              <a:t>primitivo) formado por tres barras</a:t>
            </a:r>
            <a:r>
              <a:rPr lang="en-US" dirty="0">
                <a:latin typeface="CMR10"/>
              </a:rPr>
              <a:t>, de </a:t>
            </a:r>
            <a:r>
              <a:rPr lang="en-US" dirty="0" err="1">
                <a:latin typeface="CMR10"/>
              </a:rPr>
              <a:t>tal</a:t>
            </a:r>
            <a:r>
              <a:rPr lang="en-US" dirty="0">
                <a:latin typeface="CMR10"/>
              </a:rPr>
              <a:t> </a:t>
            </a:r>
            <a:r>
              <a:rPr lang="en-US" dirty="0" err="1">
                <a:latin typeface="CMR10"/>
              </a:rPr>
              <a:t>manera</a:t>
            </a:r>
            <a:r>
              <a:rPr lang="en-US" dirty="0">
                <a:latin typeface="CMR10"/>
              </a:rPr>
              <a:t> de </a:t>
            </a:r>
            <a:r>
              <a:rPr lang="en-US" dirty="0" err="1">
                <a:latin typeface="CMR10"/>
              </a:rPr>
              <a:t>formar</a:t>
            </a:r>
            <a:r>
              <a:rPr lang="en-US" dirty="0">
                <a:latin typeface="CMR10"/>
              </a:rPr>
              <a:t> </a:t>
            </a:r>
            <a:r>
              <a:rPr lang="en-US" dirty="0" err="1">
                <a:latin typeface="CMR10"/>
              </a:rPr>
              <a:t>una</a:t>
            </a:r>
            <a:r>
              <a:rPr lang="en-US" dirty="0">
                <a:latin typeface="CMR10"/>
              </a:rPr>
              <a:t> </a:t>
            </a:r>
            <a:r>
              <a:rPr lang="en-US" dirty="0" err="1">
                <a:latin typeface="CMR10"/>
              </a:rPr>
              <a:t>estructura</a:t>
            </a:r>
            <a:r>
              <a:rPr lang="en-US" dirty="0">
                <a:latin typeface="CMR10"/>
              </a:rPr>
              <a:t> </a:t>
            </a:r>
            <a:r>
              <a:rPr lang="en-US" dirty="0" err="1">
                <a:latin typeface="CMR10"/>
              </a:rPr>
              <a:t>cerrada</a:t>
            </a:r>
            <a:r>
              <a:rPr lang="en-US" dirty="0">
                <a:latin typeface="CMR10"/>
              </a:rPr>
              <a:t>, </a:t>
            </a:r>
            <a:r>
              <a:rPr lang="en-US" dirty="0" err="1">
                <a:latin typeface="CMR10"/>
              </a:rPr>
              <a:t>vemos</a:t>
            </a:r>
            <a:r>
              <a:rPr lang="en-US" dirty="0">
                <a:latin typeface="CMR10"/>
              </a:rPr>
              <a:t> que </a:t>
            </a:r>
            <a:r>
              <a:rPr lang="en-US" dirty="0" err="1">
                <a:latin typeface="CMR10"/>
              </a:rPr>
              <a:t>queda</a:t>
            </a:r>
            <a:r>
              <a:rPr lang="en-US" dirty="0">
                <a:latin typeface="CMR10"/>
              </a:rPr>
              <a:t> </a:t>
            </a:r>
            <a:r>
              <a:rPr lang="en-US" dirty="0" err="1">
                <a:latin typeface="CMR10"/>
              </a:rPr>
              <a:t>conformada</a:t>
            </a:r>
            <a:r>
              <a:rPr lang="en-US" dirty="0">
                <a:latin typeface="CMR10"/>
              </a:rPr>
              <a:t> </a:t>
            </a:r>
            <a:r>
              <a:rPr lang="en-US" dirty="0" err="1">
                <a:latin typeface="CMR10"/>
              </a:rPr>
              <a:t>una</a:t>
            </a:r>
            <a:r>
              <a:rPr lang="en-US" dirty="0">
                <a:latin typeface="CMR10"/>
              </a:rPr>
              <a:t> </a:t>
            </a:r>
            <a:r>
              <a:rPr lang="en-US" dirty="0" err="1">
                <a:latin typeface="CMR10"/>
              </a:rPr>
              <a:t>chapa</a:t>
            </a:r>
            <a:r>
              <a:rPr lang="en-US" dirty="0">
                <a:latin typeface="CMR10"/>
              </a:rPr>
              <a:t> y </a:t>
            </a:r>
            <a:r>
              <a:rPr lang="en-US" dirty="0" err="1">
                <a:latin typeface="CMR10"/>
              </a:rPr>
              <a:t>como</a:t>
            </a:r>
            <a:r>
              <a:rPr lang="en-US" dirty="0">
                <a:latin typeface="CMR10"/>
              </a:rPr>
              <a:t> </a:t>
            </a:r>
            <a:r>
              <a:rPr lang="en-US" dirty="0" err="1">
                <a:latin typeface="CMR10"/>
              </a:rPr>
              <a:t>vimos</a:t>
            </a:r>
            <a:r>
              <a:rPr lang="en-US" dirty="0">
                <a:latin typeface="CMR10"/>
              </a:rPr>
              <a:t>, </a:t>
            </a:r>
            <a:r>
              <a:rPr lang="en-US" dirty="0" err="1">
                <a:latin typeface="CMR10"/>
              </a:rPr>
              <a:t>una</a:t>
            </a:r>
            <a:r>
              <a:rPr lang="en-US" dirty="0">
                <a:latin typeface="CMR10"/>
              </a:rPr>
              <a:t> </a:t>
            </a:r>
            <a:r>
              <a:rPr lang="en-US" dirty="0" err="1">
                <a:latin typeface="CMR10"/>
              </a:rPr>
              <a:t>chapa</a:t>
            </a:r>
            <a:r>
              <a:rPr lang="en-US" dirty="0">
                <a:latin typeface="CMR10"/>
              </a:rPr>
              <a:t> </a:t>
            </a:r>
            <a:r>
              <a:rPr lang="en-US" dirty="0" err="1">
                <a:latin typeface="CMR10"/>
              </a:rPr>
              <a:t>en</a:t>
            </a:r>
            <a:r>
              <a:rPr lang="en-US" dirty="0">
                <a:latin typeface="CMR10"/>
              </a:rPr>
              <a:t> el </a:t>
            </a:r>
            <a:r>
              <a:rPr lang="en-US" dirty="0" err="1">
                <a:latin typeface="CMR10"/>
              </a:rPr>
              <a:t>plano</a:t>
            </a:r>
            <a:r>
              <a:rPr lang="en-US" dirty="0">
                <a:latin typeface="CMR10"/>
              </a:rPr>
              <a:t>, </a:t>
            </a:r>
            <a:r>
              <a:rPr lang="en-US" dirty="0" err="1">
                <a:latin typeface="CMR10"/>
              </a:rPr>
              <a:t>presenta</a:t>
            </a:r>
            <a:r>
              <a:rPr lang="en-US" dirty="0">
                <a:latin typeface="CMR10"/>
              </a:rPr>
              <a:t> </a:t>
            </a:r>
            <a:r>
              <a:rPr lang="es-ES" dirty="0">
                <a:latin typeface="CMR10"/>
              </a:rPr>
              <a:t>3 grados de libertad.</a:t>
            </a:r>
            <a:endParaRPr lang="en-US" dirty="0"/>
          </a:p>
        </p:txBody>
      </p:sp>
      <p:pic>
        <p:nvPicPr>
          <p:cNvPr id="5" name="Imagen 4"/>
          <p:cNvPicPr>
            <a:picLocks noChangeAspect="1"/>
          </p:cNvPicPr>
          <p:nvPr/>
        </p:nvPicPr>
        <p:blipFill>
          <a:blip r:embed="rId2"/>
          <a:stretch>
            <a:fillRect/>
          </a:stretch>
        </p:blipFill>
        <p:spPr>
          <a:xfrm>
            <a:off x="1817716" y="3076019"/>
            <a:ext cx="2654600" cy="1523689"/>
          </a:xfrm>
          <a:prstGeom prst="rect">
            <a:avLst/>
          </a:prstGeom>
        </p:spPr>
      </p:pic>
      <p:sp>
        <p:nvSpPr>
          <p:cNvPr id="6" name="Rectángulo 5"/>
          <p:cNvSpPr/>
          <p:nvPr/>
        </p:nvSpPr>
        <p:spPr>
          <a:xfrm>
            <a:off x="1083424" y="4703929"/>
            <a:ext cx="10058401" cy="1200329"/>
          </a:xfrm>
          <a:prstGeom prst="rect">
            <a:avLst/>
          </a:prstGeom>
        </p:spPr>
        <p:txBody>
          <a:bodyPr wrap="square">
            <a:spAutoFit/>
          </a:bodyPr>
          <a:lstStyle/>
          <a:p>
            <a:pPr algn="just"/>
            <a:r>
              <a:rPr lang="es-ES" dirty="0">
                <a:latin typeface="CMR10"/>
              </a:rPr>
              <a:t>Si se añaden dos bielas articuladas entre si, en dos nudos cualesquiera como el </a:t>
            </a:r>
            <a:r>
              <a:rPr lang="es-ES" dirty="0">
                <a:latin typeface="CMMI10"/>
              </a:rPr>
              <a:t>A </a:t>
            </a:r>
            <a:r>
              <a:rPr lang="es-ES" dirty="0">
                <a:latin typeface="CMR10"/>
              </a:rPr>
              <a:t>y </a:t>
            </a:r>
            <a:r>
              <a:rPr lang="es-ES" dirty="0">
                <a:latin typeface="CMMI10"/>
              </a:rPr>
              <a:t>B</a:t>
            </a:r>
            <a:r>
              <a:rPr lang="es-ES" dirty="0">
                <a:latin typeface="CMR10"/>
              </a:rPr>
              <a:t>, indicado la figura anterior, se tiene como resultado una estructura reticulada de cinco barras. Dado que el triangulo base es una chapa con </a:t>
            </a:r>
            <a:r>
              <a:rPr lang="es-ES" dirty="0" err="1">
                <a:latin typeface="CMMI10"/>
              </a:rPr>
              <a:t>gl</a:t>
            </a:r>
            <a:r>
              <a:rPr lang="es-ES" dirty="0">
                <a:latin typeface="CMMI10"/>
              </a:rPr>
              <a:t> </a:t>
            </a:r>
            <a:r>
              <a:rPr lang="es-ES" dirty="0">
                <a:latin typeface="CMR10"/>
              </a:rPr>
              <a:t>= 3, al añadir dos bielas como se muestra en la figura, la cantidad de grados de libertad de la estructura en su </a:t>
            </a:r>
            <a:r>
              <a:rPr lang="es-AR" dirty="0">
                <a:latin typeface="CMR10"/>
              </a:rPr>
              <a:t>conjunto</a:t>
            </a:r>
            <a:r>
              <a:rPr lang="en-US" dirty="0">
                <a:latin typeface="CMR10"/>
              </a:rPr>
              <a:t> continua </a:t>
            </a:r>
            <a:r>
              <a:rPr lang="es-AR" dirty="0">
                <a:latin typeface="CMR10"/>
              </a:rPr>
              <a:t>siendo</a:t>
            </a:r>
            <a:r>
              <a:rPr lang="en-US" dirty="0">
                <a:latin typeface="CMR10"/>
              </a:rPr>
              <a:t> </a:t>
            </a:r>
            <a:r>
              <a:rPr lang="en-US" dirty="0" err="1">
                <a:latin typeface="CMMI10"/>
              </a:rPr>
              <a:t>gl</a:t>
            </a:r>
            <a:r>
              <a:rPr lang="en-US" dirty="0">
                <a:latin typeface="CMMI10"/>
              </a:rPr>
              <a:t> </a:t>
            </a:r>
            <a:r>
              <a:rPr lang="en-US" dirty="0">
                <a:latin typeface="CMR10"/>
              </a:rPr>
              <a:t>= 3.</a:t>
            </a:r>
            <a:endParaRPr lang="en-US" dirty="0"/>
          </a:p>
        </p:txBody>
      </p:sp>
      <p:pic>
        <p:nvPicPr>
          <p:cNvPr id="8" name="Imagen 7"/>
          <p:cNvPicPr>
            <a:picLocks noChangeAspect="1"/>
          </p:cNvPicPr>
          <p:nvPr/>
        </p:nvPicPr>
        <p:blipFill>
          <a:blip r:embed="rId3"/>
          <a:stretch>
            <a:fillRect/>
          </a:stretch>
        </p:blipFill>
        <p:spPr>
          <a:xfrm>
            <a:off x="5921471" y="2928843"/>
            <a:ext cx="3452636" cy="1670866"/>
          </a:xfrm>
          <a:prstGeom prst="rect">
            <a:avLst/>
          </a:prstGeom>
        </p:spPr>
      </p:pic>
    </p:spTree>
    <p:extLst>
      <p:ext uri="{BB962C8B-B14F-4D97-AF65-F5344CB8AC3E}">
        <p14:creationId xmlns:p14="http://schemas.microsoft.com/office/powerpoint/2010/main" val="2391277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1000"/>
                                        <p:tgtEl>
                                          <p:spTgt spid="6"/>
                                        </p:tgtEl>
                                      </p:cBhvr>
                                    </p:animEffect>
                                    <p:anim calcmode="lin" valueType="num">
                                      <p:cBhvr>
                                        <p:cTn id="29" dur="1000" fill="hold"/>
                                        <p:tgtEl>
                                          <p:spTgt spid="6"/>
                                        </p:tgtEl>
                                        <p:attrNameLst>
                                          <p:attrName>ppt_x</p:attrName>
                                        </p:attrNameLst>
                                      </p:cBhvr>
                                      <p:tavLst>
                                        <p:tav tm="0">
                                          <p:val>
                                            <p:strVal val="#ppt_x"/>
                                          </p:val>
                                        </p:tav>
                                        <p:tav tm="100000">
                                          <p:val>
                                            <p:strVal val="#ppt_x"/>
                                          </p:val>
                                        </p:tav>
                                      </p:tavLst>
                                    </p:anim>
                                    <p:anim calcmode="lin" valueType="num">
                                      <p:cBhvr>
                                        <p:cTn id="3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1083426" y="619112"/>
            <a:ext cx="10058400" cy="724779"/>
          </a:xfrm>
        </p:spPr>
        <p:txBody>
          <a:bodyPr>
            <a:normAutofit/>
          </a:bodyPr>
          <a:lstStyle/>
          <a:p>
            <a:r>
              <a:rPr lang="es-ES" sz="3600" dirty="0"/>
              <a:t>Generación de reticulados planos</a:t>
            </a:r>
            <a:endParaRPr lang="en-US" sz="3600" dirty="0"/>
          </a:p>
        </p:txBody>
      </p:sp>
      <p:sp>
        <p:nvSpPr>
          <p:cNvPr id="5" name="Rectángulo 4"/>
          <p:cNvSpPr/>
          <p:nvPr/>
        </p:nvSpPr>
        <p:spPr>
          <a:xfrm>
            <a:off x="1083426" y="1914574"/>
            <a:ext cx="10058400" cy="1200329"/>
          </a:xfrm>
          <a:prstGeom prst="rect">
            <a:avLst/>
          </a:prstGeom>
        </p:spPr>
        <p:txBody>
          <a:bodyPr wrap="square">
            <a:spAutoFit/>
          </a:bodyPr>
          <a:lstStyle/>
          <a:p>
            <a:pPr algn="just"/>
            <a:r>
              <a:rPr lang="es-ES" dirty="0">
                <a:latin typeface="CMR10"/>
              </a:rPr>
              <a:t>Continuando sucesivamente con este análisis, agregando indefinidamente otro par de bielas articuladas a partir de un par de nudos cualquiera, se construye una estructura internamente isostática con la misma cantidad de grados de libertad que un cuerpo, o chapa, en el plano, es </a:t>
            </a:r>
            <a:r>
              <a:rPr lang="es-AR" dirty="0">
                <a:latin typeface="CMR10"/>
              </a:rPr>
              <a:t>decir </a:t>
            </a:r>
            <a:r>
              <a:rPr lang="en-US" dirty="0" err="1">
                <a:latin typeface="CMMI10"/>
              </a:rPr>
              <a:t>gl</a:t>
            </a:r>
            <a:r>
              <a:rPr lang="en-US" dirty="0">
                <a:latin typeface="CMMI10"/>
              </a:rPr>
              <a:t> </a:t>
            </a:r>
            <a:r>
              <a:rPr lang="en-US" dirty="0">
                <a:latin typeface="CMR10"/>
              </a:rPr>
              <a:t>= 3.</a:t>
            </a:r>
            <a:endParaRPr lang="en-US" dirty="0"/>
          </a:p>
        </p:txBody>
      </p:sp>
      <p:pic>
        <p:nvPicPr>
          <p:cNvPr id="6" name="Imagen 5"/>
          <p:cNvPicPr>
            <a:picLocks noChangeAspect="1"/>
          </p:cNvPicPr>
          <p:nvPr/>
        </p:nvPicPr>
        <p:blipFill>
          <a:blip r:embed="rId2"/>
          <a:stretch>
            <a:fillRect/>
          </a:stretch>
        </p:blipFill>
        <p:spPr>
          <a:xfrm>
            <a:off x="3532476" y="3114902"/>
            <a:ext cx="4308504" cy="1761897"/>
          </a:xfrm>
          <a:prstGeom prst="rect">
            <a:avLst/>
          </a:prstGeom>
        </p:spPr>
      </p:pic>
      <p:sp>
        <p:nvSpPr>
          <p:cNvPr id="7" name="Rectángulo 6"/>
          <p:cNvSpPr/>
          <p:nvPr/>
        </p:nvSpPr>
        <p:spPr>
          <a:xfrm>
            <a:off x="1083426" y="4876799"/>
            <a:ext cx="10058400" cy="1200329"/>
          </a:xfrm>
          <a:prstGeom prst="rect">
            <a:avLst/>
          </a:prstGeom>
        </p:spPr>
        <p:txBody>
          <a:bodyPr wrap="square">
            <a:spAutoFit/>
          </a:bodyPr>
          <a:lstStyle/>
          <a:p>
            <a:pPr algn="just"/>
            <a:r>
              <a:rPr lang="es-ES" dirty="0">
                <a:latin typeface="CMR10"/>
              </a:rPr>
              <a:t>Este procedimiento, que consiste en partir de un triangulo base e ir añadiendo pares de bielas </a:t>
            </a:r>
            <a:r>
              <a:rPr lang="en-US" dirty="0" err="1">
                <a:latin typeface="CMR10"/>
              </a:rPr>
              <a:t>articuladas</a:t>
            </a:r>
            <a:r>
              <a:rPr lang="en-US" dirty="0">
                <a:latin typeface="CMR10"/>
              </a:rPr>
              <a:t> entre </a:t>
            </a:r>
            <a:r>
              <a:rPr lang="en-US" dirty="0" err="1">
                <a:latin typeface="CMR10"/>
              </a:rPr>
              <a:t>sí</a:t>
            </a:r>
            <a:r>
              <a:rPr lang="en-US" dirty="0">
                <a:latin typeface="CMR10"/>
              </a:rPr>
              <a:t> a </a:t>
            </a:r>
            <a:r>
              <a:rPr lang="en-US" dirty="0" err="1">
                <a:latin typeface="CMR10"/>
              </a:rPr>
              <a:t>nudos</a:t>
            </a:r>
            <a:r>
              <a:rPr lang="en-US" dirty="0">
                <a:latin typeface="CMR10"/>
              </a:rPr>
              <a:t> del </a:t>
            </a:r>
            <a:r>
              <a:rPr lang="en-US" dirty="0" err="1">
                <a:latin typeface="CMR10"/>
              </a:rPr>
              <a:t>triángulo</a:t>
            </a:r>
            <a:r>
              <a:rPr lang="en-US" dirty="0">
                <a:latin typeface="CMR10"/>
              </a:rPr>
              <a:t>, se </a:t>
            </a:r>
            <a:r>
              <a:rPr lang="en-US" dirty="0" err="1">
                <a:latin typeface="CMR10"/>
              </a:rPr>
              <a:t>conoce</a:t>
            </a:r>
            <a:r>
              <a:rPr lang="en-US" dirty="0">
                <a:latin typeface="CMR10"/>
              </a:rPr>
              <a:t> </a:t>
            </a:r>
            <a:r>
              <a:rPr lang="en-US" dirty="0" err="1">
                <a:latin typeface="CMR10"/>
              </a:rPr>
              <a:t>como</a:t>
            </a:r>
            <a:r>
              <a:rPr lang="en-US" dirty="0">
                <a:latin typeface="CMR10"/>
              </a:rPr>
              <a:t> </a:t>
            </a:r>
            <a:r>
              <a:rPr lang="en-US" dirty="0" err="1">
                <a:latin typeface="CMTI10"/>
              </a:rPr>
              <a:t>mecanismo</a:t>
            </a:r>
            <a:r>
              <a:rPr lang="en-US" dirty="0">
                <a:latin typeface="CMTI10"/>
              </a:rPr>
              <a:t> de </a:t>
            </a:r>
            <a:r>
              <a:rPr lang="en-US" dirty="0" err="1">
                <a:latin typeface="CMTI10"/>
              </a:rPr>
              <a:t>generación</a:t>
            </a:r>
            <a:r>
              <a:rPr lang="en-US" dirty="0">
                <a:latin typeface="CMTI10"/>
              </a:rPr>
              <a:t> de </a:t>
            </a:r>
            <a:r>
              <a:rPr lang="en-US" dirty="0" err="1">
                <a:latin typeface="CMTI10"/>
              </a:rPr>
              <a:t>reticulados</a:t>
            </a:r>
            <a:r>
              <a:rPr lang="en-US" dirty="0">
                <a:latin typeface="CMTI10"/>
              </a:rPr>
              <a:t> </a:t>
            </a:r>
            <a:r>
              <a:rPr lang="es-ES" dirty="0">
                <a:latin typeface="CMR10"/>
              </a:rPr>
              <a:t>y tiene la particularidad de asegurar la </a:t>
            </a:r>
            <a:r>
              <a:rPr lang="es-ES" dirty="0" err="1">
                <a:latin typeface="CMR10"/>
              </a:rPr>
              <a:t>isostaticidad</a:t>
            </a:r>
            <a:r>
              <a:rPr lang="es-ES" dirty="0">
                <a:latin typeface="CMR10"/>
              </a:rPr>
              <a:t> interna de la estructura resultante.</a:t>
            </a:r>
            <a:endParaRPr lang="en-US" dirty="0"/>
          </a:p>
        </p:txBody>
      </p:sp>
    </p:spTree>
    <p:extLst>
      <p:ext uri="{BB962C8B-B14F-4D97-AF65-F5344CB8AC3E}">
        <p14:creationId xmlns:p14="http://schemas.microsoft.com/office/powerpoint/2010/main" val="2842624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1000"/>
                                        <p:tgtEl>
                                          <p:spTgt spid="7"/>
                                        </p:tgtEl>
                                      </p:cBhvr>
                                    </p:animEffect>
                                    <p:anim calcmode="lin" valueType="num">
                                      <p:cBhvr>
                                        <p:cTn id="20" dur="1000" fill="hold"/>
                                        <p:tgtEl>
                                          <p:spTgt spid="7"/>
                                        </p:tgtEl>
                                        <p:attrNameLst>
                                          <p:attrName>ppt_x</p:attrName>
                                        </p:attrNameLst>
                                      </p:cBhvr>
                                      <p:tavLst>
                                        <p:tav tm="0">
                                          <p:val>
                                            <p:strVal val="#ppt_x"/>
                                          </p:val>
                                        </p:tav>
                                        <p:tav tm="100000">
                                          <p:val>
                                            <p:strVal val="#ppt_x"/>
                                          </p:val>
                                        </p:tav>
                                      </p:tavLst>
                                    </p:anim>
                                    <p:anim calcmode="lin" valueType="num">
                                      <p:cBhvr>
                                        <p:cTn id="2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rotWithShape="1">
          <a:blip r:embed="rId2"/>
          <a:srcRect l="50689" t="39890" r="26987" b="36213"/>
          <a:stretch/>
        </p:blipFill>
        <p:spPr>
          <a:xfrm>
            <a:off x="1097279" y="2151529"/>
            <a:ext cx="5559015" cy="3345702"/>
          </a:xfrm>
          <a:prstGeom prst="rect">
            <a:avLst/>
          </a:prstGeom>
        </p:spPr>
      </p:pic>
      <p:sp>
        <p:nvSpPr>
          <p:cNvPr id="5" name="Título 1"/>
          <p:cNvSpPr>
            <a:spLocks noGrp="1"/>
          </p:cNvSpPr>
          <p:nvPr>
            <p:ph type="title"/>
          </p:nvPr>
        </p:nvSpPr>
        <p:spPr>
          <a:xfrm>
            <a:off x="1097280" y="286603"/>
            <a:ext cx="10058400" cy="1004315"/>
          </a:xfrm>
        </p:spPr>
        <p:txBody>
          <a:bodyPr>
            <a:normAutofit/>
          </a:bodyPr>
          <a:lstStyle/>
          <a:p>
            <a:r>
              <a:rPr lang="es-ES" sz="4400" b="1" dirty="0"/>
              <a:t>Sistemas Reticulados planos - Equilibrio</a:t>
            </a:r>
            <a:endParaRPr lang="en-US" sz="4400" dirty="0"/>
          </a:p>
        </p:txBody>
      </p:sp>
      <mc:AlternateContent xmlns:mc="http://schemas.openxmlformats.org/markup-compatibility/2006" xmlns:a14="http://schemas.microsoft.com/office/drawing/2010/main">
        <mc:Choice Requires="a14">
          <p:sp>
            <p:nvSpPr>
              <p:cNvPr id="6" name="CuadroTexto 5"/>
              <p:cNvSpPr txBox="1"/>
              <p:nvPr/>
            </p:nvSpPr>
            <p:spPr>
              <a:xfrm>
                <a:off x="8362738" y="3055213"/>
                <a:ext cx="1331259" cy="68858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nary>
                        <m:naryPr>
                          <m:chr m:val="∑"/>
                          <m:subHide m:val="on"/>
                          <m:supHide m:val="on"/>
                          <m:ctrlPr>
                            <a:rPr lang="en-US" sz="1600" i="1">
                              <a:latin typeface="Cambria Math" panose="02040503050406030204" pitchFamily="18" charset="0"/>
                            </a:rPr>
                          </m:ctrlPr>
                        </m:naryPr>
                        <m:sub/>
                        <m:sup/>
                        <m:e>
                          <m:sSub>
                            <m:sSubPr>
                              <m:ctrlPr>
                                <a:rPr lang="en-US" sz="1600" i="1">
                                  <a:latin typeface="Cambria Math" panose="02040503050406030204" pitchFamily="18" charset="0"/>
                                </a:rPr>
                              </m:ctrlPr>
                            </m:sSubPr>
                            <m:e>
                              <m:r>
                                <a:rPr lang="es-AR" sz="1600" i="1">
                                  <a:latin typeface="Cambria Math" panose="02040503050406030204" pitchFamily="18" charset="0"/>
                                </a:rPr>
                                <m:t>𝐹</m:t>
                              </m:r>
                            </m:e>
                            <m:sub>
                              <m:r>
                                <a:rPr lang="es-AR" sz="1600" i="1">
                                  <a:latin typeface="Cambria Math" panose="02040503050406030204" pitchFamily="18" charset="0"/>
                                </a:rPr>
                                <m:t>𝑥</m:t>
                              </m:r>
                            </m:sub>
                          </m:sSub>
                          <m:r>
                            <a:rPr lang="es-AR" sz="1600" i="1">
                              <a:latin typeface="Cambria Math" panose="02040503050406030204" pitchFamily="18" charset="0"/>
                            </a:rPr>
                            <m:t>=0</m:t>
                          </m:r>
                        </m:e>
                      </m:nary>
                    </m:oMath>
                  </m:oMathPara>
                </a14:m>
                <a:endParaRPr lang="en-US" sz="1600" dirty="0"/>
              </a:p>
            </p:txBody>
          </p:sp>
        </mc:Choice>
        <mc:Fallback xmlns="">
          <p:sp>
            <p:nvSpPr>
              <p:cNvPr id="6" name="CuadroTexto 5"/>
              <p:cNvSpPr txBox="1">
                <a:spLocks noRot="1" noChangeAspect="1" noMove="1" noResize="1" noEditPoints="1" noAdjustHandles="1" noChangeArrowheads="1" noChangeShapeType="1" noTextEdit="1"/>
              </p:cNvSpPr>
              <p:nvPr/>
            </p:nvSpPr>
            <p:spPr>
              <a:xfrm>
                <a:off x="8362738" y="3055213"/>
                <a:ext cx="1331259" cy="688586"/>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Rectángulo 6"/>
              <p:cNvSpPr/>
              <p:nvPr/>
            </p:nvSpPr>
            <p:spPr>
              <a:xfrm>
                <a:off x="8472990" y="3743799"/>
                <a:ext cx="1110753" cy="68858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nary>
                        <m:naryPr>
                          <m:chr m:val="∑"/>
                          <m:subHide m:val="on"/>
                          <m:supHide m:val="on"/>
                          <m:ctrlPr>
                            <a:rPr lang="en-US" sz="1600" i="1" smtClean="0">
                              <a:latin typeface="Cambria Math" panose="02040503050406030204" pitchFamily="18" charset="0"/>
                            </a:rPr>
                          </m:ctrlPr>
                        </m:naryPr>
                        <m:sub/>
                        <m:sup/>
                        <m:e>
                          <m:sSub>
                            <m:sSubPr>
                              <m:ctrlPr>
                                <a:rPr lang="en-US" sz="1600" i="1">
                                  <a:latin typeface="Cambria Math" panose="02040503050406030204" pitchFamily="18" charset="0"/>
                                </a:rPr>
                              </m:ctrlPr>
                            </m:sSubPr>
                            <m:e>
                              <m:r>
                                <a:rPr lang="es-AR" sz="1600" i="1">
                                  <a:latin typeface="Cambria Math" panose="02040503050406030204" pitchFamily="18" charset="0"/>
                                </a:rPr>
                                <m:t>𝐹</m:t>
                              </m:r>
                            </m:e>
                            <m:sub>
                              <m:r>
                                <a:rPr lang="es-AR" sz="1600" b="0" i="1" smtClean="0">
                                  <a:latin typeface="Cambria Math" panose="02040503050406030204" pitchFamily="18" charset="0"/>
                                </a:rPr>
                                <m:t>𝑦</m:t>
                              </m:r>
                            </m:sub>
                          </m:sSub>
                          <m:r>
                            <a:rPr lang="es-AR" sz="1600" i="1">
                              <a:latin typeface="Cambria Math" panose="02040503050406030204" pitchFamily="18" charset="0"/>
                            </a:rPr>
                            <m:t>=0</m:t>
                          </m:r>
                        </m:e>
                      </m:nary>
                    </m:oMath>
                  </m:oMathPara>
                </a14:m>
                <a:endParaRPr lang="en-US" sz="1600" dirty="0"/>
              </a:p>
            </p:txBody>
          </p:sp>
        </mc:Choice>
        <mc:Fallback xmlns="">
          <p:sp>
            <p:nvSpPr>
              <p:cNvPr id="7" name="Rectángulo 6"/>
              <p:cNvSpPr>
                <a:spLocks noRot="1" noChangeAspect="1" noMove="1" noResize="1" noEditPoints="1" noAdjustHandles="1" noChangeArrowheads="1" noChangeShapeType="1" noTextEdit="1"/>
              </p:cNvSpPr>
              <p:nvPr/>
            </p:nvSpPr>
            <p:spPr>
              <a:xfrm>
                <a:off x="8472990" y="3743799"/>
                <a:ext cx="1110753" cy="688586"/>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Rectángulo 7"/>
              <p:cNvSpPr/>
              <p:nvPr/>
            </p:nvSpPr>
            <p:spPr>
              <a:xfrm>
                <a:off x="8472990" y="4432385"/>
                <a:ext cx="1487458" cy="76309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nary>
                        <m:naryPr>
                          <m:chr m:val="∑"/>
                          <m:subHide m:val="on"/>
                          <m:supHide m:val="on"/>
                          <m:ctrlPr>
                            <a:rPr lang="en-US" i="1" smtClean="0">
                              <a:latin typeface="Cambria Math" panose="02040503050406030204" pitchFamily="18" charset="0"/>
                            </a:rPr>
                          </m:ctrlPr>
                        </m:naryPr>
                        <m:sub/>
                        <m:sup/>
                        <m:e>
                          <m:sSub>
                            <m:sSubPr>
                              <m:ctrlPr>
                                <a:rPr lang="en-US" i="1">
                                  <a:latin typeface="Cambria Math" panose="02040503050406030204" pitchFamily="18" charset="0"/>
                                </a:rPr>
                              </m:ctrlPr>
                            </m:sSubPr>
                            <m:e>
                              <m:r>
                                <a:rPr lang="es-AR" b="0" i="1" smtClean="0">
                                  <a:latin typeface="Cambria Math" panose="02040503050406030204" pitchFamily="18" charset="0"/>
                                </a:rPr>
                                <m:t>𝑀</m:t>
                              </m:r>
                            </m:e>
                            <m:sub>
                              <m:r>
                                <a:rPr lang="es-AR" b="0" i="1" smtClean="0">
                                  <a:latin typeface="Cambria Math" panose="02040503050406030204" pitchFamily="18" charset="0"/>
                                </a:rPr>
                                <m:t>𝑝𝑡𝑜</m:t>
                              </m:r>
                            </m:sub>
                          </m:sSub>
                          <m:r>
                            <a:rPr lang="es-AR" i="1">
                              <a:latin typeface="Cambria Math" panose="02040503050406030204" pitchFamily="18" charset="0"/>
                            </a:rPr>
                            <m:t>=0</m:t>
                          </m:r>
                        </m:e>
                      </m:nary>
                    </m:oMath>
                  </m:oMathPara>
                </a14:m>
                <a:endParaRPr lang="en-US" dirty="0"/>
              </a:p>
            </p:txBody>
          </p:sp>
        </mc:Choice>
        <mc:Fallback xmlns="">
          <p:sp>
            <p:nvSpPr>
              <p:cNvPr id="8" name="Rectángulo 7"/>
              <p:cNvSpPr>
                <a:spLocks noRot="1" noChangeAspect="1" noMove="1" noResize="1" noEditPoints="1" noAdjustHandles="1" noChangeArrowheads="1" noChangeShapeType="1" noTextEdit="1"/>
              </p:cNvSpPr>
              <p:nvPr/>
            </p:nvSpPr>
            <p:spPr>
              <a:xfrm>
                <a:off x="8472990" y="4432385"/>
                <a:ext cx="1487458" cy="763094"/>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CuadroTexto 8"/>
              <p:cNvSpPr txBox="1"/>
              <p:nvPr/>
            </p:nvSpPr>
            <p:spPr>
              <a:xfrm>
                <a:off x="7807362" y="2557366"/>
                <a:ext cx="3388660" cy="400110"/>
              </a:xfrm>
              <a:prstGeom prst="rect">
                <a:avLst/>
              </a:prstGeom>
              <a:noFill/>
            </p:spPr>
            <p:txBody>
              <a:bodyPr wrap="square" rtlCol="0">
                <a:spAutoFit/>
              </a:bodyPr>
              <a:lstStyle/>
              <a:p>
                <a14:m>
                  <m:oMath xmlns:m="http://schemas.openxmlformats.org/officeDocument/2006/math">
                    <m:r>
                      <a:rPr lang="es-AR" sz="2000" b="0" i="1" smtClean="0">
                        <a:latin typeface="Cambria Math" panose="02040503050406030204" pitchFamily="18" charset="0"/>
                      </a:rPr>
                      <m:t>𝐶𝑜𝑛𝑑𝑖𝑐𝑖𝑜𝑛𝑒𝑠</m:t>
                    </m:r>
                    <m:r>
                      <a:rPr lang="es-AR" sz="2000" b="0" i="1" smtClean="0">
                        <a:latin typeface="Cambria Math" panose="02040503050406030204" pitchFamily="18" charset="0"/>
                      </a:rPr>
                      <m:t> </m:t>
                    </m:r>
                    <m:r>
                      <a:rPr lang="es-AR" sz="2000" b="0" i="1" smtClean="0">
                        <a:latin typeface="Cambria Math" panose="02040503050406030204" pitchFamily="18" charset="0"/>
                      </a:rPr>
                      <m:t>𝑑𝑒</m:t>
                    </m:r>
                    <m:r>
                      <a:rPr lang="es-AR" sz="2000" b="0" i="0" smtClean="0">
                        <a:latin typeface="Cambria Math" panose="02040503050406030204" pitchFamily="18" charset="0"/>
                      </a:rPr>
                      <m:t> </m:t>
                    </m:r>
                    <m:r>
                      <a:rPr lang="es-AR" sz="2000" b="0" i="1" smtClean="0">
                        <a:latin typeface="Cambria Math" panose="02040503050406030204" pitchFamily="18" charset="0"/>
                      </a:rPr>
                      <m:t>𝐸</m:t>
                    </m:r>
                  </m:oMath>
                </a14:m>
                <a:r>
                  <a:rPr lang="en-US" sz="2000" i="1" dirty="0"/>
                  <a:t>quilibrio</a:t>
                </a:r>
              </a:p>
            </p:txBody>
          </p:sp>
        </mc:Choice>
        <mc:Fallback xmlns="">
          <p:sp>
            <p:nvSpPr>
              <p:cNvPr id="9" name="CuadroTexto 8"/>
              <p:cNvSpPr txBox="1">
                <a:spLocks noRot="1" noChangeAspect="1" noMove="1" noResize="1" noEditPoints="1" noAdjustHandles="1" noChangeArrowheads="1" noChangeShapeType="1" noTextEdit="1"/>
              </p:cNvSpPr>
              <p:nvPr/>
            </p:nvSpPr>
            <p:spPr>
              <a:xfrm>
                <a:off x="7807362" y="2557366"/>
                <a:ext cx="3388660" cy="400110"/>
              </a:xfrm>
              <a:prstGeom prst="rect">
                <a:avLst/>
              </a:prstGeom>
              <a:blipFill>
                <a:blip r:embed="rId6"/>
                <a:stretch>
                  <a:fillRect t="-9231" b="-27692"/>
                </a:stretch>
              </a:blipFill>
            </p:spPr>
            <p:txBody>
              <a:bodyPr/>
              <a:lstStyle/>
              <a:p>
                <a:r>
                  <a:rPr lang="en-US">
                    <a:noFill/>
                  </a:rPr>
                  <a:t> </a:t>
                </a:r>
              </a:p>
            </p:txBody>
          </p:sp>
        </mc:Fallback>
      </mc:AlternateContent>
      <p:sp>
        <p:nvSpPr>
          <p:cNvPr id="10" name="Elipse 9"/>
          <p:cNvSpPr/>
          <p:nvPr/>
        </p:nvSpPr>
        <p:spPr>
          <a:xfrm>
            <a:off x="2437951" y="1869446"/>
            <a:ext cx="2877670" cy="1559859"/>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Elipse 10"/>
          <p:cNvSpPr/>
          <p:nvPr/>
        </p:nvSpPr>
        <p:spPr>
          <a:xfrm>
            <a:off x="1028022" y="4111879"/>
            <a:ext cx="5175780" cy="1667435"/>
          </a:xfrm>
          <a:prstGeom prst="ellipse">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orma libre 11"/>
          <p:cNvSpPr/>
          <p:nvPr/>
        </p:nvSpPr>
        <p:spPr>
          <a:xfrm>
            <a:off x="4625788" y="1832987"/>
            <a:ext cx="1237130" cy="390867"/>
          </a:xfrm>
          <a:custGeom>
            <a:avLst/>
            <a:gdLst>
              <a:gd name="connsiteX0" fmla="*/ 0 w 1237130"/>
              <a:gd name="connsiteY0" fmla="*/ 143731 h 390867"/>
              <a:gd name="connsiteX1" fmla="*/ 551330 w 1237130"/>
              <a:gd name="connsiteY1" fmla="*/ 9260 h 390867"/>
              <a:gd name="connsiteX2" fmla="*/ 874059 w 1237130"/>
              <a:gd name="connsiteY2" fmla="*/ 372331 h 390867"/>
              <a:gd name="connsiteX3" fmla="*/ 1237130 w 1237130"/>
              <a:gd name="connsiteY3" fmla="*/ 305095 h 390867"/>
            </a:gdLst>
            <a:ahLst/>
            <a:cxnLst>
              <a:cxn ang="0">
                <a:pos x="connsiteX0" y="connsiteY0"/>
              </a:cxn>
              <a:cxn ang="0">
                <a:pos x="connsiteX1" y="connsiteY1"/>
              </a:cxn>
              <a:cxn ang="0">
                <a:pos x="connsiteX2" y="connsiteY2"/>
              </a:cxn>
              <a:cxn ang="0">
                <a:pos x="connsiteX3" y="connsiteY3"/>
              </a:cxn>
            </a:cxnLst>
            <a:rect l="l" t="t" r="r" b="b"/>
            <a:pathLst>
              <a:path w="1237130" h="390867">
                <a:moveTo>
                  <a:pt x="0" y="143731"/>
                </a:moveTo>
                <a:cubicBezTo>
                  <a:pt x="202827" y="57445"/>
                  <a:pt x="405654" y="-28840"/>
                  <a:pt x="551330" y="9260"/>
                </a:cubicBezTo>
                <a:cubicBezTo>
                  <a:pt x="697007" y="47360"/>
                  <a:pt x="759759" y="323025"/>
                  <a:pt x="874059" y="372331"/>
                </a:cubicBezTo>
                <a:cubicBezTo>
                  <a:pt x="988359" y="421637"/>
                  <a:pt x="1112744" y="363366"/>
                  <a:pt x="1237130" y="305095"/>
                </a:cubicBezTo>
              </a:path>
            </a:pathLst>
          </a:custGeom>
          <a:noFill/>
          <a:ln>
            <a:solidFill>
              <a:srgbClr val="FF00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CuadroTexto 13"/>
          <p:cNvSpPr txBox="1"/>
          <p:nvPr/>
        </p:nvSpPr>
        <p:spPr>
          <a:xfrm>
            <a:off x="5862918" y="1886282"/>
            <a:ext cx="3119718" cy="369332"/>
          </a:xfrm>
          <a:prstGeom prst="rect">
            <a:avLst/>
          </a:prstGeom>
          <a:noFill/>
        </p:spPr>
        <p:txBody>
          <a:bodyPr wrap="square" rtlCol="0">
            <a:spAutoFit/>
          </a:bodyPr>
          <a:lstStyle/>
          <a:p>
            <a:r>
              <a:rPr lang="es-AR" dirty="0">
                <a:solidFill>
                  <a:srgbClr val="FF0000"/>
                </a:solidFill>
              </a:rPr>
              <a:t>Sistema de fuerzas activo</a:t>
            </a:r>
            <a:endParaRPr lang="en-US" dirty="0">
              <a:solidFill>
                <a:srgbClr val="FF0000"/>
              </a:solidFill>
            </a:endParaRPr>
          </a:p>
        </p:txBody>
      </p:sp>
      <p:sp>
        <p:nvSpPr>
          <p:cNvPr id="15" name="Forma libre 14"/>
          <p:cNvSpPr/>
          <p:nvPr/>
        </p:nvSpPr>
        <p:spPr>
          <a:xfrm>
            <a:off x="5042647" y="5634318"/>
            <a:ext cx="2111188" cy="309336"/>
          </a:xfrm>
          <a:custGeom>
            <a:avLst/>
            <a:gdLst>
              <a:gd name="connsiteX0" fmla="*/ 0 w 2111188"/>
              <a:gd name="connsiteY0" fmla="*/ 0 h 309336"/>
              <a:gd name="connsiteX1" fmla="*/ 457200 w 2111188"/>
              <a:gd name="connsiteY1" fmla="*/ 309282 h 309336"/>
              <a:gd name="connsiteX2" fmla="*/ 1331259 w 2111188"/>
              <a:gd name="connsiteY2" fmla="*/ 26894 h 309336"/>
              <a:gd name="connsiteX3" fmla="*/ 2111188 w 2111188"/>
              <a:gd name="connsiteY3" fmla="*/ 242047 h 309336"/>
            </a:gdLst>
            <a:ahLst/>
            <a:cxnLst>
              <a:cxn ang="0">
                <a:pos x="connsiteX0" y="connsiteY0"/>
              </a:cxn>
              <a:cxn ang="0">
                <a:pos x="connsiteX1" y="connsiteY1"/>
              </a:cxn>
              <a:cxn ang="0">
                <a:pos x="connsiteX2" y="connsiteY2"/>
              </a:cxn>
              <a:cxn ang="0">
                <a:pos x="connsiteX3" y="connsiteY3"/>
              </a:cxn>
            </a:cxnLst>
            <a:rect l="l" t="t" r="r" b="b"/>
            <a:pathLst>
              <a:path w="2111188" h="309336">
                <a:moveTo>
                  <a:pt x="0" y="0"/>
                </a:moveTo>
                <a:cubicBezTo>
                  <a:pt x="117662" y="152400"/>
                  <a:pt x="235324" y="304800"/>
                  <a:pt x="457200" y="309282"/>
                </a:cubicBezTo>
                <a:cubicBezTo>
                  <a:pt x="679076" y="313764"/>
                  <a:pt x="1055594" y="38100"/>
                  <a:pt x="1331259" y="26894"/>
                </a:cubicBezTo>
                <a:cubicBezTo>
                  <a:pt x="1606924" y="15688"/>
                  <a:pt x="1859056" y="128867"/>
                  <a:pt x="2111188" y="242047"/>
                </a:cubicBezTo>
              </a:path>
            </a:pathLst>
          </a:custGeom>
          <a:noFill/>
          <a:ln w="19050">
            <a:solidFill>
              <a:srgbClr val="00206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uadroTexto 15"/>
          <p:cNvSpPr txBox="1"/>
          <p:nvPr/>
        </p:nvSpPr>
        <p:spPr>
          <a:xfrm>
            <a:off x="7217038" y="5699399"/>
            <a:ext cx="3119718" cy="369332"/>
          </a:xfrm>
          <a:prstGeom prst="rect">
            <a:avLst/>
          </a:prstGeom>
          <a:noFill/>
        </p:spPr>
        <p:txBody>
          <a:bodyPr wrap="square" rtlCol="0">
            <a:spAutoFit/>
          </a:bodyPr>
          <a:lstStyle/>
          <a:p>
            <a:r>
              <a:rPr lang="es-AR" dirty="0">
                <a:solidFill>
                  <a:srgbClr val="002060"/>
                </a:solidFill>
              </a:rPr>
              <a:t>Sistema de fuerzas reactivo</a:t>
            </a:r>
            <a:endParaRPr lang="en-US" dirty="0">
              <a:solidFill>
                <a:srgbClr val="002060"/>
              </a:solidFill>
            </a:endParaRPr>
          </a:p>
        </p:txBody>
      </p:sp>
    </p:spTree>
    <p:extLst>
      <p:ext uri="{BB962C8B-B14F-4D97-AF65-F5344CB8AC3E}">
        <p14:creationId xmlns:p14="http://schemas.microsoft.com/office/powerpoint/2010/main" val="2620598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wipe(left)">
                                      <p:cBhvr>
                                        <p:cTn id="21" dur="500"/>
                                        <p:tgtEl>
                                          <p:spTgt spid="12"/>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wipe(left)">
                                      <p:cBhvr>
                                        <p:cTn id="26" dur="500"/>
                                        <p:tgtEl>
                                          <p:spTgt spid="14"/>
                                        </p:tgtEl>
                                      </p:cBhvr>
                                    </p:animEffect>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1000"/>
                                        <p:tgtEl>
                                          <p:spTgt spid="11"/>
                                        </p:tgtEl>
                                      </p:cBhvr>
                                    </p:animEffect>
                                    <p:anim calcmode="lin" valueType="num">
                                      <p:cBhvr>
                                        <p:cTn id="32" dur="1000" fill="hold"/>
                                        <p:tgtEl>
                                          <p:spTgt spid="11"/>
                                        </p:tgtEl>
                                        <p:attrNameLst>
                                          <p:attrName>ppt_x</p:attrName>
                                        </p:attrNameLst>
                                      </p:cBhvr>
                                      <p:tavLst>
                                        <p:tav tm="0">
                                          <p:val>
                                            <p:strVal val="#ppt_x"/>
                                          </p:val>
                                        </p:tav>
                                        <p:tav tm="100000">
                                          <p:val>
                                            <p:strVal val="#ppt_x"/>
                                          </p:val>
                                        </p:tav>
                                      </p:tavLst>
                                    </p:anim>
                                    <p:anim calcmode="lin" valueType="num">
                                      <p:cBhvr>
                                        <p:cTn id="3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wipe(left)">
                                      <p:cBhvr>
                                        <p:cTn id="38" dur="500"/>
                                        <p:tgtEl>
                                          <p:spTgt spid="15"/>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wipe(left)">
                                      <p:cBhvr>
                                        <p:cTn id="43" dur="500"/>
                                        <p:tgtEl>
                                          <p:spTgt spid="16"/>
                                        </p:tgtEl>
                                      </p:cBhvr>
                                    </p:animEffect>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9"/>
                                        </p:tgtEl>
                                        <p:attrNameLst>
                                          <p:attrName>style.visibility</p:attrName>
                                        </p:attrNameLst>
                                      </p:cBhvr>
                                      <p:to>
                                        <p:strVal val="visible"/>
                                      </p:to>
                                    </p:set>
                                    <p:animEffect transition="in" filter="fade">
                                      <p:cBhvr>
                                        <p:cTn id="48" dur="1000"/>
                                        <p:tgtEl>
                                          <p:spTgt spid="9"/>
                                        </p:tgtEl>
                                      </p:cBhvr>
                                    </p:animEffect>
                                    <p:anim calcmode="lin" valueType="num">
                                      <p:cBhvr>
                                        <p:cTn id="49" dur="1000" fill="hold"/>
                                        <p:tgtEl>
                                          <p:spTgt spid="9"/>
                                        </p:tgtEl>
                                        <p:attrNameLst>
                                          <p:attrName>ppt_x</p:attrName>
                                        </p:attrNameLst>
                                      </p:cBhvr>
                                      <p:tavLst>
                                        <p:tav tm="0">
                                          <p:val>
                                            <p:strVal val="#ppt_x"/>
                                          </p:val>
                                        </p:tav>
                                        <p:tav tm="100000">
                                          <p:val>
                                            <p:strVal val="#ppt_x"/>
                                          </p:val>
                                        </p:tav>
                                      </p:tavLst>
                                    </p:anim>
                                    <p:anim calcmode="lin" valueType="num">
                                      <p:cBhvr>
                                        <p:cTn id="5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6"/>
                                        </p:tgtEl>
                                        <p:attrNameLst>
                                          <p:attrName>style.visibility</p:attrName>
                                        </p:attrNameLst>
                                      </p:cBhvr>
                                      <p:to>
                                        <p:strVal val="visible"/>
                                      </p:to>
                                    </p:set>
                                    <p:animEffect transition="in" filter="fade">
                                      <p:cBhvr>
                                        <p:cTn id="55" dur="1000"/>
                                        <p:tgtEl>
                                          <p:spTgt spid="6"/>
                                        </p:tgtEl>
                                      </p:cBhvr>
                                    </p:animEffect>
                                    <p:anim calcmode="lin" valueType="num">
                                      <p:cBhvr>
                                        <p:cTn id="56" dur="1000" fill="hold"/>
                                        <p:tgtEl>
                                          <p:spTgt spid="6"/>
                                        </p:tgtEl>
                                        <p:attrNameLst>
                                          <p:attrName>ppt_x</p:attrName>
                                        </p:attrNameLst>
                                      </p:cBhvr>
                                      <p:tavLst>
                                        <p:tav tm="0">
                                          <p:val>
                                            <p:strVal val="#ppt_x"/>
                                          </p:val>
                                        </p:tav>
                                        <p:tav tm="100000">
                                          <p:val>
                                            <p:strVal val="#ppt_x"/>
                                          </p:val>
                                        </p:tav>
                                      </p:tavLst>
                                    </p:anim>
                                    <p:anim calcmode="lin" valueType="num">
                                      <p:cBhvr>
                                        <p:cTn id="57"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7"/>
                                        </p:tgtEl>
                                        <p:attrNameLst>
                                          <p:attrName>style.visibility</p:attrName>
                                        </p:attrNameLst>
                                      </p:cBhvr>
                                      <p:to>
                                        <p:strVal val="visible"/>
                                      </p:to>
                                    </p:set>
                                    <p:animEffect transition="in" filter="fade">
                                      <p:cBhvr>
                                        <p:cTn id="62" dur="1000"/>
                                        <p:tgtEl>
                                          <p:spTgt spid="7"/>
                                        </p:tgtEl>
                                      </p:cBhvr>
                                    </p:animEffect>
                                    <p:anim calcmode="lin" valueType="num">
                                      <p:cBhvr>
                                        <p:cTn id="63" dur="1000" fill="hold"/>
                                        <p:tgtEl>
                                          <p:spTgt spid="7"/>
                                        </p:tgtEl>
                                        <p:attrNameLst>
                                          <p:attrName>ppt_x</p:attrName>
                                        </p:attrNameLst>
                                      </p:cBhvr>
                                      <p:tavLst>
                                        <p:tav tm="0">
                                          <p:val>
                                            <p:strVal val="#ppt_x"/>
                                          </p:val>
                                        </p:tav>
                                        <p:tav tm="100000">
                                          <p:val>
                                            <p:strVal val="#ppt_x"/>
                                          </p:val>
                                        </p:tav>
                                      </p:tavLst>
                                    </p:anim>
                                    <p:anim calcmode="lin" valueType="num">
                                      <p:cBhvr>
                                        <p:cTn id="6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2" presetClass="entr" presetSubtype="0" fill="hold" grpId="0" nodeType="clickEffect">
                                  <p:stCondLst>
                                    <p:cond delay="0"/>
                                  </p:stCondLst>
                                  <p:childTnLst>
                                    <p:set>
                                      <p:cBhvr>
                                        <p:cTn id="68" dur="1" fill="hold">
                                          <p:stCondLst>
                                            <p:cond delay="0"/>
                                          </p:stCondLst>
                                        </p:cTn>
                                        <p:tgtEl>
                                          <p:spTgt spid="8"/>
                                        </p:tgtEl>
                                        <p:attrNameLst>
                                          <p:attrName>style.visibility</p:attrName>
                                        </p:attrNameLst>
                                      </p:cBhvr>
                                      <p:to>
                                        <p:strVal val="visible"/>
                                      </p:to>
                                    </p:set>
                                    <p:animEffect transition="in" filter="fade">
                                      <p:cBhvr>
                                        <p:cTn id="69" dur="1000"/>
                                        <p:tgtEl>
                                          <p:spTgt spid="8"/>
                                        </p:tgtEl>
                                      </p:cBhvr>
                                    </p:animEffect>
                                    <p:anim calcmode="lin" valueType="num">
                                      <p:cBhvr>
                                        <p:cTn id="70" dur="1000" fill="hold"/>
                                        <p:tgtEl>
                                          <p:spTgt spid="8"/>
                                        </p:tgtEl>
                                        <p:attrNameLst>
                                          <p:attrName>ppt_x</p:attrName>
                                        </p:attrNameLst>
                                      </p:cBhvr>
                                      <p:tavLst>
                                        <p:tav tm="0">
                                          <p:val>
                                            <p:strVal val="#ppt_x"/>
                                          </p:val>
                                        </p:tav>
                                        <p:tav tm="100000">
                                          <p:val>
                                            <p:strVal val="#ppt_x"/>
                                          </p:val>
                                        </p:tav>
                                      </p:tavLst>
                                    </p:anim>
                                    <p:anim calcmode="lin" valueType="num">
                                      <p:cBhvr>
                                        <p:cTn id="7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animBg="1"/>
      <p:bldP spid="11" grpId="0" animBg="1"/>
      <p:bldP spid="12" grpId="0" animBg="1"/>
      <p:bldP spid="14" grpId="0"/>
      <p:bldP spid="15" grpId="0" animBg="1"/>
      <p:bldP spid="1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80" y="515204"/>
            <a:ext cx="10058400" cy="789162"/>
          </a:xfrm>
        </p:spPr>
        <p:txBody>
          <a:bodyPr/>
          <a:lstStyle/>
          <a:p>
            <a:r>
              <a:rPr lang="en-US" dirty="0" err="1"/>
              <a:t>Esfuerzos</a:t>
            </a:r>
            <a:r>
              <a:rPr lang="en-US" dirty="0"/>
              <a:t> </a:t>
            </a:r>
            <a:r>
              <a:rPr lang="en-US" dirty="0" err="1"/>
              <a:t>actuantes</a:t>
            </a:r>
            <a:endParaRPr lang="en-US" dirty="0"/>
          </a:p>
        </p:txBody>
      </p:sp>
      <p:sp>
        <p:nvSpPr>
          <p:cNvPr id="4" name="Rectángulo 3"/>
          <p:cNvSpPr/>
          <p:nvPr/>
        </p:nvSpPr>
        <p:spPr>
          <a:xfrm>
            <a:off x="1097280" y="1875456"/>
            <a:ext cx="10058400" cy="1200329"/>
          </a:xfrm>
          <a:prstGeom prst="rect">
            <a:avLst/>
          </a:prstGeom>
        </p:spPr>
        <p:txBody>
          <a:bodyPr wrap="square">
            <a:spAutoFit/>
          </a:bodyPr>
          <a:lstStyle/>
          <a:p>
            <a:pPr algn="just"/>
            <a:r>
              <a:rPr lang="es-ES" dirty="0">
                <a:latin typeface="CMR10"/>
              </a:rPr>
              <a:t>El cumplimiento de las hipótesis </a:t>
            </a:r>
            <a:r>
              <a:rPr lang="es-ES" dirty="0" err="1">
                <a:latin typeface="CMR10"/>
              </a:rPr>
              <a:t>simplificativas</a:t>
            </a:r>
            <a:r>
              <a:rPr lang="es-ES" dirty="0">
                <a:latin typeface="CMR10"/>
              </a:rPr>
              <a:t> implica que podemos reemplazar la estructura </a:t>
            </a:r>
            <a:r>
              <a:rPr lang="en-US" dirty="0">
                <a:latin typeface="CMR10"/>
              </a:rPr>
              <a:t>real de </a:t>
            </a:r>
            <a:r>
              <a:rPr lang="en-US" dirty="0" err="1">
                <a:latin typeface="CMR10"/>
              </a:rPr>
              <a:t>barras</a:t>
            </a:r>
            <a:r>
              <a:rPr lang="en-US" dirty="0">
                <a:latin typeface="CMR10"/>
              </a:rPr>
              <a:t> </a:t>
            </a:r>
            <a:r>
              <a:rPr lang="en-US" dirty="0" err="1">
                <a:latin typeface="CMR10"/>
              </a:rPr>
              <a:t>por</a:t>
            </a:r>
            <a:r>
              <a:rPr lang="en-US" dirty="0">
                <a:latin typeface="CMR10"/>
              </a:rPr>
              <a:t> un </a:t>
            </a:r>
            <a:r>
              <a:rPr lang="en-US" dirty="0" err="1">
                <a:latin typeface="CMR10"/>
              </a:rPr>
              <a:t>reticulado</a:t>
            </a:r>
            <a:r>
              <a:rPr lang="en-US" dirty="0">
                <a:latin typeface="CMR10"/>
              </a:rPr>
              <a:t> </a:t>
            </a:r>
            <a:r>
              <a:rPr lang="en-US" dirty="0" err="1">
                <a:latin typeface="CMR10"/>
              </a:rPr>
              <a:t>plano</a:t>
            </a:r>
            <a:r>
              <a:rPr lang="en-US" dirty="0">
                <a:latin typeface="CMR10"/>
              </a:rPr>
              <a:t> </a:t>
            </a:r>
            <a:r>
              <a:rPr lang="en-US" dirty="0" err="1">
                <a:latin typeface="CMR10"/>
              </a:rPr>
              <a:t>formado</a:t>
            </a:r>
            <a:r>
              <a:rPr lang="en-US" dirty="0">
                <a:latin typeface="CMR10"/>
              </a:rPr>
              <a:t> </a:t>
            </a:r>
            <a:r>
              <a:rPr lang="en-US" dirty="0" err="1">
                <a:latin typeface="CMR10"/>
              </a:rPr>
              <a:t>por</a:t>
            </a:r>
            <a:r>
              <a:rPr lang="en-US" dirty="0">
                <a:latin typeface="CMR10"/>
              </a:rPr>
              <a:t> </a:t>
            </a:r>
            <a:r>
              <a:rPr lang="en-US" dirty="0" err="1">
                <a:latin typeface="CMR10"/>
              </a:rPr>
              <a:t>bielas</a:t>
            </a:r>
            <a:r>
              <a:rPr lang="en-US" dirty="0">
                <a:latin typeface="CMR10"/>
              </a:rPr>
              <a:t> </a:t>
            </a:r>
            <a:r>
              <a:rPr lang="en-US" dirty="0" err="1">
                <a:latin typeface="CMR10"/>
              </a:rPr>
              <a:t>unidas</a:t>
            </a:r>
            <a:r>
              <a:rPr lang="en-US" dirty="0">
                <a:latin typeface="CMR10"/>
              </a:rPr>
              <a:t> </a:t>
            </a:r>
            <a:r>
              <a:rPr lang="en-US" dirty="0" err="1">
                <a:latin typeface="CMR10"/>
              </a:rPr>
              <a:t>mediante</a:t>
            </a:r>
            <a:r>
              <a:rPr lang="en-US" dirty="0">
                <a:latin typeface="CMR10"/>
              </a:rPr>
              <a:t> </a:t>
            </a:r>
            <a:r>
              <a:rPr lang="en-US" dirty="0" err="1">
                <a:latin typeface="CMR10"/>
              </a:rPr>
              <a:t>articulaciones</a:t>
            </a:r>
            <a:r>
              <a:rPr lang="en-US" dirty="0">
                <a:latin typeface="CMR10"/>
              </a:rPr>
              <a:t> sin </a:t>
            </a:r>
            <a:r>
              <a:rPr lang="es-ES" dirty="0">
                <a:latin typeface="CMR10"/>
              </a:rPr>
              <a:t>rozamiento, con cargas externas aplicadas únicamente en los nudos y pertenecientes al mismo </a:t>
            </a:r>
            <a:r>
              <a:rPr lang="en-US" dirty="0" err="1">
                <a:latin typeface="CMR10"/>
              </a:rPr>
              <a:t>plano</a:t>
            </a:r>
            <a:r>
              <a:rPr lang="en-US" dirty="0">
                <a:latin typeface="CMR10"/>
              </a:rPr>
              <a:t> de la </a:t>
            </a:r>
            <a:r>
              <a:rPr lang="en-US" dirty="0" err="1">
                <a:latin typeface="CMR10"/>
              </a:rPr>
              <a:t>estructura</a:t>
            </a:r>
            <a:r>
              <a:rPr lang="en-US" dirty="0">
                <a:latin typeface="CMR10"/>
              </a:rPr>
              <a:t>.</a:t>
            </a:r>
            <a:endParaRPr lang="en-US" dirty="0"/>
          </a:p>
        </p:txBody>
      </p:sp>
      <p:sp>
        <p:nvSpPr>
          <p:cNvPr id="5" name="Rectángulo 4"/>
          <p:cNvSpPr/>
          <p:nvPr/>
        </p:nvSpPr>
        <p:spPr>
          <a:xfrm>
            <a:off x="1097280" y="3213881"/>
            <a:ext cx="10058400" cy="923330"/>
          </a:xfrm>
          <a:prstGeom prst="rect">
            <a:avLst/>
          </a:prstGeom>
        </p:spPr>
        <p:txBody>
          <a:bodyPr wrap="square">
            <a:spAutoFit/>
          </a:bodyPr>
          <a:lstStyle/>
          <a:p>
            <a:pPr algn="just"/>
            <a:r>
              <a:rPr lang="es-ES" dirty="0">
                <a:latin typeface="CMR10"/>
              </a:rPr>
              <a:t>Como las cargas se transmiten a través de los nudos, cada barra del reticulado debe encontrarse</a:t>
            </a:r>
          </a:p>
          <a:p>
            <a:pPr algn="just"/>
            <a:r>
              <a:rPr lang="es-ES" dirty="0">
                <a:latin typeface="CMR10"/>
              </a:rPr>
              <a:t>en equilibrio bajo la acción de las fuerzas aplicadas en sus ambos extremos, por lo tanto, estarán sometidas a solamente esfuerzos axiales, ya sea de tracción o compresión.</a:t>
            </a:r>
            <a:endParaRPr lang="en-US" dirty="0"/>
          </a:p>
        </p:txBody>
      </p:sp>
      <p:pic>
        <p:nvPicPr>
          <p:cNvPr id="6" name="Imagen 5"/>
          <p:cNvPicPr>
            <a:picLocks noChangeAspect="1"/>
          </p:cNvPicPr>
          <p:nvPr/>
        </p:nvPicPr>
        <p:blipFill>
          <a:blip r:embed="rId2"/>
          <a:stretch>
            <a:fillRect/>
          </a:stretch>
        </p:blipFill>
        <p:spPr>
          <a:xfrm>
            <a:off x="2409544" y="4275306"/>
            <a:ext cx="2639843" cy="1896893"/>
          </a:xfrm>
          <a:prstGeom prst="rect">
            <a:avLst/>
          </a:prstGeom>
        </p:spPr>
      </p:pic>
      <p:pic>
        <p:nvPicPr>
          <p:cNvPr id="7" name="Imagen 6"/>
          <p:cNvPicPr>
            <a:picLocks noChangeAspect="1"/>
          </p:cNvPicPr>
          <p:nvPr/>
        </p:nvPicPr>
        <p:blipFill>
          <a:blip r:embed="rId3"/>
          <a:stretch>
            <a:fillRect/>
          </a:stretch>
        </p:blipFill>
        <p:spPr>
          <a:xfrm>
            <a:off x="6126480" y="4733924"/>
            <a:ext cx="2788920" cy="955321"/>
          </a:xfrm>
          <a:prstGeom prst="rect">
            <a:avLst/>
          </a:prstGeom>
        </p:spPr>
      </p:pic>
    </p:spTree>
    <p:extLst>
      <p:ext uri="{BB962C8B-B14F-4D97-AF65-F5344CB8AC3E}">
        <p14:creationId xmlns:p14="http://schemas.microsoft.com/office/powerpoint/2010/main" val="570321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80" y="619112"/>
            <a:ext cx="10058400" cy="891033"/>
          </a:xfrm>
        </p:spPr>
        <p:txBody>
          <a:bodyPr/>
          <a:lstStyle/>
          <a:p>
            <a:r>
              <a:rPr lang="en-US" dirty="0" err="1"/>
              <a:t>Condición</a:t>
            </a:r>
            <a:r>
              <a:rPr lang="en-US" dirty="0"/>
              <a:t> de </a:t>
            </a:r>
            <a:r>
              <a:rPr lang="en-US" dirty="0" err="1"/>
              <a:t>rigidez</a:t>
            </a:r>
            <a:endParaRPr lang="en-US" dirty="0"/>
          </a:p>
        </p:txBody>
      </p:sp>
      <p:sp>
        <p:nvSpPr>
          <p:cNvPr id="4" name="Rectángulo 3"/>
          <p:cNvSpPr/>
          <p:nvPr/>
        </p:nvSpPr>
        <p:spPr>
          <a:xfrm>
            <a:off x="1097280" y="1886865"/>
            <a:ext cx="10058400" cy="1200329"/>
          </a:xfrm>
          <a:prstGeom prst="rect">
            <a:avLst/>
          </a:prstGeom>
        </p:spPr>
        <p:txBody>
          <a:bodyPr wrap="square">
            <a:spAutoFit/>
          </a:bodyPr>
          <a:lstStyle/>
          <a:p>
            <a:pPr algn="just"/>
            <a:r>
              <a:rPr lang="en-US" dirty="0" err="1">
                <a:latin typeface="CMR10"/>
              </a:rPr>
              <a:t>Habíamos</a:t>
            </a:r>
            <a:r>
              <a:rPr lang="en-US" dirty="0">
                <a:latin typeface="CMR10"/>
              </a:rPr>
              <a:t> </a:t>
            </a:r>
            <a:r>
              <a:rPr lang="en-US" dirty="0" err="1">
                <a:latin typeface="CMR10"/>
              </a:rPr>
              <a:t>establecido</a:t>
            </a:r>
            <a:r>
              <a:rPr lang="en-US" dirty="0">
                <a:latin typeface="CMR10"/>
              </a:rPr>
              <a:t> que para </a:t>
            </a:r>
            <a:r>
              <a:rPr lang="es-ES" dirty="0">
                <a:latin typeface="CMR10"/>
              </a:rPr>
              <a:t>generar un reticulado se partía de un triángulo base con tres vértices, al cual se le añade un par </a:t>
            </a:r>
            <a:r>
              <a:rPr lang="en-US" dirty="0">
                <a:latin typeface="CMR10"/>
              </a:rPr>
              <a:t>de </a:t>
            </a:r>
            <a:r>
              <a:rPr lang="en-US" dirty="0" err="1">
                <a:latin typeface="CMR10"/>
              </a:rPr>
              <a:t>bielas</a:t>
            </a:r>
            <a:r>
              <a:rPr lang="en-US" dirty="0">
                <a:latin typeface="CMR10"/>
              </a:rPr>
              <a:t> </a:t>
            </a:r>
            <a:r>
              <a:rPr lang="en-US" dirty="0" err="1">
                <a:latin typeface="CMR10"/>
              </a:rPr>
              <a:t>articuladas</a:t>
            </a:r>
            <a:r>
              <a:rPr lang="en-US" dirty="0">
                <a:latin typeface="CMR10"/>
              </a:rPr>
              <a:t> entre </a:t>
            </a:r>
            <a:r>
              <a:rPr lang="en-US" dirty="0" err="1">
                <a:latin typeface="CMR10"/>
              </a:rPr>
              <a:t>sí</a:t>
            </a:r>
            <a:r>
              <a:rPr lang="en-US" dirty="0">
                <a:latin typeface="CMR10"/>
              </a:rPr>
              <a:t> </a:t>
            </a:r>
            <a:r>
              <a:rPr lang="en-US" dirty="0" err="1">
                <a:latin typeface="CMR10"/>
              </a:rPr>
              <a:t>originando</a:t>
            </a:r>
            <a:r>
              <a:rPr lang="en-US" dirty="0">
                <a:latin typeface="CMR10"/>
              </a:rPr>
              <a:t> un </a:t>
            </a:r>
            <a:r>
              <a:rPr lang="en-US" dirty="0" err="1">
                <a:latin typeface="CMR10"/>
              </a:rPr>
              <a:t>nuevo</a:t>
            </a:r>
            <a:r>
              <a:rPr lang="en-US" dirty="0">
                <a:latin typeface="CMR10"/>
              </a:rPr>
              <a:t> </a:t>
            </a:r>
            <a:r>
              <a:rPr lang="en-US" dirty="0" err="1">
                <a:latin typeface="CMR10"/>
              </a:rPr>
              <a:t>vértice</a:t>
            </a:r>
            <a:r>
              <a:rPr lang="en-US" dirty="0">
                <a:latin typeface="CMR10"/>
              </a:rPr>
              <a:t> </a:t>
            </a:r>
            <a:r>
              <a:rPr lang="en-US" dirty="0" err="1">
                <a:latin typeface="CMR10"/>
              </a:rPr>
              <a:t>por</a:t>
            </a:r>
            <a:r>
              <a:rPr lang="en-US" dirty="0">
                <a:latin typeface="CMR10"/>
              </a:rPr>
              <a:t> </a:t>
            </a:r>
            <a:r>
              <a:rPr lang="en-US" dirty="0" err="1">
                <a:latin typeface="CMR10"/>
              </a:rPr>
              <a:t>cada</a:t>
            </a:r>
            <a:r>
              <a:rPr lang="en-US" dirty="0">
                <a:latin typeface="CMR10"/>
              </a:rPr>
              <a:t> par de </a:t>
            </a:r>
            <a:r>
              <a:rPr lang="en-US" dirty="0" err="1">
                <a:latin typeface="CMR10"/>
              </a:rPr>
              <a:t>bielas</a:t>
            </a:r>
            <a:r>
              <a:rPr lang="en-US" dirty="0">
                <a:latin typeface="CMR10"/>
              </a:rPr>
              <a:t> </a:t>
            </a:r>
            <a:r>
              <a:rPr lang="en-US" dirty="0" err="1">
                <a:latin typeface="CMR10"/>
              </a:rPr>
              <a:t>añadidas</a:t>
            </a:r>
            <a:r>
              <a:rPr lang="en-US" dirty="0">
                <a:latin typeface="CMR10"/>
              </a:rPr>
              <a:t>. Este </a:t>
            </a:r>
            <a:r>
              <a:rPr lang="es-ES" dirty="0">
                <a:latin typeface="CMR10"/>
              </a:rPr>
              <a:t>enunciado puede ser representado mediante la siguiente expresión:</a:t>
            </a:r>
            <a:endParaRPr lang="en-US" dirty="0"/>
          </a:p>
        </p:txBody>
      </p:sp>
      <p:sp>
        <p:nvSpPr>
          <p:cNvPr id="5" name="Rectángulo 4"/>
          <p:cNvSpPr/>
          <p:nvPr/>
        </p:nvSpPr>
        <p:spPr>
          <a:xfrm>
            <a:off x="5420174" y="3154463"/>
            <a:ext cx="1415772" cy="369332"/>
          </a:xfrm>
          <a:prstGeom prst="rect">
            <a:avLst/>
          </a:prstGeom>
        </p:spPr>
        <p:txBody>
          <a:bodyPr wrap="none">
            <a:spAutoFit/>
          </a:bodyPr>
          <a:lstStyle/>
          <a:p>
            <a:r>
              <a:rPr lang="en-US" dirty="0">
                <a:latin typeface="CMMI10"/>
              </a:rPr>
              <a:t>b </a:t>
            </a:r>
            <a:r>
              <a:rPr lang="en-US" dirty="0">
                <a:latin typeface="CMR10"/>
              </a:rPr>
              <a:t>= 3 + 2 .</a:t>
            </a:r>
            <a:r>
              <a:rPr lang="en-US" dirty="0">
                <a:latin typeface="CMSY10"/>
              </a:rPr>
              <a:t> </a:t>
            </a:r>
            <a:r>
              <a:rPr lang="en-US" dirty="0">
                <a:latin typeface="CMMI10"/>
              </a:rPr>
              <a:t>p</a:t>
            </a:r>
            <a:endParaRPr lang="en-US" dirty="0"/>
          </a:p>
        </p:txBody>
      </p:sp>
      <p:sp>
        <p:nvSpPr>
          <p:cNvPr id="6" name="Rectángulo 5"/>
          <p:cNvSpPr/>
          <p:nvPr/>
        </p:nvSpPr>
        <p:spPr>
          <a:xfrm>
            <a:off x="1097280" y="3591064"/>
            <a:ext cx="10058400" cy="369332"/>
          </a:xfrm>
          <a:prstGeom prst="rect">
            <a:avLst/>
          </a:prstGeom>
        </p:spPr>
        <p:txBody>
          <a:bodyPr wrap="square">
            <a:spAutoFit/>
          </a:bodyPr>
          <a:lstStyle/>
          <a:p>
            <a:r>
              <a:rPr lang="es-ES" dirty="0">
                <a:latin typeface="CMR10"/>
              </a:rPr>
              <a:t>Por otro lado, cada par de barras añadido, </a:t>
            </a:r>
            <a:r>
              <a:rPr lang="es-ES" dirty="0">
                <a:latin typeface="CMMI10"/>
              </a:rPr>
              <a:t>p</a:t>
            </a:r>
            <a:r>
              <a:rPr lang="es-ES" dirty="0">
                <a:latin typeface="CMR10"/>
              </a:rPr>
              <a:t>, da origen a un nuevo vértice, con lo cual:</a:t>
            </a:r>
            <a:endParaRPr lang="en-US" dirty="0"/>
          </a:p>
        </p:txBody>
      </p:sp>
      <p:sp>
        <p:nvSpPr>
          <p:cNvPr id="7" name="Rectángulo 6"/>
          <p:cNvSpPr/>
          <p:nvPr/>
        </p:nvSpPr>
        <p:spPr>
          <a:xfrm>
            <a:off x="5420174" y="4117536"/>
            <a:ext cx="1082348" cy="369332"/>
          </a:xfrm>
          <a:prstGeom prst="rect">
            <a:avLst/>
          </a:prstGeom>
        </p:spPr>
        <p:txBody>
          <a:bodyPr wrap="none">
            <a:spAutoFit/>
          </a:bodyPr>
          <a:lstStyle/>
          <a:p>
            <a:r>
              <a:rPr lang="en-US" dirty="0">
                <a:latin typeface="CMMI10"/>
              </a:rPr>
              <a:t>v </a:t>
            </a:r>
            <a:r>
              <a:rPr lang="en-US" dirty="0">
                <a:latin typeface="CMR10"/>
              </a:rPr>
              <a:t>= 3 + </a:t>
            </a:r>
            <a:r>
              <a:rPr lang="en-US" dirty="0">
                <a:latin typeface="CMMI10"/>
              </a:rPr>
              <a:t>p</a:t>
            </a:r>
            <a:endParaRPr lang="en-US" dirty="0"/>
          </a:p>
        </p:txBody>
      </p:sp>
      <p:sp>
        <p:nvSpPr>
          <p:cNvPr id="8" name="Rectángulo 7"/>
          <p:cNvSpPr/>
          <p:nvPr/>
        </p:nvSpPr>
        <p:spPr>
          <a:xfrm>
            <a:off x="1097280" y="4569626"/>
            <a:ext cx="10185861" cy="369332"/>
          </a:xfrm>
          <a:prstGeom prst="rect">
            <a:avLst/>
          </a:prstGeom>
        </p:spPr>
        <p:txBody>
          <a:bodyPr wrap="square">
            <a:spAutoFit/>
          </a:bodyPr>
          <a:lstStyle/>
          <a:p>
            <a:r>
              <a:rPr lang="es-ES" dirty="0">
                <a:latin typeface="CMR10"/>
              </a:rPr>
              <a:t>Combinando las ecuaciones anteriores se tiene la siguiente expresión:</a:t>
            </a:r>
            <a:endParaRPr lang="en-US" dirty="0"/>
          </a:p>
        </p:txBody>
      </p:sp>
      <p:sp>
        <p:nvSpPr>
          <p:cNvPr id="9" name="Rectángulo 8"/>
          <p:cNvSpPr/>
          <p:nvPr/>
        </p:nvSpPr>
        <p:spPr>
          <a:xfrm>
            <a:off x="1097280" y="5548188"/>
            <a:ext cx="10185861" cy="369332"/>
          </a:xfrm>
          <a:prstGeom prst="rect">
            <a:avLst/>
          </a:prstGeom>
        </p:spPr>
        <p:txBody>
          <a:bodyPr wrap="square">
            <a:spAutoFit/>
          </a:bodyPr>
          <a:lstStyle/>
          <a:p>
            <a:pPr algn="just"/>
            <a:r>
              <a:rPr lang="es-ES" dirty="0">
                <a:latin typeface="CMR10"/>
              </a:rPr>
              <a:t>que permite relacionar el número de barras, </a:t>
            </a:r>
            <a:r>
              <a:rPr lang="es-ES" dirty="0">
                <a:latin typeface="CMMI10"/>
              </a:rPr>
              <a:t>b</a:t>
            </a:r>
            <a:r>
              <a:rPr lang="es-ES" dirty="0">
                <a:latin typeface="CMR10"/>
              </a:rPr>
              <a:t>, con la cantidad de vértices o nodos, </a:t>
            </a:r>
            <a:r>
              <a:rPr lang="es-ES" dirty="0">
                <a:latin typeface="CMMI10"/>
              </a:rPr>
              <a:t>v</a:t>
            </a:r>
            <a:r>
              <a:rPr lang="es-ES" dirty="0">
                <a:latin typeface="CMR10"/>
              </a:rPr>
              <a:t>,</a:t>
            </a:r>
            <a:endParaRPr lang="en-US" dirty="0"/>
          </a:p>
        </p:txBody>
      </p:sp>
      <p:sp>
        <p:nvSpPr>
          <p:cNvPr id="10" name="Rectángulo 9"/>
          <p:cNvSpPr/>
          <p:nvPr/>
        </p:nvSpPr>
        <p:spPr>
          <a:xfrm>
            <a:off x="5453860" y="5096098"/>
            <a:ext cx="1345240" cy="369332"/>
          </a:xfrm>
          <a:prstGeom prst="rect">
            <a:avLst/>
          </a:prstGeom>
        </p:spPr>
        <p:txBody>
          <a:bodyPr wrap="none">
            <a:spAutoFit/>
          </a:bodyPr>
          <a:lstStyle/>
          <a:p>
            <a:r>
              <a:rPr lang="pl-PL" dirty="0">
                <a:latin typeface="CMMI10"/>
              </a:rPr>
              <a:t>b </a:t>
            </a:r>
            <a:r>
              <a:rPr lang="pl-PL" dirty="0">
                <a:latin typeface="CMR10"/>
              </a:rPr>
              <a:t>= 2 </a:t>
            </a:r>
            <a:r>
              <a:rPr lang="es-AR" dirty="0">
                <a:latin typeface="CMR10"/>
              </a:rPr>
              <a:t>.</a:t>
            </a:r>
            <a:r>
              <a:rPr lang="pl-PL" dirty="0">
                <a:latin typeface="CMSY10"/>
              </a:rPr>
              <a:t> </a:t>
            </a:r>
            <a:r>
              <a:rPr lang="es-AR" dirty="0">
                <a:latin typeface="CMMI10"/>
              </a:rPr>
              <a:t>v -</a:t>
            </a:r>
            <a:r>
              <a:rPr lang="pl-PL" dirty="0">
                <a:latin typeface="CMSY10"/>
              </a:rPr>
              <a:t> </a:t>
            </a:r>
            <a:r>
              <a:rPr lang="pl-PL" dirty="0">
                <a:latin typeface="CMR10"/>
              </a:rPr>
              <a:t>3</a:t>
            </a:r>
            <a:endParaRPr lang="en-US" dirty="0"/>
          </a:p>
        </p:txBody>
      </p:sp>
      <p:pic>
        <p:nvPicPr>
          <p:cNvPr id="11" name="Imagen 10"/>
          <p:cNvPicPr>
            <a:picLocks noChangeAspect="1"/>
          </p:cNvPicPr>
          <p:nvPr/>
        </p:nvPicPr>
        <p:blipFill>
          <a:blip r:embed="rId2"/>
          <a:stretch>
            <a:fillRect/>
          </a:stretch>
        </p:blipFill>
        <p:spPr>
          <a:xfrm>
            <a:off x="7703044" y="58859"/>
            <a:ext cx="3452636" cy="1670866"/>
          </a:xfrm>
          <a:prstGeom prst="rect">
            <a:avLst/>
          </a:prstGeom>
        </p:spPr>
      </p:pic>
    </p:spTree>
    <p:extLst>
      <p:ext uri="{BB962C8B-B14F-4D97-AF65-F5344CB8AC3E}">
        <p14:creationId xmlns:p14="http://schemas.microsoft.com/office/powerpoint/2010/main" val="2098985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1000"/>
                                        <p:tgtEl>
                                          <p:spTgt spid="6"/>
                                        </p:tgtEl>
                                      </p:cBhvr>
                                    </p:animEffect>
                                    <p:anim calcmode="lin" valueType="num">
                                      <p:cBhvr>
                                        <p:cTn id="29" dur="1000" fill="hold"/>
                                        <p:tgtEl>
                                          <p:spTgt spid="6"/>
                                        </p:tgtEl>
                                        <p:attrNameLst>
                                          <p:attrName>ppt_x</p:attrName>
                                        </p:attrNameLst>
                                      </p:cBhvr>
                                      <p:tavLst>
                                        <p:tav tm="0">
                                          <p:val>
                                            <p:strVal val="#ppt_x"/>
                                          </p:val>
                                        </p:tav>
                                        <p:tav tm="100000">
                                          <p:val>
                                            <p:strVal val="#ppt_x"/>
                                          </p:val>
                                        </p:tav>
                                      </p:tavLst>
                                    </p:anim>
                                    <p:anim calcmode="lin" valueType="num">
                                      <p:cBhvr>
                                        <p:cTn id="3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1000"/>
                                        <p:tgtEl>
                                          <p:spTgt spid="7"/>
                                        </p:tgtEl>
                                      </p:cBhvr>
                                    </p:animEffect>
                                    <p:anim calcmode="lin" valueType="num">
                                      <p:cBhvr>
                                        <p:cTn id="36" dur="1000" fill="hold"/>
                                        <p:tgtEl>
                                          <p:spTgt spid="7"/>
                                        </p:tgtEl>
                                        <p:attrNameLst>
                                          <p:attrName>ppt_x</p:attrName>
                                        </p:attrNameLst>
                                      </p:cBhvr>
                                      <p:tavLst>
                                        <p:tav tm="0">
                                          <p:val>
                                            <p:strVal val="#ppt_x"/>
                                          </p:val>
                                        </p:tav>
                                        <p:tav tm="100000">
                                          <p:val>
                                            <p:strVal val="#ppt_x"/>
                                          </p:val>
                                        </p:tav>
                                      </p:tavLst>
                                    </p:anim>
                                    <p:anim calcmode="lin" valueType="num">
                                      <p:cBhvr>
                                        <p:cTn id="37"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fade">
                                      <p:cBhvr>
                                        <p:cTn id="42" dur="1000"/>
                                        <p:tgtEl>
                                          <p:spTgt spid="8"/>
                                        </p:tgtEl>
                                      </p:cBhvr>
                                    </p:animEffect>
                                    <p:anim calcmode="lin" valueType="num">
                                      <p:cBhvr>
                                        <p:cTn id="43" dur="1000" fill="hold"/>
                                        <p:tgtEl>
                                          <p:spTgt spid="8"/>
                                        </p:tgtEl>
                                        <p:attrNameLst>
                                          <p:attrName>ppt_x</p:attrName>
                                        </p:attrNameLst>
                                      </p:cBhvr>
                                      <p:tavLst>
                                        <p:tav tm="0">
                                          <p:val>
                                            <p:strVal val="#ppt_x"/>
                                          </p:val>
                                        </p:tav>
                                        <p:tav tm="100000">
                                          <p:val>
                                            <p:strVal val="#ppt_x"/>
                                          </p:val>
                                        </p:tav>
                                      </p:tavLst>
                                    </p:anim>
                                    <p:anim calcmode="lin" valueType="num">
                                      <p:cBhvr>
                                        <p:cTn id="4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animEffect transition="in" filter="fade">
                                      <p:cBhvr>
                                        <p:cTn id="49" dur="1000"/>
                                        <p:tgtEl>
                                          <p:spTgt spid="10"/>
                                        </p:tgtEl>
                                      </p:cBhvr>
                                    </p:animEffect>
                                    <p:anim calcmode="lin" valueType="num">
                                      <p:cBhvr>
                                        <p:cTn id="50" dur="1000" fill="hold"/>
                                        <p:tgtEl>
                                          <p:spTgt spid="10"/>
                                        </p:tgtEl>
                                        <p:attrNameLst>
                                          <p:attrName>ppt_x</p:attrName>
                                        </p:attrNameLst>
                                      </p:cBhvr>
                                      <p:tavLst>
                                        <p:tav tm="0">
                                          <p:val>
                                            <p:strVal val="#ppt_x"/>
                                          </p:val>
                                        </p:tav>
                                        <p:tav tm="100000">
                                          <p:val>
                                            <p:strVal val="#ppt_x"/>
                                          </p:val>
                                        </p:tav>
                                      </p:tavLst>
                                    </p:anim>
                                    <p:anim calcmode="lin" valueType="num">
                                      <p:cBhvr>
                                        <p:cTn id="51"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9"/>
                                        </p:tgtEl>
                                        <p:attrNameLst>
                                          <p:attrName>style.visibility</p:attrName>
                                        </p:attrNameLst>
                                      </p:cBhvr>
                                      <p:to>
                                        <p:strVal val="visible"/>
                                      </p:to>
                                    </p:set>
                                    <p:animEffect transition="in" filter="fade">
                                      <p:cBhvr>
                                        <p:cTn id="56" dur="1000"/>
                                        <p:tgtEl>
                                          <p:spTgt spid="9"/>
                                        </p:tgtEl>
                                      </p:cBhvr>
                                    </p:animEffect>
                                    <p:anim calcmode="lin" valueType="num">
                                      <p:cBhvr>
                                        <p:cTn id="57" dur="1000" fill="hold"/>
                                        <p:tgtEl>
                                          <p:spTgt spid="9"/>
                                        </p:tgtEl>
                                        <p:attrNameLst>
                                          <p:attrName>ppt_x</p:attrName>
                                        </p:attrNameLst>
                                      </p:cBhvr>
                                      <p:tavLst>
                                        <p:tav tm="0">
                                          <p:val>
                                            <p:strVal val="#ppt_x"/>
                                          </p:val>
                                        </p:tav>
                                        <p:tav tm="100000">
                                          <p:val>
                                            <p:strVal val="#ppt_x"/>
                                          </p:val>
                                        </p:tav>
                                      </p:tavLst>
                                    </p:anim>
                                    <p:anim calcmode="lin" valueType="num">
                                      <p:cBhvr>
                                        <p:cTn id="58"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1097280" y="515204"/>
            <a:ext cx="10058400" cy="789162"/>
          </a:xfrm>
        </p:spPr>
        <p:txBody>
          <a:bodyPr/>
          <a:lstStyle/>
          <a:p>
            <a:r>
              <a:rPr lang="en-US" dirty="0" err="1"/>
              <a:t>Esfuerzos</a:t>
            </a:r>
            <a:r>
              <a:rPr lang="en-US" dirty="0"/>
              <a:t> </a:t>
            </a:r>
            <a:r>
              <a:rPr lang="en-US" dirty="0" err="1"/>
              <a:t>actuantes</a:t>
            </a:r>
            <a:endParaRPr lang="en-US" dirty="0"/>
          </a:p>
        </p:txBody>
      </p:sp>
      <p:sp>
        <p:nvSpPr>
          <p:cNvPr id="5" name="Rectángulo 4"/>
          <p:cNvSpPr/>
          <p:nvPr/>
        </p:nvSpPr>
        <p:spPr>
          <a:xfrm>
            <a:off x="1097280" y="1802884"/>
            <a:ext cx="10058400" cy="1569660"/>
          </a:xfrm>
          <a:prstGeom prst="rect">
            <a:avLst/>
          </a:prstGeom>
        </p:spPr>
        <p:txBody>
          <a:bodyPr wrap="square">
            <a:spAutoFit/>
          </a:bodyPr>
          <a:lstStyle/>
          <a:p>
            <a:pPr algn="just"/>
            <a:r>
              <a:rPr lang="es-ES" sz="1600" dirty="0">
                <a:latin typeface="CMR10"/>
              </a:rPr>
              <a:t>Por el principio de Acción y Reacción, sobre los nudos del reticulado se manifiestan las reacciones del esfuerzo interno que sufren las barras. Analizando el efecto que provoca la barra al nudo, en el caso de la figura (e), se observa que la misma tira del nudo (</a:t>
            </a:r>
            <a:r>
              <a:rPr lang="es-ES" sz="1600" dirty="0">
                <a:latin typeface="CMTI10"/>
              </a:rPr>
              <a:t>esfuerzo de tracción</a:t>
            </a:r>
            <a:r>
              <a:rPr lang="es-ES" sz="1600" dirty="0">
                <a:latin typeface="CMR10"/>
              </a:rPr>
              <a:t>), mientras que en el caso de la figura (f), la barra se encuentra comprimiendo al nudo (</a:t>
            </a:r>
            <a:r>
              <a:rPr lang="es-ES" sz="1600" dirty="0">
                <a:latin typeface="CMTI10"/>
              </a:rPr>
              <a:t>esfuerzo de compresión</a:t>
            </a:r>
            <a:r>
              <a:rPr lang="es-ES" sz="1600" dirty="0">
                <a:latin typeface="CMR10"/>
              </a:rPr>
              <a:t>). Cuando se determina el esfuerzo en las barras de un reticulado, el resultado debe estar acompañado por un valor numérico, que indica la magnitud del esfuerzo, y el tipo de esfuerzo al cual este sometido, es decir, tracción (+) o compresión (-), por ejemplo </a:t>
            </a:r>
            <a:r>
              <a:rPr lang="en-US" sz="1600" dirty="0">
                <a:latin typeface="CMMI10"/>
              </a:rPr>
              <a:t>S</a:t>
            </a:r>
            <a:r>
              <a:rPr lang="en-US" sz="1600" dirty="0">
                <a:latin typeface="CMR8"/>
              </a:rPr>
              <a:t>1 </a:t>
            </a:r>
            <a:r>
              <a:rPr lang="en-US" sz="1600" dirty="0">
                <a:latin typeface="CMR10"/>
              </a:rPr>
              <a:t>= 3</a:t>
            </a:r>
            <a:r>
              <a:rPr lang="en-US" sz="1600" dirty="0">
                <a:latin typeface="CMMI10"/>
              </a:rPr>
              <a:t>,</a:t>
            </a:r>
            <a:r>
              <a:rPr lang="en-US" sz="1600" dirty="0">
                <a:latin typeface="CMR10"/>
              </a:rPr>
              <a:t>2 </a:t>
            </a:r>
            <a:r>
              <a:rPr lang="en-US" sz="1600" dirty="0" err="1">
                <a:latin typeface="CMMI10"/>
              </a:rPr>
              <a:t>kN</a:t>
            </a:r>
            <a:r>
              <a:rPr lang="en-US" sz="1600" dirty="0">
                <a:latin typeface="CMMI10"/>
              </a:rPr>
              <a:t> </a:t>
            </a:r>
            <a:r>
              <a:rPr lang="en-US" sz="1600" dirty="0">
                <a:latin typeface="CMR10"/>
              </a:rPr>
              <a:t>(</a:t>
            </a:r>
            <a:r>
              <a:rPr lang="en-US" sz="1600" dirty="0" err="1">
                <a:latin typeface="CMR10"/>
              </a:rPr>
              <a:t>tracción</a:t>
            </a:r>
            <a:r>
              <a:rPr lang="en-US" sz="1600" dirty="0">
                <a:latin typeface="CMR10"/>
              </a:rPr>
              <a:t>).</a:t>
            </a:r>
            <a:endParaRPr lang="en-US" sz="1600" dirty="0"/>
          </a:p>
        </p:txBody>
      </p:sp>
      <p:pic>
        <p:nvPicPr>
          <p:cNvPr id="7" name="Imagen 6"/>
          <p:cNvPicPr>
            <a:picLocks noChangeAspect="1"/>
          </p:cNvPicPr>
          <p:nvPr/>
        </p:nvPicPr>
        <p:blipFill>
          <a:blip r:embed="rId2"/>
          <a:stretch>
            <a:fillRect/>
          </a:stretch>
        </p:blipFill>
        <p:spPr>
          <a:xfrm>
            <a:off x="1817948" y="3618766"/>
            <a:ext cx="8061805" cy="2607222"/>
          </a:xfrm>
          <a:prstGeom prst="rect">
            <a:avLst/>
          </a:prstGeom>
        </p:spPr>
      </p:pic>
    </p:spTree>
    <p:extLst>
      <p:ext uri="{BB962C8B-B14F-4D97-AF65-F5344CB8AC3E}">
        <p14:creationId xmlns:p14="http://schemas.microsoft.com/office/powerpoint/2010/main" val="1632569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Retrospección">
  <a:themeElements>
    <a:clrScheme name="Retrospección">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929</TotalTime>
  <Words>1512</Words>
  <Application>Microsoft Office PowerPoint</Application>
  <PresentationFormat>Panorámica</PresentationFormat>
  <Paragraphs>93</Paragraphs>
  <Slides>21</Slides>
  <Notes>0</Notes>
  <HiddenSlides>0</HiddenSlides>
  <MMClips>0</MMClips>
  <ScaleCrop>false</ScaleCrop>
  <HeadingPairs>
    <vt:vector size="6" baseType="variant">
      <vt:variant>
        <vt:lpstr>Fuentes usadas</vt:lpstr>
      </vt:variant>
      <vt:variant>
        <vt:i4>12</vt:i4>
      </vt:variant>
      <vt:variant>
        <vt:lpstr>Tema</vt:lpstr>
      </vt:variant>
      <vt:variant>
        <vt:i4>1</vt:i4>
      </vt:variant>
      <vt:variant>
        <vt:lpstr>Títulos de diapositiva</vt:lpstr>
      </vt:variant>
      <vt:variant>
        <vt:i4>21</vt:i4>
      </vt:variant>
    </vt:vector>
  </HeadingPairs>
  <TitlesOfParts>
    <vt:vector size="34" baseType="lpstr">
      <vt:lpstr>Arial</vt:lpstr>
      <vt:lpstr>Calibri</vt:lpstr>
      <vt:lpstr>Calibri Light</vt:lpstr>
      <vt:lpstr>Cambria Math</vt:lpstr>
      <vt:lpstr>CMBX10</vt:lpstr>
      <vt:lpstr>CMMI10</vt:lpstr>
      <vt:lpstr>CMMI8</vt:lpstr>
      <vt:lpstr>CMR10</vt:lpstr>
      <vt:lpstr>CMR8</vt:lpstr>
      <vt:lpstr>CMSSBX10</vt:lpstr>
      <vt:lpstr>CMSY10</vt:lpstr>
      <vt:lpstr>CMTI10</vt:lpstr>
      <vt:lpstr>Retrospección</vt:lpstr>
      <vt:lpstr>Estructuras Reticuladas Cátedra de Estabilidad</vt:lpstr>
      <vt:lpstr>Sistemas Reticulados planos</vt:lpstr>
      <vt:lpstr>Hipótesis simplificativas</vt:lpstr>
      <vt:lpstr>Generación de reticulados planos</vt:lpstr>
      <vt:lpstr>Generación de reticulados planos</vt:lpstr>
      <vt:lpstr>Sistemas Reticulados planos - Equilibrio</vt:lpstr>
      <vt:lpstr>Esfuerzos actuantes</vt:lpstr>
      <vt:lpstr>Condición de rigidez</vt:lpstr>
      <vt:lpstr>Esfuerzos actuantes</vt:lpstr>
      <vt:lpstr>Denominación de las partes de un reticulado</vt:lpstr>
      <vt:lpstr>Métodos de cálculo</vt:lpstr>
      <vt:lpstr>Método de los nodos</vt:lpstr>
      <vt:lpstr>Método de los nodos</vt:lpstr>
      <vt:lpstr>Método de los nodos</vt:lpstr>
      <vt:lpstr>Método de los nodos</vt:lpstr>
      <vt:lpstr>Método de los nodos</vt:lpstr>
      <vt:lpstr>Método de los nodos</vt:lpstr>
      <vt:lpstr>Método de los nodos</vt:lpstr>
      <vt:lpstr>Método de los nodos</vt:lpstr>
      <vt:lpstr>Método de los nodos</vt:lpstr>
      <vt:lpstr>Análisis de barras inactivas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Walter Adrian Longhi (prof.)</dc:creator>
  <cp:lastModifiedBy>Walter Adrian Longhi (prof.)</cp:lastModifiedBy>
  <cp:revision>49</cp:revision>
  <dcterms:created xsi:type="dcterms:W3CDTF">2021-06-03T11:27:22Z</dcterms:created>
  <dcterms:modified xsi:type="dcterms:W3CDTF">2022-05-13T20:46:13Z</dcterms:modified>
</cp:coreProperties>
</file>