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3" r:id="rId10"/>
    <p:sldId id="264" r:id="rId11"/>
    <p:sldId id="266" r:id="rId12"/>
    <p:sldId id="272" r:id="rId13"/>
    <p:sldId id="276" r:id="rId14"/>
    <p:sldId id="273" r:id="rId15"/>
    <p:sldId id="274" r:id="rId16"/>
    <p:sldId id="275"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372"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a:xfrm>
            <a:off x="2692397" y="5037663"/>
            <a:ext cx="5214635" cy="279400"/>
          </a:xfrm>
        </p:spPr>
        <p:txBody>
          <a:bodyPr/>
          <a:lstStyle/>
          <a:p>
            <a:endParaRPr lang="es-AR"/>
          </a:p>
        </p:txBody>
      </p:sp>
      <p:sp>
        <p:nvSpPr>
          <p:cNvPr id="6" name="Slide Number Placeholder 5"/>
          <p:cNvSpPr>
            <a:spLocks noGrp="1"/>
          </p:cNvSpPr>
          <p:nvPr>
            <p:ph type="sldNum" sz="quarter" idx="12"/>
          </p:nvPr>
        </p:nvSpPr>
        <p:spPr>
          <a:xfrm>
            <a:off x="8956900" y="5037663"/>
            <a:ext cx="551167" cy="279400"/>
          </a:xfrm>
        </p:spPr>
        <p:txBody>
          <a:bodyPr/>
          <a:lstStyle/>
          <a:p>
            <a:fld id="{EC450ACF-8D3F-48C5-9D1A-ACED6854C980}" type="slidenum">
              <a:rPr lang="es-AR" smtClean="0"/>
              <a:pPr/>
              <a:t>‹Nº›</a:t>
            </a:fld>
            <a:endParaRPr lang="es-A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78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26/4/2024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390644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0932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260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52037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4510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223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9915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153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275840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74D56DA5-BE2E-45DD-9A45-D89883FB92CB}" type="datetimeFigureOut">
              <a:rPr lang="es-AR" smtClean="0"/>
              <a:pPr/>
              <a:t>26/4/2024</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6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4D56DA5-BE2E-45DD-9A45-D89883FB92CB}" type="datetimeFigureOut">
              <a:rPr lang="es-AR" smtClean="0"/>
              <a:pPr/>
              <a:t>26/4/2024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1386322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4D56DA5-BE2E-45DD-9A45-D89883FB92CB}" type="datetimeFigureOut">
              <a:rPr lang="es-AR" smtClean="0"/>
              <a:pPr/>
              <a:t>26/4/2024</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18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4D56DA5-BE2E-45DD-9A45-D89883FB92CB}" type="datetimeFigureOut">
              <a:rPr lang="es-AR" smtClean="0"/>
              <a:pPr/>
              <a:t>26/4/2024</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560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56DA5-BE2E-45DD-9A45-D89883FB92CB}" type="datetimeFigureOut">
              <a:rPr lang="es-AR" smtClean="0"/>
              <a:pPr/>
              <a:t>26/4/2024</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3530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26/4/2024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689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74D56DA5-BE2E-45DD-9A45-D89883FB92CB}" type="datetimeFigureOut">
              <a:rPr lang="es-AR" smtClean="0"/>
              <a:pPr/>
              <a:t>26/4/2024</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EC450ACF-8D3F-48C5-9D1A-ACED6854C980}" type="slidenum">
              <a:rPr lang="es-AR" smtClean="0"/>
              <a:pPr/>
              <a:t>‹Nº›</a:t>
            </a:fld>
            <a:endParaRPr lang="es-AR"/>
          </a:p>
        </p:txBody>
      </p:sp>
    </p:spTree>
    <p:extLst>
      <p:ext uri="{BB962C8B-B14F-4D97-AF65-F5344CB8AC3E}">
        <p14:creationId xmlns:p14="http://schemas.microsoft.com/office/powerpoint/2010/main" val="401833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4D56DA5-BE2E-45DD-9A45-D89883FB92CB}" type="datetimeFigureOut">
              <a:rPr lang="es-AR" smtClean="0"/>
              <a:pPr/>
              <a:t>26/4/2024</a:t>
            </a:fld>
            <a:endParaRPr lang="es-A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A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C450ACF-8D3F-48C5-9D1A-ACED6854C980}" type="slidenum">
              <a:rPr lang="es-AR" smtClean="0"/>
              <a:pPr/>
              <a:t>‹Nº›</a:t>
            </a:fld>
            <a:endParaRPr lang="es-AR"/>
          </a:p>
        </p:txBody>
      </p:sp>
    </p:spTree>
    <p:extLst>
      <p:ext uri="{BB962C8B-B14F-4D97-AF65-F5344CB8AC3E}">
        <p14:creationId xmlns:p14="http://schemas.microsoft.com/office/powerpoint/2010/main" val="3041843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Teoría de </a:t>
            </a:r>
            <a:br>
              <a:rPr lang="es-AR" dirty="0"/>
            </a:br>
            <a:r>
              <a:rPr lang="es-AR" dirty="0"/>
              <a:t>Momento de Inercia</a:t>
            </a:r>
          </a:p>
        </p:txBody>
      </p:sp>
      <p:sp>
        <p:nvSpPr>
          <p:cNvPr id="3" name="Subtítulo 2"/>
          <p:cNvSpPr>
            <a:spLocks noGrp="1"/>
          </p:cNvSpPr>
          <p:nvPr>
            <p:ph type="subTitle" idx="1"/>
          </p:nvPr>
        </p:nvSpPr>
        <p:spPr/>
        <p:txBody>
          <a:bodyPr/>
          <a:lstStyle/>
          <a:p>
            <a:r>
              <a:rPr lang="es-AR" dirty="0"/>
              <a:t>U.T.N. – Facultad Regional Reconquista</a:t>
            </a:r>
          </a:p>
        </p:txBody>
      </p:sp>
    </p:spTree>
    <p:extLst>
      <p:ext uri="{BB962C8B-B14F-4D97-AF65-F5344CB8AC3E}">
        <p14:creationId xmlns:p14="http://schemas.microsoft.com/office/powerpoint/2010/main" val="1726589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96036" y="646246"/>
            <a:ext cx="10809027" cy="1946829"/>
          </a:xfrm>
        </p:spPr>
        <p:txBody>
          <a:bodyPr>
            <a:normAutofit/>
          </a:bodyPr>
          <a:lstStyle/>
          <a:p>
            <a:pPr algn="just"/>
            <a:r>
              <a:rPr lang="es-AR" dirty="0"/>
              <a:t>Cuando el sistema de ejes cartesianos </a:t>
            </a:r>
            <a:r>
              <a:rPr lang="es-AR" b="1" dirty="0"/>
              <a:t>x</a:t>
            </a:r>
            <a:r>
              <a:rPr lang="es-AR" dirty="0"/>
              <a:t>, </a:t>
            </a:r>
            <a:r>
              <a:rPr lang="es-AR" b="1" dirty="0"/>
              <a:t>y</a:t>
            </a:r>
            <a:r>
              <a:rPr lang="es-AR" dirty="0"/>
              <a:t> coinciden con los ejes </a:t>
            </a:r>
            <a:r>
              <a:rPr lang="es-AR" dirty="0" err="1"/>
              <a:t>baricéntrico</a:t>
            </a:r>
            <a:r>
              <a:rPr lang="es-AR" dirty="0"/>
              <a:t> </a:t>
            </a:r>
            <a:r>
              <a:rPr lang="es-AR" b="1" i="1" dirty="0" err="1"/>
              <a:t>xG</a:t>
            </a:r>
            <a:r>
              <a:rPr lang="es-AR" i="1" dirty="0"/>
              <a:t>, </a:t>
            </a:r>
            <a:r>
              <a:rPr lang="es-AR" b="1" i="1" dirty="0" err="1"/>
              <a:t>yG</a:t>
            </a:r>
            <a:r>
              <a:rPr lang="es-AR" i="1" dirty="0"/>
              <a:t> </a:t>
            </a:r>
            <a:r>
              <a:rPr lang="es-AR" dirty="0"/>
              <a:t>las coordenadas</a:t>
            </a:r>
            <a:r>
              <a:rPr lang="es-AR" i="1" dirty="0"/>
              <a:t> </a:t>
            </a:r>
            <a:r>
              <a:rPr lang="es-AR" dirty="0"/>
              <a:t>del baricentro de la superficie son justamente el origen de coordenadas      (0</a:t>
            </a:r>
            <a:r>
              <a:rPr lang="es-AR" i="1" dirty="0"/>
              <a:t>, 0), </a:t>
            </a:r>
            <a:r>
              <a:rPr lang="es-AR" dirty="0"/>
              <a:t>y dado que la integral de superficie         no puede ser nula queda demostrado que las dos últimas ecuaciones deben ser nulas. Por lo tanto, reemplazando se tiene:</a:t>
            </a:r>
          </a:p>
        </p:txBody>
      </p:sp>
      <p:pic>
        <p:nvPicPr>
          <p:cNvPr id="5123" name="Picture 3"/>
          <p:cNvPicPr>
            <a:picLocks noChangeAspect="1" noChangeArrowheads="1"/>
          </p:cNvPicPr>
          <p:nvPr/>
        </p:nvPicPr>
        <p:blipFill>
          <a:blip r:embed="rId2" cstate="print"/>
          <a:srcRect/>
          <a:stretch>
            <a:fillRect/>
          </a:stretch>
        </p:blipFill>
        <p:spPr bwMode="auto">
          <a:xfrm>
            <a:off x="6172064" y="1474457"/>
            <a:ext cx="666750" cy="333375"/>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3639272" y="2481519"/>
            <a:ext cx="4490955" cy="981217"/>
          </a:xfrm>
          <a:prstGeom prst="rect">
            <a:avLst/>
          </a:prstGeom>
          <a:noFill/>
          <a:ln w="9525">
            <a:noFill/>
            <a:miter lim="800000"/>
            <a:headEnd/>
            <a:tailEnd/>
          </a:ln>
        </p:spPr>
      </p:pic>
      <p:sp>
        <p:nvSpPr>
          <p:cNvPr id="7" name="6 Rectángulo"/>
          <p:cNvSpPr/>
          <p:nvPr/>
        </p:nvSpPr>
        <p:spPr>
          <a:xfrm>
            <a:off x="987187" y="3398246"/>
            <a:ext cx="10381397" cy="830997"/>
          </a:xfrm>
          <a:prstGeom prst="rect">
            <a:avLst/>
          </a:prstGeom>
        </p:spPr>
        <p:txBody>
          <a:bodyPr wrap="square">
            <a:spAutoFit/>
          </a:bodyPr>
          <a:lstStyle/>
          <a:p>
            <a:pPr algn="just"/>
            <a:r>
              <a:rPr lang="es-AR" sz="2400" dirty="0"/>
              <a:t>Particularmente, cuando el par de ejes son coincidentes, el momento centrífugo se transforma en el momento de inercia, y la expresión toma la forma genérica:</a:t>
            </a:r>
          </a:p>
        </p:txBody>
      </p:sp>
      <p:pic>
        <p:nvPicPr>
          <p:cNvPr id="5125" name="Picture 5"/>
          <p:cNvPicPr>
            <a:picLocks noChangeAspect="1" noChangeArrowheads="1"/>
          </p:cNvPicPr>
          <p:nvPr/>
        </p:nvPicPr>
        <p:blipFill>
          <a:blip r:embed="rId4" cstate="print"/>
          <a:srcRect/>
          <a:stretch>
            <a:fillRect/>
          </a:stretch>
        </p:blipFill>
        <p:spPr bwMode="auto">
          <a:xfrm>
            <a:off x="4716652" y="4157947"/>
            <a:ext cx="2928311" cy="987259"/>
          </a:xfrm>
          <a:prstGeom prst="rect">
            <a:avLst/>
          </a:prstGeom>
          <a:noFill/>
          <a:ln w="9525">
            <a:noFill/>
            <a:miter lim="800000"/>
            <a:headEnd/>
            <a:tailEnd/>
          </a:ln>
        </p:spPr>
      </p:pic>
      <p:sp>
        <p:nvSpPr>
          <p:cNvPr id="9" name="8 Rectángulo"/>
          <p:cNvSpPr/>
          <p:nvPr/>
        </p:nvSpPr>
        <p:spPr>
          <a:xfrm>
            <a:off x="1028132" y="4971534"/>
            <a:ext cx="10299510" cy="1200329"/>
          </a:xfrm>
          <a:prstGeom prst="rect">
            <a:avLst/>
          </a:prstGeom>
        </p:spPr>
        <p:txBody>
          <a:bodyPr wrap="square">
            <a:spAutoFit/>
          </a:bodyPr>
          <a:lstStyle/>
          <a:p>
            <a:pPr algn="just"/>
            <a:r>
              <a:rPr lang="es-AR" sz="2400" dirty="0"/>
              <a:t>donde </a:t>
            </a:r>
            <a:r>
              <a:rPr lang="es-AR" sz="2400" i="1" dirty="0"/>
              <a:t>I </a:t>
            </a:r>
            <a:r>
              <a:rPr lang="es-AR" sz="2400" dirty="0"/>
              <a:t>es el momento de inercia respecto de un eje cualquiera, </a:t>
            </a:r>
            <a:r>
              <a:rPr lang="es-AR" sz="2400" i="1" dirty="0"/>
              <a:t>I</a:t>
            </a:r>
            <a:r>
              <a:rPr lang="es-AR" sz="1600" i="1" dirty="0"/>
              <a:t>G</a:t>
            </a:r>
            <a:r>
              <a:rPr lang="es-AR" sz="2400" i="1" dirty="0"/>
              <a:t> </a:t>
            </a:r>
            <a:r>
              <a:rPr lang="es-AR" sz="2400" dirty="0"/>
              <a:t>es el correspondiente a un eje </a:t>
            </a:r>
            <a:r>
              <a:rPr lang="es-AR" sz="2400" dirty="0" err="1"/>
              <a:t>baricéntrico</a:t>
            </a:r>
            <a:r>
              <a:rPr lang="es-AR" sz="2400" dirty="0"/>
              <a:t> paralelo al anterior y </a:t>
            </a:r>
            <a:r>
              <a:rPr lang="es-AR" sz="2400" i="1" dirty="0"/>
              <a:t>d </a:t>
            </a:r>
            <a:r>
              <a:rPr lang="es-AR" sz="2400" dirty="0"/>
              <a:t>es la distancia que separa ambos ejes.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1000"/>
                                        <p:tgtEl>
                                          <p:spTgt spid="5124"/>
                                        </p:tgtEl>
                                      </p:cBhvr>
                                    </p:animEffect>
                                    <p:anim calcmode="lin" valueType="num">
                                      <p:cBhvr>
                                        <p:cTn id="14" dur="1000" fill="hold"/>
                                        <p:tgtEl>
                                          <p:spTgt spid="5124"/>
                                        </p:tgtEl>
                                        <p:attrNameLst>
                                          <p:attrName>ppt_x</p:attrName>
                                        </p:attrNameLst>
                                      </p:cBhvr>
                                      <p:tavLst>
                                        <p:tav tm="0">
                                          <p:val>
                                            <p:strVal val="#ppt_x"/>
                                          </p:val>
                                        </p:tav>
                                        <p:tav tm="100000">
                                          <p:val>
                                            <p:strVal val="#ppt_x"/>
                                          </p:val>
                                        </p:tav>
                                      </p:tavLst>
                                    </p:anim>
                                    <p:anim calcmode="lin" valueType="num">
                                      <p:cBhvr>
                                        <p:cTn id="15"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Effect transition="in" filter="fade">
                                      <p:cBhvr>
                                        <p:cTn id="25" dur="1000"/>
                                        <p:tgtEl>
                                          <p:spTgt spid="5125"/>
                                        </p:tgtEl>
                                      </p:cBhvr>
                                    </p:animEffect>
                                    <p:anim calcmode="lin" valueType="num">
                                      <p:cBhvr>
                                        <p:cTn id="26" dur="1000" fill="hold"/>
                                        <p:tgtEl>
                                          <p:spTgt spid="5125"/>
                                        </p:tgtEl>
                                        <p:attrNameLst>
                                          <p:attrName>ppt_x</p:attrName>
                                        </p:attrNameLst>
                                      </p:cBhvr>
                                      <p:tavLst>
                                        <p:tav tm="0">
                                          <p:val>
                                            <p:strVal val="#ppt_x"/>
                                          </p:val>
                                        </p:tav>
                                        <p:tav tm="100000">
                                          <p:val>
                                            <p:strVal val="#ppt_x"/>
                                          </p:val>
                                        </p:tav>
                                      </p:tavLst>
                                    </p:anim>
                                    <p:anim calcmode="lin" valueType="num">
                                      <p:cBhvr>
                                        <p:cTn id="27" dur="1000" fill="hold"/>
                                        <p:tgtEl>
                                          <p:spTgt spid="51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r>
              <a:rPr lang="es-AR" sz="2400" dirty="0"/>
              <a:t>La expresión anterior se conoce como </a:t>
            </a:r>
            <a:r>
              <a:rPr lang="es-AR" sz="2400" b="1" i="1" dirty="0"/>
              <a:t>Teorema de Steiner </a:t>
            </a:r>
            <a:r>
              <a:rPr lang="es-AR" sz="2400" dirty="0"/>
              <a:t>y establece lo </a:t>
            </a:r>
            <a:r>
              <a:rPr lang="es-AR" sz="2400" dirty="0" smtClean="0"/>
              <a:t>siguiente:</a:t>
            </a:r>
            <a:endParaRPr lang="es-AR" sz="2400" dirty="0"/>
          </a:p>
        </p:txBody>
      </p:sp>
      <p:sp>
        <p:nvSpPr>
          <p:cNvPr id="3" name="2 Marcador de contenido"/>
          <p:cNvSpPr>
            <a:spLocks noGrp="1"/>
          </p:cNvSpPr>
          <p:nvPr>
            <p:ph idx="1"/>
          </p:nvPr>
        </p:nvSpPr>
        <p:spPr>
          <a:xfrm>
            <a:off x="1295401" y="2720708"/>
            <a:ext cx="9601196" cy="3318936"/>
          </a:xfrm>
        </p:spPr>
        <p:txBody>
          <a:bodyPr>
            <a:normAutofit/>
          </a:bodyPr>
          <a:lstStyle/>
          <a:p>
            <a:pPr algn="just"/>
            <a:r>
              <a:rPr lang="es-AR" sz="3200" b="1" i="1" dirty="0"/>
              <a:t>“El momento de inercia de una superficie respecto de un eje cualquiera de su plano, es igual al momento de inercia de la misma respecto de un eje </a:t>
            </a:r>
            <a:r>
              <a:rPr lang="es-AR" sz="3200" b="1" i="1" dirty="0" err="1"/>
              <a:t>baricéntrico</a:t>
            </a:r>
            <a:r>
              <a:rPr lang="es-AR" sz="3200" b="1" i="1" dirty="0"/>
              <a:t> paralelo al anterior más el producto del área de la superficie por el cuadrado de la distancia que separa ambos ejes”.</a:t>
            </a:r>
            <a:endParaRPr lang="es-AR"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ln w="19050">
            <a:solidFill>
              <a:schemeClr val="accent6">
                <a:lumMod val="75000"/>
              </a:schemeClr>
            </a:solidFill>
          </a:ln>
        </p:spPr>
        <p:txBody>
          <a:bodyPr/>
          <a:lstStyle/>
          <a:p>
            <a:r>
              <a:rPr lang="es-AR" b="1" dirty="0"/>
              <a:t>Rotación del sistema de coordenadas</a:t>
            </a:r>
            <a:endParaRPr lang="es-AR" dirty="0"/>
          </a:p>
        </p:txBody>
      </p:sp>
      <p:sp>
        <p:nvSpPr>
          <p:cNvPr id="3" name="2 Marcador de contenido"/>
          <p:cNvSpPr>
            <a:spLocks noGrp="1"/>
          </p:cNvSpPr>
          <p:nvPr>
            <p:ph idx="1"/>
          </p:nvPr>
        </p:nvSpPr>
        <p:spPr>
          <a:xfrm>
            <a:off x="1295401" y="2556932"/>
            <a:ext cx="5384799" cy="3318936"/>
          </a:xfrm>
        </p:spPr>
        <p:txBody>
          <a:bodyPr/>
          <a:lstStyle/>
          <a:p>
            <a:pPr algn="just"/>
            <a:r>
              <a:rPr lang="es-AR" dirty="0"/>
              <a:t>Sea la superficie de la figura y consideremos un par de ejes coordenado </a:t>
            </a:r>
            <a:r>
              <a:rPr lang="es-AR" b="1" dirty="0"/>
              <a:t>x</a:t>
            </a:r>
            <a:r>
              <a:rPr lang="es-AR" dirty="0"/>
              <a:t>, </a:t>
            </a:r>
            <a:r>
              <a:rPr lang="es-AR" b="1" dirty="0"/>
              <a:t>y</a:t>
            </a:r>
            <a:r>
              <a:rPr lang="es-AR" dirty="0"/>
              <a:t> de origen </a:t>
            </a:r>
            <a:r>
              <a:rPr lang="es-AR" b="1" i="1" dirty="0"/>
              <a:t>O</a:t>
            </a:r>
            <a:r>
              <a:rPr lang="es-AR" i="1" dirty="0"/>
              <a:t>. </a:t>
            </a:r>
            <a:r>
              <a:rPr lang="es-AR" dirty="0"/>
              <a:t>Para un elemento de superficie </a:t>
            </a:r>
            <a:r>
              <a:rPr lang="es-AR" dirty="0" err="1"/>
              <a:t>dΩ</a:t>
            </a:r>
            <a:r>
              <a:rPr lang="es-AR" dirty="0"/>
              <a:t>, respecto del sistema </a:t>
            </a:r>
            <a:r>
              <a:rPr lang="es-AR" b="1" dirty="0"/>
              <a:t>x</a:t>
            </a:r>
            <a:r>
              <a:rPr lang="es-AR" dirty="0"/>
              <a:t>, </a:t>
            </a:r>
            <a:r>
              <a:rPr lang="es-AR" b="1" dirty="0"/>
              <a:t>y</a:t>
            </a:r>
            <a:r>
              <a:rPr lang="es-AR" dirty="0"/>
              <a:t> se tiene:</a:t>
            </a:r>
          </a:p>
        </p:txBody>
      </p:sp>
      <p:pic>
        <p:nvPicPr>
          <p:cNvPr id="1026" name="Picture 2"/>
          <p:cNvPicPr>
            <a:picLocks noChangeAspect="1" noChangeArrowheads="1"/>
          </p:cNvPicPr>
          <p:nvPr/>
        </p:nvPicPr>
        <p:blipFill>
          <a:blip r:embed="rId2" cstate="print"/>
          <a:srcRect/>
          <a:stretch>
            <a:fillRect/>
          </a:stretch>
        </p:blipFill>
        <p:spPr bwMode="auto">
          <a:xfrm>
            <a:off x="6680200" y="2492912"/>
            <a:ext cx="4726381" cy="2825087"/>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1295401" y="5382019"/>
            <a:ext cx="6631900" cy="6933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055893" y="854003"/>
            <a:ext cx="4073936" cy="2435103"/>
          </a:xfrm>
          <a:prstGeom prst="rect">
            <a:avLst/>
          </a:prstGeom>
          <a:noFill/>
          <a:ln w="9525">
            <a:noFill/>
            <a:miter lim="800000"/>
            <a:headEnd/>
            <a:tailEnd/>
          </a:ln>
        </p:spPr>
      </p:pic>
      <p:cxnSp>
        <p:nvCxnSpPr>
          <p:cNvPr id="27" name="Conector recto 26">
            <a:extLst>
              <a:ext uri="{FF2B5EF4-FFF2-40B4-BE49-F238E27FC236}">
                <a16:creationId xmlns:a16="http://schemas.microsoft.com/office/drawing/2014/main" id="{3B20D8AA-41D2-4A45-8B23-3CA7E650D49E}"/>
              </a:ext>
            </a:extLst>
          </p:cNvPr>
          <p:cNvCxnSpPr/>
          <p:nvPr/>
        </p:nvCxnSpPr>
        <p:spPr>
          <a:xfrm>
            <a:off x="8813461" y="1702137"/>
            <a:ext cx="368639" cy="1333163"/>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02ADDEDC-A9D9-4FE6-907E-A4D08CC95A9D}"/>
              </a:ext>
            </a:extLst>
          </p:cNvPr>
          <p:cNvCxnSpPr>
            <a:cxnSpLocks/>
          </p:cNvCxnSpPr>
          <p:nvPr/>
        </p:nvCxnSpPr>
        <p:spPr>
          <a:xfrm flipV="1">
            <a:off x="7461546" y="1702138"/>
            <a:ext cx="1351915" cy="391975"/>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721401" y="721911"/>
            <a:ext cx="6631900" cy="693335"/>
          </a:xfrm>
          <a:prstGeom prst="rect">
            <a:avLst/>
          </a:prstGeom>
          <a:noFill/>
          <a:ln w="9525">
            <a:noFill/>
            <a:miter lim="800000"/>
            <a:headEnd/>
            <a:tailEnd/>
          </a:ln>
        </p:spPr>
      </p:pic>
      <p:sp>
        <p:nvSpPr>
          <p:cNvPr id="5" name="4 Rectángulo"/>
          <p:cNvSpPr/>
          <p:nvPr/>
        </p:nvSpPr>
        <p:spPr>
          <a:xfrm>
            <a:off x="1471471" y="1702137"/>
            <a:ext cx="4885696" cy="461665"/>
          </a:xfrm>
          <a:prstGeom prst="rect">
            <a:avLst/>
          </a:prstGeom>
        </p:spPr>
        <p:txBody>
          <a:bodyPr wrap="none">
            <a:spAutoFit/>
          </a:bodyPr>
          <a:lstStyle/>
          <a:p>
            <a:r>
              <a:rPr lang="es-AR" sz="2400" dirty="0"/>
              <a:t>Luego, integrando en toda la superficie,</a:t>
            </a:r>
          </a:p>
        </p:txBody>
      </p:sp>
      <p:pic>
        <p:nvPicPr>
          <p:cNvPr id="2051" name="Picture 3"/>
          <p:cNvPicPr>
            <a:picLocks noChangeAspect="1" noChangeArrowheads="1"/>
          </p:cNvPicPr>
          <p:nvPr/>
        </p:nvPicPr>
        <p:blipFill>
          <a:blip r:embed="rId4" cstate="print"/>
          <a:srcRect/>
          <a:stretch>
            <a:fillRect/>
          </a:stretch>
        </p:blipFill>
        <p:spPr bwMode="auto">
          <a:xfrm>
            <a:off x="844458" y="2450693"/>
            <a:ext cx="6010776" cy="838413"/>
          </a:xfrm>
          <a:prstGeom prst="rect">
            <a:avLst/>
          </a:prstGeom>
          <a:noFill/>
          <a:ln w="9525">
            <a:noFill/>
            <a:miter lim="800000"/>
            <a:headEnd/>
            <a:tailEnd/>
          </a:ln>
        </p:spPr>
      </p:pic>
      <p:sp>
        <p:nvSpPr>
          <p:cNvPr id="7" name="6 Rectángulo"/>
          <p:cNvSpPr/>
          <p:nvPr/>
        </p:nvSpPr>
        <p:spPr>
          <a:xfrm>
            <a:off x="1328381" y="3491511"/>
            <a:ext cx="9562531" cy="1938992"/>
          </a:xfrm>
          <a:prstGeom prst="rect">
            <a:avLst/>
          </a:prstGeom>
        </p:spPr>
        <p:txBody>
          <a:bodyPr wrap="square">
            <a:spAutoFit/>
          </a:bodyPr>
          <a:lstStyle/>
          <a:p>
            <a:pPr algn="just"/>
            <a:r>
              <a:rPr lang="es-AR" sz="2400" dirty="0"/>
              <a:t>Supóngase que se produce una rotación del sistema de ejes cartesianos </a:t>
            </a:r>
            <a:r>
              <a:rPr lang="es-AR" sz="2400" b="1" dirty="0"/>
              <a:t>x</a:t>
            </a:r>
            <a:r>
              <a:rPr lang="es-AR" sz="2400" dirty="0"/>
              <a:t>, </a:t>
            </a:r>
            <a:r>
              <a:rPr lang="es-AR" sz="2400" b="1" dirty="0"/>
              <a:t>y</a:t>
            </a:r>
            <a:r>
              <a:rPr lang="es-AR" sz="2400" dirty="0"/>
              <a:t> alrededor del origen de coordenadas </a:t>
            </a:r>
            <a:r>
              <a:rPr lang="es-AR" sz="2400" b="1" i="1" dirty="0"/>
              <a:t>O</a:t>
            </a:r>
            <a:r>
              <a:rPr lang="es-AR" sz="2400" i="1" dirty="0"/>
              <a:t>. </a:t>
            </a:r>
            <a:r>
              <a:rPr lang="es-AR" sz="2400" dirty="0"/>
              <a:t>Al ángulo formado por el nuevo sistema de coordenadas</a:t>
            </a:r>
            <a:r>
              <a:rPr lang="es-AR" sz="2400" i="1" dirty="0"/>
              <a:t> </a:t>
            </a:r>
            <a:r>
              <a:rPr lang="es-AR" sz="2400" b="1" dirty="0"/>
              <a:t>x’</a:t>
            </a:r>
            <a:r>
              <a:rPr lang="es-AR" sz="2400" dirty="0"/>
              <a:t>, </a:t>
            </a:r>
            <a:r>
              <a:rPr lang="es-AR" sz="2400" b="1" dirty="0"/>
              <a:t>y’</a:t>
            </a:r>
            <a:r>
              <a:rPr lang="es-AR" sz="2400" dirty="0"/>
              <a:t> será </a:t>
            </a:r>
            <a:r>
              <a:rPr lang="es-AR" sz="2400" b="1" dirty="0"/>
              <a:t>α</a:t>
            </a:r>
            <a:r>
              <a:rPr lang="es-AR" sz="2400" i="1" dirty="0"/>
              <a:t>, </a:t>
            </a:r>
            <a:r>
              <a:rPr lang="es-AR" sz="2400" dirty="0"/>
              <a:t>como se observa en la figura anterior. Con respecto a estos nuevos ejes, las coordenadas del elemento de superficie d</a:t>
            </a:r>
            <a:r>
              <a:rPr lang="el-GR" sz="2400" dirty="0"/>
              <a:t>Ω </a:t>
            </a:r>
            <a:r>
              <a:rPr lang="es-AR" sz="2400" dirty="0"/>
              <a:t>son:</a:t>
            </a:r>
          </a:p>
        </p:txBody>
      </p:sp>
      <p:pic>
        <p:nvPicPr>
          <p:cNvPr id="2052" name="Picture 4"/>
          <p:cNvPicPr>
            <a:picLocks noChangeAspect="1" noChangeArrowheads="1"/>
          </p:cNvPicPr>
          <p:nvPr/>
        </p:nvPicPr>
        <p:blipFill>
          <a:blip r:embed="rId5" cstate="print"/>
          <a:srcRect/>
          <a:stretch>
            <a:fillRect/>
          </a:stretch>
        </p:blipFill>
        <p:spPr bwMode="auto">
          <a:xfrm>
            <a:off x="4207563" y="5130420"/>
            <a:ext cx="2848330" cy="1053717"/>
          </a:xfrm>
          <a:prstGeom prst="rect">
            <a:avLst/>
          </a:prstGeom>
          <a:noFill/>
          <a:ln w="9525">
            <a:noFill/>
            <a:miter lim="800000"/>
            <a:headEnd/>
            <a:tailEnd/>
          </a:ln>
        </p:spPr>
      </p:pic>
      <p:cxnSp>
        <p:nvCxnSpPr>
          <p:cNvPr id="10" name="Conector recto 9">
            <a:extLst>
              <a:ext uri="{FF2B5EF4-FFF2-40B4-BE49-F238E27FC236}">
                <a16:creationId xmlns:a16="http://schemas.microsoft.com/office/drawing/2014/main" id="{BAED297D-1B6C-4EDE-B0A4-6A0511529FCA}"/>
              </a:ext>
            </a:extLst>
          </p:cNvPr>
          <p:cNvCxnSpPr/>
          <p:nvPr/>
        </p:nvCxnSpPr>
        <p:spPr>
          <a:xfrm flipV="1">
            <a:off x="8813800" y="3009900"/>
            <a:ext cx="36830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038368BA-7D2A-4C15-BF7F-9B7B9CB2CAD8}"/>
              </a:ext>
            </a:extLst>
          </p:cNvPr>
          <p:cNvCxnSpPr/>
          <p:nvPr/>
        </p:nvCxnSpPr>
        <p:spPr>
          <a:xfrm>
            <a:off x="9131300" y="2768600"/>
            <a:ext cx="88900" cy="24130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Conector recto 15">
            <a:extLst>
              <a:ext uri="{FF2B5EF4-FFF2-40B4-BE49-F238E27FC236}">
                <a16:creationId xmlns:a16="http://schemas.microsoft.com/office/drawing/2014/main" id="{4C8F87FB-6289-4660-A72A-0783688E05F9}"/>
              </a:ext>
            </a:extLst>
          </p:cNvPr>
          <p:cNvCxnSpPr/>
          <p:nvPr/>
        </p:nvCxnSpPr>
        <p:spPr>
          <a:xfrm>
            <a:off x="7772400" y="1702137"/>
            <a:ext cx="88900" cy="266363"/>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20" name="Conector recto 19">
            <a:extLst>
              <a:ext uri="{FF2B5EF4-FFF2-40B4-BE49-F238E27FC236}">
                <a16:creationId xmlns:a16="http://schemas.microsoft.com/office/drawing/2014/main" id="{51042E5A-8FD2-4F5F-86CD-A4C2FE4E0E1A}"/>
              </a:ext>
            </a:extLst>
          </p:cNvPr>
          <p:cNvCxnSpPr/>
          <p:nvPr/>
        </p:nvCxnSpPr>
        <p:spPr>
          <a:xfrm flipV="1">
            <a:off x="7461885" y="1980608"/>
            <a:ext cx="405130" cy="101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5C90700D-D03F-4045-93D1-E18583041924}"/>
              </a:ext>
            </a:extLst>
          </p:cNvPr>
          <p:cNvCxnSpPr/>
          <p:nvPr/>
        </p:nvCxnSpPr>
        <p:spPr>
          <a:xfrm flipV="1">
            <a:off x="7861300" y="1702137"/>
            <a:ext cx="952500" cy="2784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3F73F91F-ACC8-455C-9105-0BE807ED13FD}"/>
              </a:ext>
            </a:extLst>
          </p:cNvPr>
          <p:cNvCxnSpPr/>
          <p:nvPr/>
        </p:nvCxnSpPr>
        <p:spPr>
          <a:xfrm>
            <a:off x="8851900" y="1702137"/>
            <a:ext cx="279061" cy="1066463"/>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25" name="Rectángulo 24">
            <a:extLst>
              <a:ext uri="{FF2B5EF4-FFF2-40B4-BE49-F238E27FC236}">
                <a16:creationId xmlns:a16="http://schemas.microsoft.com/office/drawing/2014/main" id="{852C6AB3-01F2-45BD-BD4E-33F38E38EB88}"/>
              </a:ext>
            </a:extLst>
          </p:cNvPr>
          <p:cNvSpPr/>
          <p:nvPr/>
        </p:nvSpPr>
        <p:spPr>
          <a:xfrm>
            <a:off x="4169463" y="5232400"/>
            <a:ext cx="427937" cy="4005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Rectángulo 28">
            <a:extLst>
              <a:ext uri="{FF2B5EF4-FFF2-40B4-BE49-F238E27FC236}">
                <a16:creationId xmlns:a16="http://schemas.microsoft.com/office/drawing/2014/main" id="{37B703C4-AE1E-4BBA-BD3C-F7001B950CA3}"/>
              </a:ext>
            </a:extLst>
          </p:cNvPr>
          <p:cNvSpPr/>
          <p:nvPr/>
        </p:nvSpPr>
        <p:spPr>
          <a:xfrm>
            <a:off x="4169463" y="5689600"/>
            <a:ext cx="427937" cy="40050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Rectángulo 29">
            <a:extLst>
              <a:ext uri="{FF2B5EF4-FFF2-40B4-BE49-F238E27FC236}">
                <a16:creationId xmlns:a16="http://schemas.microsoft.com/office/drawing/2014/main" id="{01626E50-62C9-4BC1-AE3A-B59B94B31BDD}"/>
              </a:ext>
            </a:extLst>
          </p:cNvPr>
          <p:cNvSpPr/>
          <p:nvPr/>
        </p:nvSpPr>
        <p:spPr>
          <a:xfrm>
            <a:off x="4906063" y="5250229"/>
            <a:ext cx="834337" cy="40050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ángulo 30">
            <a:extLst>
              <a:ext uri="{FF2B5EF4-FFF2-40B4-BE49-F238E27FC236}">
                <a16:creationId xmlns:a16="http://schemas.microsoft.com/office/drawing/2014/main" id="{05B7C809-261E-44E4-81A9-70B6F65BBE4A}"/>
              </a:ext>
            </a:extLst>
          </p:cNvPr>
          <p:cNvSpPr/>
          <p:nvPr/>
        </p:nvSpPr>
        <p:spPr>
          <a:xfrm>
            <a:off x="6034431" y="5250229"/>
            <a:ext cx="834337" cy="400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Rectángulo 31">
            <a:extLst>
              <a:ext uri="{FF2B5EF4-FFF2-40B4-BE49-F238E27FC236}">
                <a16:creationId xmlns:a16="http://schemas.microsoft.com/office/drawing/2014/main" id="{742D631C-64A0-4AD7-8BD5-B3B099828356}"/>
              </a:ext>
            </a:extLst>
          </p:cNvPr>
          <p:cNvSpPr/>
          <p:nvPr/>
        </p:nvSpPr>
        <p:spPr>
          <a:xfrm>
            <a:off x="4906062" y="5711792"/>
            <a:ext cx="834337" cy="400508"/>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Rectángulo 32">
            <a:extLst>
              <a:ext uri="{FF2B5EF4-FFF2-40B4-BE49-F238E27FC236}">
                <a16:creationId xmlns:a16="http://schemas.microsoft.com/office/drawing/2014/main" id="{6FE293FA-512E-42B0-A73C-5A7BB7E164E3}"/>
              </a:ext>
            </a:extLst>
          </p:cNvPr>
          <p:cNvSpPr/>
          <p:nvPr/>
        </p:nvSpPr>
        <p:spPr>
          <a:xfrm>
            <a:off x="6033596" y="5735581"/>
            <a:ext cx="834337" cy="40050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1000"/>
                                        <p:tgtEl>
                                          <p:spTgt spid="2051"/>
                                        </p:tgtEl>
                                      </p:cBhvr>
                                    </p:animEffect>
                                    <p:anim calcmode="lin" valueType="num">
                                      <p:cBhvr>
                                        <p:cTn id="13" dur="1000" fill="hold"/>
                                        <p:tgtEl>
                                          <p:spTgt spid="2051"/>
                                        </p:tgtEl>
                                        <p:attrNameLst>
                                          <p:attrName>ppt_x</p:attrName>
                                        </p:attrNameLst>
                                      </p:cBhvr>
                                      <p:tavLst>
                                        <p:tav tm="0">
                                          <p:val>
                                            <p:strVal val="#ppt_x"/>
                                          </p:val>
                                        </p:tav>
                                        <p:tav tm="100000">
                                          <p:val>
                                            <p:strVal val="#ppt_x"/>
                                          </p:val>
                                        </p:tav>
                                      </p:tavLst>
                                    </p:anim>
                                    <p:anim calcmode="lin" valueType="num">
                                      <p:cBhvr>
                                        <p:cTn id="14"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1000"/>
                                        <p:tgtEl>
                                          <p:spTgt spid="2052"/>
                                        </p:tgtEl>
                                      </p:cBhvr>
                                    </p:animEffect>
                                    <p:anim calcmode="lin" valueType="num">
                                      <p:cBhvr>
                                        <p:cTn id="32" dur="1000" fill="hold"/>
                                        <p:tgtEl>
                                          <p:spTgt spid="2052"/>
                                        </p:tgtEl>
                                        <p:attrNameLst>
                                          <p:attrName>ppt_x</p:attrName>
                                        </p:attrNameLst>
                                      </p:cBhvr>
                                      <p:tavLst>
                                        <p:tav tm="0">
                                          <p:val>
                                            <p:strVal val="#ppt_x"/>
                                          </p:val>
                                        </p:tav>
                                        <p:tav tm="100000">
                                          <p:val>
                                            <p:strVal val="#ppt_x"/>
                                          </p:val>
                                        </p:tav>
                                      </p:tavLst>
                                    </p:anim>
                                    <p:anim calcmode="lin" valueType="num">
                                      <p:cBhvr>
                                        <p:cTn id="33"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5" grpId="0" animBg="1"/>
      <p:bldP spid="29" grpId="0" animBg="1"/>
      <p:bldP spid="30" grpId="0" animBg="1"/>
      <p:bldP spid="31" grpId="0" animBg="1"/>
      <p:bldP spid="32" grpId="0"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10018" y="715454"/>
            <a:ext cx="9971964" cy="830997"/>
          </a:xfrm>
          <a:prstGeom prst="rect">
            <a:avLst/>
          </a:prstGeom>
        </p:spPr>
        <p:txBody>
          <a:bodyPr wrap="square">
            <a:spAutoFit/>
          </a:bodyPr>
          <a:lstStyle/>
          <a:p>
            <a:pPr algn="just"/>
            <a:r>
              <a:rPr lang="es-AR" sz="2400" dirty="0"/>
              <a:t>Del mismo modo que para los ejes </a:t>
            </a:r>
            <a:r>
              <a:rPr lang="es-AR" sz="2400" b="1" dirty="0"/>
              <a:t>x</a:t>
            </a:r>
            <a:r>
              <a:rPr lang="es-AR" sz="2400" dirty="0"/>
              <a:t>, </a:t>
            </a:r>
            <a:r>
              <a:rPr lang="es-AR" sz="2400" b="1" dirty="0"/>
              <a:t>y</a:t>
            </a:r>
            <a:r>
              <a:rPr lang="es-AR" sz="2400" dirty="0"/>
              <a:t>, los momentos de segundo orden para los ejes rotados </a:t>
            </a:r>
            <a:r>
              <a:rPr lang="es-AR" sz="2400" b="1" dirty="0"/>
              <a:t>x’</a:t>
            </a:r>
            <a:r>
              <a:rPr lang="es-AR" sz="2400" dirty="0"/>
              <a:t>, </a:t>
            </a:r>
            <a:r>
              <a:rPr lang="es-AR" sz="2400" b="1" dirty="0"/>
              <a:t>y’</a:t>
            </a:r>
            <a:r>
              <a:rPr lang="es-AR" sz="2400" dirty="0"/>
              <a:t> serán</a:t>
            </a:r>
          </a:p>
        </p:txBody>
      </p:sp>
      <p:pic>
        <p:nvPicPr>
          <p:cNvPr id="3074" name="Picture 2"/>
          <p:cNvPicPr>
            <a:picLocks noChangeAspect="1" noChangeArrowheads="1"/>
          </p:cNvPicPr>
          <p:nvPr/>
        </p:nvPicPr>
        <p:blipFill>
          <a:blip r:embed="rId2" cstate="print"/>
          <a:srcRect/>
          <a:stretch>
            <a:fillRect/>
          </a:stretch>
        </p:blipFill>
        <p:spPr bwMode="auto">
          <a:xfrm>
            <a:off x="3163437" y="1477584"/>
            <a:ext cx="6622007" cy="827751"/>
          </a:xfrm>
          <a:prstGeom prst="rect">
            <a:avLst/>
          </a:prstGeom>
          <a:noFill/>
          <a:ln w="9525">
            <a:noFill/>
            <a:miter lim="800000"/>
            <a:headEnd/>
            <a:tailEnd/>
          </a:ln>
        </p:spPr>
      </p:pic>
      <p:sp>
        <p:nvSpPr>
          <p:cNvPr id="6" name="5 Rectángulo"/>
          <p:cNvSpPr/>
          <p:nvPr/>
        </p:nvSpPr>
        <p:spPr>
          <a:xfrm>
            <a:off x="1150961" y="2452511"/>
            <a:ext cx="9890077" cy="461665"/>
          </a:xfrm>
          <a:prstGeom prst="rect">
            <a:avLst/>
          </a:prstGeom>
        </p:spPr>
        <p:txBody>
          <a:bodyPr wrap="square">
            <a:spAutoFit/>
          </a:bodyPr>
          <a:lstStyle/>
          <a:p>
            <a:pPr algn="just"/>
            <a:r>
              <a:rPr lang="es-AR" sz="2400" dirty="0"/>
              <a:t>Reemplazando ahora en las ecuaciones anteriores las nuevas coordenadas</a:t>
            </a:r>
          </a:p>
        </p:txBody>
      </p:sp>
      <p:pic>
        <p:nvPicPr>
          <p:cNvPr id="3075" name="Picture 3"/>
          <p:cNvPicPr>
            <a:picLocks noChangeAspect="1" noChangeArrowheads="1"/>
          </p:cNvPicPr>
          <p:nvPr/>
        </p:nvPicPr>
        <p:blipFill>
          <a:blip r:embed="rId3" cstate="print"/>
          <a:srcRect/>
          <a:stretch>
            <a:fillRect/>
          </a:stretch>
        </p:blipFill>
        <p:spPr bwMode="auto">
          <a:xfrm>
            <a:off x="1590500" y="4162425"/>
            <a:ext cx="9010997" cy="2045600"/>
          </a:xfrm>
          <a:prstGeom prst="rect">
            <a:avLst/>
          </a:prstGeom>
          <a:noFill/>
          <a:ln w="9525">
            <a:noFill/>
            <a:miter lim="800000"/>
            <a:headEnd/>
            <a:tailEnd/>
          </a:ln>
        </p:spPr>
      </p:pic>
      <p:sp>
        <p:nvSpPr>
          <p:cNvPr id="2" name="Rectángulo 1"/>
          <p:cNvSpPr/>
          <p:nvPr/>
        </p:nvSpPr>
        <p:spPr>
          <a:xfrm>
            <a:off x="1150961" y="3815060"/>
            <a:ext cx="6460230" cy="461665"/>
          </a:xfrm>
          <a:prstGeom prst="rect">
            <a:avLst/>
          </a:prstGeom>
        </p:spPr>
        <p:txBody>
          <a:bodyPr wrap="none">
            <a:spAutoFit/>
          </a:bodyPr>
          <a:lstStyle/>
          <a:p>
            <a:pPr algn="just"/>
            <a:r>
              <a:rPr lang="es-AR" sz="2400" dirty="0"/>
              <a:t>y desarrollando el cuadrado de los binomios, se tiene</a:t>
            </a:r>
          </a:p>
        </p:txBody>
      </p:sp>
      <p:pic>
        <p:nvPicPr>
          <p:cNvPr id="7" name="Picture 4"/>
          <p:cNvPicPr>
            <a:picLocks noChangeAspect="1" noChangeArrowheads="1"/>
          </p:cNvPicPr>
          <p:nvPr/>
        </p:nvPicPr>
        <p:blipFill>
          <a:blip r:embed="rId4" cstate="print"/>
          <a:srcRect/>
          <a:stretch>
            <a:fillRect/>
          </a:stretch>
        </p:blipFill>
        <p:spPr bwMode="auto">
          <a:xfrm>
            <a:off x="4131363" y="2791919"/>
            <a:ext cx="2848330" cy="10537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1000"/>
                                        <p:tgtEl>
                                          <p:spTgt spid="3074"/>
                                        </p:tgtEl>
                                      </p:cBhvr>
                                    </p:animEffect>
                                    <p:anim calcmode="lin" valueType="num">
                                      <p:cBhvr>
                                        <p:cTn id="13" dur="1000" fill="hold"/>
                                        <p:tgtEl>
                                          <p:spTgt spid="3074"/>
                                        </p:tgtEl>
                                        <p:attrNameLst>
                                          <p:attrName>ppt_x</p:attrName>
                                        </p:attrNameLst>
                                      </p:cBhvr>
                                      <p:tavLst>
                                        <p:tav tm="0">
                                          <p:val>
                                            <p:strVal val="#ppt_x"/>
                                          </p:val>
                                        </p:tav>
                                        <p:tav tm="100000">
                                          <p:val>
                                            <p:strVal val="#ppt_x"/>
                                          </p:val>
                                        </p:tav>
                                      </p:tavLst>
                                    </p:anim>
                                    <p:anim calcmode="lin" valueType="num">
                                      <p:cBhvr>
                                        <p:cTn id="1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1000"/>
                                        <p:tgtEl>
                                          <p:spTgt spid="3075"/>
                                        </p:tgtEl>
                                      </p:cBhvr>
                                    </p:animEffect>
                                    <p:anim calcmode="lin" valueType="num">
                                      <p:cBhvr>
                                        <p:cTn id="37" dur="1000" fill="hold"/>
                                        <p:tgtEl>
                                          <p:spTgt spid="3075"/>
                                        </p:tgtEl>
                                        <p:attrNameLst>
                                          <p:attrName>ppt_x</p:attrName>
                                        </p:attrNameLst>
                                      </p:cBhvr>
                                      <p:tavLst>
                                        <p:tav tm="0">
                                          <p:val>
                                            <p:strVal val="#ppt_x"/>
                                          </p:val>
                                        </p:tav>
                                        <p:tav tm="100000">
                                          <p:val>
                                            <p:strVal val="#ppt_x"/>
                                          </p:val>
                                        </p:tav>
                                      </p:tavLst>
                                    </p:anim>
                                    <p:anim calcmode="lin" valueType="num">
                                      <p:cBhvr>
                                        <p:cTn id="38"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069075" y="715454"/>
            <a:ext cx="9971964" cy="461665"/>
          </a:xfrm>
          <a:prstGeom prst="rect">
            <a:avLst/>
          </a:prstGeom>
        </p:spPr>
        <p:txBody>
          <a:bodyPr wrap="square">
            <a:spAutoFit/>
          </a:bodyPr>
          <a:lstStyle/>
          <a:p>
            <a:pPr algn="just"/>
            <a:r>
              <a:rPr lang="es-AR" sz="2400" dirty="0"/>
              <a:t>teniendo en cuenta las siguientes relaciones trigonométricas:</a:t>
            </a:r>
          </a:p>
        </p:txBody>
      </p:sp>
      <p:pic>
        <p:nvPicPr>
          <p:cNvPr id="4098" name="Picture 2"/>
          <p:cNvPicPr>
            <a:picLocks noChangeAspect="1" noChangeArrowheads="1"/>
          </p:cNvPicPr>
          <p:nvPr/>
        </p:nvPicPr>
        <p:blipFill>
          <a:blip r:embed="rId2" cstate="print"/>
          <a:srcRect/>
          <a:stretch>
            <a:fillRect/>
          </a:stretch>
        </p:blipFill>
        <p:spPr bwMode="auto">
          <a:xfrm>
            <a:off x="1661197" y="1104684"/>
            <a:ext cx="8301933" cy="642225"/>
          </a:xfrm>
          <a:prstGeom prst="rect">
            <a:avLst/>
          </a:prstGeom>
          <a:noFill/>
          <a:ln w="9525">
            <a:noFill/>
            <a:miter lim="800000"/>
            <a:headEnd/>
            <a:tailEnd/>
          </a:ln>
        </p:spPr>
      </p:pic>
      <p:sp>
        <p:nvSpPr>
          <p:cNvPr id="6" name="5 Rectángulo"/>
          <p:cNvSpPr/>
          <p:nvPr/>
        </p:nvSpPr>
        <p:spPr>
          <a:xfrm>
            <a:off x="1120344" y="1770373"/>
            <a:ext cx="5311069" cy="461665"/>
          </a:xfrm>
          <a:prstGeom prst="rect">
            <a:avLst/>
          </a:prstGeom>
        </p:spPr>
        <p:txBody>
          <a:bodyPr wrap="none">
            <a:spAutoFit/>
          </a:bodyPr>
          <a:lstStyle/>
          <a:p>
            <a:pPr algn="just"/>
            <a:r>
              <a:rPr lang="es-AR" sz="2400" dirty="0"/>
              <a:t>las ecuaciones pueden se expresadas como:</a:t>
            </a:r>
          </a:p>
        </p:txBody>
      </p:sp>
      <p:pic>
        <p:nvPicPr>
          <p:cNvPr id="4099" name="Picture 3"/>
          <p:cNvPicPr>
            <a:picLocks noChangeAspect="1" noChangeArrowheads="1"/>
          </p:cNvPicPr>
          <p:nvPr/>
        </p:nvPicPr>
        <p:blipFill>
          <a:blip r:embed="rId3" cstate="print"/>
          <a:srcRect/>
          <a:stretch>
            <a:fillRect/>
          </a:stretch>
        </p:blipFill>
        <p:spPr bwMode="auto">
          <a:xfrm>
            <a:off x="3089120" y="2430011"/>
            <a:ext cx="5946126" cy="1609725"/>
          </a:xfrm>
          <a:prstGeom prst="rect">
            <a:avLst/>
          </a:prstGeom>
          <a:noFill/>
          <a:ln w="9525">
            <a:noFill/>
            <a:miter lim="800000"/>
            <a:headEnd/>
            <a:tailEnd/>
          </a:ln>
        </p:spPr>
      </p:pic>
      <p:sp>
        <p:nvSpPr>
          <p:cNvPr id="8" name="7 Rectángulo"/>
          <p:cNvSpPr/>
          <p:nvPr/>
        </p:nvSpPr>
        <p:spPr>
          <a:xfrm>
            <a:off x="818865" y="4016568"/>
            <a:ext cx="10481481" cy="2123658"/>
          </a:xfrm>
          <a:prstGeom prst="rect">
            <a:avLst/>
          </a:prstGeom>
        </p:spPr>
        <p:txBody>
          <a:bodyPr wrap="square">
            <a:spAutoFit/>
          </a:bodyPr>
          <a:lstStyle/>
          <a:p>
            <a:pPr algn="just"/>
            <a:r>
              <a:rPr lang="es-AR" sz="2200" dirty="0"/>
              <a:t>Estas expresiones permiten calcular los momentos de segundo orden de la superficie Ω respecto del sistema de ejes ortogonales </a:t>
            </a:r>
            <a:r>
              <a:rPr lang="es-AR" sz="2200" b="1" dirty="0"/>
              <a:t>x’</a:t>
            </a:r>
            <a:r>
              <a:rPr lang="es-AR" sz="2200" dirty="0"/>
              <a:t>, </a:t>
            </a:r>
            <a:r>
              <a:rPr lang="es-AR" sz="2200" b="1" dirty="0"/>
              <a:t>y’</a:t>
            </a:r>
            <a:r>
              <a:rPr lang="es-AR" sz="2200" dirty="0"/>
              <a:t> en función del los correspondientes al sistema </a:t>
            </a:r>
            <a:r>
              <a:rPr lang="es-AR" sz="2200" b="1" dirty="0"/>
              <a:t>x</a:t>
            </a:r>
            <a:r>
              <a:rPr lang="es-AR" sz="2200" dirty="0"/>
              <a:t>, </a:t>
            </a:r>
            <a:r>
              <a:rPr lang="es-AR" sz="2200" b="1" dirty="0"/>
              <a:t>y</a:t>
            </a:r>
            <a:r>
              <a:rPr lang="es-AR" sz="2200" dirty="0"/>
              <a:t>. Además, analizando las expresiones se observa que las mismas son funciones del ángulo de giro </a:t>
            </a:r>
            <a:r>
              <a:rPr lang="es-AR" sz="2200" b="1" dirty="0"/>
              <a:t>α</a:t>
            </a:r>
            <a:r>
              <a:rPr lang="es-AR" sz="2200" i="1" dirty="0"/>
              <a:t>. </a:t>
            </a:r>
            <a:r>
              <a:rPr lang="es-AR" sz="2200" dirty="0"/>
              <a:t>Es decir, se tendrán tantos valores de </a:t>
            </a:r>
            <a:r>
              <a:rPr lang="es-AR" sz="2200" i="1" dirty="0" err="1"/>
              <a:t>Ix</a:t>
            </a:r>
            <a:r>
              <a:rPr lang="es-AR" sz="2200" i="1" dirty="0"/>
              <a:t>´, </a:t>
            </a:r>
            <a:r>
              <a:rPr lang="es-AR" sz="2200" i="1" dirty="0" err="1"/>
              <a:t>Iy</a:t>
            </a:r>
            <a:r>
              <a:rPr lang="es-AR" sz="2200" i="1" dirty="0"/>
              <a:t>´ y </a:t>
            </a:r>
            <a:r>
              <a:rPr lang="es-AR" sz="2200" i="1" dirty="0" err="1"/>
              <a:t>Ixy</a:t>
            </a:r>
            <a:r>
              <a:rPr lang="es-AR" sz="2200" i="1" dirty="0"/>
              <a:t>´ </a:t>
            </a:r>
            <a:r>
              <a:rPr lang="es-AR" sz="2200" dirty="0"/>
              <a:t>como valores de </a:t>
            </a:r>
            <a:r>
              <a:rPr lang="es-AR" sz="2200" b="1" dirty="0"/>
              <a:t>α</a:t>
            </a:r>
            <a:r>
              <a:rPr lang="es-AR" sz="2200" dirty="0"/>
              <a:t>, conocidos los momentos de inercia </a:t>
            </a:r>
            <a:r>
              <a:rPr lang="es-AR" sz="2200" i="1" dirty="0" err="1"/>
              <a:t>Ix</a:t>
            </a:r>
            <a:r>
              <a:rPr lang="es-AR" sz="2200" i="1" dirty="0"/>
              <a:t>, </a:t>
            </a:r>
            <a:r>
              <a:rPr lang="es-AR" sz="2200" i="1" dirty="0" err="1"/>
              <a:t>Iy</a:t>
            </a:r>
            <a:r>
              <a:rPr lang="es-AR" sz="2200" i="1" dirty="0"/>
              <a:t> y </a:t>
            </a:r>
            <a:r>
              <a:rPr lang="es-AR" sz="2200" i="1" dirty="0" err="1"/>
              <a:t>Ixy</a:t>
            </a:r>
            <a:r>
              <a:rPr lang="es-AR" sz="2200" i="1" dirty="0"/>
              <a:t>. </a:t>
            </a:r>
            <a:r>
              <a:rPr lang="es-AR" sz="2200" dirty="0"/>
              <a:t>En lo que respecta a los momentos de inercia, estos serán</a:t>
            </a:r>
            <a:r>
              <a:rPr lang="es-AR" sz="2200" i="1" dirty="0"/>
              <a:t> </a:t>
            </a:r>
            <a:r>
              <a:rPr lang="es-AR" sz="2200" dirty="0"/>
              <a:t>siempre positivos, mientras que el momento centrífugo podrá ser negativo o incluso nulo.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099"/>
                                        </p:tgtEl>
                                        <p:attrNameLst>
                                          <p:attrName>style.visibility</p:attrName>
                                        </p:attrNameLst>
                                      </p:cBhvr>
                                      <p:to>
                                        <p:strVal val="visible"/>
                                      </p:to>
                                    </p:set>
                                    <p:animEffect transition="in" filter="fade">
                                      <p:cBhvr>
                                        <p:cTn id="24" dur="1000"/>
                                        <p:tgtEl>
                                          <p:spTgt spid="4099"/>
                                        </p:tgtEl>
                                      </p:cBhvr>
                                    </p:animEffect>
                                    <p:anim calcmode="lin" valueType="num">
                                      <p:cBhvr>
                                        <p:cTn id="25" dur="1000" fill="hold"/>
                                        <p:tgtEl>
                                          <p:spTgt spid="4099"/>
                                        </p:tgtEl>
                                        <p:attrNameLst>
                                          <p:attrName>ppt_x</p:attrName>
                                        </p:attrNameLst>
                                      </p:cBhvr>
                                      <p:tavLst>
                                        <p:tav tm="0">
                                          <p:val>
                                            <p:strVal val="#ppt_x"/>
                                          </p:val>
                                        </p:tav>
                                        <p:tav tm="100000">
                                          <p:val>
                                            <p:strVal val="#ppt_x"/>
                                          </p:val>
                                        </p:tav>
                                      </p:tavLst>
                                    </p:anim>
                                    <p:anim calcmode="lin" valueType="num">
                                      <p:cBhvr>
                                        <p:cTn id="26"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73791" y="602227"/>
            <a:ext cx="9617122" cy="1815882"/>
          </a:xfrm>
          <a:prstGeom prst="rect">
            <a:avLst/>
          </a:prstGeom>
        </p:spPr>
        <p:txBody>
          <a:bodyPr wrap="square">
            <a:spAutoFit/>
          </a:bodyPr>
          <a:lstStyle/>
          <a:p>
            <a:pPr algn="just"/>
            <a:r>
              <a:rPr lang="es-AR" sz="2800" dirty="0"/>
              <a:t>Aquellos pares de ejes para los cuales el momento centrífugo se anula se denominan </a:t>
            </a:r>
            <a:r>
              <a:rPr lang="es-AR" sz="2800" b="1" i="1" dirty="0"/>
              <a:t>ejes conjugados de inercia</a:t>
            </a:r>
            <a:r>
              <a:rPr lang="es-AR" sz="2800" i="1" dirty="0"/>
              <a:t>. </a:t>
            </a:r>
            <a:r>
              <a:rPr lang="es-AR" sz="2800" dirty="0"/>
              <a:t>Existen infinitos pares de </a:t>
            </a:r>
            <a:r>
              <a:rPr lang="es-AR" sz="2800" b="1" i="1" dirty="0"/>
              <a:t>ejes conjugados de un mismo origen</a:t>
            </a:r>
            <a:r>
              <a:rPr lang="es-AR" sz="2800" dirty="0"/>
              <a:t>, pero entre ellos </a:t>
            </a:r>
            <a:r>
              <a:rPr lang="es-AR" sz="2800" b="1" u="sng" dirty="0"/>
              <a:t>solo un par </a:t>
            </a:r>
            <a:r>
              <a:rPr lang="es-AR" sz="2800" dirty="0"/>
              <a:t>será ortogonal. (*)</a:t>
            </a:r>
          </a:p>
        </p:txBody>
      </p:sp>
      <p:sp>
        <p:nvSpPr>
          <p:cNvPr id="5" name="4 Rectángulo"/>
          <p:cNvSpPr/>
          <p:nvPr/>
        </p:nvSpPr>
        <p:spPr>
          <a:xfrm>
            <a:off x="2999903" y="3537003"/>
            <a:ext cx="6479659" cy="769441"/>
          </a:xfrm>
          <a:prstGeom prst="rect">
            <a:avLst/>
          </a:prstGeom>
          <a:ln w="19050">
            <a:solidFill>
              <a:schemeClr val="accent6">
                <a:lumMod val="75000"/>
              </a:schemeClr>
            </a:solidFill>
          </a:ln>
        </p:spPr>
        <p:txBody>
          <a:bodyPr wrap="none">
            <a:spAutoFit/>
          </a:bodyPr>
          <a:lstStyle/>
          <a:p>
            <a:r>
              <a:rPr lang="es-AR" sz="4400" b="1" dirty="0"/>
              <a:t>Ejes principales de inercia</a:t>
            </a:r>
            <a:endParaRPr lang="es-AR" sz="4400" dirty="0"/>
          </a:p>
        </p:txBody>
      </p:sp>
      <p:sp>
        <p:nvSpPr>
          <p:cNvPr id="2" name="Rectángulo 1"/>
          <p:cNvSpPr/>
          <p:nvPr/>
        </p:nvSpPr>
        <p:spPr>
          <a:xfrm>
            <a:off x="4991912" y="4920734"/>
            <a:ext cx="3110687" cy="369332"/>
          </a:xfrm>
          <a:prstGeom prst="rect">
            <a:avLst/>
          </a:prstGeom>
        </p:spPr>
        <p:txBody>
          <a:bodyPr wrap="square">
            <a:spAutoFit/>
          </a:bodyPr>
          <a:lstStyle/>
          <a:p>
            <a:r>
              <a:rPr lang="es-AR" dirty="0"/>
              <a:t>VER SEGUNDA PARTE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98500" y="601132"/>
            <a:ext cx="10604500" cy="2370668"/>
          </a:xfrm>
        </p:spPr>
        <p:txBody>
          <a:bodyPr>
            <a:normAutofit/>
          </a:bodyPr>
          <a:lstStyle/>
          <a:p>
            <a:pPr algn="just"/>
            <a:r>
              <a:rPr lang="es-AR" sz="2200" dirty="0"/>
              <a:t>Dada la superficie que se muestra en la figura y dos ejes cualesquiera </a:t>
            </a:r>
            <a:r>
              <a:rPr lang="es-AR" sz="2200" b="1" dirty="0"/>
              <a:t>x </a:t>
            </a:r>
            <a:r>
              <a:rPr lang="es-AR" sz="2200" dirty="0"/>
              <a:t>e </a:t>
            </a:r>
            <a:r>
              <a:rPr lang="es-AR" sz="2200" b="1" dirty="0"/>
              <a:t>y</a:t>
            </a:r>
            <a:r>
              <a:rPr lang="es-AR" sz="2200" dirty="0"/>
              <a:t> contenidos en el mismo plano. Sea además un diferencial de superficie </a:t>
            </a:r>
            <a:r>
              <a:rPr lang="es-AR" sz="2200" dirty="0" err="1"/>
              <a:t>dΩ</a:t>
            </a:r>
            <a:r>
              <a:rPr lang="es-AR" sz="2200" dirty="0"/>
              <a:t>, cuya distancia a dichos ejes es “y” y “x”, respectivamente. Se define como momento de segundo orden del elemento de superficie </a:t>
            </a:r>
            <a:r>
              <a:rPr lang="es-AR" sz="2200" dirty="0" err="1"/>
              <a:t>dΩ</a:t>
            </a:r>
            <a:r>
              <a:rPr lang="es-AR" sz="2200" dirty="0"/>
              <a:t> respecto del par de ejes </a:t>
            </a:r>
            <a:r>
              <a:rPr lang="es-AR" sz="2200" b="1" dirty="0"/>
              <a:t>(</a:t>
            </a:r>
            <a:r>
              <a:rPr lang="es-AR" sz="2200" b="1" dirty="0" err="1"/>
              <a:t>x;y</a:t>
            </a:r>
            <a:r>
              <a:rPr lang="es-AR" sz="2200" b="1" dirty="0"/>
              <a:t>) </a:t>
            </a:r>
            <a:r>
              <a:rPr lang="es-AR" sz="2200" dirty="0"/>
              <a:t>al producto del área de superficie elemental por las distancias a ambos ejes:</a:t>
            </a:r>
          </a:p>
        </p:txBody>
      </p:sp>
      <p:pic>
        <p:nvPicPr>
          <p:cNvPr id="4" name="Imagen 3"/>
          <p:cNvPicPr>
            <a:picLocks noChangeAspect="1"/>
          </p:cNvPicPr>
          <p:nvPr/>
        </p:nvPicPr>
        <p:blipFill>
          <a:blip r:embed="rId2" cstate="print">
            <a:lum bright="-38000" contrast="54000"/>
          </a:blip>
          <a:stretch>
            <a:fillRect/>
          </a:stretch>
        </p:blipFill>
        <p:spPr>
          <a:xfrm>
            <a:off x="1242175" y="2794504"/>
            <a:ext cx="4475250" cy="3046992"/>
          </a:xfrm>
          <a:prstGeom prst="rect">
            <a:avLst/>
          </a:prstGeom>
        </p:spPr>
      </p:pic>
      <p:pic>
        <p:nvPicPr>
          <p:cNvPr id="5" name="Imagen 4"/>
          <p:cNvPicPr>
            <a:picLocks noChangeAspect="1"/>
          </p:cNvPicPr>
          <p:nvPr/>
        </p:nvPicPr>
        <p:blipFill>
          <a:blip r:embed="rId3" cstate="print">
            <a:lum bright="-38000" contrast="54000"/>
          </a:blip>
          <a:stretch>
            <a:fillRect/>
          </a:stretch>
        </p:blipFill>
        <p:spPr>
          <a:xfrm>
            <a:off x="6950175" y="3771149"/>
            <a:ext cx="2536725" cy="783060"/>
          </a:xfrm>
          <a:prstGeom prst="rect">
            <a:avLst/>
          </a:prstGeom>
        </p:spPr>
      </p:pic>
      <p:sp>
        <p:nvSpPr>
          <p:cNvPr id="6" name="Rectángulo 5"/>
          <p:cNvSpPr/>
          <p:nvPr/>
        </p:nvSpPr>
        <p:spPr>
          <a:xfrm>
            <a:off x="8152645" y="5556993"/>
            <a:ext cx="3328155" cy="584775"/>
          </a:xfrm>
          <a:prstGeom prst="rect">
            <a:avLst/>
          </a:prstGeom>
          <a:ln w="19050">
            <a:solidFill>
              <a:schemeClr val="accent6">
                <a:lumMod val="75000"/>
              </a:schemeClr>
            </a:solidFill>
          </a:ln>
        </p:spPr>
        <p:txBody>
          <a:bodyPr wrap="none">
            <a:spAutoFit/>
          </a:bodyPr>
          <a:lstStyle/>
          <a:p>
            <a:r>
              <a:rPr lang="es-AR" sz="3200" b="1" dirty="0"/>
              <a:t>DEFINICIONES</a:t>
            </a:r>
          </a:p>
        </p:txBody>
      </p:sp>
    </p:spTree>
    <p:extLst>
      <p:ext uri="{BB962C8B-B14F-4D97-AF65-F5344CB8AC3E}">
        <p14:creationId xmlns:p14="http://schemas.microsoft.com/office/powerpoint/2010/main" val="334649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lum bright="-38000" contrast="54000"/>
          </a:blip>
          <a:stretch>
            <a:fillRect/>
          </a:stretch>
        </p:blipFill>
        <p:spPr>
          <a:xfrm>
            <a:off x="9125821" y="821348"/>
            <a:ext cx="2177783" cy="1044855"/>
          </a:xfrm>
          <a:prstGeom prst="rect">
            <a:avLst/>
          </a:prstGeom>
          <a:noFill/>
          <a:ln>
            <a:noFill/>
          </a:ln>
        </p:spPr>
      </p:pic>
      <p:sp>
        <p:nvSpPr>
          <p:cNvPr id="3" name="Marcador de contenido 2"/>
          <p:cNvSpPr>
            <a:spLocks noGrp="1"/>
          </p:cNvSpPr>
          <p:nvPr>
            <p:ph idx="1"/>
          </p:nvPr>
        </p:nvSpPr>
        <p:spPr>
          <a:xfrm>
            <a:off x="812800" y="717242"/>
            <a:ext cx="7823200" cy="1253068"/>
          </a:xfrm>
        </p:spPr>
        <p:txBody>
          <a:bodyPr>
            <a:noAutofit/>
          </a:bodyPr>
          <a:lstStyle/>
          <a:p>
            <a:pPr algn="just"/>
            <a:r>
              <a:rPr lang="es-AR" dirty="0"/>
              <a:t>Luego, integrando la expresión en toda la superficie se obtiene el momento de segundo orden de la superficie respecto de los ejes considerados, también llamado </a:t>
            </a:r>
            <a:r>
              <a:rPr lang="es-AR" b="1" i="1" dirty="0"/>
              <a:t>momento de inercia centrífugo </a:t>
            </a:r>
            <a:r>
              <a:rPr lang="es-AR" dirty="0"/>
              <a:t>o </a:t>
            </a:r>
            <a:r>
              <a:rPr lang="es-AR" b="1" i="1" dirty="0"/>
              <a:t>producto de inercia </a:t>
            </a:r>
            <a:r>
              <a:rPr lang="es-AR" dirty="0"/>
              <a:t>de superficie.</a:t>
            </a:r>
          </a:p>
        </p:txBody>
      </p:sp>
      <p:sp>
        <p:nvSpPr>
          <p:cNvPr id="6" name="Rectángulo 5"/>
          <p:cNvSpPr/>
          <p:nvPr/>
        </p:nvSpPr>
        <p:spPr>
          <a:xfrm>
            <a:off x="1066800" y="2784039"/>
            <a:ext cx="5676900" cy="3416320"/>
          </a:xfrm>
          <a:prstGeom prst="rect">
            <a:avLst/>
          </a:prstGeom>
        </p:spPr>
        <p:txBody>
          <a:bodyPr wrap="square">
            <a:spAutoFit/>
          </a:bodyPr>
          <a:lstStyle/>
          <a:p>
            <a:pPr algn="just"/>
            <a:r>
              <a:rPr lang="es-AR" sz="2400" dirty="0">
                <a:latin typeface="Garamond" panose="02020404030301010803" pitchFamily="18" charset="0"/>
              </a:rPr>
              <a:t>S</a:t>
            </a:r>
            <a:r>
              <a:rPr lang="es-AR" sz="2400" b="0" i="0" u="none" strike="noStrike" baseline="0" dirty="0">
                <a:latin typeface="Garamond" panose="02020404030301010803" pitchFamily="18" charset="0"/>
              </a:rPr>
              <a:t>iendo el área una magnitud (escalar) positiva, el momento centrífugo tendr</a:t>
            </a:r>
            <a:r>
              <a:rPr lang="es-AR" sz="2400" dirty="0">
                <a:latin typeface="Garamond" panose="02020404030301010803" pitchFamily="18" charset="0"/>
              </a:rPr>
              <a:t>á</a:t>
            </a:r>
            <a:r>
              <a:rPr lang="es-AR" sz="2400" b="0" i="0" u="none" strike="noStrike" baseline="0" dirty="0">
                <a:latin typeface="Garamond" panose="02020404030301010803" pitchFamily="18" charset="0"/>
              </a:rPr>
              <a:t> un signo que depender</a:t>
            </a:r>
            <a:r>
              <a:rPr lang="es-AR" sz="2400" dirty="0">
                <a:latin typeface="Garamond" panose="02020404030301010803" pitchFamily="18" charset="0"/>
              </a:rPr>
              <a:t>á</a:t>
            </a:r>
            <a:r>
              <a:rPr lang="es-AR" sz="2400" b="0" i="0" u="none" strike="noStrike" baseline="0" dirty="0">
                <a:latin typeface="Garamond" panose="02020404030301010803" pitchFamily="18" charset="0"/>
              </a:rPr>
              <a:t> del signo de las coordenadas de los elementos de superficie. As</a:t>
            </a:r>
            <a:r>
              <a:rPr lang="es-AR" sz="2400" dirty="0">
                <a:latin typeface="Garamond" panose="02020404030301010803" pitchFamily="18" charset="0"/>
              </a:rPr>
              <a:t>í</a:t>
            </a:r>
            <a:r>
              <a:rPr lang="es-AR" sz="2400" b="0" i="0" u="none" strike="noStrike" baseline="0" dirty="0">
                <a:latin typeface="Garamond" panose="02020404030301010803" pitchFamily="18" charset="0"/>
              </a:rPr>
              <a:t> por</a:t>
            </a:r>
            <a:r>
              <a:rPr lang="es-AR" sz="2400" b="0" i="0" u="none" strike="noStrike" dirty="0">
                <a:latin typeface="Garamond" panose="02020404030301010803" pitchFamily="18" charset="0"/>
              </a:rPr>
              <a:t> </a:t>
            </a:r>
            <a:r>
              <a:rPr lang="es-AR" sz="2400" b="0" i="0" u="none" strike="noStrike" baseline="0" dirty="0">
                <a:latin typeface="Garamond" panose="02020404030301010803" pitchFamily="18" charset="0"/>
              </a:rPr>
              <a:t>ejemplo, las superficies que se encuentre en el primer y tercer cuadrante tendrán momento</a:t>
            </a:r>
            <a:r>
              <a:rPr lang="es-AR" sz="2400" b="0" i="0" u="none" strike="noStrike" dirty="0">
                <a:latin typeface="Garamond" panose="02020404030301010803" pitchFamily="18" charset="0"/>
              </a:rPr>
              <a:t> </a:t>
            </a:r>
            <a:r>
              <a:rPr lang="es-AR" sz="2400" b="0" i="0" u="none" strike="noStrike" baseline="0" dirty="0">
                <a:latin typeface="Garamond" panose="02020404030301010803" pitchFamily="18" charset="0"/>
              </a:rPr>
              <a:t>centrífugo positivo, mientras que aquellas ubicadas en el segundo y cuarto cuadrante tendrán</a:t>
            </a:r>
            <a:r>
              <a:rPr lang="es-AR" sz="2400" b="0" i="0" u="none" strike="noStrike" dirty="0">
                <a:latin typeface="Garamond" panose="02020404030301010803" pitchFamily="18" charset="0"/>
              </a:rPr>
              <a:t> </a:t>
            </a:r>
            <a:r>
              <a:rPr lang="es-AR" sz="2400" b="0" i="0" u="none" strike="noStrike" baseline="0" dirty="0">
                <a:latin typeface="Garamond" panose="02020404030301010803" pitchFamily="18" charset="0"/>
              </a:rPr>
              <a:t>momento centrífugo negativo.</a:t>
            </a:r>
            <a:endParaRPr lang="es-AR" sz="2400" dirty="0">
              <a:latin typeface="Garamond" panose="02020404030301010803" pitchFamily="18" charset="0"/>
            </a:endParaRPr>
          </a:p>
        </p:txBody>
      </p:sp>
      <p:pic>
        <p:nvPicPr>
          <p:cNvPr id="7" name="Imagen 6"/>
          <p:cNvPicPr>
            <a:picLocks noChangeAspect="1"/>
          </p:cNvPicPr>
          <p:nvPr/>
        </p:nvPicPr>
        <p:blipFill>
          <a:blip r:embed="rId3" cstate="print">
            <a:lum bright="-38000" contrast="54000"/>
          </a:blip>
          <a:stretch>
            <a:fillRect/>
          </a:stretch>
        </p:blipFill>
        <p:spPr>
          <a:xfrm>
            <a:off x="7089420" y="2479882"/>
            <a:ext cx="3837131" cy="3077111"/>
          </a:xfrm>
          <a:prstGeom prst="rect">
            <a:avLst/>
          </a:prstGeom>
        </p:spPr>
      </p:pic>
      <p:sp>
        <p:nvSpPr>
          <p:cNvPr id="8" name="Rectángulo 7"/>
          <p:cNvSpPr/>
          <p:nvPr/>
        </p:nvSpPr>
        <p:spPr>
          <a:xfrm>
            <a:off x="8152645" y="5556993"/>
            <a:ext cx="3328155" cy="584775"/>
          </a:xfrm>
          <a:prstGeom prst="rect">
            <a:avLst/>
          </a:prstGeom>
          <a:ln w="19050">
            <a:solidFill>
              <a:schemeClr val="accent6">
                <a:lumMod val="75000"/>
              </a:schemeClr>
            </a:solidFill>
          </a:ln>
        </p:spPr>
        <p:txBody>
          <a:bodyPr wrap="none">
            <a:spAutoFit/>
          </a:bodyPr>
          <a:lstStyle/>
          <a:p>
            <a:r>
              <a:rPr lang="es-AR" sz="3200" b="1" dirty="0"/>
              <a:t>DEFINICIONES</a:t>
            </a:r>
          </a:p>
        </p:txBody>
      </p:sp>
    </p:spTree>
    <p:extLst>
      <p:ext uri="{BB962C8B-B14F-4D97-AF65-F5344CB8AC3E}">
        <p14:creationId xmlns:p14="http://schemas.microsoft.com/office/powerpoint/2010/main" val="370368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1101" y="702732"/>
            <a:ext cx="9601196" cy="1875368"/>
          </a:xfrm>
        </p:spPr>
        <p:txBody>
          <a:bodyPr>
            <a:normAutofit lnSpcReduction="10000"/>
          </a:bodyPr>
          <a:lstStyle/>
          <a:p>
            <a:pPr algn="just"/>
            <a:r>
              <a:rPr lang="es-AR" dirty="0"/>
              <a:t>Supongamos por un momento que el eje </a:t>
            </a:r>
            <a:r>
              <a:rPr lang="es-AR" b="1" dirty="0"/>
              <a:t>y</a:t>
            </a:r>
            <a:r>
              <a:rPr lang="es-AR" dirty="0"/>
              <a:t> sufre una rotación hasta superponerse con el eje </a:t>
            </a:r>
            <a:r>
              <a:rPr lang="es-AR" b="1" dirty="0"/>
              <a:t>x</a:t>
            </a:r>
            <a:r>
              <a:rPr lang="es-AR" dirty="0"/>
              <a:t>, como se observa en la figura. En este caso la distancia “</a:t>
            </a:r>
            <a:r>
              <a:rPr lang="es-AR" i="1" dirty="0"/>
              <a:t>y”</a:t>
            </a:r>
            <a:r>
              <a:rPr lang="es-AR" dirty="0"/>
              <a:t>, al eje </a:t>
            </a:r>
            <a:r>
              <a:rPr lang="es-AR" b="1" dirty="0"/>
              <a:t>x</a:t>
            </a:r>
            <a:r>
              <a:rPr lang="es-AR" dirty="0"/>
              <a:t>, coincide con la distancia “</a:t>
            </a:r>
            <a:r>
              <a:rPr lang="es-AR" i="1" dirty="0"/>
              <a:t>x”</a:t>
            </a:r>
            <a:r>
              <a:rPr lang="es-AR" dirty="0"/>
              <a:t>, al eje </a:t>
            </a:r>
            <a:r>
              <a:rPr lang="es-AR" b="1" dirty="0"/>
              <a:t>y</a:t>
            </a:r>
            <a:r>
              <a:rPr lang="es-AR" dirty="0"/>
              <a:t>, dado que ambos ejes son coincidentes. En consecuencia la expresión del momento de inercia se transforma en:</a:t>
            </a:r>
          </a:p>
        </p:txBody>
      </p:sp>
      <p:pic>
        <p:nvPicPr>
          <p:cNvPr id="4" name="Imagen 3"/>
          <p:cNvPicPr>
            <a:picLocks noChangeAspect="1"/>
          </p:cNvPicPr>
          <p:nvPr/>
        </p:nvPicPr>
        <p:blipFill>
          <a:blip r:embed="rId2" cstate="print">
            <a:lum bright="-38000" contrast="54000"/>
          </a:blip>
          <a:stretch>
            <a:fillRect/>
          </a:stretch>
        </p:blipFill>
        <p:spPr>
          <a:xfrm>
            <a:off x="7216725" y="3295077"/>
            <a:ext cx="2030012" cy="960680"/>
          </a:xfrm>
          <a:prstGeom prst="rect">
            <a:avLst/>
          </a:prstGeom>
        </p:spPr>
      </p:pic>
      <p:sp>
        <p:nvSpPr>
          <p:cNvPr id="6" name="Rectángulo 5"/>
          <p:cNvSpPr/>
          <p:nvPr/>
        </p:nvSpPr>
        <p:spPr>
          <a:xfrm>
            <a:off x="5715925" y="4557235"/>
            <a:ext cx="5599775" cy="830997"/>
          </a:xfrm>
          <a:prstGeom prst="rect">
            <a:avLst/>
          </a:prstGeom>
        </p:spPr>
        <p:txBody>
          <a:bodyPr wrap="square">
            <a:spAutoFit/>
          </a:bodyPr>
          <a:lstStyle/>
          <a:p>
            <a:pPr algn="just"/>
            <a:r>
              <a:rPr lang="es-AR" sz="2400" b="0" i="0" u="none" strike="noStrike" baseline="0" dirty="0">
                <a:latin typeface="+mj-lt"/>
              </a:rPr>
              <a:t>que define el </a:t>
            </a:r>
            <a:r>
              <a:rPr lang="es-AR" sz="2400" b="0" i="1" u="none" strike="noStrike" baseline="0" dirty="0">
                <a:latin typeface="+mj-lt"/>
              </a:rPr>
              <a:t>momento de inercia de superficie </a:t>
            </a:r>
            <a:r>
              <a:rPr lang="es-AR" sz="2400" b="0" i="0" u="none" strike="noStrike" baseline="0" dirty="0">
                <a:latin typeface="+mj-lt"/>
              </a:rPr>
              <a:t>respecto del eje </a:t>
            </a:r>
            <a:r>
              <a:rPr lang="es-AR" sz="2400" b="1" i="0" u="none" strike="noStrike" baseline="0" dirty="0">
                <a:latin typeface="+mj-lt"/>
              </a:rPr>
              <a:t>x</a:t>
            </a:r>
            <a:r>
              <a:rPr lang="es-AR" sz="2400" b="0" i="0" u="none" strike="noStrike" baseline="0" dirty="0">
                <a:latin typeface="+mj-lt"/>
              </a:rPr>
              <a:t>.</a:t>
            </a:r>
            <a:endParaRPr lang="es-AR" sz="2400" dirty="0">
              <a:latin typeface="+mj-lt"/>
            </a:endParaRPr>
          </a:p>
        </p:txBody>
      </p:sp>
      <p:pic>
        <p:nvPicPr>
          <p:cNvPr id="7" name="Imagen 6"/>
          <p:cNvPicPr>
            <a:picLocks noChangeAspect="1"/>
          </p:cNvPicPr>
          <p:nvPr/>
        </p:nvPicPr>
        <p:blipFill>
          <a:blip r:embed="rId3" cstate="print"/>
          <a:stretch>
            <a:fillRect/>
          </a:stretch>
        </p:blipFill>
        <p:spPr>
          <a:xfrm>
            <a:off x="1563687" y="2736518"/>
            <a:ext cx="3567113" cy="3191627"/>
          </a:xfrm>
          <a:prstGeom prst="rect">
            <a:avLst/>
          </a:prstGeom>
        </p:spPr>
      </p:pic>
      <p:sp>
        <p:nvSpPr>
          <p:cNvPr id="8" name="Rectángulo 7"/>
          <p:cNvSpPr/>
          <p:nvPr/>
        </p:nvSpPr>
        <p:spPr>
          <a:xfrm>
            <a:off x="8152645" y="5556993"/>
            <a:ext cx="3328155" cy="584775"/>
          </a:xfrm>
          <a:prstGeom prst="rect">
            <a:avLst/>
          </a:prstGeom>
          <a:ln w="19050">
            <a:solidFill>
              <a:schemeClr val="accent6">
                <a:lumMod val="75000"/>
              </a:schemeClr>
            </a:solidFill>
          </a:ln>
        </p:spPr>
        <p:txBody>
          <a:bodyPr wrap="none">
            <a:spAutoFit/>
          </a:bodyPr>
          <a:lstStyle/>
          <a:p>
            <a:r>
              <a:rPr lang="es-AR" sz="3200" b="1" dirty="0"/>
              <a:t>DEFINICIONES</a:t>
            </a:r>
          </a:p>
        </p:txBody>
      </p:sp>
    </p:spTree>
    <p:extLst>
      <p:ext uri="{BB962C8B-B14F-4D97-AF65-F5344CB8AC3E}">
        <p14:creationId xmlns:p14="http://schemas.microsoft.com/office/powerpoint/2010/main" val="109661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19201" y="778932"/>
            <a:ext cx="9601196" cy="1481668"/>
          </a:xfrm>
        </p:spPr>
        <p:txBody>
          <a:bodyPr>
            <a:normAutofit lnSpcReduction="10000"/>
          </a:bodyPr>
          <a:lstStyle/>
          <a:p>
            <a:pPr algn="just"/>
            <a:r>
              <a:rPr lang="es-AR" dirty="0"/>
              <a:t>Consideremos ahora un punto cualquiera </a:t>
            </a:r>
            <a:r>
              <a:rPr lang="es-AR" b="1" i="1" dirty="0"/>
              <a:t>O</a:t>
            </a:r>
            <a:r>
              <a:rPr lang="es-AR" i="1" dirty="0"/>
              <a:t> </a:t>
            </a:r>
            <a:r>
              <a:rPr lang="es-AR" dirty="0"/>
              <a:t>en el plano que contiene a la superficie Ω de la figura, y sea “</a:t>
            </a:r>
            <a:r>
              <a:rPr lang="es-AR" i="1" dirty="0"/>
              <a:t>ρ” </a:t>
            </a:r>
            <a:r>
              <a:rPr lang="es-AR" dirty="0"/>
              <a:t>la distancia del diferencial de superficie </a:t>
            </a:r>
            <a:r>
              <a:rPr lang="es-AR" dirty="0" err="1"/>
              <a:t>dΩ</a:t>
            </a:r>
            <a:r>
              <a:rPr lang="es-AR" dirty="0"/>
              <a:t> a dicho punto. Se denomina </a:t>
            </a:r>
            <a:r>
              <a:rPr lang="es-AR" b="1" i="1" dirty="0"/>
              <a:t>momento de inercia polar </a:t>
            </a:r>
            <a:r>
              <a:rPr lang="es-AR" dirty="0"/>
              <a:t>del elemento </a:t>
            </a:r>
            <a:r>
              <a:rPr lang="es-AR" dirty="0" err="1"/>
              <a:t>dΩ</a:t>
            </a:r>
            <a:r>
              <a:rPr lang="es-AR" dirty="0"/>
              <a:t> respecto del centro </a:t>
            </a:r>
            <a:r>
              <a:rPr lang="es-AR" b="1" i="1" dirty="0"/>
              <a:t>O</a:t>
            </a:r>
            <a:r>
              <a:rPr lang="es-AR" dirty="0"/>
              <a:t>, al producto de </a:t>
            </a:r>
            <a:r>
              <a:rPr lang="es-AR" dirty="0" err="1"/>
              <a:t>dΩ</a:t>
            </a:r>
            <a:r>
              <a:rPr lang="es-AR" dirty="0"/>
              <a:t> por la distancia “</a:t>
            </a:r>
            <a:r>
              <a:rPr lang="el-GR" i="1" dirty="0"/>
              <a:t>ρ</a:t>
            </a:r>
            <a:r>
              <a:rPr lang="es-AR" i="1" dirty="0"/>
              <a:t>”</a:t>
            </a:r>
            <a:r>
              <a:rPr lang="el-GR" i="1" dirty="0"/>
              <a:t> </a:t>
            </a:r>
            <a:r>
              <a:rPr lang="es-AR" dirty="0"/>
              <a:t>al cuadrado</a:t>
            </a:r>
          </a:p>
        </p:txBody>
      </p:sp>
      <p:pic>
        <p:nvPicPr>
          <p:cNvPr id="4" name="Imagen 3"/>
          <p:cNvPicPr>
            <a:picLocks noChangeAspect="1"/>
          </p:cNvPicPr>
          <p:nvPr/>
        </p:nvPicPr>
        <p:blipFill>
          <a:blip r:embed="rId2" cstate="print"/>
          <a:stretch>
            <a:fillRect/>
          </a:stretch>
        </p:blipFill>
        <p:spPr>
          <a:xfrm>
            <a:off x="1450975" y="2762250"/>
            <a:ext cx="3283786" cy="2901950"/>
          </a:xfrm>
          <a:prstGeom prst="rect">
            <a:avLst/>
          </a:prstGeom>
        </p:spPr>
      </p:pic>
      <p:pic>
        <p:nvPicPr>
          <p:cNvPr id="5" name="Imagen 4"/>
          <p:cNvPicPr>
            <a:picLocks noChangeAspect="1"/>
          </p:cNvPicPr>
          <p:nvPr/>
        </p:nvPicPr>
        <p:blipFill>
          <a:blip r:embed="rId3" cstate="print">
            <a:lum bright="-38000" contrast="54000"/>
          </a:blip>
          <a:stretch>
            <a:fillRect/>
          </a:stretch>
        </p:blipFill>
        <p:spPr>
          <a:xfrm>
            <a:off x="5934325" y="2762250"/>
            <a:ext cx="2561975" cy="847713"/>
          </a:xfrm>
          <a:prstGeom prst="rect">
            <a:avLst/>
          </a:prstGeom>
        </p:spPr>
      </p:pic>
      <p:sp>
        <p:nvSpPr>
          <p:cNvPr id="6" name="Rectángulo 5"/>
          <p:cNvSpPr/>
          <p:nvPr/>
        </p:nvSpPr>
        <p:spPr>
          <a:xfrm>
            <a:off x="4610100" y="3751560"/>
            <a:ext cx="6096000" cy="1200329"/>
          </a:xfrm>
          <a:prstGeom prst="rect">
            <a:avLst/>
          </a:prstGeom>
        </p:spPr>
        <p:txBody>
          <a:bodyPr>
            <a:spAutoFit/>
          </a:bodyPr>
          <a:lstStyle/>
          <a:p>
            <a:pPr algn="just"/>
            <a:r>
              <a:rPr lang="es-AR" sz="2400" b="0" i="0" u="none" strike="noStrike" baseline="0" dirty="0">
                <a:latin typeface="+mj-lt"/>
              </a:rPr>
              <a:t>luego, la integral de la expresión dar</a:t>
            </a:r>
            <a:r>
              <a:rPr lang="es-AR" sz="2400" dirty="0">
                <a:latin typeface="+mj-lt"/>
              </a:rPr>
              <a:t>á</a:t>
            </a:r>
            <a:r>
              <a:rPr lang="es-AR" sz="2400" b="0" i="0" u="none" strike="noStrike" baseline="0" dirty="0">
                <a:latin typeface="+mj-lt"/>
              </a:rPr>
              <a:t> el </a:t>
            </a:r>
            <a:r>
              <a:rPr lang="es-AR" sz="2400" b="1" i="1" u="none" strike="noStrike" baseline="0" dirty="0">
                <a:latin typeface="+mj-lt"/>
              </a:rPr>
              <a:t>momento de inercia polar </a:t>
            </a:r>
            <a:r>
              <a:rPr lang="es-AR" sz="2400" b="0" i="0" u="none" strike="noStrike" baseline="0" dirty="0">
                <a:latin typeface="+mj-lt"/>
              </a:rPr>
              <a:t>de la superficie Ω</a:t>
            </a:r>
            <a:r>
              <a:rPr lang="es-AR" sz="2400" b="0" i="0" u="none" strike="noStrike" dirty="0">
                <a:latin typeface="+mj-lt"/>
              </a:rPr>
              <a:t> </a:t>
            </a:r>
            <a:r>
              <a:rPr lang="es-AR" sz="2400" b="0" i="0" u="none" strike="noStrike" baseline="0" dirty="0">
                <a:latin typeface="+mj-lt"/>
              </a:rPr>
              <a:t>respecto del centro </a:t>
            </a:r>
            <a:r>
              <a:rPr lang="es-AR" sz="2400" b="1" i="1" u="none" strike="noStrike" baseline="0" dirty="0">
                <a:latin typeface="+mj-lt"/>
              </a:rPr>
              <a:t>O</a:t>
            </a:r>
            <a:r>
              <a:rPr lang="es-AR" sz="2400" b="0" i="0" u="none" strike="noStrike" baseline="0" dirty="0">
                <a:latin typeface="+mj-lt"/>
              </a:rPr>
              <a:t>, llamado también </a:t>
            </a:r>
            <a:r>
              <a:rPr lang="es-AR" sz="2400" b="1" i="1" u="none" strike="noStrike" baseline="0" dirty="0">
                <a:latin typeface="+mj-lt"/>
              </a:rPr>
              <a:t>polo</a:t>
            </a:r>
            <a:endParaRPr lang="es-AR" sz="2400" b="1" dirty="0">
              <a:latin typeface="+mj-lt"/>
            </a:endParaRPr>
          </a:p>
        </p:txBody>
      </p:sp>
      <p:pic>
        <p:nvPicPr>
          <p:cNvPr id="7" name="Imagen 6"/>
          <p:cNvPicPr>
            <a:picLocks noChangeAspect="1"/>
          </p:cNvPicPr>
          <p:nvPr/>
        </p:nvPicPr>
        <p:blipFill>
          <a:blip r:embed="rId4" cstate="print">
            <a:lum bright="-38000" contrast="54000"/>
          </a:blip>
          <a:stretch>
            <a:fillRect/>
          </a:stretch>
        </p:blipFill>
        <p:spPr>
          <a:xfrm>
            <a:off x="5008487" y="4951889"/>
            <a:ext cx="2362552" cy="1120475"/>
          </a:xfrm>
          <a:prstGeom prst="rect">
            <a:avLst/>
          </a:prstGeom>
        </p:spPr>
      </p:pic>
      <p:sp>
        <p:nvSpPr>
          <p:cNvPr id="8" name="Rectángulo 7"/>
          <p:cNvSpPr/>
          <p:nvPr/>
        </p:nvSpPr>
        <p:spPr>
          <a:xfrm>
            <a:off x="8152645" y="5556993"/>
            <a:ext cx="3328155" cy="584775"/>
          </a:xfrm>
          <a:prstGeom prst="rect">
            <a:avLst/>
          </a:prstGeom>
          <a:ln w="19050">
            <a:solidFill>
              <a:schemeClr val="accent6">
                <a:lumMod val="75000"/>
              </a:schemeClr>
            </a:solidFill>
          </a:ln>
        </p:spPr>
        <p:txBody>
          <a:bodyPr wrap="none">
            <a:spAutoFit/>
          </a:bodyPr>
          <a:lstStyle/>
          <a:p>
            <a:r>
              <a:rPr lang="es-AR" sz="3200" b="1" dirty="0"/>
              <a:t>DEFINICIONES</a:t>
            </a:r>
          </a:p>
        </p:txBody>
      </p:sp>
    </p:spTree>
    <p:extLst>
      <p:ext uri="{BB962C8B-B14F-4D97-AF65-F5344CB8AC3E}">
        <p14:creationId xmlns:p14="http://schemas.microsoft.com/office/powerpoint/2010/main" val="286836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AR" dirty="0"/>
              <a:t>Por otro lado, dividiendo el momento de inercia por la superficie en la cual es calculado, se obtiene como resultado una magnitud cuya unidad correspondiente es [</a:t>
            </a:r>
            <a:r>
              <a:rPr lang="es-AR" i="1" dirty="0"/>
              <a:t>longitud]</a:t>
            </a:r>
            <a:r>
              <a:rPr lang="es-AR" i="1" baseline="30000" dirty="0"/>
              <a:t>2</a:t>
            </a:r>
            <a:r>
              <a:rPr lang="es-AR" i="1" dirty="0"/>
              <a:t>, </a:t>
            </a:r>
            <a:r>
              <a:rPr lang="es-AR" dirty="0"/>
              <a:t>es decir, es una magnitud que podría interpretarse como el cuadrado</a:t>
            </a:r>
            <a:r>
              <a:rPr lang="es-AR" i="1" dirty="0"/>
              <a:t> </a:t>
            </a:r>
            <a:r>
              <a:rPr lang="es-AR" dirty="0"/>
              <a:t>de una longitud que se denomina </a:t>
            </a:r>
            <a:r>
              <a:rPr lang="es-AR" b="1" i="1" dirty="0"/>
              <a:t>radio de giro </a:t>
            </a:r>
            <a:r>
              <a:rPr lang="es-AR" dirty="0"/>
              <a:t>de la superficie respecto del eje considerado, y esta definido por</a:t>
            </a:r>
          </a:p>
        </p:txBody>
      </p:sp>
      <p:sp>
        <p:nvSpPr>
          <p:cNvPr id="5" name="4 Rectángulo"/>
          <p:cNvSpPr/>
          <p:nvPr/>
        </p:nvSpPr>
        <p:spPr>
          <a:xfrm>
            <a:off x="1351128" y="863558"/>
            <a:ext cx="9512489" cy="1569660"/>
          </a:xfrm>
          <a:prstGeom prst="rect">
            <a:avLst/>
          </a:prstGeom>
        </p:spPr>
        <p:txBody>
          <a:bodyPr wrap="square">
            <a:spAutoFit/>
          </a:bodyPr>
          <a:lstStyle/>
          <a:p>
            <a:pPr algn="just"/>
            <a:r>
              <a:rPr lang="es-AR" sz="2400" dirty="0">
                <a:latin typeface="+mj-lt"/>
              </a:rPr>
              <a:t>Haciendo un análisis de las unidades de las magnitudes que intervienen en el cálculo de los tres tipos de momentos de segundo orden definidos anteriormente se concluye que el mismo tiene dimensiones </a:t>
            </a:r>
            <a:r>
              <a:rPr lang="es-AR" sz="2400" i="1" dirty="0">
                <a:latin typeface="+mj-lt"/>
              </a:rPr>
              <a:t>[longitud]</a:t>
            </a:r>
            <a:r>
              <a:rPr lang="es-AR" sz="2400" i="1" baseline="30000" dirty="0">
                <a:latin typeface="+mj-lt"/>
              </a:rPr>
              <a:t>4</a:t>
            </a:r>
            <a:r>
              <a:rPr lang="es-AR" sz="2400" dirty="0">
                <a:latin typeface="+mj-lt"/>
              </a:rPr>
              <a:t>, por ejemplo</a:t>
            </a:r>
            <a:r>
              <a:rPr lang="es-AR" sz="2400" i="1" dirty="0">
                <a:latin typeface="+mj-lt"/>
              </a:rPr>
              <a:t> cm</a:t>
            </a:r>
            <a:r>
              <a:rPr lang="es-AR" sz="2400" i="1" baseline="30000" dirty="0">
                <a:latin typeface="+mj-lt"/>
              </a:rPr>
              <a:t>4</a:t>
            </a:r>
            <a:r>
              <a:rPr lang="es-AR" sz="2400" i="1" dirty="0">
                <a:latin typeface="+mj-lt"/>
              </a:rPr>
              <a:t>. </a:t>
            </a:r>
            <a:endParaRPr lang="es-AR" sz="2400" dirty="0">
              <a:latin typeface="+mj-lt"/>
            </a:endParaRPr>
          </a:p>
        </p:txBody>
      </p:sp>
      <p:pic>
        <p:nvPicPr>
          <p:cNvPr id="1026" name="Picture 2"/>
          <p:cNvPicPr>
            <a:picLocks noChangeAspect="1" noChangeArrowheads="1"/>
          </p:cNvPicPr>
          <p:nvPr/>
        </p:nvPicPr>
        <p:blipFill>
          <a:blip r:embed="rId2" cstate="print"/>
          <a:srcRect/>
          <a:stretch>
            <a:fillRect/>
          </a:stretch>
        </p:blipFill>
        <p:spPr bwMode="auto">
          <a:xfrm>
            <a:off x="3464683" y="4749209"/>
            <a:ext cx="1203945" cy="1037442"/>
          </a:xfrm>
          <a:prstGeom prst="rect">
            <a:avLst/>
          </a:prstGeom>
          <a:noFill/>
          <a:ln w="9525">
            <a:noFill/>
            <a:miter lim="800000"/>
            <a:headEnd/>
            <a:tailEnd/>
          </a:ln>
        </p:spPr>
      </p:pic>
      <p:sp>
        <p:nvSpPr>
          <p:cNvPr id="7" name="6 Rectángulo"/>
          <p:cNvSpPr/>
          <p:nvPr/>
        </p:nvSpPr>
        <p:spPr>
          <a:xfrm>
            <a:off x="4934822" y="5032189"/>
            <a:ext cx="998991" cy="461665"/>
          </a:xfrm>
          <a:prstGeom prst="rect">
            <a:avLst/>
          </a:prstGeom>
        </p:spPr>
        <p:txBody>
          <a:bodyPr wrap="none">
            <a:spAutoFit/>
          </a:bodyPr>
          <a:lstStyle/>
          <a:p>
            <a:r>
              <a:rPr lang="es-AR" sz="2400" dirty="0"/>
              <a:t>o bien,</a:t>
            </a:r>
          </a:p>
        </p:txBody>
      </p:sp>
      <p:pic>
        <p:nvPicPr>
          <p:cNvPr id="1027" name="Picture 3"/>
          <p:cNvPicPr>
            <a:picLocks noChangeAspect="1" noChangeArrowheads="1"/>
          </p:cNvPicPr>
          <p:nvPr/>
        </p:nvPicPr>
        <p:blipFill>
          <a:blip r:embed="rId3" cstate="print"/>
          <a:srcRect/>
          <a:stretch>
            <a:fillRect/>
          </a:stretch>
        </p:blipFill>
        <p:spPr bwMode="auto">
          <a:xfrm>
            <a:off x="6044393" y="4735773"/>
            <a:ext cx="1543762" cy="1056258"/>
          </a:xfrm>
          <a:prstGeom prst="rect">
            <a:avLst/>
          </a:prstGeom>
          <a:noFill/>
          <a:ln w="9525">
            <a:noFill/>
            <a:miter lim="800000"/>
            <a:headEnd/>
            <a:tailEnd/>
          </a:ln>
        </p:spPr>
      </p:pic>
      <p:sp>
        <p:nvSpPr>
          <p:cNvPr id="8" name="Rectángulo 7"/>
          <p:cNvSpPr/>
          <p:nvPr/>
        </p:nvSpPr>
        <p:spPr>
          <a:xfrm>
            <a:off x="8152645" y="5556993"/>
            <a:ext cx="3328155" cy="584775"/>
          </a:xfrm>
          <a:prstGeom prst="rect">
            <a:avLst/>
          </a:prstGeom>
          <a:ln w="19050">
            <a:solidFill>
              <a:schemeClr val="accent6">
                <a:lumMod val="75000"/>
              </a:schemeClr>
            </a:solidFill>
          </a:ln>
        </p:spPr>
        <p:txBody>
          <a:bodyPr wrap="none">
            <a:spAutoFit/>
          </a:bodyPr>
          <a:lstStyle/>
          <a:p>
            <a:r>
              <a:rPr lang="es-AR" sz="3200" b="1" dirty="0"/>
              <a:t>DEFINICIONES</a:t>
            </a:r>
          </a:p>
        </p:txBody>
      </p:sp>
    </p:spTree>
    <p:extLst>
      <p:ext uri="{BB962C8B-B14F-4D97-AF65-F5344CB8AC3E}">
        <p14:creationId xmlns:p14="http://schemas.microsoft.com/office/powerpoint/2010/main" val="197668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fade">
                                      <p:cBhvr>
                                        <p:cTn id="29" dur="1000"/>
                                        <p:tgtEl>
                                          <p:spTgt spid="1027"/>
                                        </p:tgtEl>
                                      </p:cBhvr>
                                    </p:animEffect>
                                    <p:anim calcmode="lin" valueType="num">
                                      <p:cBhvr>
                                        <p:cTn id="30" dur="1000" fill="hold"/>
                                        <p:tgtEl>
                                          <p:spTgt spid="1027"/>
                                        </p:tgtEl>
                                        <p:attrNameLst>
                                          <p:attrName>ppt_x</p:attrName>
                                        </p:attrNameLst>
                                      </p:cBhvr>
                                      <p:tavLst>
                                        <p:tav tm="0">
                                          <p:val>
                                            <p:strVal val="#ppt_x"/>
                                          </p:val>
                                        </p:tav>
                                        <p:tav tm="100000">
                                          <p:val>
                                            <p:strVal val="#ppt_x"/>
                                          </p:val>
                                        </p:tav>
                                      </p:tavLst>
                                    </p:anim>
                                    <p:anim calcmode="lin" valueType="num">
                                      <p:cBhvr>
                                        <p:cTn id="3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832004"/>
            <a:ext cx="9601196" cy="1303867"/>
          </a:xfrm>
          <a:ln w="19050">
            <a:solidFill>
              <a:schemeClr val="accent6">
                <a:lumMod val="75000"/>
              </a:schemeClr>
            </a:solidFill>
          </a:ln>
        </p:spPr>
        <p:txBody>
          <a:bodyPr>
            <a:noAutofit/>
          </a:bodyPr>
          <a:lstStyle/>
          <a:p>
            <a:r>
              <a:rPr lang="es-AR" sz="3600" b="1" dirty="0"/>
              <a:t>Momento de segundo orden de superficie respecto a ejes paralelos - Teorema de </a:t>
            </a:r>
            <a:r>
              <a:rPr lang="es-AR" sz="3600" b="1" dirty="0" err="1"/>
              <a:t>Steiner</a:t>
            </a:r>
            <a:r>
              <a:rPr lang="es-AR" sz="3600" b="1" dirty="0"/>
              <a:t>.</a:t>
            </a:r>
            <a:endParaRPr lang="es-AR" sz="3600" dirty="0"/>
          </a:p>
        </p:txBody>
      </p:sp>
      <p:sp>
        <p:nvSpPr>
          <p:cNvPr id="3" name="Marcador de contenido 2"/>
          <p:cNvSpPr>
            <a:spLocks noGrp="1"/>
          </p:cNvSpPr>
          <p:nvPr>
            <p:ph idx="1"/>
          </p:nvPr>
        </p:nvSpPr>
        <p:spPr>
          <a:xfrm>
            <a:off x="1295402" y="3075697"/>
            <a:ext cx="5187286" cy="2408768"/>
          </a:xfrm>
        </p:spPr>
        <p:txBody>
          <a:bodyPr/>
          <a:lstStyle/>
          <a:p>
            <a:pPr algn="just"/>
            <a:r>
              <a:rPr lang="es-AR" dirty="0"/>
              <a:t>Sea la superficie de la figura referida a un par de ejes ortogonales </a:t>
            </a:r>
            <a:r>
              <a:rPr lang="es-AR" b="1" dirty="0"/>
              <a:t>x</a:t>
            </a:r>
            <a:r>
              <a:rPr lang="es-AR" dirty="0"/>
              <a:t>, </a:t>
            </a:r>
            <a:r>
              <a:rPr lang="es-AR" b="1" dirty="0"/>
              <a:t>y</a:t>
            </a:r>
            <a:r>
              <a:rPr lang="es-AR" dirty="0"/>
              <a:t> de origen </a:t>
            </a:r>
            <a:r>
              <a:rPr lang="es-AR" b="1" dirty="0"/>
              <a:t>O</a:t>
            </a:r>
            <a:r>
              <a:rPr lang="es-AR" dirty="0"/>
              <a:t>, y consideremos otro par de ejes </a:t>
            </a:r>
            <a:r>
              <a:rPr lang="es-AR" b="1" dirty="0" err="1"/>
              <a:t>x</a:t>
            </a:r>
            <a:r>
              <a:rPr lang="es-AR" sz="1400" b="1" i="1" dirty="0" err="1"/>
              <a:t>G</a:t>
            </a:r>
            <a:r>
              <a:rPr lang="es-AR" i="1" dirty="0"/>
              <a:t>, </a:t>
            </a:r>
            <a:r>
              <a:rPr lang="es-AR" b="1" dirty="0" err="1"/>
              <a:t>y</a:t>
            </a:r>
            <a:r>
              <a:rPr lang="es-AR" sz="1400" b="1" i="1" dirty="0" err="1"/>
              <a:t>G</a:t>
            </a:r>
            <a:r>
              <a:rPr lang="es-AR" i="1" dirty="0"/>
              <a:t> </a:t>
            </a:r>
            <a:r>
              <a:rPr lang="es-AR" dirty="0"/>
              <a:t>paralelos a los ejes anteriores y cuyo origen coincide con</a:t>
            </a:r>
            <a:r>
              <a:rPr lang="es-AR" i="1" dirty="0"/>
              <a:t> </a:t>
            </a:r>
            <a:r>
              <a:rPr lang="es-AR" dirty="0"/>
              <a:t>el baricentro </a:t>
            </a:r>
            <a:r>
              <a:rPr lang="es-AR" b="1" dirty="0"/>
              <a:t>G</a:t>
            </a:r>
            <a:r>
              <a:rPr lang="es-AR" dirty="0"/>
              <a:t> de la superficie.</a:t>
            </a:r>
          </a:p>
        </p:txBody>
      </p:sp>
      <p:pic>
        <p:nvPicPr>
          <p:cNvPr id="2050" name="Picture 2"/>
          <p:cNvPicPr>
            <a:picLocks noChangeAspect="1" noChangeArrowheads="1"/>
          </p:cNvPicPr>
          <p:nvPr/>
        </p:nvPicPr>
        <p:blipFill>
          <a:blip r:embed="rId2" cstate="print"/>
          <a:srcRect/>
          <a:stretch>
            <a:fillRect/>
          </a:stretch>
        </p:blipFill>
        <p:spPr bwMode="auto">
          <a:xfrm>
            <a:off x="6444729" y="2514206"/>
            <a:ext cx="5117768" cy="3531751"/>
          </a:xfrm>
          <a:prstGeom prst="rect">
            <a:avLst/>
          </a:prstGeom>
          <a:noFill/>
          <a:ln w="9525">
            <a:noFill/>
            <a:miter lim="800000"/>
            <a:headEnd/>
            <a:tailEnd/>
          </a:ln>
        </p:spPr>
      </p:pic>
    </p:spTree>
    <p:extLst>
      <p:ext uri="{BB962C8B-B14F-4D97-AF65-F5344CB8AC3E}">
        <p14:creationId xmlns:p14="http://schemas.microsoft.com/office/powerpoint/2010/main" val="39602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up)">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23331" y="687188"/>
            <a:ext cx="10645254" cy="2683809"/>
          </a:xfrm>
        </p:spPr>
        <p:txBody>
          <a:bodyPr>
            <a:normAutofit fontScale="92500"/>
          </a:bodyPr>
          <a:lstStyle/>
          <a:p>
            <a:r>
              <a:rPr lang="es-AR" dirty="0"/>
              <a:t>Llamando “</a:t>
            </a:r>
            <a:r>
              <a:rPr lang="es-AR" i="1" dirty="0"/>
              <a:t>x” </a:t>
            </a:r>
            <a:r>
              <a:rPr lang="es-AR" dirty="0"/>
              <a:t>e</a:t>
            </a:r>
            <a:r>
              <a:rPr lang="es-AR" i="1" dirty="0"/>
              <a:t> “y” </a:t>
            </a:r>
            <a:r>
              <a:rPr lang="es-AR" dirty="0"/>
              <a:t>a las coordenadas de un elemento de superficie</a:t>
            </a:r>
            <a:r>
              <a:rPr lang="es-AR" i="1" dirty="0"/>
              <a:t> </a:t>
            </a:r>
            <a:r>
              <a:rPr lang="es-AR" i="1" dirty="0" err="1"/>
              <a:t>dΩ</a:t>
            </a:r>
            <a:r>
              <a:rPr lang="es-AR" i="1" dirty="0"/>
              <a:t>, </a:t>
            </a:r>
            <a:r>
              <a:rPr lang="es-AR" b="1" i="1" dirty="0"/>
              <a:t>el momento de inercia </a:t>
            </a:r>
            <a:r>
              <a:rPr lang="es-AR" dirty="0"/>
              <a:t>centrífugo respecto del par de ejes </a:t>
            </a:r>
            <a:r>
              <a:rPr lang="es-AR" b="1" dirty="0"/>
              <a:t>x</a:t>
            </a:r>
            <a:r>
              <a:rPr lang="es-AR" dirty="0"/>
              <a:t>, </a:t>
            </a:r>
            <a:r>
              <a:rPr lang="es-AR" b="1" dirty="0"/>
              <a:t>y</a:t>
            </a:r>
            <a:r>
              <a:rPr lang="es-AR" dirty="0"/>
              <a:t> puede ser calculado con la expresión.</a:t>
            </a:r>
          </a:p>
          <a:p>
            <a:endParaRPr lang="es-AR" dirty="0"/>
          </a:p>
          <a:p>
            <a:pPr>
              <a:buNone/>
            </a:pPr>
            <a:endParaRPr lang="es-AR" dirty="0"/>
          </a:p>
          <a:p>
            <a:r>
              <a:rPr lang="es-AR" dirty="0"/>
              <a:t>Sin embargo, si se denominan “</a:t>
            </a:r>
            <a:r>
              <a:rPr lang="es-AR" i="1" dirty="0"/>
              <a:t>a” </a:t>
            </a:r>
            <a:r>
              <a:rPr lang="es-AR" dirty="0"/>
              <a:t>y</a:t>
            </a:r>
            <a:r>
              <a:rPr lang="es-AR" i="1" dirty="0"/>
              <a:t> “b” </a:t>
            </a:r>
            <a:r>
              <a:rPr lang="es-AR" dirty="0"/>
              <a:t>a las distancias que separan respectivamente a los ejes </a:t>
            </a:r>
            <a:r>
              <a:rPr lang="es-AR" dirty="0" err="1"/>
              <a:t>baricéntricos</a:t>
            </a:r>
            <a:r>
              <a:rPr lang="es-AR" i="1" dirty="0"/>
              <a:t> </a:t>
            </a:r>
            <a:r>
              <a:rPr lang="es-AR" b="1" i="1" dirty="0" err="1"/>
              <a:t>x</a:t>
            </a:r>
            <a:r>
              <a:rPr lang="es-AR" sz="1100" b="1" i="1" dirty="0" err="1"/>
              <a:t>G</a:t>
            </a:r>
            <a:r>
              <a:rPr lang="es-AR" i="1" dirty="0"/>
              <a:t>, </a:t>
            </a:r>
            <a:r>
              <a:rPr lang="es-AR" b="1" i="1" dirty="0" err="1"/>
              <a:t>y</a:t>
            </a:r>
            <a:r>
              <a:rPr lang="es-AR" sz="1100" b="1" i="1" dirty="0" err="1"/>
              <a:t>G</a:t>
            </a:r>
            <a:r>
              <a:rPr lang="es-AR" i="1" dirty="0"/>
              <a:t> </a:t>
            </a:r>
            <a:r>
              <a:rPr lang="es-AR" dirty="0"/>
              <a:t>del sistema coordenado </a:t>
            </a:r>
            <a:r>
              <a:rPr lang="es-AR" b="1" i="1" dirty="0"/>
              <a:t>x</a:t>
            </a:r>
            <a:r>
              <a:rPr lang="es-AR" i="1" dirty="0"/>
              <a:t>, </a:t>
            </a:r>
            <a:r>
              <a:rPr lang="es-AR" b="1" i="1" dirty="0"/>
              <a:t>y</a:t>
            </a:r>
            <a:r>
              <a:rPr lang="es-AR" i="1" dirty="0"/>
              <a:t> </a:t>
            </a:r>
            <a:r>
              <a:rPr lang="es-AR" dirty="0"/>
              <a:t>se tiene</a:t>
            </a:r>
          </a:p>
        </p:txBody>
      </p:sp>
      <p:pic>
        <p:nvPicPr>
          <p:cNvPr id="4" name="Imagen 4"/>
          <p:cNvPicPr>
            <a:picLocks noChangeAspect="1"/>
          </p:cNvPicPr>
          <p:nvPr/>
        </p:nvPicPr>
        <p:blipFill>
          <a:blip r:embed="rId2" cstate="print"/>
          <a:stretch>
            <a:fillRect/>
          </a:stretch>
        </p:blipFill>
        <p:spPr>
          <a:xfrm>
            <a:off x="5156588" y="1433947"/>
            <a:ext cx="1932377" cy="927114"/>
          </a:xfrm>
          <a:prstGeom prst="rect">
            <a:avLst/>
          </a:prstGeom>
          <a:noFill/>
          <a:ln>
            <a:noFill/>
          </a:ln>
        </p:spPr>
      </p:pic>
      <p:pic>
        <p:nvPicPr>
          <p:cNvPr id="3074" name="Picture 2"/>
          <p:cNvPicPr>
            <a:picLocks noChangeAspect="1" noChangeArrowheads="1"/>
          </p:cNvPicPr>
          <p:nvPr/>
        </p:nvPicPr>
        <p:blipFill>
          <a:blip r:embed="rId3" cstate="print"/>
          <a:srcRect/>
          <a:stretch>
            <a:fillRect/>
          </a:stretch>
        </p:blipFill>
        <p:spPr bwMode="auto">
          <a:xfrm>
            <a:off x="3026243" y="3303888"/>
            <a:ext cx="1807190" cy="1032680"/>
          </a:xfrm>
          <a:prstGeom prst="rect">
            <a:avLst/>
          </a:prstGeom>
          <a:noFill/>
          <a:ln w="9525">
            <a:noFill/>
            <a:miter lim="800000"/>
            <a:headEnd/>
            <a:tailEnd/>
          </a:ln>
        </p:spPr>
      </p:pic>
      <p:sp>
        <p:nvSpPr>
          <p:cNvPr id="6" name="5 Rectángulo"/>
          <p:cNvSpPr/>
          <p:nvPr/>
        </p:nvSpPr>
        <p:spPr>
          <a:xfrm>
            <a:off x="1169595" y="4472632"/>
            <a:ext cx="6160661" cy="461665"/>
          </a:xfrm>
          <a:prstGeom prst="rect">
            <a:avLst/>
          </a:prstGeom>
        </p:spPr>
        <p:txBody>
          <a:bodyPr wrap="none">
            <a:spAutoFit/>
          </a:bodyPr>
          <a:lstStyle/>
          <a:p>
            <a:r>
              <a:rPr lang="es-AR" sz="2400" dirty="0"/>
              <a:t>Multiplicando entre sí ambas expresiones se tiene</a:t>
            </a:r>
          </a:p>
        </p:txBody>
      </p:sp>
      <p:pic>
        <p:nvPicPr>
          <p:cNvPr id="3075" name="Picture 3"/>
          <p:cNvPicPr>
            <a:picLocks noChangeAspect="1" noChangeArrowheads="1"/>
          </p:cNvPicPr>
          <p:nvPr/>
        </p:nvPicPr>
        <p:blipFill>
          <a:blip r:embed="rId4" cstate="print"/>
          <a:srcRect/>
          <a:stretch>
            <a:fillRect/>
          </a:stretch>
        </p:blipFill>
        <p:spPr bwMode="auto">
          <a:xfrm>
            <a:off x="979703" y="5070361"/>
            <a:ext cx="6147555" cy="715228"/>
          </a:xfrm>
          <a:prstGeom prst="rect">
            <a:avLst/>
          </a:prstGeom>
          <a:noFill/>
          <a:ln w="9525">
            <a:noFill/>
            <a:miter lim="800000"/>
            <a:headEnd/>
            <a:tailEnd/>
          </a:ln>
        </p:spPr>
      </p:pic>
      <p:pic>
        <p:nvPicPr>
          <p:cNvPr id="7" name="Picture 2"/>
          <p:cNvPicPr>
            <a:picLocks noChangeAspect="1" noChangeArrowheads="1"/>
          </p:cNvPicPr>
          <p:nvPr/>
        </p:nvPicPr>
        <p:blipFill>
          <a:blip r:embed="rId5" cstate="print"/>
          <a:srcRect/>
          <a:stretch>
            <a:fillRect/>
          </a:stretch>
        </p:blipFill>
        <p:spPr bwMode="auto">
          <a:xfrm>
            <a:off x="7136344" y="3012306"/>
            <a:ext cx="4232241" cy="29206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1000"/>
                                        <p:tgtEl>
                                          <p:spTgt spid="3074"/>
                                        </p:tgtEl>
                                      </p:cBhvr>
                                    </p:animEffect>
                                    <p:anim calcmode="lin" valueType="num">
                                      <p:cBhvr>
                                        <p:cTn id="25" dur="1000" fill="hold"/>
                                        <p:tgtEl>
                                          <p:spTgt spid="3074"/>
                                        </p:tgtEl>
                                        <p:attrNameLst>
                                          <p:attrName>ppt_x</p:attrName>
                                        </p:attrNameLst>
                                      </p:cBhvr>
                                      <p:tavLst>
                                        <p:tav tm="0">
                                          <p:val>
                                            <p:strVal val="#ppt_x"/>
                                          </p:val>
                                        </p:tav>
                                        <p:tav tm="100000">
                                          <p:val>
                                            <p:strVal val="#ppt_x"/>
                                          </p:val>
                                        </p:tav>
                                      </p:tavLst>
                                    </p:anim>
                                    <p:anim calcmode="lin" valueType="num">
                                      <p:cBhvr>
                                        <p:cTn id="2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left)">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075"/>
                                        </p:tgtEl>
                                        <p:attrNameLst>
                                          <p:attrName>style.visibility</p:attrName>
                                        </p:attrNameLst>
                                      </p:cBhvr>
                                      <p:to>
                                        <p:strVal val="visible"/>
                                      </p:to>
                                    </p:set>
                                    <p:animEffect transition="in" filter="fade">
                                      <p:cBhvr>
                                        <p:cTn id="36" dur="1000"/>
                                        <p:tgtEl>
                                          <p:spTgt spid="3075"/>
                                        </p:tgtEl>
                                      </p:cBhvr>
                                    </p:animEffect>
                                    <p:anim calcmode="lin" valueType="num">
                                      <p:cBhvr>
                                        <p:cTn id="37" dur="1000" fill="hold"/>
                                        <p:tgtEl>
                                          <p:spTgt spid="3075"/>
                                        </p:tgtEl>
                                        <p:attrNameLst>
                                          <p:attrName>ppt_x</p:attrName>
                                        </p:attrNameLst>
                                      </p:cBhvr>
                                      <p:tavLst>
                                        <p:tav tm="0">
                                          <p:val>
                                            <p:strVal val="#ppt_x"/>
                                          </p:val>
                                        </p:tav>
                                        <p:tav tm="100000">
                                          <p:val>
                                            <p:strVal val="#ppt_x"/>
                                          </p:val>
                                        </p:tav>
                                      </p:tavLst>
                                    </p:anim>
                                    <p:anim calcmode="lin" valueType="num">
                                      <p:cBhvr>
                                        <p:cTn id="38"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85213" y="675090"/>
            <a:ext cx="6308288" cy="487622"/>
          </a:xfrm>
        </p:spPr>
        <p:txBody>
          <a:bodyPr/>
          <a:lstStyle/>
          <a:p>
            <a:pPr>
              <a:buNone/>
            </a:pPr>
            <a:r>
              <a:rPr lang="es-AR" dirty="0"/>
              <a:t>Introduciendo esta expresión en la anterior se tiene</a:t>
            </a:r>
          </a:p>
        </p:txBody>
      </p:sp>
      <p:pic>
        <p:nvPicPr>
          <p:cNvPr id="4098" name="Picture 2"/>
          <p:cNvPicPr>
            <a:picLocks noChangeAspect="1" noChangeArrowheads="1"/>
          </p:cNvPicPr>
          <p:nvPr/>
        </p:nvPicPr>
        <p:blipFill>
          <a:blip r:embed="rId2" cstate="print"/>
          <a:srcRect/>
          <a:stretch>
            <a:fillRect/>
          </a:stretch>
        </p:blipFill>
        <p:spPr bwMode="auto">
          <a:xfrm>
            <a:off x="2934175" y="1189215"/>
            <a:ext cx="8410536" cy="1166031"/>
          </a:xfrm>
          <a:prstGeom prst="rect">
            <a:avLst/>
          </a:prstGeom>
          <a:noFill/>
          <a:ln w="9525">
            <a:noFill/>
            <a:miter lim="800000"/>
            <a:headEnd/>
            <a:tailEnd/>
          </a:ln>
        </p:spPr>
      </p:pic>
      <p:sp>
        <p:nvSpPr>
          <p:cNvPr id="5" name="4 Rectángulo"/>
          <p:cNvSpPr/>
          <p:nvPr/>
        </p:nvSpPr>
        <p:spPr>
          <a:xfrm>
            <a:off x="1328562" y="2616537"/>
            <a:ext cx="934871" cy="461665"/>
          </a:xfrm>
          <a:prstGeom prst="rect">
            <a:avLst/>
          </a:prstGeom>
        </p:spPr>
        <p:txBody>
          <a:bodyPr wrap="none">
            <a:spAutoFit/>
          </a:bodyPr>
          <a:lstStyle/>
          <a:p>
            <a:r>
              <a:rPr lang="es-AR" sz="2400" dirty="0"/>
              <a:t>donde</a:t>
            </a:r>
          </a:p>
        </p:txBody>
      </p:sp>
      <p:pic>
        <p:nvPicPr>
          <p:cNvPr id="4099" name="Picture 3"/>
          <p:cNvPicPr>
            <a:picLocks noChangeAspect="1" noChangeArrowheads="1"/>
          </p:cNvPicPr>
          <p:nvPr/>
        </p:nvPicPr>
        <p:blipFill>
          <a:blip r:embed="rId3" cstate="print"/>
          <a:srcRect/>
          <a:stretch>
            <a:fillRect/>
          </a:stretch>
        </p:blipFill>
        <p:spPr bwMode="auto">
          <a:xfrm>
            <a:off x="1307340" y="3010533"/>
            <a:ext cx="9754032" cy="933663"/>
          </a:xfrm>
          <a:prstGeom prst="rect">
            <a:avLst/>
          </a:prstGeom>
          <a:noFill/>
          <a:ln w="9525">
            <a:noFill/>
            <a:miter lim="800000"/>
            <a:headEnd/>
            <a:tailEnd/>
          </a:ln>
        </p:spPr>
      </p:pic>
      <p:sp>
        <p:nvSpPr>
          <p:cNvPr id="7" name="6 Rectángulo"/>
          <p:cNvSpPr/>
          <p:nvPr/>
        </p:nvSpPr>
        <p:spPr>
          <a:xfrm>
            <a:off x="932597" y="3973220"/>
            <a:ext cx="10217624" cy="1200329"/>
          </a:xfrm>
          <a:prstGeom prst="rect">
            <a:avLst/>
          </a:prstGeom>
        </p:spPr>
        <p:txBody>
          <a:bodyPr wrap="square">
            <a:spAutoFit/>
          </a:bodyPr>
          <a:lstStyle/>
          <a:p>
            <a:pPr algn="just"/>
            <a:r>
              <a:rPr lang="es-AR" sz="2400" dirty="0"/>
              <a:t>Las ultimas dos expresiones se anulan por tratarse del momento estático de la superficie respecto de ejes </a:t>
            </a:r>
            <a:r>
              <a:rPr lang="es-AR" sz="2400" dirty="0" err="1"/>
              <a:t>baricéntricos</a:t>
            </a:r>
            <a:r>
              <a:rPr lang="es-AR" sz="2400" dirty="0"/>
              <a:t>, es decir, recordando las expresiones para obtener las coordenadas </a:t>
            </a:r>
            <a:r>
              <a:rPr lang="es-AR" sz="2400" dirty="0" err="1"/>
              <a:t>baricéntricas</a:t>
            </a:r>
            <a:r>
              <a:rPr lang="es-AR" sz="2400" dirty="0"/>
              <a:t> de una superficie,</a:t>
            </a:r>
          </a:p>
        </p:txBody>
      </p:sp>
      <p:pic>
        <p:nvPicPr>
          <p:cNvPr id="4100" name="Picture 4"/>
          <p:cNvPicPr>
            <a:picLocks noChangeAspect="1" noChangeArrowheads="1"/>
          </p:cNvPicPr>
          <p:nvPr/>
        </p:nvPicPr>
        <p:blipFill>
          <a:blip r:embed="rId4" cstate="print"/>
          <a:srcRect/>
          <a:stretch>
            <a:fillRect/>
          </a:stretch>
        </p:blipFill>
        <p:spPr bwMode="auto">
          <a:xfrm>
            <a:off x="3976758" y="5229083"/>
            <a:ext cx="3829050" cy="876300"/>
          </a:xfrm>
          <a:prstGeom prst="rect">
            <a:avLst/>
          </a:prstGeom>
          <a:noFill/>
          <a:ln w="9525">
            <a:noFill/>
            <a:miter lim="800000"/>
            <a:headEnd/>
            <a:tailEnd/>
          </a:ln>
        </p:spPr>
      </p:pic>
      <p:pic>
        <p:nvPicPr>
          <p:cNvPr id="8" name="Imagen 4"/>
          <p:cNvPicPr>
            <a:picLocks noChangeAspect="1"/>
          </p:cNvPicPr>
          <p:nvPr/>
        </p:nvPicPr>
        <p:blipFill>
          <a:blip r:embed="rId5" cstate="print"/>
          <a:stretch>
            <a:fillRect/>
          </a:stretch>
        </p:blipFill>
        <p:spPr>
          <a:xfrm>
            <a:off x="798598" y="1399027"/>
            <a:ext cx="1629935" cy="782009"/>
          </a:xfrm>
          <a:prstGeom prst="rect">
            <a:avLst/>
          </a:prstGeom>
          <a:noFill/>
          <a:ln>
            <a:noFill/>
          </a:ln>
        </p:spPr>
      </p:pic>
      <p:pic>
        <p:nvPicPr>
          <p:cNvPr id="9" name="Picture 3"/>
          <p:cNvPicPr>
            <a:picLocks noChangeAspect="1" noChangeArrowheads="1"/>
          </p:cNvPicPr>
          <p:nvPr/>
        </p:nvPicPr>
        <p:blipFill>
          <a:blip r:embed="rId6" cstate="print"/>
          <a:srcRect/>
          <a:stretch>
            <a:fillRect/>
          </a:stretch>
        </p:blipFill>
        <p:spPr bwMode="auto">
          <a:xfrm>
            <a:off x="798598" y="733122"/>
            <a:ext cx="3795497" cy="44158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1000"/>
                                        <p:tgtEl>
                                          <p:spTgt spid="4098"/>
                                        </p:tgtEl>
                                      </p:cBhvr>
                                    </p:animEffect>
                                    <p:anim calcmode="lin" valueType="num">
                                      <p:cBhvr>
                                        <p:cTn id="20" dur="1000" fill="hold"/>
                                        <p:tgtEl>
                                          <p:spTgt spid="4098"/>
                                        </p:tgtEl>
                                        <p:attrNameLst>
                                          <p:attrName>ppt_x</p:attrName>
                                        </p:attrNameLst>
                                      </p:cBhvr>
                                      <p:tavLst>
                                        <p:tav tm="0">
                                          <p:val>
                                            <p:strVal val="#ppt_x"/>
                                          </p:val>
                                        </p:tav>
                                        <p:tav tm="100000">
                                          <p:val>
                                            <p:strVal val="#ppt_x"/>
                                          </p:val>
                                        </p:tav>
                                      </p:tavLst>
                                    </p:anim>
                                    <p:anim calcmode="lin" valueType="num">
                                      <p:cBhvr>
                                        <p:cTn id="2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left)">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Effect transition="in" filter="fade">
                                      <p:cBhvr>
                                        <p:cTn id="31" dur="1000"/>
                                        <p:tgtEl>
                                          <p:spTgt spid="4099"/>
                                        </p:tgtEl>
                                      </p:cBhvr>
                                    </p:animEffect>
                                    <p:anim calcmode="lin" valueType="num">
                                      <p:cBhvr>
                                        <p:cTn id="32" dur="1000" fill="hold"/>
                                        <p:tgtEl>
                                          <p:spTgt spid="4099"/>
                                        </p:tgtEl>
                                        <p:attrNameLst>
                                          <p:attrName>ppt_x</p:attrName>
                                        </p:attrNameLst>
                                      </p:cBhvr>
                                      <p:tavLst>
                                        <p:tav tm="0">
                                          <p:val>
                                            <p:strVal val="#ppt_x"/>
                                          </p:val>
                                        </p:tav>
                                        <p:tav tm="100000">
                                          <p:val>
                                            <p:strVal val="#ppt_x"/>
                                          </p:val>
                                        </p:tav>
                                      </p:tavLst>
                                    </p:anim>
                                    <p:anim calcmode="lin" valueType="num">
                                      <p:cBhvr>
                                        <p:cTn id="33"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Effect transition="in" filter="fade">
                                      <p:cBhvr>
                                        <p:cTn id="43" dur="1000"/>
                                        <p:tgtEl>
                                          <p:spTgt spid="4100"/>
                                        </p:tgtEl>
                                      </p:cBhvr>
                                    </p:animEffect>
                                    <p:anim calcmode="lin" valueType="num">
                                      <p:cBhvr>
                                        <p:cTn id="44" dur="1000" fill="hold"/>
                                        <p:tgtEl>
                                          <p:spTgt spid="4100"/>
                                        </p:tgtEl>
                                        <p:attrNameLst>
                                          <p:attrName>ppt_x</p:attrName>
                                        </p:attrNameLst>
                                      </p:cBhvr>
                                      <p:tavLst>
                                        <p:tav tm="0">
                                          <p:val>
                                            <p:strVal val="#ppt_x"/>
                                          </p:val>
                                        </p:tav>
                                        <p:tav tm="100000">
                                          <p:val>
                                            <p:strVal val="#ppt_x"/>
                                          </p:val>
                                        </p:tav>
                                      </p:tavLst>
                                    </p:anim>
                                    <p:anim calcmode="lin" valueType="num">
                                      <p:cBhvr>
                                        <p:cTn id="45"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1876</TotalTime>
  <Words>1171</Words>
  <Application>Microsoft Office PowerPoint</Application>
  <PresentationFormat>Panorámica</PresentationFormat>
  <Paragraphs>45</Paragraphs>
  <Slides>16</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Garamond</vt:lpstr>
      <vt:lpstr>Orgánico</vt:lpstr>
      <vt:lpstr>Teoría de  Momento de Inercia</vt:lpstr>
      <vt:lpstr>Presentación de PowerPoint</vt:lpstr>
      <vt:lpstr>Presentación de PowerPoint</vt:lpstr>
      <vt:lpstr>Presentación de PowerPoint</vt:lpstr>
      <vt:lpstr>Presentación de PowerPoint</vt:lpstr>
      <vt:lpstr>Presentación de PowerPoint</vt:lpstr>
      <vt:lpstr>Momento de segundo orden de superficie respecto a ejes paralelos - Teorema de Steiner.</vt:lpstr>
      <vt:lpstr>Presentación de PowerPoint</vt:lpstr>
      <vt:lpstr>Presentación de PowerPoint</vt:lpstr>
      <vt:lpstr>Presentación de PowerPoint</vt:lpstr>
      <vt:lpstr>La expresión anterior se conoce como Teorema de Steiner y establece lo siguiente:</vt:lpstr>
      <vt:lpstr>Rotación del sistema de coordenadas</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Walter Adrian Longhi (prof.)</cp:lastModifiedBy>
  <cp:revision>116</cp:revision>
  <dcterms:created xsi:type="dcterms:W3CDTF">2017-04-25T10:10:32Z</dcterms:created>
  <dcterms:modified xsi:type="dcterms:W3CDTF">2024-04-26T20:08:38Z</dcterms:modified>
</cp:coreProperties>
</file>