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media/image18.jpg" ContentType="image/jpg"/>
  <Override PartName="/ppt/media/image19.jpg" ContentType="image/jpg"/>
  <Override PartName="/ppt/media/image20.jpg" ContentType="image/jpg"/>
  <Override PartName="/ppt/media/image21.jpg" ContentType="image/jpg"/>
  <Override PartName="/ppt/media/image22.jpg" ContentType="image/jpg"/>
  <Override PartName="/ppt/media/image23.jpg" ContentType="image/jpg"/>
  <Override PartName="/ppt/media/image24.jpg" ContentType="image/jpg"/>
  <Override PartName="/ppt/media/image25.jpg" ContentType="image/jp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75" r:id="rId5"/>
    <p:sldId id="260" r:id="rId6"/>
    <p:sldId id="259" r:id="rId7"/>
    <p:sldId id="261" r:id="rId8"/>
    <p:sldId id="273" r:id="rId9"/>
    <p:sldId id="262" r:id="rId10"/>
    <p:sldId id="266" r:id="rId11"/>
    <p:sldId id="267" r:id="rId12"/>
    <p:sldId id="268" r:id="rId13"/>
    <p:sldId id="263" r:id="rId14"/>
    <p:sldId id="264" r:id="rId15"/>
    <p:sldId id="265" r:id="rId16"/>
    <p:sldId id="269" r:id="rId17"/>
    <p:sldId id="270" r:id="rId18"/>
    <p:sldId id="271" r:id="rId19"/>
    <p:sldId id="272" r:id="rId20"/>
    <p:sldId id="276" r:id="rId21"/>
    <p:sldId id="277" r:id="rId22"/>
    <p:sldId id="278" r:id="rId23"/>
    <p:sldId id="283" r:id="rId24"/>
    <p:sldId id="286" r:id="rId25"/>
    <p:sldId id="285" r:id="rId26"/>
    <p:sldId id="288" r:id="rId27"/>
    <p:sldId id="289" r:id="rId28"/>
    <p:sldId id="290" r:id="rId29"/>
    <p:sldId id="292" r:id="rId30"/>
    <p:sldId id="293" r:id="rId31"/>
    <p:sldId id="294" r:id="rId32"/>
    <p:sldId id="295" r:id="rId33"/>
    <p:sldId id="296" r:id="rId34"/>
    <p:sldId id="297" r:id="rId35"/>
    <p:sldId id="300" r:id="rId36"/>
    <p:sldId id="298" r:id="rId37"/>
    <p:sldId id="299"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46" userDrawn="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5" d="100"/>
          <a:sy n="85" d="100"/>
        </p:scale>
        <p:origin x="590" y="62"/>
      </p:cViewPr>
      <p:guideLst>
        <p:guide orient="horz" pos="2546"/>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16T10:19:54.02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1,'2917'0,"-2868"2,0 3,0 2,56 15,-98-20,44 5,0-1,0-3,88-5,-41 0,545 2,-620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16T10:19:57.46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0,'6376'0,"-6354"0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16T10:20:00.39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0 127,'2393'0,"-2335"-4,-1-2,-1-3,105-30,-3 1,-127 31,5 0,0 0,68-2,-83 9</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16T10:20:03.78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55,'2279'0,"-2222"-2,-1-4,68-14,-30 4,-26 9,1 3,81 6,-40 1,1018-3,-1106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16T10:20:10.65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28,'1800'0,"-1403"-14,-12 1,819 14,-1197-1,0 1,1 0,-1 0,0 1,0 0,0 0,0 1,-1-1,12 8,13 4,-18-10,0 0,0-2,0 1,1-2,-1 0,0 0,18-2,-19 0,9 1</inkml:trace>
</inkml:ink>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4/16/2024</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s-ES"/>
              <a:t>Haga clic en el icono para agregar una imagen</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4/16/2024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4/16/2024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s-ES"/>
              <a:t>Haga clic para modificar el estilo de título del patrón</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4/16/2024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4/16/2024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s-ES"/>
              <a:t>Haga clic para modificar el estilo de título del patrón</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48A87A34-81AB-432B-8DAE-1953F412C126}" type="datetimeFigureOut">
              <a:rPr lang="en-US" dirty="0"/>
              <a:t>4/16/2024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s-ES"/>
              <a:t>Haga clic para modificar el estilo de título del patrón</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s-ES"/>
              <a:t>Haga clic en el icono para agregar una imagen</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s-ES"/>
              <a:t>Haga clic en el icono para agregar una imagen</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s-ES"/>
              <a:t>Haga clic en el icono para agregar una imagen</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48A87A34-81AB-432B-8DAE-1953F412C126}" type="datetimeFigureOut">
              <a:rPr lang="en-US" dirty="0"/>
              <a:t>4/16/2024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4/16/2024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434647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8A87A34-81AB-432B-8DAE-1953F412C126}" type="datetimeFigureOut">
              <a:rPr lang="en-US" dirty="0"/>
              <a:t>4/16/2024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4/16/2024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141410" y="3073397"/>
            <a:ext cx="4878391" cy="271780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172200" y="3073397"/>
            <a:ext cx="4875210" cy="271780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4/16/2024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4/16/2024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4/16/2024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4/16/2024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4/16/2024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0">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4/16/2024</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‹Nº›</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 id="2147483669" r:id="rId18"/>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4.webp"/><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15.png"/><Relationship Id="rId3" Type="http://schemas.microsoft.com/office/2007/relationships/hdphoto" Target="../media/hdphoto2.wdp"/><Relationship Id="rId7" Type="http://schemas.openxmlformats.org/officeDocument/2006/relationships/image" Target="../media/image12.png"/><Relationship Id="rId12" Type="http://schemas.openxmlformats.org/officeDocument/2006/relationships/customXml" Target="../ink/ink5.xml"/><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customXml" Target="../ink/ink2.xml"/><Relationship Id="rId11" Type="http://schemas.openxmlformats.org/officeDocument/2006/relationships/image" Target="../media/image14.png"/><Relationship Id="rId5" Type="http://schemas.openxmlformats.org/officeDocument/2006/relationships/image" Target="../media/image11.png"/><Relationship Id="rId10" Type="http://schemas.openxmlformats.org/officeDocument/2006/relationships/customXml" Target="../ink/ink4.xml"/><Relationship Id="rId4" Type="http://schemas.openxmlformats.org/officeDocument/2006/relationships/customXml" Target="../ink/ink1.xml"/><Relationship Id="rId9"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23CB4FF6-4F3E-7F85-4BFF-A627BC6CA87A}"/>
              </a:ext>
            </a:extLst>
          </p:cNvPr>
          <p:cNvSpPr>
            <a:spLocks noGrp="1"/>
          </p:cNvSpPr>
          <p:nvPr>
            <p:ph type="title"/>
          </p:nvPr>
        </p:nvSpPr>
        <p:spPr>
          <a:xfrm>
            <a:off x="1311743" y="1039860"/>
            <a:ext cx="9905998" cy="1478570"/>
          </a:xfrm>
        </p:spPr>
        <p:txBody>
          <a:bodyPr>
            <a:normAutofit fontScale="90000"/>
          </a:bodyPr>
          <a:lstStyle/>
          <a:p>
            <a:pPr algn="ctr"/>
            <a:r>
              <a:rPr lang="es-AR" dirty="0">
                <a:effectLst>
                  <a:outerShdw blurRad="38100" dist="38100" dir="2700000" algn="tl">
                    <a:srgbClr val="000000">
                      <a:alpha val="43137"/>
                    </a:srgbClr>
                  </a:outerShdw>
                </a:effectLst>
                <a:latin typeface="Eras Bold ITC" panose="020B0907030504020204" pitchFamily="34" charset="0"/>
              </a:rPr>
              <a:t>UNIDAD 3: </a:t>
            </a:r>
            <a:r>
              <a:rPr lang="es-ES" dirty="0">
                <a:effectLst>
                  <a:outerShdw blurRad="38100" dist="38100" dir="2700000" algn="tl">
                    <a:srgbClr val="000000">
                      <a:alpha val="43137"/>
                    </a:srgbClr>
                  </a:outerShdw>
                </a:effectLst>
                <a:latin typeface="Eras Bold ITC" panose="020B0907030504020204" pitchFamily="34" charset="0"/>
              </a:rPr>
              <a:t>Política Organizacional y métodos de trabajo.</a:t>
            </a:r>
            <a:br>
              <a:rPr lang="es-ES" dirty="0">
                <a:effectLst>
                  <a:outerShdw blurRad="38100" dist="38100" dir="2700000" algn="tl">
                    <a:srgbClr val="000000">
                      <a:alpha val="43137"/>
                    </a:srgbClr>
                  </a:outerShdw>
                </a:effectLst>
                <a:latin typeface="Eras Bold ITC" panose="020B0907030504020204" pitchFamily="34" charset="0"/>
              </a:rPr>
            </a:br>
            <a:endParaRPr lang="es-AR" dirty="0">
              <a:effectLst>
                <a:outerShdw blurRad="38100" dist="38100" dir="2700000" algn="tl">
                  <a:srgbClr val="000000">
                    <a:alpha val="43137"/>
                  </a:srgbClr>
                </a:outerShdw>
              </a:effectLst>
              <a:latin typeface="Eras Bold ITC" panose="020B0907030504020204" pitchFamily="34" charset="0"/>
            </a:endParaRPr>
          </a:p>
        </p:txBody>
      </p:sp>
      <p:sp>
        <p:nvSpPr>
          <p:cNvPr id="3" name="CuadroTexto 2">
            <a:extLst>
              <a:ext uri="{FF2B5EF4-FFF2-40B4-BE49-F238E27FC236}">
                <a16:creationId xmlns:a16="http://schemas.microsoft.com/office/drawing/2014/main" id="{7A842D02-4C55-54DE-1C6C-D7E4923BBC7B}"/>
              </a:ext>
            </a:extLst>
          </p:cNvPr>
          <p:cNvSpPr txBox="1"/>
          <p:nvPr/>
        </p:nvSpPr>
        <p:spPr>
          <a:xfrm>
            <a:off x="1541930" y="2949388"/>
            <a:ext cx="9000564" cy="1077218"/>
          </a:xfrm>
          <a:prstGeom prst="rect">
            <a:avLst/>
          </a:prstGeom>
          <a:noFill/>
        </p:spPr>
        <p:txBody>
          <a:bodyPr wrap="square">
            <a:spAutoFit/>
          </a:bodyPr>
          <a:lstStyle/>
          <a:p>
            <a:r>
              <a:rPr lang="es-AR" sz="3200" dirty="0">
                <a:effectLst>
                  <a:outerShdw blurRad="38100" dist="38100" dir="2700000" algn="tl">
                    <a:srgbClr val="000000">
                      <a:alpha val="43137"/>
                    </a:srgbClr>
                  </a:outerShdw>
                </a:effectLst>
                <a:latin typeface="Eras Bold ITC" panose="020B0907030504020204" pitchFamily="34" charset="0"/>
              </a:rPr>
              <a:t>ESTUDIO DE TIEMPO Y METODO DE TRABAJO</a:t>
            </a:r>
            <a:endParaRPr lang="es-AR" sz="3200" dirty="0"/>
          </a:p>
        </p:txBody>
      </p:sp>
    </p:spTree>
    <p:extLst>
      <p:ext uri="{BB962C8B-B14F-4D97-AF65-F5344CB8AC3E}">
        <p14:creationId xmlns:p14="http://schemas.microsoft.com/office/powerpoint/2010/main" val="684913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36E55D-631D-6827-15F1-2E70098EE550}"/>
              </a:ext>
            </a:extLst>
          </p:cNvPr>
          <p:cNvSpPr>
            <a:spLocks noGrp="1"/>
          </p:cNvSpPr>
          <p:nvPr>
            <p:ph type="title"/>
          </p:nvPr>
        </p:nvSpPr>
        <p:spPr/>
        <p:txBody>
          <a:bodyPr>
            <a:normAutofit fontScale="90000"/>
          </a:bodyPr>
          <a:lstStyle/>
          <a:p>
            <a:br>
              <a:rPr lang="es-ES" dirty="0"/>
            </a:br>
            <a:br>
              <a:rPr lang="es-ES" dirty="0"/>
            </a:br>
            <a:br>
              <a:rPr lang="es-ES" dirty="0"/>
            </a:br>
            <a:br>
              <a:rPr lang="es-ES" dirty="0"/>
            </a:br>
            <a:br>
              <a:rPr lang="es-ES" dirty="0"/>
            </a:br>
            <a:br>
              <a:rPr lang="es-ES" dirty="0"/>
            </a:br>
            <a:r>
              <a:rPr lang="es-ES" dirty="0"/>
              <a:t>Los manuales de políticas y procedimientos son una parte necesaria e indispensable para el éxito de los negocios</a:t>
            </a:r>
            <a:br>
              <a:rPr lang="es-ES" dirty="0"/>
            </a:br>
            <a:r>
              <a:rPr lang="es-ES" dirty="0"/>
              <a:t> </a:t>
            </a:r>
            <a:br>
              <a:rPr lang="es-ES" dirty="0"/>
            </a:br>
            <a:r>
              <a:rPr lang="es-ES" dirty="0"/>
              <a:t>Su propósito es el Diseño de la estructura documental en cuanto a la elaboración e implantación de procedimientos, instructivos, formatos, políticas, registros y especificaciones.</a:t>
            </a:r>
            <a:endParaRPr lang="es-AR" dirty="0"/>
          </a:p>
        </p:txBody>
      </p:sp>
    </p:spTree>
    <p:extLst>
      <p:ext uri="{BB962C8B-B14F-4D97-AF65-F5344CB8AC3E}">
        <p14:creationId xmlns:p14="http://schemas.microsoft.com/office/powerpoint/2010/main" val="132424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525EE6-137B-2EEB-6E9B-929EDEC7334B}"/>
              </a:ext>
            </a:extLst>
          </p:cNvPr>
          <p:cNvSpPr>
            <a:spLocks noGrp="1"/>
          </p:cNvSpPr>
          <p:nvPr>
            <p:ph type="title"/>
          </p:nvPr>
        </p:nvSpPr>
        <p:spPr/>
        <p:txBody>
          <a:bodyPr>
            <a:normAutofit/>
          </a:bodyPr>
          <a:lstStyle/>
          <a:p>
            <a:pPr algn="ctr"/>
            <a:r>
              <a:rPr lang="es-AR" spc="300" dirty="0">
                <a:solidFill>
                  <a:schemeClr val="bg1"/>
                </a:solidFill>
                <a:effectLst>
                  <a:outerShdw blurRad="38100" dist="38100" dir="2700000" algn="tl">
                    <a:srgbClr val="000000">
                      <a:alpha val="43137"/>
                    </a:srgbClr>
                  </a:outerShdw>
                </a:effectLst>
              </a:rPr>
              <a:t>Aspectos básicos de los manuales de procedimientos:</a:t>
            </a:r>
          </a:p>
        </p:txBody>
      </p:sp>
      <p:sp>
        <p:nvSpPr>
          <p:cNvPr id="4" name="CuadroTexto 3">
            <a:extLst>
              <a:ext uri="{FF2B5EF4-FFF2-40B4-BE49-F238E27FC236}">
                <a16:creationId xmlns:a16="http://schemas.microsoft.com/office/drawing/2014/main" id="{A1DEF350-9782-5714-7EE1-C0382B6E855C}"/>
              </a:ext>
            </a:extLst>
          </p:cNvPr>
          <p:cNvSpPr txBox="1"/>
          <p:nvPr/>
        </p:nvSpPr>
        <p:spPr>
          <a:xfrm>
            <a:off x="1036876" y="2353046"/>
            <a:ext cx="8863199" cy="400110"/>
          </a:xfrm>
          <a:prstGeom prst="rect">
            <a:avLst/>
          </a:prstGeom>
          <a:noFill/>
        </p:spPr>
        <p:txBody>
          <a:bodyPr wrap="square" anchor="ctr">
            <a:spAutoFit/>
          </a:bodyPr>
          <a:lstStyle/>
          <a:p>
            <a:r>
              <a:rPr lang="es-AR" sz="2000" dirty="0"/>
              <a:t>1 DESCRIPCIÓN DE PUESTO: </a:t>
            </a:r>
            <a:r>
              <a:rPr lang="es-ES" sz="2000" dirty="0"/>
              <a:t>A detalle los objetivos, las responsabilidades.</a:t>
            </a:r>
            <a:endParaRPr lang="es-AR" sz="2000" dirty="0"/>
          </a:p>
        </p:txBody>
      </p:sp>
      <p:sp>
        <p:nvSpPr>
          <p:cNvPr id="6" name="CuadroTexto 5">
            <a:extLst>
              <a:ext uri="{FF2B5EF4-FFF2-40B4-BE49-F238E27FC236}">
                <a16:creationId xmlns:a16="http://schemas.microsoft.com/office/drawing/2014/main" id="{ADCCE80F-0AC2-47CB-5FBC-1D115D73FC5A}"/>
              </a:ext>
            </a:extLst>
          </p:cNvPr>
          <p:cNvSpPr txBox="1"/>
          <p:nvPr/>
        </p:nvSpPr>
        <p:spPr>
          <a:xfrm>
            <a:off x="1036876" y="3009114"/>
            <a:ext cx="9203859" cy="966098"/>
          </a:xfrm>
          <a:prstGeom prst="rect">
            <a:avLst/>
          </a:prstGeom>
          <a:noFill/>
        </p:spPr>
        <p:txBody>
          <a:bodyPr wrap="square">
            <a:spAutoFit/>
          </a:bodyPr>
          <a:lstStyle/>
          <a:p>
            <a:pPr>
              <a:lnSpc>
                <a:spcPct val="150000"/>
              </a:lnSpc>
            </a:pPr>
            <a:r>
              <a:rPr lang="es-AR" sz="2000" dirty="0"/>
              <a:t>2 MANUAL: </a:t>
            </a:r>
            <a:r>
              <a:rPr lang="es-ES" sz="2000" dirty="0"/>
              <a:t>documentos (en papel o electrónico) que describen el trabajo que realiza cada proceso dentro de la organización</a:t>
            </a:r>
            <a:endParaRPr lang="es-AR" sz="2000" dirty="0"/>
          </a:p>
        </p:txBody>
      </p:sp>
      <p:sp>
        <p:nvSpPr>
          <p:cNvPr id="8" name="CuadroTexto 7">
            <a:extLst>
              <a:ext uri="{FF2B5EF4-FFF2-40B4-BE49-F238E27FC236}">
                <a16:creationId xmlns:a16="http://schemas.microsoft.com/office/drawing/2014/main" id="{E1DC6E58-6263-1B84-2B0E-6765A606E33C}"/>
              </a:ext>
            </a:extLst>
          </p:cNvPr>
          <p:cNvSpPr txBox="1"/>
          <p:nvPr/>
        </p:nvSpPr>
        <p:spPr>
          <a:xfrm>
            <a:off x="1056250" y="3977215"/>
            <a:ext cx="8092233" cy="504433"/>
          </a:xfrm>
          <a:prstGeom prst="rect">
            <a:avLst/>
          </a:prstGeom>
          <a:noFill/>
        </p:spPr>
        <p:txBody>
          <a:bodyPr wrap="square">
            <a:spAutoFit/>
          </a:bodyPr>
          <a:lstStyle/>
          <a:p>
            <a:pPr>
              <a:lnSpc>
                <a:spcPct val="150000"/>
              </a:lnSpc>
            </a:pPr>
            <a:r>
              <a:rPr lang="es-AR" sz="2000" dirty="0"/>
              <a:t>3 MÉTODO: </a:t>
            </a:r>
            <a:r>
              <a:rPr lang="es-ES" sz="2000" dirty="0"/>
              <a:t>cómo realiza una persona un trabajo dentro de la organización</a:t>
            </a:r>
            <a:endParaRPr lang="es-AR" sz="2000" dirty="0"/>
          </a:p>
        </p:txBody>
      </p:sp>
      <p:sp>
        <p:nvSpPr>
          <p:cNvPr id="10" name="CuadroTexto 9">
            <a:extLst>
              <a:ext uri="{FF2B5EF4-FFF2-40B4-BE49-F238E27FC236}">
                <a16:creationId xmlns:a16="http://schemas.microsoft.com/office/drawing/2014/main" id="{DEDB9823-3B1E-FBE9-C8CF-1402D1FA0551}"/>
              </a:ext>
            </a:extLst>
          </p:cNvPr>
          <p:cNvSpPr txBox="1"/>
          <p:nvPr/>
        </p:nvSpPr>
        <p:spPr>
          <a:xfrm>
            <a:off x="1141413" y="4599571"/>
            <a:ext cx="5205599" cy="504433"/>
          </a:xfrm>
          <a:prstGeom prst="rect">
            <a:avLst/>
          </a:prstGeom>
          <a:noFill/>
        </p:spPr>
        <p:txBody>
          <a:bodyPr wrap="square">
            <a:spAutoFit/>
          </a:bodyPr>
          <a:lstStyle/>
          <a:p>
            <a:pPr>
              <a:lnSpc>
                <a:spcPct val="150000"/>
              </a:lnSpc>
            </a:pPr>
            <a:r>
              <a:rPr lang="es-AR" dirty="0"/>
              <a:t>4 </a:t>
            </a:r>
            <a:r>
              <a:rPr lang="es-AR" sz="2000" dirty="0"/>
              <a:t>ORGANIGRAMA</a:t>
            </a:r>
            <a:r>
              <a:rPr lang="es-AR" dirty="0"/>
              <a:t>.</a:t>
            </a:r>
          </a:p>
        </p:txBody>
      </p:sp>
    </p:spTree>
    <p:extLst>
      <p:ext uri="{BB962C8B-B14F-4D97-AF65-F5344CB8AC3E}">
        <p14:creationId xmlns:p14="http://schemas.microsoft.com/office/powerpoint/2010/main" val="2569836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down)">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uadroTexto 13">
            <a:extLst>
              <a:ext uri="{FF2B5EF4-FFF2-40B4-BE49-F238E27FC236}">
                <a16:creationId xmlns:a16="http://schemas.microsoft.com/office/drawing/2014/main" id="{8AD157CB-E8DD-C014-A680-B45DD3AF100C}"/>
              </a:ext>
            </a:extLst>
          </p:cNvPr>
          <p:cNvSpPr txBox="1"/>
          <p:nvPr/>
        </p:nvSpPr>
        <p:spPr>
          <a:xfrm>
            <a:off x="1177271" y="2258808"/>
            <a:ext cx="9571411" cy="1520096"/>
          </a:xfrm>
          <a:prstGeom prst="rect">
            <a:avLst/>
          </a:prstGeom>
          <a:noFill/>
        </p:spPr>
        <p:txBody>
          <a:bodyPr wrap="square">
            <a:spAutoFit/>
          </a:bodyPr>
          <a:lstStyle/>
          <a:p>
            <a:pPr>
              <a:lnSpc>
                <a:spcPct val="150000"/>
              </a:lnSpc>
            </a:pPr>
            <a:r>
              <a:rPr lang="es-AR" sz="2000" dirty="0"/>
              <a:t>6 </a:t>
            </a:r>
            <a:r>
              <a:rPr lang="es-AR" sz="2400" dirty="0"/>
              <a:t>POLÍTICA</a:t>
            </a:r>
            <a:r>
              <a:rPr lang="es-AR" sz="2000" dirty="0"/>
              <a:t>. </a:t>
            </a:r>
            <a:r>
              <a:rPr lang="es-ES" sz="2000" dirty="0"/>
              <a:t>Es el conjunto de lineamientos, directrices, reglas, costumbres y normas relacionadas con un proceso en particular. La política solamente dice “qué hacer” y el procedimiento dice “cómo hacer "el trabajo.</a:t>
            </a:r>
            <a:endParaRPr lang="es-AR" sz="2000" dirty="0"/>
          </a:p>
        </p:txBody>
      </p:sp>
      <p:sp>
        <p:nvSpPr>
          <p:cNvPr id="16" name="CuadroTexto 15">
            <a:extLst>
              <a:ext uri="{FF2B5EF4-FFF2-40B4-BE49-F238E27FC236}">
                <a16:creationId xmlns:a16="http://schemas.microsoft.com/office/drawing/2014/main" id="{B3531CA5-3AA3-2988-B0C6-C80B0E6C5663}"/>
              </a:ext>
            </a:extLst>
          </p:cNvPr>
          <p:cNvSpPr txBox="1"/>
          <p:nvPr/>
        </p:nvSpPr>
        <p:spPr>
          <a:xfrm>
            <a:off x="1177271" y="4013810"/>
            <a:ext cx="9571411" cy="1058431"/>
          </a:xfrm>
          <a:prstGeom prst="rect">
            <a:avLst/>
          </a:prstGeom>
          <a:noFill/>
        </p:spPr>
        <p:txBody>
          <a:bodyPr wrap="square">
            <a:spAutoFit/>
          </a:bodyPr>
          <a:lstStyle/>
          <a:p>
            <a:pPr>
              <a:lnSpc>
                <a:spcPct val="150000"/>
              </a:lnSpc>
            </a:pPr>
            <a:r>
              <a:rPr lang="es-AR" sz="2000" dirty="0"/>
              <a:t>7 </a:t>
            </a:r>
            <a:r>
              <a:rPr lang="es-AR" sz="2400" dirty="0"/>
              <a:t>PROCEDIMIENTO</a:t>
            </a:r>
            <a:r>
              <a:rPr lang="es-AR" sz="2000" dirty="0"/>
              <a:t>. </a:t>
            </a:r>
            <a:r>
              <a:rPr lang="es-ES" sz="2000" dirty="0"/>
              <a:t>Es la guía detallada que muestra cómo dos o más personas realizan un trabajo dentro de la organización.</a:t>
            </a:r>
            <a:endParaRPr lang="es-AR" sz="2000" dirty="0"/>
          </a:p>
        </p:txBody>
      </p:sp>
      <p:sp>
        <p:nvSpPr>
          <p:cNvPr id="4" name="CuadroTexto 3">
            <a:extLst>
              <a:ext uri="{FF2B5EF4-FFF2-40B4-BE49-F238E27FC236}">
                <a16:creationId xmlns:a16="http://schemas.microsoft.com/office/drawing/2014/main" id="{B473E4DE-E2DC-DB5A-638C-B9EA81249C95}"/>
              </a:ext>
            </a:extLst>
          </p:cNvPr>
          <p:cNvSpPr txBox="1"/>
          <p:nvPr/>
        </p:nvSpPr>
        <p:spPr>
          <a:xfrm>
            <a:off x="1286435" y="1167065"/>
            <a:ext cx="9372600" cy="504433"/>
          </a:xfrm>
          <a:prstGeom prst="rect">
            <a:avLst/>
          </a:prstGeom>
          <a:noFill/>
        </p:spPr>
        <p:txBody>
          <a:bodyPr wrap="square">
            <a:spAutoFit/>
          </a:bodyPr>
          <a:lstStyle/>
          <a:p>
            <a:pPr>
              <a:lnSpc>
                <a:spcPct val="150000"/>
              </a:lnSpc>
            </a:pPr>
            <a:r>
              <a:rPr lang="es-AR" sz="2000" dirty="0"/>
              <a:t>5 PERFIL DE PUESTO </a:t>
            </a:r>
            <a:r>
              <a:rPr lang="es-ES" sz="2000" dirty="0"/>
              <a:t>El perfil es “el deber ser” y la descripción de puestos es “el hacer”.</a:t>
            </a:r>
            <a:endParaRPr lang="es-AR" sz="2000" dirty="0"/>
          </a:p>
        </p:txBody>
      </p:sp>
    </p:spTree>
    <p:extLst>
      <p:ext uri="{BB962C8B-B14F-4D97-AF65-F5344CB8AC3E}">
        <p14:creationId xmlns:p14="http://schemas.microsoft.com/office/powerpoint/2010/main" val="3165957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barn(inVertical)">
                                      <p:cBhvr>
                                        <p:cTn id="12" dur="500"/>
                                        <p:tgtEl>
                                          <p:spTgt spid="1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6963A0B8-721B-FC47-E909-91144B262689}"/>
              </a:ext>
            </a:extLst>
          </p:cNvPr>
          <p:cNvPicPr>
            <a:picLocks noChangeAspect="1"/>
          </p:cNvPicPr>
          <p:nvPr/>
        </p:nvPicPr>
        <p:blipFill>
          <a:blip r:embed="rId2"/>
          <a:stretch>
            <a:fillRect/>
          </a:stretch>
        </p:blipFill>
        <p:spPr>
          <a:xfrm>
            <a:off x="939800" y="791135"/>
            <a:ext cx="10312400" cy="4865593"/>
          </a:xfrm>
          <a:prstGeom prst="rect">
            <a:avLst/>
          </a:prstGeom>
          <a:ln>
            <a:noFill/>
          </a:ln>
          <a:effectLst>
            <a:softEdge rad="112500"/>
          </a:effectLst>
        </p:spPr>
      </p:pic>
    </p:spTree>
    <p:extLst>
      <p:ext uri="{BB962C8B-B14F-4D97-AF65-F5344CB8AC3E}">
        <p14:creationId xmlns:p14="http://schemas.microsoft.com/office/powerpoint/2010/main" val="27846885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A3E0922C-184D-A9AB-349D-E0F2699F8026}"/>
              </a:ext>
            </a:extLst>
          </p:cNvPr>
          <p:cNvPicPr>
            <a:picLocks noChangeAspect="1"/>
          </p:cNvPicPr>
          <p:nvPr/>
        </p:nvPicPr>
        <p:blipFill rotWithShape="1">
          <a:blip r:embed="rId2"/>
          <a:srcRect t="4254" b="5992"/>
          <a:stretch/>
        </p:blipFill>
        <p:spPr>
          <a:xfrm>
            <a:off x="2994211" y="358588"/>
            <a:ext cx="5074023" cy="634725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386496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68EAC8F1-D1B7-625E-40DD-BC19EACF6F29}"/>
              </a:ext>
            </a:extLst>
          </p:cNvPr>
          <p:cNvPicPr>
            <a:picLocks noChangeAspect="1"/>
          </p:cNvPicPr>
          <p:nvPr/>
        </p:nvPicPr>
        <p:blipFill rotWithShape="1">
          <a:blip r:embed="rId2"/>
          <a:srcRect t="4878" b="4658"/>
          <a:stretch/>
        </p:blipFill>
        <p:spPr>
          <a:xfrm>
            <a:off x="3263153" y="252888"/>
            <a:ext cx="5056990" cy="635222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726157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87A944-2252-2CC5-FE72-FB6434AB6D11}"/>
              </a:ext>
            </a:extLst>
          </p:cNvPr>
          <p:cNvSpPr>
            <a:spLocks noGrp="1"/>
          </p:cNvSpPr>
          <p:nvPr>
            <p:ph type="title"/>
          </p:nvPr>
        </p:nvSpPr>
        <p:spPr/>
        <p:txBody>
          <a:bodyPr/>
          <a:lstStyle/>
          <a:p>
            <a:pPr algn="ctr"/>
            <a:r>
              <a:rPr lang="es-ES" spc="300" dirty="0">
                <a:solidFill>
                  <a:schemeClr val="bg1"/>
                </a:solidFill>
              </a:rPr>
              <a:t>Diferencia entre Procesos, Procedimientos, Actividades y Tareas</a:t>
            </a:r>
            <a:endParaRPr lang="es-AR" spc="300" dirty="0">
              <a:solidFill>
                <a:schemeClr val="bg1"/>
              </a:solidFill>
            </a:endParaRPr>
          </a:p>
        </p:txBody>
      </p:sp>
      <p:sp>
        <p:nvSpPr>
          <p:cNvPr id="4" name="CuadroTexto 3">
            <a:extLst>
              <a:ext uri="{FF2B5EF4-FFF2-40B4-BE49-F238E27FC236}">
                <a16:creationId xmlns:a16="http://schemas.microsoft.com/office/drawing/2014/main" id="{F1F08CFC-7E98-0DDA-9EDF-1087809D9BE9}"/>
              </a:ext>
            </a:extLst>
          </p:cNvPr>
          <p:cNvSpPr txBox="1"/>
          <p:nvPr/>
        </p:nvSpPr>
        <p:spPr>
          <a:xfrm>
            <a:off x="1250575" y="2232228"/>
            <a:ext cx="10116671" cy="924869"/>
          </a:xfrm>
          <a:prstGeom prst="rect">
            <a:avLst/>
          </a:prstGeom>
          <a:noFill/>
        </p:spPr>
        <p:txBody>
          <a:bodyPr wrap="square">
            <a:spAutoFit/>
          </a:bodyPr>
          <a:lstStyle/>
          <a:p>
            <a:pPr>
              <a:lnSpc>
                <a:spcPct val="150000"/>
              </a:lnSpc>
            </a:pPr>
            <a:r>
              <a:rPr lang="es-ES" sz="2000" u="sng" dirty="0">
                <a:solidFill>
                  <a:schemeClr val="bg1"/>
                </a:solidFill>
                <a:effectLst>
                  <a:outerShdw blurRad="38100" dist="38100" dir="2700000" algn="tl">
                    <a:srgbClr val="000000">
                      <a:alpha val="43137"/>
                    </a:srgbClr>
                  </a:outerShdw>
                </a:effectLst>
              </a:rPr>
              <a:t>Tarea:</a:t>
            </a:r>
            <a:r>
              <a:rPr lang="es-ES" dirty="0">
                <a:solidFill>
                  <a:schemeClr val="bg1"/>
                </a:solidFill>
              </a:rPr>
              <a:t> Corresponde a una ejecución orientada a lo instantáneo. Se caracteriza por tener un tiempo limitado y se hace con miras a cumplir con una actividad.</a:t>
            </a:r>
            <a:endParaRPr lang="es-AR" dirty="0">
              <a:solidFill>
                <a:schemeClr val="bg1"/>
              </a:solidFill>
            </a:endParaRPr>
          </a:p>
        </p:txBody>
      </p:sp>
      <p:sp>
        <p:nvSpPr>
          <p:cNvPr id="6" name="CuadroTexto 5">
            <a:extLst>
              <a:ext uri="{FF2B5EF4-FFF2-40B4-BE49-F238E27FC236}">
                <a16:creationId xmlns:a16="http://schemas.microsoft.com/office/drawing/2014/main" id="{29D76378-F4CD-706D-A9F4-5F496D329BF9}"/>
              </a:ext>
            </a:extLst>
          </p:cNvPr>
          <p:cNvSpPr txBox="1"/>
          <p:nvPr/>
        </p:nvSpPr>
        <p:spPr>
          <a:xfrm>
            <a:off x="1250575" y="3363777"/>
            <a:ext cx="10116670" cy="924869"/>
          </a:xfrm>
          <a:prstGeom prst="rect">
            <a:avLst/>
          </a:prstGeom>
          <a:noFill/>
        </p:spPr>
        <p:txBody>
          <a:bodyPr wrap="square">
            <a:spAutoFit/>
          </a:bodyPr>
          <a:lstStyle/>
          <a:p>
            <a:pPr>
              <a:lnSpc>
                <a:spcPct val="150000"/>
              </a:lnSpc>
            </a:pPr>
            <a:r>
              <a:rPr lang="es-ES" sz="2000" u="sng" dirty="0">
                <a:solidFill>
                  <a:schemeClr val="bg1"/>
                </a:solidFill>
                <a:effectLst>
                  <a:outerShdw blurRad="38100" dist="38100" dir="2700000" algn="tl">
                    <a:srgbClr val="000000">
                      <a:alpha val="43137"/>
                    </a:srgbClr>
                  </a:outerShdw>
                </a:effectLst>
              </a:rPr>
              <a:t>Actividad:</a:t>
            </a:r>
            <a:r>
              <a:rPr lang="es-ES" dirty="0">
                <a:solidFill>
                  <a:schemeClr val="bg1"/>
                </a:solidFill>
              </a:rPr>
              <a:t> Hace referencia a una serie de acciones que se ejecutan con el fin de alcanzar los objetivos planteados. </a:t>
            </a:r>
            <a:endParaRPr lang="es-AR" dirty="0">
              <a:solidFill>
                <a:schemeClr val="bg1"/>
              </a:solidFill>
            </a:endParaRPr>
          </a:p>
        </p:txBody>
      </p:sp>
    </p:spTree>
    <p:extLst>
      <p:ext uri="{BB962C8B-B14F-4D97-AF65-F5344CB8AC3E}">
        <p14:creationId xmlns:p14="http://schemas.microsoft.com/office/powerpoint/2010/main" val="25770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10BB945E-B245-206F-ED14-5DB0E41F7BBA}"/>
              </a:ext>
            </a:extLst>
          </p:cNvPr>
          <p:cNvSpPr txBox="1"/>
          <p:nvPr/>
        </p:nvSpPr>
        <p:spPr>
          <a:xfrm>
            <a:off x="1541930" y="2937320"/>
            <a:ext cx="9789459" cy="1450904"/>
          </a:xfrm>
          <a:prstGeom prst="rect">
            <a:avLst/>
          </a:prstGeom>
          <a:noFill/>
        </p:spPr>
        <p:txBody>
          <a:bodyPr wrap="square">
            <a:spAutoFit/>
          </a:bodyPr>
          <a:lstStyle/>
          <a:p>
            <a:pPr>
              <a:lnSpc>
                <a:spcPct val="150000"/>
              </a:lnSpc>
            </a:pPr>
            <a:r>
              <a:rPr lang="es-ES" sz="2400" u="sng" dirty="0">
                <a:solidFill>
                  <a:schemeClr val="bg1"/>
                </a:solidFill>
                <a:effectLst>
                  <a:outerShdw blurRad="38100" dist="38100" dir="2700000" algn="tl">
                    <a:srgbClr val="000000">
                      <a:alpha val="43137"/>
                    </a:srgbClr>
                  </a:outerShdw>
                </a:effectLst>
              </a:rPr>
              <a:t>Proceso:</a:t>
            </a:r>
            <a:r>
              <a:rPr lang="es-ES" dirty="0">
                <a:solidFill>
                  <a:schemeClr val="bg1"/>
                </a:solidFill>
              </a:rPr>
              <a:t> Podemos definirlo como el conjunto de procedimientos, actividades y tareas</a:t>
            </a:r>
          </a:p>
          <a:p>
            <a:pPr>
              <a:lnSpc>
                <a:spcPct val="150000"/>
              </a:lnSpc>
            </a:pPr>
            <a:r>
              <a:rPr lang="es-ES" dirty="0">
                <a:solidFill>
                  <a:schemeClr val="bg1"/>
                </a:solidFill>
              </a:rPr>
              <a:t>que de acuerdo a los insumos de entrada son transformados para obtener un</a:t>
            </a:r>
          </a:p>
          <a:p>
            <a:pPr>
              <a:lnSpc>
                <a:spcPct val="150000"/>
              </a:lnSpc>
            </a:pPr>
            <a:r>
              <a:rPr lang="es-ES" dirty="0">
                <a:solidFill>
                  <a:schemeClr val="bg1"/>
                </a:solidFill>
              </a:rPr>
              <a:t>resultado que sería el producto final. </a:t>
            </a:r>
            <a:endParaRPr lang="es-AR" dirty="0">
              <a:solidFill>
                <a:schemeClr val="bg1"/>
              </a:solidFill>
            </a:endParaRPr>
          </a:p>
        </p:txBody>
      </p:sp>
      <p:sp>
        <p:nvSpPr>
          <p:cNvPr id="6" name="CuadroTexto 5">
            <a:extLst>
              <a:ext uri="{FF2B5EF4-FFF2-40B4-BE49-F238E27FC236}">
                <a16:creationId xmlns:a16="http://schemas.microsoft.com/office/drawing/2014/main" id="{642BFFC7-0FFA-6945-D2AC-0106D2409290}"/>
              </a:ext>
            </a:extLst>
          </p:cNvPr>
          <p:cNvSpPr txBox="1"/>
          <p:nvPr/>
        </p:nvSpPr>
        <p:spPr>
          <a:xfrm>
            <a:off x="1438835" y="1505318"/>
            <a:ext cx="8449236" cy="924869"/>
          </a:xfrm>
          <a:prstGeom prst="rect">
            <a:avLst/>
          </a:prstGeom>
          <a:noFill/>
        </p:spPr>
        <p:txBody>
          <a:bodyPr wrap="square">
            <a:spAutoFit/>
          </a:bodyPr>
          <a:lstStyle/>
          <a:p>
            <a:pPr>
              <a:lnSpc>
                <a:spcPct val="150000"/>
              </a:lnSpc>
            </a:pPr>
            <a:r>
              <a:rPr lang="es-ES" sz="2000" u="sng" dirty="0">
                <a:solidFill>
                  <a:schemeClr val="bg1"/>
                </a:solidFill>
                <a:effectLst>
                  <a:outerShdw blurRad="38100" dist="38100" dir="2700000" algn="tl">
                    <a:srgbClr val="000000">
                      <a:alpha val="43137"/>
                    </a:srgbClr>
                  </a:outerShdw>
                </a:effectLst>
              </a:rPr>
              <a:t>Procedimiento</a:t>
            </a:r>
            <a:r>
              <a:rPr lang="es-ES" dirty="0">
                <a:solidFill>
                  <a:schemeClr val="bg1"/>
                </a:solidFill>
              </a:rPr>
              <a:t> Son los métodos de ejecución que se realizan para conseguir que el proceso se materialice.</a:t>
            </a:r>
            <a:endParaRPr lang="es-AR" dirty="0">
              <a:solidFill>
                <a:schemeClr val="bg1"/>
              </a:solidFill>
            </a:endParaRPr>
          </a:p>
        </p:txBody>
      </p:sp>
    </p:spTree>
    <p:extLst>
      <p:ext uri="{BB962C8B-B14F-4D97-AF65-F5344CB8AC3E}">
        <p14:creationId xmlns:p14="http://schemas.microsoft.com/office/powerpoint/2010/main" val="1053468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7EA036-F33C-7330-2CCE-7B8013E26673}"/>
              </a:ext>
            </a:extLst>
          </p:cNvPr>
          <p:cNvSpPr>
            <a:spLocks noGrp="1"/>
          </p:cNvSpPr>
          <p:nvPr>
            <p:ph type="title"/>
          </p:nvPr>
        </p:nvSpPr>
        <p:spPr/>
        <p:txBody>
          <a:bodyPr/>
          <a:lstStyle/>
          <a:p>
            <a:endParaRPr lang="es-AR" dirty="0"/>
          </a:p>
        </p:txBody>
      </p:sp>
      <p:pic>
        <p:nvPicPr>
          <p:cNvPr id="1026" name="Picture 2">
            <a:extLst>
              <a:ext uri="{FF2B5EF4-FFF2-40B4-BE49-F238E27FC236}">
                <a16:creationId xmlns:a16="http://schemas.microsoft.com/office/drawing/2014/main" id="{13369CC0-D3D8-41BC-E012-49D0CE39F5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1575" y="147638"/>
            <a:ext cx="9848850" cy="6562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80845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43F2BD66-20A4-E74A-2C82-ADA1468FC6B5}"/>
              </a:ext>
            </a:extLst>
          </p:cNvPr>
          <p:cNvSpPr txBox="1"/>
          <p:nvPr/>
        </p:nvSpPr>
        <p:spPr>
          <a:xfrm>
            <a:off x="1295400" y="510990"/>
            <a:ext cx="9905998" cy="1138773"/>
          </a:xfrm>
          <a:prstGeom prst="rect">
            <a:avLst/>
          </a:prstGeom>
          <a:noFill/>
        </p:spPr>
        <p:txBody>
          <a:bodyPr wrap="square">
            <a:spAutoFit/>
          </a:bodyPr>
          <a:lstStyle/>
          <a:p>
            <a:r>
              <a:rPr lang="es-AR" sz="2800" dirty="0">
                <a:solidFill>
                  <a:schemeClr val="bg1"/>
                </a:solidFill>
                <a:effectLst>
                  <a:outerShdw blurRad="38100" dist="38100" dir="2700000" algn="tl">
                    <a:srgbClr val="000000">
                      <a:alpha val="43137"/>
                    </a:srgbClr>
                  </a:outerShdw>
                </a:effectLst>
              </a:rPr>
              <a:t>El diagrama de flujo o flujograma</a:t>
            </a:r>
            <a:r>
              <a:rPr lang="es-AR" sz="2000" dirty="0">
                <a:solidFill>
                  <a:schemeClr val="bg1"/>
                </a:solidFill>
              </a:rPr>
              <a:t> o diagrama de actividades es la </a:t>
            </a:r>
            <a:r>
              <a:rPr lang="es-ES" sz="2000" dirty="0">
                <a:solidFill>
                  <a:schemeClr val="bg1"/>
                </a:solidFill>
              </a:rPr>
              <a:t>representación gráfica del algoritmo o proceso. Se utiliza en disciplinas como programación, economía, procesos industriales y psicología cognitiva.</a:t>
            </a:r>
            <a:endParaRPr lang="es-AR" sz="2000" dirty="0">
              <a:solidFill>
                <a:schemeClr val="bg1"/>
              </a:solidFill>
            </a:endParaRPr>
          </a:p>
        </p:txBody>
      </p:sp>
      <p:pic>
        <p:nvPicPr>
          <p:cNvPr id="2050" name="Picture 2">
            <a:extLst>
              <a:ext uri="{FF2B5EF4-FFF2-40B4-BE49-F238E27FC236}">
                <a16:creationId xmlns:a16="http://schemas.microsoft.com/office/drawing/2014/main" id="{AEAB26A9-FA8D-F6A7-2143-841C305219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50926" y="2005293"/>
            <a:ext cx="3086100" cy="4210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2406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1" dur="500"/>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nodeType="clickEffect">
                                  <p:stCondLst>
                                    <p:cond delay="0"/>
                                  </p:stCondLst>
                                  <p:childTnLst>
                                    <p:set>
                                      <p:cBhvr>
                                        <p:cTn id="15" dur="1" fill="hold">
                                          <p:stCondLst>
                                            <p:cond delay="0"/>
                                          </p:stCondLst>
                                        </p:cTn>
                                        <p:tgtEl>
                                          <p:spTgt spid="2050"/>
                                        </p:tgtEl>
                                        <p:attrNameLst>
                                          <p:attrName>style.visibility</p:attrName>
                                        </p:attrNameLst>
                                      </p:cBhvr>
                                      <p:to>
                                        <p:strVal val="visible"/>
                                      </p:to>
                                    </p:set>
                                    <p:animEffect transition="in" filter="wheel(1)">
                                      <p:cBhvr>
                                        <p:cTn id="16"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1D1108-8810-9132-A18F-A09BA76FBE0A}"/>
              </a:ext>
            </a:extLst>
          </p:cNvPr>
          <p:cNvSpPr>
            <a:spLocks noGrp="1"/>
          </p:cNvSpPr>
          <p:nvPr>
            <p:ph type="title"/>
          </p:nvPr>
        </p:nvSpPr>
        <p:spPr>
          <a:xfrm>
            <a:off x="1062319" y="1030894"/>
            <a:ext cx="9905998" cy="1362682"/>
          </a:xfrm>
        </p:spPr>
        <p:txBody>
          <a:bodyPr>
            <a:normAutofit fontScale="90000"/>
          </a:bodyPr>
          <a:lstStyle/>
          <a:p>
            <a:pPr algn="just">
              <a:lnSpc>
                <a:spcPct val="150000"/>
              </a:lnSpc>
            </a:pPr>
            <a:br>
              <a:rPr lang="es-ES" b="0" i="0" dirty="0">
                <a:solidFill>
                  <a:srgbClr val="202124"/>
                </a:solidFill>
                <a:effectLst/>
                <a:latin typeface="Google Sans"/>
              </a:rPr>
            </a:br>
            <a:br>
              <a:rPr lang="es-ES" b="0" i="0" dirty="0">
                <a:solidFill>
                  <a:srgbClr val="202124"/>
                </a:solidFill>
                <a:effectLst/>
                <a:latin typeface="Google Sans"/>
              </a:rPr>
            </a:br>
            <a:br>
              <a:rPr lang="es-ES" b="0" i="0" dirty="0">
                <a:solidFill>
                  <a:srgbClr val="202124"/>
                </a:solidFill>
                <a:effectLst/>
                <a:latin typeface="Google Sans"/>
              </a:rPr>
            </a:br>
            <a:br>
              <a:rPr lang="es-ES" b="0" i="0" dirty="0">
                <a:solidFill>
                  <a:srgbClr val="202124"/>
                </a:solidFill>
                <a:effectLst/>
                <a:latin typeface="Google Sans"/>
              </a:rPr>
            </a:br>
            <a:r>
              <a:rPr lang="es-ES" b="0" i="0" dirty="0">
                <a:solidFill>
                  <a:srgbClr val="202124"/>
                </a:solidFill>
                <a:effectLst/>
                <a:latin typeface="Google Sans"/>
              </a:rPr>
              <a:t>El estudio de tiempos y movimientos es una </a:t>
            </a:r>
            <a:r>
              <a:rPr lang="es-ES" b="0" i="0" dirty="0">
                <a:solidFill>
                  <a:srgbClr val="040C28"/>
                </a:solidFill>
                <a:effectLst/>
                <a:latin typeface="Google Sans"/>
              </a:rPr>
              <a:t>herramienta para la medición del trabajo utilizada con éxito desde finales del Siglo XIX, cuando fue desarrollada por Taylor</a:t>
            </a:r>
            <a:r>
              <a:rPr lang="es-ES" b="0" i="0" dirty="0">
                <a:solidFill>
                  <a:srgbClr val="202124"/>
                </a:solidFill>
                <a:effectLst/>
                <a:latin typeface="Google Sans"/>
              </a:rPr>
              <a:t>.</a:t>
            </a:r>
            <a:br>
              <a:rPr lang="es-ES" b="0" i="0" dirty="0">
                <a:solidFill>
                  <a:srgbClr val="202124"/>
                </a:solidFill>
                <a:effectLst/>
                <a:latin typeface="Google Sans"/>
              </a:rPr>
            </a:br>
            <a:endParaRPr lang="es-AR" dirty="0"/>
          </a:p>
        </p:txBody>
      </p:sp>
    </p:spTree>
    <p:extLst>
      <p:ext uri="{BB962C8B-B14F-4D97-AF65-F5344CB8AC3E}">
        <p14:creationId xmlns:p14="http://schemas.microsoft.com/office/powerpoint/2010/main" val="2374487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7816A9-8CEF-C063-7506-65433648A94C}"/>
              </a:ext>
            </a:extLst>
          </p:cNvPr>
          <p:cNvSpPr>
            <a:spLocks noGrp="1"/>
          </p:cNvSpPr>
          <p:nvPr>
            <p:ph type="title"/>
          </p:nvPr>
        </p:nvSpPr>
        <p:spPr>
          <a:xfrm>
            <a:off x="1141413" y="618518"/>
            <a:ext cx="10423058" cy="1478570"/>
          </a:xfrm>
        </p:spPr>
        <p:txBody>
          <a:bodyPr>
            <a:normAutofit fontScale="90000"/>
          </a:bodyPr>
          <a:lstStyle/>
          <a:p>
            <a:r>
              <a:rPr lang="es-AR" sz="3600" dirty="0">
                <a:solidFill>
                  <a:schemeClr val="bg1"/>
                </a:solidFill>
                <a:effectLst>
                  <a:outerShdw blurRad="38100" dist="38100" dir="2700000" algn="tl">
                    <a:srgbClr val="000000">
                      <a:alpha val="43137"/>
                    </a:srgbClr>
                  </a:outerShdw>
                </a:effectLst>
                <a:latin typeface="Bahnschrift Light Condensed" panose="020B0502040204020203" pitchFamily="34" charset="0"/>
              </a:rPr>
              <a:t>El diagrama de flujo: </a:t>
            </a:r>
            <a:r>
              <a:rPr lang="es-AR" sz="2700" dirty="0">
                <a:solidFill>
                  <a:schemeClr val="bg1">
                    <a:lumMod val="85000"/>
                    <a:lumOff val="15000"/>
                  </a:schemeClr>
                </a:solidFill>
                <a:latin typeface="Dubai" panose="020B0503030403030204" pitchFamily="34" charset="-78"/>
                <a:cs typeface="Dubai" panose="020B0503030403030204" pitchFamily="34" charset="-78"/>
              </a:rPr>
              <a:t>Se utilizan símbolos y flechas y muestran la secuencia de acciones elementales que conforman el proceso en cuestión.</a:t>
            </a:r>
            <a:br>
              <a:rPr lang="es-AR" sz="2700" dirty="0">
                <a:solidFill>
                  <a:schemeClr val="bg1">
                    <a:lumMod val="85000"/>
                    <a:lumOff val="15000"/>
                  </a:schemeClr>
                </a:solidFill>
                <a:latin typeface="Dubai" panose="020B0503030403030204" pitchFamily="34" charset="-78"/>
                <a:cs typeface="Dubai" panose="020B0503030403030204" pitchFamily="34" charset="-78"/>
              </a:rPr>
            </a:br>
            <a:r>
              <a:rPr lang="es-AR" sz="3600" dirty="0">
                <a:solidFill>
                  <a:schemeClr val="bg1"/>
                </a:solidFill>
                <a:effectLst>
                  <a:outerShdw blurRad="38100" dist="38100" dir="2700000" algn="tl">
                    <a:srgbClr val="000000">
                      <a:alpha val="43137"/>
                    </a:srgbClr>
                  </a:outerShdw>
                </a:effectLst>
              </a:rPr>
              <a:t> </a:t>
            </a:r>
            <a:endParaRPr lang="es-AR" dirty="0"/>
          </a:p>
        </p:txBody>
      </p:sp>
      <p:sp>
        <p:nvSpPr>
          <p:cNvPr id="5" name="Título 1">
            <a:extLst>
              <a:ext uri="{FF2B5EF4-FFF2-40B4-BE49-F238E27FC236}">
                <a16:creationId xmlns:a16="http://schemas.microsoft.com/office/drawing/2014/main" id="{C5409968-723C-97D9-1CD5-70A7E1DCCF36}"/>
              </a:ext>
            </a:extLst>
          </p:cNvPr>
          <p:cNvSpPr txBox="1">
            <a:spLocks/>
          </p:cNvSpPr>
          <p:nvPr/>
        </p:nvSpPr>
        <p:spPr>
          <a:xfrm>
            <a:off x="1141413" y="1748071"/>
            <a:ext cx="9905998" cy="14785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endParaRPr lang="es-AR" dirty="0"/>
          </a:p>
        </p:txBody>
      </p:sp>
      <p:pic>
        <p:nvPicPr>
          <p:cNvPr id="8" name="Imagen 7">
            <a:extLst>
              <a:ext uri="{FF2B5EF4-FFF2-40B4-BE49-F238E27FC236}">
                <a16:creationId xmlns:a16="http://schemas.microsoft.com/office/drawing/2014/main" id="{335903A1-83EC-1942-3963-0852F8968D0D}"/>
              </a:ext>
            </a:extLst>
          </p:cNvPr>
          <p:cNvPicPr>
            <a:picLocks noChangeAspect="1"/>
          </p:cNvPicPr>
          <p:nvPr/>
        </p:nvPicPr>
        <p:blipFill rotWithShape="1">
          <a:blip r:embed="rId2">
            <a:extLst>
              <a:ext uri="{BEBA8EAE-BF5A-486C-A8C5-ECC9F3942E4B}">
                <a14:imgProps xmlns:a14="http://schemas.microsoft.com/office/drawing/2010/main">
                  <a14:imgLayer r:embed="rId3">
                    <a14:imgEffect>
                      <a14:colorTemperature colorTemp="5900"/>
                    </a14:imgEffect>
                    <a14:imgEffect>
                      <a14:brightnessContrast bright="40000" contrast="-20000"/>
                    </a14:imgEffect>
                  </a14:imgLayer>
                </a14:imgProps>
              </a:ext>
            </a:extLst>
          </a:blip>
          <a:srcRect t="6144" r="4756" b="3138"/>
          <a:stretch/>
        </p:blipFill>
        <p:spPr>
          <a:xfrm>
            <a:off x="2904565" y="1660523"/>
            <a:ext cx="8588187" cy="4854815"/>
          </a:xfrm>
          <a:prstGeom prst="rect">
            <a:avLst/>
          </a:prstGeom>
          <a:ln>
            <a:noFill/>
          </a:ln>
          <a:effectLst>
            <a:softEdge rad="112500"/>
          </a:effectLst>
        </p:spPr>
      </p:pic>
    </p:spTree>
    <p:extLst>
      <p:ext uri="{BB962C8B-B14F-4D97-AF65-F5344CB8AC3E}">
        <p14:creationId xmlns:p14="http://schemas.microsoft.com/office/powerpoint/2010/main" val="2919250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circle(in)">
                                      <p:cBhvr>
                                        <p:cTn id="14"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5DBF8CB5-0737-A4C7-228A-E497EF33485D}"/>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5300"/>
                    </a14:imgEffect>
                    <a14:imgEffect>
                      <a14:saturation sat="66000"/>
                    </a14:imgEffect>
                    <a14:imgEffect>
                      <a14:brightnessContrast bright="20000" contrast="20000"/>
                    </a14:imgEffect>
                  </a14:imgLayer>
                </a14:imgProps>
              </a:ext>
            </a:extLst>
          </a:blip>
          <a:stretch>
            <a:fillRect/>
          </a:stretch>
        </p:blipFill>
        <p:spPr>
          <a:xfrm>
            <a:off x="1" y="-99767"/>
            <a:ext cx="12191999" cy="6957767"/>
          </a:xfrm>
          <a:prstGeom prst="rect">
            <a:avLst/>
          </a:prstGeom>
          <a:ln>
            <a:solidFill>
              <a:schemeClr val="tx2">
                <a:lumMod val="75000"/>
              </a:schemeClr>
            </a:solidFill>
          </a:ln>
          <a:effectLst>
            <a:outerShdw blurRad="190500" algn="tl" rotWithShape="0">
              <a:srgbClr val="000000">
                <a:alpha val="70000"/>
              </a:srgbClr>
            </a:outerShdw>
          </a:effectLst>
        </p:spPr>
      </p:pic>
      <mc:AlternateContent xmlns:mc="http://schemas.openxmlformats.org/markup-compatibility/2006" xmlns:p14="http://schemas.microsoft.com/office/powerpoint/2010/main">
        <mc:Choice Requires="p14">
          <p:contentPart p14:bwMode="auto" r:id="rId4">
            <p14:nvContentPartPr>
              <p14:cNvPr id="11" name="Entrada de lápiz 10">
                <a:extLst>
                  <a:ext uri="{FF2B5EF4-FFF2-40B4-BE49-F238E27FC236}">
                    <a16:creationId xmlns:a16="http://schemas.microsoft.com/office/drawing/2014/main" id="{67580831-1323-3891-5E5D-366A515D02D9}"/>
                  </a:ext>
                </a:extLst>
              </p14:cNvPr>
              <p14:cNvContentPartPr/>
              <p14:nvPr/>
            </p14:nvContentPartPr>
            <p14:xfrm>
              <a:off x="304581" y="1371304"/>
              <a:ext cx="1523880" cy="20160"/>
            </p14:xfrm>
          </p:contentPart>
        </mc:Choice>
        <mc:Fallback xmlns="">
          <p:pic>
            <p:nvPicPr>
              <p:cNvPr id="11" name="Entrada de lápiz 10">
                <a:extLst>
                  <a:ext uri="{FF2B5EF4-FFF2-40B4-BE49-F238E27FC236}">
                    <a16:creationId xmlns:a16="http://schemas.microsoft.com/office/drawing/2014/main" id="{67580831-1323-3891-5E5D-366A515D02D9}"/>
                  </a:ext>
                </a:extLst>
              </p:cNvPr>
              <p:cNvPicPr/>
              <p:nvPr/>
            </p:nvPicPr>
            <p:blipFill>
              <a:blip r:embed="rId5"/>
              <a:stretch>
                <a:fillRect/>
              </a:stretch>
            </p:blipFill>
            <p:spPr>
              <a:xfrm>
                <a:off x="250941" y="1263664"/>
                <a:ext cx="163152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2" name="Entrada de lápiz 11">
                <a:extLst>
                  <a:ext uri="{FF2B5EF4-FFF2-40B4-BE49-F238E27FC236}">
                    <a16:creationId xmlns:a16="http://schemas.microsoft.com/office/drawing/2014/main" id="{000204E0-1A9F-9B33-C4EF-61D571FD947A}"/>
                  </a:ext>
                </a:extLst>
              </p14:cNvPr>
              <p14:cNvContentPartPr/>
              <p14:nvPr/>
            </p14:nvContentPartPr>
            <p14:xfrm>
              <a:off x="313581" y="2769904"/>
              <a:ext cx="2303280" cy="360"/>
            </p14:xfrm>
          </p:contentPart>
        </mc:Choice>
        <mc:Fallback xmlns="">
          <p:pic>
            <p:nvPicPr>
              <p:cNvPr id="12" name="Entrada de lápiz 11">
                <a:extLst>
                  <a:ext uri="{FF2B5EF4-FFF2-40B4-BE49-F238E27FC236}">
                    <a16:creationId xmlns:a16="http://schemas.microsoft.com/office/drawing/2014/main" id="{000204E0-1A9F-9B33-C4EF-61D571FD947A}"/>
                  </a:ext>
                </a:extLst>
              </p:cNvPr>
              <p:cNvPicPr/>
              <p:nvPr/>
            </p:nvPicPr>
            <p:blipFill>
              <a:blip r:embed="rId7"/>
              <a:stretch>
                <a:fillRect/>
              </a:stretch>
            </p:blipFill>
            <p:spPr>
              <a:xfrm>
                <a:off x="259581" y="2661904"/>
                <a:ext cx="241092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3" name="Entrada de lápiz 12">
                <a:extLst>
                  <a:ext uri="{FF2B5EF4-FFF2-40B4-BE49-F238E27FC236}">
                    <a16:creationId xmlns:a16="http://schemas.microsoft.com/office/drawing/2014/main" id="{6AC4AFE4-61B7-168F-4FBE-F0B92E3A332E}"/>
                  </a:ext>
                </a:extLst>
              </p14:cNvPr>
              <p14:cNvContentPartPr/>
              <p14:nvPr/>
            </p14:nvContentPartPr>
            <p14:xfrm>
              <a:off x="349581" y="4122784"/>
              <a:ext cx="1119960" cy="45720"/>
            </p14:xfrm>
          </p:contentPart>
        </mc:Choice>
        <mc:Fallback xmlns="">
          <p:pic>
            <p:nvPicPr>
              <p:cNvPr id="13" name="Entrada de lápiz 12">
                <a:extLst>
                  <a:ext uri="{FF2B5EF4-FFF2-40B4-BE49-F238E27FC236}">
                    <a16:creationId xmlns:a16="http://schemas.microsoft.com/office/drawing/2014/main" id="{6AC4AFE4-61B7-168F-4FBE-F0B92E3A332E}"/>
                  </a:ext>
                </a:extLst>
              </p:cNvPr>
              <p:cNvPicPr/>
              <p:nvPr/>
            </p:nvPicPr>
            <p:blipFill>
              <a:blip r:embed="rId9"/>
              <a:stretch>
                <a:fillRect/>
              </a:stretch>
            </p:blipFill>
            <p:spPr>
              <a:xfrm>
                <a:off x="295581" y="4015144"/>
                <a:ext cx="1227600" cy="2613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4" name="Entrada de lápiz 13">
                <a:extLst>
                  <a:ext uri="{FF2B5EF4-FFF2-40B4-BE49-F238E27FC236}">
                    <a16:creationId xmlns:a16="http://schemas.microsoft.com/office/drawing/2014/main" id="{C8506624-73C3-71D0-AB0B-C2EEDF74379C}"/>
                  </a:ext>
                </a:extLst>
              </p14:cNvPr>
              <p14:cNvContentPartPr/>
              <p14:nvPr/>
            </p14:nvContentPartPr>
            <p14:xfrm>
              <a:off x="376221" y="5565304"/>
              <a:ext cx="1496520" cy="20160"/>
            </p14:xfrm>
          </p:contentPart>
        </mc:Choice>
        <mc:Fallback xmlns="">
          <p:pic>
            <p:nvPicPr>
              <p:cNvPr id="14" name="Entrada de lápiz 13">
                <a:extLst>
                  <a:ext uri="{FF2B5EF4-FFF2-40B4-BE49-F238E27FC236}">
                    <a16:creationId xmlns:a16="http://schemas.microsoft.com/office/drawing/2014/main" id="{C8506624-73C3-71D0-AB0B-C2EEDF74379C}"/>
                  </a:ext>
                </a:extLst>
              </p:cNvPr>
              <p:cNvPicPr/>
              <p:nvPr/>
            </p:nvPicPr>
            <p:blipFill>
              <a:blip r:embed="rId11"/>
              <a:stretch>
                <a:fillRect/>
              </a:stretch>
            </p:blipFill>
            <p:spPr>
              <a:xfrm>
                <a:off x="322221" y="5457304"/>
                <a:ext cx="160416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6" name="Entrada de lápiz 15">
                <a:extLst>
                  <a:ext uri="{FF2B5EF4-FFF2-40B4-BE49-F238E27FC236}">
                    <a16:creationId xmlns:a16="http://schemas.microsoft.com/office/drawing/2014/main" id="{46DFA7BC-C29D-D27E-BA6F-8ECD1F2E84FA}"/>
                  </a:ext>
                </a:extLst>
              </p14:cNvPr>
              <p14:cNvContentPartPr/>
              <p14:nvPr/>
            </p14:nvContentPartPr>
            <p14:xfrm>
              <a:off x="331581" y="34984"/>
              <a:ext cx="1460160" cy="20160"/>
            </p14:xfrm>
          </p:contentPart>
        </mc:Choice>
        <mc:Fallback xmlns="">
          <p:pic>
            <p:nvPicPr>
              <p:cNvPr id="16" name="Entrada de lápiz 15">
                <a:extLst>
                  <a:ext uri="{FF2B5EF4-FFF2-40B4-BE49-F238E27FC236}">
                    <a16:creationId xmlns:a16="http://schemas.microsoft.com/office/drawing/2014/main" id="{46DFA7BC-C29D-D27E-BA6F-8ECD1F2E84FA}"/>
                  </a:ext>
                </a:extLst>
              </p:cNvPr>
              <p:cNvPicPr/>
              <p:nvPr/>
            </p:nvPicPr>
            <p:blipFill>
              <a:blip r:embed="rId13"/>
              <a:stretch>
                <a:fillRect/>
              </a:stretch>
            </p:blipFill>
            <p:spPr>
              <a:xfrm>
                <a:off x="277941" y="-72656"/>
                <a:ext cx="1567800" cy="235800"/>
              </a:xfrm>
              <a:prstGeom prst="rect">
                <a:avLst/>
              </a:prstGeom>
            </p:spPr>
          </p:pic>
        </mc:Fallback>
      </mc:AlternateContent>
    </p:spTree>
    <p:extLst>
      <p:ext uri="{BB962C8B-B14F-4D97-AF65-F5344CB8AC3E}">
        <p14:creationId xmlns:p14="http://schemas.microsoft.com/office/powerpoint/2010/main" val="38243654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EE8A2385-DB92-CC60-C0CB-676288751549}"/>
              </a:ext>
            </a:extLst>
          </p:cNvPr>
          <p:cNvSpPr>
            <a:spLocks noGrp="1"/>
          </p:cNvSpPr>
          <p:nvPr>
            <p:ph type="subTitle" idx="1"/>
          </p:nvPr>
        </p:nvSpPr>
        <p:spPr>
          <a:xfrm>
            <a:off x="1589553" y="571966"/>
            <a:ext cx="8791575" cy="969963"/>
          </a:xfrm>
        </p:spPr>
        <p:txBody>
          <a:bodyPr>
            <a:normAutofit/>
          </a:bodyPr>
          <a:lstStyle/>
          <a:p>
            <a:r>
              <a:rPr lang="es-AR" sz="2400" dirty="0">
                <a:solidFill>
                  <a:schemeClr val="bg1">
                    <a:lumMod val="85000"/>
                    <a:lumOff val="15000"/>
                  </a:schemeClr>
                </a:solidFill>
                <a:latin typeface="Aharoni" panose="02010803020104030203" pitchFamily="2" charset="-79"/>
                <a:cs typeface="Aharoni" panose="02010803020104030203" pitchFamily="2" charset="-79"/>
              </a:rPr>
              <a:t>ASPECTOS A TENER EN CUENTA:</a:t>
            </a:r>
          </a:p>
        </p:txBody>
      </p:sp>
      <p:sp>
        <p:nvSpPr>
          <p:cNvPr id="4" name="Subtítulo 2">
            <a:extLst>
              <a:ext uri="{FF2B5EF4-FFF2-40B4-BE49-F238E27FC236}">
                <a16:creationId xmlns:a16="http://schemas.microsoft.com/office/drawing/2014/main" id="{17B2335B-A407-ADF1-5DF8-3E1022026065}"/>
              </a:ext>
            </a:extLst>
          </p:cNvPr>
          <p:cNvSpPr txBox="1">
            <a:spLocks/>
          </p:cNvSpPr>
          <p:nvPr/>
        </p:nvSpPr>
        <p:spPr>
          <a:xfrm>
            <a:off x="1302683" y="1468436"/>
            <a:ext cx="8791575" cy="969963"/>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SzPct val="125000"/>
              <a:buFont typeface="Arial" panose="020B0604020202020204" pitchFamily="34" charset="0"/>
              <a:buNone/>
              <a:defRPr sz="2000" kern="1200" cap="all" baseline="0">
                <a:solidFill>
                  <a:schemeClr val="tx2"/>
                </a:solidFill>
                <a:latin typeface="+mn-lt"/>
                <a:ea typeface="+mn-ea"/>
                <a:cs typeface="+mn-cs"/>
              </a:defRPr>
            </a:lvl1pPr>
            <a:lvl2pPr marL="457200" indent="0" algn="ctr" defTabSz="914400" rtl="0" eaLnBrk="1" latinLnBrk="0" hangingPunct="1">
              <a:lnSpc>
                <a:spcPct val="120000"/>
              </a:lnSpc>
              <a:spcBef>
                <a:spcPts val="500"/>
              </a:spcBef>
              <a:buSzPct val="125000"/>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SzPct val="125000"/>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9pPr>
          </a:lstStyle>
          <a:p>
            <a:pPr marL="342900" indent="-342900">
              <a:buFont typeface="Arial" panose="020B0604020202020204" pitchFamily="34" charset="0"/>
              <a:buChar char="•"/>
            </a:pPr>
            <a:r>
              <a:rPr lang="es-AR" sz="2400" dirty="0">
                <a:solidFill>
                  <a:schemeClr val="bg1">
                    <a:lumMod val="85000"/>
                    <a:lumOff val="15000"/>
                  </a:schemeClr>
                </a:solidFill>
                <a:latin typeface="Times New Roman" panose="02020603050405020304" pitchFamily="18" charset="0"/>
                <a:cs typeface="Times New Roman" panose="02020603050405020304" pitchFamily="18" charset="0"/>
              </a:rPr>
              <a:t>Distinguir</a:t>
            </a:r>
            <a:r>
              <a:rPr lang="es-AR" sz="2400" cap="none" dirty="0">
                <a:solidFill>
                  <a:schemeClr val="bg1">
                    <a:lumMod val="85000"/>
                    <a:lumOff val="15000"/>
                  </a:schemeClr>
                </a:solidFill>
                <a:latin typeface="Times New Roman" panose="02020603050405020304" pitchFamily="18" charset="0"/>
                <a:cs typeface="Times New Roman" panose="02020603050405020304" pitchFamily="18" charset="0"/>
              </a:rPr>
              <a:t>: Flujos de objetos físicos de los de datos, y de los de dirección inversa (devoluciones)</a:t>
            </a:r>
            <a:endParaRPr lang="es-AR" sz="2400" dirty="0">
              <a:solidFill>
                <a:schemeClr val="bg1">
                  <a:lumMod val="85000"/>
                  <a:lumOff val="15000"/>
                </a:schemeClr>
              </a:solidFill>
              <a:latin typeface="Times New Roman" panose="02020603050405020304" pitchFamily="18" charset="0"/>
              <a:cs typeface="Times New Roman" panose="02020603050405020304" pitchFamily="18" charset="0"/>
            </a:endParaRPr>
          </a:p>
        </p:txBody>
      </p:sp>
      <p:sp>
        <p:nvSpPr>
          <p:cNvPr id="5" name="Subtítulo 2">
            <a:extLst>
              <a:ext uri="{FF2B5EF4-FFF2-40B4-BE49-F238E27FC236}">
                <a16:creationId xmlns:a16="http://schemas.microsoft.com/office/drawing/2014/main" id="{E09866A2-5A07-A199-EF00-5CF5BEF017E7}"/>
              </a:ext>
            </a:extLst>
          </p:cNvPr>
          <p:cNvSpPr txBox="1">
            <a:spLocks/>
          </p:cNvSpPr>
          <p:nvPr/>
        </p:nvSpPr>
        <p:spPr>
          <a:xfrm>
            <a:off x="1302683" y="2849887"/>
            <a:ext cx="8791575" cy="969963"/>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SzPct val="125000"/>
              <a:buFont typeface="Arial" panose="020B0604020202020204" pitchFamily="34" charset="0"/>
              <a:buNone/>
              <a:defRPr sz="2000" kern="1200" cap="all" baseline="0">
                <a:solidFill>
                  <a:schemeClr val="tx2"/>
                </a:solidFill>
                <a:latin typeface="+mn-lt"/>
                <a:ea typeface="+mn-ea"/>
                <a:cs typeface="+mn-cs"/>
              </a:defRPr>
            </a:lvl1pPr>
            <a:lvl2pPr marL="457200" indent="0" algn="ctr" defTabSz="914400" rtl="0" eaLnBrk="1" latinLnBrk="0" hangingPunct="1">
              <a:lnSpc>
                <a:spcPct val="120000"/>
              </a:lnSpc>
              <a:spcBef>
                <a:spcPts val="500"/>
              </a:spcBef>
              <a:buSzPct val="125000"/>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SzPct val="125000"/>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9pPr>
          </a:lstStyle>
          <a:p>
            <a:pPr marL="342900" indent="-342900">
              <a:buFont typeface="Arial" panose="020B0604020202020204" pitchFamily="34" charset="0"/>
              <a:buChar char="•"/>
            </a:pPr>
            <a:r>
              <a:rPr lang="es-AR" sz="2400" dirty="0">
                <a:solidFill>
                  <a:schemeClr val="bg1">
                    <a:lumMod val="85000"/>
                    <a:lumOff val="15000"/>
                  </a:schemeClr>
                </a:solidFill>
                <a:latin typeface="Times New Roman" panose="02020603050405020304" pitchFamily="18" charset="0"/>
                <a:cs typeface="Times New Roman" panose="02020603050405020304" pitchFamily="18" charset="0"/>
              </a:rPr>
              <a:t>Delimitar</a:t>
            </a:r>
            <a:r>
              <a:rPr lang="es-AR" sz="2400" cap="none" dirty="0">
                <a:solidFill>
                  <a:schemeClr val="bg1">
                    <a:lumMod val="85000"/>
                    <a:lumOff val="15000"/>
                  </a:schemeClr>
                </a:solidFill>
                <a:latin typeface="Times New Roman" panose="02020603050405020304" pitchFamily="18" charset="0"/>
                <a:cs typeface="Times New Roman" panose="02020603050405020304" pitchFamily="18" charset="0"/>
              </a:rPr>
              <a:t>: Los recursos entrantes (materia prima) deben definir las fronteras inicial y superior</a:t>
            </a:r>
            <a:endParaRPr lang="es-AR" sz="2400" dirty="0">
              <a:solidFill>
                <a:schemeClr val="bg1">
                  <a:lumMod val="85000"/>
                  <a:lumOff val="15000"/>
                </a:schemeClr>
              </a:solidFill>
              <a:latin typeface="Times New Roman" panose="02020603050405020304" pitchFamily="18" charset="0"/>
              <a:cs typeface="Times New Roman" panose="02020603050405020304" pitchFamily="18" charset="0"/>
            </a:endParaRPr>
          </a:p>
        </p:txBody>
      </p:sp>
      <p:sp>
        <p:nvSpPr>
          <p:cNvPr id="6" name="Subtítulo 2">
            <a:extLst>
              <a:ext uri="{FF2B5EF4-FFF2-40B4-BE49-F238E27FC236}">
                <a16:creationId xmlns:a16="http://schemas.microsoft.com/office/drawing/2014/main" id="{3C631723-71DB-4B7A-F974-A1A1CA7E3FCF}"/>
              </a:ext>
            </a:extLst>
          </p:cNvPr>
          <p:cNvSpPr txBox="1">
            <a:spLocks/>
          </p:cNvSpPr>
          <p:nvPr/>
        </p:nvSpPr>
        <p:spPr>
          <a:xfrm>
            <a:off x="1490942" y="4311134"/>
            <a:ext cx="8791575" cy="969963"/>
          </a:xfrm>
          <a:prstGeom prst="rect">
            <a:avLst/>
          </a:prstGeom>
        </p:spPr>
        <p:txBody>
          <a:bodyPr vert="horz" lIns="91440" tIns="45720" rIns="91440" bIns="45720" rtlCol="0">
            <a:normAutofit fontScale="85000" lnSpcReduction="10000"/>
          </a:bodyPr>
          <a:lstStyle>
            <a:lvl1pPr marL="0" indent="0" algn="l" defTabSz="914400" rtl="0" eaLnBrk="1" latinLnBrk="0" hangingPunct="1">
              <a:lnSpc>
                <a:spcPct val="120000"/>
              </a:lnSpc>
              <a:spcBef>
                <a:spcPts val="1000"/>
              </a:spcBef>
              <a:buSzPct val="125000"/>
              <a:buFont typeface="Arial" panose="020B0604020202020204" pitchFamily="34" charset="0"/>
              <a:buNone/>
              <a:defRPr sz="2000" kern="1200" cap="all" baseline="0">
                <a:solidFill>
                  <a:schemeClr val="tx2"/>
                </a:solidFill>
                <a:latin typeface="+mn-lt"/>
                <a:ea typeface="+mn-ea"/>
                <a:cs typeface="+mn-cs"/>
              </a:defRPr>
            </a:lvl1pPr>
            <a:lvl2pPr marL="457200" indent="0" algn="ctr" defTabSz="914400" rtl="0" eaLnBrk="1" latinLnBrk="0" hangingPunct="1">
              <a:lnSpc>
                <a:spcPct val="120000"/>
              </a:lnSpc>
              <a:spcBef>
                <a:spcPts val="500"/>
              </a:spcBef>
              <a:buSzPct val="125000"/>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SzPct val="125000"/>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9pPr>
          </a:lstStyle>
          <a:p>
            <a:pPr marL="342900" indent="-342900">
              <a:buFont typeface="Arial" panose="020B0604020202020204" pitchFamily="34" charset="0"/>
              <a:buChar char="•"/>
            </a:pPr>
            <a:r>
              <a:rPr lang="es-AR" sz="2800" cap="none" dirty="0">
                <a:solidFill>
                  <a:schemeClr val="bg1">
                    <a:lumMod val="85000"/>
                    <a:lumOff val="15000"/>
                  </a:schemeClr>
                </a:solidFill>
                <a:latin typeface="Times New Roman" panose="02020603050405020304" pitchFamily="18" charset="0"/>
                <a:cs typeface="Times New Roman" panose="02020603050405020304" pitchFamily="18" charset="0"/>
              </a:rPr>
              <a:t>CARACTERIZAR</a:t>
            </a:r>
            <a:r>
              <a:rPr lang="es-AR" sz="2400" cap="none" dirty="0">
                <a:solidFill>
                  <a:schemeClr val="bg1">
                    <a:lumMod val="85000"/>
                    <a:lumOff val="15000"/>
                  </a:schemeClr>
                </a:solidFill>
                <a:latin typeface="Times New Roman" panose="02020603050405020304" pitchFamily="18" charset="0"/>
                <a:cs typeface="Times New Roman" panose="02020603050405020304" pitchFamily="18" charset="0"/>
              </a:rPr>
              <a:t>: Las acciones elementales de la manera mas sencilla posible, incluir textos breves que comiencen con verbos de acción en infinitivo</a:t>
            </a:r>
            <a:endParaRPr lang="es-AR" sz="2400" dirty="0">
              <a:solidFill>
                <a:schemeClr val="bg1">
                  <a:lumMod val="85000"/>
                  <a:lumOff val="1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53045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976656" y="588236"/>
            <a:ext cx="4238688" cy="314871"/>
          </a:xfrm>
          <a:prstGeom prst="rect">
            <a:avLst/>
          </a:prstGeom>
        </p:spPr>
      </p:pic>
      <p:sp>
        <p:nvSpPr>
          <p:cNvPr id="3" name="object 3"/>
          <p:cNvSpPr txBox="1"/>
          <p:nvPr/>
        </p:nvSpPr>
        <p:spPr>
          <a:xfrm>
            <a:off x="932329" y="1237129"/>
            <a:ext cx="10551459" cy="2379498"/>
          </a:xfrm>
          <a:prstGeom prst="rect">
            <a:avLst/>
          </a:prstGeom>
        </p:spPr>
        <p:txBody>
          <a:bodyPr vert="horz" wrap="square" lIns="0" tIns="85725" rIns="0" bIns="0" rtlCol="0">
            <a:spAutoFit/>
          </a:bodyPr>
          <a:lstStyle/>
          <a:p>
            <a:pPr marL="12700" algn="just">
              <a:spcBef>
                <a:spcPts val="675"/>
              </a:spcBef>
            </a:pPr>
            <a:r>
              <a:rPr sz="2400" i="1" dirty="0">
                <a:solidFill>
                  <a:schemeClr val="bg1">
                    <a:lumMod val="85000"/>
                    <a:lumOff val="15000"/>
                  </a:schemeClr>
                </a:solidFill>
                <a:latin typeface="Arial"/>
                <a:cs typeface="Arial"/>
              </a:rPr>
              <a:t>OIT</a:t>
            </a:r>
            <a:endParaRPr sz="2400" dirty="0">
              <a:solidFill>
                <a:schemeClr val="bg1">
                  <a:lumMod val="85000"/>
                  <a:lumOff val="15000"/>
                </a:schemeClr>
              </a:solidFill>
              <a:latin typeface="Arial"/>
              <a:cs typeface="Arial"/>
            </a:endParaRPr>
          </a:p>
          <a:p>
            <a:pPr marL="12700" marR="5080" algn="just">
              <a:spcBef>
                <a:spcPts val="575"/>
              </a:spcBef>
              <a:buClr>
                <a:srgbClr val="ACC2C8"/>
              </a:buClr>
              <a:tabLst>
                <a:tab pos="287020" algn="l"/>
              </a:tabLst>
            </a:pPr>
            <a:r>
              <a:rPr sz="2400" i="1" dirty="0">
                <a:solidFill>
                  <a:schemeClr val="bg1">
                    <a:lumMod val="85000"/>
                    <a:lumOff val="15000"/>
                  </a:schemeClr>
                </a:solidFill>
                <a:latin typeface="Arial"/>
                <a:cs typeface="Arial"/>
              </a:rPr>
              <a:t>El Estudio de Tiempos es una técnica de medición del trabajo empleada para registrar los tiempos y ritmos de trabajo correspondientes a los elementos de una tarea definida, efectuada en condiciones determinadas y para analizar los datos a fin de averiguar el tiempo requerido para efectuar la tarea según una norma de ejecución preestablecida.</a:t>
            </a:r>
            <a:endParaRPr sz="2400" dirty="0">
              <a:solidFill>
                <a:schemeClr val="bg1">
                  <a:lumMod val="85000"/>
                  <a:lumOff val="15000"/>
                </a:schemeClr>
              </a:solidFill>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C6330B0-6EA8-62F2-D6F5-F78C9B6912E7}"/>
              </a:ext>
            </a:extLst>
          </p:cNvPr>
          <p:cNvSpPr txBox="1"/>
          <p:nvPr/>
        </p:nvSpPr>
        <p:spPr>
          <a:xfrm>
            <a:off x="1304364" y="873671"/>
            <a:ext cx="8700247" cy="3870290"/>
          </a:xfrm>
          <a:prstGeom prst="rect">
            <a:avLst/>
          </a:prstGeom>
          <a:noFill/>
        </p:spPr>
        <p:txBody>
          <a:bodyPr wrap="square">
            <a:spAutoFit/>
          </a:bodyPr>
          <a:lstStyle/>
          <a:p>
            <a:pPr marL="12700" algn="ctr">
              <a:spcBef>
                <a:spcPts val="125"/>
              </a:spcBef>
              <a:buClr>
                <a:srgbClr val="ACC2C8"/>
              </a:buClr>
              <a:tabLst>
                <a:tab pos="286385" algn="l"/>
              </a:tabLst>
            </a:pPr>
            <a:r>
              <a:rPr lang="es-ES" sz="2400" u="sng" dirty="0">
                <a:solidFill>
                  <a:schemeClr val="bg1">
                    <a:lumMod val="85000"/>
                    <a:lumOff val="15000"/>
                  </a:schemeClr>
                </a:solidFill>
                <a:latin typeface="Arial MT"/>
                <a:cs typeface="Arial MT"/>
              </a:rPr>
              <a:t>Varias técnicas:</a:t>
            </a:r>
          </a:p>
          <a:p>
            <a:pPr marL="12700">
              <a:spcBef>
                <a:spcPts val="125"/>
              </a:spcBef>
              <a:buClr>
                <a:srgbClr val="ACC2C8"/>
              </a:buClr>
              <a:tabLst>
                <a:tab pos="286385" algn="l"/>
              </a:tabLst>
            </a:pPr>
            <a:endParaRPr lang="es-ES" sz="2400" dirty="0">
              <a:solidFill>
                <a:schemeClr val="bg1">
                  <a:lumMod val="85000"/>
                  <a:lumOff val="15000"/>
                </a:schemeClr>
              </a:solidFill>
              <a:latin typeface="Arial MT"/>
              <a:cs typeface="Arial MT"/>
            </a:endParaRPr>
          </a:p>
          <a:p>
            <a:pPr marL="560070" lvl="1" indent="-182245">
              <a:spcBef>
                <a:spcPts val="260"/>
              </a:spcBef>
              <a:buClr>
                <a:srgbClr val="ACC2C8"/>
              </a:buClr>
              <a:buFont typeface="Wingdings"/>
              <a:buChar char=""/>
              <a:tabLst>
                <a:tab pos="560070" algn="l"/>
              </a:tabLst>
            </a:pPr>
            <a:r>
              <a:rPr lang="es-ES" sz="2000" dirty="0">
                <a:solidFill>
                  <a:schemeClr val="bg1">
                    <a:lumMod val="85000"/>
                    <a:lumOff val="15000"/>
                  </a:schemeClr>
                </a:solidFill>
                <a:latin typeface="Arial MT"/>
                <a:cs typeface="Arial MT"/>
              </a:rPr>
              <a:t>Cronómetro,</a:t>
            </a:r>
          </a:p>
          <a:p>
            <a:pPr marL="560070" lvl="1" indent="-182245">
              <a:spcBef>
                <a:spcPts val="260"/>
              </a:spcBef>
              <a:buClr>
                <a:srgbClr val="ACC2C8"/>
              </a:buClr>
              <a:buFont typeface="Wingdings"/>
              <a:buChar char=""/>
              <a:tabLst>
                <a:tab pos="560070" algn="l"/>
              </a:tabLst>
            </a:pPr>
            <a:endParaRPr lang="es-ES" sz="2000" dirty="0">
              <a:solidFill>
                <a:schemeClr val="bg1">
                  <a:lumMod val="85000"/>
                  <a:lumOff val="15000"/>
                </a:schemeClr>
              </a:solidFill>
              <a:latin typeface="Arial MT"/>
              <a:cs typeface="Arial MT"/>
            </a:endParaRPr>
          </a:p>
          <a:p>
            <a:pPr marL="560070" lvl="1" indent="-182245">
              <a:spcBef>
                <a:spcPts val="240"/>
              </a:spcBef>
              <a:buClr>
                <a:srgbClr val="ACC2C8"/>
              </a:buClr>
              <a:buFont typeface="Wingdings"/>
              <a:buChar char=""/>
              <a:tabLst>
                <a:tab pos="560070" algn="l"/>
              </a:tabLst>
            </a:pPr>
            <a:r>
              <a:rPr lang="es-ES" sz="2000" dirty="0">
                <a:solidFill>
                  <a:schemeClr val="bg1">
                    <a:lumMod val="85000"/>
                    <a:lumOff val="15000"/>
                  </a:schemeClr>
                </a:solidFill>
                <a:latin typeface="Arial MT"/>
                <a:cs typeface="Arial MT"/>
              </a:rPr>
              <a:t>Captura de datos por computadora,</a:t>
            </a:r>
          </a:p>
          <a:p>
            <a:pPr marL="377825" lvl="1">
              <a:spcBef>
                <a:spcPts val="240"/>
              </a:spcBef>
              <a:buClr>
                <a:srgbClr val="ACC2C8"/>
              </a:buClr>
              <a:tabLst>
                <a:tab pos="560070" algn="l"/>
              </a:tabLst>
            </a:pPr>
            <a:endParaRPr lang="es-ES" sz="2000" dirty="0">
              <a:solidFill>
                <a:schemeClr val="bg1">
                  <a:lumMod val="85000"/>
                  <a:lumOff val="15000"/>
                </a:schemeClr>
              </a:solidFill>
              <a:latin typeface="Arial MT"/>
              <a:cs typeface="Arial MT"/>
            </a:endParaRPr>
          </a:p>
          <a:p>
            <a:pPr marL="560070" lvl="1" indent="-182245">
              <a:spcBef>
                <a:spcPts val="240"/>
              </a:spcBef>
              <a:buClr>
                <a:srgbClr val="ACC2C8"/>
              </a:buClr>
              <a:buFont typeface="Wingdings"/>
              <a:buChar char=""/>
              <a:tabLst>
                <a:tab pos="560070" algn="l"/>
              </a:tabLst>
            </a:pPr>
            <a:r>
              <a:rPr lang="es-ES" sz="2000" dirty="0">
                <a:solidFill>
                  <a:schemeClr val="bg1">
                    <a:lumMod val="85000"/>
                    <a:lumOff val="15000"/>
                  </a:schemeClr>
                </a:solidFill>
                <a:latin typeface="Arial MT"/>
                <a:cs typeface="Arial MT"/>
              </a:rPr>
              <a:t>Sistemas de tiempos predeterminados,</a:t>
            </a:r>
          </a:p>
          <a:p>
            <a:pPr marL="560070" lvl="1" indent="-182245">
              <a:spcBef>
                <a:spcPts val="240"/>
              </a:spcBef>
              <a:buClr>
                <a:srgbClr val="ACC2C8"/>
              </a:buClr>
              <a:buFont typeface="Wingdings"/>
              <a:buChar char=""/>
              <a:tabLst>
                <a:tab pos="560070" algn="l"/>
              </a:tabLst>
            </a:pPr>
            <a:endParaRPr lang="es-ES" sz="2000" dirty="0">
              <a:solidFill>
                <a:schemeClr val="bg1">
                  <a:lumMod val="85000"/>
                  <a:lumOff val="15000"/>
                </a:schemeClr>
              </a:solidFill>
              <a:latin typeface="Arial MT"/>
              <a:cs typeface="Arial MT"/>
            </a:endParaRPr>
          </a:p>
          <a:p>
            <a:pPr marL="560070" lvl="1" indent="-182245">
              <a:spcBef>
                <a:spcPts val="240"/>
              </a:spcBef>
              <a:buClr>
                <a:srgbClr val="ACC2C8"/>
              </a:buClr>
              <a:buFont typeface="Wingdings"/>
              <a:buChar char=""/>
              <a:tabLst>
                <a:tab pos="560070" algn="l"/>
              </a:tabLst>
            </a:pPr>
            <a:r>
              <a:rPr lang="es-ES" sz="2000" dirty="0">
                <a:solidFill>
                  <a:schemeClr val="bg1">
                    <a:lumMod val="85000"/>
                    <a:lumOff val="15000"/>
                  </a:schemeClr>
                </a:solidFill>
                <a:latin typeface="Arial MT"/>
                <a:cs typeface="Arial MT"/>
              </a:rPr>
              <a:t>Muestreo del trabajo y,</a:t>
            </a:r>
          </a:p>
          <a:p>
            <a:pPr marL="377825" lvl="1">
              <a:spcBef>
                <a:spcPts val="240"/>
              </a:spcBef>
              <a:buClr>
                <a:srgbClr val="ACC2C8"/>
              </a:buClr>
              <a:tabLst>
                <a:tab pos="560070" algn="l"/>
              </a:tabLst>
            </a:pPr>
            <a:endParaRPr lang="es-ES" sz="2000" dirty="0">
              <a:solidFill>
                <a:schemeClr val="bg1">
                  <a:lumMod val="85000"/>
                  <a:lumOff val="15000"/>
                </a:schemeClr>
              </a:solidFill>
              <a:latin typeface="Arial MT"/>
              <a:cs typeface="Arial MT"/>
            </a:endParaRPr>
          </a:p>
          <a:p>
            <a:pPr marL="560070" lvl="1" indent="-182245">
              <a:spcBef>
                <a:spcPts val="240"/>
              </a:spcBef>
              <a:buClr>
                <a:srgbClr val="ACC2C8"/>
              </a:buClr>
              <a:buFont typeface="Wingdings"/>
              <a:buChar char=""/>
              <a:tabLst>
                <a:tab pos="560070" algn="l"/>
              </a:tabLst>
            </a:pPr>
            <a:r>
              <a:rPr lang="es-ES" sz="2000" dirty="0">
                <a:solidFill>
                  <a:schemeClr val="bg1">
                    <a:lumMod val="85000"/>
                    <a:lumOff val="15000"/>
                  </a:schemeClr>
                </a:solidFill>
                <a:latin typeface="Arial MT"/>
                <a:cs typeface="Arial MT"/>
              </a:rPr>
              <a:t>Estimaciones basadas en datos histórico</a:t>
            </a:r>
            <a:r>
              <a:rPr lang="es-ES" sz="2000" spc="-50" dirty="0">
                <a:solidFill>
                  <a:schemeClr val="bg1">
                    <a:lumMod val="85000"/>
                    <a:lumOff val="15000"/>
                  </a:schemeClr>
                </a:solidFill>
                <a:latin typeface="Arial MT"/>
                <a:cs typeface="Arial MT"/>
              </a:rPr>
              <a:t>s.</a:t>
            </a:r>
            <a:endParaRPr lang="es-ES" sz="2000" dirty="0">
              <a:solidFill>
                <a:schemeClr val="bg1">
                  <a:lumMod val="85000"/>
                  <a:lumOff val="15000"/>
                </a:schemeClr>
              </a:solidFill>
              <a:latin typeface="Arial MT"/>
              <a:cs typeface="Arial MT"/>
            </a:endParaRPr>
          </a:p>
        </p:txBody>
      </p:sp>
    </p:spTree>
    <p:extLst>
      <p:ext uri="{BB962C8B-B14F-4D97-AF65-F5344CB8AC3E}">
        <p14:creationId xmlns:p14="http://schemas.microsoft.com/office/powerpoint/2010/main" val="10364759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460376" y="398290"/>
            <a:ext cx="3931000" cy="605757"/>
          </a:xfrm>
          <a:prstGeom prst="rect">
            <a:avLst/>
          </a:prstGeom>
        </p:spPr>
      </p:pic>
      <p:sp>
        <p:nvSpPr>
          <p:cNvPr id="3" name="object 3"/>
          <p:cNvSpPr txBox="1"/>
          <p:nvPr/>
        </p:nvSpPr>
        <p:spPr>
          <a:xfrm>
            <a:off x="779930" y="2088910"/>
            <a:ext cx="11143130" cy="2491067"/>
          </a:xfrm>
          <a:prstGeom prst="rect">
            <a:avLst/>
          </a:prstGeom>
        </p:spPr>
        <p:txBody>
          <a:bodyPr vert="horz" wrap="square" lIns="0" tIns="53975" rIns="0" bIns="0" rtlCol="0">
            <a:spAutoFit/>
          </a:bodyPr>
          <a:lstStyle/>
          <a:p>
            <a:pPr marL="12065" marR="292100">
              <a:lnSpc>
                <a:spcPts val="2590"/>
              </a:lnSpc>
              <a:spcBef>
                <a:spcPts val="425"/>
              </a:spcBef>
              <a:buClr>
                <a:srgbClr val="ACC2C8"/>
              </a:buClr>
              <a:tabLst>
                <a:tab pos="286385" algn="l"/>
              </a:tabLst>
            </a:pPr>
            <a:r>
              <a:rPr sz="2400" dirty="0">
                <a:solidFill>
                  <a:schemeClr val="bg1">
                    <a:lumMod val="85000"/>
                    <a:lumOff val="15000"/>
                  </a:schemeClr>
                </a:solidFill>
                <a:latin typeface="Arial MT"/>
                <a:cs typeface="Arial MT"/>
              </a:rPr>
              <a:t>Los estándares son el resultado final del estudio de tiempos o la medición del </a:t>
            </a:r>
            <a:r>
              <a:rPr sz="2400" dirty="0" err="1">
                <a:solidFill>
                  <a:schemeClr val="bg1">
                    <a:lumMod val="85000"/>
                    <a:lumOff val="15000"/>
                  </a:schemeClr>
                </a:solidFill>
                <a:latin typeface="Arial MT"/>
                <a:cs typeface="Arial MT"/>
              </a:rPr>
              <a:t>trabajo</a:t>
            </a:r>
            <a:r>
              <a:rPr sz="2400" dirty="0">
                <a:solidFill>
                  <a:schemeClr val="bg1">
                    <a:lumMod val="85000"/>
                    <a:lumOff val="15000"/>
                  </a:schemeClr>
                </a:solidFill>
                <a:latin typeface="Arial MT"/>
                <a:cs typeface="Arial MT"/>
              </a:rPr>
              <a:t>.</a:t>
            </a:r>
            <a:endParaRPr lang="es-AR" sz="2400" dirty="0">
              <a:solidFill>
                <a:schemeClr val="bg1">
                  <a:lumMod val="85000"/>
                  <a:lumOff val="15000"/>
                </a:schemeClr>
              </a:solidFill>
              <a:latin typeface="Arial MT"/>
              <a:cs typeface="Arial MT"/>
            </a:endParaRPr>
          </a:p>
          <a:p>
            <a:pPr marL="12065" marR="292100">
              <a:lnSpc>
                <a:spcPts val="2590"/>
              </a:lnSpc>
              <a:spcBef>
                <a:spcPts val="425"/>
              </a:spcBef>
              <a:buClr>
                <a:srgbClr val="ACC2C8"/>
              </a:buClr>
              <a:tabLst>
                <a:tab pos="286385" algn="l"/>
              </a:tabLst>
            </a:pPr>
            <a:endParaRPr lang="es-AR" sz="2400" dirty="0">
              <a:solidFill>
                <a:schemeClr val="bg1">
                  <a:lumMod val="85000"/>
                  <a:lumOff val="15000"/>
                </a:schemeClr>
              </a:solidFill>
              <a:latin typeface="Arial MT"/>
              <a:cs typeface="Arial MT"/>
            </a:endParaRPr>
          </a:p>
          <a:p>
            <a:pPr marL="12065" marR="292100">
              <a:lnSpc>
                <a:spcPts val="2590"/>
              </a:lnSpc>
              <a:spcBef>
                <a:spcPts val="425"/>
              </a:spcBef>
              <a:buClr>
                <a:srgbClr val="ACC2C8"/>
              </a:buClr>
              <a:tabLst>
                <a:tab pos="286385" algn="l"/>
              </a:tabLst>
            </a:pPr>
            <a:r>
              <a:rPr sz="2400" dirty="0">
                <a:solidFill>
                  <a:schemeClr val="bg1">
                    <a:lumMod val="85000"/>
                    <a:lumOff val="15000"/>
                  </a:schemeClr>
                </a:solidFill>
                <a:latin typeface="Arial MT"/>
                <a:cs typeface="Arial MT"/>
              </a:rPr>
              <a:t>Esta técnica establece un estándar de tiempo permitido para realizar una tarea dada, con base en la medición del contenido del trabajo según un procedimiento prestablecido, con las debidas consideraciones de fatiga y retrasos personales e inevitable.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1999" cy="685800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 y="0"/>
            <a:ext cx="12192000" cy="685800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duotone>
              <a:prstClr val="black"/>
              <a:schemeClr val="accent5">
                <a:tint val="45000"/>
                <a:satMod val="400000"/>
              </a:schemeClr>
            </a:duotone>
          </a:blip>
          <a:stretch>
            <a:fillRect/>
          </a:stretch>
        </p:blipFill>
        <p:spPr>
          <a:xfrm>
            <a:off x="0" y="1"/>
            <a:ext cx="12191999" cy="685800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980214" y="480659"/>
            <a:ext cx="4238688" cy="314871"/>
          </a:xfrm>
          <a:prstGeom prst="rect">
            <a:avLst/>
          </a:prstGeom>
        </p:spPr>
      </p:pic>
      <p:sp>
        <p:nvSpPr>
          <p:cNvPr id="3" name="object 3"/>
          <p:cNvSpPr txBox="1"/>
          <p:nvPr/>
        </p:nvSpPr>
        <p:spPr>
          <a:xfrm>
            <a:off x="1281954" y="1277635"/>
            <a:ext cx="8933816" cy="4394152"/>
          </a:xfrm>
          <a:prstGeom prst="rect">
            <a:avLst/>
          </a:prstGeom>
        </p:spPr>
        <p:txBody>
          <a:bodyPr vert="horz" wrap="square" lIns="0" tIns="89535" rIns="0" bIns="0" rtlCol="0">
            <a:spAutoFit/>
          </a:bodyPr>
          <a:lstStyle/>
          <a:p>
            <a:pPr marL="12700">
              <a:spcBef>
                <a:spcPts val="705"/>
              </a:spcBef>
              <a:buClr>
                <a:srgbClr val="ACC2C8"/>
              </a:buClr>
              <a:tabLst>
                <a:tab pos="286385" algn="l"/>
              </a:tabLst>
            </a:pPr>
            <a:r>
              <a:rPr sz="2400" dirty="0">
                <a:solidFill>
                  <a:schemeClr val="bg2">
                    <a:lumMod val="75000"/>
                  </a:schemeClr>
                </a:solidFill>
                <a:latin typeface="Arial MT"/>
                <a:cs typeface="Arial MT"/>
              </a:rPr>
              <a:t>SUPLEMENTOS – PUNTOS CLAVE</a:t>
            </a:r>
            <a:endParaRPr lang="es-AR" sz="2400" dirty="0">
              <a:solidFill>
                <a:schemeClr val="bg2">
                  <a:lumMod val="75000"/>
                </a:schemeClr>
              </a:solidFill>
              <a:latin typeface="Arial MT"/>
              <a:cs typeface="Arial MT"/>
            </a:endParaRPr>
          </a:p>
          <a:p>
            <a:pPr marL="12700">
              <a:spcBef>
                <a:spcPts val="705"/>
              </a:spcBef>
              <a:buClr>
                <a:srgbClr val="ACC2C8"/>
              </a:buClr>
              <a:tabLst>
                <a:tab pos="286385" algn="l"/>
              </a:tabLst>
            </a:pPr>
            <a:endParaRPr sz="2400" dirty="0">
              <a:solidFill>
                <a:schemeClr val="bg2">
                  <a:lumMod val="75000"/>
                </a:schemeClr>
              </a:solidFill>
              <a:latin typeface="Arial MT"/>
              <a:cs typeface="Arial MT"/>
            </a:endParaRPr>
          </a:p>
          <a:p>
            <a:pPr marL="560070" lvl="1" indent="-182245">
              <a:spcBef>
                <a:spcPts val="500"/>
              </a:spcBef>
              <a:buClr>
                <a:srgbClr val="ACC2C8"/>
              </a:buClr>
              <a:buFont typeface="Wingdings"/>
              <a:buChar char=""/>
              <a:tabLst>
                <a:tab pos="560070" algn="l"/>
              </a:tabLst>
            </a:pPr>
            <a:r>
              <a:rPr sz="2000" dirty="0">
                <a:solidFill>
                  <a:schemeClr val="bg2">
                    <a:lumMod val="75000"/>
                  </a:schemeClr>
                </a:solidFill>
                <a:latin typeface="Arial MT"/>
                <a:cs typeface="Arial MT"/>
              </a:rPr>
              <a:t>Se usan para compensar la fatiga y las demoras en el trabajo.</a:t>
            </a:r>
          </a:p>
          <a:p>
            <a:pPr marL="561340" marR="248285" lvl="1" indent="-182880">
              <a:spcBef>
                <a:spcPts val="480"/>
              </a:spcBef>
              <a:buClr>
                <a:srgbClr val="ACC2C8"/>
              </a:buClr>
              <a:buFont typeface="Wingdings"/>
              <a:buChar char=""/>
              <a:tabLst>
                <a:tab pos="561340" algn="l"/>
              </a:tabLst>
            </a:pPr>
            <a:r>
              <a:rPr sz="2000" dirty="0">
                <a:solidFill>
                  <a:schemeClr val="bg2">
                    <a:lumMod val="75000"/>
                  </a:schemeClr>
                </a:solidFill>
                <a:latin typeface="Arial MT"/>
                <a:cs typeface="Arial MT"/>
              </a:rPr>
              <a:t>Se determinan a través de la observación directa o del muestreo del trabajo.</a:t>
            </a:r>
          </a:p>
          <a:p>
            <a:pPr marL="561340" marR="196850" lvl="1" indent="-182880">
              <a:spcBef>
                <a:spcPts val="480"/>
              </a:spcBef>
              <a:buClr>
                <a:srgbClr val="ACC2C8"/>
              </a:buClr>
              <a:buFont typeface="Wingdings"/>
              <a:buChar char=""/>
              <a:tabLst>
                <a:tab pos="561340" algn="l"/>
              </a:tabLst>
            </a:pPr>
            <a:r>
              <a:rPr sz="2000" dirty="0">
                <a:solidFill>
                  <a:schemeClr val="bg2">
                    <a:lumMod val="75000"/>
                  </a:schemeClr>
                </a:solidFill>
                <a:latin typeface="Arial MT"/>
                <a:cs typeface="Arial MT"/>
              </a:rPr>
              <a:t>Se proporciona un mínimo de 9 a 10% de suplemento constante para necesidades personales y fatiga básica.</a:t>
            </a:r>
          </a:p>
          <a:p>
            <a:pPr marL="560070" lvl="1" indent="-182245">
              <a:spcBef>
                <a:spcPts val="480"/>
              </a:spcBef>
              <a:buClr>
                <a:srgbClr val="ACC2C8"/>
              </a:buClr>
              <a:buFont typeface="Wingdings"/>
              <a:buChar char=""/>
              <a:tabLst>
                <a:tab pos="560070" algn="l"/>
              </a:tabLst>
            </a:pPr>
            <a:r>
              <a:rPr sz="2000" dirty="0">
                <a:solidFill>
                  <a:schemeClr val="bg2">
                    <a:lumMod val="75000"/>
                  </a:schemeClr>
                </a:solidFill>
                <a:latin typeface="Arial MT"/>
                <a:cs typeface="Arial MT"/>
              </a:rPr>
              <a:t>Se agrega al TN como porcentaje de éste.</a:t>
            </a:r>
          </a:p>
          <a:p>
            <a:pPr>
              <a:spcBef>
                <a:spcPts val="1060"/>
              </a:spcBef>
            </a:pPr>
            <a:endParaRPr sz="2000" dirty="0">
              <a:solidFill>
                <a:schemeClr val="bg2">
                  <a:lumMod val="75000"/>
                </a:schemeClr>
              </a:solidFill>
              <a:latin typeface="Arial MT"/>
              <a:cs typeface="Arial MT"/>
            </a:endParaRPr>
          </a:p>
          <a:p>
            <a:pPr marL="377825" marR="5080"/>
            <a:r>
              <a:rPr sz="2000" dirty="0">
                <a:solidFill>
                  <a:schemeClr val="bg1">
                    <a:lumMod val="95000"/>
                    <a:lumOff val="5000"/>
                  </a:schemeClr>
                </a:solidFill>
                <a:latin typeface="Arial MT"/>
                <a:cs typeface="Arial MT"/>
              </a:rPr>
              <a:t>Considerar que estos suplementos agregados al (TN + Supl) =&gt; TE, para que sea justo y fácil de cumplir por un trabajador promedio a un paso normal y constante.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DFCB30-F5EB-B1CE-895B-D56B37466FFC}"/>
              </a:ext>
            </a:extLst>
          </p:cNvPr>
          <p:cNvSpPr>
            <a:spLocks noGrp="1"/>
          </p:cNvSpPr>
          <p:nvPr>
            <p:ph type="title"/>
          </p:nvPr>
        </p:nvSpPr>
        <p:spPr>
          <a:xfrm>
            <a:off x="1192308" y="376471"/>
            <a:ext cx="9905998" cy="1478570"/>
          </a:xfrm>
        </p:spPr>
        <p:txBody>
          <a:bodyPr>
            <a:noAutofit/>
          </a:bodyPr>
          <a:lstStyle/>
          <a:p>
            <a:r>
              <a:rPr lang="es-ES" sz="2400" b="1" dirty="0">
                <a:solidFill>
                  <a:schemeClr val="bg2">
                    <a:lumMod val="75000"/>
                  </a:schemeClr>
                </a:solidFill>
                <a:effectLst/>
                <a:latin typeface="Arial Black" panose="020B0A04020102020204" pitchFamily="34" charset="0"/>
                <a:ea typeface="Calibri" panose="020F0502020204030204" pitchFamily="34" charset="0"/>
                <a:cs typeface="Times New Roman" panose="02020603050405020304" pitchFamily="18" charset="0"/>
              </a:rPr>
              <a:t>EL estudio de tiempos completo consiste en:</a:t>
            </a:r>
            <a:br>
              <a:rPr lang="es-ES" sz="2400" b="1" dirty="0">
                <a:solidFill>
                  <a:schemeClr val="bg2">
                    <a:lumMod val="75000"/>
                  </a:schemeClr>
                </a:solidFill>
                <a:effectLst/>
                <a:latin typeface="Arial Black" panose="020B0A04020102020204" pitchFamily="34" charset="0"/>
                <a:ea typeface="Calibri" panose="020F0502020204030204" pitchFamily="34" charset="0"/>
                <a:cs typeface="Times New Roman" panose="02020603050405020304" pitchFamily="18" charset="0"/>
              </a:rPr>
            </a:br>
            <a:br>
              <a:rPr lang="es-ES" sz="2400" b="1" dirty="0">
                <a:solidFill>
                  <a:schemeClr val="bg2">
                    <a:lumMod val="75000"/>
                  </a:schemeClr>
                </a:solidFill>
                <a:effectLst/>
                <a:latin typeface="Arial Black" panose="020B0A04020102020204" pitchFamily="34" charset="0"/>
                <a:ea typeface="Calibri" panose="020F0502020204030204" pitchFamily="34" charset="0"/>
                <a:cs typeface="Times New Roman" panose="02020603050405020304" pitchFamily="18" charset="0"/>
              </a:rPr>
            </a:br>
            <a:endParaRPr lang="es-AR" sz="2400" b="1" dirty="0">
              <a:solidFill>
                <a:schemeClr val="bg2">
                  <a:lumMod val="75000"/>
                </a:schemeClr>
              </a:solidFill>
              <a:latin typeface="Arial Black" panose="020B0A04020102020204" pitchFamily="34" charset="0"/>
            </a:endParaRPr>
          </a:p>
        </p:txBody>
      </p:sp>
      <p:sp>
        <p:nvSpPr>
          <p:cNvPr id="4" name="CuadroTexto 3">
            <a:extLst>
              <a:ext uri="{FF2B5EF4-FFF2-40B4-BE49-F238E27FC236}">
                <a16:creationId xmlns:a16="http://schemas.microsoft.com/office/drawing/2014/main" id="{AFEADF8D-CF81-3D98-B931-90E139801653}"/>
              </a:ext>
            </a:extLst>
          </p:cNvPr>
          <p:cNvSpPr txBox="1"/>
          <p:nvPr/>
        </p:nvSpPr>
        <p:spPr>
          <a:xfrm>
            <a:off x="2608731" y="1464771"/>
            <a:ext cx="8099611" cy="5016758"/>
          </a:xfrm>
          <a:prstGeom prst="rect">
            <a:avLst/>
          </a:prstGeom>
          <a:noFill/>
        </p:spPr>
        <p:txBody>
          <a:bodyPr wrap="square">
            <a:spAutoFit/>
          </a:bodyPr>
          <a:lstStyle/>
          <a:p>
            <a:pPr marL="285750" indent="-285750">
              <a:buFont typeface="Arial" panose="020B0604020202020204" pitchFamily="34" charset="0"/>
              <a:buChar char="•"/>
            </a:pPr>
            <a:r>
              <a:rPr lang="es-ES" sz="3200" dirty="0">
                <a:solidFill>
                  <a:schemeClr val="bg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Estudiar la meta a conseguir.</a:t>
            </a:r>
            <a:endParaRPr lang="es-ES" sz="3200" dirty="0">
              <a:solidFill>
                <a:schemeClr val="bg2">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s-ES" sz="3200" dirty="0">
              <a:solidFill>
                <a:schemeClr val="bg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s-ES" sz="3200" dirty="0">
                <a:solidFill>
                  <a:schemeClr val="bg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Diseño experimental.</a:t>
            </a:r>
            <a:endParaRPr lang="es-ES" sz="3200" dirty="0">
              <a:solidFill>
                <a:schemeClr val="bg2">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s-ES" sz="3200" dirty="0">
              <a:solidFill>
                <a:schemeClr val="bg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s-ES" sz="3200" dirty="0">
                <a:solidFill>
                  <a:schemeClr val="bg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Recopilar los tiempos.</a:t>
            </a:r>
            <a:endParaRPr lang="es-ES" sz="3200" dirty="0">
              <a:solidFill>
                <a:schemeClr val="bg2">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s-ES" sz="3200" dirty="0">
              <a:solidFill>
                <a:schemeClr val="bg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s-ES" sz="3200" dirty="0">
                <a:solidFill>
                  <a:schemeClr val="tx1">
                    <a:lumMod val="95000"/>
                  </a:schemeClr>
                </a:solidFill>
                <a:effectLst/>
                <a:latin typeface="Calibri" panose="020F0502020204030204" pitchFamily="34" charset="0"/>
                <a:ea typeface="Calibri" panose="020F0502020204030204" pitchFamily="34" charset="0"/>
                <a:cs typeface="Times New Roman" panose="02020603050405020304" pitchFamily="18" charset="0"/>
              </a:rPr>
              <a:t>Análisis de datos.</a:t>
            </a:r>
            <a:endParaRPr lang="es-ES" sz="3200" dirty="0">
              <a:solidFill>
                <a:schemeClr val="tx1">
                  <a:lumMod val="95000"/>
                </a:schemeClr>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s-ES" sz="3200" dirty="0">
              <a:solidFill>
                <a:schemeClr val="bg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s-ES" sz="3200" dirty="0">
                <a:effectLst/>
                <a:latin typeface="Calibri" panose="020F0502020204030204" pitchFamily="34" charset="0"/>
                <a:ea typeface="Calibri" panose="020F0502020204030204" pitchFamily="34" charset="0"/>
                <a:cs typeface="Times New Roman" panose="02020603050405020304" pitchFamily="18" charset="0"/>
              </a:rPr>
              <a:t>Reportar los resultados</a:t>
            </a:r>
            <a:r>
              <a:rPr lang="es-ES" sz="3200" dirty="0">
                <a:solidFill>
                  <a:schemeClr val="tx1">
                    <a:lumMod val="95000"/>
                  </a:schemeClr>
                </a:solidFill>
                <a:latin typeface="Calibri" panose="020F0502020204030204" pitchFamily="34" charset="0"/>
                <a:ea typeface="Calibri" panose="020F0502020204030204" pitchFamily="34" charset="0"/>
                <a:cs typeface="Times New Roman" panose="02020603050405020304" pitchFamily="18" charset="0"/>
              </a:rPr>
              <a:t>.</a:t>
            </a:r>
            <a:br>
              <a:rPr lang="es-ES" sz="3200" dirty="0">
                <a:solidFill>
                  <a:schemeClr val="bg2">
                    <a:lumMod val="75000"/>
                  </a:schemeClr>
                </a:solidFill>
                <a:effectLst/>
                <a:latin typeface="Calibri" panose="020F0502020204030204" pitchFamily="34" charset="0"/>
                <a:ea typeface="Calibri" panose="020F0502020204030204" pitchFamily="34" charset="0"/>
                <a:cs typeface="Times New Roman" panose="02020603050405020304" pitchFamily="18" charset="0"/>
              </a:rPr>
            </a:br>
            <a:endParaRPr lang="es-AR" sz="3200" dirty="0">
              <a:solidFill>
                <a:schemeClr val="bg2">
                  <a:lumMod val="75000"/>
                </a:schemeClr>
              </a:solidFill>
            </a:endParaRPr>
          </a:p>
        </p:txBody>
      </p:sp>
    </p:spTree>
    <p:extLst>
      <p:ext uri="{BB962C8B-B14F-4D97-AF65-F5344CB8AC3E}">
        <p14:creationId xmlns:p14="http://schemas.microsoft.com/office/powerpoint/2010/main" val="1270446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4817" y="49824"/>
            <a:ext cx="12167181" cy="6808176"/>
            <a:chOff x="395477" y="477011"/>
            <a:chExt cx="8395313" cy="5948270"/>
          </a:xfrm>
        </p:grpSpPr>
        <p:pic>
          <p:nvPicPr>
            <p:cNvPr id="3" name="object 3"/>
            <p:cNvPicPr/>
            <p:nvPr/>
          </p:nvPicPr>
          <p:blipFill>
            <a:blip r:embed="rId2" cstate="print"/>
            <a:stretch>
              <a:fillRect/>
            </a:stretch>
          </p:blipFill>
          <p:spPr>
            <a:xfrm>
              <a:off x="2456214" y="480658"/>
              <a:ext cx="4238688" cy="314871"/>
            </a:xfrm>
            <a:prstGeom prst="rect">
              <a:avLst/>
            </a:prstGeom>
          </p:spPr>
        </p:pic>
        <p:pic>
          <p:nvPicPr>
            <p:cNvPr id="4" name="object 4"/>
            <p:cNvPicPr/>
            <p:nvPr/>
          </p:nvPicPr>
          <p:blipFill>
            <a:blip r:embed="rId3" cstate="print"/>
            <a:stretch>
              <a:fillRect/>
            </a:stretch>
          </p:blipFill>
          <p:spPr>
            <a:xfrm>
              <a:off x="395477" y="477011"/>
              <a:ext cx="8395313" cy="5948270"/>
            </a:xfrm>
            <a:prstGeom prst="rect">
              <a:avLst/>
            </a:prstGeom>
          </p:spPr>
        </p:pic>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385482" y="-349624"/>
            <a:ext cx="12989857" cy="7566211"/>
            <a:chOff x="140207" y="128015"/>
            <a:chExt cx="8888730" cy="6602730"/>
          </a:xfrm>
        </p:grpSpPr>
        <p:pic>
          <p:nvPicPr>
            <p:cNvPr id="3" name="object 3"/>
            <p:cNvPicPr/>
            <p:nvPr/>
          </p:nvPicPr>
          <p:blipFill>
            <a:blip r:embed="rId2" cstate="print"/>
            <a:stretch>
              <a:fillRect/>
            </a:stretch>
          </p:blipFill>
          <p:spPr>
            <a:xfrm>
              <a:off x="2456214" y="480658"/>
              <a:ext cx="4238688" cy="314871"/>
            </a:xfrm>
            <a:prstGeom prst="rect">
              <a:avLst/>
            </a:prstGeom>
          </p:spPr>
        </p:pic>
        <p:pic>
          <p:nvPicPr>
            <p:cNvPr id="4" name="object 4"/>
            <p:cNvPicPr/>
            <p:nvPr/>
          </p:nvPicPr>
          <p:blipFill>
            <a:blip r:embed="rId3" cstate="print"/>
            <a:stretch>
              <a:fillRect/>
            </a:stretch>
          </p:blipFill>
          <p:spPr>
            <a:xfrm>
              <a:off x="395478" y="404622"/>
              <a:ext cx="8353043" cy="5976365"/>
            </a:xfrm>
            <a:prstGeom prst="rect">
              <a:avLst/>
            </a:prstGeom>
          </p:spPr>
        </p:pic>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385482" y="-304800"/>
            <a:ext cx="12864353" cy="7458635"/>
            <a:chOff x="140207" y="128015"/>
            <a:chExt cx="8888730" cy="6602730"/>
          </a:xfrm>
        </p:grpSpPr>
        <p:pic>
          <p:nvPicPr>
            <p:cNvPr id="3" name="object 3"/>
            <p:cNvPicPr/>
            <p:nvPr/>
          </p:nvPicPr>
          <p:blipFill>
            <a:blip r:embed="rId2" cstate="print"/>
            <a:stretch>
              <a:fillRect/>
            </a:stretch>
          </p:blipFill>
          <p:spPr>
            <a:xfrm>
              <a:off x="2456214" y="480658"/>
              <a:ext cx="4238688" cy="314871"/>
            </a:xfrm>
            <a:prstGeom prst="rect">
              <a:avLst/>
            </a:prstGeom>
          </p:spPr>
        </p:pic>
        <p:pic>
          <p:nvPicPr>
            <p:cNvPr id="4" name="object 4"/>
            <p:cNvPicPr/>
            <p:nvPr/>
          </p:nvPicPr>
          <p:blipFill>
            <a:blip r:embed="rId3" cstate="print"/>
            <a:stretch>
              <a:fillRect/>
            </a:stretch>
          </p:blipFill>
          <p:spPr>
            <a:xfrm>
              <a:off x="395478" y="404622"/>
              <a:ext cx="8424659" cy="6048755"/>
            </a:xfrm>
            <a:prstGeom prst="rect">
              <a:avLst/>
            </a:prstGeom>
          </p:spPr>
        </p:pic>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403412" y="-403412"/>
            <a:ext cx="12998823" cy="7566211"/>
            <a:chOff x="140207" y="128015"/>
            <a:chExt cx="8888730" cy="6602730"/>
          </a:xfrm>
        </p:grpSpPr>
        <p:pic>
          <p:nvPicPr>
            <p:cNvPr id="3" name="object 3"/>
            <p:cNvPicPr/>
            <p:nvPr/>
          </p:nvPicPr>
          <p:blipFill>
            <a:blip r:embed="rId2" cstate="print"/>
            <a:stretch>
              <a:fillRect/>
            </a:stretch>
          </p:blipFill>
          <p:spPr>
            <a:xfrm>
              <a:off x="2456214" y="480658"/>
              <a:ext cx="4238688" cy="314871"/>
            </a:xfrm>
            <a:prstGeom prst="rect">
              <a:avLst/>
            </a:prstGeom>
          </p:spPr>
        </p:pic>
        <p:pic>
          <p:nvPicPr>
            <p:cNvPr id="4" name="object 4"/>
            <p:cNvPicPr/>
            <p:nvPr/>
          </p:nvPicPr>
          <p:blipFill>
            <a:blip r:embed="rId3" cstate="print"/>
            <a:stretch>
              <a:fillRect/>
            </a:stretch>
          </p:blipFill>
          <p:spPr>
            <a:xfrm>
              <a:off x="395478" y="483107"/>
              <a:ext cx="8353043" cy="5970257"/>
            </a:xfrm>
            <a:prstGeom prst="rect">
              <a:avLst/>
            </a:prstGeom>
          </p:spPr>
        </p:pic>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385482" y="-259976"/>
            <a:ext cx="12864353" cy="7404847"/>
            <a:chOff x="140207" y="128015"/>
            <a:chExt cx="8888730" cy="6602730"/>
          </a:xfrm>
        </p:grpSpPr>
        <p:pic>
          <p:nvPicPr>
            <p:cNvPr id="3" name="object 3"/>
            <p:cNvPicPr/>
            <p:nvPr/>
          </p:nvPicPr>
          <p:blipFill>
            <a:blip r:embed="rId2" cstate="print"/>
            <a:stretch>
              <a:fillRect/>
            </a:stretch>
          </p:blipFill>
          <p:spPr>
            <a:xfrm>
              <a:off x="2456214" y="480658"/>
              <a:ext cx="4238688" cy="314871"/>
            </a:xfrm>
            <a:prstGeom prst="rect">
              <a:avLst/>
            </a:prstGeom>
          </p:spPr>
        </p:pic>
        <p:pic>
          <p:nvPicPr>
            <p:cNvPr id="4" name="object 4"/>
            <p:cNvPicPr/>
            <p:nvPr/>
          </p:nvPicPr>
          <p:blipFill>
            <a:blip r:embed="rId3" cstate="print"/>
            <a:stretch>
              <a:fillRect/>
            </a:stretch>
          </p:blipFill>
          <p:spPr>
            <a:xfrm>
              <a:off x="395478" y="350532"/>
              <a:ext cx="8424659" cy="6102844"/>
            </a:xfrm>
            <a:prstGeom prst="rect">
              <a:avLst/>
            </a:prstGeom>
          </p:spPr>
        </p:pic>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9E539842-9177-141F-89A9-5A68C59FB29B}"/>
              </a:ext>
            </a:extLst>
          </p:cNvPr>
          <p:cNvSpPr txBox="1"/>
          <p:nvPr/>
        </p:nvSpPr>
        <p:spPr>
          <a:xfrm>
            <a:off x="1574798" y="518407"/>
            <a:ext cx="9804401" cy="375552"/>
          </a:xfrm>
          <a:prstGeom prst="rect">
            <a:avLst/>
          </a:prstGeom>
          <a:noFill/>
        </p:spPr>
        <p:txBody>
          <a:bodyPr wrap="square">
            <a:spAutoFit/>
          </a:bodyPr>
          <a:lstStyle/>
          <a:p>
            <a:pPr>
              <a:lnSpc>
                <a:spcPct val="107000"/>
              </a:lnSpc>
              <a:spcAft>
                <a:spcPts val="800"/>
              </a:spcAft>
            </a:pPr>
            <a:r>
              <a:rPr lang="es-AR" sz="1800" kern="100" dirty="0">
                <a:effectLst/>
                <a:latin typeface="Calibri" panose="020F0502020204030204" pitchFamily="34" charset="0"/>
                <a:ea typeface="Calibri" panose="020F0502020204030204" pitchFamily="34" charset="0"/>
                <a:cs typeface="Times New Roman" panose="02020603050405020304" pitchFamily="18" charset="0"/>
              </a:rPr>
              <a:t>En una actividad de etiquetado, se cronometró el primer elemento obteniendo el resultado siguiente: </a:t>
            </a:r>
          </a:p>
        </p:txBody>
      </p:sp>
      <p:graphicFrame>
        <p:nvGraphicFramePr>
          <p:cNvPr id="6" name="Tabla 5">
            <a:extLst>
              <a:ext uri="{FF2B5EF4-FFF2-40B4-BE49-F238E27FC236}">
                <a16:creationId xmlns:a16="http://schemas.microsoft.com/office/drawing/2014/main" id="{0AF75B63-8C8D-BA94-B61E-627FE02160D1}"/>
              </a:ext>
            </a:extLst>
          </p:cNvPr>
          <p:cNvGraphicFramePr>
            <a:graphicFrameLocks noGrp="1"/>
          </p:cNvGraphicFramePr>
          <p:nvPr>
            <p:extLst>
              <p:ext uri="{D42A27DB-BD31-4B8C-83A1-F6EECF244321}">
                <p14:modId xmlns:p14="http://schemas.microsoft.com/office/powerpoint/2010/main" val="3167568402"/>
              </p:ext>
            </p:extLst>
          </p:nvPr>
        </p:nvGraphicFramePr>
        <p:xfrm>
          <a:off x="2220639" y="1392021"/>
          <a:ext cx="7750722" cy="713870"/>
        </p:xfrm>
        <a:graphic>
          <a:graphicData uri="http://schemas.openxmlformats.org/drawingml/2006/table">
            <a:tbl>
              <a:tblPr firstRow="1" firstCol="1" bandRow="1">
                <a:tableStyleId>{5C22544A-7EE6-4342-B048-85BDC9FD1C3A}</a:tableStyleId>
              </a:tblPr>
              <a:tblGrid>
                <a:gridCol w="860482">
                  <a:extLst>
                    <a:ext uri="{9D8B030D-6E8A-4147-A177-3AD203B41FA5}">
                      <a16:colId xmlns:a16="http://schemas.microsoft.com/office/drawing/2014/main" val="93653499"/>
                    </a:ext>
                  </a:extLst>
                </a:gridCol>
                <a:gridCol w="860482">
                  <a:extLst>
                    <a:ext uri="{9D8B030D-6E8A-4147-A177-3AD203B41FA5}">
                      <a16:colId xmlns:a16="http://schemas.microsoft.com/office/drawing/2014/main" val="1436336818"/>
                    </a:ext>
                  </a:extLst>
                </a:gridCol>
                <a:gridCol w="861394">
                  <a:extLst>
                    <a:ext uri="{9D8B030D-6E8A-4147-A177-3AD203B41FA5}">
                      <a16:colId xmlns:a16="http://schemas.microsoft.com/office/drawing/2014/main" val="3754063724"/>
                    </a:ext>
                  </a:extLst>
                </a:gridCol>
                <a:gridCol w="861394">
                  <a:extLst>
                    <a:ext uri="{9D8B030D-6E8A-4147-A177-3AD203B41FA5}">
                      <a16:colId xmlns:a16="http://schemas.microsoft.com/office/drawing/2014/main" val="2482210190"/>
                    </a:ext>
                  </a:extLst>
                </a:gridCol>
                <a:gridCol w="861394">
                  <a:extLst>
                    <a:ext uri="{9D8B030D-6E8A-4147-A177-3AD203B41FA5}">
                      <a16:colId xmlns:a16="http://schemas.microsoft.com/office/drawing/2014/main" val="3325746877"/>
                    </a:ext>
                  </a:extLst>
                </a:gridCol>
                <a:gridCol w="861394">
                  <a:extLst>
                    <a:ext uri="{9D8B030D-6E8A-4147-A177-3AD203B41FA5}">
                      <a16:colId xmlns:a16="http://schemas.microsoft.com/office/drawing/2014/main" val="352779242"/>
                    </a:ext>
                  </a:extLst>
                </a:gridCol>
                <a:gridCol w="861394">
                  <a:extLst>
                    <a:ext uri="{9D8B030D-6E8A-4147-A177-3AD203B41FA5}">
                      <a16:colId xmlns:a16="http://schemas.microsoft.com/office/drawing/2014/main" val="4041181740"/>
                    </a:ext>
                  </a:extLst>
                </a:gridCol>
                <a:gridCol w="861394">
                  <a:extLst>
                    <a:ext uri="{9D8B030D-6E8A-4147-A177-3AD203B41FA5}">
                      <a16:colId xmlns:a16="http://schemas.microsoft.com/office/drawing/2014/main" val="3225192195"/>
                    </a:ext>
                  </a:extLst>
                </a:gridCol>
                <a:gridCol w="861394">
                  <a:extLst>
                    <a:ext uri="{9D8B030D-6E8A-4147-A177-3AD203B41FA5}">
                      <a16:colId xmlns:a16="http://schemas.microsoft.com/office/drawing/2014/main" val="2608849452"/>
                    </a:ext>
                  </a:extLst>
                </a:gridCol>
              </a:tblGrid>
              <a:tr h="356935">
                <a:tc>
                  <a:txBody>
                    <a:bodyPr/>
                    <a:lstStyle/>
                    <a:p>
                      <a:pPr>
                        <a:lnSpc>
                          <a:spcPct val="107000"/>
                        </a:lnSpc>
                        <a:spcAft>
                          <a:spcPts val="800"/>
                        </a:spcAft>
                      </a:pPr>
                      <a:r>
                        <a:rPr lang="es-AR" sz="1100" kern="100">
                          <a:effectLst/>
                        </a:rPr>
                        <a:t>Ciclo</a:t>
                      </a:r>
                      <a:endParaRPr lang="es-A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AR" sz="1100" kern="100">
                          <a:effectLst/>
                        </a:rPr>
                        <a:t>1</a:t>
                      </a:r>
                      <a:endParaRPr lang="es-A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AR" sz="1100" kern="100">
                          <a:effectLst/>
                        </a:rPr>
                        <a:t>2</a:t>
                      </a:r>
                      <a:endParaRPr lang="es-A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AR" sz="1100" kern="100">
                          <a:effectLst/>
                        </a:rPr>
                        <a:t>3</a:t>
                      </a:r>
                      <a:endParaRPr lang="es-A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AR" sz="1100" kern="100">
                          <a:effectLst/>
                        </a:rPr>
                        <a:t>4</a:t>
                      </a:r>
                      <a:endParaRPr lang="es-A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AR" sz="1100" kern="100">
                          <a:effectLst/>
                        </a:rPr>
                        <a:t>5</a:t>
                      </a:r>
                      <a:endParaRPr lang="es-A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AR" sz="1100" kern="100">
                          <a:effectLst/>
                        </a:rPr>
                        <a:t>6</a:t>
                      </a:r>
                      <a:endParaRPr lang="es-A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AR" sz="1100" kern="100">
                          <a:effectLst/>
                        </a:rPr>
                        <a:t>7</a:t>
                      </a:r>
                      <a:endParaRPr lang="es-A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AR" sz="1100" kern="100">
                          <a:effectLst/>
                        </a:rPr>
                        <a:t>8</a:t>
                      </a:r>
                      <a:endParaRPr lang="es-A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75659730"/>
                  </a:ext>
                </a:extLst>
              </a:tr>
              <a:tr h="356935">
                <a:tc>
                  <a:txBody>
                    <a:bodyPr/>
                    <a:lstStyle/>
                    <a:p>
                      <a:pPr>
                        <a:lnSpc>
                          <a:spcPct val="107000"/>
                        </a:lnSpc>
                        <a:spcAft>
                          <a:spcPts val="800"/>
                        </a:spcAft>
                      </a:pPr>
                      <a:r>
                        <a:rPr lang="es-AR" sz="1100" kern="100">
                          <a:effectLst/>
                        </a:rPr>
                        <a:t>E-2</a:t>
                      </a:r>
                      <a:endParaRPr lang="es-A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AR" sz="1100" kern="100">
                          <a:effectLst/>
                        </a:rPr>
                        <a:t>1.2</a:t>
                      </a:r>
                      <a:endParaRPr lang="es-A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AR" sz="1100" kern="100">
                          <a:effectLst/>
                        </a:rPr>
                        <a:t>1.11</a:t>
                      </a:r>
                      <a:endParaRPr lang="es-A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AR" sz="1100" kern="100">
                          <a:effectLst/>
                        </a:rPr>
                        <a:t>1.13</a:t>
                      </a:r>
                      <a:endParaRPr lang="es-A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AR" sz="1100" kern="100">
                          <a:effectLst/>
                        </a:rPr>
                        <a:t>1.03</a:t>
                      </a:r>
                      <a:endParaRPr lang="es-A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AR" sz="1100" kern="100">
                          <a:effectLst/>
                        </a:rPr>
                        <a:t>1.00</a:t>
                      </a:r>
                      <a:endParaRPr lang="es-A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AR" sz="1100" kern="100">
                          <a:effectLst/>
                        </a:rPr>
                        <a:t>1.13</a:t>
                      </a:r>
                      <a:endParaRPr lang="es-A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AR" sz="1100" kern="100">
                          <a:effectLst/>
                        </a:rPr>
                        <a:t>1.1</a:t>
                      </a:r>
                      <a:endParaRPr lang="es-A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AR" sz="1100" kern="100" dirty="0">
                          <a:effectLst/>
                        </a:rPr>
                        <a:t>1.1</a:t>
                      </a:r>
                      <a:endParaRPr lang="es-AR"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00650772"/>
                  </a:ext>
                </a:extLst>
              </a:tr>
            </a:tbl>
          </a:graphicData>
        </a:graphic>
      </p:graphicFrame>
      <p:sp>
        <p:nvSpPr>
          <p:cNvPr id="8" name="CuadroTexto 7">
            <a:extLst>
              <a:ext uri="{FF2B5EF4-FFF2-40B4-BE49-F238E27FC236}">
                <a16:creationId xmlns:a16="http://schemas.microsoft.com/office/drawing/2014/main" id="{25CFEC01-5C15-EEDA-A123-2904C4CF5AEC}"/>
              </a:ext>
            </a:extLst>
          </p:cNvPr>
          <p:cNvSpPr txBox="1"/>
          <p:nvPr/>
        </p:nvSpPr>
        <p:spPr>
          <a:xfrm>
            <a:off x="1574797" y="2279529"/>
            <a:ext cx="9259457" cy="4239687"/>
          </a:xfrm>
          <a:prstGeom prst="rect">
            <a:avLst/>
          </a:prstGeom>
          <a:noFill/>
        </p:spPr>
        <p:txBody>
          <a:bodyPr wrap="square">
            <a:spAutoFit/>
          </a:bodyPr>
          <a:lstStyle/>
          <a:p>
            <a:pPr>
              <a:lnSpc>
                <a:spcPct val="107000"/>
              </a:lnSpc>
              <a:spcAft>
                <a:spcPts val="800"/>
              </a:spcAft>
            </a:pPr>
            <a:r>
              <a:rPr lang="es-AR" kern="100" dirty="0">
                <a:effectLst/>
                <a:latin typeface="Calibri" panose="020F0502020204030204" pitchFamily="34" charset="0"/>
                <a:ea typeface="Calibri" panose="020F0502020204030204" pitchFamily="34" charset="0"/>
                <a:cs typeface="Times New Roman" panose="02020603050405020304" pitchFamily="18" charset="0"/>
              </a:rPr>
              <a:t>Además, se estableció por estudio de un Analista de Tiempo:</a:t>
            </a:r>
          </a:p>
          <a:p>
            <a:pPr marL="342900" lvl="0" indent="-342900">
              <a:lnSpc>
                <a:spcPct val="107000"/>
              </a:lnSpc>
              <a:buFont typeface="Symbol" panose="05050102010706020507" pitchFamily="18" charset="2"/>
              <a:buChar char=""/>
            </a:pPr>
            <a:r>
              <a:rPr lang="es-AR" kern="100" dirty="0">
                <a:effectLst/>
                <a:latin typeface="Calibri" panose="020F0502020204030204" pitchFamily="34" charset="0"/>
                <a:ea typeface="Calibri" panose="020F0502020204030204" pitchFamily="34" charset="0"/>
                <a:cs typeface="Times New Roman" panose="02020603050405020304" pitchFamily="18" charset="0"/>
              </a:rPr>
              <a:t>El operario era </a:t>
            </a:r>
            <a:r>
              <a:rPr lang="es-AR" b="1" kern="100" dirty="0">
                <a:effectLst/>
                <a:latin typeface="Calibri" panose="020F0502020204030204" pitchFamily="34" charset="0"/>
                <a:ea typeface="Calibri" panose="020F0502020204030204" pitchFamily="34" charset="0"/>
                <a:cs typeface="Times New Roman" panose="02020603050405020304" pitchFamily="18" charset="0"/>
              </a:rPr>
              <a:t>Optimo</a:t>
            </a:r>
            <a:r>
              <a:rPr lang="es-AR" kern="100" dirty="0">
                <a:effectLst/>
                <a:latin typeface="Calibri" panose="020F0502020204030204" pitchFamily="34" charset="0"/>
                <a:ea typeface="Calibri" panose="020F0502020204030204" pitchFamily="34" charset="0"/>
                <a:cs typeface="Times New Roman" panose="02020603050405020304" pitchFamily="18" charset="0"/>
              </a:rPr>
              <a:t> en la escala</a:t>
            </a:r>
          </a:p>
          <a:p>
            <a:pPr marL="342900" lvl="0" indent="-342900">
              <a:lnSpc>
                <a:spcPct val="107000"/>
              </a:lnSpc>
              <a:buFont typeface="Symbol" panose="05050102010706020507" pitchFamily="18" charset="2"/>
              <a:buChar char=""/>
            </a:pPr>
            <a:r>
              <a:rPr lang="es-AR" kern="100" dirty="0">
                <a:effectLst/>
                <a:latin typeface="Calibri" panose="020F0502020204030204" pitchFamily="34" charset="0"/>
                <a:ea typeface="Calibri" panose="020F0502020204030204" pitchFamily="34" charset="0"/>
                <a:cs typeface="Times New Roman" panose="02020603050405020304" pitchFamily="18" charset="0"/>
              </a:rPr>
              <a:t>Tiempo suplementario:</a:t>
            </a:r>
          </a:p>
          <a:p>
            <a:pPr marL="742950" lvl="1" indent="-285750">
              <a:lnSpc>
                <a:spcPct val="107000"/>
              </a:lnSpc>
              <a:buFont typeface="Courier New" panose="02070309020205020404" pitchFamily="49" charset="0"/>
              <a:buChar char="o"/>
            </a:pPr>
            <a:r>
              <a:rPr lang="es-AR" kern="100" dirty="0">
                <a:effectLst/>
                <a:latin typeface="Calibri" panose="020F0502020204030204" pitchFamily="34" charset="0"/>
                <a:ea typeface="Calibri" panose="020F0502020204030204" pitchFamily="34" charset="0"/>
                <a:cs typeface="Times New Roman" panose="02020603050405020304" pitchFamily="18" charset="0"/>
              </a:rPr>
              <a:t>Necesidades Personales: 5%</a:t>
            </a:r>
          </a:p>
          <a:p>
            <a:pPr marL="742950" lvl="1" indent="-285750">
              <a:lnSpc>
                <a:spcPct val="107000"/>
              </a:lnSpc>
              <a:buFont typeface="Courier New" panose="02070309020205020404" pitchFamily="49" charset="0"/>
              <a:buChar char="o"/>
            </a:pPr>
            <a:r>
              <a:rPr lang="es-AR" kern="100" dirty="0">
                <a:effectLst/>
                <a:latin typeface="Calibri" panose="020F0502020204030204" pitchFamily="34" charset="0"/>
                <a:ea typeface="Calibri" panose="020F0502020204030204" pitchFamily="34" charset="0"/>
                <a:cs typeface="Times New Roman" panose="02020603050405020304" pitchFamily="18" charset="0"/>
              </a:rPr>
              <a:t>Fatiga:10%</a:t>
            </a:r>
          </a:p>
          <a:p>
            <a:pPr marL="742950" lvl="1" indent="-285750">
              <a:lnSpc>
                <a:spcPct val="107000"/>
              </a:lnSpc>
              <a:spcAft>
                <a:spcPts val="800"/>
              </a:spcAft>
              <a:buFont typeface="Courier New" panose="02070309020205020404" pitchFamily="49" charset="0"/>
              <a:buChar char="o"/>
            </a:pPr>
            <a:r>
              <a:rPr lang="es-AR" kern="100" dirty="0">
                <a:effectLst/>
                <a:latin typeface="Calibri" panose="020F0502020204030204" pitchFamily="34" charset="0"/>
                <a:ea typeface="Calibri" panose="020F0502020204030204" pitchFamily="34" charset="0"/>
                <a:cs typeface="Times New Roman" panose="02020603050405020304" pitchFamily="18" charset="0"/>
              </a:rPr>
              <a:t>Especiales 2%</a:t>
            </a:r>
          </a:p>
          <a:p>
            <a:pPr>
              <a:lnSpc>
                <a:spcPct val="107000"/>
              </a:lnSpc>
              <a:spcAft>
                <a:spcPts val="800"/>
              </a:spcAft>
            </a:pPr>
            <a:r>
              <a:rPr lang="es-AR" kern="100" dirty="0">
                <a:effectLst/>
                <a:latin typeface="Calibri" panose="020F0502020204030204" pitchFamily="34" charset="0"/>
                <a:ea typeface="Calibri" panose="020F0502020204030204" pitchFamily="34" charset="0"/>
                <a:cs typeface="Times New Roman" panose="02020603050405020304" pitchFamily="18" charset="0"/>
              </a:rPr>
              <a:t>Con toda la información anterior conteste:</a:t>
            </a:r>
          </a:p>
          <a:p>
            <a:pPr marL="342900" lvl="0" indent="-342900">
              <a:lnSpc>
                <a:spcPct val="107000"/>
              </a:lnSpc>
              <a:buFont typeface="+mj-lt"/>
              <a:buAutoNum type="alphaLcParenR"/>
            </a:pPr>
            <a:r>
              <a:rPr lang="es-AR" kern="100" dirty="0">
                <a:effectLst/>
                <a:latin typeface="Calibri" panose="020F0502020204030204" pitchFamily="34" charset="0"/>
                <a:ea typeface="Calibri" panose="020F0502020204030204" pitchFamily="34" charset="0"/>
                <a:cs typeface="Times New Roman" panose="02020603050405020304" pitchFamily="18" charset="0"/>
              </a:rPr>
              <a:t>Cuanto es el tiempo Suplementario total</a:t>
            </a:r>
          </a:p>
          <a:p>
            <a:pPr marL="342900" lvl="0" indent="-342900">
              <a:lnSpc>
                <a:spcPct val="107000"/>
              </a:lnSpc>
              <a:buFont typeface="+mj-lt"/>
              <a:buAutoNum type="alphaLcParenR"/>
            </a:pPr>
            <a:r>
              <a:rPr lang="es-AR" kern="100" dirty="0">
                <a:effectLst/>
                <a:latin typeface="Calibri" panose="020F0502020204030204" pitchFamily="34" charset="0"/>
                <a:ea typeface="Calibri" panose="020F0502020204030204" pitchFamily="34" charset="0"/>
                <a:cs typeface="Times New Roman" panose="02020603050405020304" pitchFamily="18" charset="0"/>
              </a:rPr>
              <a:t>Cuanto es el tiempo observado</a:t>
            </a:r>
          </a:p>
          <a:p>
            <a:pPr marL="342900" lvl="0" indent="-342900">
              <a:lnSpc>
                <a:spcPct val="107000"/>
              </a:lnSpc>
              <a:buFont typeface="+mj-lt"/>
              <a:buAutoNum type="alphaLcParenR"/>
            </a:pPr>
            <a:r>
              <a:rPr lang="es-AR" kern="100" dirty="0">
                <a:effectLst/>
                <a:latin typeface="Calibri" panose="020F0502020204030204" pitchFamily="34" charset="0"/>
                <a:ea typeface="Calibri" panose="020F0502020204030204" pitchFamily="34" charset="0"/>
                <a:cs typeface="Times New Roman" panose="02020603050405020304" pitchFamily="18" charset="0"/>
              </a:rPr>
              <a:t>Cuál es la desviación estándar</a:t>
            </a:r>
          </a:p>
          <a:p>
            <a:pPr marL="342900" lvl="0" indent="-342900">
              <a:lnSpc>
                <a:spcPct val="107000"/>
              </a:lnSpc>
              <a:buFont typeface="+mj-lt"/>
              <a:buAutoNum type="alphaLcParenR"/>
            </a:pPr>
            <a:r>
              <a:rPr lang="es-AR" kern="100" dirty="0">
                <a:effectLst/>
                <a:latin typeface="Calibri" panose="020F0502020204030204" pitchFamily="34" charset="0"/>
                <a:ea typeface="Calibri" panose="020F0502020204030204" pitchFamily="34" charset="0"/>
                <a:cs typeface="Times New Roman" panose="02020603050405020304" pitchFamily="18" charset="0"/>
              </a:rPr>
              <a:t>Valoración del trabajo</a:t>
            </a:r>
          </a:p>
          <a:p>
            <a:pPr marL="342900" lvl="0" indent="-342900">
              <a:lnSpc>
                <a:spcPct val="107000"/>
              </a:lnSpc>
              <a:buFont typeface="+mj-lt"/>
              <a:buAutoNum type="alphaLcParenR"/>
            </a:pPr>
            <a:r>
              <a:rPr lang="es-AR" kern="100" dirty="0">
                <a:effectLst/>
                <a:latin typeface="Calibri" panose="020F0502020204030204" pitchFamily="34" charset="0"/>
                <a:ea typeface="Calibri" panose="020F0502020204030204" pitchFamily="34" charset="0"/>
                <a:cs typeface="Times New Roman" panose="02020603050405020304" pitchFamily="18" charset="0"/>
              </a:rPr>
              <a:t>Tiempo Normal</a:t>
            </a:r>
          </a:p>
          <a:p>
            <a:pPr marL="342900" lvl="0" indent="-342900">
              <a:lnSpc>
                <a:spcPct val="107000"/>
              </a:lnSpc>
              <a:spcAft>
                <a:spcPts val="800"/>
              </a:spcAft>
              <a:buFont typeface="+mj-lt"/>
              <a:buAutoNum type="alphaLcParenR"/>
            </a:pPr>
            <a:r>
              <a:rPr lang="es-AR" kern="100" dirty="0">
                <a:effectLst/>
                <a:latin typeface="Calibri" panose="020F0502020204030204" pitchFamily="34" charset="0"/>
                <a:ea typeface="Calibri" panose="020F0502020204030204" pitchFamily="34" charset="0"/>
                <a:cs typeface="Times New Roman" panose="02020603050405020304" pitchFamily="18" charset="0"/>
              </a:rPr>
              <a:t>Tiempo Estándar</a:t>
            </a:r>
          </a:p>
        </p:txBody>
      </p:sp>
    </p:spTree>
    <p:extLst>
      <p:ext uri="{BB962C8B-B14F-4D97-AF65-F5344CB8AC3E}">
        <p14:creationId xmlns:p14="http://schemas.microsoft.com/office/powerpoint/2010/main" val="16604187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980214" y="480659"/>
            <a:ext cx="4238688" cy="314871"/>
          </a:xfrm>
          <a:prstGeom prst="rect">
            <a:avLst/>
          </a:prstGeom>
        </p:spPr>
      </p:pic>
      <p:graphicFrame>
        <p:nvGraphicFramePr>
          <p:cNvPr id="3" name="object 3"/>
          <p:cNvGraphicFramePr>
            <a:graphicFrameLocks noGrp="1"/>
          </p:cNvGraphicFramePr>
          <p:nvPr>
            <p:extLst>
              <p:ext uri="{D42A27DB-BD31-4B8C-83A1-F6EECF244321}">
                <p14:modId xmlns:p14="http://schemas.microsoft.com/office/powerpoint/2010/main" val="1254729892"/>
              </p:ext>
            </p:extLst>
          </p:nvPr>
        </p:nvGraphicFramePr>
        <p:xfrm>
          <a:off x="573740" y="941144"/>
          <a:ext cx="10954870" cy="5360670"/>
        </p:xfrm>
        <a:graphic>
          <a:graphicData uri="http://schemas.openxmlformats.org/drawingml/2006/table">
            <a:tbl>
              <a:tblPr firstRow="1" bandRow="1">
                <a:tableStyleId>{35758FB7-9AC5-4552-8A53-C91805E547FA}</a:tableStyleId>
              </a:tblPr>
              <a:tblGrid>
                <a:gridCol w="5477435">
                  <a:extLst>
                    <a:ext uri="{9D8B030D-6E8A-4147-A177-3AD203B41FA5}">
                      <a16:colId xmlns:a16="http://schemas.microsoft.com/office/drawing/2014/main" val="20000"/>
                    </a:ext>
                  </a:extLst>
                </a:gridCol>
                <a:gridCol w="5477435">
                  <a:extLst>
                    <a:ext uri="{9D8B030D-6E8A-4147-A177-3AD203B41FA5}">
                      <a16:colId xmlns:a16="http://schemas.microsoft.com/office/drawing/2014/main" val="20001"/>
                    </a:ext>
                  </a:extLst>
                </a:gridCol>
              </a:tblGrid>
              <a:tr h="404495">
                <a:tc gridSpan="2">
                  <a:txBody>
                    <a:bodyPr/>
                    <a:lstStyle/>
                    <a:p>
                      <a:pPr marL="634365">
                        <a:lnSpc>
                          <a:spcPct val="100000"/>
                        </a:lnSpc>
                        <a:spcBef>
                          <a:spcPts val="254"/>
                        </a:spcBef>
                      </a:pPr>
                      <a:r>
                        <a:rPr sz="1800" b="1" spc="0" dirty="0">
                          <a:solidFill>
                            <a:schemeClr val="bg1">
                              <a:lumMod val="95000"/>
                              <a:lumOff val="5000"/>
                            </a:schemeClr>
                          </a:solidFill>
                        </a:rPr>
                        <a:t>Comparación de distintos métodos para establecer un estándar de tiempo</a:t>
                      </a:r>
                      <a:endParaRPr sz="1800" spc="0" dirty="0">
                        <a:solidFill>
                          <a:schemeClr val="bg1">
                            <a:lumMod val="95000"/>
                            <a:lumOff val="5000"/>
                          </a:schemeClr>
                        </a:solidFill>
                        <a:latin typeface="Arial"/>
                        <a:cs typeface="Arial"/>
                      </a:endParaRPr>
                    </a:p>
                  </a:txBody>
                  <a:tcPr marL="0" marR="0" marT="32384" marB="0"/>
                </a:tc>
                <a:tc hMerge="1">
                  <a:txBody>
                    <a:bodyPr/>
                    <a:lstStyle/>
                    <a:p>
                      <a:endParaRPr/>
                    </a:p>
                  </a:txBody>
                  <a:tcPr marL="0" marR="0" marT="0" marB="0"/>
                </a:tc>
                <a:extLst>
                  <a:ext uri="{0D108BD9-81ED-4DB2-BD59-A6C34878D82A}">
                    <a16:rowId xmlns:a16="http://schemas.microsoft.com/office/drawing/2014/main" val="10000"/>
                  </a:ext>
                </a:extLst>
              </a:tr>
              <a:tr h="404495">
                <a:tc gridSpan="2">
                  <a:txBody>
                    <a:bodyPr/>
                    <a:lstStyle/>
                    <a:p>
                      <a:pPr marL="91440">
                        <a:lnSpc>
                          <a:spcPct val="100000"/>
                        </a:lnSpc>
                        <a:spcBef>
                          <a:spcPts val="254"/>
                        </a:spcBef>
                      </a:pPr>
                      <a:r>
                        <a:rPr sz="1800" b="1" spc="0" dirty="0">
                          <a:solidFill>
                            <a:schemeClr val="bg1">
                              <a:lumMod val="95000"/>
                              <a:lumOff val="5000"/>
                            </a:schemeClr>
                          </a:solidFill>
                        </a:rPr>
                        <a:t>Estudio de tiempos con cronómetro</a:t>
                      </a:r>
                      <a:endParaRPr sz="1800" spc="0" dirty="0">
                        <a:solidFill>
                          <a:schemeClr val="bg1">
                            <a:lumMod val="95000"/>
                            <a:lumOff val="5000"/>
                          </a:schemeClr>
                        </a:solidFill>
                        <a:latin typeface="Arial"/>
                        <a:cs typeface="Arial"/>
                      </a:endParaRPr>
                    </a:p>
                  </a:txBody>
                  <a:tcPr marL="0" marR="0" marT="32384" marB="0"/>
                </a:tc>
                <a:tc hMerge="1">
                  <a:txBody>
                    <a:bodyPr/>
                    <a:lstStyle/>
                    <a:p>
                      <a:endParaRPr/>
                    </a:p>
                  </a:txBody>
                  <a:tcPr marL="0" marR="0" marT="0" marB="0"/>
                </a:tc>
                <a:extLst>
                  <a:ext uri="{0D108BD9-81ED-4DB2-BD59-A6C34878D82A}">
                    <a16:rowId xmlns:a16="http://schemas.microsoft.com/office/drawing/2014/main" val="10001"/>
                  </a:ext>
                </a:extLst>
              </a:tr>
              <a:tr h="404495">
                <a:tc>
                  <a:txBody>
                    <a:bodyPr/>
                    <a:lstStyle/>
                    <a:p>
                      <a:pPr marL="91440">
                        <a:lnSpc>
                          <a:spcPct val="100000"/>
                        </a:lnSpc>
                        <a:spcBef>
                          <a:spcPts val="254"/>
                        </a:spcBef>
                      </a:pPr>
                      <a:r>
                        <a:rPr sz="1800" spc="0" dirty="0">
                          <a:solidFill>
                            <a:schemeClr val="bg1">
                              <a:lumMod val="95000"/>
                              <a:lumOff val="5000"/>
                            </a:schemeClr>
                          </a:solidFill>
                        </a:rPr>
                        <a:t>VENTAJAS</a:t>
                      </a:r>
                      <a:endParaRPr sz="1800" spc="0" dirty="0">
                        <a:solidFill>
                          <a:schemeClr val="bg1">
                            <a:lumMod val="95000"/>
                            <a:lumOff val="5000"/>
                          </a:schemeClr>
                        </a:solidFill>
                        <a:latin typeface="Arial MT"/>
                        <a:cs typeface="Arial MT"/>
                      </a:endParaRPr>
                    </a:p>
                  </a:txBody>
                  <a:tcPr marL="0" marR="0" marT="32384" marB="0"/>
                </a:tc>
                <a:tc>
                  <a:txBody>
                    <a:bodyPr/>
                    <a:lstStyle/>
                    <a:p>
                      <a:pPr marL="91440">
                        <a:lnSpc>
                          <a:spcPct val="100000"/>
                        </a:lnSpc>
                        <a:spcBef>
                          <a:spcPts val="254"/>
                        </a:spcBef>
                      </a:pPr>
                      <a:r>
                        <a:rPr sz="1800" spc="0" dirty="0">
                          <a:solidFill>
                            <a:schemeClr val="bg1">
                              <a:lumMod val="95000"/>
                              <a:lumOff val="5000"/>
                            </a:schemeClr>
                          </a:solidFill>
                        </a:rPr>
                        <a:t>DESVENTAJAS</a:t>
                      </a:r>
                      <a:endParaRPr sz="1800" spc="0">
                        <a:solidFill>
                          <a:schemeClr val="bg1">
                            <a:lumMod val="95000"/>
                            <a:lumOff val="5000"/>
                          </a:schemeClr>
                        </a:solidFill>
                        <a:latin typeface="Arial MT"/>
                        <a:cs typeface="Arial MT"/>
                      </a:endParaRPr>
                    </a:p>
                  </a:txBody>
                  <a:tcPr marL="0" marR="0" marT="32384" marB="0"/>
                </a:tc>
                <a:extLst>
                  <a:ext uri="{0D108BD9-81ED-4DB2-BD59-A6C34878D82A}">
                    <a16:rowId xmlns:a16="http://schemas.microsoft.com/office/drawing/2014/main" val="10002"/>
                  </a:ext>
                </a:extLst>
              </a:tr>
              <a:tr h="708025">
                <a:tc>
                  <a:txBody>
                    <a:bodyPr/>
                    <a:lstStyle/>
                    <a:p>
                      <a:pPr marL="91440" marR="217170">
                        <a:lnSpc>
                          <a:spcPct val="100000"/>
                        </a:lnSpc>
                        <a:spcBef>
                          <a:spcPts val="254"/>
                        </a:spcBef>
                      </a:pPr>
                      <a:r>
                        <a:rPr sz="1800" spc="0" dirty="0">
                          <a:solidFill>
                            <a:schemeClr val="bg1">
                              <a:lumMod val="95000"/>
                              <a:lumOff val="5000"/>
                            </a:schemeClr>
                          </a:solidFill>
                        </a:rPr>
                        <a:t>1.Único método que mide directamente el tiempo que usa el operario</a:t>
                      </a:r>
                      <a:endParaRPr sz="1800" spc="0" dirty="0">
                        <a:solidFill>
                          <a:schemeClr val="bg1">
                            <a:lumMod val="95000"/>
                            <a:lumOff val="5000"/>
                          </a:schemeClr>
                        </a:solidFill>
                        <a:latin typeface="Arial MT"/>
                        <a:cs typeface="Arial MT"/>
                      </a:endParaRPr>
                    </a:p>
                  </a:txBody>
                  <a:tcPr marL="0" marR="0" marT="32384" marB="0"/>
                </a:tc>
                <a:tc>
                  <a:txBody>
                    <a:bodyPr/>
                    <a:lstStyle/>
                    <a:p>
                      <a:pPr marL="91440" marR="206375">
                        <a:lnSpc>
                          <a:spcPct val="100000"/>
                        </a:lnSpc>
                        <a:spcBef>
                          <a:spcPts val="254"/>
                        </a:spcBef>
                      </a:pPr>
                      <a:r>
                        <a:rPr sz="1800" spc="0" dirty="0">
                          <a:solidFill>
                            <a:schemeClr val="bg1">
                              <a:lumMod val="95000"/>
                              <a:lumOff val="5000"/>
                            </a:schemeClr>
                          </a:solidFill>
                        </a:rPr>
                        <a:t>1. Requiere la calificación del desempeño del trabajador</a:t>
                      </a:r>
                      <a:endParaRPr sz="1800" spc="0">
                        <a:solidFill>
                          <a:schemeClr val="bg1">
                            <a:lumMod val="95000"/>
                            <a:lumOff val="5000"/>
                          </a:schemeClr>
                        </a:solidFill>
                        <a:latin typeface="Arial MT"/>
                        <a:cs typeface="Arial MT"/>
                      </a:endParaRPr>
                    </a:p>
                  </a:txBody>
                  <a:tcPr marL="0" marR="0" marT="32384" marB="0"/>
                </a:tc>
                <a:extLst>
                  <a:ext uri="{0D108BD9-81ED-4DB2-BD59-A6C34878D82A}">
                    <a16:rowId xmlns:a16="http://schemas.microsoft.com/office/drawing/2014/main" val="10003"/>
                  </a:ext>
                </a:extLst>
              </a:tr>
              <a:tr h="1011555">
                <a:tc>
                  <a:txBody>
                    <a:bodyPr/>
                    <a:lstStyle/>
                    <a:p>
                      <a:pPr marL="91440" marR="384810">
                        <a:lnSpc>
                          <a:spcPct val="100000"/>
                        </a:lnSpc>
                        <a:spcBef>
                          <a:spcPts val="254"/>
                        </a:spcBef>
                      </a:pPr>
                      <a:r>
                        <a:rPr sz="1800" spc="0" dirty="0">
                          <a:solidFill>
                            <a:schemeClr val="bg1">
                              <a:lumMod val="95000"/>
                              <a:lumOff val="5000"/>
                            </a:schemeClr>
                          </a:solidFill>
                        </a:rPr>
                        <a:t>2. Permite la observación detallada del ciclo completo y el método</a:t>
                      </a:r>
                      <a:endParaRPr sz="1800" spc="0" dirty="0">
                        <a:solidFill>
                          <a:schemeClr val="bg1">
                            <a:lumMod val="95000"/>
                            <a:lumOff val="5000"/>
                          </a:schemeClr>
                        </a:solidFill>
                        <a:latin typeface="Arial MT"/>
                        <a:cs typeface="Arial MT"/>
                      </a:endParaRPr>
                    </a:p>
                  </a:txBody>
                  <a:tcPr marL="0" marR="0" marT="32384" marB="0"/>
                </a:tc>
                <a:tc>
                  <a:txBody>
                    <a:bodyPr/>
                    <a:lstStyle/>
                    <a:p>
                      <a:pPr marL="91440" marR="115570">
                        <a:lnSpc>
                          <a:spcPct val="100000"/>
                        </a:lnSpc>
                        <a:spcBef>
                          <a:spcPts val="254"/>
                        </a:spcBef>
                      </a:pPr>
                      <a:r>
                        <a:rPr sz="1800" spc="0" dirty="0">
                          <a:solidFill>
                            <a:schemeClr val="bg1">
                              <a:lumMod val="95000"/>
                              <a:lumOff val="5000"/>
                            </a:schemeClr>
                          </a:solidFill>
                        </a:rPr>
                        <a:t>2. No obliga a llevar un registro detallado de método, movimientos, herramientas y otros</a:t>
                      </a:r>
                      <a:endParaRPr sz="1800" spc="0" dirty="0">
                        <a:solidFill>
                          <a:schemeClr val="bg1">
                            <a:lumMod val="95000"/>
                            <a:lumOff val="5000"/>
                          </a:schemeClr>
                        </a:solidFill>
                        <a:latin typeface="Arial MT"/>
                        <a:cs typeface="Arial MT"/>
                      </a:endParaRPr>
                    </a:p>
                  </a:txBody>
                  <a:tcPr marL="0" marR="0" marT="32384" marB="0"/>
                </a:tc>
                <a:extLst>
                  <a:ext uri="{0D108BD9-81ED-4DB2-BD59-A6C34878D82A}">
                    <a16:rowId xmlns:a16="http://schemas.microsoft.com/office/drawing/2014/main" val="10004"/>
                  </a:ext>
                </a:extLst>
              </a:tr>
              <a:tr h="708025">
                <a:tc>
                  <a:txBody>
                    <a:bodyPr/>
                    <a:lstStyle/>
                    <a:p>
                      <a:pPr marL="91440" marR="165735">
                        <a:lnSpc>
                          <a:spcPct val="100000"/>
                        </a:lnSpc>
                        <a:spcBef>
                          <a:spcPts val="254"/>
                        </a:spcBef>
                      </a:pPr>
                      <a:r>
                        <a:rPr sz="1800" spc="0" dirty="0">
                          <a:solidFill>
                            <a:schemeClr val="bg1">
                              <a:lumMod val="95000"/>
                              <a:lumOff val="5000"/>
                            </a:schemeClr>
                          </a:solidFill>
                        </a:rPr>
                        <a:t>3. Puede cubrir elementos que ocurren con menos frecuencia</a:t>
                      </a:r>
                      <a:endParaRPr sz="1800" spc="0">
                        <a:solidFill>
                          <a:schemeClr val="bg1">
                            <a:lumMod val="95000"/>
                            <a:lumOff val="5000"/>
                          </a:schemeClr>
                        </a:solidFill>
                        <a:latin typeface="Arial MT"/>
                        <a:cs typeface="Arial MT"/>
                      </a:endParaRPr>
                    </a:p>
                  </a:txBody>
                  <a:tcPr marL="0" marR="0" marT="32384" marB="0"/>
                </a:tc>
                <a:tc>
                  <a:txBody>
                    <a:bodyPr/>
                    <a:lstStyle/>
                    <a:p>
                      <a:pPr marL="91440" marR="180340">
                        <a:lnSpc>
                          <a:spcPct val="100000"/>
                        </a:lnSpc>
                        <a:spcBef>
                          <a:spcPts val="254"/>
                        </a:spcBef>
                      </a:pPr>
                      <a:r>
                        <a:rPr sz="1800" spc="0" dirty="0">
                          <a:solidFill>
                            <a:schemeClr val="bg1">
                              <a:lumMod val="95000"/>
                              <a:lumOff val="5000"/>
                            </a:schemeClr>
                          </a:solidFill>
                        </a:rPr>
                        <a:t>3. Puede no evaluar bien los elementos no cíclicos</a:t>
                      </a:r>
                      <a:endParaRPr sz="1800" spc="0">
                        <a:solidFill>
                          <a:schemeClr val="bg1">
                            <a:lumMod val="95000"/>
                            <a:lumOff val="5000"/>
                          </a:schemeClr>
                        </a:solidFill>
                        <a:latin typeface="Arial MT"/>
                        <a:cs typeface="Arial MT"/>
                      </a:endParaRPr>
                    </a:p>
                  </a:txBody>
                  <a:tcPr marL="0" marR="0" marT="32384" marB="0"/>
                </a:tc>
                <a:extLst>
                  <a:ext uri="{0D108BD9-81ED-4DB2-BD59-A6C34878D82A}">
                    <a16:rowId xmlns:a16="http://schemas.microsoft.com/office/drawing/2014/main" val="10005"/>
                  </a:ext>
                </a:extLst>
              </a:tr>
              <a:tr h="1011555">
                <a:tc>
                  <a:txBody>
                    <a:bodyPr/>
                    <a:lstStyle/>
                    <a:p>
                      <a:pPr marL="91440" marR="441325">
                        <a:lnSpc>
                          <a:spcPct val="100000"/>
                        </a:lnSpc>
                        <a:spcBef>
                          <a:spcPts val="254"/>
                        </a:spcBef>
                      </a:pPr>
                      <a:r>
                        <a:rPr sz="1800" spc="0" dirty="0">
                          <a:solidFill>
                            <a:schemeClr val="bg1">
                              <a:lumMod val="95000"/>
                              <a:lumOff val="5000"/>
                            </a:schemeClr>
                          </a:solidFill>
                        </a:rPr>
                        <a:t>4. Proporciona con rapidez valores exactos para los elementos controlados por la máquina</a:t>
                      </a:r>
                      <a:endParaRPr sz="1800" spc="0">
                        <a:solidFill>
                          <a:schemeClr val="bg1">
                            <a:lumMod val="95000"/>
                            <a:lumOff val="5000"/>
                          </a:schemeClr>
                        </a:solidFill>
                        <a:latin typeface="Arial MT"/>
                        <a:cs typeface="Arial MT"/>
                      </a:endParaRPr>
                    </a:p>
                  </a:txBody>
                  <a:tcPr marL="0" marR="0" marT="32384" marB="0"/>
                </a:tc>
                <a:tc>
                  <a:txBody>
                    <a:bodyPr/>
                    <a:lstStyle/>
                    <a:p>
                      <a:pPr marL="91440" marR="254635">
                        <a:lnSpc>
                          <a:spcPct val="100000"/>
                        </a:lnSpc>
                        <a:spcBef>
                          <a:spcPts val="254"/>
                        </a:spcBef>
                      </a:pPr>
                      <a:r>
                        <a:rPr sz="1800" spc="0" dirty="0">
                          <a:solidFill>
                            <a:schemeClr val="bg1">
                              <a:lumMod val="95000"/>
                              <a:lumOff val="5000"/>
                            </a:schemeClr>
                          </a:solidFill>
                        </a:rPr>
                        <a:t>4. Basa el estándar en el sesgo de un analista que estudia a un trabajador que usa un solo método</a:t>
                      </a:r>
                      <a:endParaRPr sz="1800" spc="0" dirty="0">
                        <a:solidFill>
                          <a:schemeClr val="bg1">
                            <a:lumMod val="95000"/>
                            <a:lumOff val="5000"/>
                          </a:schemeClr>
                        </a:solidFill>
                        <a:latin typeface="Arial MT"/>
                        <a:cs typeface="Arial MT"/>
                      </a:endParaRPr>
                    </a:p>
                  </a:txBody>
                  <a:tcPr marL="0" marR="0" marT="32384" marB="0"/>
                </a:tc>
                <a:extLst>
                  <a:ext uri="{0D108BD9-81ED-4DB2-BD59-A6C34878D82A}">
                    <a16:rowId xmlns:a16="http://schemas.microsoft.com/office/drawing/2014/main" val="10006"/>
                  </a:ext>
                </a:extLst>
              </a:tr>
              <a:tr h="708025">
                <a:tc>
                  <a:txBody>
                    <a:bodyPr/>
                    <a:lstStyle/>
                    <a:p>
                      <a:pPr marL="91440">
                        <a:lnSpc>
                          <a:spcPct val="100000"/>
                        </a:lnSpc>
                        <a:spcBef>
                          <a:spcPts val="254"/>
                        </a:spcBef>
                      </a:pPr>
                      <a:r>
                        <a:rPr sz="1800" spc="0" dirty="0">
                          <a:solidFill>
                            <a:schemeClr val="bg1">
                              <a:lumMod val="95000"/>
                              <a:lumOff val="5000"/>
                            </a:schemeClr>
                          </a:solidFill>
                        </a:rPr>
                        <a:t>5. Es sencillo explicarlo y aprenderlo</a:t>
                      </a:r>
                      <a:endParaRPr sz="1800" spc="0">
                        <a:solidFill>
                          <a:schemeClr val="bg1">
                            <a:lumMod val="95000"/>
                            <a:lumOff val="5000"/>
                          </a:schemeClr>
                        </a:solidFill>
                        <a:latin typeface="Arial MT"/>
                        <a:cs typeface="Arial MT"/>
                      </a:endParaRPr>
                    </a:p>
                  </a:txBody>
                  <a:tcPr marL="0" marR="0" marT="32384" marB="0"/>
                </a:tc>
                <a:tc>
                  <a:txBody>
                    <a:bodyPr/>
                    <a:lstStyle/>
                    <a:p>
                      <a:pPr marL="91440" marR="607695">
                        <a:lnSpc>
                          <a:spcPct val="100000"/>
                        </a:lnSpc>
                        <a:spcBef>
                          <a:spcPts val="254"/>
                        </a:spcBef>
                      </a:pPr>
                      <a:r>
                        <a:rPr sz="1800" spc="0" dirty="0">
                          <a:solidFill>
                            <a:schemeClr val="bg1">
                              <a:lumMod val="95000"/>
                              <a:lumOff val="5000"/>
                            </a:schemeClr>
                          </a:solidFill>
                        </a:rPr>
                        <a:t>5. Requiere la línea de producción en operación</a:t>
                      </a:r>
                      <a:endParaRPr sz="1800" spc="0" dirty="0">
                        <a:solidFill>
                          <a:schemeClr val="bg1">
                            <a:lumMod val="95000"/>
                            <a:lumOff val="5000"/>
                          </a:schemeClr>
                        </a:solidFill>
                        <a:latin typeface="Arial MT"/>
                        <a:cs typeface="Arial MT"/>
                      </a:endParaRPr>
                    </a:p>
                  </a:txBody>
                  <a:tcPr marL="0" marR="0" marT="32384" marB="0"/>
                </a:tc>
                <a:extLst>
                  <a:ext uri="{0D108BD9-81ED-4DB2-BD59-A6C34878D82A}">
                    <a16:rowId xmlns:a16="http://schemas.microsoft.com/office/drawing/2014/main" val="10007"/>
                  </a:ext>
                </a:extLst>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980214" y="480659"/>
            <a:ext cx="4238688" cy="314871"/>
          </a:xfrm>
          <a:prstGeom prst="rect">
            <a:avLst/>
          </a:prstGeom>
        </p:spPr>
      </p:pic>
      <p:graphicFrame>
        <p:nvGraphicFramePr>
          <p:cNvPr id="3" name="object 3"/>
          <p:cNvGraphicFramePr>
            <a:graphicFrameLocks noGrp="1"/>
          </p:cNvGraphicFramePr>
          <p:nvPr>
            <p:extLst>
              <p:ext uri="{D42A27DB-BD31-4B8C-83A1-F6EECF244321}">
                <p14:modId xmlns:p14="http://schemas.microsoft.com/office/powerpoint/2010/main" val="1286457189"/>
              </p:ext>
            </p:extLst>
          </p:nvPr>
        </p:nvGraphicFramePr>
        <p:xfrm>
          <a:off x="1452281" y="896471"/>
          <a:ext cx="8946778" cy="5728448"/>
        </p:xfrm>
        <a:graphic>
          <a:graphicData uri="http://schemas.openxmlformats.org/drawingml/2006/table">
            <a:tbl>
              <a:tblPr firstRow="1" bandRow="1">
                <a:tableStyleId>{35758FB7-9AC5-4552-8A53-C91805E547FA}</a:tableStyleId>
              </a:tblPr>
              <a:tblGrid>
                <a:gridCol w="4473389">
                  <a:extLst>
                    <a:ext uri="{9D8B030D-6E8A-4147-A177-3AD203B41FA5}">
                      <a16:colId xmlns:a16="http://schemas.microsoft.com/office/drawing/2014/main" val="20000"/>
                    </a:ext>
                  </a:extLst>
                </a:gridCol>
                <a:gridCol w="4473389">
                  <a:extLst>
                    <a:ext uri="{9D8B030D-6E8A-4147-A177-3AD203B41FA5}">
                      <a16:colId xmlns:a16="http://schemas.microsoft.com/office/drawing/2014/main" val="20001"/>
                    </a:ext>
                  </a:extLst>
                </a:gridCol>
              </a:tblGrid>
              <a:tr h="406971">
                <a:tc gridSpan="2">
                  <a:txBody>
                    <a:bodyPr/>
                    <a:lstStyle/>
                    <a:p>
                      <a:pPr marL="634365">
                        <a:lnSpc>
                          <a:spcPct val="100000"/>
                        </a:lnSpc>
                        <a:spcBef>
                          <a:spcPts val="254"/>
                        </a:spcBef>
                      </a:pPr>
                      <a:r>
                        <a:rPr lang="es-ES" sz="1600" b="1" spc="0" dirty="0">
                          <a:solidFill>
                            <a:schemeClr val="bg1">
                              <a:lumMod val="95000"/>
                              <a:lumOff val="5000"/>
                            </a:schemeClr>
                          </a:solidFill>
                        </a:rPr>
                        <a:t>Comparación de distintos métodos para establecer un estándar de tiempo</a:t>
                      </a:r>
                      <a:endParaRPr lang="es-ES" sz="1600" spc="0" dirty="0">
                        <a:solidFill>
                          <a:schemeClr val="bg1">
                            <a:lumMod val="95000"/>
                            <a:lumOff val="5000"/>
                          </a:schemeClr>
                        </a:solidFill>
                        <a:latin typeface="Arial"/>
                        <a:cs typeface="Arial"/>
                      </a:endParaRPr>
                    </a:p>
                  </a:txBody>
                  <a:tcPr marL="0" marR="0" marT="32384" marB="0"/>
                </a:tc>
                <a:tc hMerge="1">
                  <a:txBody>
                    <a:bodyPr/>
                    <a:lstStyle/>
                    <a:p>
                      <a:endParaRPr/>
                    </a:p>
                  </a:txBody>
                  <a:tcPr marL="0" marR="0" marT="0" marB="0"/>
                </a:tc>
                <a:extLst>
                  <a:ext uri="{0D108BD9-81ED-4DB2-BD59-A6C34878D82A}">
                    <a16:rowId xmlns:a16="http://schemas.microsoft.com/office/drawing/2014/main" val="10000"/>
                  </a:ext>
                </a:extLst>
              </a:tr>
              <a:tr h="406971">
                <a:tc gridSpan="2">
                  <a:txBody>
                    <a:bodyPr/>
                    <a:lstStyle/>
                    <a:p>
                      <a:pPr marL="91440">
                        <a:lnSpc>
                          <a:spcPct val="100000"/>
                        </a:lnSpc>
                        <a:spcBef>
                          <a:spcPts val="254"/>
                        </a:spcBef>
                      </a:pPr>
                      <a:r>
                        <a:rPr lang="es-AR" sz="1600" b="1" spc="0" dirty="0">
                          <a:solidFill>
                            <a:schemeClr val="bg1">
                              <a:lumMod val="95000"/>
                              <a:lumOff val="5000"/>
                            </a:schemeClr>
                          </a:solidFill>
                        </a:rPr>
                        <a:t>Sistema de tiempos predeterminados – Sistema MTM-1/2/3/V</a:t>
                      </a:r>
                      <a:endParaRPr lang="es-AR" sz="1600" spc="0" dirty="0">
                        <a:solidFill>
                          <a:schemeClr val="bg1">
                            <a:lumMod val="95000"/>
                            <a:lumOff val="5000"/>
                          </a:schemeClr>
                        </a:solidFill>
                        <a:latin typeface="Arial"/>
                        <a:cs typeface="Arial"/>
                      </a:endParaRPr>
                    </a:p>
                  </a:txBody>
                  <a:tcPr marL="0" marR="0" marT="32384" marB="0"/>
                </a:tc>
                <a:tc hMerge="1">
                  <a:txBody>
                    <a:bodyPr/>
                    <a:lstStyle/>
                    <a:p>
                      <a:endParaRPr/>
                    </a:p>
                  </a:txBody>
                  <a:tcPr marL="0" marR="0" marT="0" marB="0"/>
                </a:tc>
                <a:extLst>
                  <a:ext uri="{0D108BD9-81ED-4DB2-BD59-A6C34878D82A}">
                    <a16:rowId xmlns:a16="http://schemas.microsoft.com/office/drawing/2014/main" val="10001"/>
                  </a:ext>
                </a:extLst>
              </a:tr>
              <a:tr h="393187">
                <a:tc>
                  <a:txBody>
                    <a:bodyPr/>
                    <a:lstStyle/>
                    <a:p>
                      <a:pPr marL="91440">
                        <a:lnSpc>
                          <a:spcPct val="100000"/>
                        </a:lnSpc>
                        <a:spcBef>
                          <a:spcPts val="254"/>
                        </a:spcBef>
                      </a:pPr>
                      <a:r>
                        <a:rPr sz="1600" spc="0" dirty="0">
                          <a:solidFill>
                            <a:schemeClr val="bg1">
                              <a:lumMod val="95000"/>
                              <a:lumOff val="5000"/>
                            </a:schemeClr>
                          </a:solidFill>
                        </a:rPr>
                        <a:t>VENTAJAS</a:t>
                      </a:r>
                      <a:endParaRPr sz="1600" spc="0" dirty="0">
                        <a:solidFill>
                          <a:schemeClr val="bg1">
                            <a:lumMod val="95000"/>
                            <a:lumOff val="5000"/>
                          </a:schemeClr>
                        </a:solidFill>
                        <a:latin typeface="Arial MT"/>
                        <a:cs typeface="Arial MT"/>
                      </a:endParaRPr>
                    </a:p>
                  </a:txBody>
                  <a:tcPr marL="0" marR="0" marT="32384" marB="0"/>
                </a:tc>
                <a:tc>
                  <a:txBody>
                    <a:bodyPr/>
                    <a:lstStyle/>
                    <a:p>
                      <a:pPr marL="91440">
                        <a:lnSpc>
                          <a:spcPct val="100000"/>
                        </a:lnSpc>
                        <a:spcBef>
                          <a:spcPts val="254"/>
                        </a:spcBef>
                      </a:pPr>
                      <a:r>
                        <a:rPr sz="1600" spc="0" dirty="0">
                          <a:solidFill>
                            <a:schemeClr val="bg1">
                              <a:lumMod val="95000"/>
                              <a:lumOff val="5000"/>
                            </a:schemeClr>
                          </a:solidFill>
                        </a:rPr>
                        <a:t>DESVENTAJAS</a:t>
                      </a:r>
                      <a:endParaRPr sz="1600" spc="0">
                        <a:solidFill>
                          <a:schemeClr val="bg1">
                            <a:lumMod val="95000"/>
                            <a:lumOff val="5000"/>
                          </a:schemeClr>
                        </a:solidFill>
                        <a:latin typeface="Arial MT"/>
                        <a:cs typeface="Arial MT"/>
                      </a:endParaRPr>
                    </a:p>
                  </a:txBody>
                  <a:tcPr marL="0" marR="0" marT="32384" marB="0"/>
                </a:tc>
                <a:extLst>
                  <a:ext uri="{0D108BD9-81ED-4DB2-BD59-A6C34878D82A}">
                    <a16:rowId xmlns:a16="http://schemas.microsoft.com/office/drawing/2014/main" val="10002"/>
                  </a:ext>
                </a:extLst>
              </a:tr>
              <a:tr h="1003643">
                <a:tc>
                  <a:txBody>
                    <a:bodyPr/>
                    <a:lstStyle/>
                    <a:p>
                      <a:pPr marL="91440" marR="429259">
                        <a:lnSpc>
                          <a:spcPct val="100000"/>
                        </a:lnSpc>
                        <a:spcBef>
                          <a:spcPts val="254"/>
                        </a:spcBef>
                      </a:pPr>
                      <a:r>
                        <a:rPr sz="1600" spc="0" dirty="0">
                          <a:solidFill>
                            <a:schemeClr val="bg1">
                              <a:lumMod val="95000"/>
                              <a:lumOff val="5000"/>
                            </a:schemeClr>
                          </a:solidFill>
                        </a:rPr>
                        <a:t>1. Obliga a tener un registro detallado del método, los movimientos, las herramientas y otros que se emplearon</a:t>
                      </a:r>
                      <a:endParaRPr sz="1600" spc="0" dirty="0">
                        <a:solidFill>
                          <a:schemeClr val="bg1">
                            <a:lumMod val="95000"/>
                            <a:lumOff val="5000"/>
                          </a:schemeClr>
                        </a:solidFill>
                        <a:latin typeface="Arial MT"/>
                        <a:cs typeface="Arial MT"/>
                      </a:endParaRPr>
                    </a:p>
                  </a:txBody>
                  <a:tcPr marL="0" marR="0" marT="32384" marB="0"/>
                </a:tc>
                <a:tc>
                  <a:txBody>
                    <a:bodyPr/>
                    <a:lstStyle/>
                    <a:p>
                      <a:pPr marL="91440" marR="433070">
                        <a:lnSpc>
                          <a:spcPct val="100000"/>
                        </a:lnSpc>
                        <a:spcBef>
                          <a:spcPts val="254"/>
                        </a:spcBef>
                      </a:pPr>
                      <a:r>
                        <a:rPr sz="1600" spc="0" dirty="0">
                          <a:solidFill>
                            <a:schemeClr val="bg1">
                              <a:lumMod val="95000"/>
                              <a:lumOff val="5000"/>
                            </a:schemeClr>
                          </a:solidFill>
                        </a:rPr>
                        <a:t>1. Depende de la descripción completa del método, herramientas, etc., para obtener estándares precisos</a:t>
                      </a:r>
                      <a:endParaRPr sz="1600" spc="0">
                        <a:solidFill>
                          <a:schemeClr val="bg1">
                            <a:lumMod val="95000"/>
                            <a:lumOff val="5000"/>
                          </a:schemeClr>
                        </a:solidFill>
                        <a:latin typeface="Arial MT"/>
                        <a:cs typeface="Arial MT"/>
                      </a:endParaRPr>
                    </a:p>
                  </a:txBody>
                  <a:tcPr marL="0" marR="0" marT="32384" marB="0"/>
                </a:tc>
                <a:extLst>
                  <a:ext uri="{0D108BD9-81ED-4DB2-BD59-A6C34878D82A}">
                    <a16:rowId xmlns:a16="http://schemas.microsoft.com/office/drawing/2014/main" val="10003"/>
                  </a:ext>
                </a:extLst>
              </a:tr>
              <a:tr h="702354">
                <a:tc>
                  <a:txBody>
                    <a:bodyPr/>
                    <a:lstStyle/>
                    <a:p>
                      <a:pPr marL="91440">
                        <a:lnSpc>
                          <a:spcPct val="100000"/>
                        </a:lnSpc>
                        <a:spcBef>
                          <a:spcPts val="254"/>
                        </a:spcBef>
                      </a:pPr>
                      <a:r>
                        <a:rPr sz="1600" spc="0" dirty="0">
                          <a:solidFill>
                            <a:schemeClr val="bg1">
                              <a:lumMod val="95000"/>
                              <a:lumOff val="5000"/>
                            </a:schemeClr>
                          </a:solidFill>
                        </a:rPr>
                        <a:t>2. Estimula la simplificación del trabajo</a:t>
                      </a:r>
                      <a:endParaRPr sz="1600" spc="0">
                        <a:solidFill>
                          <a:schemeClr val="bg1">
                            <a:lumMod val="95000"/>
                            <a:lumOff val="5000"/>
                          </a:schemeClr>
                        </a:solidFill>
                        <a:latin typeface="Arial MT"/>
                        <a:cs typeface="Arial MT"/>
                      </a:endParaRPr>
                    </a:p>
                  </a:txBody>
                  <a:tcPr marL="0" marR="0" marT="32384" marB="0"/>
                </a:tc>
                <a:tc>
                  <a:txBody>
                    <a:bodyPr/>
                    <a:lstStyle/>
                    <a:p>
                      <a:pPr marL="91440" marR="742950">
                        <a:lnSpc>
                          <a:spcPct val="100000"/>
                        </a:lnSpc>
                        <a:spcBef>
                          <a:spcPts val="254"/>
                        </a:spcBef>
                      </a:pPr>
                      <a:r>
                        <a:rPr sz="1600" spc="0" dirty="0">
                          <a:solidFill>
                            <a:schemeClr val="bg1">
                              <a:lumMod val="95000"/>
                              <a:lumOff val="5000"/>
                            </a:schemeClr>
                          </a:solidFill>
                        </a:rPr>
                        <a:t>2. Requiere mas capacitación de los analistas</a:t>
                      </a:r>
                      <a:endParaRPr sz="1600" spc="0">
                        <a:solidFill>
                          <a:schemeClr val="bg1">
                            <a:lumMod val="95000"/>
                            <a:lumOff val="5000"/>
                          </a:schemeClr>
                        </a:solidFill>
                        <a:latin typeface="Arial MT"/>
                        <a:cs typeface="Arial MT"/>
                      </a:endParaRPr>
                    </a:p>
                  </a:txBody>
                  <a:tcPr marL="0" marR="0" marT="32384" marB="0"/>
                </a:tc>
                <a:extLst>
                  <a:ext uri="{0D108BD9-81ED-4DB2-BD59-A6C34878D82A}">
                    <a16:rowId xmlns:a16="http://schemas.microsoft.com/office/drawing/2014/main" val="10004"/>
                  </a:ext>
                </a:extLst>
              </a:tr>
              <a:tr h="702354">
                <a:tc>
                  <a:txBody>
                    <a:bodyPr/>
                    <a:lstStyle/>
                    <a:p>
                      <a:pPr marL="91440">
                        <a:lnSpc>
                          <a:spcPct val="100000"/>
                        </a:lnSpc>
                        <a:spcBef>
                          <a:spcPts val="254"/>
                        </a:spcBef>
                      </a:pPr>
                      <a:r>
                        <a:rPr sz="1600" spc="0" dirty="0">
                          <a:solidFill>
                            <a:schemeClr val="bg1">
                              <a:lumMod val="95000"/>
                              <a:lumOff val="5000"/>
                            </a:schemeClr>
                          </a:solidFill>
                        </a:rPr>
                        <a:t>3. Elimina la calificación del desempeño</a:t>
                      </a:r>
                      <a:endParaRPr sz="1600" spc="0" dirty="0">
                        <a:solidFill>
                          <a:schemeClr val="bg1">
                            <a:lumMod val="95000"/>
                            <a:lumOff val="5000"/>
                          </a:schemeClr>
                        </a:solidFill>
                        <a:latin typeface="Arial MT"/>
                        <a:cs typeface="Arial MT"/>
                      </a:endParaRPr>
                    </a:p>
                  </a:txBody>
                  <a:tcPr marL="0" marR="0" marT="32384" marB="0"/>
                </a:tc>
                <a:tc>
                  <a:txBody>
                    <a:bodyPr/>
                    <a:lstStyle/>
                    <a:p>
                      <a:pPr marL="91440" marR="1162685">
                        <a:lnSpc>
                          <a:spcPct val="100000"/>
                        </a:lnSpc>
                        <a:spcBef>
                          <a:spcPts val="254"/>
                        </a:spcBef>
                      </a:pPr>
                      <a:r>
                        <a:rPr sz="1600" spc="0" dirty="0">
                          <a:solidFill>
                            <a:schemeClr val="bg1">
                              <a:lumMod val="95000"/>
                              <a:lumOff val="5000"/>
                            </a:schemeClr>
                          </a:solidFill>
                        </a:rPr>
                        <a:t>3. Es mas dificil explicarlo a los trabajadores</a:t>
                      </a:r>
                      <a:endParaRPr sz="1600" spc="0" dirty="0">
                        <a:solidFill>
                          <a:schemeClr val="bg1">
                            <a:lumMod val="95000"/>
                            <a:lumOff val="5000"/>
                          </a:schemeClr>
                        </a:solidFill>
                        <a:latin typeface="Arial MT"/>
                        <a:cs typeface="Arial MT"/>
                      </a:endParaRPr>
                    </a:p>
                  </a:txBody>
                  <a:tcPr marL="0" marR="0" marT="32384" marB="0"/>
                </a:tc>
                <a:extLst>
                  <a:ext uri="{0D108BD9-81ED-4DB2-BD59-A6C34878D82A}">
                    <a16:rowId xmlns:a16="http://schemas.microsoft.com/office/drawing/2014/main" val="10005"/>
                  </a:ext>
                </a:extLst>
              </a:tr>
              <a:tr h="702354">
                <a:tc>
                  <a:txBody>
                    <a:bodyPr/>
                    <a:lstStyle/>
                    <a:p>
                      <a:pPr marL="91440" marR="123189">
                        <a:lnSpc>
                          <a:spcPct val="100000"/>
                        </a:lnSpc>
                        <a:spcBef>
                          <a:spcPts val="254"/>
                        </a:spcBef>
                      </a:pPr>
                      <a:r>
                        <a:rPr sz="1600" spc="0" dirty="0">
                          <a:solidFill>
                            <a:schemeClr val="bg1">
                              <a:lumMod val="95000"/>
                              <a:lumOff val="5000"/>
                            </a:schemeClr>
                          </a:solidFill>
                        </a:rPr>
                        <a:t>4. Permite establecer estándares antes de iniciar la producción real</a:t>
                      </a:r>
                      <a:endParaRPr sz="1600" spc="0">
                        <a:solidFill>
                          <a:schemeClr val="bg1">
                            <a:lumMod val="95000"/>
                            <a:lumOff val="5000"/>
                          </a:schemeClr>
                        </a:solidFill>
                        <a:latin typeface="Arial MT"/>
                        <a:cs typeface="Arial MT"/>
                      </a:endParaRPr>
                    </a:p>
                  </a:txBody>
                  <a:tcPr marL="0" marR="0" marT="32384" marB="0"/>
                </a:tc>
                <a:tc>
                  <a:txBody>
                    <a:bodyPr/>
                    <a:lstStyle/>
                    <a:p>
                      <a:pPr marL="91440" marR="347980">
                        <a:lnSpc>
                          <a:spcPct val="100000"/>
                        </a:lnSpc>
                        <a:spcBef>
                          <a:spcPts val="254"/>
                        </a:spcBef>
                      </a:pPr>
                      <a:r>
                        <a:rPr sz="1600" spc="0" dirty="0">
                          <a:solidFill>
                            <a:schemeClr val="bg1">
                              <a:lumMod val="95000"/>
                              <a:lumOff val="5000"/>
                            </a:schemeClr>
                          </a:solidFill>
                        </a:rPr>
                        <a:t>4. Requiere mas tiempo para establecer estándares</a:t>
                      </a:r>
                      <a:endParaRPr sz="1600" spc="0" dirty="0">
                        <a:solidFill>
                          <a:schemeClr val="bg1">
                            <a:lumMod val="95000"/>
                            <a:lumOff val="5000"/>
                          </a:schemeClr>
                        </a:solidFill>
                        <a:latin typeface="Arial MT"/>
                        <a:cs typeface="Arial MT"/>
                      </a:endParaRPr>
                    </a:p>
                  </a:txBody>
                  <a:tcPr marL="0" marR="0" marT="32384" marB="0"/>
                </a:tc>
                <a:extLst>
                  <a:ext uri="{0D108BD9-81ED-4DB2-BD59-A6C34878D82A}">
                    <a16:rowId xmlns:a16="http://schemas.microsoft.com/office/drawing/2014/main" val="10006"/>
                  </a:ext>
                </a:extLst>
              </a:tr>
              <a:tr h="1003643">
                <a:tc>
                  <a:txBody>
                    <a:bodyPr/>
                    <a:lstStyle/>
                    <a:p>
                      <a:pPr marL="91440" marR="170180">
                        <a:lnSpc>
                          <a:spcPct val="100000"/>
                        </a:lnSpc>
                        <a:spcBef>
                          <a:spcPts val="254"/>
                        </a:spcBef>
                      </a:pPr>
                      <a:r>
                        <a:rPr sz="1600" spc="0" dirty="0">
                          <a:solidFill>
                            <a:schemeClr val="bg1">
                              <a:lumMod val="95000"/>
                              <a:lumOff val="5000"/>
                            </a:schemeClr>
                          </a:solidFill>
                        </a:rPr>
                        <a:t>5. Permite ajustar con facilidad los estándares cuando hay cambios ligeros en el método</a:t>
                      </a:r>
                      <a:endParaRPr sz="1600" spc="0">
                        <a:solidFill>
                          <a:schemeClr val="bg1">
                            <a:lumMod val="95000"/>
                            <a:lumOff val="5000"/>
                          </a:schemeClr>
                        </a:solidFill>
                        <a:latin typeface="Arial MT"/>
                        <a:cs typeface="Arial MT"/>
                      </a:endParaRPr>
                    </a:p>
                  </a:txBody>
                  <a:tcPr marL="0" marR="0" marT="32384" marB="0"/>
                </a:tc>
                <a:tc>
                  <a:txBody>
                    <a:bodyPr/>
                    <a:lstStyle/>
                    <a:p>
                      <a:pPr marL="91440" marR="365125" algn="just">
                        <a:lnSpc>
                          <a:spcPct val="100000"/>
                        </a:lnSpc>
                        <a:spcBef>
                          <a:spcPts val="254"/>
                        </a:spcBef>
                      </a:pPr>
                      <a:r>
                        <a:rPr sz="1600" spc="0" dirty="0">
                          <a:solidFill>
                            <a:schemeClr val="bg1">
                              <a:lumMod val="95000"/>
                              <a:lumOff val="5000"/>
                            </a:schemeClr>
                          </a:solidFill>
                        </a:rPr>
                        <a:t>5. Requiere otras fuentes de datos para los elementos del proceso o controlados por la máquina</a:t>
                      </a:r>
                      <a:endParaRPr sz="1600" spc="0" dirty="0">
                        <a:solidFill>
                          <a:schemeClr val="bg1">
                            <a:lumMod val="95000"/>
                            <a:lumOff val="5000"/>
                          </a:schemeClr>
                        </a:solidFill>
                        <a:latin typeface="Arial MT"/>
                        <a:cs typeface="Arial MT"/>
                      </a:endParaRPr>
                    </a:p>
                  </a:txBody>
                  <a:tcPr marL="0" marR="0" marT="32384" marB="0"/>
                </a:tc>
                <a:extLst>
                  <a:ext uri="{0D108BD9-81ED-4DB2-BD59-A6C34878D82A}">
                    <a16:rowId xmlns:a16="http://schemas.microsoft.com/office/drawing/2014/main" val="10007"/>
                  </a:ext>
                </a:extLst>
              </a:tr>
              <a:tr h="406971">
                <a:tc>
                  <a:txBody>
                    <a:bodyPr/>
                    <a:lstStyle/>
                    <a:p>
                      <a:pPr marL="91440">
                        <a:lnSpc>
                          <a:spcPct val="100000"/>
                        </a:lnSpc>
                        <a:spcBef>
                          <a:spcPts val="254"/>
                        </a:spcBef>
                      </a:pPr>
                      <a:r>
                        <a:rPr sz="1600" spc="0" dirty="0">
                          <a:solidFill>
                            <a:schemeClr val="bg1">
                              <a:lumMod val="95000"/>
                              <a:lumOff val="5000"/>
                            </a:schemeClr>
                          </a:solidFill>
                        </a:rPr>
                        <a:t>6. Proporciona estándares mas consistentes</a:t>
                      </a:r>
                      <a:endParaRPr sz="1600" spc="0">
                        <a:solidFill>
                          <a:schemeClr val="bg1">
                            <a:lumMod val="95000"/>
                            <a:lumOff val="5000"/>
                          </a:schemeClr>
                        </a:solidFill>
                        <a:latin typeface="Arial MT"/>
                        <a:cs typeface="Arial MT"/>
                      </a:endParaRPr>
                    </a:p>
                  </a:txBody>
                  <a:tcPr marL="0" marR="0" marT="32384" marB="0"/>
                </a:tc>
                <a:tc>
                  <a:txBody>
                    <a:bodyPr/>
                    <a:lstStyle/>
                    <a:p>
                      <a:pPr>
                        <a:lnSpc>
                          <a:spcPct val="100000"/>
                        </a:lnSpc>
                      </a:pPr>
                      <a:endParaRPr sz="1600" spc="0" dirty="0">
                        <a:solidFill>
                          <a:schemeClr val="bg1">
                            <a:lumMod val="95000"/>
                            <a:lumOff val="5000"/>
                          </a:schemeClr>
                        </a:solidFill>
                        <a:latin typeface="Times New Roman"/>
                        <a:cs typeface="Times New Roman"/>
                      </a:endParaRPr>
                    </a:p>
                  </a:txBody>
                  <a:tcPr marL="0" marR="0" marT="0" marB="0"/>
                </a:tc>
                <a:extLst>
                  <a:ext uri="{0D108BD9-81ED-4DB2-BD59-A6C34878D82A}">
                    <a16:rowId xmlns:a16="http://schemas.microsoft.com/office/drawing/2014/main" val="10008"/>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664207" y="128015"/>
            <a:ext cx="8888730" cy="6602730"/>
            <a:chOff x="140207" y="128015"/>
            <a:chExt cx="8888730" cy="6602730"/>
          </a:xfrm>
          <a:solidFill>
            <a:schemeClr val="accent6">
              <a:lumMod val="50000"/>
            </a:schemeClr>
          </a:solidFill>
        </p:grpSpPr>
        <p:pic>
          <p:nvPicPr>
            <p:cNvPr id="3" name="object 3"/>
            <p:cNvPicPr/>
            <p:nvPr/>
          </p:nvPicPr>
          <p:blipFill>
            <a:blip r:embed="rId2" cstate="print"/>
            <a:stretch>
              <a:fillRect/>
            </a:stretch>
          </p:blipFill>
          <p:spPr>
            <a:xfrm>
              <a:off x="1711772" y="475086"/>
              <a:ext cx="5714898" cy="390093"/>
            </a:xfrm>
            <a:prstGeom prst="rect">
              <a:avLst/>
            </a:prstGeom>
            <a:grpFill/>
          </p:spPr>
        </p:pic>
        <p:sp>
          <p:nvSpPr>
            <p:cNvPr id="4" name="object 4"/>
            <p:cNvSpPr/>
            <p:nvPr/>
          </p:nvSpPr>
          <p:spPr>
            <a:xfrm>
              <a:off x="3060572" y="2853308"/>
              <a:ext cx="2179320" cy="791845"/>
            </a:xfrm>
            <a:custGeom>
              <a:avLst/>
              <a:gdLst/>
              <a:ahLst/>
              <a:cxnLst/>
              <a:rect l="l" t="t" r="r" b="b"/>
              <a:pathLst>
                <a:path w="2179320" h="791845">
                  <a:moveTo>
                    <a:pt x="1089660" y="0"/>
                  </a:moveTo>
                  <a:lnTo>
                    <a:pt x="1020748" y="778"/>
                  </a:lnTo>
                  <a:lnTo>
                    <a:pt x="952975" y="3084"/>
                  </a:lnTo>
                  <a:lnTo>
                    <a:pt x="886469" y="6869"/>
                  </a:lnTo>
                  <a:lnTo>
                    <a:pt x="821357" y="12089"/>
                  </a:lnTo>
                  <a:lnTo>
                    <a:pt x="757767" y="18696"/>
                  </a:lnTo>
                  <a:lnTo>
                    <a:pt x="695827" y="26645"/>
                  </a:lnTo>
                  <a:lnTo>
                    <a:pt x="635663" y="35888"/>
                  </a:lnTo>
                  <a:lnTo>
                    <a:pt x="577405" y="46380"/>
                  </a:lnTo>
                  <a:lnTo>
                    <a:pt x="521179" y="58074"/>
                  </a:lnTo>
                  <a:lnTo>
                    <a:pt x="467113" y="70923"/>
                  </a:lnTo>
                  <a:lnTo>
                    <a:pt x="415336" y="84882"/>
                  </a:lnTo>
                  <a:lnTo>
                    <a:pt x="365973" y="99904"/>
                  </a:lnTo>
                  <a:lnTo>
                    <a:pt x="319154" y="115943"/>
                  </a:lnTo>
                  <a:lnTo>
                    <a:pt x="275005" y="132951"/>
                  </a:lnTo>
                  <a:lnTo>
                    <a:pt x="233655" y="150884"/>
                  </a:lnTo>
                  <a:lnTo>
                    <a:pt x="195230" y="169694"/>
                  </a:lnTo>
                  <a:lnTo>
                    <a:pt x="159860" y="189335"/>
                  </a:lnTo>
                  <a:lnTo>
                    <a:pt x="127670" y="209762"/>
                  </a:lnTo>
                  <a:lnTo>
                    <a:pt x="73346" y="252783"/>
                  </a:lnTo>
                  <a:lnTo>
                    <a:pt x="33279" y="298386"/>
                  </a:lnTo>
                  <a:lnTo>
                    <a:pt x="8490" y="346202"/>
                  </a:lnTo>
                  <a:lnTo>
                    <a:pt x="0" y="395859"/>
                  </a:lnTo>
                  <a:lnTo>
                    <a:pt x="2143" y="420894"/>
                  </a:lnTo>
                  <a:lnTo>
                    <a:pt x="18911" y="469676"/>
                  </a:lnTo>
                  <a:lnTo>
                    <a:pt x="51466" y="516432"/>
                  </a:lnTo>
                  <a:lnTo>
                    <a:pt x="98790" y="560791"/>
                  </a:lnTo>
                  <a:lnTo>
                    <a:pt x="159860" y="602382"/>
                  </a:lnTo>
                  <a:lnTo>
                    <a:pt x="195230" y="622023"/>
                  </a:lnTo>
                  <a:lnTo>
                    <a:pt x="233655" y="640833"/>
                  </a:lnTo>
                  <a:lnTo>
                    <a:pt x="275005" y="658766"/>
                  </a:lnTo>
                  <a:lnTo>
                    <a:pt x="319154" y="675774"/>
                  </a:lnTo>
                  <a:lnTo>
                    <a:pt x="365973" y="691813"/>
                  </a:lnTo>
                  <a:lnTo>
                    <a:pt x="415336" y="706835"/>
                  </a:lnTo>
                  <a:lnTo>
                    <a:pt x="467113" y="720794"/>
                  </a:lnTo>
                  <a:lnTo>
                    <a:pt x="521179" y="733643"/>
                  </a:lnTo>
                  <a:lnTo>
                    <a:pt x="577405" y="745337"/>
                  </a:lnTo>
                  <a:lnTo>
                    <a:pt x="635663" y="755829"/>
                  </a:lnTo>
                  <a:lnTo>
                    <a:pt x="695827" y="765072"/>
                  </a:lnTo>
                  <a:lnTo>
                    <a:pt x="757767" y="773021"/>
                  </a:lnTo>
                  <a:lnTo>
                    <a:pt x="821357" y="779628"/>
                  </a:lnTo>
                  <a:lnTo>
                    <a:pt x="886469" y="784848"/>
                  </a:lnTo>
                  <a:lnTo>
                    <a:pt x="952975" y="788633"/>
                  </a:lnTo>
                  <a:lnTo>
                    <a:pt x="1020748" y="790939"/>
                  </a:lnTo>
                  <a:lnTo>
                    <a:pt x="1089660" y="791718"/>
                  </a:lnTo>
                  <a:lnTo>
                    <a:pt x="1158571" y="790939"/>
                  </a:lnTo>
                  <a:lnTo>
                    <a:pt x="1226344" y="788633"/>
                  </a:lnTo>
                  <a:lnTo>
                    <a:pt x="1292850" y="784848"/>
                  </a:lnTo>
                  <a:lnTo>
                    <a:pt x="1357962" y="779628"/>
                  </a:lnTo>
                  <a:lnTo>
                    <a:pt x="1421552" y="773021"/>
                  </a:lnTo>
                  <a:lnTo>
                    <a:pt x="1483492" y="765072"/>
                  </a:lnTo>
                  <a:lnTo>
                    <a:pt x="1543656" y="755829"/>
                  </a:lnTo>
                  <a:lnTo>
                    <a:pt x="1601914" y="745337"/>
                  </a:lnTo>
                  <a:lnTo>
                    <a:pt x="1658140" y="733643"/>
                  </a:lnTo>
                  <a:lnTo>
                    <a:pt x="1712206" y="720794"/>
                  </a:lnTo>
                  <a:lnTo>
                    <a:pt x="1763983" y="706835"/>
                  </a:lnTo>
                  <a:lnTo>
                    <a:pt x="1813346" y="691813"/>
                  </a:lnTo>
                  <a:lnTo>
                    <a:pt x="1860165" y="675774"/>
                  </a:lnTo>
                  <a:lnTo>
                    <a:pt x="1904314" y="658766"/>
                  </a:lnTo>
                  <a:lnTo>
                    <a:pt x="1945664" y="640833"/>
                  </a:lnTo>
                  <a:lnTo>
                    <a:pt x="1984089" y="622023"/>
                  </a:lnTo>
                  <a:lnTo>
                    <a:pt x="2019459" y="602382"/>
                  </a:lnTo>
                  <a:lnTo>
                    <a:pt x="2051649" y="581955"/>
                  </a:lnTo>
                  <a:lnTo>
                    <a:pt x="2105973" y="538934"/>
                  </a:lnTo>
                  <a:lnTo>
                    <a:pt x="2146040" y="493331"/>
                  </a:lnTo>
                  <a:lnTo>
                    <a:pt x="2170829" y="445515"/>
                  </a:lnTo>
                  <a:lnTo>
                    <a:pt x="2179320" y="395859"/>
                  </a:lnTo>
                  <a:lnTo>
                    <a:pt x="2177176" y="370823"/>
                  </a:lnTo>
                  <a:lnTo>
                    <a:pt x="2160408" y="322041"/>
                  </a:lnTo>
                  <a:lnTo>
                    <a:pt x="2127853" y="275285"/>
                  </a:lnTo>
                  <a:lnTo>
                    <a:pt x="2080529" y="230926"/>
                  </a:lnTo>
                  <a:lnTo>
                    <a:pt x="2019459" y="189335"/>
                  </a:lnTo>
                  <a:lnTo>
                    <a:pt x="1984089" y="169694"/>
                  </a:lnTo>
                  <a:lnTo>
                    <a:pt x="1945664" y="150884"/>
                  </a:lnTo>
                  <a:lnTo>
                    <a:pt x="1904314" y="132951"/>
                  </a:lnTo>
                  <a:lnTo>
                    <a:pt x="1860165" y="115943"/>
                  </a:lnTo>
                  <a:lnTo>
                    <a:pt x="1813346" y="99904"/>
                  </a:lnTo>
                  <a:lnTo>
                    <a:pt x="1763983" y="84882"/>
                  </a:lnTo>
                  <a:lnTo>
                    <a:pt x="1712206" y="70923"/>
                  </a:lnTo>
                  <a:lnTo>
                    <a:pt x="1658140" y="58074"/>
                  </a:lnTo>
                  <a:lnTo>
                    <a:pt x="1601914" y="46380"/>
                  </a:lnTo>
                  <a:lnTo>
                    <a:pt x="1543656" y="35888"/>
                  </a:lnTo>
                  <a:lnTo>
                    <a:pt x="1483492" y="26645"/>
                  </a:lnTo>
                  <a:lnTo>
                    <a:pt x="1421552" y="18696"/>
                  </a:lnTo>
                  <a:lnTo>
                    <a:pt x="1357962" y="12089"/>
                  </a:lnTo>
                  <a:lnTo>
                    <a:pt x="1292850" y="6869"/>
                  </a:lnTo>
                  <a:lnTo>
                    <a:pt x="1226344" y="3084"/>
                  </a:lnTo>
                  <a:lnTo>
                    <a:pt x="1158571" y="778"/>
                  </a:lnTo>
                  <a:lnTo>
                    <a:pt x="1089660" y="0"/>
                  </a:lnTo>
                  <a:close/>
                </a:path>
              </a:pathLst>
            </a:custGeom>
            <a:grpFill/>
          </p:spPr>
          <p:txBody>
            <a:bodyPr wrap="square" lIns="0" tIns="0" rIns="0" bIns="0" rtlCol="0"/>
            <a:lstStyle/>
            <a:p>
              <a:endParaRPr/>
            </a:p>
          </p:txBody>
        </p:sp>
        <p:sp>
          <p:nvSpPr>
            <p:cNvPr id="5" name="object 5"/>
            <p:cNvSpPr/>
            <p:nvPr/>
          </p:nvSpPr>
          <p:spPr>
            <a:xfrm>
              <a:off x="3060572" y="2853308"/>
              <a:ext cx="2179320" cy="791845"/>
            </a:xfrm>
            <a:custGeom>
              <a:avLst/>
              <a:gdLst/>
              <a:ahLst/>
              <a:cxnLst/>
              <a:rect l="l" t="t" r="r" b="b"/>
              <a:pathLst>
                <a:path w="2179320" h="791845">
                  <a:moveTo>
                    <a:pt x="0" y="395859"/>
                  </a:moveTo>
                  <a:lnTo>
                    <a:pt x="8490" y="346202"/>
                  </a:lnTo>
                  <a:lnTo>
                    <a:pt x="33279" y="298386"/>
                  </a:lnTo>
                  <a:lnTo>
                    <a:pt x="73346" y="252783"/>
                  </a:lnTo>
                  <a:lnTo>
                    <a:pt x="127670" y="209762"/>
                  </a:lnTo>
                  <a:lnTo>
                    <a:pt x="159860" y="189335"/>
                  </a:lnTo>
                  <a:lnTo>
                    <a:pt x="195230" y="169694"/>
                  </a:lnTo>
                  <a:lnTo>
                    <a:pt x="233655" y="150884"/>
                  </a:lnTo>
                  <a:lnTo>
                    <a:pt x="275005" y="132951"/>
                  </a:lnTo>
                  <a:lnTo>
                    <a:pt x="319154" y="115943"/>
                  </a:lnTo>
                  <a:lnTo>
                    <a:pt x="365973" y="99904"/>
                  </a:lnTo>
                  <a:lnTo>
                    <a:pt x="415336" y="84882"/>
                  </a:lnTo>
                  <a:lnTo>
                    <a:pt x="467113" y="70923"/>
                  </a:lnTo>
                  <a:lnTo>
                    <a:pt x="521179" y="58074"/>
                  </a:lnTo>
                  <a:lnTo>
                    <a:pt x="577405" y="46380"/>
                  </a:lnTo>
                  <a:lnTo>
                    <a:pt x="635663" y="35888"/>
                  </a:lnTo>
                  <a:lnTo>
                    <a:pt x="695827" y="26645"/>
                  </a:lnTo>
                  <a:lnTo>
                    <a:pt x="757767" y="18696"/>
                  </a:lnTo>
                  <a:lnTo>
                    <a:pt x="821357" y="12089"/>
                  </a:lnTo>
                  <a:lnTo>
                    <a:pt x="886469" y="6869"/>
                  </a:lnTo>
                  <a:lnTo>
                    <a:pt x="952975" y="3084"/>
                  </a:lnTo>
                  <a:lnTo>
                    <a:pt x="1020748" y="778"/>
                  </a:lnTo>
                  <a:lnTo>
                    <a:pt x="1089660" y="0"/>
                  </a:lnTo>
                  <a:lnTo>
                    <a:pt x="1158571" y="778"/>
                  </a:lnTo>
                  <a:lnTo>
                    <a:pt x="1226344" y="3084"/>
                  </a:lnTo>
                  <a:lnTo>
                    <a:pt x="1292850" y="6869"/>
                  </a:lnTo>
                  <a:lnTo>
                    <a:pt x="1357962" y="12089"/>
                  </a:lnTo>
                  <a:lnTo>
                    <a:pt x="1421552" y="18696"/>
                  </a:lnTo>
                  <a:lnTo>
                    <a:pt x="1483492" y="26645"/>
                  </a:lnTo>
                  <a:lnTo>
                    <a:pt x="1543656" y="35888"/>
                  </a:lnTo>
                  <a:lnTo>
                    <a:pt x="1601914" y="46380"/>
                  </a:lnTo>
                  <a:lnTo>
                    <a:pt x="1658140" y="58074"/>
                  </a:lnTo>
                  <a:lnTo>
                    <a:pt x="1712206" y="70923"/>
                  </a:lnTo>
                  <a:lnTo>
                    <a:pt x="1763983" y="84882"/>
                  </a:lnTo>
                  <a:lnTo>
                    <a:pt x="1813346" y="99904"/>
                  </a:lnTo>
                  <a:lnTo>
                    <a:pt x="1860165" y="115943"/>
                  </a:lnTo>
                  <a:lnTo>
                    <a:pt x="1904314" y="132951"/>
                  </a:lnTo>
                  <a:lnTo>
                    <a:pt x="1945664" y="150884"/>
                  </a:lnTo>
                  <a:lnTo>
                    <a:pt x="1984089" y="169694"/>
                  </a:lnTo>
                  <a:lnTo>
                    <a:pt x="2019459" y="189335"/>
                  </a:lnTo>
                  <a:lnTo>
                    <a:pt x="2051649" y="209762"/>
                  </a:lnTo>
                  <a:lnTo>
                    <a:pt x="2105973" y="252783"/>
                  </a:lnTo>
                  <a:lnTo>
                    <a:pt x="2146040" y="298386"/>
                  </a:lnTo>
                  <a:lnTo>
                    <a:pt x="2170829" y="346202"/>
                  </a:lnTo>
                  <a:lnTo>
                    <a:pt x="2179320" y="395859"/>
                  </a:lnTo>
                  <a:lnTo>
                    <a:pt x="2177176" y="420894"/>
                  </a:lnTo>
                  <a:lnTo>
                    <a:pt x="2160408" y="469676"/>
                  </a:lnTo>
                  <a:lnTo>
                    <a:pt x="2127853" y="516432"/>
                  </a:lnTo>
                  <a:lnTo>
                    <a:pt x="2080529" y="560791"/>
                  </a:lnTo>
                  <a:lnTo>
                    <a:pt x="2019459" y="602382"/>
                  </a:lnTo>
                  <a:lnTo>
                    <a:pt x="1984089" y="622023"/>
                  </a:lnTo>
                  <a:lnTo>
                    <a:pt x="1945664" y="640833"/>
                  </a:lnTo>
                  <a:lnTo>
                    <a:pt x="1904314" y="658766"/>
                  </a:lnTo>
                  <a:lnTo>
                    <a:pt x="1860165" y="675774"/>
                  </a:lnTo>
                  <a:lnTo>
                    <a:pt x="1813346" y="691813"/>
                  </a:lnTo>
                  <a:lnTo>
                    <a:pt x="1763983" y="706835"/>
                  </a:lnTo>
                  <a:lnTo>
                    <a:pt x="1712206" y="720794"/>
                  </a:lnTo>
                  <a:lnTo>
                    <a:pt x="1658140" y="733643"/>
                  </a:lnTo>
                  <a:lnTo>
                    <a:pt x="1601914" y="745337"/>
                  </a:lnTo>
                  <a:lnTo>
                    <a:pt x="1543656" y="755829"/>
                  </a:lnTo>
                  <a:lnTo>
                    <a:pt x="1483492" y="765072"/>
                  </a:lnTo>
                  <a:lnTo>
                    <a:pt x="1421552" y="773021"/>
                  </a:lnTo>
                  <a:lnTo>
                    <a:pt x="1357962" y="779628"/>
                  </a:lnTo>
                  <a:lnTo>
                    <a:pt x="1292850" y="784848"/>
                  </a:lnTo>
                  <a:lnTo>
                    <a:pt x="1226344" y="788633"/>
                  </a:lnTo>
                  <a:lnTo>
                    <a:pt x="1158571" y="790939"/>
                  </a:lnTo>
                  <a:lnTo>
                    <a:pt x="1089660" y="791718"/>
                  </a:lnTo>
                  <a:lnTo>
                    <a:pt x="1020748" y="790939"/>
                  </a:lnTo>
                  <a:lnTo>
                    <a:pt x="952975" y="788633"/>
                  </a:lnTo>
                  <a:lnTo>
                    <a:pt x="886469" y="784848"/>
                  </a:lnTo>
                  <a:lnTo>
                    <a:pt x="821357" y="779628"/>
                  </a:lnTo>
                  <a:lnTo>
                    <a:pt x="757767" y="773021"/>
                  </a:lnTo>
                  <a:lnTo>
                    <a:pt x="695827" y="765072"/>
                  </a:lnTo>
                  <a:lnTo>
                    <a:pt x="635663" y="755829"/>
                  </a:lnTo>
                  <a:lnTo>
                    <a:pt x="577405" y="745337"/>
                  </a:lnTo>
                  <a:lnTo>
                    <a:pt x="521179" y="733643"/>
                  </a:lnTo>
                  <a:lnTo>
                    <a:pt x="467113" y="720794"/>
                  </a:lnTo>
                  <a:lnTo>
                    <a:pt x="415336" y="706835"/>
                  </a:lnTo>
                  <a:lnTo>
                    <a:pt x="365973" y="691813"/>
                  </a:lnTo>
                  <a:lnTo>
                    <a:pt x="319154" y="675774"/>
                  </a:lnTo>
                  <a:lnTo>
                    <a:pt x="275005" y="658766"/>
                  </a:lnTo>
                  <a:lnTo>
                    <a:pt x="233655" y="640833"/>
                  </a:lnTo>
                  <a:lnTo>
                    <a:pt x="195230" y="622023"/>
                  </a:lnTo>
                  <a:lnTo>
                    <a:pt x="159860" y="602382"/>
                  </a:lnTo>
                  <a:lnTo>
                    <a:pt x="127670" y="581955"/>
                  </a:lnTo>
                  <a:lnTo>
                    <a:pt x="73346" y="538934"/>
                  </a:lnTo>
                  <a:lnTo>
                    <a:pt x="33279" y="493331"/>
                  </a:lnTo>
                  <a:lnTo>
                    <a:pt x="8490" y="445515"/>
                  </a:lnTo>
                  <a:lnTo>
                    <a:pt x="0" y="395859"/>
                  </a:lnTo>
                  <a:close/>
                </a:path>
              </a:pathLst>
            </a:custGeom>
            <a:grpFill/>
            <a:ln w="15875">
              <a:solidFill>
                <a:srgbClr val="536F78"/>
              </a:solidFill>
            </a:ln>
          </p:spPr>
          <p:txBody>
            <a:bodyPr wrap="square" lIns="0" tIns="0" rIns="0" bIns="0" rtlCol="0"/>
            <a:lstStyle/>
            <a:p>
              <a:endParaRPr/>
            </a:p>
          </p:txBody>
        </p:sp>
      </p:grpSp>
      <p:sp>
        <p:nvSpPr>
          <p:cNvPr id="6" name="object 6"/>
          <p:cNvSpPr txBox="1"/>
          <p:nvPr/>
        </p:nvSpPr>
        <p:spPr>
          <a:xfrm>
            <a:off x="869577" y="924216"/>
            <a:ext cx="10264588" cy="2675091"/>
          </a:xfrm>
          <a:prstGeom prst="rect">
            <a:avLst/>
          </a:prstGeom>
        </p:spPr>
        <p:txBody>
          <a:bodyPr vert="horz" wrap="square" lIns="0" tIns="12700" rIns="0" bIns="0" rtlCol="0">
            <a:spAutoFit/>
          </a:bodyPr>
          <a:lstStyle/>
          <a:p>
            <a:pPr marL="12700" marR="5080" algn="just">
              <a:spcBef>
                <a:spcPts val="100"/>
              </a:spcBef>
              <a:buClr>
                <a:srgbClr val="ACC2C8"/>
              </a:buClr>
              <a:tabLst>
                <a:tab pos="287020" algn="l"/>
              </a:tabLst>
            </a:pPr>
            <a:r>
              <a:rPr sz="2400" spc="300" dirty="0">
                <a:solidFill>
                  <a:schemeClr val="bg1"/>
                </a:solidFill>
                <a:latin typeface="Arial MT"/>
                <a:cs typeface="Arial MT"/>
              </a:rPr>
              <a:t>El </a:t>
            </a:r>
            <a:r>
              <a:rPr sz="2400" b="1" spc="300" dirty="0">
                <a:solidFill>
                  <a:schemeClr val="bg1"/>
                </a:solidFill>
                <a:latin typeface="Arial"/>
                <a:cs typeface="Arial"/>
              </a:rPr>
              <a:t>estudio del trabajo</a:t>
            </a:r>
            <a:r>
              <a:rPr sz="2400" spc="300" dirty="0">
                <a:solidFill>
                  <a:schemeClr val="bg1"/>
                </a:solidFill>
                <a:latin typeface="Arial MT"/>
                <a:cs typeface="Arial MT"/>
              </a:rPr>
              <a:t>, es una evaluación sistemática de los métodos utilizados para la realización de actividades con el objetivo de optimizar la utilización eficaz de los recursos y de establecer estándares de rendimiento respecto a las actividades que se realizan.</a:t>
            </a:r>
          </a:p>
          <a:p>
            <a:pPr marL="3009900" marR="3585210" algn="ctr">
              <a:spcBef>
                <a:spcPts val="1540"/>
              </a:spcBef>
            </a:pPr>
            <a:r>
              <a:rPr sz="1400" dirty="0">
                <a:solidFill>
                  <a:srgbClr val="FFFFFF"/>
                </a:solidFill>
                <a:latin typeface="Arial MT"/>
                <a:cs typeface="Arial MT"/>
              </a:rPr>
              <a:t>ESTUDIO DEL </a:t>
            </a:r>
            <a:endParaRPr lang="es-AR" sz="1400" dirty="0">
              <a:solidFill>
                <a:srgbClr val="FFFFFF"/>
              </a:solidFill>
              <a:latin typeface="Arial MT"/>
              <a:cs typeface="Arial MT"/>
            </a:endParaRPr>
          </a:p>
          <a:p>
            <a:pPr marL="3009900" marR="3585210" algn="ctr">
              <a:spcBef>
                <a:spcPts val="1540"/>
              </a:spcBef>
            </a:pPr>
            <a:r>
              <a:rPr sz="1400" dirty="0">
                <a:solidFill>
                  <a:srgbClr val="FFFFFF"/>
                </a:solidFill>
                <a:latin typeface="Arial MT"/>
                <a:cs typeface="Arial MT"/>
              </a:rPr>
              <a:t>TRABAJO</a:t>
            </a:r>
            <a:endParaRPr sz="1400" dirty="0">
              <a:latin typeface="Arial MT"/>
              <a:cs typeface="Arial MT"/>
            </a:endParaRPr>
          </a:p>
        </p:txBody>
      </p:sp>
      <p:grpSp>
        <p:nvGrpSpPr>
          <p:cNvPr id="7" name="object 7"/>
          <p:cNvGrpSpPr/>
          <p:nvPr/>
        </p:nvGrpSpPr>
        <p:grpSpPr>
          <a:xfrm>
            <a:off x="2352951" y="4204334"/>
            <a:ext cx="2248535" cy="664845"/>
            <a:chOff x="819975" y="4213162"/>
            <a:chExt cx="2248535" cy="664845"/>
          </a:xfrm>
          <a:solidFill>
            <a:schemeClr val="accent6">
              <a:lumMod val="50000"/>
            </a:schemeClr>
          </a:solidFill>
        </p:grpSpPr>
        <p:sp>
          <p:nvSpPr>
            <p:cNvPr id="8" name="object 8"/>
            <p:cNvSpPr/>
            <p:nvPr/>
          </p:nvSpPr>
          <p:spPr>
            <a:xfrm>
              <a:off x="827913" y="4221100"/>
              <a:ext cx="2232660" cy="648970"/>
            </a:xfrm>
            <a:custGeom>
              <a:avLst/>
              <a:gdLst/>
              <a:ahLst/>
              <a:cxnLst/>
              <a:rect l="l" t="t" r="r" b="b"/>
              <a:pathLst>
                <a:path w="2232660" h="648970">
                  <a:moveTo>
                    <a:pt x="2124583" y="0"/>
                  </a:moveTo>
                  <a:lnTo>
                    <a:pt x="108077" y="0"/>
                  </a:lnTo>
                  <a:lnTo>
                    <a:pt x="66008" y="8493"/>
                  </a:lnTo>
                  <a:lnTo>
                    <a:pt x="31654" y="31654"/>
                  </a:lnTo>
                  <a:lnTo>
                    <a:pt x="8493" y="66008"/>
                  </a:lnTo>
                  <a:lnTo>
                    <a:pt x="0" y="108077"/>
                  </a:lnTo>
                  <a:lnTo>
                    <a:pt x="0" y="540385"/>
                  </a:lnTo>
                  <a:lnTo>
                    <a:pt x="8493" y="582453"/>
                  </a:lnTo>
                  <a:lnTo>
                    <a:pt x="31654" y="616807"/>
                  </a:lnTo>
                  <a:lnTo>
                    <a:pt x="66008" y="639968"/>
                  </a:lnTo>
                  <a:lnTo>
                    <a:pt x="108077" y="648462"/>
                  </a:lnTo>
                  <a:lnTo>
                    <a:pt x="2124583" y="648462"/>
                  </a:lnTo>
                  <a:lnTo>
                    <a:pt x="2166651" y="639968"/>
                  </a:lnTo>
                  <a:lnTo>
                    <a:pt x="2201005" y="616807"/>
                  </a:lnTo>
                  <a:lnTo>
                    <a:pt x="2224166" y="582453"/>
                  </a:lnTo>
                  <a:lnTo>
                    <a:pt x="2232660" y="540385"/>
                  </a:lnTo>
                  <a:lnTo>
                    <a:pt x="2232660" y="108077"/>
                  </a:lnTo>
                  <a:lnTo>
                    <a:pt x="2224166" y="66008"/>
                  </a:lnTo>
                  <a:lnTo>
                    <a:pt x="2201005" y="31654"/>
                  </a:lnTo>
                  <a:lnTo>
                    <a:pt x="2166651" y="8493"/>
                  </a:lnTo>
                  <a:lnTo>
                    <a:pt x="2124583" y="0"/>
                  </a:lnTo>
                  <a:close/>
                </a:path>
              </a:pathLst>
            </a:custGeom>
            <a:grpFill/>
          </p:spPr>
          <p:txBody>
            <a:bodyPr wrap="square" lIns="0" tIns="0" rIns="0" bIns="0" rtlCol="0"/>
            <a:lstStyle/>
            <a:p>
              <a:endParaRPr/>
            </a:p>
          </p:txBody>
        </p:sp>
        <p:sp>
          <p:nvSpPr>
            <p:cNvPr id="9" name="object 9"/>
            <p:cNvSpPr/>
            <p:nvPr/>
          </p:nvSpPr>
          <p:spPr>
            <a:xfrm>
              <a:off x="827913" y="4221100"/>
              <a:ext cx="2232660" cy="648970"/>
            </a:xfrm>
            <a:custGeom>
              <a:avLst/>
              <a:gdLst/>
              <a:ahLst/>
              <a:cxnLst/>
              <a:rect l="l" t="t" r="r" b="b"/>
              <a:pathLst>
                <a:path w="2232660" h="648970">
                  <a:moveTo>
                    <a:pt x="0" y="108077"/>
                  </a:moveTo>
                  <a:lnTo>
                    <a:pt x="8493" y="66008"/>
                  </a:lnTo>
                  <a:lnTo>
                    <a:pt x="31654" y="31654"/>
                  </a:lnTo>
                  <a:lnTo>
                    <a:pt x="66008" y="8493"/>
                  </a:lnTo>
                  <a:lnTo>
                    <a:pt x="108077" y="0"/>
                  </a:lnTo>
                  <a:lnTo>
                    <a:pt x="2124583" y="0"/>
                  </a:lnTo>
                  <a:lnTo>
                    <a:pt x="2166651" y="8493"/>
                  </a:lnTo>
                  <a:lnTo>
                    <a:pt x="2201005" y="31654"/>
                  </a:lnTo>
                  <a:lnTo>
                    <a:pt x="2224166" y="66008"/>
                  </a:lnTo>
                  <a:lnTo>
                    <a:pt x="2232660" y="108077"/>
                  </a:lnTo>
                  <a:lnTo>
                    <a:pt x="2232660" y="540385"/>
                  </a:lnTo>
                  <a:lnTo>
                    <a:pt x="2224166" y="582453"/>
                  </a:lnTo>
                  <a:lnTo>
                    <a:pt x="2201005" y="616807"/>
                  </a:lnTo>
                  <a:lnTo>
                    <a:pt x="2166651" y="639968"/>
                  </a:lnTo>
                  <a:lnTo>
                    <a:pt x="2124583" y="648462"/>
                  </a:lnTo>
                  <a:lnTo>
                    <a:pt x="108077" y="648462"/>
                  </a:lnTo>
                  <a:lnTo>
                    <a:pt x="66008" y="639968"/>
                  </a:lnTo>
                  <a:lnTo>
                    <a:pt x="31654" y="616807"/>
                  </a:lnTo>
                  <a:lnTo>
                    <a:pt x="8493" y="582453"/>
                  </a:lnTo>
                  <a:lnTo>
                    <a:pt x="0" y="540385"/>
                  </a:lnTo>
                  <a:lnTo>
                    <a:pt x="0" y="108077"/>
                  </a:lnTo>
                  <a:close/>
                </a:path>
              </a:pathLst>
            </a:custGeom>
            <a:grpFill/>
            <a:ln w="15874">
              <a:solidFill>
                <a:srgbClr val="536F78"/>
              </a:solidFill>
            </a:ln>
          </p:spPr>
          <p:txBody>
            <a:bodyPr wrap="square" lIns="0" tIns="0" rIns="0" bIns="0" rtlCol="0"/>
            <a:lstStyle/>
            <a:p>
              <a:endParaRPr/>
            </a:p>
          </p:txBody>
        </p:sp>
      </p:grpSp>
      <p:sp>
        <p:nvSpPr>
          <p:cNvPr id="10" name="object 10"/>
          <p:cNvSpPr txBox="1"/>
          <p:nvPr/>
        </p:nvSpPr>
        <p:spPr>
          <a:xfrm>
            <a:off x="2745652" y="4309643"/>
            <a:ext cx="1412875" cy="443711"/>
          </a:xfrm>
          <a:prstGeom prst="rect">
            <a:avLst/>
          </a:prstGeom>
        </p:spPr>
        <p:txBody>
          <a:bodyPr vert="horz" wrap="square" lIns="0" tIns="12700" rIns="0" bIns="0" rtlCol="0">
            <a:spAutoFit/>
          </a:bodyPr>
          <a:lstStyle/>
          <a:p>
            <a:pPr marL="218440" marR="5080" indent="-205740">
              <a:spcBef>
                <a:spcPts val="100"/>
              </a:spcBef>
            </a:pPr>
            <a:r>
              <a:rPr sz="1400" dirty="0">
                <a:solidFill>
                  <a:srgbClr val="FFFFFF"/>
                </a:solidFill>
                <a:latin typeface="Arial MT"/>
                <a:cs typeface="Arial MT"/>
              </a:rPr>
              <a:t>INGENIERÍA DE MÉTODOS</a:t>
            </a:r>
            <a:endParaRPr sz="1400" dirty="0">
              <a:latin typeface="Arial MT"/>
              <a:cs typeface="Arial MT"/>
            </a:endParaRPr>
          </a:p>
        </p:txBody>
      </p:sp>
      <p:grpSp>
        <p:nvGrpSpPr>
          <p:cNvPr id="11" name="object 11"/>
          <p:cNvGrpSpPr/>
          <p:nvPr/>
        </p:nvGrpSpPr>
        <p:grpSpPr>
          <a:xfrm>
            <a:off x="6881461" y="4190397"/>
            <a:ext cx="2247900" cy="664845"/>
            <a:chOff x="5231955" y="4213164"/>
            <a:chExt cx="2247900" cy="664845"/>
          </a:xfrm>
          <a:solidFill>
            <a:schemeClr val="accent6">
              <a:lumMod val="50000"/>
            </a:schemeClr>
          </a:solidFill>
        </p:grpSpPr>
        <p:sp>
          <p:nvSpPr>
            <p:cNvPr id="12" name="object 12"/>
            <p:cNvSpPr/>
            <p:nvPr/>
          </p:nvSpPr>
          <p:spPr>
            <a:xfrm>
              <a:off x="5239892" y="4221101"/>
              <a:ext cx="2232025" cy="648970"/>
            </a:xfrm>
            <a:custGeom>
              <a:avLst/>
              <a:gdLst/>
              <a:ahLst/>
              <a:cxnLst/>
              <a:rect l="l" t="t" r="r" b="b"/>
              <a:pathLst>
                <a:path w="2232025" h="648970">
                  <a:moveTo>
                    <a:pt x="2123821" y="0"/>
                  </a:moveTo>
                  <a:lnTo>
                    <a:pt x="108077" y="0"/>
                  </a:lnTo>
                  <a:lnTo>
                    <a:pt x="66008" y="8493"/>
                  </a:lnTo>
                  <a:lnTo>
                    <a:pt x="31654" y="31654"/>
                  </a:lnTo>
                  <a:lnTo>
                    <a:pt x="8493" y="66008"/>
                  </a:lnTo>
                  <a:lnTo>
                    <a:pt x="0" y="108076"/>
                  </a:lnTo>
                  <a:lnTo>
                    <a:pt x="0" y="540372"/>
                  </a:lnTo>
                  <a:lnTo>
                    <a:pt x="8493" y="582448"/>
                  </a:lnTo>
                  <a:lnTo>
                    <a:pt x="31654" y="616805"/>
                  </a:lnTo>
                  <a:lnTo>
                    <a:pt x="66008" y="639968"/>
                  </a:lnTo>
                  <a:lnTo>
                    <a:pt x="108077" y="648461"/>
                  </a:lnTo>
                  <a:lnTo>
                    <a:pt x="2123821" y="648461"/>
                  </a:lnTo>
                  <a:lnTo>
                    <a:pt x="2165889" y="639968"/>
                  </a:lnTo>
                  <a:lnTo>
                    <a:pt x="2200243" y="616805"/>
                  </a:lnTo>
                  <a:lnTo>
                    <a:pt x="2223404" y="582448"/>
                  </a:lnTo>
                  <a:lnTo>
                    <a:pt x="2231898" y="540372"/>
                  </a:lnTo>
                  <a:lnTo>
                    <a:pt x="2231898" y="108076"/>
                  </a:lnTo>
                  <a:lnTo>
                    <a:pt x="2223404" y="66008"/>
                  </a:lnTo>
                  <a:lnTo>
                    <a:pt x="2200243" y="31654"/>
                  </a:lnTo>
                  <a:lnTo>
                    <a:pt x="2165889" y="8493"/>
                  </a:lnTo>
                  <a:lnTo>
                    <a:pt x="2123821" y="0"/>
                  </a:lnTo>
                  <a:close/>
                </a:path>
              </a:pathLst>
            </a:custGeom>
            <a:grpFill/>
          </p:spPr>
          <p:txBody>
            <a:bodyPr wrap="square" lIns="0" tIns="0" rIns="0" bIns="0" rtlCol="0"/>
            <a:lstStyle/>
            <a:p>
              <a:endParaRPr/>
            </a:p>
          </p:txBody>
        </p:sp>
        <p:sp>
          <p:nvSpPr>
            <p:cNvPr id="13" name="object 13"/>
            <p:cNvSpPr/>
            <p:nvPr/>
          </p:nvSpPr>
          <p:spPr>
            <a:xfrm>
              <a:off x="5239892" y="4221101"/>
              <a:ext cx="2232025" cy="648970"/>
            </a:xfrm>
            <a:custGeom>
              <a:avLst/>
              <a:gdLst/>
              <a:ahLst/>
              <a:cxnLst/>
              <a:rect l="l" t="t" r="r" b="b"/>
              <a:pathLst>
                <a:path w="2232025" h="648970">
                  <a:moveTo>
                    <a:pt x="0" y="108076"/>
                  </a:moveTo>
                  <a:lnTo>
                    <a:pt x="8493" y="66008"/>
                  </a:lnTo>
                  <a:lnTo>
                    <a:pt x="31654" y="31654"/>
                  </a:lnTo>
                  <a:lnTo>
                    <a:pt x="66008" y="8493"/>
                  </a:lnTo>
                  <a:lnTo>
                    <a:pt x="108077" y="0"/>
                  </a:lnTo>
                  <a:lnTo>
                    <a:pt x="2123821" y="0"/>
                  </a:lnTo>
                  <a:lnTo>
                    <a:pt x="2165889" y="8493"/>
                  </a:lnTo>
                  <a:lnTo>
                    <a:pt x="2200243" y="31654"/>
                  </a:lnTo>
                  <a:lnTo>
                    <a:pt x="2223404" y="66008"/>
                  </a:lnTo>
                  <a:lnTo>
                    <a:pt x="2231898" y="108076"/>
                  </a:lnTo>
                  <a:lnTo>
                    <a:pt x="2231898" y="540372"/>
                  </a:lnTo>
                  <a:lnTo>
                    <a:pt x="2223404" y="582448"/>
                  </a:lnTo>
                  <a:lnTo>
                    <a:pt x="2200243" y="616805"/>
                  </a:lnTo>
                  <a:lnTo>
                    <a:pt x="2165889" y="639968"/>
                  </a:lnTo>
                  <a:lnTo>
                    <a:pt x="2123821" y="648461"/>
                  </a:lnTo>
                  <a:lnTo>
                    <a:pt x="108077" y="648461"/>
                  </a:lnTo>
                  <a:lnTo>
                    <a:pt x="66008" y="639968"/>
                  </a:lnTo>
                  <a:lnTo>
                    <a:pt x="31654" y="616805"/>
                  </a:lnTo>
                  <a:lnTo>
                    <a:pt x="8493" y="582448"/>
                  </a:lnTo>
                  <a:lnTo>
                    <a:pt x="0" y="540372"/>
                  </a:lnTo>
                  <a:lnTo>
                    <a:pt x="0" y="108076"/>
                  </a:lnTo>
                  <a:close/>
                </a:path>
              </a:pathLst>
            </a:custGeom>
            <a:grpFill/>
            <a:ln w="15875">
              <a:solidFill>
                <a:srgbClr val="536F78"/>
              </a:solidFill>
            </a:ln>
          </p:spPr>
          <p:txBody>
            <a:bodyPr wrap="square" lIns="0" tIns="0" rIns="0" bIns="0" rtlCol="0"/>
            <a:lstStyle/>
            <a:p>
              <a:endParaRPr/>
            </a:p>
          </p:txBody>
        </p:sp>
      </p:grpSp>
      <p:sp>
        <p:nvSpPr>
          <p:cNvPr id="14" name="object 14"/>
          <p:cNvSpPr txBox="1"/>
          <p:nvPr/>
        </p:nvSpPr>
        <p:spPr>
          <a:xfrm>
            <a:off x="7180958" y="4245150"/>
            <a:ext cx="1397635" cy="456535"/>
          </a:xfrm>
          <a:prstGeom prst="rect">
            <a:avLst/>
          </a:prstGeom>
        </p:spPr>
        <p:txBody>
          <a:bodyPr vert="horz" wrap="square" lIns="0" tIns="12700" rIns="0" bIns="0" rtlCol="0">
            <a:spAutoFit/>
          </a:bodyPr>
          <a:lstStyle/>
          <a:p>
            <a:pPr marL="266065" marR="5080" indent="-254000" algn="ctr">
              <a:spcBef>
                <a:spcPts val="100"/>
              </a:spcBef>
            </a:pPr>
            <a:r>
              <a:rPr sz="1400" dirty="0">
                <a:solidFill>
                  <a:srgbClr val="FFFFFF"/>
                </a:solidFill>
                <a:latin typeface="Arial MT"/>
                <a:cs typeface="Arial MT"/>
              </a:rPr>
              <a:t>MEDICIÓN </a:t>
            </a:r>
            <a:endParaRPr lang="es-AR" sz="1400" dirty="0">
              <a:solidFill>
                <a:srgbClr val="FFFFFF"/>
              </a:solidFill>
              <a:latin typeface="Arial MT"/>
              <a:cs typeface="Arial MT"/>
            </a:endParaRPr>
          </a:p>
          <a:p>
            <a:pPr marL="266065" marR="5080" indent="-254000" algn="ctr">
              <a:spcBef>
                <a:spcPts val="100"/>
              </a:spcBef>
            </a:pPr>
            <a:r>
              <a:rPr sz="1400" dirty="0">
                <a:solidFill>
                  <a:srgbClr val="FFFFFF"/>
                </a:solidFill>
                <a:latin typeface="Arial MT"/>
                <a:cs typeface="Arial MT"/>
              </a:rPr>
              <a:t>DEL TRABAJO</a:t>
            </a:r>
            <a:endParaRPr sz="1400" dirty="0">
              <a:latin typeface="Arial MT"/>
              <a:cs typeface="Arial MT"/>
            </a:endParaRPr>
          </a:p>
        </p:txBody>
      </p:sp>
      <p:grpSp>
        <p:nvGrpSpPr>
          <p:cNvPr id="15" name="object 15"/>
          <p:cNvGrpSpPr/>
          <p:nvPr/>
        </p:nvGrpSpPr>
        <p:grpSpPr>
          <a:xfrm>
            <a:off x="3448812" y="4246471"/>
            <a:ext cx="3529965" cy="2071370"/>
            <a:chOff x="1924811" y="4246471"/>
            <a:chExt cx="3529965" cy="2071370"/>
          </a:xfrm>
          <a:solidFill>
            <a:schemeClr val="accent6">
              <a:lumMod val="50000"/>
            </a:schemeClr>
          </a:solidFill>
        </p:grpSpPr>
        <p:sp>
          <p:nvSpPr>
            <p:cNvPr id="16" name="object 16"/>
            <p:cNvSpPr/>
            <p:nvPr/>
          </p:nvSpPr>
          <p:spPr>
            <a:xfrm>
              <a:off x="3826548" y="4254106"/>
              <a:ext cx="647700" cy="581660"/>
            </a:xfrm>
            <a:custGeom>
              <a:avLst/>
              <a:gdLst/>
              <a:ahLst/>
              <a:cxnLst/>
              <a:rect l="l" t="t" r="r" b="b"/>
              <a:pathLst>
                <a:path w="647700" h="581660">
                  <a:moveTo>
                    <a:pt x="647357" y="198120"/>
                  </a:moveTo>
                  <a:lnTo>
                    <a:pt x="416788" y="198120"/>
                  </a:lnTo>
                  <a:lnTo>
                    <a:pt x="416788" y="0"/>
                  </a:lnTo>
                  <a:lnTo>
                    <a:pt x="230568" y="0"/>
                  </a:lnTo>
                  <a:lnTo>
                    <a:pt x="230568" y="198120"/>
                  </a:lnTo>
                  <a:lnTo>
                    <a:pt x="0" y="198120"/>
                  </a:lnTo>
                  <a:lnTo>
                    <a:pt x="0" y="384810"/>
                  </a:lnTo>
                  <a:lnTo>
                    <a:pt x="230568" y="384810"/>
                  </a:lnTo>
                  <a:lnTo>
                    <a:pt x="230568" y="581660"/>
                  </a:lnTo>
                  <a:lnTo>
                    <a:pt x="416788" y="581660"/>
                  </a:lnTo>
                  <a:lnTo>
                    <a:pt x="416788" y="384810"/>
                  </a:lnTo>
                  <a:lnTo>
                    <a:pt x="647357" y="384810"/>
                  </a:lnTo>
                  <a:lnTo>
                    <a:pt x="647357" y="198120"/>
                  </a:lnTo>
                  <a:close/>
                </a:path>
              </a:pathLst>
            </a:custGeom>
            <a:grpFill/>
          </p:spPr>
          <p:txBody>
            <a:bodyPr wrap="square" lIns="0" tIns="0" rIns="0" bIns="0" rtlCol="0"/>
            <a:lstStyle/>
            <a:p>
              <a:endParaRPr dirty="0"/>
            </a:p>
          </p:txBody>
        </p:sp>
        <p:sp>
          <p:nvSpPr>
            <p:cNvPr id="17" name="object 17"/>
            <p:cNvSpPr/>
            <p:nvPr/>
          </p:nvSpPr>
          <p:spPr>
            <a:xfrm>
              <a:off x="3826556" y="4254408"/>
              <a:ext cx="647700" cy="582295"/>
            </a:xfrm>
            <a:custGeom>
              <a:avLst/>
              <a:gdLst/>
              <a:ahLst/>
              <a:cxnLst/>
              <a:rect l="l" t="t" r="r" b="b"/>
              <a:pathLst>
                <a:path w="647700" h="582295">
                  <a:moveTo>
                    <a:pt x="0" y="197815"/>
                  </a:moveTo>
                  <a:lnTo>
                    <a:pt x="230568" y="197815"/>
                  </a:lnTo>
                  <a:lnTo>
                    <a:pt x="230568" y="0"/>
                  </a:lnTo>
                  <a:lnTo>
                    <a:pt x="416788" y="0"/>
                  </a:lnTo>
                  <a:lnTo>
                    <a:pt x="416788" y="197815"/>
                  </a:lnTo>
                  <a:lnTo>
                    <a:pt x="647357" y="197815"/>
                  </a:lnTo>
                  <a:lnTo>
                    <a:pt x="647357" y="384022"/>
                  </a:lnTo>
                  <a:lnTo>
                    <a:pt x="416788" y="384022"/>
                  </a:lnTo>
                  <a:lnTo>
                    <a:pt x="416788" y="581837"/>
                  </a:lnTo>
                  <a:lnTo>
                    <a:pt x="230568" y="581837"/>
                  </a:lnTo>
                  <a:lnTo>
                    <a:pt x="230568" y="384022"/>
                  </a:lnTo>
                  <a:lnTo>
                    <a:pt x="0" y="384022"/>
                  </a:lnTo>
                  <a:lnTo>
                    <a:pt x="0" y="197815"/>
                  </a:lnTo>
                  <a:close/>
                </a:path>
              </a:pathLst>
            </a:custGeom>
            <a:grpFill/>
            <a:ln w="15875">
              <a:solidFill>
                <a:srgbClr val="536F78"/>
              </a:solidFill>
            </a:ln>
          </p:spPr>
          <p:txBody>
            <a:bodyPr wrap="square" lIns="0" tIns="0" rIns="0" bIns="0" rtlCol="0"/>
            <a:lstStyle/>
            <a:p>
              <a:endParaRPr/>
            </a:p>
          </p:txBody>
        </p:sp>
        <p:sp>
          <p:nvSpPr>
            <p:cNvPr id="18" name="object 18"/>
            <p:cNvSpPr/>
            <p:nvPr/>
          </p:nvSpPr>
          <p:spPr>
            <a:xfrm>
              <a:off x="1943861" y="4869179"/>
              <a:ext cx="1255395" cy="564515"/>
            </a:xfrm>
            <a:custGeom>
              <a:avLst/>
              <a:gdLst/>
              <a:ahLst/>
              <a:cxnLst/>
              <a:rect l="l" t="t" r="r" b="b"/>
              <a:pathLst>
                <a:path w="1255395" h="564514">
                  <a:moveTo>
                    <a:pt x="0" y="0"/>
                  </a:moveTo>
                  <a:lnTo>
                    <a:pt x="1254988" y="564210"/>
                  </a:lnTo>
                </a:path>
              </a:pathLst>
            </a:custGeom>
            <a:grpFill/>
            <a:ln w="38100">
              <a:solidFill>
                <a:schemeClr val="accent3">
                  <a:lumMod val="75000"/>
                </a:schemeClr>
              </a:solidFill>
            </a:ln>
          </p:spPr>
          <p:txBody>
            <a:bodyPr wrap="square" lIns="0" tIns="0" rIns="0" bIns="0" rtlCol="0"/>
            <a:lstStyle/>
            <a:p>
              <a:endParaRPr dirty="0"/>
            </a:p>
          </p:txBody>
        </p:sp>
        <p:sp>
          <p:nvSpPr>
            <p:cNvPr id="19" name="object 19"/>
            <p:cNvSpPr/>
            <p:nvPr/>
          </p:nvSpPr>
          <p:spPr>
            <a:xfrm>
              <a:off x="3067263" y="5325711"/>
              <a:ext cx="132080" cy="121920"/>
            </a:xfrm>
            <a:custGeom>
              <a:avLst/>
              <a:gdLst/>
              <a:ahLst/>
              <a:cxnLst/>
              <a:rect l="l" t="t" r="r" b="b"/>
              <a:pathLst>
                <a:path w="132080" h="121920">
                  <a:moveTo>
                    <a:pt x="54686" y="0"/>
                  </a:moveTo>
                  <a:lnTo>
                    <a:pt x="131584" y="107683"/>
                  </a:lnTo>
                  <a:lnTo>
                    <a:pt x="0" y="121615"/>
                  </a:lnTo>
                </a:path>
              </a:pathLst>
            </a:custGeom>
            <a:grpFill/>
            <a:ln w="38100">
              <a:solidFill>
                <a:srgbClr val="759AA4"/>
              </a:solidFill>
            </a:ln>
          </p:spPr>
          <p:txBody>
            <a:bodyPr wrap="square" lIns="0" tIns="0" rIns="0" bIns="0" rtlCol="0"/>
            <a:lstStyle/>
            <a:p>
              <a:endParaRPr/>
            </a:p>
          </p:txBody>
        </p:sp>
        <p:sp>
          <p:nvSpPr>
            <p:cNvPr id="20" name="object 20"/>
            <p:cNvSpPr/>
            <p:nvPr/>
          </p:nvSpPr>
          <p:spPr>
            <a:xfrm>
              <a:off x="2854070" y="5301614"/>
              <a:ext cx="2592705" cy="1008380"/>
            </a:xfrm>
            <a:custGeom>
              <a:avLst/>
              <a:gdLst/>
              <a:ahLst/>
              <a:cxnLst/>
              <a:rect l="l" t="t" r="r" b="b"/>
              <a:pathLst>
                <a:path w="2592704" h="1008379">
                  <a:moveTo>
                    <a:pt x="1296162" y="0"/>
                  </a:moveTo>
                  <a:lnTo>
                    <a:pt x="1229461" y="655"/>
                  </a:lnTo>
                  <a:lnTo>
                    <a:pt x="1163637" y="2602"/>
                  </a:lnTo>
                  <a:lnTo>
                    <a:pt x="1098769" y="5807"/>
                  </a:lnTo>
                  <a:lnTo>
                    <a:pt x="1034940" y="10240"/>
                  </a:lnTo>
                  <a:lnTo>
                    <a:pt x="972231" y="15869"/>
                  </a:lnTo>
                  <a:lnTo>
                    <a:pt x="910723" y="22661"/>
                  </a:lnTo>
                  <a:lnTo>
                    <a:pt x="850498" y="30586"/>
                  </a:lnTo>
                  <a:lnTo>
                    <a:pt x="791638" y="39612"/>
                  </a:lnTo>
                  <a:lnTo>
                    <a:pt x="734223" y="49706"/>
                  </a:lnTo>
                  <a:lnTo>
                    <a:pt x="678335" y="60838"/>
                  </a:lnTo>
                  <a:lnTo>
                    <a:pt x="624055" y="72975"/>
                  </a:lnTo>
                  <a:lnTo>
                    <a:pt x="571466" y="86086"/>
                  </a:lnTo>
                  <a:lnTo>
                    <a:pt x="520648" y="100140"/>
                  </a:lnTo>
                  <a:lnTo>
                    <a:pt x="471683" y="115104"/>
                  </a:lnTo>
                  <a:lnTo>
                    <a:pt x="424652" y="130947"/>
                  </a:lnTo>
                  <a:lnTo>
                    <a:pt x="379637" y="147637"/>
                  </a:lnTo>
                  <a:lnTo>
                    <a:pt x="336720" y="165143"/>
                  </a:lnTo>
                  <a:lnTo>
                    <a:pt x="295981" y="183433"/>
                  </a:lnTo>
                  <a:lnTo>
                    <a:pt x="257502" y="202475"/>
                  </a:lnTo>
                  <a:lnTo>
                    <a:pt x="221364" y="222237"/>
                  </a:lnTo>
                  <a:lnTo>
                    <a:pt x="187650" y="242689"/>
                  </a:lnTo>
                  <a:lnTo>
                    <a:pt x="127816" y="285531"/>
                  </a:lnTo>
                  <a:lnTo>
                    <a:pt x="78651" y="330750"/>
                  </a:lnTo>
                  <a:lnTo>
                    <a:pt x="40806" y="378090"/>
                  </a:lnTo>
                  <a:lnTo>
                    <a:pt x="14934" y="427299"/>
                  </a:lnTo>
                  <a:lnTo>
                    <a:pt x="1686" y="478124"/>
                  </a:lnTo>
                  <a:lnTo>
                    <a:pt x="0" y="504063"/>
                  </a:lnTo>
                  <a:lnTo>
                    <a:pt x="1686" y="530001"/>
                  </a:lnTo>
                  <a:lnTo>
                    <a:pt x="14934" y="580826"/>
                  </a:lnTo>
                  <a:lnTo>
                    <a:pt x="40806" y="630035"/>
                  </a:lnTo>
                  <a:lnTo>
                    <a:pt x="78651" y="677375"/>
                  </a:lnTo>
                  <a:lnTo>
                    <a:pt x="127816" y="722594"/>
                  </a:lnTo>
                  <a:lnTo>
                    <a:pt x="187650" y="765436"/>
                  </a:lnTo>
                  <a:lnTo>
                    <a:pt x="221364" y="785888"/>
                  </a:lnTo>
                  <a:lnTo>
                    <a:pt x="257502" y="805650"/>
                  </a:lnTo>
                  <a:lnTo>
                    <a:pt x="295981" y="824692"/>
                  </a:lnTo>
                  <a:lnTo>
                    <a:pt x="336720" y="842982"/>
                  </a:lnTo>
                  <a:lnTo>
                    <a:pt x="379637" y="860488"/>
                  </a:lnTo>
                  <a:lnTo>
                    <a:pt x="424652" y="877178"/>
                  </a:lnTo>
                  <a:lnTo>
                    <a:pt x="471683" y="893021"/>
                  </a:lnTo>
                  <a:lnTo>
                    <a:pt x="520648" y="907985"/>
                  </a:lnTo>
                  <a:lnTo>
                    <a:pt x="571466" y="922039"/>
                  </a:lnTo>
                  <a:lnTo>
                    <a:pt x="624055" y="935150"/>
                  </a:lnTo>
                  <a:lnTo>
                    <a:pt x="678335" y="947287"/>
                  </a:lnTo>
                  <a:lnTo>
                    <a:pt x="734223" y="958419"/>
                  </a:lnTo>
                  <a:lnTo>
                    <a:pt x="791638" y="968513"/>
                  </a:lnTo>
                  <a:lnTo>
                    <a:pt x="850498" y="977539"/>
                  </a:lnTo>
                  <a:lnTo>
                    <a:pt x="910723" y="985464"/>
                  </a:lnTo>
                  <a:lnTo>
                    <a:pt x="972231" y="992256"/>
                  </a:lnTo>
                  <a:lnTo>
                    <a:pt x="1034940" y="997885"/>
                  </a:lnTo>
                  <a:lnTo>
                    <a:pt x="1098769" y="1002318"/>
                  </a:lnTo>
                  <a:lnTo>
                    <a:pt x="1163637" y="1005523"/>
                  </a:lnTo>
                  <a:lnTo>
                    <a:pt x="1229461" y="1007470"/>
                  </a:lnTo>
                  <a:lnTo>
                    <a:pt x="1296162" y="1008126"/>
                  </a:lnTo>
                  <a:lnTo>
                    <a:pt x="1362862" y="1007470"/>
                  </a:lnTo>
                  <a:lnTo>
                    <a:pt x="1428686" y="1005523"/>
                  </a:lnTo>
                  <a:lnTo>
                    <a:pt x="1493554" y="1002318"/>
                  </a:lnTo>
                  <a:lnTo>
                    <a:pt x="1557383" y="997885"/>
                  </a:lnTo>
                  <a:lnTo>
                    <a:pt x="1620092" y="992256"/>
                  </a:lnTo>
                  <a:lnTo>
                    <a:pt x="1681600" y="985464"/>
                  </a:lnTo>
                  <a:lnTo>
                    <a:pt x="1741825" y="977539"/>
                  </a:lnTo>
                  <a:lnTo>
                    <a:pt x="1800685" y="968513"/>
                  </a:lnTo>
                  <a:lnTo>
                    <a:pt x="1858100" y="958419"/>
                  </a:lnTo>
                  <a:lnTo>
                    <a:pt x="1913988" y="947287"/>
                  </a:lnTo>
                  <a:lnTo>
                    <a:pt x="1968268" y="935150"/>
                  </a:lnTo>
                  <a:lnTo>
                    <a:pt x="2020857" y="922039"/>
                  </a:lnTo>
                  <a:lnTo>
                    <a:pt x="2071675" y="907985"/>
                  </a:lnTo>
                  <a:lnTo>
                    <a:pt x="2120640" y="893021"/>
                  </a:lnTo>
                  <a:lnTo>
                    <a:pt x="2167671" y="877178"/>
                  </a:lnTo>
                  <a:lnTo>
                    <a:pt x="2212686" y="860488"/>
                  </a:lnTo>
                  <a:lnTo>
                    <a:pt x="2255603" y="842982"/>
                  </a:lnTo>
                  <a:lnTo>
                    <a:pt x="2296342" y="824692"/>
                  </a:lnTo>
                  <a:lnTo>
                    <a:pt x="2334821" y="805650"/>
                  </a:lnTo>
                  <a:lnTo>
                    <a:pt x="2370959" y="785888"/>
                  </a:lnTo>
                  <a:lnTo>
                    <a:pt x="2404673" y="765436"/>
                  </a:lnTo>
                  <a:lnTo>
                    <a:pt x="2464507" y="722594"/>
                  </a:lnTo>
                  <a:lnTo>
                    <a:pt x="2513672" y="677375"/>
                  </a:lnTo>
                  <a:lnTo>
                    <a:pt x="2551517" y="630035"/>
                  </a:lnTo>
                  <a:lnTo>
                    <a:pt x="2577389" y="580826"/>
                  </a:lnTo>
                  <a:lnTo>
                    <a:pt x="2590637" y="530001"/>
                  </a:lnTo>
                  <a:lnTo>
                    <a:pt x="2592324" y="504063"/>
                  </a:lnTo>
                  <a:lnTo>
                    <a:pt x="2590637" y="478124"/>
                  </a:lnTo>
                  <a:lnTo>
                    <a:pt x="2577389" y="427299"/>
                  </a:lnTo>
                  <a:lnTo>
                    <a:pt x="2551517" y="378090"/>
                  </a:lnTo>
                  <a:lnTo>
                    <a:pt x="2513672" y="330750"/>
                  </a:lnTo>
                  <a:lnTo>
                    <a:pt x="2464507" y="285531"/>
                  </a:lnTo>
                  <a:lnTo>
                    <a:pt x="2404673" y="242689"/>
                  </a:lnTo>
                  <a:lnTo>
                    <a:pt x="2370959" y="222237"/>
                  </a:lnTo>
                  <a:lnTo>
                    <a:pt x="2334821" y="202475"/>
                  </a:lnTo>
                  <a:lnTo>
                    <a:pt x="2296342" y="183433"/>
                  </a:lnTo>
                  <a:lnTo>
                    <a:pt x="2255603" y="165143"/>
                  </a:lnTo>
                  <a:lnTo>
                    <a:pt x="2212686" y="147637"/>
                  </a:lnTo>
                  <a:lnTo>
                    <a:pt x="2167671" y="130947"/>
                  </a:lnTo>
                  <a:lnTo>
                    <a:pt x="2120640" y="115104"/>
                  </a:lnTo>
                  <a:lnTo>
                    <a:pt x="2071675" y="100140"/>
                  </a:lnTo>
                  <a:lnTo>
                    <a:pt x="2020857" y="86086"/>
                  </a:lnTo>
                  <a:lnTo>
                    <a:pt x="1968268" y="72975"/>
                  </a:lnTo>
                  <a:lnTo>
                    <a:pt x="1913988" y="60838"/>
                  </a:lnTo>
                  <a:lnTo>
                    <a:pt x="1858100" y="49706"/>
                  </a:lnTo>
                  <a:lnTo>
                    <a:pt x="1800685" y="39612"/>
                  </a:lnTo>
                  <a:lnTo>
                    <a:pt x="1741825" y="30586"/>
                  </a:lnTo>
                  <a:lnTo>
                    <a:pt x="1681600" y="22661"/>
                  </a:lnTo>
                  <a:lnTo>
                    <a:pt x="1620092" y="15869"/>
                  </a:lnTo>
                  <a:lnTo>
                    <a:pt x="1557383" y="10240"/>
                  </a:lnTo>
                  <a:lnTo>
                    <a:pt x="1493554" y="5807"/>
                  </a:lnTo>
                  <a:lnTo>
                    <a:pt x="1428686" y="2602"/>
                  </a:lnTo>
                  <a:lnTo>
                    <a:pt x="1362862" y="655"/>
                  </a:lnTo>
                  <a:lnTo>
                    <a:pt x="1296162" y="0"/>
                  </a:lnTo>
                  <a:close/>
                </a:path>
              </a:pathLst>
            </a:custGeom>
            <a:grpFill/>
          </p:spPr>
          <p:txBody>
            <a:bodyPr wrap="square" lIns="0" tIns="0" rIns="0" bIns="0" rtlCol="0"/>
            <a:lstStyle/>
            <a:p>
              <a:endParaRPr/>
            </a:p>
          </p:txBody>
        </p:sp>
        <p:sp>
          <p:nvSpPr>
            <p:cNvPr id="21" name="object 21"/>
            <p:cNvSpPr/>
            <p:nvPr/>
          </p:nvSpPr>
          <p:spPr>
            <a:xfrm>
              <a:off x="2854070" y="5301614"/>
              <a:ext cx="2592705" cy="1008380"/>
            </a:xfrm>
            <a:custGeom>
              <a:avLst/>
              <a:gdLst/>
              <a:ahLst/>
              <a:cxnLst/>
              <a:rect l="l" t="t" r="r" b="b"/>
              <a:pathLst>
                <a:path w="2592704" h="1008379">
                  <a:moveTo>
                    <a:pt x="0" y="504063"/>
                  </a:moveTo>
                  <a:lnTo>
                    <a:pt x="6691" y="452525"/>
                  </a:lnTo>
                  <a:lnTo>
                    <a:pt x="26333" y="402477"/>
                  </a:lnTo>
                  <a:lnTo>
                    <a:pt x="58273" y="354170"/>
                  </a:lnTo>
                  <a:lnTo>
                    <a:pt x="101859" y="307859"/>
                  </a:lnTo>
                  <a:lnTo>
                    <a:pt x="156440" y="263797"/>
                  </a:lnTo>
                  <a:lnTo>
                    <a:pt x="221364" y="222237"/>
                  </a:lnTo>
                  <a:lnTo>
                    <a:pt x="257502" y="202475"/>
                  </a:lnTo>
                  <a:lnTo>
                    <a:pt x="295981" y="183433"/>
                  </a:lnTo>
                  <a:lnTo>
                    <a:pt x="336720" y="165143"/>
                  </a:lnTo>
                  <a:lnTo>
                    <a:pt x="379637" y="147637"/>
                  </a:lnTo>
                  <a:lnTo>
                    <a:pt x="424652" y="130947"/>
                  </a:lnTo>
                  <a:lnTo>
                    <a:pt x="471683" y="115104"/>
                  </a:lnTo>
                  <a:lnTo>
                    <a:pt x="520648" y="100140"/>
                  </a:lnTo>
                  <a:lnTo>
                    <a:pt x="571466" y="86086"/>
                  </a:lnTo>
                  <a:lnTo>
                    <a:pt x="624055" y="72975"/>
                  </a:lnTo>
                  <a:lnTo>
                    <a:pt x="678335" y="60838"/>
                  </a:lnTo>
                  <a:lnTo>
                    <a:pt x="734223" y="49706"/>
                  </a:lnTo>
                  <a:lnTo>
                    <a:pt x="791638" y="39612"/>
                  </a:lnTo>
                  <a:lnTo>
                    <a:pt x="850498" y="30586"/>
                  </a:lnTo>
                  <a:lnTo>
                    <a:pt x="910723" y="22661"/>
                  </a:lnTo>
                  <a:lnTo>
                    <a:pt x="972231" y="15869"/>
                  </a:lnTo>
                  <a:lnTo>
                    <a:pt x="1034940" y="10240"/>
                  </a:lnTo>
                  <a:lnTo>
                    <a:pt x="1098769" y="5807"/>
                  </a:lnTo>
                  <a:lnTo>
                    <a:pt x="1163637" y="2602"/>
                  </a:lnTo>
                  <a:lnTo>
                    <a:pt x="1229461" y="655"/>
                  </a:lnTo>
                  <a:lnTo>
                    <a:pt x="1296162" y="0"/>
                  </a:lnTo>
                  <a:lnTo>
                    <a:pt x="1362862" y="655"/>
                  </a:lnTo>
                  <a:lnTo>
                    <a:pt x="1428686" y="2602"/>
                  </a:lnTo>
                  <a:lnTo>
                    <a:pt x="1493554" y="5807"/>
                  </a:lnTo>
                  <a:lnTo>
                    <a:pt x="1557383" y="10240"/>
                  </a:lnTo>
                  <a:lnTo>
                    <a:pt x="1620092" y="15869"/>
                  </a:lnTo>
                  <a:lnTo>
                    <a:pt x="1681600" y="22661"/>
                  </a:lnTo>
                  <a:lnTo>
                    <a:pt x="1741825" y="30586"/>
                  </a:lnTo>
                  <a:lnTo>
                    <a:pt x="1800685" y="39612"/>
                  </a:lnTo>
                  <a:lnTo>
                    <a:pt x="1858100" y="49706"/>
                  </a:lnTo>
                  <a:lnTo>
                    <a:pt x="1913988" y="60838"/>
                  </a:lnTo>
                  <a:lnTo>
                    <a:pt x="1968268" y="72975"/>
                  </a:lnTo>
                  <a:lnTo>
                    <a:pt x="2020857" y="86086"/>
                  </a:lnTo>
                  <a:lnTo>
                    <a:pt x="2071675" y="100140"/>
                  </a:lnTo>
                  <a:lnTo>
                    <a:pt x="2120640" y="115104"/>
                  </a:lnTo>
                  <a:lnTo>
                    <a:pt x="2167671" y="130947"/>
                  </a:lnTo>
                  <a:lnTo>
                    <a:pt x="2212686" y="147637"/>
                  </a:lnTo>
                  <a:lnTo>
                    <a:pt x="2255603" y="165143"/>
                  </a:lnTo>
                  <a:lnTo>
                    <a:pt x="2296342" y="183433"/>
                  </a:lnTo>
                  <a:lnTo>
                    <a:pt x="2334821" y="202475"/>
                  </a:lnTo>
                  <a:lnTo>
                    <a:pt x="2370959" y="222237"/>
                  </a:lnTo>
                  <a:lnTo>
                    <a:pt x="2404673" y="242689"/>
                  </a:lnTo>
                  <a:lnTo>
                    <a:pt x="2464507" y="285531"/>
                  </a:lnTo>
                  <a:lnTo>
                    <a:pt x="2513672" y="330750"/>
                  </a:lnTo>
                  <a:lnTo>
                    <a:pt x="2551517" y="378090"/>
                  </a:lnTo>
                  <a:lnTo>
                    <a:pt x="2577389" y="427299"/>
                  </a:lnTo>
                  <a:lnTo>
                    <a:pt x="2590637" y="478124"/>
                  </a:lnTo>
                  <a:lnTo>
                    <a:pt x="2592324" y="504063"/>
                  </a:lnTo>
                  <a:lnTo>
                    <a:pt x="2590637" y="530001"/>
                  </a:lnTo>
                  <a:lnTo>
                    <a:pt x="2577389" y="580826"/>
                  </a:lnTo>
                  <a:lnTo>
                    <a:pt x="2551517" y="630035"/>
                  </a:lnTo>
                  <a:lnTo>
                    <a:pt x="2513672" y="677375"/>
                  </a:lnTo>
                  <a:lnTo>
                    <a:pt x="2464507" y="722594"/>
                  </a:lnTo>
                  <a:lnTo>
                    <a:pt x="2404673" y="765436"/>
                  </a:lnTo>
                  <a:lnTo>
                    <a:pt x="2370959" y="785888"/>
                  </a:lnTo>
                  <a:lnTo>
                    <a:pt x="2334821" y="805650"/>
                  </a:lnTo>
                  <a:lnTo>
                    <a:pt x="2296342" y="824692"/>
                  </a:lnTo>
                  <a:lnTo>
                    <a:pt x="2255603" y="842982"/>
                  </a:lnTo>
                  <a:lnTo>
                    <a:pt x="2212686" y="860488"/>
                  </a:lnTo>
                  <a:lnTo>
                    <a:pt x="2167671" y="877178"/>
                  </a:lnTo>
                  <a:lnTo>
                    <a:pt x="2120640" y="893021"/>
                  </a:lnTo>
                  <a:lnTo>
                    <a:pt x="2071675" y="907985"/>
                  </a:lnTo>
                  <a:lnTo>
                    <a:pt x="2020857" y="922039"/>
                  </a:lnTo>
                  <a:lnTo>
                    <a:pt x="1968268" y="935150"/>
                  </a:lnTo>
                  <a:lnTo>
                    <a:pt x="1913988" y="947287"/>
                  </a:lnTo>
                  <a:lnTo>
                    <a:pt x="1858100" y="958419"/>
                  </a:lnTo>
                  <a:lnTo>
                    <a:pt x="1800685" y="968513"/>
                  </a:lnTo>
                  <a:lnTo>
                    <a:pt x="1741825" y="977539"/>
                  </a:lnTo>
                  <a:lnTo>
                    <a:pt x="1681600" y="985464"/>
                  </a:lnTo>
                  <a:lnTo>
                    <a:pt x="1620092" y="992256"/>
                  </a:lnTo>
                  <a:lnTo>
                    <a:pt x="1557383" y="997885"/>
                  </a:lnTo>
                  <a:lnTo>
                    <a:pt x="1493554" y="1002318"/>
                  </a:lnTo>
                  <a:lnTo>
                    <a:pt x="1428686" y="1005523"/>
                  </a:lnTo>
                  <a:lnTo>
                    <a:pt x="1362862" y="1007470"/>
                  </a:lnTo>
                  <a:lnTo>
                    <a:pt x="1296162" y="1008126"/>
                  </a:lnTo>
                  <a:lnTo>
                    <a:pt x="1229461" y="1007470"/>
                  </a:lnTo>
                  <a:lnTo>
                    <a:pt x="1163637" y="1005523"/>
                  </a:lnTo>
                  <a:lnTo>
                    <a:pt x="1098769" y="1002318"/>
                  </a:lnTo>
                  <a:lnTo>
                    <a:pt x="1034940" y="997885"/>
                  </a:lnTo>
                  <a:lnTo>
                    <a:pt x="972231" y="992256"/>
                  </a:lnTo>
                  <a:lnTo>
                    <a:pt x="910723" y="985464"/>
                  </a:lnTo>
                  <a:lnTo>
                    <a:pt x="850498" y="977539"/>
                  </a:lnTo>
                  <a:lnTo>
                    <a:pt x="791638" y="968513"/>
                  </a:lnTo>
                  <a:lnTo>
                    <a:pt x="734223" y="958419"/>
                  </a:lnTo>
                  <a:lnTo>
                    <a:pt x="678335" y="947287"/>
                  </a:lnTo>
                  <a:lnTo>
                    <a:pt x="624055" y="935150"/>
                  </a:lnTo>
                  <a:lnTo>
                    <a:pt x="571466" y="922039"/>
                  </a:lnTo>
                  <a:lnTo>
                    <a:pt x="520648" y="907985"/>
                  </a:lnTo>
                  <a:lnTo>
                    <a:pt x="471683" y="893021"/>
                  </a:lnTo>
                  <a:lnTo>
                    <a:pt x="424652" y="877178"/>
                  </a:lnTo>
                  <a:lnTo>
                    <a:pt x="379637" y="860488"/>
                  </a:lnTo>
                  <a:lnTo>
                    <a:pt x="336720" y="842982"/>
                  </a:lnTo>
                  <a:lnTo>
                    <a:pt x="295981" y="824692"/>
                  </a:lnTo>
                  <a:lnTo>
                    <a:pt x="257502" y="805650"/>
                  </a:lnTo>
                  <a:lnTo>
                    <a:pt x="221364" y="785888"/>
                  </a:lnTo>
                  <a:lnTo>
                    <a:pt x="187650" y="765436"/>
                  </a:lnTo>
                  <a:lnTo>
                    <a:pt x="127816" y="722594"/>
                  </a:lnTo>
                  <a:lnTo>
                    <a:pt x="78651" y="677375"/>
                  </a:lnTo>
                  <a:lnTo>
                    <a:pt x="40806" y="630035"/>
                  </a:lnTo>
                  <a:lnTo>
                    <a:pt x="14934" y="580826"/>
                  </a:lnTo>
                  <a:lnTo>
                    <a:pt x="1686" y="530001"/>
                  </a:lnTo>
                  <a:lnTo>
                    <a:pt x="0" y="504063"/>
                  </a:lnTo>
                  <a:close/>
                </a:path>
              </a:pathLst>
            </a:custGeom>
            <a:grpFill/>
            <a:ln w="15875">
              <a:solidFill>
                <a:srgbClr val="536F78"/>
              </a:solidFill>
            </a:ln>
          </p:spPr>
          <p:txBody>
            <a:bodyPr wrap="square" lIns="0" tIns="0" rIns="0" bIns="0" rtlCol="0"/>
            <a:lstStyle/>
            <a:p>
              <a:endParaRPr/>
            </a:p>
          </p:txBody>
        </p:sp>
      </p:grpSp>
      <p:sp>
        <p:nvSpPr>
          <p:cNvPr id="22" name="object 22"/>
          <p:cNvSpPr txBox="1"/>
          <p:nvPr/>
        </p:nvSpPr>
        <p:spPr>
          <a:xfrm>
            <a:off x="4878042" y="5505289"/>
            <a:ext cx="1566192" cy="443711"/>
          </a:xfrm>
          <a:prstGeom prst="rect">
            <a:avLst/>
          </a:prstGeom>
        </p:spPr>
        <p:txBody>
          <a:bodyPr vert="horz" wrap="square" lIns="0" tIns="12700" rIns="0" bIns="0" rtlCol="0">
            <a:spAutoFit/>
          </a:bodyPr>
          <a:lstStyle/>
          <a:p>
            <a:pPr marL="12700" marR="5080" indent="428625">
              <a:spcBef>
                <a:spcPts val="100"/>
              </a:spcBef>
            </a:pPr>
            <a:r>
              <a:rPr sz="1400" dirty="0">
                <a:solidFill>
                  <a:srgbClr val="FFFFFF"/>
                </a:solidFill>
                <a:latin typeface="Arial MT"/>
                <a:cs typeface="Arial MT"/>
              </a:rPr>
              <a:t>MAYOR PRODUCTIVIDAD</a:t>
            </a:r>
            <a:endParaRPr sz="1400" dirty="0">
              <a:latin typeface="Arial MT"/>
              <a:cs typeface="Arial MT"/>
            </a:endParaRPr>
          </a:p>
        </p:txBody>
      </p:sp>
      <p:grpSp>
        <p:nvGrpSpPr>
          <p:cNvPr id="23" name="object 23"/>
          <p:cNvGrpSpPr/>
          <p:nvPr/>
        </p:nvGrpSpPr>
        <p:grpSpPr>
          <a:xfrm>
            <a:off x="3482781" y="3509771"/>
            <a:ext cx="4415790" cy="1957070"/>
            <a:chOff x="1958781" y="3509771"/>
            <a:chExt cx="4415790" cy="1957070"/>
          </a:xfrm>
        </p:grpSpPr>
        <p:sp>
          <p:nvSpPr>
            <p:cNvPr id="24" name="object 24"/>
            <p:cNvSpPr/>
            <p:nvPr/>
          </p:nvSpPr>
          <p:spPr>
            <a:xfrm>
              <a:off x="5100184" y="4869179"/>
              <a:ext cx="1255395" cy="564515"/>
            </a:xfrm>
            <a:custGeom>
              <a:avLst/>
              <a:gdLst/>
              <a:ahLst/>
              <a:cxnLst/>
              <a:rect l="l" t="t" r="r" b="b"/>
              <a:pathLst>
                <a:path w="1255395" h="564514">
                  <a:moveTo>
                    <a:pt x="1254988" y="0"/>
                  </a:moveTo>
                  <a:lnTo>
                    <a:pt x="0" y="564210"/>
                  </a:lnTo>
                </a:path>
              </a:pathLst>
            </a:custGeom>
            <a:ln w="38100">
              <a:solidFill>
                <a:schemeClr val="accent3">
                  <a:lumMod val="75000"/>
                </a:schemeClr>
              </a:solidFill>
            </a:ln>
          </p:spPr>
          <p:txBody>
            <a:bodyPr wrap="square" lIns="0" tIns="0" rIns="0" bIns="0" rtlCol="0"/>
            <a:lstStyle/>
            <a:p>
              <a:endParaRPr dirty="0"/>
            </a:p>
          </p:txBody>
        </p:sp>
        <p:sp>
          <p:nvSpPr>
            <p:cNvPr id="25" name="object 25"/>
            <p:cNvSpPr/>
            <p:nvPr/>
          </p:nvSpPr>
          <p:spPr>
            <a:xfrm>
              <a:off x="5100184" y="5325711"/>
              <a:ext cx="132080" cy="121920"/>
            </a:xfrm>
            <a:custGeom>
              <a:avLst/>
              <a:gdLst/>
              <a:ahLst/>
              <a:cxnLst/>
              <a:rect l="l" t="t" r="r" b="b"/>
              <a:pathLst>
                <a:path w="132079" h="121920">
                  <a:moveTo>
                    <a:pt x="76898" y="0"/>
                  </a:moveTo>
                  <a:lnTo>
                    <a:pt x="0" y="107683"/>
                  </a:lnTo>
                  <a:lnTo>
                    <a:pt x="131584" y="121615"/>
                  </a:lnTo>
                </a:path>
              </a:pathLst>
            </a:custGeom>
            <a:ln w="38100">
              <a:solidFill>
                <a:srgbClr val="759AA4"/>
              </a:solidFill>
            </a:ln>
          </p:spPr>
          <p:txBody>
            <a:bodyPr wrap="square" lIns="0" tIns="0" rIns="0" bIns="0" rtlCol="0"/>
            <a:lstStyle/>
            <a:p>
              <a:endParaRPr/>
            </a:p>
          </p:txBody>
        </p:sp>
        <p:sp>
          <p:nvSpPr>
            <p:cNvPr id="26" name="object 26"/>
            <p:cNvSpPr/>
            <p:nvPr/>
          </p:nvSpPr>
          <p:spPr>
            <a:xfrm>
              <a:off x="1977831" y="3528821"/>
              <a:ext cx="1401445" cy="676275"/>
            </a:xfrm>
            <a:custGeom>
              <a:avLst/>
              <a:gdLst/>
              <a:ahLst/>
              <a:cxnLst/>
              <a:rect l="l" t="t" r="r" b="b"/>
              <a:pathLst>
                <a:path w="1401445" h="676275">
                  <a:moveTo>
                    <a:pt x="1401343" y="0"/>
                  </a:moveTo>
                  <a:lnTo>
                    <a:pt x="0" y="675678"/>
                  </a:lnTo>
                </a:path>
              </a:pathLst>
            </a:custGeom>
            <a:ln w="38100">
              <a:solidFill>
                <a:schemeClr val="accent3">
                  <a:lumMod val="75000"/>
                </a:schemeClr>
              </a:solidFill>
            </a:ln>
          </p:spPr>
          <p:txBody>
            <a:bodyPr wrap="square" lIns="0" tIns="0" rIns="0" bIns="0" rtlCol="0"/>
            <a:lstStyle/>
            <a:p>
              <a:endParaRPr dirty="0"/>
            </a:p>
          </p:txBody>
        </p:sp>
        <p:sp>
          <p:nvSpPr>
            <p:cNvPr id="27" name="object 27"/>
            <p:cNvSpPr/>
            <p:nvPr/>
          </p:nvSpPr>
          <p:spPr>
            <a:xfrm>
              <a:off x="1977839" y="4094797"/>
              <a:ext cx="132080" cy="120650"/>
            </a:xfrm>
            <a:custGeom>
              <a:avLst/>
              <a:gdLst/>
              <a:ahLst/>
              <a:cxnLst/>
              <a:rect l="l" t="t" r="r" b="b"/>
              <a:pathLst>
                <a:path w="132080" h="120650">
                  <a:moveTo>
                    <a:pt x="73990" y="0"/>
                  </a:moveTo>
                  <a:lnTo>
                    <a:pt x="0" y="109702"/>
                  </a:lnTo>
                  <a:lnTo>
                    <a:pt x="131914" y="120116"/>
                  </a:lnTo>
                </a:path>
              </a:pathLst>
            </a:custGeom>
            <a:ln w="38099">
              <a:solidFill>
                <a:srgbClr val="759AA4"/>
              </a:solidFill>
            </a:ln>
          </p:spPr>
          <p:txBody>
            <a:bodyPr wrap="square" lIns="0" tIns="0" rIns="0" bIns="0" rtlCol="0"/>
            <a:lstStyle/>
            <a:p>
              <a:endParaRPr/>
            </a:p>
          </p:txBody>
        </p:sp>
        <p:sp>
          <p:nvSpPr>
            <p:cNvPr id="28" name="object 28"/>
            <p:cNvSpPr/>
            <p:nvPr/>
          </p:nvSpPr>
          <p:spPr>
            <a:xfrm>
              <a:off x="4920233" y="3528821"/>
              <a:ext cx="1401445" cy="676275"/>
            </a:xfrm>
            <a:custGeom>
              <a:avLst/>
              <a:gdLst/>
              <a:ahLst/>
              <a:cxnLst/>
              <a:rect l="l" t="t" r="r" b="b"/>
              <a:pathLst>
                <a:path w="1401445" h="676275">
                  <a:moveTo>
                    <a:pt x="0" y="0"/>
                  </a:moveTo>
                  <a:lnTo>
                    <a:pt x="1401343" y="675678"/>
                  </a:lnTo>
                </a:path>
              </a:pathLst>
            </a:custGeom>
            <a:ln w="38100">
              <a:solidFill>
                <a:schemeClr val="accent3">
                  <a:lumMod val="75000"/>
                </a:schemeClr>
              </a:solidFill>
            </a:ln>
          </p:spPr>
          <p:txBody>
            <a:bodyPr wrap="square" lIns="0" tIns="0" rIns="0" bIns="0" rtlCol="0"/>
            <a:lstStyle/>
            <a:p>
              <a:endParaRPr dirty="0"/>
            </a:p>
          </p:txBody>
        </p:sp>
        <p:sp>
          <p:nvSpPr>
            <p:cNvPr id="29" name="object 29"/>
            <p:cNvSpPr/>
            <p:nvPr/>
          </p:nvSpPr>
          <p:spPr>
            <a:xfrm>
              <a:off x="6189654" y="4094797"/>
              <a:ext cx="132080" cy="120650"/>
            </a:xfrm>
            <a:custGeom>
              <a:avLst/>
              <a:gdLst/>
              <a:ahLst/>
              <a:cxnLst/>
              <a:rect l="l" t="t" r="r" b="b"/>
              <a:pathLst>
                <a:path w="132079" h="120650">
                  <a:moveTo>
                    <a:pt x="57924" y="0"/>
                  </a:moveTo>
                  <a:lnTo>
                    <a:pt x="131914" y="109702"/>
                  </a:lnTo>
                  <a:lnTo>
                    <a:pt x="0" y="120116"/>
                  </a:lnTo>
                </a:path>
              </a:pathLst>
            </a:custGeom>
            <a:ln w="38099">
              <a:solidFill>
                <a:srgbClr val="759AA4"/>
              </a:solidFill>
            </a:ln>
          </p:spPr>
          <p:txBody>
            <a:bodyPr wrap="square" lIns="0" tIns="0" rIns="0" bIns="0" rtlCol="0"/>
            <a:lstStyle/>
            <a:p>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1000"/>
                                        <p:tgtEl>
                                          <p:spTgt spid="23"/>
                                        </p:tgtEl>
                                      </p:cBhvr>
                                    </p:animEffect>
                                    <p:anim calcmode="lin" valueType="num">
                                      <p:cBhvr>
                                        <p:cTn id="15" dur="1000" fill="hold"/>
                                        <p:tgtEl>
                                          <p:spTgt spid="23"/>
                                        </p:tgtEl>
                                        <p:attrNameLst>
                                          <p:attrName>ppt_x</p:attrName>
                                        </p:attrNameLst>
                                      </p:cBhvr>
                                      <p:tavLst>
                                        <p:tav tm="0">
                                          <p:val>
                                            <p:strVal val="#ppt_x"/>
                                          </p:val>
                                        </p:tav>
                                        <p:tav tm="100000">
                                          <p:val>
                                            <p:strVal val="#ppt_x"/>
                                          </p:val>
                                        </p:tav>
                                      </p:tavLst>
                                    </p:anim>
                                    <p:anim calcmode="lin" valueType="num">
                                      <p:cBhvr>
                                        <p:cTn id="1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9AF1CBD-49F5-03DF-90D4-1AC4A20B7290}"/>
              </a:ext>
            </a:extLst>
          </p:cNvPr>
          <p:cNvSpPr>
            <a:spLocks noGrp="1"/>
          </p:cNvSpPr>
          <p:nvPr>
            <p:ph type="title"/>
          </p:nvPr>
        </p:nvSpPr>
        <p:spPr/>
        <p:txBody>
          <a:bodyPr/>
          <a:lstStyle/>
          <a:p>
            <a:pPr algn="ctr"/>
            <a:r>
              <a:rPr lang="es-ES" dirty="0"/>
              <a:t>Estudio del tiempo</a:t>
            </a:r>
            <a:endParaRPr lang="es-AR" dirty="0"/>
          </a:p>
        </p:txBody>
      </p:sp>
      <p:sp>
        <p:nvSpPr>
          <p:cNvPr id="3" name="CuadroTexto 2">
            <a:extLst>
              <a:ext uri="{FF2B5EF4-FFF2-40B4-BE49-F238E27FC236}">
                <a16:creationId xmlns:a16="http://schemas.microsoft.com/office/drawing/2014/main" id="{C2D71FE4-FF32-1424-D068-9B6F22DAEB73}"/>
              </a:ext>
            </a:extLst>
          </p:cNvPr>
          <p:cNvSpPr txBox="1">
            <a:spLocks noGrp="1" noRot="1" noMove="1" noResize="1" noEditPoints="1" noAdjustHandles="1" noChangeArrowheads="1" noChangeShapeType="1"/>
          </p:cNvSpPr>
          <p:nvPr/>
        </p:nvSpPr>
        <p:spPr>
          <a:xfrm>
            <a:off x="1869743" y="2402006"/>
            <a:ext cx="7369791" cy="369332"/>
          </a:xfrm>
          <a:prstGeom prst="rect">
            <a:avLst/>
          </a:prstGeom>
          <a:noFill/>
        </p:spPr>
        <p:txBody>
          <a:bodyPr wrap="square" rtlCol="0">
            <a:spAutoFit/>
          </a:bodyPr>
          <a:lstStyle/>
          <a:p>
            <a:r>
              <a:rPr lang="es-ES" dirty="0"/>
              <a:t> </a:t>
            </a:r>
            <a:endParaRPr lang="es-AR" dirty="0"/>
          </a:p>
        </p:txBody>
      </p:sp>
      <p:sp>
        <p:nvSpPr>
          <p:cNvPr id="7" name="Rectángulo: esquinas redondeadas 6">
            <a:extLst>
              <a:ext uri="{FF2B5EF4-FFF2-40B4-BE49-F238E27FC236}">
                <a16:creationId xmlns:a16="http://schemas.microsoft.com/office/drawing/2014/main" id="{4103AC53-72E9-1539-7E70-9DE435BC4B6A}"/>
              </a:ext>
            </a:extLst>
          </p:cNvPr>
          <p:cNvSpPr>
            <a:spLocks noGrp="1" noRot="1" noMove="1" noResize="1" noEditPoints="1" noAdjustHandles="1" noChangeArrowheads="1" noChangeShapeType="1"/>
          </p:cNvSpPr>
          <p:nvPr/>
        </p:nvSpPr>
        <p:spPr>
          <a:xfrm>
            <a:off x="3029125" y="1898982"/>
            <a:ext cx="6086740" cy="1069301"/>
          </a:xfrm>
          <a:prstGeom prst="round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rtlCol="0" anchor="ctr"/>
          <a:lstStyle/>
          <a:p>
            <a:pPr algn="ctr"/>
            <a:r>
              <a:rPr lang="es-ES" sz="2400" dirty="0">
                <a:ln>
                  <a:solidFill>
                    <a:sysClr val="windowText" lastClr="000000"/>
                  </a:solidFill>
                </a:ln>
              </a:rPr>
              <a:t>PRODUCTIVIDAD VS PRODUCCIÓN</a:t>
            </a:r>
            <a:endParaRPr lang="es-AR" sz="2400" dirty="0">
              <a:ln>
                <a:solidFill>
                  <a:sysClr val="windowText" lastClr="000000"/>
                </a:solidFill>
              </a:ln>
            </a:endParaRPr>
          </a:p>
        </p:txBody>
      </p:sp>
      <p:sp>
        <p:nvSpPr>
          <p:cNvPr id="8" name="Flecha: doblada hacia arriba 7">
            <a:extLst>
              <a:ext uri="{FF2B5EF4-FFF2-40B4-BE49-F238E27FC236}">
                <a16:creationId xmlns:a16="http://schemas.microsoft.com/office/drawing/2014/main" id="{DDF92E86-91BA-BD8C-E2FF-7BE6566A3146}"/>
              </a:ext>
            </a:extLst>
          </p:cNvPr>
          <p:cNvSpPr>
            <a:spLocks noGrp="1" noRot="1" noMove="1" noResize="1" noEditPoints="1" noAdjustHandles="1" noChangeArrowheads="1" noChangeShapeType="1"/>
          </p:cNvSpPr>
          <p:nvPr/>
        </p:nvSpPr>
        <p:spPr>
          <a:xfrm rot="5400000">
            <a:off x="3504255" y="2819371"/>
            <a:ext cx="982639" cy="1280464"/>
          </a:xfrm>
          <a:prstGeom prst="bentUpArrow">
            <a:avLst>
              <a:gd name="adj1" fmla="val 19444"/>
              <a:gd name="adj2" fmla="val 25000"/>
              <a:gd name="adj3" fmla="val 25000"/>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s-AR" dirty="0"/>
          </a:p>
        </p:txBody>
      </p:sp>
      <p:sp>
        <p:nvSpPr>
          <p:cNvPr id="9" name="Rectángulo: esquinas redondeadas 8">
            <a:extLst>
              <a:ext uri="{FF2B5EF4-FFF2-40B4-BE49-F238E27FC236}">
                <a16:creationId xmlns:a16="http://schemas.microsoft.com/office/drawing/2014/main" id="{325D1790-2665-8593-62A2-BAA7D46D8CBF}"/>
              </a:ext>
            </a:extLst>
          </p:cNvPr>
          <p:cNvSpPr>
            <a:spLocks noGrp="1" noRot="1" noMove="1" noResize="1" noEditPoints="1" noAdjustHandles="1" noChangeArrowheads="1" noChangeShapeType="1"/>
          </p:cNvSpPr>
          <p:nvPr/>
        </p:nvSpPr>
        <p:spPr>
          <a:xfrm>
            <a:off x="4669809" y="3273201"/>
            <a:ext cx="3723564" cy="8347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S" dirty="0"/>
              <a:t>PRODUCTIVIDAD: Relación cuantitativa entre lo que producimos y los recursos que utilizamos.</a:t>
            </a:r>
            <a:endParaRPr lang="es-AR" dirty="0"/>
          </a:p>
        </p:txBody>
      </p:sp>
      <p:sp>
        <p:nvSpPr>
          <p:cNvPr id="12" name="Rectángulo: esquinas redondeadas 11">
            <a:extLst>
              <a:ext uri="{FF2B5EF4-FFF2-40B4-BE49-F238E27FC236}">
                <a16:creationId xmlns:a16="http://schemas.microsoft.com/office/drawing/2014/main" id="{AA022974-983B-30F6-EC93-0F1E48462BB9}"/>
              </a:ext>
            </a:extLst>
          </p:cNvPr>
          <p:cNvSpPr>
            <a:spLocks noGrp="1" noRot="1" noMove="1" noResize="1" noEditPoints="1" noAdjustHandles="1" noChangeArrowheads="1" noChangeShapeType="1"/>
          </p:cNvSpPr>
          <p:nvPr/>
        </p:nvSpPr>
        <p:spPr>
          <a:xfrm>
            <a:off x="4724250" y="4835520"/>
            <a:ext cx="3723564" cy="68989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S" dirty="0"/>
              <a:t>PRODUCCION: actividad de producir bienes y servicios</a:t>
            </a:r>
            <a:endParaRPr lang="es-AR" dirty="0"/>
          </a:p>
        </p:txBody>
      </p:sp>
      <p:sp>
        <p:nvSpPr>
          <p:cNvPr id="11" name="Flecha: doblada hacia arriba 10">
            <a:extLst>
              <a:ext uri="{FF2B5EF4-FFF2-40B4-BE49-F238E27FC236}">
                <a16:creationId xmlns:a16="http://schemas.microsoft.com/office/drawing/2014/main" id="{07BB7212-A58A-5CEE-2A58-5E333A09E068}"/>
              </a:ext>
            </a:extLst>
          </p:cNvPr>
          <p:cNvSpPr>
            <a:spLocks noGrp="1" noRot="1" noMove="1" noResize="1" noEditPoints="1" noAdjustHandles="1" noChangeArrowheads="1" noChangeShapeType="1"/>
          </p:cNvSpPr>
          <p:nvPr/>
        </p:nvSpPr>
        <p:spPr>
          <a:xfrm rot="5400000">
            <a:off x="3161736" y="3951035"/>
            <a:ext cx="1701679" cy="1314466"/>
          </a:xfrm>
          <a:prstGeom prst="bentUpArrow">
            <a:avLst>
              <a:gd name="adj1" fmla="val 19444"/>
              <a:gd name="adj2" fmla="val 25000"/>
              <a:gd name="adj3" fmla="val 25000"/>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s-AR" dirty="0"/>
          </a:p>
        </p:txBody>
      </p:sp>
    </p:spTree>
    <p:extLst>
      <p:ext uri="{BB962C8B-B14F-4D97-AF65-F5344CB8AC3E}">
        <p14:creationId xmlns:p14="http://schemas.microsoft.com/office/powerpoint/2010/main" val="1949493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1000"/>
                                        <p:tgtEl>
                                          <p:spTgt spid="12"/>
                                        </p:tgtEl>
                                      </p:cBhvr>
                                    </p:animEffect>
                                    <p:anim calcmode="lin" valueType="num">
                                      <p:cBhvr>
                                        <p:cTn id="34" dur="1000" fill="hold"/>
                                        <p:tgtEl>
                                          <p:spTgt spid="12"/>
                                        </p:tgtEl>
                                        <p:attrNameLst>
                                          <p:attrName>ppt_x</p:attrName>
                                        </p:attrNameLst>
                                      </p:cBhvr>
                                      <p:tavLst>
                                        <p:tav tm="0">
                                          <p:val>
                                            <p:strVal val="#ppt_x"/>
                                          </p:val>
                                        </p:tav>
                                        <p:tav tm="100000">
                                          <p:val>
                                            <p:strVal val="#ppt_x"/>
                                          </p:val>
                                        </p:tav>
                                      </p:tavLst>
                                    </p:anim>
                                    <p:anim calcmode="lin" valueType="num">
                                      <p:cBhvr>
                                        <p:cTn id="3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2"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808905-A3B7-ABF6-9C2E-6F59E3ADE151}"/>
              </a:ext>
            </a:extLst>
          </p:cNvPr>
          <p:cNvSpPr>
            <a:spLocks noGrp="1"/>
          </p:cNvSpPr>
          <p:nvPr>
            <p:ph type="title"/>
          </p:nvPr>
        </p:nvSpPr>
        <p:spPr>
          <a:xfrm>
            <a:off x="1143001" y="618518"/>
            <a:ext cx="9905998" cy="1478570"/>
          </a:xfrm>
        </p:spPr>
        <p:txBody>
          <a:bodyPr/>
          <a:lstStyle/>
          <a:p>
            <a:pPr marL="285750" indent="-285750" algn="ctr">
              <a:buFont typeface="Arial" panose="020B0604020202020204" pitchFamily="34" charset="0"/>
              <a:buChar char="•"/>
            </a:pPr>
            <a:r>
              <a:rPr lang="es-ES" sz="3600" dirty="0">
                <a:effectLst/>
                <a:latin typeface="Calibri" panose="020F0502020204030204" pitchFamily="34" charset="0"/>
                <a:ea typeface="Calibri" panose="020F0502020204030204" pitchFamily="34" charset="0"/>
                <a:cs typeface="Times New Roman" panose="02020603050405020304" pitchFamily="18" charset="0"/>
              </a:rPr>
              <a:t>Estudio del trabajo</a:t>
            </a:r>
            <a:endParaRPr lang="es-ES" sz="3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CuadroTexto 2">
            <a:extLst>
              <a:ext uri="{FF2B5EF4-FFF2-40B4-BE49-F238E27FC236}">
                <a16:creationId xmlns:a16="http://schemas.microsoft.com/office/drawing/2014/main" id="{91CCD203-D038-6509-D815-624DF2AD3783}"/>
              </a:ext>
            </a:extLst>
          </p:cNvPr>
          <p:cNvSpPr txBox="1"/>
          <p:nvPr/>
        </p:nvSpPr>
        <p:spPr>
          <a:xfrm>
            <a:off x="1143001" y="2312895"/>
            <a:ext cx="9390527" cy="461665"/>
          </a:xfrm>
          <a:prstGeom prst="rect">
            <a:avLst/>
          </a:prstGeom>
          <a:noFill/>
        </p:spPr>
        <p:txBody>
          <a:bodyPr wrap="square" rtlCol="0">
            <a:spAutoFit/>
          </a:bodyPr>
          <a:lstStyle/>
          <a:p>
            <a:pPr algn="ctr"/>
            <a:r>
              <a:rPr lang="es-ES" sz="2400" b="1" dirty="0">
                <a:solidFill>
                  <a:srgbClr val="333333"/>
                </a:solidFill>
                <a:latin typeface="Arial" panose="020B0604020202020204" pitchFamily="34" charset="0"/>
              </a:rPr>
              <a:t>Utilización de varias técnicas para aumentar la productividad:</a:t>
            </a:r>
          </a:p>
        </p:txBody>
      </p:sp>
      <p:sp>
        <p:nvSpPr>
          <p:cNvPr id="4" name="CuadroTexto 3">
            <a:extLst>
              <a:ext uri="{FF2B5EF4-FFF2-40B4-BE49-F238E27FC236}">
                <a16:creationId xmlns:a16="http://schemas.microsoft.com/office/drawing/2014/main" id="{01B00EF1-A828-0CF4-5BCB-314695132EB7}"/>
              </a:ext>
            </a:extLst>
          </p:cNvPr>
          <p:cNvSpPr txBox="1"/>
          <p:nvPr/>
        </p:nvSpPr>
        <p:spPr>
          <a:xfrm>
            <a:off x="2519082" y="3603811"/>
            <a:ext cx="6741459" cy="1569660"/>
          </a:xfrm>
          <a:prstGeom prst="rect">
            <a:avLst/>
          </a:prstGeom>
          <a:noFill/>
        </p:spPr>
        <p:txBody>
          <a:bodyPr wrap="square" rtlCol="0">
            <a:spAutoFit/>
          </a:bodyPr>
          <a:lstStyle/>
          <a:p>
            <a:pPr marL="342900" indent="-342900">
              <a:buAutoNum type="arabicPeriod"/>
            </a:pPr>
            <a:r>
              <a:rPr lang="es-AR" sz="3200" dirty="0"/>
              <a:t>Estudio de Métodos.</a:t>
            </a:r>
          </a:p>
          <a:p>
            <a:pPr marL="342900" indent="-342900">
              <a:buAutoNum type="arabicPeriod"/>
            </a:pPr>
            <a:endParaRPr lang="es-AR" sz="3200" dirty="0"/>
          </a:p>
          <a:p>
            <a:pPr marL="342900" indent="-342900">
              <a:buAutoNum type="arabicPeriod"/>
            </a:pPr>
            <a:r>
              <a:rPr lang="es-AR" sz="3200" dirty="0"/>
              <a:t>Estudio de Tiempos.</a:t>
            </a:r>
          </a:p>
        </p:txBody>
      </p:sp>
    </p:spTree>
    <p:extLst>
      <p:ext uri="{BB962C8B-B14F-4D97-AF65-F5344CB8AC3E}">
        <p14:creationId xmlns:p14="http://schemas.microsoft.com/office/powerpoint/2010/main" val="1004395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7520F3-C6E1-153B-B52C-F2B57A42AAA7}"/>
              </a:ext>
            </a:extLst>
          </p:cNvPr>
          <p:cNvSpPr>
            <a:spLocks noGrp="1"/>
          </p:cNvSpPr>
          <p:nvPr>
            <p:ph type="title"/>
          </p:nvPr>
        </p:nvSpPr>
        <p:spPr>
          <a:xfrm>
            <a:off x="2521978" y="206188"/>
            <a:ext cx="6917858" cy="1621959"/>
          </a:xfrm>
        </p:spPr>
        <p:txBody>
          <a:bodyPr/>
          <a:lstStyle/>
          <a:p>
            <a:pPr algn="ctr"/>
            <a:r>
              <a:rPr lang="es-AR" dirty="0"/>
              <a:t>ESTUDIO DE METODOS</a:t>
            </a:r>
          </a:p>
        </p:txBody>
      </p:sp>
      <p:sp>
        <p:nvSpPr>
          <p:cNvPr id="3" name="CuadroTexto 2">
            <a:extLst>
              <a:ext uri="{FF2B5EF4-FFF2-40B4-BE49-F238E27FC236}">
                <a16:creationId xmlns:a16="http://schemas.microsoft.com/office/drawing/2014/main" id="{EBC4D6E1-DDF5-0301-E503-43BD35477F77}"/>
              </a:ext>
            </a:extLst>
          </p:cNvPr>
          <p:cNvSpPr txBox="1"/>
          <p:nvPr/>
        </p:nvSpPr>
        <p:spPr>
          <a:xfrm>
            <a:off x="829235" y="1620409"/>
            <a:ext cx="10533530" cy="1490344"/>
          </a:xfrm>
          <a:prstGeom prst="rect">
            <a:avLst/>
          </a:prstGeom>
          <a:noFill/>
        </p:spPr>
        <p:txBody>
          <a:bodyPr wrap="square" rtlCol="0">
            <a:spAutoFit/>
          </a:bodyPr>
          <a:lstStyle/>
          <a:p>
            <a:pPr algn="just">
              <a:lnSpc>
                <a:spcPct val="150000"/>
              </a:lnSpc>
            </a:pPr>
            <a:r>
              <a:rPr lang="es-AR" sz="3200" dirty="0">
                <a:solidFill>
                  <a:schemeClr val="bg2">
                    <a:lumMod val="75000"/>
                  </a:schemeClr>
                </a:solidFill>
              </a:rPr>
              <a:t>Permite analizar el proceso para mejorarlo y determinar el mejor método de hacer el trabajo.</a:t>
            </a:r>
          </a:p>
        </p:txBody>
      </p:sp>
      <p:sp>
        <p:nvSpPr>
          <p:cNvPr id="4" name="CuadroTexto 3">
            <a:extLst>
              <a:ext uri="{FF2B5EF4-FFF2-40B4-BE49-F238E27FC236}">
                <a16:creationId xmlns:a16="http://schemas.microsoft.com/office/drawing/2014/main" id="{A3158250-1751-A5CF-070D-E82DCDC525F8}"/>
              </a:ext>
            </a:extLst>
          </p:cNvPr>
          <p:cNvSpPr txBox="1"/>
          <p:nvPr/>
        </p:nvSpPr>
        <p:spPr>
          <a:xfrm>
            <a:off x="2034988" y="3334871"/>
            <a:ext cx="7897906" cy="2608215"/>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s-AR" sz="2800" dirty="0"/>
              <a:t>Diagrama de operaciones.</a:t>
            </a:r>
          </a:p>
          <a:p>
            <a:pPr marL="285750" indent="-285750">
              <a:lnSpc>
                <a:spcPct val="150000"/>
              </a:lnSpc>
              <a:buFont typeface="Arial" panose="020B0604020202020204" pitchFamily="34" charset="0"/>
              <a:buChar char="•"/>
            </a:pPr>
            <a:r>
              <a:rPr lang="es-AR" sz="2800" dirty="0"/>
              <a:t>Diagrama de flujo.</a:t>
            </a:r>
          </a:p>
          <a:p>
            <a:pPr marL="285750" indent="-285750">
              <a:lnSpc>
                <a:spcPct val="150000"/>
              </a:lnSpc>
              <a:buFont typeface="Arial" panose="020B0604020202020204" pitchFamily="34" charset="0"/>
              <a:buChar char="•"/>
            </a:pPr>
            <a:r>
              <a:rPr lang="es-AR" sz="2800" dirty="0"/>
              <a:t>Cursogramas.</a:t>
            </a:r>
          </a:p>
          <a:p>
            <a:pPr marL="285750" indent="-285750">
              <a:lnSpc>
                <a:spcPct val="150000"/>
              </a:lnSpc>
              <a:buFont typeface="Arial" panose="020B0604020202020204" pitchFamily="34" charset="0"/>
              <a:buChar char="•"/>
            </a:pPr>
            <a:r>
              <a:rPr lang="es-AR" sz="2800" dirty="0"/>
              <a:t>Diagrama de recorrido.</a:t>
            </a:r>
          </a:p>
        </p:txBody>
      </p:sp>
    </p:spTree>
    <p:extLst>
      <p:ext uri="{BB962C8B-B14F-4D97-AF65-F5344CB8AC3E}">
        <p14:creationId xmlns:p14="http://schemas.microsoft.com/office/powerpoint/2010/main" val="736379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841EFE1-8547-CE57-1F0E-2E7DBA28F65D}"/>
              </a:ext>
            </a:extLst>
          </p:cNvPr>
          <p:cNvSpPr txBox="1"/>
          <p:nvPr/>
        </p:nvSpPr>
        <p:spPr>
          <a:xfrm>
            <a:off x="1120588" y="936010"/>
            <a:ext cx="10712824" cy="5150128"/>
          </a:xfrm>
          <a:prstGeom prst="rect">
            <a:avLst/>
          </a:prstGeom>
          <a:noFill/>
        </p:spPr>
        <p:txBody>
          <a:bodyPr wrap="square">
            <a:spAutoFit/>
          </a:bodyPr>
          <a:lstStyle/>
          <a:p>
            <a:pPr marL="12065" marR="5080">
              <a:lnSpc>
                <a:spcPct val="100000"/>
              </a:lnSpc>
              <a:spcBef>
                <a:spcPts val="100"/>
              </a:spcBef>
              <a:buClr>
                <a:srgbClr val="ACC2C8"/>
              </a:buClr>
              <a:tabLst>
                <a:tab pos="286385" algn="l"/>
              </a:tabLst>
            </a:pPr>
            <a:r>
              <a:rPr lang="es-ES" sz="2800" dirty="0">
                <a:solidFill>
                  <a:schemeClr val="bg1"/>
                </a:solidFill>
                <a:latin typeface="+mj-lt"/>
                <a:cs typeface="Arial MT"/>
              </a:rPr>
              <a:t>El análisis de métodos debe proporcionar condiciones de trabajo cómodas y seguras para el operario. Está probado a lo largo del tiempo que plantas en buenas condiciones de trabajo, producen mucho mas y mejor que las que no están en condiciones.</a:t>
            </a:r>
          </a:p>
          <a:p>
            <a:pPr marL="264795">
              <a:lnSpc>
                <a:spcPct val="100000"/>
              </a:lnSpc>
              <a:spcBef>
                <a:spcPts val="575"/>
              </a:spcBef>
            </a:pPr>
            <a:r>
              <a:rPr lang="es-ES" sz="2800" dirty="0">
                <a:solidFill>
                  <a:schemeClr val="accent4">
                    <a:lumMod val="50000"/>
                  </a:schemeClr>
                </a:solidFill>
                <a:latin typeface="+mj-lt"/>
                <a:cs typeface="Arial MT"/>
              </a:rPr>
              <a:t>Ventajas</a:t>
            </a:r>
          </a:p>
          <a:p>
            <a:pPr marL="663575" lvl="1" indent="-285750">
              <a:lnSpc>
                <a:spcPct val="150000"/>
              </a:lnSpc>
              <a:spcBef>
                <a:spcPts val="500"/>
              </a:spcBef>
              <a:buClr>
                <a:srgbClr val="ACC2C8"/>
              </a:buClr>
              <a:buFont typeface="Wingdings" panose="05000000000000000000" pitchFamily="2" charset="2"/>
              <a:buChar char="q"/>
              <a:tabLst>
                <a:tab pos="560070" algn="l"/>
              </a:tabLst>
            </a:pPr>
            <a:r>
              <a:rPr lang="es-ES" spc="300" dirty="0">
                <a:solidFill>
                  <a:srgbClr val="006600"/>
                </a:solidFill>
                <a:latin typeface="Arial MT"/>
                <a:cs typeface="Arial MT"/>
              </a:rPr>
              <a:t>Aumento de la producción</a:t>
            </a:r>
          </a:p>
          <a:p>
            <a:pPr marL="663575" lvl="1" indent="-285750">
              <a:lnSpc>
                <a:spcPct val="150000"/>
              </a:lnSpc>
              <a:spcBef>
                <a:spcPts val="500"/>
              </a:spcBef>
              <a:buClr>
                <a:srgbClr val="ACC2C8"/>
              </a:buClr>
              <a:buFont typeface="Wingdings" panose="05000000000000000000" pitchFamily="2" charset="2"/>
              <a:buChar char="q"/>
              <a:tabLst>
                <a:tab pos="560070" algn="l"/>
              </a:tabLst>
            </a:pPr>
            <a:r>
              <a:rPr lang="es-ES" spc="300" dirty="0">
                <a:solidFill>
                  <a:srgbClr val="006600"/>
                </a:solidFill>
                <a:latin typeface="Arial MT"/>
              </a:rPr>
              <a:t>Aumento de la seguridad</a:t>
            </a:r>
          </a:p>
          <a:p>
            <a:pPr marL="663575" lvl="1" indent="-285750">
              <a:lnSpc>
                <a:spcPct val="150000"/>
              </a:lnSpc>
              <a:spcBef>
                <a:spcPts val="500"/>
              </a:spcBef>
              <a:buClr>
                <a:srgbClr val="ACC2C8"/>
              </a:buClr>
              <a:buFont typeface="Wingdings" panose="05000000000000000000" pitchFamily="2" charset="2"/>
              <a:buChar char="q"/>
              <a:tabLst>
                <a:tab pos="560070" algn="l"/>
              </a:tabLst>
            </a:pPr>
            <a:r>
              <a:rPr lang="es-ES" spc="300" dirty="0">
                <a:solidFill>
                  <a:srgbClr val="006600"/>
                </a:solidFill>
                <a:latin typeface="Arial MT"/>
              </a:rPr>
              <a:t>Reducción del ausentismo</a:t>
            </a:r>
          </a:p>
          <a:p>
            <a:pPr marL="663575" lvl="1" indent="-285750">
              <a:lnSpc>
                <a:spcPct val="150000"/>
              </a:lnSpc>
              <a:spcBef>
                <a:spcPts val="500"/>
              </a:spcBef>
              <a:buClr>
                <a:srgbClr val="ACC2C8"/>
              </a:buClr>
              <a:buFont typeface="Wingdings" panose="05000000000000000000" pitchFamily="2" charset="2"/>
              <a:buChar char="q"/>
              <a:tabLst>
                <a:tab pos="560070" algn="l"/>
              </a:tabLst>
            </a:pPr>
            <a:r>
              <a:rPr lang="es-ES" spc="300" dirty="0">
                <a:solidFill>
                  <a:srgbClr val="006600"/>
                </a:solidFill>
                <a:latin typeface="Arial MT"/>
              </a:rPr>
              <a:t>Reducción de retrasos del personal y rotación</a:t>
            </a:r>
          </a:p>
          <a:p>
            <a:pPr marL="663575" lvl="1" indent="-285750">
              <a:lnSpc>
                <a:spcPct val="150000"/>
              </a:lnSpc>
              <a:spcBef>
                <a:spcPts val="500"/>
              </a:spcBef>
              <a:buClr>
                <a:srgbClr val="ACC2C8"/>
              </a:buClr>
              <a:buFont typeface="Wingdings" panose="05000000000000000000" pitchFamily="2" charset="2"/>
              <a:buChar char="q"/>
              <a:tabLst>
                <a:tab pos="560070" algn="l"/>
              </a:tabLst>
            </a:pPr>
            <a:r>
              <a:rPr lang="es-ES" spc="300" dirty="0">
                <a:solidFill>
                  <a:srgbClr val="006600"/>
                </a:solidFill>
                <a:latin typeface="Arial MT"/>
              </a:rPr>
              <a:t>Aumento del ánimo de los empleados y,</a:t>
            </a:r>
          </a:p>
          <a:p>
            <a:pPr marL="663575" lvl="1" indent="-285750">
              <a:lnSpc>
                <a:spcPct val="150000"/>
              </a:lnSpc>
              <a:spcBef>
                <a:spcPts val="500"/>
              </a:spcBef>
              <a:buClr>
                <a:srgbClr val="ACC2C8"/>
              </a:buClr>
              <a:buFont typeface="Wingdings" panose="05000000000000000000" pitchFamily="2" charset="2"/>
              <a:buChar char="q"/>
              <a:tabLst>
                <a:tab pos="560070" algn="l"/>
              </a:tabLst>
            </a:pPr>
            <a:r>
              <a:rPr lang="es-ES" spc="300" dirty="0">
                <a:latin typeface="Arial MT"/>
              </a:rPr>
              <a:t>Mejoran las relaciones públicas</a:t>
            </a:r>
          </a:p>
        </p:txBody>
      </p:sp>
    </p:spTree>
    <p:extLst>
      <p:ext uri="{BB962C8B-B14F-4D97-AF65-F5344CB8AC3E}">
        <p14:creationId xmlns:p14="http://schemas.microsoft.com/office/powerpoint/2010/main" val="735432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wipe(down)">
                                      <p:cBhvr>
                                        <p:cTn id="13" dur="500"/>
                                        <p:tgtEl>
                                          <p:spTgt spid="4">
                                            <p:txEl>
                                              <p:pRg st="1" end="1"/>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wipe(down)">
                                      <p:cBhvr>
                                        <p:cTn id="16" dur="500"/>
                                        <p:tgtEl>
                                          <p:spTgt spid="4">
                                            <p:txEl>
                                              <p:pRg st="2" end="2"/>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wipe(down)">
                                      <p:cBhvr>
                                        <p:cTn id="19" dur="500"/>
                                        <p:tgtEl>
                                          <p:spTgt spid="4">
                                            <p:txEl>
                                              <p:pRg st="3" end="3"/>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wipe(down)">
                                      <p:cBhvr>
                                        <p:cTn id="22" dur="500"/>
                                        <p:tgtEl>
                                          <p:spTgt spid="4">
                                            <p:txEl>
                                              <p:pRg st="4" end="4"/>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animEffect transition="in" filter="wipe(down)">
                                      <p:cBhvr>
                                        <p:cTn id="25" dur="500"/>
                                        <p:tgtEl>
                                          <p:spTgt spid="4">
                                            <p:txEl>
                                              <p:pRg st="5" end="5"/>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4">
                                            <p:txEl>
                                              <p:pRg st="6" end="6"/>
                                            </p:txEl>
                                          </p:spTgt>
                                        </p:tgtEl>
                                        <p:attrNameLst>
                                          <p:attrName>style.visibility</p:attrName>
                                        </p:attrNameLst>
                                      </p:cBhvr>
                                      <p:to>
                                        <p:strVal val="visible"/>
                                      </p:to>
                                    </p:set>
                                    <p:animEffect transition="in" filter="wipe(down)">
                                      <p:cBhvr>
                                        <p:cTn id="28" dur="500"/>
                                        <p:tgtEl>
                                          <p:spTgt spid="4">
                                            <p:txEl>
                                              <p:pRg st="6" end="6"/>
                                            </p:txEl>
                                          </p:spTgt>
                                        </p:tgtEl>
                                      </p:cBhvr>
                                    </p:animEffect>
                                  </p:childTnLst>
                                </p:cTn>
                              </p:par>
                              <p:par>
                                <p:cTn id="29" presetID="22" presetClass="entr" presetSubtype="4" fill="hold" nodeType="with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animEffect transition="in" filter="wipe(down)">
                                      <p:cBhvr>
                                        <p:cTn id="31"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66605D-B100-2F23-7D3D-1AD7E80EFD77}"/>
              </a:ext>
            </a:extLst>
          </p:cNvPr>
          <p:cNvSpPr>
            <a:spLocks noGrp="1"/>
          </p:cNvSpPr>
          <p:nvPr>
            <p:ph type="title"/>
          </p:nvPr>
        </p:nvSpPr>
        <p:spPr>
          <a:xfrm>
            <a:off x="1143001" y="372018"/>
            <a:ext cx="9905998" cy="1478570"/>
          </a:xfrm>
        </p:spPr>
        <p:txBody>
          <a:bodyPr/>
          <a:lstStyle/>
          <a:p>
            <a:pPr algn="ctr"/>
            <a:r>
              <a:rPr lang="es-AR" dirty="0"/>
              <a:t>Técnicas de estudio de métodos:</a:t>
            </a:r>
          </a:p>
        </p:txBody>
      </p:sp>
      <p:sp>
        <p:nvSpPr>
          <p:cNvPr id="3" name="CuadroTexto 2">
            <a:extLst>
              <a:ext uri="{FF2B5EF4-FFF2-40B4-BE49-F238E27FC236}">
                <a16:creationId xmlns:a16="http://schemas.microsoft.com/office/drawing/2014/main" id="{5FE941FA-8C97-DE93-EEC8-FBAD9E06B989}"/>
              </a:ext>
            </a:extLst>
          </p:cNvPr>
          <p:cNvSpPr txBox="1"/>
          <p:nvPr/>
        </p:nvSpPr>
        <p:spPr>
          <a:xfrm>
            <a:off x="1290918" y="1936376"/>
            <a:ext cx="8130989" cy="523220"/>
          </a:xfrm>
          <a:prstGeom prst="rect">
            <a:avLst/>
          </a:prstGeom>
          <a:noFill/>
        </p:spPr>
        <p:txBody>
          <a:bodyPr wrap="square" rtlCol="0">
            <a:spAutoFit/>
          </a:bodyPr>
          <a:lstStyle/>
          <a:p>
            <a:pPr algn="ctr"/>
            <a:r>
              <a:rPr lang="es-AR" sz="2400" dirty="0"/>
              <a:t>1. DIAGRAMA DE </a:t>
            </a:r>
            <a:r>
              <a:rPr lang="es-AR" sz="2800" dirty="0"/>
              <a:t>OPERACIONES</a:t>
            </a:r>
            <a:r>
              <a:rPr lang="es-AR" sz="2400" dirty="0"/>
              <a:t> – GESTION DE PROCESOS</a:t>
            </a:r>
          </a:p>
        </p:txBody>
      </p:sp>
      <p:sp>
        <p:nvSpPr>
          <p:cNvPr id="5" name="Flecha: hacia abajo 4">
            <a:extLst>
              <a:ext uri="{FF2B5EF4-FFF2-40B4-BE49-F238E27FC236}">
                <a16:creationId xmlns:a16="http://schemas.microsoft.com/office/drawing/2014/main" id="{2887E5C2-0E31-35AB-CA12-746BC26C2FFB}"/>
              </a:ext>
            </a:extLst>
          </p:cNvPr>
          <p:cNvSpPr/>
          <p:nvPr/>
        </p:nvSpPr>
        <p:spPr>
          <a:xfrm>
            <a:off x="4572000" y="2646820"/>
            <a:ext cx="1326776" cy="1564359"/>
          </a:xfrm>
          <a:prstGeom prst="downArrow">
            <a:avLst/>
          </a:prstGeom>
          <a:solidFill>
            <a:schemeClr val="accent4">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 name="CuadroTexto 5">
            <a:extLst>
              <a:ext uri="{FF2B5EF4-FFF2-40B4-BE49-F238E27FC236}">
                <a16:creationId xmlns:a16="http://schemas.microsoft.com/office/drawing/2014/main" id="{762BAA4B-DA5C-F82E-23B8-ABF190FC5822}"/>
              </a:ext>
            </a:extLst>
          </p:cNvPr>
          <p:cNvSpPr txBox="1"/>
          <p:nvPr/>
        </p:nvSpPr>
        <p:spPr>
          <a:xfrm>
            <a:off x="2218764" y="4280190"/>
            <a:ext cx="6557684" cy="646331"/>
          </a:xfrm>
          <a:prstGeom prst="rect">
            <a:avLst/>
          </a:prstGeom>
          <a:noFill/>
        </p:spPr>
        <p:txBody>
          <a:bodyPr wrap="square" rtlCol="0">
            <a:spAutoFit/>
          </a:bodyPr>
          <a:lstStyle/>
          <a:p>
            <a:pPr algn="ctr"/>
            <a:r>
              <a:rPr lang="es-AR" sz="3600" dirty="0"/>
              <a:t>MANUAL DE PROCEDIMIENTOS</a:t>
            </a:r>
            <a:r>
              <a:rPr lang="es-AR" sz="2400" dirty="0"/>
              <a:t>: </a:t>
            </a:r>
          </a:p>
        </p:txBody>
      </p:sp>
    </p:spTree>
    <p:extLst>
      <p:ext uri="{BB962C8B-B14F-4D97-AF65-F5344CB8AC3E}">
        <p14:creationId xmlns:p14="http://schemas.microsoft.com/office/powerpoint/2010/main" val="638943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o">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TM04033919[[fn=Circuito]]</Template>
  <TotalTime>2319</TotalTime>
  <Words>1366</Words>
  <Application>Microsoft Office PowerPoint</Application>
  <PresentationFormat>Panorámica</PresentationFormat>
  <Paragraphs>154</Paragraphs>
  <Slides>37</Slides>
  <Notes>0</Notes>
  <HiddenSlides>0</HiddenSlides>
  <MMClips>0</MMClips>
  <ScaleCrop>false</ScaleCrop>
  <HeadingPairs>
    <vt:vector size="6" baseType="variant">
      <vt:variant>
        <vt:lpstr>Fuentes usadas</vt:lpstr>
      </vt:variant>
      <vt:variant>
        <vt:i4>14</vt:i4>
      </vt:variant>
      <vt:variant>
        <vt:lpstr>Tema</vt:lpstr>
      </vt:variant>
      <vt:variant>
        <vt:i4>1</vt:i4>
      </vt:variant>
      <vt:variant>
        <vt:lpstr>Títulos de diapositiva</vt:lpstr>
      </vt:variant>
      <vt:variant>
        <vt:i4>37</vt:i4>
      </vt:variant>
    </vt:vector>
  </HeadingPairs>
  <TitlesOfParts>
    <vt:vector size="52" baseType="lpstr">
      <vt:lpstr>Aharoni</vt:lpstr>
      <vt:lpstr>Arial</vt:lpstr>
      <vt:lpstr>Arial Black</vt:lpstr>
      <vt:lpstr>Arial MT</vt:lpstr>
      <vt:lpstr>Bahnschrift Light Condensed</vt:lpstr>
      <vt:lpstr>Calibri</vt:lpstr>
      <vt:lpstr>Courier New</vt:lpstr>
      <vt:lpstr>Dubai</vt:lpstr>
      <vt:lpstr>Eras Bold ITC</vt:lpstr>
      <vt:lpstr>Google Sans</vt:lpstr>
      <vt:lpstr>Symbol</vt:lpstr>
      <vt:lpstr>Times New Roman</vt:lpstr>
      <vt:lpstr>Tw Cen MT</vt:lpstr>
      <vt:lpstr>Wingdings</vt:lpstr>
      <vt:lpstr>Circuito</vt:lpstr>
      <vt:lpstr>UNIDAD 3: Política Organizacional y métodos de trabajo. </vt:lpstr>
      <vt:lpstr>    El estudio de tiempos y movimientos es una herramienta para la medición del trabajo utilizada con éxito desde finales del Siglo XIX, cuando fue desarrollada por Taylor. </vt:lpstr>
      <vt:lpstr>EL estudio de tiempos completo consiste en:  </vt:lpstr>
      <vt:lpstr>Presentación de PowerPoint</vt:lpstr>
      <vt:lpstr>Estudio del tiempo</vt:lpstr>
      <vt:lpstr>Estudio del trabajo</vt:lpstr>
      <vt:lpstr>ESTUDIO DE METODOS</vt:lpstr>
      <vt:lpstr>Presentación de PowerPoint</vt:lpstr>
      <vt:lpstr>Técnicas de estudio de métodos:</vt:lpstr>
      <vt:lpstr>      Los manuales de políticas y procedimientos son una parte necesaria e indispensable para el éxito de los negocios   Su propósito es el Diseño de la estructura documental en cuanto a la elaboración e implantación de procedimientos, instructivos, formatos, políticas, registros y especificaciones.</vt:lpstr>
      <vt:lpstr>Aspectos básicos de los manuales de procedimientos:</vt:lpstr>
      <vt:lpstr>Presentación de PowerPoint</vt:lpstr>
      <vt:lpstr>Presentación de PowerPoint</vt:lpstr>
      <vt:lpstr>Presentación de PowerPoint</vt:lpstr>
      <vt:lpstr>Presentación de PowerPoint</vt:lpstr>
      <vt:lpstr>Diferencia entre Procesos, Procedimientos, Actividades y Tareas</vt:lpstr>
      <vt:lpstr>Presentación de PowerPoint</vt:lpstr>
      <vt:lpstr>Presentación de PowerPoint</vt:lpstr>
      <vt:lpstr>Presentación de PowerPoint</vt:lpstr>
      <vt:lpstr>El diagrama de flujo: Se utilizan símbolos y flechas y muestran la secuencia de acciones elementales que conforman el proceso en cuestión.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UNIDAD 3: ESTUDIO DE TIEMPO Y METODO DE TRABAJO</dc:title>
  <dc:creator>Carina Michel (Admin.)</dc:creator>
  <cp:lastModifiedBy>Carina Michel (Admin.)</cp:lastModifiedBy>
  <cp:revision>8</cp:revision>
  <dcterms:created xsi:type="dcterms:W3CDTF">2023-04-14T10:09:47Z</dcterms:created>
  <dcterms:modified xsi:type="dcterms:W3CDTF">2024-04-16T21:11:32Z</dcterms:modified>
</cp:coreProperties>
</file>