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lacial Indifference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2333" b="-61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28700" y="1028700"/>
            <a:ext cx="8228477" cy="8225404"/>
          </a:xfrm>
          <a:prstGeom prst="rect">
            <a:avLst/>
          </a:prstGeom>
          <a:solidFill>
            <a:srgbClr val="B5C182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3471283"/>
            <a:ext cx="8228477" cy="5254497"/>
            <a:chOff x="0" y="0"/>
            <a:chExt cx="10971303" cy="7005996"/>
          </a:xfrm>
        </p:grpSpPr>
        <p:sp>
          <p:nvSpPr>
            <p:cNvPr id="5" name="TextBox 5"/>
            <p:cNvSpPr txBox="1"/>
            <p:nvPr/>
          </p:nvSpPr>
          <p:spPr>
            <a:xfrm>
              <a:off x="0" y="823108"/>
              <a:ext cx="10971303" cy="2203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25"/>
                </a:lnSpc>
              </a:pPr>
              <a:r>
                <a:rPr lang="en-US" sz="6225" b="1" spc="498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TASAS MUNICIPALES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2205477" cy="251212"/>
            </a:xfrm>
            <a:prstGeom prst="rect">
              <a:avLst/>
            </a:prstGeom>
            <a:solidFill>
              <a:srgbClr val="F7F8F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3214360"/>
              <a:ext cx="10971303" cy="3791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 b="1" spc="31" dirty="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Código Fiscal Municipal - Ley Prov. Nº 8173 - RECONQUISTA</a:t>
              </a: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 b="1" spc="31" dirty="0" err="1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Ordenanza</a:t>
              </a:r>
              <a:r>
                <a:rPr lang="en-US" sz="3199" b="1" spc="31" dirty="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3199" b="1" spc="31" dirty="0" err="1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Tributaria</a:t>
              </a:r>
              <a:r>
                <a:rPr lang="en-US" sz="3199" b="1" spc="31" dirty="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Nº 9255/24 (</a:t>
              </a:r>
              <a:r>
                <a:rPr lang="en-US" sz="3199" b="1" spc="31" dirty="0" err="1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vigente</a:t>
              </a:r>
              <a:r>
                <a:rPr lang="en-US" sz="3199" b="1" spc="31" dirty="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para el 2025)</a:t>
              </a:r>
            </a:p>
            <a:p>
              <a:pPr algn="l">
                <a:lnSpc>
                  <a:spcPts val="4480"/>
                </a:lnSpc>
              </a:pPr>
              <a:endParaRPr lang="en-US" sz="3199" b="1" spc="31" dirty="0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750" y="1534416"/>
            <a:ext cx="6667060" cy="7428312"/>
          </a:xfrm>
          <a:custGeom>
            <a:avLst/>
            <a:gdLst/>
            <a:ahLst/>
            <a:cxnLst/>
            <a:rect l="l" t="t" r="r" b="b"/>
            <a:pathLst>
              <a:path w="6667060" h="7428312">
                <a:moveTo>
                  <a:pt x="0" y="0"/>
                </a:moveTo>
                <a:lnTo>
                  <a:pt x="6667060" y="0"/>
                </a:lnTo>
                <a:lnTo>
                  <a:pt x="6667060" y="7428312"/>
                </a:lnTo>
                <a:lnTo>
                  <a:pt x="0" y="742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87" r="-11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38200" y="1028700"/>
            <a:ext cx="2188122" cy="2187305"/>
          </a:xfrm>
          <a:prstGeom prst="rect">
            <a:avLst/>
          </a:prstGeom>
          <a:solidFill>
            <a:srgbClr val="B5C182"/>
          </a:solidFill>
        </p:spPr>
      </p:sp>
      <p:sp>
        <p:nvSpPr>
          <p:cNvPr id="4" name="AutoShape 4"/>
          <p:cNvSpPr/>
          <p:nvPr/>
        </p:nvSpPr>
        <p:spPr>
          <a:xfrm>
            <a:off x="7127055" y="7928092"/>
            <a:ext cx="1330705" cy="1330208"/>
          </a:xfrm>
          <a:prstGeom prst="rect">
            <a:avLst/>
          </a:prstGeom>
          <a:solidFill>
            <a:srgbClr val="B5C182"/>
          </a:solidFill>
        </p:spPr>
      </p:sp>
      <p:grpSp>
        <p:nvGrpSpPr>
          <p:cNvPr id="5" name="Group 5"/>
          <p:cNvGrpSpPr/>
          <p:nvPr/>
        </p:nvGrpSpPr>
        <p:grpSpPr>
          <a:xfrm>
            <a:off x="7942876" y="204912"/>
            <a:ext cx="10567545" cy="8643151"/>
            <a:chOff x="0" y="0"/>
            <a:chExt cx="14090061" cy="11524201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4090061" cy="913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94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67779"/>
              <a:ext cx="14090061" cy="9256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Un importe equivalente a litros de gas-oil por hectáreas y por años que varían desde 2 litros hasta 12 litros anuales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Otros municipios han segmentado los pagos de acuerdo a la cantidad de hectáreas, por ejemplo: a) hasta 300 hectáreas y b) superiores a esa extensión. 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 estos casos el Municipio procede a agrupar las partidas a nombre del mismo contribuyente.</a:t>
              </a:r>
            </a:p>
            <a:p>
              <a:pPr algn="l">
                <a:lnSpc>
                  <a:spcPts val="3041"/>
                </a:lnSpc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Una cantidad cierta en dinero por hectárea.</a:t>
              </a:r>
            </a:p>
            <a:p>
              <a:pPr algn="l">
                <a:lnSpc>
                  <a:spcPts val="3041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  <a:p>
              <a:pPr marL="619564" lvl="1" indent="-309782" algn="l">
                <a:lnSpc>
                  <a:spcPts val="3041"/>
                </a:lnSpc>
                <a:buFont typeface="Arial"/>
                <a:buChar char="•"/>
              </a:pPr>
              <a:r>
                <a:rPr lang="en-US" sz="2869" b="1" spc="286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También pueden establecerse adicionales con destino a la Comisión Cooperadora Seguridad rural “Los Pumas” o para los “S.A.M.CO”.</a:t>
              </a:r>
            </a:p>
            <a:p>
              <a:pPr algn="l">
                <a:lnSpc>
                  <a:spcPts val="4017"/>
                </a:lnSpc>
              </a:pPr>
              <a:endParaRPr lang="en-US" sz="2869" b="1" spc="28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543606"/>
              <a:ext cx="1492197" cy="222510"/>
            </a:xfrm>
            <a:prstGeom prst="rect">
              <a:avLst/>
            </a:prstGeom>
            <a:solidFill>
              <a:srgbClr val="B5C18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38200" y="204912"/>
            <a:ext cx="17338288" cy="123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7"/>
              </a:lnSpc>
            </a:pPr>
            <a:r>
              <a:rPr lang="en-US" sz="4073" b="1" spc="325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TANTO COMUNAS COMO MUNICIPIOS HAN ESTABLECIDO DISTINTOS CÁNONES. EJEMPLOS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8583" y="2384817"/>
            <a:ext cx="9400116" cy="3392488"/>
            <a:chOff x="0" y="0"/>
            <a:chExt cx="12533487" cy="4523317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2533487" cy="227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5600" b="1" spc="448">
                  <a:solidFill>
                    <a:srgbClr val="B5C182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DERECHO DE REGISTRO E INSPECCIÓN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75617"/>
              <a:ext cx="12533487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0"/>
                </a:lnSpc>
              </a:pPr>
              <a:r>
                <a:rPr lang="en-US" sz="3200" b="1" spc="320">
                  <a:solidFill>
                    <a:srgbClr val="B5C182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MUNICIPALIDAD DE RECONQUISTA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3249083"/>
              <a:ext cx="1428183" cy="203200"/>
            </a:xfrm>
            <a:prstGeom prst="rect">
              <a:avLst/>
            </a:prstGeom>
            <a:solidFill>
              <a:srgbClr val="5C701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526792" y="1028700"/>
            <a:ext cx="6434668" cy="6434020"/>
          </a:xfrm>
          <a:custGeom>
            <a:avLst/>
            <a:gdLst/>
            <a:ahLst/>
            <a:cxnLst/>
            <a:rect l="l" t="t" r="r" b="b"/>
            <a:pathLst>
              <a:path w="6434668" h="6434020">
                <a:moveTo>
                  <a:pt x="0" y="0"/>
                </a:moveTo>
                <a:lnTo>
                  <a:pt x="6434668" y="0"/>
                </a:lnTo>
                <a:lnTo>
                  <a:pt x="6434668" y="6434020"/>
                </a:lnTo>
                <a:lnTo>
                  <a:pt x="0" y="6434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02" r="-29076" b="-8595"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6062416" y="130064"/>
            <a:ext cx="1798089" cy="1797271"/>
          </a:xfrm>
          <a:prstGeom prst="rect">
            <a:avLst/>
          </a:prstGeom>
          <a:solidFill>
            <a:srgbClr val="B5C182"/>
          </a:solidFill>
        </p:spPr>
      </p:sp>
      <p:sp>
        <p:nvSpPr>
          <p:cNvPr id="8" name="Freeform 8"/>
          <p:cNvSpPr/>
          <p:nvPr/>
        </p:nvSpPr>
        <p:spPr>
          <a:xfrm>
            <a:off x="0" y="6552646"/>
            <a:ext cx="13536695" cy="3734354"/>
          </a:xfrm>
          <a:custGeom>
            <a:avLst/>
            <a:gdLst/>
            <a:ahLst/>
            <a:cxnLst/>
            <a:rect l="l" t="t" r="r" b="b"/>
            <a:pathLst>
              <a:path w="13536695" h="3734354">
                <a:moveTo>
                  <a:pt x="0" y="0"/>
                </a:moveTo>
                <a:lnTo>
                  <a:pt x="13536695" y="0"/>
                </a:lnTo>
                <a:lnTo>
                  <a:pt x="13536695" y="3734354"/>
                </a:lnTo>
                <a:lnTo>
                  <a:pt x="0" y="3734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2" b="-522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C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</p:sp>
      <p:sp>
        <p:nvSpPr>
          <p:cNvPr id="3" name="AutoShape 3"/>
          <p:cNvSpPr/>
          <p:nvPr/>
        </p:nvSpPr>
        <p:spPr>
          <a:xfrm>
            <a:off x="16071645" y="1028700"/>
            <a:ext cx="1187655" cy="1187212"/>
          </a:xfrm>
          <a:prstGeom prst="rect">
            <a:avLst/>
          </a:prstGeom>
          <a:solidFill>
            <a:srgbClr val="F7F8F3"/>
          </a:solidFill>
        </p:spPr>
      </p:sp>
      <p:sp>
        <p:nvSpPr>
          <p:cNvPr id="4" name="Freeform 4"/>
          <p:cNvSpPr/>
          <p:nvPr/>
        </p:nvSpPr>
        <p:spPr>
          <a:xfrm>
            <a:off x="3058476" y="160977"/>
            <a:ext cx="12171048" cy="9965045"/>
          </a:xfrm>
          <a:custGeom>
            <a:avLst/>
            <a:gdLst/>
            <a:ahLst/>
            <a:cxnLst/>
            <a:rect l="l" t="t" r="r" b="b"/>
            <a:pathLst>
              <a:path w="12171048" h="9965045">
                <a:moveTo>
                  <a:pt x="0" y="0"/>
                </a:moveTo>
                <a:lnTo>
                  <a:pt x="12171048" y="0"/>
                </a:lnTo>
                <a:lnTo>
                  <a:pt x="12171048" y="9965046"/>
                </a:lnTo>
                <a:lnTo>
                  <a:pt x="0" y="9965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5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0033" y="1028700"/>
            <a:ext cx="13127935" cy="8319829"/>
          </a:xfrm>
          <a:custGeom>
            <a:avLst/>
            <a:gdLst/>
            <a:ahLst/>
            <a:cxnLst/>
            <a:rect l="l" t="t" r="r" b="b"/>
            <a:pathLst>
              <a:path w="13127935" h="8319829">
                <a:moveTo>
                  <a:pt x="0" y="0"/>
                </a:moveTo>
                <a:lnTo>
                  <a:pt x="13127934" y="0"/>
                </a:lnTo>
                <a:lnTo>
                  <a:pt x="13127934" y="8319829"/>
                </a:lnTo>
                <a:lnTo>
                  <a:pt x="0" y="8319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750" y="1534416"/>
            <a:ext cx="6667060" cy="7428312"/>
          </a:xfrm>
          <a:custGeom>
            <a:avLst/>
            <a:gdLst/>
            <a:ahLst/>
            <a:cxnLst/>
            <a:rect l="l" t="t" r="r" b="b"/>
            <a:pathLst>
              <a:path w="6667060" h="7428312">
                <a:moveTo>
                  <a:pt x="0" y="0"/>
                </a:moveTo>
                <a:lnTo>
                  <a:pt x="6667060" y="0"/>
                </a:lnTo>
                <a:lnTo>
                  <a:pt x="6667060" y="7428312"/>
                </a:lnTo>
                <a:lnTo>
                  <a:pt x="0" y="7428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687" r="-11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838200" y="1028700"/>
            <a:ext cx="2188122" cy="2187305"/>
          </a:xfrm>
          <a:prstGeom prst="rect">
            <a:avLst/>
          </a:prstGeom>
          <a:solidFill>
            <a:srgbClr val="B5C182"/>
          </a:solidFill>
        </p:spPr>
      </p:sp>
      <p:sp>
        <p:nvSpPr>
          <p:cNvPr id="4" name="AutoShape 4"/>
          <p:cNvSpPr/>
          <p:nvPr/>
        </p:nvSpPr>
        <p:spPr>
          <a:xfrm>
            <a:off x="7127055" y="7928092"/>
            <a:ext cx="1330705" cy="1330208"/>
          </a:xfrm>
          <a:prstGeom prst="rect">
            <a:avLst/>
          </a:prstGeom>
          <a:solidFill>
            <a:srgbClr val="B5C182"/>
          </a:solidFill>
        </p:spPr>
      </p:sp>
      <p:sp>
        <p:nvSpPr>
          <p:cNvPr id="5" name="Freeform 5"/>
          <p:cNvSpPr/>
          <p:nvPr/>
        </p:nvSpPr>
        <p:spPr>
          <a:xfrm>
            <a:off x="8590639" y="1207281"/>
            <a:ext cx="8668661" cy="8051019"/>
          </a:xfrm>
          <a:custGeom>
            <a:avLst/>
            <a:gdLst/>
            <a:ahLst/>
            <a:cxnLst/>
            <a:rect l="l" t="t" r="r" b="b"/>
            <a:pathLst>
              <a:path w="8668661" h="8051019">
                <a:moveTo>
                  <a:pt x="0" y="0"/>
                </a:moveTo>
                <a:lnTo>
                  <a:pt x="8668661" y="0"/>
                </a:lnTo>
                <a:lnTo>
                  <a:pt x="8668661" y="8051019"/>
                </a:lnTo>
                <a:lnTo>
                  <a:pt x="0" y="8051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70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78114" y="346141"/>
            <a:ext cx="2188122" cy="2187305"/>
          </a:xfrm>
          <a:prstGeom prst="rect">
            <a:avLst/>
          </a:prstGeom>
          <a:solidFill>
            <a:srgbClr val="F7F8F3"/>
          </a:solidFill>
        </p:spPr>
      </p:sp>
      <p:sp>
        <p:nvSpPr>
          <p:cNvPr id="3" name="AutoShape 3"/>
          <p:cNvSpPr/>
          <p:nvPr/>
        </p:nvSpPr>
        <p:spPr>
          <a:xfrm>
            <a:off x="8370373" y="4642803"/>
            <a:ext cx="857250" cy="152400"/>
          </a:xfrm>
          <a:prstGeom prst="rect">
            <a:avLst/>
          </a:prstGeom>
          <a:solidFill>
            <a:srgbClr val="F7F8F3"/>
          </a:solidFill>
        </p:spPr>
      </p:sp>
      <p:sp>
        <p:nvSpPr>
          <p:cNvPr id="4" name="AutoShape 4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95EE6B-F525-48E6-BDC5-D9C811C4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40" y="1521954"/>
            <a:ext cx="11617465" cy="459011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3AB5A7-AC1A-45AB-93A6-110DE62E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40" y="6785288"/>
            <a:ext cx="11545693" cy="11307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765" b="-71765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144000" y="-190500"/>
            <a:ext cx="9334500" cy="10668000"/>
          </a:xfrm>
          <a:prstGeom prst="rect">
            <a:avLst/>
          </a:prstGeom>
          <a:solidFill>
            <a:srgbClr val="F7F8F3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6786023" y="1028700"/>
            <a:ext cx="473277" cy="473100"/>
          </a:xfrm>
          <a:prstGeom prst="rect">
            <a:avLst/>
          </a:prstGeom>
          <a:solidFill>
            <a:srgbClr val="B5C182"/>
          </a:solidFill>
        </p:spPr>
      </p:sp>
      <p:sp>
        <p:nvSpPr>
          <p:cNvPr id="5" name="AutoShape 5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F7F8F3"/>
          </a:solidFill>
        </p:spPr>
      </p:sp>
      <p:sp>
        <p:nvSpPr>
          <p:cNvPr id="6" name="Freeform 6"/>
          <p:cNvSpPr/>
          <p:nvPr/>
        </p:nvSpPr>
        <p:spPr>
          <a:xfrm>
            <a:off x="3528296" y="1168294"/>
            <a:ext cx="11137350" cy="9118706"/>
          </a:xfrm>
          <a:custGeom>
            <a:avLst/>
            <a:gdLst/>
            <a:ahLst/>
            <a:cxnLst/>
            <a:rect l="l" t="t" r="r" b="b"/>
            <a:pathLst>
              <a:path w="11137350" h="9118706">
                <a:moveTo>
                  <a:pt x="0" y="0"/>
                </a:moveTo>
                <a:lnTo>
                  <a:pt x="11137351" y="0"/>
                </a:lnTo>
                <a:lnTo>
                  <a:pt x="11137351" y="9118706"/>
                </a:lnTo>
                <a:lnTo>
                  <a:pt x="0" y="911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9848" y="0"/>
            <a:ext cx="17878152" cy="129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57"/>
              </a:lnSpc>
            </a:pPr>
            <a:r>
              <a:rPr lang="en-US" sz="8547" b="1" spc="683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TASA GENERAL </a:t>
            </a:r>
            <a:r>
              <a:rPr lang="en-US" sz="8547" b="1" spc="683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 INMUEBLES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675"/>
            <a:ext cx="9023976" cy="10235325"/>
          </a:xfrm>
          <a:prstGeom prst="rect">
            <a:avLst/>
          </a:prstGeom>
          <a:solidFill>
            <a:srgbClr val="5C701F"/>
          </a:solidFill>
        </p:spPr>
      </p:sp>
      <p:grpSp>
        <p:nvGrpSpPr>
          <p:cNvPr id="3" name="Group 3"/>
          <p:cNvGrpSpPr/>
          <p:nvPr/>
        </p:nvGrpSpPr>
        <p:grpSpPr>
          <a:xfrm>
            <a:off x="457096" y="-2003064"/>
            <a:ext cx="16168399" cy="5432516"/>
            <a:chOff x="0" y="0"/>
            <a:chExt cx="21557866" cy="7243355"/>
          </a:xfrm>
        </p:grpSpPr>
        <p:sp>
          <p:nvSpPr>
            <p:cNvPr id="4" name="TextBox 4"/>
            <p:cNvSpPr txBox="1"/>
            <p:nvPr/>
          </p:nvSpPr>
          <p:spPr>
            <a:xfrm>
              <a:off x="0" y="5014505"/>
              <a:ext cx="21557866" cy="2228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000"/>
                </a:lnSpc>
              </a:pPr>
              <a:r>
                <a:rPr lang="en-US" sz="12000" b="1" spc="-120">
                  <a:solidFill>
                    <a:srgbClr val="F7F8F3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 POR </a:t>
              </a:r>
              <a:r>
                <a:rPr lang="en-US" sz="12000" b="1" spc="-120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HECTAREA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17224254" y="0"/>
              <a:ext cx="4333612" cy="251212"/>
            </a:xfrm>
            <a:prstGeom prst="rect">
              <a:avLst/>
            </a:prstGeom>
            <a:solidFill>
              <a:srgbClr val="F7F8F3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144000" y="4558425"/>
            <a:ext cx="9144000" cy="552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3664" b="1" spc="366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Diferencias sustanciales respecto de los impuestos, es que la tasa surge como consecuencia de una contraprestación de un servicio prestado por el estado, sea nacional, provincial o municipal, y que el individuo lo utiliza como un beneficio.</a:t>
            </a: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5C701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5C701F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6774" y="4558425"/>
            <a:ext cx="8430428" cy="497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3664" b="1" spc="366">
                <a:solidFill>
                  <a:srgbClr val="F7F8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Definiciones: Dr. HORACIO GARCIA BENSULCE: "Tasa es la contraprestación en dinero que pagan los particulares, el Estado u otros entes de derecho público en retribución de un servicio público determinado y divisible". </a:t>
            </a:r>
          </a:p>
          <a:p>
            <a:pPr algn="l">
              <a:lnSpc>
                <a:spcPts val="4396"/>
              </a:lnSpc>
            </a:pPr>
            <a:endParaRPr lang="en-US" sz="3664" b="1" spc="366">
              <a:solidFill>
                <a:srgbClr val="F7F8F3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785200"/>
            <a:ext cx="473277" cy="473100"/>
          </a:xfrm>
          <a:prstGeom prst="rect">
            <a:avLst/>
          </a:prstGeom>
          <a:solidFill>
            <a:srgbClr val="B5C182"/>
          </a:solidFill>
        </p:spPr>
      </p:sp>
      <p:grpSp>
        <p:nvGrpSpPr>
          <p:cNvPr id="3" name="Group 3"/>
          <p:cNvGrpSpPr/>
          <p:nvPr/>
        </p:nvGrpSpPr>
        <p:grpSpPr>
          <a:xfrm>
            <a:off x="850928" y="487680"/>
            <a:ext cx="16193447" cy="8770620"/>
            <a:chOff x="0" y="0"/>
            <a:chExt cx="21591262" cy="11694160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21591262" cy="2376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21"/>
                </a:lnSpc>
              </a:pPr>
              <a:r>
                <a:rPr lang="en-US" sz="5851" b="1" spc="468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TASA POR HECTÁREA EN LA PROVINCIA DE SANTA FE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118571"/>
              <a:ext cx="21591262" cy="7575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 la provincia de Santa Fe la Tasa por Hectárea surge como una tasa de orden Municipal/Comunal, cuando éstos son los que prestan el servicio de mantenimiento de caminos rurales y como contraprestación los productores agropecuarios deberán abonar un importe determinado y que es variable de acuerdo a los distintos ordenamientos municipales o comunales. </a:t>
              </a:r>
            </a:p>
            <a:p>
              <a:pPr algn="l">
                <a:lnSpc>
                  <a:spcPts val="4937"/>
                </a:lnSpc>
              </a:pPr>
              <a:r>
                <a:rPr lang="en-US" sz="3313" b="1" spc="33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Características distintivas y fundamentales a considerar: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•Implican una ventaja o beneficio para el contribuyente titular de inmueble rural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•Ha de guardar una relación directa con el costo del servicio prestado </a:t>
              </a:r>
            </a:p>
            <a:p>
              <a:pPr algn="l">
                <a:lnSpc>
                  <a:spcPts val="4043"/>
                </a:lnSpc>
              </a:pPr>
              <a:r>
                <a:rPr lang="en-US" sz="2713" b="1" spc="271">
                  <a:solidFill>
                    <a:srgbClr val="5C701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•Debe ser considerada la capacidad de pago del contribuyente </a:t>
              </a:r>
            </a:p>
            <a:p>
              <a:pPr algn="l">
                <a:lnSpc>
                  <a:spcPts val="3976"/>
                </a:lnSpc>
              </a:pPr>
              <a:endParaRPr lang="en-US" sz="2713" b="1" spc="271">
                <a:solidFill>
                  <a:srgbClr val="5C701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3555458"/>
              <a:ext cx="2286605" cy="210434"/>
            </a:xfrm>
            <a:prstGeom prst="rect">
              <a:avLst/>
            </a:prstGeom>
            <a:solidFill>
              <a:srgbClr val="B5C182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6827334" y="435094"/>
            <a:ext cx="1187655" cy="1187212"/>
          </a:xfrm>
          <a:prstGeom prst="rect">
            <a:avLst/>
          </a:prstGeom>
          <a:solidFill>
            <a:srgbClr val="B5C182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343</Words>
  <Application>Microsoft Office PowerPoint</Application>
  <PresentationFormat>Personalizado</PresentationFormat>
  <Paragraphs>26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Glacial Indifference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Empresa de Vehículos en Carreteras</dc:title>
  <cp:lastModifiedBy>Usuario</cp:lastModifiedBy>
  <cp:revision>3</cp:revision>
  <dcterms:created xsi:type="dcterms:W3CDTF">2006-08-16T00:00:00Z</dcterms:created>
  <dcterms:modified xsi:type="dcterms:W3CDTF">2025-04-10T01:04:08Z</dcterms:modified>
  <dc:identifier>DAGkKQQOH4A</dc:identifier>
</cp:coreProperties>
</file>