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6/19/2020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6/19/2020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6/19/2020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6/19/2020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6/19/2020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6/19/2020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6/19/2020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6/19/2020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6/19/2020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6/19/2020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p:spPr>
      </p:pic>
      <p:sp>
        <p:nvSpPr>
          <p:cNvPr id="5" name="Título 1"/>
          <p:cNvSpPr txBox="1">
            <a:spLocks/>
          </p:cNvSpPr>
          <p:nvPr/>
        </p:nvSpPr>
        <p:spPr bwMode="gray">
          <a:xfrm>
            <a:off x="1154955" y="1048406"/>
            <a:ext cx="8825658" cy="65427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t>Unidad: </a:t>
            </a:r>
            <a:r>
              <a:rPr lang="es-ES" sz="3200" b="1" dirty="0"/>
              <a:t>7</a:t>
            </a:r>
            <a:r>
              <a:rPr lang="es-ES" sz="3200" b="1" dirty="0" smtClean="0"/>
              <a:t> - Técnicas de Corte</a:t>
            </a:r>
            <a:endParaRPr lang="es-ES" sz="3200" b="1" dirty="0"/>
          </a:p>
        </p:txBody>
      </p:sp>
      <p:sp>
        <p:nvSpPr>
          <p:cNvPr id="6" name="Rectángulo 5"/>
          <p:cNvSpPr/>
          <p:nvPr/>
        </p:nvSpPr>
        <p:spPr>
          <a:xfrm>
            <a:off x="1154955" y="1926703"/>
            <a:ext cx="6465081" cy="2169825"/>
          </a:xfrm>
          <a:prstGeom prst="rect">
            <a:avLst/>
          </a:prstGeom>
        </p:spPr>
        <p:txBody>
          <a:bodyPr wrap="square">
            <a:spAutoFit/>
          </a:bodyPr>
          <a:lstStyle/>
          <a:p>
            <a:pPr algn="just">
              <a:lnSpc>
                <a:spcPct val="150000"/>
              </a:lnSpc>
            </a:pPr>
            <a:r>
              <a:rPr lang="es-ES" dirty="0" smtClean="0">
                <a:solidFill>
                  <a:schemeClr val="bg1"/>
                </a:solidFill>
              </a:rPr>
              <a:t>       Técnicas de Corte; Por oxicorte. Corte por plasma; mediante aire, mediante inyección de oxígeno, por doble flujo y por inyección de agua, aplicaciones. Corte con Láser. Corte por chorro de agua. Corte por lanza térmica.</a:t>
            </a:r>
            <a:endParaRPr lang="es-ES" dirty="0">
              <a:solidFill>
                <a:schemeClr val="bg1"/>
              </a:solidFill>
            </a:endParaRPr>
          </a:p>
        </p:txBody>
      </p:sp>
      <p:pic>
        <p:nvPicPr>
          <p:cNvPr id="9" name="Imagen 8"/>
          <p:cNvPicPr>
            <a:picLocks noChangeAspect="1"/>
          </p:cNvPicPr>
          <p:nvPr/>
        </p:nvPicPr>
        <p:blipFill>
          <a:blip r:embed="rId3"/>
          <a:stretch>
            <a:fillRect/>
          </a:stretch>
        </p:blipFill>
        <p:spPr>
          <a:xfrm>
            <a:off x="7914905" y="1533197"/>
            <a:ext cx="2857500" cy="3810000"/>
          </a:xfrm>
          <a:prstGeom prst="rect">
            <a:avLst/>
          </a:prstGeom>
        </p:spPr>
      </p:pic>
    </p:spTree>
    <p:extLst>
      <p:ext uri="{BB962C8B-B14F-4D97-AF65-F5344CB8AC3E}">
        <p14:creationId xmlns:p14="http://schemas.microsoft.com/office/powerpoint/2010/main" val="368165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Aplicaciones de Corte por Plasma.</a:t>
            </a:r>
            <a:endParaRPr lang="es-ES" sz="3200" dirty="0">
              <a:solidFill>
                <a:schemeClr val="bg1"/>
              </a:solidFill>
            </a:endParaRPr>
          </a:p>
        </p:txBody>
      </p:sp>
      <p:sp>
        <p:nvSpPr>
          <p:cNvPr id="4" name="Rectángulo 3"/>
          <p:cNvSpPr/>
          <p:nvPr/>
        </p:nvSpPr>
        <p:spPr>
          <a:xfrm>
            <a:off x="1093076" y="1930860"/>
            <a:ext cx="5323490" cy="3970318"/>
          </a:xfrm>
          <a:prstGeom prst="rect">
            <a:avLst/>
          </a:prstGeom>
        </p:spPr>
        <p:txBody>
          <a:bodyPr wrap="square">
            <a:spAutoFit/>
          </a:bodyPr>
          <a:lstStyle/>
          <a:p>
            <a:pPr algn="just"/>
            <a:r>
              <a:rPr lang="es-ES" i="1"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En un principio fue utilizado para corte fundamentalmente en aceros inoxidables y en aleaciones de Aluminio.</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Y ahora se emplea en cualquier metal que sea eléctricamente conductor como Mg, Ti, Cu, Ni y aleaciones de Cu y Ni.</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otro aspecto positivo es que posee una velocidad de corte de 5 veces mayor al oxicorte por lo que provoca una incidencia térmica mínima en los bordes de los metales a cortar, los aceros al carbono solo muestran cambios estructurales hasta una profundidad de 0,2mm, mientras que los aceros inox. Austeníticos no presentan cambios de estructura.</a:t>
            </a:r>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sp>
        <p:nvSpPr>
          <p:cNvPr id="5" name="Rectángulo 4"/>
          <p:cNvSpPr/>
          <p:nvPr/>
        </p:nvSpPr>
        <p:spPr>
          <a:xfrm>
            <a:off x="6637284" y="1930860"/>
            <a:ext cx="3972910" cy="1200329"/>
          </a:xfrm>
          <a:prstGeom prst="rect">
            <a:avLst/>
          </a:prstGeom>
        </p:spPr>
        <p:txBody>
          <a:bodyPr wrap="square">
            <a:spAutoFit/>
          </a:bodyPr>
          <a:lstStyle/>
          <a:p>
            <a:pPr algn="just"/>
            <a:r>
              <a:rPr lang="es-ES" i="1"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Como medio </a:t>
            </a:r>
            <a:r>
              <a:rPr lang="es-ES" dirty="0" err="1" smtClean="0">
                <a:solidFill>
                  <a:schemeClr val="bg1"/>
                </a:solidFill>
                <a:latin typeface="Calibri" panose="020F0502020204030204" pitchFamily="34" charset="0"/>
                <a:cs typeface="Times New Roman" panose="02020603050405020304" pitchFamily="18" charset="0"/>
              </a:rPr>
              <a:t>plasmágeno</a:t>
            </a:r>
            <a:r>
              <a:rPr lang="es-ES" dirty="0" smtClean="0">
                <a:solidFill>
                  <a:schemeClr val="bg1"/>
                </a:solidFill>
                <a:latin typeface="Calibri" panose="020F0502020204030204" pitchFamily="34" charset="0"/>
                <a:cs typeface="Times New Roman" panose="02020603050405020304" pitchFamily="18" charset="0"/>
              </a:rPr>
              <a:t> puede emplearse cualquier gas o mezcla de gases que  perjudique ni al electrodo de tungsteno ni a la pieza a cortar.</a:t>
            </a:r>
            <a:endParaRPr lang="es-ES"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3543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Aplicaciones de Corte por Plasma.</a:t>
            </a:r>
            <a:endParaRPr lang="es-ES" sz="3200" dirty="0">
              <a:solidFill>
                <a:schemeClr val="bg1"/>
              </a:solidFill>
            </a:endParaRPr>
          </a:p>
        </p:txBody>
      </p:sp>
      <p:pic>
        <p:nvPicPr>
          <p:cNvPr id="9" name="Imagen 8"/>
          <p:cNvPicPr>
            <a:picLocks noChangeAspect="1"/>
          </p:cNvPicPr>
          <p:nvPr/>
        </p:nvPicPr>
        <p:blipFill>
          <a:blip r:embed="rId3"/>
          <a:stretch>
            <a:fillRect/>
          </a:stretch>
        </p:blipFill>
        <p:spPr>
          <a:xfrm>
            <a:off x="1093076" y="2222937"/>
            <a:ext cx="4960883" cy="2828925"/>
          </a:xfrm>
          <a:prstGeom prst="rect">
            <a:avLst/>
          </a:prstGeom>
        </p:spPr>
      </p:pic>
      <p:pic>
        <p:nvPicPr>
          <p:cNvPr id="10" name="Imagen 9"/>
          <p:cNvPicPr>
            <a:picLocks noChangeAspect="1"/>
          </p:cNvPicPr>
          <p:nvPr/>
        </p:nvPicPr>
        <p:blipFill>
          <a:blip r:embed="rId4"/>
          <a:stretch>
            <a:fillRect/>
          </a:stretch>
        </p:blipFill>
        <p:spPr>
          <a:xfrm>
            <a:off x="6053959" y="2368275"/>
            <a:ext cx="5157302" cy="2538248"/>
          </a:xfrm>
          <a:prstGeom prst="rect">
            <a:avLst/>
          </a:prstGeom>
        </p:spPr>
      </p:pic>
    </p:spTree>
    <p:extLst>
      <p:ext uri="{BB962C8B-B14F-4D97-AF65-F5344CB8AC3E}">
        <p14:creationId xmlns:p14="http://schemas.microsoft.com/office/powerpoint/2010/main" val="124496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Proceso de corte con Láser</a:t>
            </a:r>
            <a:endParaRPr lang="es-ES" sz="3200" dirty="0">
              <a:solidFill>
                <a:schemeClr val="bg1"/>
              </a:solidFill>
            </a:endParaRPr>
          </a:p>
        </p:txBody>
      </p:sp>
      <p:sp>
        <p:nvSpPr>
          <p:cNvPr id="8" name="Rectángulo 7"/>
          <p:cNvSpPr/>
          <p:nvPr/>
        </p:nvSpPr>
        <p:spPr>
          <a:xfrm>
            <a:off x="1093076" y="1899330"/>
            <a:ext cx="5323490" cy="4524315"/>
          </a:xfrm>
          <a:prstGeom prst="rect">
            <a:avLst/>
          </a:prstGeom>
        </p:spPr>
        <p:txBody>
          <a:bodyPr wrap="square">
            <a:spAutoFit/>
          </a:bodyPr>
          <a:lstStyle/>
          <a:p>
            <a:pPr algn="just"/>
            <a:r>
              <a:rPr lang="es-ES" i="1" dirty="0">
                <a:solidFill>
                  <a:schemeClr val="bg1"/>
                </a:solidFill>
                <a:latin typeface="Calibri" panose="020F0502020204030204" pitchFamily="34" charset="0"/>
                <a:cs typeface="Times New Roman" panose="02020603050405020304" pitchFamily="18" charset="0"/>
              </a:rPr>
              <a:t>	</a:t>
            </a:r>
            <a:r>
              <a:rPr lang="es-ES" i="1" dirty="0" smtClean="0">
                <a:solidFill>
                  <a:schemeClr val="bg1"/>
                </a:solidFill>
                <a:latin typeface="Calibri" panose="020F0502020204030204" pitchFamily="34" charset="0"/>
                <a:cs typeface="Times New Roman" panose="02020603050405020304" pitchFamily="18" charset="0"/>
              </a:rPr>
              <a:t>El LASER significa; Light </a:t>
            </a:r>
            <a:r>
              <a:rPr lang="es-ES" i="1" dirty="0" err="1" smtClean="0">
                <a:solidFill>
                  <a:schemeClr val="bg1"/>
                </a:solidFill>
                <a:latin typeface="Calibri" panose="020F0502020204030204" pitchFamily="34" charset="0"/>
                <a:cs typeface="Times New Roman" panose="02020603050405020304" pitchFamily="18" charset="0"/>
              </a:rPr>
              <a:t>Amplification</a:t>
            </a:r>
            <a:r>
              <a:rPr lang="es-ES" i="1" dirty="0" smtClean="0">
                <a:solidFill>
                  <a:schemeClr val="bg1"/>
                </a:solidFill>
                <a:latin typeface="Calibri" panose="020F0502020204030204" pitchFamily="34" charset="0"/>
                <a:cs typeface="Times New Roman" panose="02020603050405020304" pitchFamily="18" charset="0"/>
              </a:rPr>
              <a:t> </a:t>
            </a:r>
            <a:r>
              <a:rPr lang="es-ES" i="1" dirty="0" err="1" smtClean="0">
                <a:solidFill>
                  <a:schemeClr val="bg1"/>
                </a:solidFill>
                <a:latin typeface="Calibri" panose="020F0502020204030204" pitchFamily="34" charset="0"/>
                <a:cs typeface="Times New Roman" panose="02020603050405020304" pitchFamily="18" charset="0"/>
              </a:rPr>
              <a:t>by</a:t>
            </a:r>
            <a:r>
              <a:rPr lang="es-ES" i="1" dirty="0" smtClean="0">
                <a:solidFill>
                  <a:schemeClr val="bg1"/>
                </a:solidFill>
                <a:latin typeface="Calibri" panose="020F0502020204030204" pitchFamily="34" charset="0"/>
                <a:cs typeface="Times New Roman" panose="02020603050405020304" pitchFamily="18" charset="0"/>
              </a:rPr>
              <a:t> </a:t>
            </a:r>
            <a:r>
              <a:rPr lang="es-ES" i="1" dirty="0" err="1" smtClean="0">
                <a:solidFill>
                  <a:schemeClr val="bg1"/>
                </a:solidFill>
                <a:latin typeface="Calibri" panose="020F0502020204030204" pitchFamily="34" charset="0"/>
                <a:cs typeface="Times New Roman" panose="02020603050405020304" pitchFamily="18" charset="0"/>
              </a:rPr>
              <a:t>Stimulated</a:t>
            </a:r>
            <a:r>
              <a:rPr lang="es-ES" i="1" dirty="0" smtClean="0">
                <a:solidFill>
                  <a:schemeClr val="bg1"/>
                </a:solidFill>
                <a:latin typeface="Calibri" panose="020F0502020204030204" pitchFamily="34" charset="0"/>
                <a:cs typeface="Times New Roman" panose="02020603050405020304" pitchFamily="18" charset="0"/>
              </a:rPr>
              <a:t> </a:t>
            </a:r>
            <a:r>
              <a:rPr lang="es-ES" i="1" dirty="0" err="1" smtClean="0">
                <a:solidFill>
                  <a:schemeClr val="bg1"/>
                </a:solidFill>
                <a:latin typeface="Calibri" panose="020F0502020204030204" pitchFamily="34" charset="0"/>
                <a:cs typeface="Times New Roman" panose="02020603050405020304" pitchFamily="18" charset="0"/>
              </a:rPr>
              <a:t>Emission</a:t>
            </a:r>
            <a:r>
              <a:rPr lang="es-ES" i="1" dirty="0" smtClean="0">
                <a:solidFill>
                  <a:schemeClr val="bg1"/>
                </a:solidFill>
                <a:latin typeface="Calibri" panose="020F0502020204030204" pitchFamily="34" charset="0"/>
                <a:cs typeface="Times New Roman" panose="02020603050405020304" pitchFamily="18" charset="0"/>
              </a:rPr>
              <a:t> of </a:t>
            </a:r>
            <a:r>
              <a:rPr lang="es-ES" i="1" dirty="0" err="1" smtClean="0">
                <a:solidFill>
                  <a:schemeClr val="bg1"/>
                </a:solidFill>
                <a:latin typeface="Calibri" panose="020F0502020204030204" pitchFamily="34" charset="0"/>
                <a:cs typeface="Times New Roman" panose="02020603050405020304" pitchFamily="18" charset="0"/>
              </a:rPr>
              <a:t>radiation</a:t>
            </a:r>
            <a:r>
              <a:rPr lang="es-ES" i="1" dirty="0" smtClean="0">
                <a:solidFill>
                  <a:schemeClr val="bg1"/>
                </a:solidFill>
                <a:latin typeface="Calibri" panose="020F0502020204030204" pitchFamily="34" charset="0"/>
                <a:cs typeface="Times New Roman" panose="02020603050405020304" pitchFamily="18" charset="0"/>
              </a:rPr>
              <a:t>.</a:t>
            </a:r>
            <a:endParaRPr lang="es-ES" dirty="0" smtClean="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p>
          <a:p>
            <a:pPr algn="just"/>
            <a:r>
              <a:rPr lang="es-ES" dirty="0" smtClean="0">
                <a:solidFill>
                  <a:schemeClr val="bg1"/>
                </a:solidFill>
                <a:latin typeface="Calibri" panose="020F0502020204030204" pitchFamily="34" charset="0"/>
                <a:cs typeface="Times New Roman" panose="02020603050405020304" pitchFamily="18" charset="0"/>
              </a:rPr>
              <a:t>	</a:t>
            </a:r>
            <a:r>
              <a:rPr lang="es-ES" b="1" u="sng" dirty="0" smtClean="0">
                <a:solidFill>
                  <a:schemeClr val="bg1"/>
                </a:solidFill>
                <a:latin typeface="Calibri" panose="020F0502020204030204" pitchFamily="34" charset="0"/>
                <a:cs typeface="Times New Roman" panose="02020603050405020304" pitchFamily="18" charset="0"/>
              </a:rPr>
              <a:t>Instalación</a:t>
            </a:r>
          </a:p>
          <a:p>
            <a:pPr algn="just"/>
            <a:r>
              <a:rPr lang="es-ES" dirty="0" smtClean="0">
                <a:solidFill>
                  <a:schemeClr val="bg1"/>
                </a:solidFill>
                <a:latin typeface="Calibri" panose="020F0502020204030204" pitchFamily="34" charset="0"/>
                <a:cs typeface="Times New Roman" panose="02020603050405020304" pitchFamily="18" charset="0"/>
              </a:rPr>
              <a:t>	El haz se focaliza con ayuda de una lente o de un espejo parabólico de manera que se produzca la fusión de una pequeña zona del material, la operación se asiste con un chorro de gas a presión que actúa:</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Por acción mecánica de manera que evacúe el material líquido </a:t>
            </a:r>
            <a:r>
              <a:rPr lang="es-ES" dirty="0">
                <a:solidFill>
                  <a:schemeClr val="bg1"/>
                </a:solidFill>
                <a:latin typeface="Calibri" panose="020F0502020204030204" pitchFamily="34" charset="0"/>
                <a:cs typeface="Times New Roman" panose="02020603050405020304" pitchFamily="18" charset="0"/>
              </a:rPr>
              <a:t>s</a:t>
            </a:r>
            <a:r>
              <a:rPr lang="es-ES" dirty="0" smtClean="0">
                <a:solidFill>
                  <a:schemeClr val="bg1"/>
                </a:solidFill>
                <a:latin typeface="Calibri" panose="020F0502020204030204" pitchFamily="34" charset="0"/>
                <a:cs typeface="Times New Roman" panose="02020603050405020304" pitchFamily="18" charset="0"/>
              </a:rPr>
              <a:t>obre el sólido, los humos y los vapores producidos por el la combustión.</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Por acción química, en el caso de que el gas reacciones con el material a cortar</a:t>
            </a:r>
          </a:p>
          <a:p>
            <a:pPr algn="just"/>
            <a:endParaRPr lang="es-ES" b="1" u="sng"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sp>
        <p:nvSpPr>
          <p:cNvPr id="9" name="Rectángulo 8"/>
          <p:cNvSpPr/>
          <p:nvPr/>
        </p:nvSpPr>
        <p:spPr>
          <a:xfrm>
            <a:off x="6812049" y="1899330"/>
            <a:ext cx="4303986" cy="3139321"/>
          </a:xfrm>
          <a:prstGeom prst="rect">
            <a:avLst/>
          </a:prstGeom>
        </p:spPr>
        <p:txBody>
          <a:bodyPr wrap="square">
            <a:spAutoFit/>
          </a:bodyPr>
          <a:lstStyle/>
          <a:p>
            <a:pPr algn="just"/>
            <a:r>
              <a:rPr lang="es-ES" i="1" dirty="0">
                <a:solidFill>
                  <a:schemeClr val="bg1"/>
                </a:solidFill>
                <a:latin typeface="Calibri" panose="020F0502020204030204" pitchFamily="34" charset="0"/>
                <a:cs typeface="Times New Roman" panose="02020603050405020304" pitchFamily="18" charset="0"/>
              </a:rPr>
              <a:t>	</a:t>
            </a:r>
            <a:r>
              <a:rPr lang="es-ES" u="sng" dirty="0" smtClean="0">
                <a:solidFill>
                  <a:schemeClr val="bg1"/>
                </a:solidFill>
                <a:latin typeface="Calibri" panose="020F0502020204030204" pitchFamily="34" charset="0"/>
                <a:cs typeface="Times New Roman" panose="02020603050405020304" pitchFamily="18" charset="0"/>
              </a:rPr>
              <a:t>Empleo de O2</a:t>
            </a:r>
            <a:endParaRPr lang="es-ES" dirty="0" smtClean="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Con él se consiguen máximas velocidades de corte en aceros al carbono, aleados e inoxidables, Ti y sus aleaciones.</a:t>
            </a: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a:t>
            </a:r>
            <a:r>
              <a:rPr lang="es-ES" u="sng" dirty="0">
                <a:solidFill>
                  <a:schemeClr val="bg1"/>
                </a:solidFill>
                <a:latin typeface="Calibri" panose="020F0502020204030204" pitchFamily="34" charset="0"/>
                <a:cs typeface="Times New Roman" panose="02020603050405020304" pitchFamily="18" charset="0"/>
              </a:rPr>
              <a:t>H</a:t>
            </a:r>
            <a:r>
              <a:rPr lang="es-ES" u="sng" dirty="0" smtClean="0">
                <a:solidFill>
                  <a:schemeClr val="bg1"/>
                </a:solidFill>
                <a:latin typeface="Calibri" panose="020F0502020204030204" pitchFamily="34" charset="0"/>
                <a:cs typeface="Times New Roman" panose="02020603050405020304" pitchFamily="18" charset="0"/>
              </a:rPr>
              <a:t>elio o Argón</a:t>
            </a:r>
            <a:endParaRPr lang="es-ES" dirty="0" smtClean="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Si se desea impedir la oxidación en la superficie cortada se emplea estos gases inertes.</a:t>
            </a:r>
            <a:endParaRPr lang="es-ES"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695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Aplicaciones de Corte con LASER.</a:t>
            </a:r>
            <a:endParaRPr lang="es-ES" sz="3200" dirty="0">
              <a:solidFill>
                <a:schemeClr val="bg1"/>
              </a:solidFill>
            </a:endParaRPr>
          </a:p>
        </p:txBody>
      </p:sp>
      <p:sp>
        <p:nvSpPr>
          <p:cNvPr id="8" name="Rectángulo 7"/>
          <p:cNvSpPr/>
          <p:nvPr/>
        </p:nvSpPr>
        <p:spPr>
          <a:xfrm>
            <a:off x="1093075" y="1899330"/>
            <a:ext cx="7641021" cy="1754326"/>
          </a:xfrm>
          <a:prstGeom prst="rect">
            <a:avLst/>
          </a:prstGeom>
        </p:spPr>
        <p:txBody>
          <a:bodyPr wrap="square">
            <a:spAutoFit/>
          </a:bodyPr>
          <a:lstStyle/>
          <a:p>
            <a:pPr algn="just"/>
            <a:r>
              <a:rPr lang="es-ES" i="1" dirty="0">
                <a:solidFill>
                  <a:schemeClr val="bg1"/>
                </a:solidFill>
                <a:latin typeface="Calibri" panose="020F0502020204030204" pitchFamily="34" charset="0"/>
                <a:cs typeface="Times New Roman" panose="02020603050405020304" pitchFamily="18" charset="0"/>
              </a:rPr>
              <a:t>	</a:t>
            </a:r>
            <a:r>
              <a:rPr lang="es-ES" i="1" dirty="0" smtClean="0">
                <a:solidFill>
                  <a:schemeClr val="bg1"/>
                </a:solidFill>
                <a:latin typeface="Calibri" panose="020F0502020204030204" pitchFamily="34" charset="0"/>
                <a:cs typeface="Times New Roman" panose="02020603050405020304" pitchFamily="18" charset="0"/>
              </a:rPr>
              <a:t>El LASER puede cortar:</a:t>
            </a:r>
            <a:r>
              <a:rPr lang="es-ES" dirty="0" smtClean="0">
                <a:solidFill>
                  <a:schemeClr val="bg1"/>
                </a:solidFill>
                <a:latin typeface="Calibri" panose="020F0502020204030204" pitchFamily="34" charset="0"/>
                <a:cs typeface="Times New Roman" panose="02020603050405020304" pitchFamily="18" charset="0"/>
              </a:rPr>
              <a:t> </a:t>
            </a:r>
          </a:p>
          <a:p>
            <a:pPr algn="just"/>
            <a:r>
              <a:rPr lang="es-ES" dirty="0" smtClean="0">
                <a:solidFill>
                  <a:schemeClr val="bg1"/>
                </a:solidFill>
                <a:latin typeface="Calibri" panose="020F0502020204030204" pitchFamily="34" charset="0"/>
                <a:cs typeface="Times New Roman" panose="02020603050405020304" pitchFamily="18" charset="0"/>
              </a:rPr>
              <a:t>	- Metales, Plásticos, Madera, Materia textiles, Cuero, Vidrio, Caucho y Cerámica.</a:t>
            </a:r>
          </a:p>
          <a:p>
            <a:pPr algn="just"/>
            <a:r>
              <a:rPr lang="es-ES" dirty="0" smtClean="0">
                <a:solidFill>
                  <a:schemeClr val="bg1"/>
                </a:solidFill>
                <a:latin typeface="Calibri" panose="020F0502020204030204" pitchFamily="34" charset="0"/>
                <a:cs typeface="Times New Roman" panose="02020603050405020304" pitchFamily="18" charset="0"/>
              </a:rPr>
              <a:t>	Las velocidades típicas están entre 1 y 10m/min con una anchura de corte de 0,2 y 0,4mm.</a:t>
            </a:r>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pic>
        <p:nvPicPr>
          <p:cNvPr id="9" name="Imagen 8"/>
          <p:cNvPicPr>
            <a:picLocks noChangeAspect="1"/>
          </p:cNvPicPr>
          <p:nvPr/>
        </p:nvPicPr>
        <p:blipFill>
          <a:blip r:embed="rId3"/>
          <a:stretch>
            <a:fillRect/>
          </a:stretch>
        </p:blipFill>
        <p:spPr>
          <a:xfrm>
            <a:off x="2729403" y="3496001"/>
            <a:ext cx="5059131" cy="2305710"/>
          </a:xfrm>
          <a:prstGeom prst="rect">
            <a:avLst/>
          </a:prstGeom>
        </p:spPr>
      </p:pic>
    </p:spTree>
    <p:extLst>
      <p:ext uri="{BB962C8B-B14F-4D97-AF65-F5344CB8AC3E}">
        <p14:creationId xmlns:p14="http://schemas.microsoft.com/office/powerpoint/2010/main" val="5644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Proceso de corte por Chorro de agua</a:t>
            </a:r>
            <a:endParaRPr lang="es-ES" sz="3200" dirty="0">
              <a:solidFill>
                <a:schemeClr val="bg1"/>
              </a:solidFill>
            </a:endParaRPr>
          </a:p>
        </p:txBody>
      </p:sp>
      <p:sp>
        <p:nvSpPr>
          <p:cNvPr id="8" name="Rectángulo 7"/>
          <p:cNvSpPr/>
          <p:nvPr/>
        </p:nvSpPr>
        <p:spPr>
          <a:xfrm>
            <a:off x="1093076" y="1930860"/>
            <a:ext cx="4850524" cy="1477328"/>
          </a:xfrm>
          <a:prstGeom prst="rect">
            <a:avLst/>
          </a:prstGeom>
        </p:spPr>
        <p:txBody>
          <a:bodyPr wrap="square">
            <a:spAutoFit/>
          </a:bodyPr>
          <a:lstStyle/>
          <a:p>
            <a:pPr algn="just"/>
            <a:r>
              <a:rPr lang="es-ES" i="1"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La energía</a:t>
            </a:r>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necesaria la proporciona un fino chorro de agua a alta presión, sola o mezclada con polvo abrasivo, normalmente Corindón, que impacta sobre la superficie del material a cortar a una velocidad que duplica la del sonido.</a:t>
            </a:r>
            <a:endParaRPr lang="es-ES" b="1" i="1" dirty="0">
              <a:solidFill>
                <a:schemeClr val="bg1"/>
              </a:solidFill>
              <a:latin typeface="Calibri" panose="020F0502020204030204" pitchFamily="34" charset="0"/>
            </a:endParaRPr>
          </a:p>
        </p:txBody>
      </p:sp>
      <p:pic>
        <p:nvPicPr>
          <p:cNvPr id="11" name="Imagen 10"/>
          <p:cNvPicPr>
            <a:picLocks noChangeAspect="1"/>
          </p:cNvPicPr>
          <p:nvPr/>
        </p:nvPicPr>
        <p:blipFill>
          <a:blip r:embed="rId3"/>
          <a:stretch>
            <a:fillRect/>
          </a:stretch>
        </p:blipFill>
        <p:spPr>
          <a:xfrm>
            <a:off x="6237011" y="1930860"/>
            <a:ext cx="4876800" cy="3905250"/>
          </a:xfrm>
          <a:prstGeom prst="rect">
            <a:avLst/>
          </a:prstGeom>
        </p:spPr>
      </p:pic>
    </p:spTree>
    <p:extLst>
      <p:ext uri="{BB962C8B-B14F-4D97-AF65-F5344CB8AC3E}">
        <p14:creationId xmlns:p14="http://schemas.microsoft.com/office/powerpoint/2010/main" val="3370742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Rectángulo 6"/>
          <p:cNvSpPr/>
          <p:nvPr/>
        </p:nvSpPr>
        <p:spPr>
          <a:xfrm>
            <a:off x="1187669" y="1215246"/>
            <a:ext cx="5323490" cy="4247317"/>
          </a:xfrm>
          <a:prstGeom prst="rect">
            <a:avLst/>
          </a:prstGeom>
        </p:spPr>
        <p:txBody>
          <a:bodyPr wrap="square">
            <a:spAutoFit/>
          </a:bodyPr>
          <a:lstStyle/>
          <a:p>
            <a:pPr algn="just"/>
            <a:r>
              <a:rPr lang="es-ES" dirty="0" smtClean="0">
                <a:solidFill>
                  <a:schemeClr val="bg1"/>
                </a:solidFill>
                <a:latin typeface="Calibri" panose="020F0502020204030204" pitchFamily="34" charset="0"/>
                <a:cs typeface="Times New Roman" panose="02020603050405020304" pitchFamily="18" charset="0"/>
              </a:rPr>
              <a:t>	</a:t>
            </a:r>
            <a:r>
              <a:rPr lang="es-ES" b="1" u="sng" dirty="0" smtClean="0">
                <a:solidFill>
                  <a:schemeClr val="bg1"/>
                </a:solidFill>
                <a:latin typeface="Calibri" panose="020F0502020204030204" pitchFamily="34" charset="0"/>
                <a:cs typeface="Times New Roman" panose="02020603050405020304" pitchFamily="18" charset="0"/>
              </a:rPr>
              <a:t>Instalación</a:t>
            </a:r>
          </a:p>
          <a:p>
            <a:pPr algn="just"/>
            <a:endParaRPr lang="es-ES" b="1" u="sng"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Planta de tratamiento del agua, que filtra, descalcifica y desaliniza.</a:t>
            </a:r>
          </a:p>
          <a:p>
            <a:pPr marL="285750" indent="-285750" algn="just">
              <a:buFont typeface="Arial" panose="020B0604020202020204" pitchFamily="34" charset="0"/>
              <a:buChar char="•"/>
            </a:pPr>
            <a:endParaRPr lang="es-ES"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Equipo de bombeo del agua luego de ser tratada.</a:t>
            </a:r>
          </a:p>
          <a:p>
            <a:pPr marL="285750" indent="-285750" algn="just">
              <a:buFont typeface="Arial" panose="020B0604020202020204" pitchFamily="34" charset="0"/>
              <a:buChar char="•"/>
            </a:pPr>
            <a:endParaRPr lang="es-ES"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Unidad opcional de alimentación de polvo abrasivo.</a:t>
            </a:r>
          </a:p>
          <a:p>
            <a:pPr marL="285750" indent="-285750" algn="just">
              <a:buFont typeface="Arial" panose="020B0604020202020204" pitchFamily="34" charset="0"/>
              <a:buChar char="•"/>
            </a:pPr>
            <a:endParaRPr lang="es-ES"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Boquilla de corte, provista de un zafiro o cono de diamante con un orificio de salida de 0,05 a 0,5mm.</a:t>
            </a:r>
          </a:p>
          <a:p>
            <a:pPr algn="just"/>
            <a:endParaRPr lang="es-ES"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ES"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pic>
        <p:nvPicPr>
          <p:cNvPr id="8" name="Imagen 7"/>
          <p:cNvPicPr>
            <a:picLocks noChangeAspect="1"/>
          </p:cNvPicPr>
          <p:nvPr/>
        </p:nvPicPr>
        <p:blipFill>
          <a:blip r:embed="rId3"/>
          <a:stretch>
            <a:fillRect/>
          </a:stretch>
        </p:blipFill>
        <p:spPr>
          <a:xfrm>
            <a:off x="6818036" y="1823873"/>
            <a:ext cx="4295775" cy="2800350"/>
          </a:xfrm>
          <a:prstGeom prst="rect">
            <a:avLst/>
          </a:prstGeom>
        </p:spPr>
      </p:pic>
      <p:sp>
        <p:nvSpPr>
          <p:cNvPr id="9" name="CuadroTexto 8"/>
          <p:cNvSpPr txBox="1"/>
          <p:nvPr/>
        </p:nvSpPr>
        <p:spPr>
          <a:xfrm>
            <a:off x="7657865" y="4648075"/>
            <a:ext cx="2999625" cy="584775"/>
          </a:xfrm>
          <a:prstGeom prst="rect">
            <a:avLst/>
          </a:prstGeom>
          <a:noFill/>
        </p:spPr>
        <p:txBody>
          <a:bodyPr wrap="square" rtlCol="0">
            <a:spAutoFit/>
          </a:bodyPr>
          <a:lstStyle/>
          <a:p>
            <a:pPr algn="ctr"/>
            <a:r>
              <a:rPr lang="es-ES" sz="1600" dirty="0" smtClean="0">
                <a:solidFill>
                  <a:schemeClr val="bg1"/>
                </a:solidFill>
              </a:rPr>
              <a:t>Instalación para el proceso de corte por agua.</a:t>
            </a:r>
            <a:endParaRPr lang="es-ES" sz="1600" dirty="0">
              <a:solidFill>
                <a:schemeClr val="bg1"/>
              </a:solidFill>
            </a:endParaRPr>
          </a:p>
        </p:txBody>
      </p:sp>
    </p:spTree>
    <p:extLst>
      <p:ext uri="{BB962C8B-B14F-4D97-AF65-F5344CB8AC3E}">
        <p14:creationId xmlns:p14="http://schemas.microsoft.com/office/powerpoint/2010/main" val="384413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Rectángulo 6"/>
          <p:cNvSpPr/>
          <p:nvPr/>
        </p:nvSpPr>
        <p:spPr>
          <a:xfrm>
            <a:off x="888124" y="813224"/>
            <a:ext cx="5287468" cy="4524315"/>
          </a:xfrm>
          <a:prstGeom prst="rect">
            <a:avLst/>
          </a:prstGeom>
        </p:spPr>
        <p:txBody>
          <a:bodyPr wrap="square">
            <a:spAutoFit/>
          </a:bodyPr>
          <a:lstStyle/>
          <a:p>
            <a:pPr algn="just"/>
            <a:r>
              <a:rPr lang="es-ES" dirty="0" smtClean="0">
                <a:solidFill>
                  <a:schemeClr val="bg1"/>
                </a:solidFill>
                <a:latin typeface="Calibri" panose="020F0502020204030204" pitchFamily="34" charset="0"/>
                <a:cs typeface="Times New Roman" panose="02020603050405020304" pitchFamily="18" charset="0"/>
              </a:rPr>
              <a:t>	</a:t>
            </a:r>
            <a:r>
              <a:rPr lang="es-ES" b="1" u="sng" dirty="0" smtClean="0">
                <a:solidFill>
                  <a:schemeClr val="bg1"/>
                </a:solidFill>
                <a:latin typeface="Calibri" panose="020F0502020204030204" pitchFamily="34" charset="0"/>
                <a:cs typeface="Times New Roman" panose="02020603050405020304" pitchFamily="18" charset="0"/>
              </a:rPr>
              <a:t>Características del proceso</a:t>
            </a:r>
          </a:p>
          <a:p>
            <a:pPr algn="just"/>
            <a:endParaRPr lang="es-ES" b="1" u="sng"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No deforma el material.</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La sección de corte es recta.</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No posee ZAT</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Perfora en cualquier dirección, el ancho de la ranura de corte es de 0,1 y 1,5mm.</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El proceso puede ser robotizado.</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El consumo de agua es mínimo y sin contaminaciones.</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La velocidad de corte se establece en función del espesor de la pieza y su dureza.</a:t>
            </a:r>
          </a:p>
          <a:p>
            <a:pPr marL="285750" indent="-285750" algn="just">
              <a:buFont typeface="Arial" panose="020B0604020202020204" pitchFamily="34" charset="0"/>
              <a:buChar char="•"/>
            </a:pPr>
            <a:endParaRPr lang="es-ES"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ES"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pic>
        <p:nvPicPr>
          <p:cNvPr id="9" name="Imagen 8"/>
          <p:cNvPicPr>
            <a:picLocks noChangeAspect="1"/>
          </p:cNvPicPr>
          <p:nvPr/>
        </p:nvPicPr>
        <p:blipFill>
          <a:blip r:embed="rId3"/>
          <a:stretch>
            <a:fillRect/>
          </a:stretch>
        </p:blipFill>
        <p:spPr>
          <a:xfrm>
            <a:off x="4433642" y="4040793"/>
            <a:ext cx="1741950" cy="1799186"/>
          </a:xfrm>
          <a:prstGeom prst="rect">
            <a:avLst/>
          </a:prstGeom>
        </p:spPr>
      </p:pic>
      <p:pic>
        <p:nvPicPr>
          <p:cNvPr id="10" name="Imagen 9"/>
          <p:cNvPicPr>
            <a:picLocks noChangeAspect="1"/>
          </p:cNvPicPr>
          <p:nvPr/>
        </p:nvPicPr>
        <p:blipFill>
          <a:blip r:embed="rId4"/>
          <a:stretch>
            <a:fillRect/>
          </a:stretch>
        </p:blipFill>
        <p:spPr>
          <a:xfrm>
            <a:off x="6475136" y="1407564"/>
            <a:ext cx="4638675" cy="3286125"/>
          </a:xfrm>
          <a:prstGeom prst="rect">
            <a:avLst/>
          </a:prstGeom>
        </p:spPr>
      </p:pic>
      <p:sp>
        <p:nvSpPr>
          <p:cNvPr id="12" name="CuadroTexto 11"/>
          <p:cNvSpPr txBox="1"/>
          <p:nvPr/>
        </p:nvSpPr>
        <p:spPr>
          <a:xfrm>
            <a:off x="7657865" y="4771109"/>
            <a:ext cx="2999625" cy="338554"/>
          </a:xfrm>
          <a:prstGeom prst="rect">
            <a:avLst/>
          </a:prstGeom>
          <a:noFill/>
        </p:spPr>
        <p:txBody>
          <a:bodyPr wrap="square" rtlCol="0">
            <a:spAutoFit/>
          </a:bodyPr>
          <a:lstStyle/>
          <a:p>
            <a:pPr algn="ctr"/>
            <a:r>
              <a:rPr lang="es-ES" sz="1600" dirty="0" smtClean="0">
                <a:solidFill>
                  <a:schemeClr val="bg1"/>
                </a:solidFill>
              </a:rPr>
              <a:t>Emplean archivo CAD-2D</a:t>
            </a:r>
            <a:endParaRPr lang="es-ES" sz="1600" dirty="0">
              <a:solidFill>
                <a:schemeClr val="bg1"/>
              </a:solidFill>
            </a:endParaRPr>
          </a:p>
        </p:txBody>
      </p:sp>
    </p:spTree>
    <p:extLst>
      <p:ext uri="{BB962C8B-B14F-4D97-AF65-F5344CB8AC3E}">
        <p14:creationId xmlns:p14="http://schemas.microsoft.com/office/powerpoint/2010/main" val="396500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Proceso de corte por Lanza Térmica</a:t>
            </a:r>
            <a:endParaRPr lang="es-ES" sz="3200" dirty="0">
              <a:solidFill>
                <a:schemeClr val="bg1"/>
              </a:solidFill>
            </a:endParaRPr>
          </a:p>
        </p:txBody>
      </p:sp>
      <p:sp>
        <p:nvSpPr>
          <p:cNvPr id="4" name="Rectángulo 3"/>
          <p:cNvSpPr/>
          <p:nvPr/>
        </p:nvSpPr>
        <p:spPr>
          <a:xfrm>
            <a:off x="1093076" y="2025453"/>
            <a:ext cx="4850524" cy="2031325"/>
          </a:xfrm>
          <a:prstGeom prst="rect">
            <a:avLst/>
          </a:prstGeom>
        </p:spPr>
        <p:txBody>
          <a:bodyPr wrap="square">
            <a:spAutoFit/>
          </a:bodyPr>
          <a:lstStyle/>
          <a:p>
            <a:pPr algn="just"/>
            <a:r>
              <a:rPr lang="es-ES" i="1"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La energía</a:t>
            </a:r>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calorífica necesaria para el corte se obtiene de la reacción fuertemente exotérmica de la oxidación del </a:t>
            </a:r>
            <a:r>
              <a:rPr lang="es-ES" i="1" dirty="0" smtClean="0">
                <a:solidFill>
                  <a:schemeClr val="bg1"/>
                </a:solidFill>
                <a:latin typeface="Calibri" panose="020F0502020204030204" pitchFamily="34" charset="0"/>
                <a:cs typeface="Times New Roman" panose="02020603050405020304" pitchFamily="18" charset="0"/>
              </a:rPr>
              <a:t>Fe</a:t>
            </a:r>
            <a:r>
              <a:rPr lang="es-ES" dirty="0" smtClean="0">
                <a:solidFill>
                  <a:schemeClr val="bg1"/>
                </a:solidFill>
                <a:latin typeface="Calibri" panose="020F0502020204030204" pitchFamily="34" charset="0"/>
                <a:cs typeface="Times New Roman" panose="02020603050405020304" pitchFamily="18" charset="0"/>
              </a:rPr>
              <a:t>. En este proceso se alcanzan temperaturas de alrededor de 5.500ºC.</a:t>
            </a:r>
          </a:p>
          <a:p>
            <a:pPr algn="just"/>
            <a:endParaRPr lang="es-ES" b="1" i="1" dirty="0">
              <a:solidFill>
                <a:schemeClr val="bg1"/>
              </a:solidFill>
              <a:latin typeface="Calibri" panose="020F0502020204030204" pitchFamily="34" charset="0"/>
              <a:cs typeface="Times New Roman" panose="02020603050405020304" pitchFamily="18" charset="0"/>
            </a:endParaRPr>
          </a:p>
          <a:p>
            <a:pPr algn="just"/>
            <a:r>
              <a:rPr lang="es-ES" b="1" i="1" dirty="0" smtClean="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Se aplica fundamentalmente a trabajos de obra civil, demoliciones de estructuras…etc.</a:t>
            </a:r>
            <a:endParaRPr lang="es-ES" dirty="0">
              <a:solidFill>
                <a:schemeClr val="bg1"/>
              </a:solidFill>
              <a:latin typeface="Calibri" panose="020F0502020204030204" pitchFamily="34" charset="0"/>
            </a:endParaRPr>
          </a:p>
        </p:txBody>
      </p:sp>
      <p:pic>
        <p:nvPicPr>
          <p:cNvPr id="3" name="Imagen 2"/>
          <p:cNvPicPr>
            <a:picLocks noChangeAspect="1"/>
          </p:cNvPicPr>
          <p:nvPr/>
        </p:nvPicPr>
        <p:blipFill>
          <a:blip r:embed="rId3"/>
          <a:stretch>
            <a:fillRect/>
          </a:stretch>
        </p:blipFill>
        <p:spPr>
          <a:xfrm>
            <a:off x="6668814" y="1702676"/>
            <a:ext cx="3506053" cy="4260667"/>
          </a:xfrm>
          <a:prstGeom prst="rect">
            <a:avLst/>
          </a:prstGeom>
        </p:spPr>
      </p:pic>
    </p:spTree>
    <p:extLst>
      <p:ext uri="{BB962C8B-B14F-4D97-AF65-F5344CB8AC3E}">
        <p14:creationId xmlns:p14="http://schemas.microsoft.com/office/powerpoint/2010/main" val="397111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0431000" y="282477"/>
            <a:ext cx="682811" cy="932769"/>
          </a:xfrm>
          <a:prstGeom prst="rect">
            <a:avLst/>
          </a:prstGeom>
        </p:spPr>
      </p:pic>
      <p:sp>
        <p:nvSpPr>
          <p:cNvPr id="11" name="Rectángulo 10"/>
          <p:cNvSpPr/>
          <p:nvPr/>
        </p:nvSpPr>
        <p:spPr>
          <a:xfrm>
            <a:off x="919655" y="1057590"/>
            <a:ext cx="5323490" cy="5909310"/>
          </a:xfrm>
          <a:prstGeom prst="rect">
            <a:avLst/>
          </a:prstGeom>
        </p:spPr>
        <p:txBody>
          <a:bodyPr wrap="square">
            <a:spAutoFit/>
          </a:bodyPr>
          <a:lstStyle/>
          <a:p>
            <a:pPr algn="just"/>
            <a:r>
              <a:rPr lang="es-ES" dirty="0" smtClean="0">
                <a:solidFill>
                  <a:schemeClr val="bg1"/>
                </a:solidFill>
                <a:latin typeface="Calibri" panose="020F0502020204030204" pitchFamily="34" charset="0"/>
                <a:cs typeface="Times New Roman" panose="02020603050405020304" pitchFamily="18" charset="0"/>
              </a:rPr>
              <a:t>	</a:t>
            </a:r>
            <a:r>
              <a:rPr lang="es-ES" b="1" u="sng" dirty="0" smtClean="0">
                <a:solidFill>
                  <a:schemeClr val="bg1"/>
                </a:solidFill>
                <a:latin typeface="Calibri" panose="020F0502020204030204" pitchFamily="34" charset="0"/>
                <a:cs typeface="Times New Roman" panose="02020603050405020304" pitchFamily="18" charset="0"/>
              </a:rPr>
              <a:t>Instalación</a:t>
            </a:r>
          </a:p>
          <a:p>
            <a:pPr algn="just"/>
            <a:endParaRPr lang="es-ES" b="1" u="sng"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Tubo de Oxigeno provisto de regulador de presión que puede oscilar entre 5 y 25 kg/cm2</a:t>
            </a:r>
            <a:r>
              <a:rPr lang="es-ES" dirty="0" smtClean="0">
                <a:solidFill>
                  <a:schemeClr val="bg1"/>
                </a:solidFill>
                <a:latin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Manguera flexible de conexión entre el O2 y la lanza.</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Lanza Térmica, provista de válvula de corte de O2, consiste en un tubo de acero lleno de varillas de acero dulce.</a:t>
            </a:r>
          </a:p>
          <a:p>
            <a:pPr marL="285750" indent="-285750" algn="just">
              <a:buFont typeface="Arial" panose="020B0604020202020204" pitchFamily="34" charset="0"/>
              <a:buChar char="•"/>
            </a:pPr>
            <a:r>
              <a:rPr lang="es-ES" dirty="0" smtClean="0">
                <a:solidFill>
                  <a:schemeClr val="bg1"/>
                </a:solidFill>
                <a:latin typeface="Calibri" panose="020F0502020204030204" pitchFamily="34" charset="0"/>
                <a:cs typeface="Times New Roman" panose="02020603050405020304" pitchFamily="18" charset="0"/>
              </a:rPr>
              <a:t>Los diámetros de las lanzas varían de 7 a 17mm y su longitud de 400 a 4.000mm.</a:t>
            </a:r>
          </a:p>
          <a:p>
            <a:pPr marL="285750" indent="-285750" algn="just">
              <a:buFont typeface="Arial" panose="020B0604020202020204" pitchFamily="34" charset="0"/>
              <a:buChar char="•"/>
            </a:pPr>
            <a:endParaRPr lang="es-ES"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Para encender la lanza se acerca su extremo a un soplete hasta que alcance la temperatura de ignición del Fe, a partir de entonces se abre lentamente la válvula de O2, luego se mantiene la lanza a una distancia de 20mm de la superficie a cortar.</a:t>
            </a:r>
            <a:endParaRPr lang="es-ES" dirty="0" smtClean="0">
              <a:solidFill>
                <a:schemeClr val="bg1"/>
              </a:solidFill>
              <a:latin typeface="Calibri" panose="020F0502020204030204" pitchFamily="34" charset="0"/>
              <a:cs typeface="Times New Roman" panose="02020603050405020304" pitchFamily="18" charset="0"/>
            </a:endParaRPr>
          </a:p>
          <a:p>
            <a:pPr algn="just"/>
            <a:endParaRPr lang="es-ES" dirty="0" smtClean="0">
              <a:solidFill>
                <a:schemeClr val="bg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ES"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pic>
        <p:nvPicPr>
          <p:cNvPr id="9" name="Imagen 8"/>
          <p:cNvPicPr>
            <a:picLocks noChangeAspect="1"/>
          </p:cNvPicPr>
          <p:nvPr/>
        </p:nvPicPr>
        <p:blipFill>
          <a:blip r:embed="rId3"/>
          <a:stretch>
            <a:fillRect/>
          </a:stretch>
        </p:blipFill>
        <p:spPr>
          <a:xfrm>
            <a:off x="6789461" y="1765742"/>
            <a:ext cx="4324350" cy="3829050"/>
          </a:xfrm>
          <a:prstGeom prst="rect">
            <a:avLst/>
          </a:prstGeom>
        </p:spPr>
      </p:pic>
      <p:pic>
        <p:nvPicPr>
          <p:cNvPr id="1026" name="Picture 2" descr="VARILLA LANZA TERMICA TD 10 X 457 (50 UNDS) P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965" y="1215246"/>
            <a:ext cx="1555541" cy="155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6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Proceso Oxicorte</a:t>
            </a:r>
            <a:endParaRPr lang="es-ES" sz="3200" dirty="0">
              <a:solidFill>
                <a:schemeClr val="bg1"/>
              </a:solidFill>
            </a:endParaRPr>
          </a:p>
        </p:txBody>
      </p:sp>
      <p:sp>
        <p:nvSpPr>
          <p:cNvPr id="9" name="Rectángulo 8"/>
          <p:cNvSpPr/>
          <p:nvPr/>
        </p:nvSpPr>
        <p:spPr>
          <a:xfrm>
            <a:off x="1093076" y="1974223"/>
            <a:ext cx="6490138" cy="2308324"/>
          </a:xfrm>
          <a:prstGeom prst="rect">
            <a:avLst/>
          </a:prstGeom>
        </p:spPr>
        <p:txBody>
          <a:bodyPr wrap="square">
            <a:spAutoFit/>
          </a:bodyPr>
          <a:lstStyle/>
          <a:p>
            <a:pPr algn="just"/>
            <a:r>
              <a:rPr lang="es-ES" dirty="0">
                <a:solidFill>
                  <a:schemeClr val="bg1"/>
                </a:solidFill>
                <a:latin typeface="Century Gothic" panose="020B0502020202090204" pitchFamily="34" charset="0"/>
                <a:ea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Este proceso de corte se basa en el fenómeno de combustión u oxidación violenta, lograda al calentar la pieza o zona a cortar a una temperatura de 800 a 900ºC y someterla a un chorro de oxigeno de alta velocidad.</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De esta manera se tiene un proceso de oxidación a alta velocidad por lo que la combustión prosigue a través de la pieza.</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Se debe tener en cuenta que la temperatura de  combustión en el proceso de corte debe ser inferior a la de fusión del metal.</a:t>
            </a:r>
            <a:endParaRPr lang="es-ES" dirty="0">
              <a:solidFill>
                <a:schemeClr val="bg1"/>
              </a:solidFill>
              <a:latin typeface="Calibri" panose="020F0502020204030204" pitchFamily="34" charset="0"/>
            </a:endParaRPr>
          </a:p>
        </p:txBody>
      </p:sp>
      <p:pic>
        <p:nvPicPr>
          <p:cNvPr id="11" name="Imagen 10"/>
          <p:cNvPicPr>
            <a:picLocks noChangeAspect="1"/>
          </p:cNvPicPr>
          <p:nvPr/>
        </p:nvPicPr>
        <p:blipFill>
          <a:blip r:embed="rId3"/>
          <a:stretch>
            <a:fillRect/>
          </a:stretch>
        </p:blipFill>
        <p:spPr>
          <a:xfrm>
            <a:off x="7850349" y="1702676"/>
            <a:ext cx="3263462" cy="3263462"/>
          </a:xfrm>
          <a:prstGeom prst="rect">
            <a:avLst/>
          </a:prstGeom>
        </p:spPr>
      </p:pic>
      <p:sp>
        <p:nvSpPr>
          <p:cNvPr id="13" name="CuadroTexto 12"/>
          <p:cNvSpPr txBox="1"/>
          <p:nvPr/>
        </p:nvSpPr>
        <p:spPr>
          <a:xfrm>
            <a:off x="8779611" y="5115014"/>
            <a:ext cx="1404938" cy="338554"/>
          </a:xfrm>
          <a:prstGeom prst="rect">
            <a:avLst/>
          </a:prstGeom>
          <a:noFill/>
        </p:spPr>
        <p:txBody>
          <a:bodyPr wrap="square" rtlCol="0">
            <a:spAutoFit/>
          </a:bodyPr>
          <a:lstStyle/>
          <a:p>
            <a:pPr algn="ctr"/>
            <a:r>
              <a:rPr lang="es-ES" sz="1600" dirty="0" smtClean="0">
                <a:solidFill>
                  <a:schemeClr val="bg1"/>
                </a:solidFill>
              </a:rPr>
              <a:t>Oxicorte</a:t>
            </a:r>
            <a:endParaRPr lang="es-ES" sz="1600" dirty="0">
              <a:solidFill>
                <a:schemeClr val="bg1"/>
              </a:solidFill>
            </a:endParaRPr>
          </a:p>
        </p:txBody>
      </p:sp>
    </p:spTree>
    <p:extLst>
      <p:ext uri="{BB962C8B-B14F-4D97-AF65-F5344CB8AC3E}">
        <p14:creationId xmlns:p14="http://schemas.microsoft.com/office/powerpoint/2010/main" val="116090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Continuación</a:t>
            </a:r>
            <a:endParaRPr lang="es-ES" sz="3200" dirty="0">
              <a:solidFill>
                <a:schemeClr val="bg1"/>
              </a:solidFill>
            </a:endParaRPr>
          </a:p>
        </p:txBody>
      </p:sp>
      <p:sp>
        <p:nvSpPr>
          <p:cNvPr id="8" name="Rectángulo 7"/>
          <p:cNvSpPr/>
          <p:nvPr/>
        </p:nvSpPr>
        <p:spPr>
          <a:xfrm>
            <a:off x="856593" y="1942692"/>
            <a:ext cx="5749159" cy="3416320"/>
          </a:xfrm>
          <a:prstGeom prst="rect">
            <a:avLst/>
          </a:prstGeom>
        </p:spPr>
        <p:txBody>
          <a:bodyPr wrap="square">
            <a:spAutoFit/>
          </a:bodyPr>
          <a:lstStyle/>
          <a:p>
            <a:pPr algn="just"/>
            <a:r>
              <a:rPr lang="es-ES" dirty="0">
                <a:solidFill>
                  <a:schemeClr val="bg1"/>
                </a:solidFill>
                <a:latin typeface="Century Gothic" panose="020B0502020202090204" pitchFamily="34" charset="0"/>
                <a:ea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Con este procedimiento se pueden cortar;</a:t>
            </a: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 Hierro dulce</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Acero al carbono</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Acero de baja aleación y de moldería.</a:t>
            </a:r>
          </a:p>
          <a:p>
            <a:pPr algn="just"/>
            <a:r>
              <a:rPr lang="es-ES" dirty="0">
                <a:solidFill>
                  <a:schemeClr val="bg1"/>
                </a:solidFill>
                <a:latin typeface="Calibri" panose="020F0502020204030204" pitchFamily="34" charset="0"/>
                <a:cs typeface="Times New Roman" panose="02020603050405020304" pitchFamily="18" charset="0"/>
              </a:rPr>
              <a:t>	</a:t>
            </a:r>
          </a:p>
          <a:p>
            <a:pPr algn="just"/>
            <a:r>
              <a:rPr lang="es-ES" dirty="0" smtClean="0">
                <a:solidFill>
                  <a:schemeClr val="bg1"/>
                </a:solidFill>
                <a:latin typeface="Calibri" panose="020F0502020204030204" pitchFamily="34" charset="0"/>
                <a:cs typeface="Times New Roman" panose="02020603050405020304" pitchFamily="18" charset="0"/>
              </a:rPr>
              <a:t>	No se puede emplear este proceso de corte para;</a:t>
            </a: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 Aceros inoxidables</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Cobre</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Aluminio</a:t>
            </a:r>
          </a:p>
          <a:p>
            <a:pPr algn="just"/>
            <a:endParaRPr lang="es-ES" dirty="0">
              <a:solidFill>
                <a:schemeClr val="bg1"/>
              </a:solidFill>
              <a:latin typeface="Calibri" panose="020F0502020204030204" pitchFamily="34" charset="0"/>
            </a:endParaRPr>
          </a:p>
        </p:txBody>
      </p:sp>
      <p:pic>
        <p:nvPicPr>
          <p:cNvPr id="10" name="Imagen 9"/>
          <p:cNvPicPr>
            <a:picLocks noChangeAspect="1"/>
          </p:cNvPicPr>
          <p:nvPr/>
        </p:nvPicPr>
        <p:blipFill>
          <a:blip r:embed="rId3"/>
          <a:stretch>
            <a:fillRect/>
          </a:stretch>
        </p:blipFill>
        <p:spPr>
          <a:xfrm>
            <a:off x="6321973" y="3512526"/>
            <a:ext cx="2327138" cy="1642800"/>
          </a:xfrm>
          <a:prstGeom prst="rect">
            <a:avLst/>
          </a:prstGeom>
        </p:spPr>
      </p:pic>
      <p:pic>
        <p:nvPicPr>
          <p:cNvPr id="11" name="Imagen 10"/>
          <p:cNvPicPr>
            <a:picLocks noChangeAspect="1"/>
          </p:cNvPicPr>
          <p:nvPr/>
        </p:nvPicPr>
        <p:blipFill>
          <a:blip r:embed="rId4"/>
          <a:stretch>
            <a:fillRect/>
          </a:stretch>
        </p:blipFill>
        <p:spPr>
          <a:xfrm>
            <a:off x="6984124" y="5155325"/>
            <a:ext cx="2758528" cy="1047914"/>
          </a:xfrm>
          <a:prstGeom prst="rect">
            <a:avLst/>
          </a:prstGeom>
        </p:spPr>
      </p:pic>
      <p:pic>
        <p:nvPicPr>
          <p:cNvPr id="12" name="Imagen 11"/>
          <p:cNvPicPr>
            <a:picLocks noChangeAspect="1"/>
          </p:cNvPicPr>
          <p:nvPr/>
        </p:nvPicPr>
        <p:blipFill>
          <a:blip r:embed="rId5"/>
          <a:stretch>
            <a:fillRect/>
          </a:stretch>
        </p:blipFill>
        <p:spPr>
          <a:xfrm>
            <a:off x="8766063" y="3490388"/>
            <a:ext cx="1664937" cy="1664937"/>
          </a:xfrm>
          <a:prstGeom prst="rect">
            <a:avLst/>
          </a:prstGeom>
        </p:spPr>
      </p:pic>
      <p:cxnSp>
        <p:nvCxnSpPr>
          <p:cNvPr id="14" name="Conector recto 13"/>
          <p:cNvCxnSpPr/>
          <p:nvPr/>
        </p:nvCxnSpPr>
        <p:spPr>
          <a:xfrm flipV="1">
            <a:off x="6722704" y="3231930"/>
            <a:ext cx="3196030" cy="275896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Conector recto 15"/>
          <p:cNvCxnSpPr/>
          <p:nvPr/>
        </p:nvCxnSpPr>
        <p:spPr>
          <a:xfrm flipH="1" flipV="1">
            <a:off x="6722704" y="3231930"/>
            <a:ext cx="3196030" cy="275896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4" name="Imagen 23"/>
          <p:cNvPicPr>
            <a:picLocks noChangeAspect="1"/>
          </p:cNvPicPr>
          <p:nvPr/>
        </p:nvPicPr>
        <p:blipFill>
          <a:blip r:embed="rId6"/>
          <a:stretch>
            <a:fillRect/>
          </a:stretch>
        </p:blipFill>
        <p:spPr>
          <a:xfrm>
            <a:off x="6014012" y="1676336"/>
            <a:ext cx="2437206" cy="1382174"/>
          </a:xfrm>
          <a:prstGeom prst="rect">
            <a:avLst/>
          </a:prstGeom>
        </p:spPr>
      </p:pic>
      <p:pic>
        <p:nvPicPr>
          <p:cNvPr id="25" name="Imagen 24"/>
          <p:cNvPicPr>
            <a:picLocks noChangeAspect="1"/>
          </p:cNvPicPr>
          <p:nvPr/>
        </p:nvPicPr>
        <p:blipFill>
          <a:blip r:embed="rId7"/>
          <a:stretch>
            <a:fillRect/>
          </a:stretch>
        </p:blipFill>
        <p:spPr>
          <a:xfrm>
            <a:off x="8643869" y="1633930"/>
            <a:ext cx="2197565" cy="1430789"/>
          </a:xfrm>
          <a:prstGeom prst="rect">
            <a:avLst/>
          </a:prstGeom>
        </p:spPr>
      </p:pic>
    </p:spTree>
    <p:extLst>
      <p:ext uri="{BB962C8B-B14F-4D97-AF65-F5344CB8AC3E}">
        <p14:creationId xmlns:p14="http://schemas.microsoft.com/office/powerpoint/2010/main" val="352239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Rectángulo 6"/>
          <p:cNvSpPr/>
          <p:nvPr/>
        </p:nvSpPr>
        <p:spPr>
          <a:xfrm>
            <a:off x="903890" y="1458961"/>
            <a:ext cx="5646961" cy="5078313"/>
          </a:xfrm>
          <a:prstGeom prst="rect">
            <a:avLst/>
          </a:prstGeom>
        </p:spPr>
        <p:txBody>
          <a:bodyPr wrap="square">
            <a:spAutoFit/>
          </a:bodyPr>
          <a:lstStyle/>
          <a:p>
            <a:pPr algn="just"/>
            <a:r>
              <a:rPr lang="es-ES" dirty="0">
                <a:solidFill>
                  <a:schemeClr val="bg1"/>
                </a:solidFill>
                <a:latin typeface="Century Gothic" panose="020B0502020202090204" pitchFamily="34" charset="0"/>
                <a:ea typeface="Calibri" panose="020F0502020204030204" pitchFamily="34" charset="0"/>
                <a:cs typeface="Times New Roman" panose="02020603050405020304" pitchFamily="18" charset="0"/>
              </a:rPr>
              <a:t>	</a:t>
            </a:r>
            <a:r>
              <a:rPr lang="es-ES"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Soplete de Oxicorte</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s-ES" u="sng"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Llaves para </a:t>
            </a:r>
            <a:r>
              <a:rPr lang="es-ES" dirty="0" err="1" smtClean="0">
                <a:solidFill>
                  <a:schemeClr val="bg1"/>
                </a:solidFill>
                <a:latin typeface="Calibri" panose="020F0502020204030204" pitchFamily="34" charset="0"/>
                <a:cs typeface="Times New Roman" panose="02020603050405020304" pitchFamily="18" charset="0"/>
              </a:rPr>
              <a:t>Ox</a:t>
            </a:r>
            <a:r>
              <a:rPr lang="es-ES" dirty="0" smtClean="0">
                <a:solidFill>
                  <a:schemeClr val="bg1"/>
                </a:solidFill>
                <a:latin typeface="Calibri" panose="020F0502020204030204" pitchFamily="34" charset="0"/>
                <a:cs typeface="Times New Roman" panose="02020603050405020304" pitchFamily="18" charset="0"/>
              </a:rPr>
              <a:t> y Ac (gas de precalentamiento)</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Palanca para el O2 de corte</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Un conducto para el Ac y otro para el O2.</a:t>
            </a: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a:t>
            </a:r>
            <a:r>
              <a:rPr lang="es-ES" u="sng" dirty="0" smtClean="0">
                <a:solidFill>
                  <a:schemeClr val="bg1"/>
                </a:solidFill>
                <a:latin typeface="Calibri" panose="020F0502020204030204" pitchFamily="34" charset="0"/>
                <a:cs typeface="Times New Roman" panose="02020603050405020304" pitchFamily="18" charset="0"/>
              </a:rPr>
              <a:t>Boquilla de oxicorte:</a:t>
            </a:r>
            <a:endParaRPr lang="es-ES" dirty="0" smtClean="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Es de latón</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-En los orificios o estrías exteriores pasa el gas de precalentamiento Ac y O2 y por el orificio  interior y central el O2 para el corte.</a:t>
            </a:r>
          </a:p>
          <a:p>
            <a:pPr algn="just"/>
            <a:endParaRPr lang="es-ES" dirty="0" smtClean="0">
              <a:solidFill>
                <a:schemeClr val="bg1"/>
              </a:solidFill>
              <a:latin typeface="Calibri" panose="020F0502020204030204" pitchFamily="34" charset="0"/>
            </a:endParaRPr>
          </a:p>
          <a:p>
            <a:pPr algn="just"/>
            <a:r>
              <a:rPr lang="es-ES" dirty="0">
                <a:solidFill>
                  <a:schemeClr val="bg1"/>
                </a:solidFill>
                <a:latin typeface="Calibri" panose="020F0502020204030204" pitchFamily="34" charset="0"/>
                <a:cs typeface="Times New Roman" panose="02020603050405020304" pitchFamily="18" charset="0"/>
              </a:rPr>
              <a:t>	</a:t>
            </a:r>
            <a:r>
              <a:rPr lang="es-ES" u="sng" dirty="0" smtClean="0">
                <a:solidFill>
                  <a:schemeClr val="bg1"/>
                </a:solidFill>
                <a:latin typeface="Calibri" panose="020F0502020204030204" pitchFamily="34" charset="0"/>
                <a:cs typeface="Times New Roman" panose="02020603050405020304" pitchFamily="18" charset="0"/>
              </a:rPr>
              <a:t>Tubos:</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Tubo de Acetileno</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Tubo de Oxigeno.</a:t>
            </a:r>
          </a:p>
          <a:p>
            <a:pPr algn="just"/>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-Ambos con sus respectivos manorreductores y mangueras.</a:t>
            </a:r>
            <a:endParaRPr lang="es-ES" dirty="0">
              <a:solidFill>
                <a:schemeClr val="bg1"/>
              </a:solidFill>
              <a:latin typeface="Calibri" panose="020F0502020204030204" pitchFamily="34" charset="0"/>
              <a:cs typeface="Times New Roman" panose="02020603050405020304" pitchFamily="18" charset="0"/>
            </a:endParaRPr>
          </a:p>
          <a:p>
            <a:pPr algn="just"/>
            <a:endParaRPr lang="es-ES" dirty="0">
              <a:solidFill>
                <a:schemeClr val="bg1"/>
              </a:solidFill>
              <a:latin typeface="Calibri" panose="020F0502020204030204" pitchFamily="34" charset="0"/>
              <a:cs typeface="Times New Roman" panose="02020603050405020304" pitchFamily="18" charset="0"/>
            </a:endParaRPr>
          </a:p>
          <a:p>
            <a:pPr algn="just"/>
            <a:endParaRPr lang="es-ES" dirty="0">
              <a:solidFill>
                <a:schemeClr val="bg1"/>
              </a:solidFill>
              <a:latin typeface="Calibri" panose="020F0502020204030204" pitchFamily="34" charset="0"/>
            </a:endParaRPr>
          </a:p>
        </p:txBody>
      </p:sp>
      <p:sp>
        <p:nvSpPr>
          <p:cNvPr id="8" name="Título 1"/>
          <p:cNvSpPr txBox="1">
            <a:spLocks/>
          </p:cNvSpPr>
          <p:nvPr/>
        </p:nvSpPr>
        <p:spPr>
          <a:xfrm>
            <a:off x="1068597" y="804691"/>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Equipo de Oxicorte</a:t>
            </a:r>
            <a:endParaRPr lang="es-ES" sz="3200" dirty="0">
              <a:solidFill>
                <a:schemeClr val="bg1"/>
              </a:solidFill>
            </a:endParaRPr>
          </a:p>
        </p:txBody>
      </p:sp>
      <p:pic>
        <p:nvPicPr>
          <p:cNvPr id="9" name="Imagen 8"/>
          <p:cNvPicPr>
            <a:picLocks noChangeAspect="1"/>
          </p:cNvPicPr>
          <p:nvPr/>
        </p:nvPicPr>
        <p:blipFill>
          <a:blip r:embed="rId3"/>
          <a:stretch>
            <a:fillRect/>
          </a:stretch>
        </p:blipFill>
        <p:spPr>
          <a:xfrm>
            <a:off x="6704148" y="1656460"/>
            <a:ext cx="1919452" cy="1919452"/>
          </a:xfrm>
          <a:prstGeom prst="rect">
            <a:avLst/>
          </a:prstGeom>
        </p:spPr>
      </p:pic>
      <p:pic>
        <p:nvPicPr>
          <p:cNvPr id="10" name="Imagen 9"/>
          <p:cNvPicPr>
            <a:picLocks noChangeAspect="1"/>
          </p:cNvPicPr>
          <p:nvPr/>
        </p:nvPicPr>
        <p:blipFill>
          <a:blip r:embed="rId4"/>
          <a:stretch>
            <a:fillRect/>
          </a:stretch>
        </p:blipFill>
        <p:spPr>
          <a:xfrm>
            <a:off x="8674699" y="1702675"/>
            <a:ext cx="2439112" cy="3746475"/>
          </a:xfrm>
          <a:prstGeom prst="rect">
            <a:avLst/>
          </a:prstGeom>
        </p:spPr>
      </p:pic>
      <p:pic>
        <p:nvPicPr>
          <p:cNvPr id="12" name="Imagen 11"/>
          <p:cNvPicPr>
            <a:picLocks noChangeAspect="1"/>
          </p:cNvPicPr>
          <p:nvPr/>
        </p:nvPicPr>
        <p:blipFill>
          <a:blip r:embed="rId5"/>
          <a:stretch>
            <a:fillRect/>
          </a:stretch>
        </p:blipFill>
        <p:spPr>
          <a:xfrm>
            <a:off x="6873766" y="3622128"/>
            <a:ext cx="1698735" cy="2393672"/>
          </a:xfrm>
          <a:prstGeom prst="rect">
            <a:avLst/>
          </a:prstGeom>
        </p:spPr>
      </p:pic>
    </p:spTree>
    <p:extLst>
      <p:ext uri="{BB962C8B-B14F-4D97-AF65-F5344CB8AC3E}">
        <p14:creationId xmlns:p14="http://schemas.microsoft.com/office/powerpoint/2010/main" val="394194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115893" y="1009643"/>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Oxicorte semi-automático - Pantógrafo</a:t>
            </a:r>
            <a:endParaRPr lang="es-ES" sz="3200" dirty="0">
              <a:solidFill>
                <a:schemeClr val="bg1"/>
              </a:solidFill>
            </a:endParaRPr>
          </a:p>
        </p:txBody>
      </p:sp>
      <p:pic>
        <p:nvPicPr>
          <p:cNvPr id="9" name="Imagen 8"/>
          <p:cNvPicPr>
            <a:picLocks noChangeAspect="1"/>
          </p:cNvPicPr>
          <p:nvPr/>
        </p:nvPicPr>
        <p:blipFill>
          <a:blip r:embed="rId3"/>
          <a:stretch>
            <a:fillRect/>
          </a:stretch>
        </p:blipFill>
        <p:spPr>
          <a:xfrm>
            <a:off x="9473219" y="2191484"/>
            <a:ext cx="1676400" cy="2457450"/>
          </a:xfrm>
          <a:prstGeom prst="rect">
            <a:avLst/>
          </a:prstGeom>
        </p:spPr>
      </p:pic>
      <p:pic>
        <p:nvPicPr>
          <p:cNvPr id="10" name="Imagen 9"/>
          <p:cNvPicPr>
            <a:picLocks noChangeAspect="1"/>
          </p:cNvPicPr>
          <p:nvPr/>
        </p:nvPicPr>
        <p:blipFill>
          <a:blip r:embed="rId4"/>
          <a:stretch>
            <a:fillRect/>
          </a:stretch>
        </p:blipFill>
        <p:spPr>
          <a:xfrm>
            <a:off x="5549462" y="2191484"/>
            <a:ext cx="3923757" cy="2499901"/>
          </a:xfrm>
          <a:prstGeom prst="rect">
            <a:avLst/>
          </a:prstGeom>
        </p:spPr>
      </p:pic>
      <p:pic>
        <p:nvPicPr>
          <p:cNvPr id="11" name="Imagen 10"/>
          <p:cNvPicPr>
            <a:picLocks noChangeAspect="1"/>
          </p:cNvPicPr>
          <p:nvPr/>
        </p:nvPicPr>
        <p:blipFill>
          <a:blip r:embed="rId5"/>
          <a:stretch>
            <a:fillRect/>
          </a:stretch>
        </p:blipFill>
        <p:spPr>
          <a:xfrm>
            <a:off x="1452096" y="1887888"/>
            <a:ext cx="4097366" cy="3107094"/>
          </a:xfrm>
          <a:prstGeom prst="rect">
            <a:avLst/>
          </a:prstGeom>
        </p:spPr>
      </p:pic>
      <p:sp>
        <p:nvSpPr>
          <p:cNvPr id="12" name="Rectángulo 11"/>
          <p:cNvSpPr/>
          <p:nvPr/>
        </p:nvSpPr>
        <p:spPr>
          <a:xfrm>
            <a:off x="1115893" y="5039590"/>
            <a:ext cx="6096000" cy="923330"/>
          </a:xfrm>
          <a:prstGeom prst="rect">
            <a:avLst/>
          </a:prstGeom>
        </p:spPr>
        <p:txBody>
          <a:bodyPr>
            <a:spAutoFit/>
          </a:bodyPr>
          <a:lstStyle/>
          <a:p>
            <a:pPr algn="just"/>
            <a:r>
              <a:rPr lang="es-ES" dirty="0">
                <a:solidFill>
                  <a:schemeClr val="bg1"/>
                </a:solidFill>
                <a:latin typeface="Century Gothic" panose="020B0502020202090204" pitchFamily="34" charset="0"/>
                <a:ea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Pantógrafo</a:t>
            </a:r>
            <a:endParaRPr lang="es-ES"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 </a:t>
            </a:r>
            <a:r>
              <a:rPr lang="es-ES" dirty="0" smtClean="0">
                <a:solidFill>
                  <a:schemeClr val="bg1"/>
                </a:solidFill>
                <a:latin typeface="Calibri" panose="020F0502020204030204" pitchFamily="34" charset="0"/>
                <a:cs typeface="Times New Roman" panose="02020603050405020304" pitchFamily="18" charset="0"/>
              </a:rPr>
              <a:t>Célula fotoeléctrica</a:t>
            </a:r>
            <a:endParaRPr lang="es-ES" dirty="0">
              <a:solidFill>
                <a:schemeClr val="bg1"/>
              </a:solidFill>
              <a:latin typeface="Calibri" panose="020F0502020204030204" pitchFamily="34" charset="0"/>
              <a:cs typeface="Times New Roman" panose="02020603050405020304" pitchFamily="18" charset="0"/>
            </a:endParaRPr>
          </a:p>
          <a:p>
            <a:pPr algn="just"/>
            <a:r>
              <a:rPr lang="es-ES" dirty="0">
                <a:solidFill>
                  <a:schemeClr val="bg1"/>
                </a:solidFill>
                <a:latin typeface="Calibri" panose="020F0502020204030204" pitchFamily="34" charset="0"/>
                <a:cs typeface="Times New Roman" panose="02020603050405020304" pitchFamily="18" charset="0"/>
              </a:rPr>
              <a:t>	- </a:t>
            </a:r>
            <a:r>
              <a:rPr lang="es-ES" dirty="0" smtClean="0">
                <a:solidFill>
                  <a:schemeClr val="bg1"/>
                </a:solidFill>
                <a:latin typeface="Calibri" panose="020F0502020204030204" pitchFamily="34" charset="0"/>
                <a:cs typeface="Times New Roman" panose="02020603050405020304" pitchFamily="18" charset="0"/>
              </a:rPr>
              <a:t>Control numérico</a:t>
            </a:r>
            <a:endParaRPr lang="es-ES"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55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Proceso de corte por Plasma</a:t>
            </a:r>
            <a:endParaRPr lang="es-ES" sz="3200" dirty="0">
              <a:solidFill>
                <a:schemeClr val="bg1"/>
              </a:solidFill>
            </a:endParaRPr>
          </a:p>
        </p:txBody>
      </p:sp>
      <p:sp>
        <p:nvSpPr>
          <p:cNvPr id="10" name="Rectángulo 9"/>
          <p:cNvSpPr/>
          <p:nvPr/>
        </p:nvSpPr>
        <p:spPr>
          <a:xfrm>
            <a:off x="1093076" y="1974223"/>
            <a:ext cx="6490138" cy="3693319"/>
          </a:xfrm>
          <a:prstGeom prst="rect">
            <a:avLst/>
          </a:prstGeom>
        </p:spPr>
        <p:txBody>
          <a:bodyPr wrap="square">
            <a:spAutoFit/>
          </a:bodyPr>
          <a:lstStyle/>
          <a:p>
            <a:pPr algn="just"/>
            <a:r>
              <a:rPr lang="es-ES" dirty="0">
                <a:solidFill>
                  <a:schemeClr val="bg1"/>
                </a:solidFill>
                <a:latin typeface="Century Gothic" panose="020B0502020202090204" pitchFamily="34" charset="0"/>
                <a:ea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Este proceso de corte se realiza mediante una masa de gas llamada plasma la que se produce cuando un chorro de gas, inicialmente frío,</a:t>
            </a:r>
            <a:r>
              <a:rPr lang="es-ES" dirty="0">
                <a:solidFill>
                  <a:schemeClr val="bg1"/>
                </a:solidFill>
                <a:latin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cs typeface="Times New Roman" panose="02020603050405020304" pitchFamily="18" charset="0"/>
              </a:rPr>
              <a:t> se calienta con un arco eléctrico y se le hace pasar por un orificio estrecho que reduce su sección. De esta manera se forma un conductor eléctrico gaseoso de alta densidad de energía, formado por una mezcla de electrones libres, iones positivos, átomos disociados y moléculas del gas.</a:t>
            </a: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La temperatura que se genera en el centro del plasma es de 50.000ºC y posee velocidad sónica (800km/h).</a:t>
            </a: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El gas de preferencia empleado para el proceso de corte por plasma es el </a:t>
            </a:r>
            <a:r>
              <a:rPr lang="es-ES" b="1" i="1" dirty="0" smtClean="0">
                <a:solidFill>
                  <a:schemeClr val="bg1"/>
                </a:solidFill>
                <a:latin typeface="Calibri" panose="020F0502020204030204" pitchFamily="34" charset="0"/>
                <a:cs typeface="Times New Roman" panose="02020603050405020304" pitchFamily="18" charset="0"/>
              </a:rPr>
              <a:t>Nitrógeno.</a:t>
            </a:r>
            <a:endParaRPr lang="es-ES" b="1" i="1" dirty="0">
              <a:solidFill>
                <a:schemeClr val="bg1"/>
              </a:solidFill>
              <a:latin typeface="Calibri" panose="020F0502020204030204" pitchFamily="34" charset="0"/>
            </a:endParaRPr>
          </a:p>
        </p:txBody>
      </p:sp>
      <p:pic>
        <p:nvPicPr>
          <p:cNvPr id="11" name="Imagen 10"/>
          <p:cNvPicPr>
            <a:picLocks noChangeAspect="1"/>
          </p:cNvPicPr>
          <p:nvPr/>
        </p:nvPicPr>
        <p:blipFill>
          <a:blip r:embed="rId3"/>
          <a:stretch>
            <a:fillRect/>
          </a:stretch>
        </p:blipFill>
        <p:spPr>
          <a:xfrm>
            <a:off x="7772828" y="2082164"/>
            <a:ext cx="3340983" cy="2316415"/>
          </a:xfrm>
          <a:prstGeom prst="rect">
            <a:avLst/>
          </a:prstGeom>
        </p:spPr>
      </p:pic>
    </p:spTree>
    <p:extLst>
      <p:ext uri="{BB962C8B-B14F-4D97-AF65-F5344CB8AC3E}">
        <p14:creationId xmlns:p14="http://schemas.microsoft.com/office/powerpoint/2010/main" val="199545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Tipos de arco-plasma</a:t>
            </a:r>
            <a:endParaRPr lang="es-ES" sz="3200" dirty="0">
              <a:solidFill>
                <a:schemeClr val="bg1"/>
              </a:solidFill>
            </a:endParaRPr>
          </a:p>
        </p:txBody>
      </p:sp>
      <p:pic>
        <p:nvPicPr>
          <p:cNvPr id="8" name="Imagen 7"/>
          <p:cNvPicPr>
            <a:picLocks noChangeAspect="1"/>
          </p:cNvPicPr>
          <p:nvPr/>
        </p:nvPicPr>
        <p:blipFill>
          <a:blip r:embed="rId3"/>
          <a:stretch>
            <a:fillRect/>
          </a:stretch>
        </p:blipFill>
        <p:spPr>
          <a:xfrm>
            <a:off x="6562378" y="2616584"/>
            <a:ext cx="4551433" cy="2459913"/>
          </a:xfrm>
          <a:prstGeom prst="rect">
            <a:avLst/>
          </a:prstGeom>
        </p:spPr>
      </p:pic>
      <p:sp>
        <p:nvSpPr>
          <p:cNvPr id="9" name="Rectángulo 8"/>
          <p:cNvSpPr/>
          <p:nvPr/>
        </p:nvSpPr>
        <p:spPr>
          <a:xfrm>
            <a:off x="1093076" y="1974223"/>
            <a:ext cx="5323490" cy="5078313"/>
          </a:xfrm>
          <a:prstGeom prst="rect">
            <a:avLst/>
          </a:prstGeom>
        </p:spPr>
        <p:txBody>
          <a:bodyPr wrap="square">
            <a:spAutoFit/>
          </a:bodyPr>
          <a:lstStyle/>
          <a:p>
            <a:pPr algn="just"/>
            <a:r>
              <a:rPr lang="es-ES" dirty="0">
                <a:solidFill>
                  <a:schemeClr val="bg1"/>
                </a:solidFill>
                <a:latin typeface="Century Gothic" panose="020B0502020202090204" pitchFamily="34" charset="0"/>
                <a:ea typeface="Calibri" panose="020F0502020204030204" pitchFamily="34" charset="0"/>
                <a:cs typeface="Times New Roman" panose="02020603050405020304" pitchFamily="18" charset="0"/>
              </a:rPr>
              <a:t>	</a:t>
            </a:r>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Arco-Plasma no Transferido;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 produce cuando el arco salta entre el electrodo y la boquilla, la cual está conectada al polo positivo de la fuente de corriente</a:t>
            </a:r>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s-ES"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De esta manera para hacer saltar el arco-plasma es necesario disminuir la distancia entre boquilla y la pieza. Este tipo de arco se emplea en </a:t>
            </a:r>
            <a:r>
              <a:rPr lang="es-ES"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SOLDADURA.</a:t>
            </a:r>
          </a:p>
          <a:p>
            <a:pPr algn="just"/>
            <a:endPar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Arco-Plasma Transferido</a:t>
            </a:r>
            <a:r>
              <a:rPr lang="es-ES"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se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produce estableciendo un arco piloto de cebado entre el electrodo y la boquilla. En el momento que se forma el arco entre la boquilla y la pieza el piloto se apaga automáticamente por medio de un relé, conectándose al mismo tiempo la pieza a cortar al polo positivo de la máquina. Este proceso de arco se usa en </a:t>
            </a:r>
            <a:r>
              <a:rPr lang="es-ES"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Corte.</a:t>
            </a:r>
            <a:endParaRPr lang="es-ES"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s-ES"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s-ES" i="1" dirty="0" smtClean="0">
              <a:solidFill>
                <a:schemeClr val="bg1"/>
              </a:solidFill>
              <a:latin typeface="Calibri" panose="020F0502020204030204" pitchFamily="34" charset="0"/>
              <a:cs typeface="Times New Roman" panose="02020603050405020304" pitchFamily="18" charset="0"/>
            </a:endParaRP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9998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Modalidades de corte con plasma</a:t>
            </a:r>
            <a:endParaRPr lang="es-ES" sz="3200" dirty="0">
              <a:solidFill>
                <a:schemeClr val="bg1"/>
              </a:solidFill>
            </a:endParaRPr>
          </a:p>
        </p:txBody>
      </p:sp>
      <p:sp>
        <p:nvSpPr>
          <p:cNvPr id="8" name="Rectángulo 7"/>
          <p:cNvSpPr/>
          <p:nvPr/>
        </p:nvSpPr>
        <p:spPr>
          <a:xfrm>
            <a:off x="1093076" y="1779687"/>
            <a:ext cx="5323490" cy="4247317"/>
          </a:xfrm>
          <a:prstGeom prst="rect">
            <a:avLst/>
          </a:prstGeom>
        </p:spPr>
        <p:txBody>
          <a:bodyPr wrap="square">
            <a:spAutoFit/>
          </a:bodyPr>
          <a:lstStyle/>
          <a:p>
            <a:pPr marL="342900" indent="-342900" algn="just">
              <a:buFont typeface="+mj-lt"/>
              <a:buAutoNum type="alphaLcParenR"/>
            </a:pPr>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Corte con plasma de aire: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el gas empleado es aire y los electrodos son de circonio o hafnio. Mejora la velocidad un 25% y suele aplicarse sólo al acero inoxidable y al aluminio, debido a que en los aceros la superficie queda oxidada.</a:t>
            </a:r>
          </a:p>
          <a:p>
            <a:pPr marL="342900" indent="-342900" algn="just">
              <a:buFont typeface="+mj-lt"/>
              <a:buAutoNum type="alphaLcParenR"/>
            </a:pPr>
            <a:endPar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lphaLcParenR"/>
            </a:pPr>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Corte con inyección de O2:</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utiliza N2 como gas de cebado e introduce el O2 en el momento en que se produce el chorro-plasma en una proporción de 80% de N2 y 20% de O2. Se aplica a </a:t>
            </a:r>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aceros al carbono</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lphaLcParenR"/>
            </a:pPr>
            <a:endPar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s-ES" dirty="0" smtClean="0">
              <a:solidFill>
                <a:schemeClr val="bg1"/>
              </a:solidFill>
              <a:latin typeface="Calibri" panose="020F0502020204030204" pitchFamily="34" charset="0"/>
              <a:cs typeface="Times New Roman" panose="02020603050405020304" pitchFamily="18" charset="0"/>
            </a:endParaRP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pic>
        <p:nvPicPr>
          <p:cNvPr id="9" name="Imagen 8"/>
          <p:cNvPicPr>
            <a:picLocks noChangeAspect="1"/>
          </p:cNvPicPr>
          <p:nvPr/>
        </p:nvPicPr>
        <p:blipFill>
          <a:blip r:embed="rId3"/>
          <a:stretch>
            <a:fillRect/>
          </a:stretch>
        </p:blipFill>
        <p:spPr>
          <a:xfrm>
            <a:off x="7067180" y="3488121"/>
            <a:ext cx="3705225" cy="2057400"/>
          </a:xfrm>
          <a:prstGeom prst="rect">
            <a:avLst/>
          </a:prstGeom>
        </p:spPr>
      </p:pic>
      <p:sp>
        <p:nvSpPr>
          <p:cNvPr id="10" name="CuadroTexto 9"/>
          <p:cNvSpPr txBox="1"/>
          <p:nvPr/>
        </p:nvSpPr>
        <p:spPr>
          <a:xfrm>
            <a:off x="8748080" y="5688450"/>
            <a:ext cx="1404938" cy="338554"/>
          </a:xfrm>
          <a:prstGeom prst="rect">
            <a:avLst/>
          </a:prstGeom>
          <a:noFill/>
        </p:spPr>
        <p:txBody>
          <a:bodyPr wrap="square" rtlCol="0">
            <a:spAutoFit/>
          </a:bodyPr>
          <a:lstStyle/>
          <a:p>
            <a:pPr algn="ctr"/>
            <a:r>
              <a:rPr lang="es-ES" sz="1600" dirty="0" smtClean="0">
                <a:solidFill>
                  <a:schemeClr val="bg1"/>
                </a:solidFill>
              </a:rPr>
              <a:t>Doble Flujo</a:t>
            </a:r>
            <a:endParaRPr lang="es-ES" sz="1600" dirty="0">
              <a:solidFill>
                <a:schemeClr val="bg1"/>
              </a:solidFill>
            </a:endParaRPr>
          </a:p>
        </p:txBody>
      </p:sp>
    </p:spTree>
    <p:extLst>
      <p:ext uri="{BB962C8B-B14F-4D97-AF65-F5344CB8AC3E}">
        <p14:creationId xmlns:p14="http://schemas.microsoft.com/office/powerpoint/2010/main" val="130006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p:spPr>
      </p:pic>
      <p:sp>
        <p:nvSpPr>
          <p:cNvPr id="7" name="Título 1"/>
          <p:cNvSpPr txBox="1">
            <a:spLocks/>
          </p:cNvSpPr>
          <p:nvPr/>
        </p:nvSpPr>
        <p:spPr>
          <a:xfrm>
            <a:off x="1093076" y="1048406"/>
            <a:ext cx="8825658" cy="6542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bg1"/>
                </a:solidFill>
              </a:rPr>
              <a:t>Modalidades de corte con plasma</a:t>
            </a:r>
            <a:endParaRPr lang="es-ES" sz="3200" dirty="0">
              <a:solidFill>
                <a:schemeClr val="bg1"/>
              </a:solidFill>
            </a:endParaRPr>
          </a:p>
        </p:txBody>
      </p:sp>
      <p:sp>
        <p:nvSpPr>
          <p:cNvPr id="9" name="Rectángulo 8"/>
          <p:cNvSpPr/>
          <p:nvPr/>
        </p:nvSpPr>
        <p:spPr>
          <a:xfrm>
            <a:off x="1156139" y="2009688"/>
            <a:ext cx="5323490" cy="3970318"/>
          </a:xfrm>
          <a:prstGeom prst="rect">
            <a:avLst/>
          </a:prstGeom>
        </p:spPr>
        <p:txBody>
          <a:bodyPr wrap="square">
            <a:spAutoFit/>
          </a:bodyPr>
          <a:lstStyle/>
          <a:p>
            <a:pPr algn="just"/>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	Corte con doble flujo: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añade un segundo gas de protección alrededor de la boquilla y usa una capsula protectora de cerámica que la protege del arco doble.</a:t>
            </a:r>
          </a:p>
          <a:p>
            <a:pPr algn="just"/>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Como gas de corte se utiliza el N2 y como gas de protección el CO2, aire, Ar-H2 dependiendo del metal a cortar.</a:t>
            </a:r>
          </a:p>
          <a:p>
            <a:pPr marL="342900" indent="-342900" algn="just">
              <a:buFont typeface="+mj-lt"/>
              <a:buAutoNum type="alphaLcParenR"/>
            </a:pPr>
            <a:endParaRPr lang="es-ES"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lphaLcParenR"/>
            </a:pPr>
            <a:endPar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S"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	Corte con inyección de H2O: </a:t>
            </a:r>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 inyecta agua de manera radial y laminar y emplea el N2 para todo tipos de materiales. El agua ayuda a la vez a refrigerar la boquilla.</a:t>
            </a:r>
            <a:endParaRPr lang="es-ES" dirty="0" smtClean="0">
              <a:solidFill>
                <a:schemeClr val="bg1"/>
              </a:solidFill>
              <a:latin typeface="Calibri" panose="020F0502020204030204" pitchFamily="34" charset="0"/>
              <a:cs typeface="Times New Roman" panose="02020603050405020304" pitchFamily="18" charset="0"/>
            </a:endParaRPr>
          </a:p>
          <a:p>
            <a:pPr algn="just"/>
            <a:endParaRPr lang="es-ES" dirty="0">
              <a:solidFill>
                <a:schemeClr val="bg1"/>
              </a:solidFill>
              <a:latin typeface="Calibri" panose="020F0502020204030204" pitchFamily="34" charset="0"/>
              <a:cs typeface="Times New Roman" panose="02020603050405020304" pitchFamily="18" charset="0"/>
            </a:endParaRPr>
          </a:p>
          <a:p>
            <a:pPr algn="just"/>
            <a:r>
              <a:rPr lang="es-ES" dirty="0" smtClean="0">
                <a:solidFill>
                  <a:schemeClr val="bg1"/>
                </a:solidFill>
                <a:latin typeface="Calibri" panose="020F0502020204030204" pitchFamily="34" charset="0"/>
                <a:cs typeface="Times New Roman" panose="02020603050405020304" pitchFamily="18" charset="0"/>
              </a:rPr>
              <a:t>	</a:t>
            </a:r>
            <a:endParaRPr lang="es-ES" b="1" i="1" dirty="0">
              <a:solidFill>
                <a:schemeClr val="bg1"/>
              </a:solidFill>
              <a:latin typeface="Calibri" panose="020F0502020204030204" pitchFamily="34" charset="0"/>
            </a:endParaRPr>
          </a:p>
        </p:txBody>
      </p:sp>
      <p:pic>
        <p:nvPicPr>
          <p:cNvPr id="10" name="Imagen 9"/>
          <p:cNvPicPr>
            <a:picLocks noChangeAspect="1"/>
          </p:cNvPicPr>
          <p:nvPr/>
        </p:nvPicPr>
        <p:blipFill>
          <a:blip r:embed="rId3"/>
          <a:stretch>
            <a:fillRect/>
          </a:stretch>
        </p:blipFill>
        <p:spPr>
          <a:xfrm rot="16200000">
            <a:off x="7405572" y="2123580"/>
            <a:ext cx="3233831" cy="2817026"/>
          </a:xfrm>
          <a:prstGeom prst="rect">
            <a:avLst/>
          </a:prstGeom>
        </p:spPr>
      </p:pic>
      <p:sp>
        <p:nvSpPr>
          <p:cNvPr id="12" name="CuadroTexto 11"/>
          <p:cNvSpPr txBox="1"/>
          <p:nvPr/>
        </p:nvSpPr>
        <p:spPr>
          <a:xfrm>
            <a:off x="8320018" y="5361510"/>
            <a:ext cx="1598716" cy="584775"/>
          </a:xfrm>
          <a:prstGeom prst="rect">
            <a:avLst/>
          </a:prstGeom>
          <a:noFill/>
        </p:spPr>
        <p:txBody>
          <a:bodyPr wrap="square" rtlCol="0">
            <a:spAutoFit/>
          </a:bodyPr>
          <a:lstStyle/>
          <a:p>
            <a:pPr algn="ctr"/>
            <a:r>
              <a:rPr lang="es-ES" sz="1600" dirty="0" smtClean="0">
                <a:solidFill>
                  <a:schemeClr val="bg1"/>
                </a:solidFill>
              </a:rPr>
              <a:t>Por inyección de agua</a:t>
            </a:r>
            <a:endParaRPr lang="es-ES" sz="1600" dirty="0">
              <a:solidFill>
                <a:schemeClr val="bg1"/>
              </a:solidFill>
            </a:endParaRPr>
          </a:p>
        </p:txBody>
      </p:sp>
    </p:spTree>
    <p:extLst>
      <p:ext uri="{BB962C8B-B14F-4D97-AF65-F5344CB8AC3E}">
        <p14:creationId xmlns:p14="http://schemas.microsoft.com/office/powerpoint/2010/main" val="3001959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Anaranjad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348</TotalTime>
  <Words>233</Words>
  <Application>Microsoft Office PowerPoint</Application>
  <PresentationFormat>Panorámica</PresentationFormat>
  <Paragraphs>145</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Century Gothic</vt:lpstr>
      <vt:lpstr>Times New Roman</vt:lpstr>
      <vt:lpstr>Wingdings 3</vt:lpstr>
      <vt:lpstr>Sala de reuniones 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dc:creator>
  <cp:lastModifiedBy>Ros</cp:lastModifiedBy>
  <cp:revision>49</cp:revision>
  <dcterms:created xsi:type="dcterms:W3CDTF">2020-06-17T21:55:16Z</dcterms:created>
  <dcterms:modified xsi:type="dcterms:W3CDTF">2020-06-19T13:23:56Z</dcterms:modified>
</cp:coreProperties>
</file>