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7394-0A20-4CF6-9066-CFC2C1C9D3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9149" y="389840"/>
            <a:ext cx="8281987" cy="2954655"/>
          </a:xfrm>
        </p:spPr>
        <p:txBody>
          <a:bodyPr anchor="t" anchorCtr="0">
            <a:normAutofit/>
          </a:bodyPr>
          <a:lstStyle>
            <a:lvl1pPr algn="l">
              <a:lnSpc>
                <a:spcPct val="100000"/>
              </a:lnSpc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10971F-8922-4B23-9C80-0643D7E350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149" y="3536951"/>
            <a:ext cx="8281989" cy="2555874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1BC074-1090-47AF-BDE8-3859BF574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A7947-E287-4738-8C82-07CE4F01EF03}" type="datetime2">
              <a:rPr lang="en-US" smtClean="0"/>
              <a:t>Tuesday, May 21, 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D6522F-D41A-4734-8BD1-BD6E5A37D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4D4206-406C-42A3-BBD4-44C043180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‹Nº›</a:t>
            </a:fld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2184FF4-7029-4ED7-813A-192E60608764}"/>
              </a:ext>
            </a:extLst>
          </p:cNvPr>
          <p:cNvSpPr>
            <a:spLocks noChangeAspect="1"/>
          </p:cNvSpPr>
          <p:nvPr/>
        </p:nvSpPr>
        <p:spPr>
          <a:xfrm rot="2700000">
            <a:off x="612445" y="481888"/>
            <a:ext cx="1080000" cy="1262947"/>
          </a:xfrm>
          <a:custGeom>
            <a:avLst/>
            <a:gdLst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0 w 1080000"/>
              <a:gd name="connsiteY9" fmla="*/ 931034 h 1262947"/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540000 w 1080000"/>
              <a:gd name="connsiteY9" fmla="*/ 0 h 1262947"/>
              <a:gd name="connsiteX0" fmla="*/ 540000 w 1080000"/>
              <a:gd name="connsiteY0" fmla="*/ 0 h 1262947"/>
              <a:gd name="connsiteX1" fmla="*/ 1064374 w 1080000"/>
              <a:gd name="connsiteY1" fmla="*/ 931034 h 1262947"/>
              <a:gd name="connsiteX2" fmla="*/ 1069029 w 1080000"/>
              <a:gd name="connsiteY2" fmla="*/ 938533 h 1262947"/>
              <a:gd name="connsiteX3" fmla="*/ 1080000 w 1080000"/>
              <a:gd name="connsiteY3" fmla="*/ 992947 h 1262947"/>
              <a:gd name="connsiteX4" fmla="*/ 540000 w 1080000"/>
              <a:gd name="connsiteY4" fmla="*/ 1262947 h 1262947"/>
              <a:gd name="connsiteX5" fmla="*/ 0 w 1080000"/>
              <a:gd name="connsiteY5" fmla="*/ 992947 h 1262947"/>
              <a:gd name="connsiteX6" fmla="*/ 10971 w 1080000"/>
              <a:gd name="connsiteY6" fmla="*/ 938533 h 1262947"/>
              <a:gd name="connsiteX7" fmla="*/ 15626 w 1080000"/>
              <a:gd name="connsiteY7" fmla="*/ 931034 h 1262947"/>
              <a:gd name="connsiteX8" fmla="*/ 540000 w 1080000"/>
              <a:gd name="connsiteY8" fmla="*/ 0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AA7AB09-557C-41AD-9113-FF9F68FA1035}"/>
              </a:ext>
            </a:extLst>
          </p:cNvPr>
          <p:cNvSpPr/>
          <p:nvPr/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F99ECAA-1F11-4937-BBA6-51935AB44C9D}"/>
              </a:ext>
            </a:extLst>
          </p:cNvPr>
          <p:cNvSpPr>
            <a:spLocks noChangeAspec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9DE9FAB-6BBA-4CFE-B67D-77B47F01ECA4}"/>
              </a:ext>
            </a:extLst>
          </p:cNvPr>
          <p:cNvGrpSpPr/>
          <p:nvPr/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43098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79361-B9A1-48F2-9473-23DE30E2D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03906"/>
            <a:ext cx="11090275" cy="1333057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986779-C2F3-447D-85F7-F6B0E2C97D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661572-1A59-4E3B-BA65-3329E9468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EBD84-71F4-4271-8C46-0D47C0A9B12E}" type="datetime2">
              <a:rPr lang="en-US" smtClean="0"/>
              <a:t>Tuesday, May 21,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EF84F1-99FE-4F0B-9E76-F581C2C1B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B2D769-16B1-43C4-BF14-317553351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913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56583A-514F-4632-820D-E7EE236A46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73CBBB-7DDC-4437-8C7D-22A1C35202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C69EBF-DA20-4024-8006-B158D571E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0CE1-F450-4107-B2CB-17B18F8A3F4A}" type="datetime2">
              <a:rPr lang="en-US" smtClean="0"/>
              <a:t>Tuesday, May 21,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BAC8B9-14B5-4DF1-994D-AB47DB3BA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876582-5F9B-4F5E-AAD5-D608CB68E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553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3BDBC526-6DCD-4FF6-8395-D8C22E46E527}"/>
              </a:ext>
            </a:extLst>
          </p:cNvPr>
          <p:cNvGrpSpPr/>
          <p:nvPr/>
        </p:nvGrpSpPr>
        <p:grpSpPr>
          <a:xfrm>
            <a:off x="613998" y="5334748"/>
            <a:ext cx="678135" cy="990000"/>
            <a:chOff x="10490969" y="1448827"/>
            <a:chExt cx="678135" cy="990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2ECB475-568C-47AC-B16D-2E202DEB2DE0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80D8764-525A-441E-B58F-068E82F09714}"/>
                </a:ext>
              </a:extLst>
            </p:cNvPr>
            <p:cNvSpPr/>
            <p:nvPr/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1196109-6F2B-4738-B2FC-2CCC753AABD4}"/>
                </a:ext>
              </a:extLst>
            </p:cNvPr>
            <p:cNvSpPr/>
            <p:nvPr/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7E468C2-69B8-470B-85E3-801A3CB1D7E2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1A4B040-51E3-4DA0-B21D-EEE173E75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1600" cy="1332000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2CD90-429B-4A55-B6C8-DD6CE6994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113199"/>
            <a:ext cx="11090274" cy="3979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4EE704-5DCA-484E-85E0-0E3A7B1C5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8C025-CD7A-4966-867E-81CF82B15267}" type="datetime2">
              <a:rPr lang="en-US" smtClean="0"/>
              <a:t>Tuesday, May 21,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A69B66-1C18-44A2-93F7-97DED26F2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4B5A0-66FA-433A-8DC5-C097C63B4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022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4644CBB8-40B8-42F8-9172-07A476341DDA}"/>
              </a:ext>
            </a:extLst>
          </p:cNvPr>
          <p:cNvGrpSpPr/>
          <p:nvPr/>
        </p:nvGrpSpPr>
        <p:grpSpPr>
          <a:xfrm>
            <a:off x="356481" y="879007"/>
            <a:ext cx="734257" cy="760506"/>
            <a:chOff x="5243759" y="1363788"/>
            <a:chExt cx="734257" cy="760506"/>
          </a:xfrm>
        </p:grpSpPr>
        <p:sp>
          <p:nvSpPr>
            <p:cNvPr id="49" name="Freeform 5">
              <a:extLst>
                <a:ext uri="{FF2B5EF4-FFF2-40B4-BE49-F238E27FC236}">
                  <a16:creationId xmlns:a16="http://schemas.microsoft.com/office/drawing/2014/main" id="{35CE073E-302A-4AA7-98C7-8667DDDCFA18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0" name="Freeform 6">
              <a:extLst>
                <a:ext uri="{FF2B5EF4-FFF2-40B4-BE49-F238E27FC236}">
                  <a16:creationId xmlns:a16="http://schemas.microsoft.com/office/drawing/2014/main" id="{4FD1AE2F-DD70-4E93-B905-E052A23F0B1C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1" name="Freeform 8">
              <a:extLst>
                <a:ext uri="{FF2B5EF4-FFF2-40B4-BE49-F238E27FC236}">
                  <a16:creationId xmlns:a16="http://schemas.microsoft.com/office/drawing/2014/main" id="{E8D529E5-8838-47F0-98A4-2D46F11E499C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5DA2564-D3DB-48AD-83F0-6CC6B574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563" y="474345"/>
            <a:ext cx="11077574" cy="2954655"/>
          </a:xfrm>
        </p:spPr>
        <p:txBody>
          <a:bodyPr vert="horz" wrap="square" lIns="0" tIns="0" rIns="0" bIns="0" rtlCol="0" anchor="b" anchorCtr="0">
            <a:normAutofit/>
          </a:bodyPr>
          <a:lstStyle>
            <a:lvl1pPr>
              <a:defRPr lang="en-US" sz="64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403DDF-462A-45CE-931B-010AB4F73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09929-0719-4517-94D6-FDF7F99E70F6}" type="datetime2">
              <a:rPr lang="en-US" smtClean="0"/>
              <a:t>Tuesday, May 21,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E10702-2ACF-4768-9E91-8CB87B895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DFA722-391E-4FCF-8E15-0D7E2EC02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‹Nº›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EEA752-36DA-440B-8747-0EB2914080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6271" y="3629772"/>
            <a:ext cx="11074866" cy="2678953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0BCC02B0-8581-4752-B7BC-3CE1EF17B9F7}"/>
              </a:ext>
            </a:extLst>
          </p:cNvPr>
          <p:cNvSpPr>
            <a:spLocks noChangeAspect="1"/>
          </p:cNvSpPr>
          <p:nvPr/>
        </p:nvSpPr>
        <p:spPr>
          <a:xfrm rot="18900000">
            <a:off x="11209132" y="4448189"/>
            <a:ext cx="999200" cy="1262947"/>
          </a:xfrm>
          <a:custGeom>
            <a:avLst/>
            <a:gdLst>
              <a:gd name="connsiteX0" fmla="*/ 540000 w 999200"/>
              <a:gd name="connsiteY0" fmla="*/ 0 h 1262947"/>
              <a:gd name="connsiteX1" fmla="*/ 999200 w 999200"/>
              <a:gd name="connsiteY1" fmla="*/ 815317 h 1262947"/>
              <a:gd name="connsiteX2" fmla="*/ 552185 w 999200"/>
              <a:gd name="connsiteY2" fmla="*/ 1262333 h 1262947"/>
              <a:gd name="connsiteX3" fmla="*/ 540000 w 999200"/>
              <a:gd name="connsiteY3" fmla="*/ 1262947 h 1262947"/>
              <a:gd name="connsiteX4" fmla="*/ 0 w 999200"/>
              <a:gd name="connsiteY4" fmla="*/ 992947 h 1262947"/>
              <a:gd name="connsiteX5" fmla="*/ 10971 w 999200"/>
              <a:gd name="connsiteY5" fmla="*/ 938533 h 1262947"/>
              <a:gd name="connsiteX6" fmla="*/ 15626 w 999200"/>
              <a:gd name="connsiteY6" fmla="*/ 931034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9200" h="1262947">
                <a:moveTo>
                  <a:pt x="540000" y="0"/>
                </a:moveTo>
                <a:lnTo>
                  <a:pt x="999200" y="815317"/>
                </a:lnTo>
                <a:lnTo>
                  <a:pt x="552185" y="1262333"/>
                </a:lnTo>
                <a:lnTo>
                  <a:pt x="540000" y="1262947"/>
                </a:ln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10200000" scaled="0"/>
          </a:gradFill>
          <a:ln>
            <a:noFill/>
          </a:ln>
          <a:effectLst>
            <a:innerShdw blurRad="254000" dist="101600" dir="42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EA0FF4DB-8180-4D26-AEAE-7ECDB670F71D}"/>
              </a:ext>
            </a:extLst>
          </p:cNvPr>
          <p:cNvSpPr/>
          <p:nvPr/>
        </p:nvSpPr>
        <p:spPr>
          <a:xfrm rot="2700000">
            <a:off x="11686937" y="4853516"/>
            <a:ext cx="540000" cy="978284"/>
          </a:xfrm>
          <a:custGeom>
            <a:avLst/>
            <a:gdLst>
              <a:gd name="connsiteX0" fmla="*/ 113288 w 540000"/>
              <a:gd name="connsiteY0" fmla="*/ 0 h 978284"/>
              <a:gd name="connsiteX1" fmla="*/ 539386 w 540000"/>
              <a:gd name="connsiteY1" fmla="*/ 426099 h 978284"/>
              <a:gd name="connsiteX2" fmla="*/ 540000 w 540000"/>
              <a:gd name="connsiteY2" fmla="*/ 438284 h 978284"/>
              <a:gd name="connsiteX3" fmla="*/ 270000 w 540000"/>
              <a:gd name="connsiteY3" fmla="*/ 978284 h 978284"/>
              <a:gd name="connsiteX4" fmla="*/ 0 w 540000"/>
              <a:gd name="connsiteY4" fmla="*/ 438284 h 978284"/>
              <a:gd name="connsiteX5" fmla="*/ 79081 w 540000"/>
              <a:gd name="connsiteY5" fmla="*/ 56446 h 978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0000" h="978284">
                <a:moveTo>
                  <a:pt x="113288" y="0"/>
                </a:moveTo>
                <a:lnTo>
                  <a:pt x="539386" y="426099"/>
                </a:lnTo>
                <a:lnTo>
                  <a:pt x="540000" y="438284"/>
                </a:lnTo>
                <a:cubicBezTo>
                  <a:pt x="540000" y="736518"/>
                  <a:pt x="419117" y="978284"/>
                  <a:pt x="270000" y="978284"/>
                </a:cubicBezTo>
                <a:cubicBezTo>
                  <a:pt x="120883" y="978284"/>
                  <a:pt x="0" y="736518"/>
                  <a:pt x="0" y="438284"/>
                </a:cubicBezTo>
                <a:cubicBezTo>
                  <a:pt x="0" y="289167"/>
                  <a:pt x="30220" y="154167"/>
                  <a:pt x="79081" y="56446"/>
                </a:cubicBezTo>
                <a:close/>
              </a:path>
            </a:pathLst>
          </a:cu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381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94729CA3-91C4-4A89-9448-A2F0E409177A}"/>
              </a:ext>
            </a:extLst>
          </p:cNvPr>
          <p:cNvSpPr>
            <a:spLocks noChangeAspect="1"/>
          </p:cNvSpPr>
          <p:nvPr/>
        </p:nvSpPr>
        <p:spPr>
          <a:xfrm>
            <a:off x="11069864" y="33337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68347B7-45FA-4A01-924D-DC385B720B3E}"/>
              </a:ext>
            </a:extLst>
          </p:cNvPr>
          <p:cNvGrpSpPr/>
          <p:nvPr/>
        </p:nvGrpSpPr>
        <p:grpSpPr>
          <a:xfrm>
            <a:off x="331786" y="5528198"/>
            <a:ext cx="631474" cy="667800"/>
            <a:chOff x="2994153" y="1378666"/>
            <a:chExt cx="631474" cy="6678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1167DA1-25D1-4E60-A62E-42B6F56A96E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3039890" y="1332929"/>
              <a:ext cx="540000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B7B7215-A661-477E-91D0-CDBE5564D2B9}"/>
                </a:ext>
              </a:extLst>
            </p:cNvPr>
            <p:cNvSpPr/>
            <p:nvPr/>
          </p:nvSpPr>
          <p:spPr>
            <a:xfrm rot="8100000">
              <a:off x="3047090" y="1506466"/>
              <a:ext cx="270000" cy="54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978E540-142B-4A82-9C3F-E61BC190A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4" cy="13320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C6BF36-D4F5-4363-B440-BDAE50BBD4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2" y="2097175"/>
            <a:ext cx="5435600" cy="3995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362910-87AA-4E67-992D-8D4822FD8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5538" y="2097175"/>
            <a:ext cx="5435600" cy="3995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99A8AF-0998-4613-B1D8-C14ECBFFD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95673-5512-4AAA-9AEB-E00C61EC65D5}" type="datetime2">
              <a:rPr lang="en-US" smtClean="0"/>
              <a:t>Tuesday, May 21, 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E44EAA-B8A9-4428-A9DF-1174DA940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E5C381-C899-4BF9-B584-2D78074D1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397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FD65A50E-2F73-4426-8586-9731AFA2D2E0}"/>
              </a:ext>
            </a:extLst>
          </p:cNvPr>
          <p:cNvSpPr>
            <a:spLocks noChangeAspect="1"/>
          </p:cNvSpPr>
          <p:nvPr/>
        </p:nvSpPr>
        <p:spPr>
          <a:xfrm>
            <a:off x="11091612" y="5893466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89C080-4102-49AE-BDA9-59A4A67E2486}"/>
              </a:ext>
            </a:extLst>
          </p:cNvPr>
          <p:cNvSpPr/>
          <p:nvPr/>
        </p:nvSpPr>
        <p:spPr>
          <a:xfrm>
            <a:off x="11451612" y="5827878"/>
            <a:ext cx="379049" cy="360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E62014-F04C-495A-964E-6B888D49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sz="32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5DF027-E633-44EE-ACA0-C205930AA9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881275"/>
            <a:ext cx="5437186" cy="535354"/>
          </a:xfrm>
        </p:spPr>
        <p:txBody>
          <a:bodyPr anchor="b">
            <a:normAutofit/>
          </a:bodyPr>
          <a:lstStyle>
            <a:lvl1pPr marL="0" indent="0">
              <a:buNone/>
              <a:defRPr sz="14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A4F363-FEEF-4CD2-A18E-17AE8D4851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0863" y="2577270"/>
            <a:ext cx="5429114" cy="3515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E50F8C-4D64-40FD-AE8C-6A1F3C2A84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12024" y="1881275"/>
            <a:ext cx="5436392" cy="535354"/>
          </a:xfrm>
        </p:spPr>
        <p:txBody>
          <a:bodyPr vert="horz" wrap="square" lIns="0" tIns="0" rIns="0" bIns="0" rtlCol="0" anchor="b">
            <a:normAutofit/>
          </a:bodyPr>
          <a:lstStyle>
            <a:lvl1pPr>
              <a:defRPr lang="en-US" sz="1400" b="0" cap="all" spc="200" baseline="0" dirty="0">
                <a:solidFill>
                  <a:schemeClr val="tx1"/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AC943E-DB2B-40E0-907F-8EA1404791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2023" y="2577270"/>
            <a:ext cx="5436391" cy="3515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CDCD5B-3F26-4AFA-8BD4-E5D8DD2AF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138FA-2E87-4873-8BBA-13E447C9A99A}" type="datetime2">
              <a:rPr lang="en-US" smtClean="0"/>
              <a:t>Tuesday, May 21, 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10D1EE-83A0-4FB5-9B25-8A73DE891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031C35-2E5B-491D-85ED-DB42A4FE1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120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2053C-0E9C-4159-B7C9-6AB743439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9149" y="550799"/>
            <a:ext cx="8283313" cy="5542025"/>
          </a:xfrm>
        </p:spPr>
        <p:txBody>
          <a:bodyPr vert="horz" wrap="square" lIns="0" tIns="0" rIns="0" bIns="0" rtlCol="0" anchor="ctr" anchorCtr="0">
            <a:normAutofit/>
          </a:bodyPr>
          <a:lstStyle>
            <a:lvl1pPr>
              <a:defRPr lang="en-US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F51F65-E111-4656-83BE-CFCDE2DD6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BB40A-97BD-4BFB-B639-0BFF95FDE8B7}" type="datetime2">
              <a:rPr lang="en-US" smtClean="0"/>
              <a:t>Tuesday, May 21, 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FF82CB-2D17-4918-821E-485475CF2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66589D-A056-4817-AE15-39D87FE13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‹Nº›</a:t>
            </a:fld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E489F067-39E1-4757-BC11-6169A343F2E1}"/>
              </a:ext>
            </a:extLst>
          </p:cNvPr>
          <p:cNvSpPr>
            <a:spLocks noChangeAspect="1"/>
          </p:cNvSpPr>
          <p:nvPr/>
        </p:nvSpPr>
        <p:spPr>
          <a:xfrm rot="18900000" flipV="1">
            <a:off x="-410727" y="3958416"/>
            <a:ext cx="3536330" cy="1853969"/>
          </a:xfrm>
          <a:custGeom>
            <a:avLst/>
            <a:gdLst>
              <a:gd name="connsiteX0" fmla="*/ 3536330 w 3536330"/>
              <a:gd name="connsiteY0" fmla="*/ 1853969 h 1853969"/>
              <a:gd name="connsiteX1" fmla="*/ 1682362 w 3536330"/>
              <a:gd name="connsiteY1" fmla="*/ 0 h 1853969"/>
              <a:gd name="connsiteX2" fmla="*/ 52157 w 3536330"/>
              <a:gd name="connsiteY2" fmla="*/ 970257 h 1853969"/>
              <a:gd name="connsiteX3" fmla="*/ 0 w 3536330"/>
              <a:gd name="connsiteY3" fmla="*/ 1078528 h 1853969"/>
              <a:gd name="connsiteX4" fmla="*/ 757215 w 3536330"/>
              <a:gd name="connsiteY4" fmla="*/ 1835743 h 1853969"/>
              <a:gd name="connsiteX5" fmla="*/ 774211 w 3536330"/>
              <a:gd name="connsiteY5" fmla="*/ 1667149 h 1853969"/>
              <a:gd name="connsiteX6" fmla="*/ 1682362 w 3536330"/>
              <a:gd name="connsiteY6" fmla="*/ 926985 h 1853969"/>
              <a:gd name="connsiteX7" fmla="*/ 2609345 w 3536330"/>
              <a:gd name="connsiteY7" fmla="*/ 1853969 h 1853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36330" h="1853969">
                <a:moveTo>
                  <a:pt x="3536330" y="1853969"/>
                </a:moveTo>
                <a:cubicBezTo>
                  <a:pt x="3536330" y="830051"/>
                  <a:pt x="2706280" y="0"/>
                  <a:pt x="1682362" y="0"/>
                </a:cubicBezTo>
                <a:cubicBezTo>
                  <a:pt x="978418" y="0"/>
                  <a:pt x="366107" y="392328"/>
                  <a:pt x="52157" y="970257"/>
                </a:cubicBezTo>
                <a:lnTo>
                  <a:pt x="0" y="1078528"/>
                </a:lnTo>
                <a:lnTo>
                  <a:pt x="757215" y="1835743"/>
                </a:lnTo>
                <a:lnTo>
                  <a:pt x="774211" y="1667149"/>
                </a:lnTo>
                <a:cubicBezTo>
                  <a:pt x="860649" y="1244739"/>
                  <a:pt x="1234397" y="926985"/>
                  <a:pt x="1682362" y="926985"/>
                </a:cubicBezTo>
                <a:cubicBezTo>
                  <a:pt x="2194320" y="926985"/>
                  <a:pt x="2609345" y="1342010"/>
                  <a:pt x="2609345" y="1853969"/>
                </a:cubicBezTo>
                <a:close/>
              </a:path>
            </a:pathLst>
          </a:custGeom>
          <a:gradFill flip="none" rotWithShape="1">
            <a:gsLst>
              <a:gs pos="97000">
                <a:schemeClr val="bg2"/>
              </a:gs>
              <a:gs pos="31000">
                <a:schemeClr val="bg2">
                  <a:lumMod val="90000"/>
                  <a:lumOff val="10000"/>
                </a:schemeClr>
              </a:gs>
            </a:gsLst>
            <a:lin ang="15000000" scaled="0"/>
            <a:tileRect/>
          </a:gradFill>
          <a:ln>
            <a:noFill/>
          </a:ln>
          <a:effectLst>
            <a:innerShdw blurRad="355600" dist="101600" dir="16200000">
              <a:schemeClr val="accent1">
                <a:lumMod val="60000"/>
                <a:lumOff val="40000"/>
                <a:alpha val="8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DD231011-607F-42F1-B2D9-2BA8E91CC6AF}"/>
              </a:ext>
            </a:extLst>
          </p:cNvPr>
          <p:cNvSpPr>
            <a:spLocks noChangeAspect="1"/>
          </p:cNvSpPr>
          <p:nvPr/>
        </p:nvSpPr>
        <p:spPr>
          <a:xfrm rot="18900000" flipV="1">
            <a:off x="-481151" y="3649708"/>
            <a:ext cx="3478701" cy="2164843"/>
          </a:xfrm>
          <a:custGeom>
            <a:avLst/>
            <a:gdLst>
              <a:gd name="connsiteX0" fmla="*/ 3478701 w 3478701"/>
              <a:gd name="connsiteY0" fmla="*/ 2164843 h 2164843"/>
              <a:gd name="connsiteX1" fmla="*/ 1624733 w 3478701"/>
              <a:gd name="connsiteY1" fmla="*/ 0 h 2164843"/>
              <a:gd name="connsiteX2" fmla="*/ 87393 w 3478701"/>
              <a:gd name="connsiteY2" fmla="*/ 954459 h 2164843"/>
              <a:gd name="connsiteX3" fmla="*/ 0 w 3478701"/>
              <a:gd name="connsiteY3" fmla="*/ 1122434 h 2164843"/>
              <a:gd name="connsiteX4" fmla="*/ 736015 w 3478701"/>
              <a:gd name="connsiteY4" fmla="*/ 1858449 h 2164843"/>
              <a:gd name="connsiteX5" fmla="*/ 739424 w 3478701"/>
              <a:gd name="connsiteY5" fmla="*/ 1842964 h 2164843"/>
              <a:gd name="connsiteX6" fmla="*/ 1624733 w 3478701"/>
              <a:gd name="connsiteY6" fmla="*/ 1082422 h 2164843"/>
              <a:gd name="connsiteX7" fmla="*/ 2551716 w 3478701"/>
              <a:gd name="connsiteY7" fmla="*/ 2164843 h 2164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701" h="2164843">
                <a:moveTo>
                  <a:pt x="3478701" y="2164843"/>
                </a:moveTo>
                <a:cubicBezTo>
                  <a:pt x="3478701" y="969234"/>
                  <a:pt x="2648651" y="0"/>
                  <a:pt x="1624733" y="0"/>
                </a:cubicBezTo>
                <a:cubicBezTo>
                  <a:pt x="984784" y="0"/>
                  <a:pt x="420564" y="378607"/>
                  <a:pt x="87393" y="954459"/>
                </a:cubicBezTo>
                <a:lnTo>
                  <a:pt x="0" y="1122434"/>
                </a:lnTo>
                <a:lnTo>
                  <a:pt x="736015" y="1858449"/>
                </a:lnTo>
                <a:lnTo>
                  <a:pt x="739424" y="1842964"/>
                </a:lnTo>
                <a:cubicBezTo>
                  <a:pt x="856791" y="1402344"/>
                  <a:pt x="1208766" y="1082422"/>
                  <a:pt x="1624733" y="1082422"/>
                </a:cubicBezTo>
                <a:cubicBezTo>
                  <a:pt x="2136692" y="1082422"/>
                  <a:pt x="2551716" y="1567038"/>
                  <a:pt x="2551716" y="2164843"/>
                </a:cubicBezTo>
                <a:close/>
              </a:path>
            </a:pathLst>
          </a:custGeom>
          <a:solidFill>
            <a:schemeClr val="bg2">
              <a:lumMod val="50000"/>
              <a:lumOff val="50000"/>
              <a:alpha val="40000"/>
            </a:schemeClr>
          </a:solidFill>
          <a:ln>
            <a:noFill/>
          </a:ln>
          <a:effectLst>
            <a:softEdge rad="381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C472EFA-56B5-4A41-8D4B-E9F37727F34D}"/>
              </a:ext>
            </a:extLst>
          </p:cNvPr>
          <p:cNvSpPr/>
          <p:nvPr/>
        </p:nvSpPr>
        <p:spPr>
          <a:xfrm rot="13500000" flipV="1">
            <a:off x="1512277" y="2840042"/>
            <a:ext cx="214196" cy="933178"/>
          </a:xfrm>
          <a:prstGeom prst="ellipse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33781B6C-21AD-489D-A3CB-522BB2AC543F}"/>
              </a:ext>
            </a:extLst>
          </p:cNvPr>
          <p:cNvSpPr>
            <a:spLocks noChangeAspect="1"/>
          </p:cNvSpPr>
          <p:nvPr/>
        </p:nvSpPr>
        <p:spPr>
          <a:xfrm>
            <a:off x="1780661" y="385236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01AD5B80-530E-44CD-8D4A-2796FB214CBF}"/>
              </a:ext>
            </a:extLst>
          </p:cNvPr>
          <p:cNvGrpSpPr/>
          <p:nvPr/>
        </p:nvGrpSpPr>
        <p:grpSpPr>
          <a:xfrm>
            <a:off x="623181" y="1514007"/>
            <a:ext cx="734257" cy="760506"/>
            <a:chOff x="5243759" y="1363788"/>
            <a:chExt cx="734257" cy="760506"/>
          </a:xfrm>
        </p:grpSpPr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id="{2F746AA8-9050-4515-9B17-BC850368529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3" name="Freeform 6">
              <a:extLst>
                <a:ext uri="{FF2B5EF4-FFF2-40B4-BE49-F238E27FC236}">
                  <a16:creationId xmlns:a16="http://schemas.microsoft.com/office/drawing/2014/main" id="{23EC1AC3-1698-46D5-80B7-F22F15E1A5E4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4" name="Freeform 8">
              <a:extLst>
                <a:ext uri="{FF2B5EF4-FFF2-40B4-BE49-F238E27FC236}">
                  <a16:creationId xmlns:a16="http://schemas.microsoft.com/office/drawing/2014/main" id="{73766156-553C-46EB-93FA-4F37CC0FF5CF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42854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9E0E3-ECF6-4CFE-8698-AEFEBCECC3C0}" type="datetime2">
              <a:rPr lang="en-US" smtClean="0"/>
              <a:t>Tuesday, May 21, 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056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78B0BE9-88B0-4883-9BA9-CD594C400EC1}"/>
              </a:ext>
            </a:extLst>
          </p:cNvPr>
          <p:cNvGrpSpPr/>
          <p:nvPr/>
        </p:nvGrpSpPr>
        <p:grpSpPr>
          <a:xfrm>
            <a:off x="4949631" y="5111861"/>
            <a:ext cx="1262947" cy="1335600"/>
            <a:chOff x="2678417" y="2427951"/>
            <a:chExt cx="1262947" cy="13356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59DCBF3-7AFA-4CD1-A918-BC6DDE674E6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2769891" y="2336477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6964A02-96E1-4654-9187-DDDE7409F75B}"/>
                </a:ext>
              </a:extLst>
            </p:cNvPr>
            <p:cNvSpPr/>
            <p:nvPr/>
          </p:nvSpPr>
          <p:spPr>
            <a:xfrm rot="8100000">
              <a:off x="2784291" y="26835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F3FF76C-A012-4CDA-8AE7-E94139557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5" cy="984885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1A4C80-DC38-4641-924F-90D6078CF5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5775" y="1750060"/>
            <a:ext cx="7345362" cy="4342765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C42771-D3A7-4072-85DC-B7C5E530E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50060"/>
            <a:ext cx="3565525" cy="434276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D47AB1-6EB5-4E2C-B4A7-42DC643E9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462FC-960E-4740-921F-B36862979F21}" type="datetime2">
              <a:rPr lang="en-US" smtClean="0"/>
              <a:t>Tuesday, May 21, 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A9D15F-B6ED-46E1-9840-0B625880E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AEB023-7A5E-4087-B75E-A38A80EE5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491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F98F1FBA-F8BB-42CF-8B3E-D19AAFEE96C1}"/>
              </a:ext>
            </a:extLst>
          </p:cNvPr>
          <p:cNvGrpSpPr/>
          <p:nvPr/>
        </p:nvGrpSpPr>
        <p:grpSpPr>
          <a:xfrm>
            <a:off x="334964" y="5115518"/>
            <a:ext cx="734257" cy="760506"/>
            <a:chOff x="5243759" y="1363788"/>
            <a:chExt cx="734257" cy="760506"/>
          </a:xfrm>
        </p:grpSpPr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60EE09DD-C3DB-4266-BCC3-A765CFFBF37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5F301FE0-96DC-4EFB-BBEE-AED762C337C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3BEAD276-8850-4C0C-9777-8537000D522A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E5EE0A0-B07E-479B-9684-4BD09FA43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75409"/>
            <a:ext cx="4500562" cy="984885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sz="32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1893A9-3462-4F51-83AE-5D2F124B98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67324" y="575409"/>
            <a:ext cx="6373813" cy="5733316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A9240C-79C0-4A88-A476-725DE1B9C2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76195"/>
            <a:ext cx="4500562" cy="4532530"/>
          </a:xfrm>
        </p:spPr>
        <p:txBody>
          <a:bodyPr anchor="t" anchorCtr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7D2D6F-49E8-4217-A908-2D9E43583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BC9E2-CB44-4C05-9BB5-496C18A241E0}" type="datetime2">
              <a:rPr lang="en-US" smtClean="0"/>
              <a:t>Tuesday, May 21, 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1C4440-6B8D-4A24-A807-8B1302A3D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CFE189-E20B-4108-B290-244424336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581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028302-E866-455D-8898-536230275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50800"/>
            <a:ext cx="11090275" cy="1333057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94E72B-F0CF-4BC4-B509-A1C4508BE4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3" y="2113862"/>
            <a:ext cx="11091600" cy="3978963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ACE49D-C22F-4540-AC09-E421D2A2ED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0863" y="6507212"/>
            <a:ext cx="262890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9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246CB39B-5F4C-4A7E-9BE3-AAFD45576D16}" type="datetime2">
              <a:rPr lang="en-US" smtClean="0"/>
              <a:t>Tuesday, May 21, 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D5C3BE-317E-49E8-82B5-C8A7EC9C8A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9150" y="6507212"/>
            <a:ext cx="637921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9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74E12-6C16-431F-B2CE-E4B15916BA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9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DBA1B0FB-D917-4C8C-928F-313BD683BF3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4435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16" r:id="rId6"/>
    <p:sldLayoutId id="2147483712" r:id="rId7"/>
    <p:sldLayoutId id="2147483713" r:id="rId8"/>
    <p:sldLayoutId id="2147483714" r:id="rId9"/>
    <p:sldLayoutId id="2147483715" r:id="rId10"/>
    <p:sldLayoutId id="2147483717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480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spcAft>
          <a:spcPts val="800"/>
        </a:spcAft>
        <a:buFont typeface="Arial" panose="020B0604020202020204" pitchFamily="34" charset="0"/>
        <a:buChar char="•"/>
        <a:defRPr sz="20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BFF6E8B-6EDA-1EF3-FC77-9D56D6A862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0194" y="636102"/>
            <a:ext cx="3624896" cy="984885"/>
          </a:xfrm>
        </p:spPr>
        <p:txBody>
          <a:bodyPr wrap="square" anchor="ctr">
            <a:normAutofit/>
          </a:bodyPr>
          <a:lstStyle/>
          <a:p>
            <a:pPr algn="ctr"/>
            <a:r>
              <a:rPr lang="es-ES" sz="2200" dirty="0"/>
              <a:t>Proyecto Final</a:t>
            </a:r>
            <a:br>
              <a:rPr lang="es-ES" sz="4800" dirty="0"/>
            </a:br>
            <a:r>
              <a:rPr lang="es-ES" sz="2000" dirty="0"/>
              <a:t>Jeronimo Colman</a:t>
            </a:r>
            <a:endParaRPr lang="es-AR" sz="20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337EA23-6703-4C96-9EEB-A408CBDD6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100000">
                <a:schemeClr val="bg2">
                  <a:alpha val="60000"/>
                </a:schemeClr>
              </a:gs>
              <a:gs pos="40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D518824-3396-7DB5-9CFE-20A6FA7ED06E}"/>
              </a:ext>
            </a:extLst>
          </p:cNvPr>
          <p:cNvSpPr txBox="1"/>
          <p:nvPr/>
        </p:nvSpPr>
        <p:spPr>
          <a:xfrm>
            <a:off x="1300480" y="3190240"/>
            <a:ext cx="92049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AUTOMATIZACIÓN DE UN SISTEMA DE ASPIRACIÓN DE ALGODÓN EN BRUTO PARA UNA DESMOTADORA</a:t>
            </a:r>
            <a:endParaRPr lang="es-AR" sz="36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E7EC321-3A45-C78D-F015-197158EF4B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7830" y="636102"/>
            <a:ext cx="1236340" cy="123634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1AEECE8-A71B-7EFB-1656-FA75B276285B}"/>
              </a:ext>
            </a:extLst>
          </p:cNvPr>
          <p:cNvSpPr txBox="1"/>
          <p:nvPr/>
        </p:nvSpPr>
        <p:spPr>
          <a:xfrm>
            <a:off x="7500143" y="703248"/>
            <a:ext cx="3741575" cy="10652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s-ES" b="1" dirty="0">
                <a:solidFill>
                  <a:schemeClr val="tx1">
                    <a:alpha val="60000"/>
                  </a:schemeClr>
                </a:solidFill>
                <a:latin typeface="+mj-lt"/>
              </a:rPr>
              <a:t>Universidad Tecnológica Nacional</a:t>
            </a:r>
          </a:p>
          <a:p>
            <a:pPr algn="ctr">
              <a:lnSpc>
                <a:spcPct val="120000"/>
              </a:lnSpc>
            </a:pPr>
            <a:r>
              <a:rPr lang="es-ES" b="1" dirty="0">
                <a:solidFill>
                  <a:schemeClr val="tx1">
                    <a:alpha val="60000"/>
                  </a:schemeClr>
                </a:solidFill>
                <a:latin typeface="+mj-lt"/>
              </a:rPr>
              <a:t>Facultad Regional Reconquista</a:t>
            </a:r>
          </a:p>
          <a:p>
            <a:pPr algn="ctr">
              <a:lnSpc>
                <a:spcPct val="120000"/>
              </a:lnSpc>
            </a:pPr>
            <a:r>
              <a:rPr lang="es-ES" b="1" dirty="0">
                <a:solidFill>
                  <a:schemeClr val="tx1">
                    <a:alpha val="60000"/>
                  </a:schemeClr>
                </a:solidFill>
                <a:latin typeface="+mj-lt"/>
              </a:rPr>
              <a:t>Ingeniería Electromecánica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937271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>
            <a:alpha val="7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12445" y="481888"/>
            <a:ext cx="1080000" cy="1262947"/>
          </a:xfrm>
          <a:custGeom>
            <a:avLst/>
            <a:gdLst/>
            <a:ahLst/>
            <a:cxnLst/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49CA12F-6E27-4C54-88C4-EE6CE7C473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-2"/>
            <a:ext cx="12192000" cy="4857751"/>
          </a:xfrm>
          <a:prstGeom prst="rect">
            <a:avLst/>
          </a:prstGeom>
          <a:gradFill flip="none" rotWithShape="1">
            <a:gsLst>
              <a:gs pos="70000">
                <a:schemeClr val="bg2">
                  <a:alpha val="60000"/>
                </a:schemeClr>
              </a:gs>
              <a:gs pos="26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D945108-4639-A22D-5F31-45BE9C36E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872" y="1150777"/>
            <a:ext cx="8125777" cy="984885"/>
          </a:xfrm>
        </p:spPr>
        <p:txBody>
          <a:bodyPr vert="horz" wrap="square" lIns="0" tIns="0" rIns="0" bIns="0" rtlCol="0" anchor="ctr" anchorCtr="0"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R</a:t>
            </a:r>
            <a:r>
              <a:rPr lang="en-US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elevamiento de la instalación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337EA23-6703-4C96-9EEB-A408CBDD6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100000">
                <a:schemeClr val="bg2">
                  <a:alpha val="60000"/>
                </a:schemeClr>
              </a:gs>
              <a:gs pos="40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3360BC99-0685-E323-4F02-0144DF59FA82}"/>
              </a:ext>
            </a:extLst>
          </p:cNvPr>
          <p:cNvSpPr txBox="1">
            <a:spLocks/>
          </p:cNvSpPr>
          <p:nvPr/>
        </p:nvSpPr>
        <p:spPr>
          <a:xfrm>
            <a:off x="627872" y="1880634"/>
            <a:ext cx="7874950" cy="984885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dirty="0">
                <a:solidFill>
                  <a:schemeClr val="bg1"/>
                </a:solidFill>
              </a:rPr>
              <a:t>Propuesta de modificaciones 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40F42DF0-B41C-E043-8E2A-F6BCEFBB79CC}"/>
              </a:ext>
            </a:extLst>
          </p:cNvPr>
          <p:cNvSpPr txBox="1">
            <a:spLocks/>
          </p:cNvSpPr>
          <p:nvPr/>
        </p:nvSpPr>
        <p:spPr>
          <a:xfrm>
            <a:off x="566103" y="2688996"/>
            <a:ext cx="8557578" cy="984885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>
                <a:solidFill>
                  <a:schemeClr val="bg1"/>
                </a:solidFill>
              </a:rPr>
              <a:t>Análisis de costos de la inversión</a:t>
            </a:r>
            <a:endParaRPr lang="es-AR" dirty="0">
              <a:solidFill>
                <a:schemeClr val="bg1"/>
              </a:solidFill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7F97F217-3891-DCCB-21E2-0B624154971C}"/>
              </a:ext>
            </a:extLst>
          </p:cNvPr>
          <p:cNvSpPr txBox="1">
            <a:spLocks/>
          </p:cNvSpPr>
          <p:nvPr/>
        </p:nvSpPr>
        <p:spPr>
          <a:xfrm>
            <a:off x="548094" y="3360355"/>
            <a:ext cx="9919018" cy="984885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dirty="0">
                <a:solidFill>
                  <a:schemeClr val="bg1"/>
                </a:solidFill>
              </a:rPr>
              <a:t>Diseño y programación del sistema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F5D7C65A-3D90-74EC-F238-54EE5FF12784}"/>
              </a:ext>
            </a:extLst>
          </p:cNvPr>
          <p:cNvSpPr txBox="1">
            <a:spLocks/>
          </p:cNvSpPr>
          <p:nvPr/>
        </p:nvSpPr>
        <p:spPr>
          <a:xfrm>
            <a:off x="550863" y="3759015"/>
            <a:ext cx="8745537" cy="984885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AR" dirty="0"/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id="{21A77321-12FF-70F7-AD31-418847A7021E}"/>
              </a:ext>
            </a:extLst>
          </p:cNvPr>
          <p:cNvSpPr txBox="1">
            <a:spLocks/>
          </p:cNvSpPr>
          <p:nvPr/>
        </p:nvSpPr>
        <p:spPr>
          <a:xfrm>
            <a:off x="550863" y="4229895"/>
            <a:ext cx="9299693" cy="984885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 fontScale="925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dirty="0">
                <a:solidFill>
                  <a:schemeClr val="bg1"/>
                </a:solidFill>
              </a:rPr>
              <a:t>Diseño y cálculos eléctricos y mecánicos</a:t>
            </a:r>
          </a:p>
        </p:txBody>
      </p:sp>
    </p:spTree>
    <p:extLst>
      <p:ext uri="{BB962C8B-B14F-4D97-AF65-F5344CB8AC3E}">
        <p14:creationId xmlns:p14="http://schemas.microsoft.com/office/powerpoint/2010/main" val="311732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5931BE0-4B93-4D6C-878E-ACC59D6B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F85B203-8864-2146-3865-4F800934D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508500"/>
            <a:ext cx="4500562" cy="1562959"/>
          </a:xfrm>
        </p:spPr>
        <p:txBody>
          <a:bodyPr wrap="square" anchor="t">
            <a:normAutofit/>
          </a:bodyPr>
          <a:lstStyle/>
          <a:p>
            <a:r>
              <a:rPr lang="es-ES" sz="3600" dirty="0"/>
              <a:t>relevamiento</a:t>
            </a:r>
            <a:r>
              <a:rPr lang="es-ES" dirty="0"/>
              <a:t> </a:t>
            </a:r>
            <a:endParaRPr lang="es-AR" dirty="0"/>
          </a:p>
        </p:txBody>
      </p:sp>
      <p:pic>
        <p:nvPicPr>
          <p:cNvPr id="5" name="Imagen 4" descr="Un reloj de pared negro en un fondo amarillo">
            <a:extLst>
              <a:ext uri="{FF2B5EF4-FFF2-40B4-BE49-F238E27FC236}">
                <a16:creationId xmlns:a16="http://schemas.microsoft.com/office/drawing/2014/main" id="{AC6C340D-B11B-F91B-2969-A6798B623D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93" b="24846"/>
          <a:stretch/>
        </p:blipFill>
        <p:spPr>
          <a:xfrm>
            <a:off x="20" y="1"/>
            <a:ext cx="12191980" cy="3777175"/>
          </a:xfrm>
          <a:custGeom>
            <a:avLst/>
            <a:gdLst/>
            <a:ahLst/>
            <a:cxnLst/>
            <a:rect l="l" t="t" r="r" b="b"/>
            <a:pathLst>
              <a:path w="12192000" h="3777175">
                <a:moveTo>
                  <a:pt x="0" y="0"/>
                </a:moveTo>
                <a:lnTo>
                  <a:pt x="12192000" y="0"/>
                </a:lnTo>
                <a:lnTo>
                  <a:pt x="12192000" y="3777175"/>
                </a:lnTo>
                <a:lnTo>
                  <a:pt x="0" y="3777175"/>
                </a:lnTo>
                <a:close/>
              </a:path>
            </a:pathLst>
          </a:cu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C5D31EF7-7A67-43B2-8B5E-B4A6241B1A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3613" y="3602837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6E24568-41BF-9A14-5BBD-9AC55759EA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7325" y="4508500"/>
            <a:ext cx="6373813" cy="1562959"/>
          </a:xfrm>
        </p:spPr>
        <p:txBody>
          <a:bodyPr anchor="t">
            <a:noAutofit/>
          </a:bodyPr>
          <a:lstStyle/>
          <a:p>
            <a:r>
              <a:rPr lang="es-ES" sz="3200" dirty="0">
                <a:latin typeface="+mj-lt"/>
              </a:rPr>
              <a:t>Estudio de tiempos</a:t>
            </a:r>
          </a:p>
          <a:p>
            <a:r>
              <a:rPr lang="es-ES" sz="3200" dirty="0">
                <a:latin typeface="+mj-lt"/>
              </a:rPr>
              <a:t>Relevamiento de procedimientos</a:t>
            </a:r>
          </a:p>
          <a:p>
            <a:r>
              <a:rPr lang="es-ES" sz="3200" dirty="0">
                <a:latin typeface="+mj-lt"/>
              </a:rPr>
              <a:t>Relevamiento de funcionamiento</a:t>
            </a:r>
            <a:endParaRPr lang="es-AR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06141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A5931BE0-4B93-4D6C-878E-ACC59D6B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Content Placeholder 22">
            <a:extLst>
              <a:ext uri="{FF2B5EF4-FFF2-40B4-BE49-F238E27FC236}">
                <a16:creationId xmlns:a16="http://schemas.microsoft.com/office/drawing/2014/main" id="{23AD98D4-9247-184A-0A24-4F7384D59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911" y="1436850"/>
            <a:ext cx="6845029" cy="4354350"/>
          </a:xfrm>
        </p:spPr>
        <p:txBody>
          <a:bodyPr vert="horz" wrap="square" lIns="0" tIns="0" rIns="0" bIns="0" rtlCol="0" anchor="t">
            <a:normAutofit/>
          </a:bodyPr>
          <a:lstStyle/>
          <a:p>
            <a:pPr marL="0" indent="0" algn="ctr">
              <a:spcBef>
                <a:spcPct val="0"/>
              </a:spcBef>
              <a:buNone/>
            </a:pPr>
            <a:r>
              <a:rPr lang="en-US" sz="3200" dirty="0">
                <a:latin typeface="+mj-lt"/>
              </a:rPr>
              <a:t>Propuesta</a:t>
            </a:r>
          </a:p>
          <a:p>
            <a:pPr marL="0" indent="0" algn="ctr">
              <a:spcBef>
                <a:spcPct val="0"/>
              </a:spcBef>
              <a:buNone/>
            </a:pPr>
            <a:endParaRPr lang="en-US" sz="3200" dirty="0">
              <a:latin typeface="+mj-lt"/>
            </a:endParaRPr>
          </a:p>
          <a:p>
            <a:pPr>
              <a:spcBef>
                <a:spcPct val="0"/>
              </a:spcBef>
            </a:pPr>
            <a:r>
              <a:rPr lang="en-US" sz="4400" dirty="0">
                <a:latin typeface="+mj-lt"/>
              </a:rPr>
              <a:t>Modificaciones mecánicas</a:t>
            </a:r>
          </a:p>
          <a:p>
            <a:pPr>
              <a:spcBef>
                <a:spcPct val="0"/>
              </a:spcBef>
            </a:pPr>
            <a:r>
              <a:rPr lang="en-US" sz="4400" dirty="0">
                <a:latin typeface="+mj-lt"/>
              </a:rPr>
              <a:t>Modificaciones eléctricas</a:t>
            </a:r>
          </a:p>
          <a:p>
            <a:pPr>
              <a:spcBef>
                <a:spcPct val="0"/>
              </a:spcBef>
            </a:pPr>
            <a:r>
              <a:rPr lang="en-US" sz="4400" dirty="0">
                <a:latin typeface="+mj-lt"/>
              </a:rPr>
              <a:t>Automatización de sistemas</a:t>
            </a:r>
          </a:p>
          <a:p>
            <a:pPr>
              <a:spcBef>
                <a:spcPct val="0"/>
              </a:spcBef>
            </a:pPr>
            <a:endParaRPr lang="en-US" sz="4400" dirty="0">
              <a:latin typeface="+mj-lt"/>
            </a:endParaRPr>
          </a:p>
        </p:txBody>
      </p:sp>
      <p:pic>
        <p:nvPicPr>
          <p:cNvPr id="5" name="Marcador de contenido 4" descr="Bombilla con fondo de bombillas colgantes">
            <a:extLst>
              <a:ext uri="{FF2B5EF4-FFF2-40B4-BE49-F238E27FC236}">
                <a16:creationId xmlns:a16="http://schemas.microsoft.com/office/drawing/2014/main" id="{7DF92C8E-9461-1C3F-0937-C1E7E69CFF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499" b="-1"/>
          <a:stretch/>
        </p:blipFill>
        <p:spPr>
          <a:xfrm>
            <a:off x="7001350" y="817082"/>
            <a:ext cx="5132388" cy="5132388"/>
          </a:xfrm>
          <a:custGeom>
            <a:avLst/>
            <a:gdLst/>
            <a:ahLst/>
            <a:cxnLst/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183B29DA-9BB8-4BA8-B8E1-8C2B544078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22156" y="4143453"/>
            <a:ext cx="734257" cy="760506"/>
            <a:chOff x="5243759" y="1363788"/>
            <a:chExt cx="734257" cy="760506"/>
          </a:xfrm>
        </p:grpSpPr>
        <p:sp>
          <p:nvSpPr>
            <p:cNvPr id="45" name="Freeform 5">
              <a:extLst>
                <a:ext uri="{FF2B5EF4-FFF2-40B4-BE49-F238E27FC236}">
                  <a16:creationId xmlns:a16="http://schemas.microsoft.com/office/drawing/2014/main" id="{D02496F8-166D-469A-8040-08608013BF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6" name="Freeform 6">
              <a:extLst>
                <a:ext uri="{FF2B5EF4-FFF2-40B4-BE49-F238E27FC236}">
                  <a16:creationId xmlns:a16="http://schemas.microsoft.com/office/drawing/2014/main" id="{23E648A7-A02A-4DC7-9FEC-489F1BA6F7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7" name="Freeform 8">
              <a:extLst>
                <a:ext uri="{FF2B5EF4-FFF2-40B4-BE49-F238E27FC236}">
                  <a16:creationId xmlns:a16="http://schemas.microsoft.com/office/drawing/2014/main" id="{4EF573B1-38BC-4C7B-894C-BE3864A04A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9" name="Oval 48">
            <a:extLst>
              <a:ext uri="{FF2B5EF4-FFF2-40B4-BE49-F238E27FC236}">
                <a16:creationId xmlns:a16="http://schemas.microsoft.com/office/drawing/2014/main" id="{647A77D8-817B-4A9F-86AA-FE781E813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8780" y="5059009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383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12445" y="481888"/>
            <a:ext cx="1080000" cy="1262947"/>
          </a:xfrm>
          <a:custGeom>
            <a:avLst/>
            <a:gdLst/>
            <a:ahLst/>
            <a:cxnLst/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 descr="Hombre de negocios retirando un bloque de una torre Jenga">
            <a:extLst>
              <a:ext uri="{FF2B5EF4-FFF2-40B4-BE49-F238E27FC236}">
                <a16:creationId xmlns:a16="http://schemas.microsoft.com/office/drawing/2014/main" id="{E2A10D02-E42F-DB6A-1E0A-48403FFCD6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05" b="4225"/>
          <a:stretch/>
        </p:blipFill>
        <p:spPr>
          <a:xfrm>
            <a:off x="20" y="1"/>
            <a:ext cx="1219198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AD4EA4DF-0E7C-4098-86F6-7D0ACAEFC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332287" y="0"/>
            <a:ext cx="7859713" cy="6857998"/>
          </a:xfrm>
          <a:prstGeom prst="rect">
            <a:avLst/>
          </a:prstGeom>
          <a:gradFill flip="none" rotWithShape="1">
            <a:gsLst>
              <a:gs pos="50000">
                <a:schemeClr val="bg2">
                  <a:alpha val="60000"/>
                </a:schemeClr>
              </a:gs>
              <a:gs pos="0">
                <a:schemeClr val="bg2">
                  <a:alpha val="0"/>
                </a:schemeClr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CCC92AC-E5E5-F080-B1A6-CBD83BB7A1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7878" y="3593181"/>
            <a:ext cx="7741882" cy="1964339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 algn="ctr"/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Análisis de costos y productividad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E05BC49-0F00-4C85-9AF5-A0CC5B39C8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7654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5931BE0-4B93-4D6C-878E-ACC59D6B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 descr="Un escritorio con dibujos técnicos, lápiz y herramientas">
            <a:extLst>
              <a:ext uri="{FF2B5EF4-FFF2-40B4-BE49-F238E27FC236}">
                <a16:creationId xmlns:a16="http://schemas.microsoft.com/office/drawing/2014/main" id="{716CECCA-6F74-8802-6176-C34D9A7BDC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25" r="17395"/>
          <a:stretch/>
        </p:blipFill>
        <p:spPr>
          <a:xfrm>
            <a:off x="5719706" y="606796"/>
            <a:ext cx="4868976" cy="5644408"/>
          </a:xfrm>
          <a:custGeom>
            <a:avLst/>
            <a:gdLst/>
            <a:ahLst/>
            <a:cxnLst/>
            <a:rect l="l" t="t" r="r" b="b"/>
            <a:pathLst>
              <a:path w="4868976" h="5644408">
                <a:moveTo>
                  <a:pt x="2398421" y="0"/>
                </a:moveTo>
                <a:lnTo>
                  <a:pt x="4868974" y="1424628"/>
                </a:lnTo>
                <a:lnTo>
                  <a:pt x="4868976" y="1424625"/>
                </a:lnTo>
                <a:lnTo>
                  <a:pt x="4868976" y="1424628"/>
                </a:lnTo>
                <a:lnTo>
                  <a:pt x="4868976" y="4219781"/>
                </a:lnTo>
                <a:lnTo>
                  <a:pt x="2398419" y="5644408"/>
                </a:lnTo>
                <a:lnTo>
                  <a:pt x="0" y="4219781"/>
                </a:lnTo>
                <a:lnTo>
                  <a:pt x="0" y="1424628"/>
                </a:lnTo>
                <a:lnTo>
                  <a:pt x="0" y="1424625"/>
                </a:lnTo>
                <a:lnTo>
                  <a:pt x="3" y="1424628"/>
                </a:lnTo>
                <a:close/>
              </a:path>
            </a:pathLst>
          </a:cu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4967C49-2278-4724-94A5-A258F20C3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366428" y="2112234"/>
            <a:ext cx="1335600" cy="1262947"/>
            <a:chOff x="10145015" y="2343978"/>
            <a:chExt cx="1335600" cy="1262947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5513748-F890-422C-8BC7-7C16A7D3AF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8100000">
              <a:off x="10400615" y="2343978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732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93B83E9-9019-4D2F-B887-BD399181BD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>
              <a:off x="10415015" y="21798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accent1">
                    <a:lumMod val="60000"/>
                    <a:lumOff val="40000"/>
                    <a:alpha val="0"/>
                  </a:schemeClr>
                </a:gs>
                <a:gs pos="0">
                  <a:schemeClr val="bg2">
                    <a:lumMod val="75000"/>
                    <a:lumOff val="25000"/>
                    <a:alpha val="33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6" name="Oval 15">
            <a:extLst>
              <a:ext uri="{FF2B5EF4-FFF2-40B4-BE49-F238E27FC236}">
                <a16:creationId xmlns:a16="http://schemas.microsoft.com/office/drawing/2014/main" id="{5171FAFB-7223-4BE1-983D-8A0626EAC5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8612" y="573282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CA86DEA-D934-4880-4D70-EB99E711C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3565524" cy="1238885"/>
          </a:xfrm>
        </p:spPr>
        <p:txBody>
          <a:bodyPr wrap="square" anchor="b">
            <a:normAutofit/>
          </a:bodyPr>
          <a:lstStyle/>
          <a:p>
            <a:r>
              <a:rPr lang="es-ES" sz="3600" dirty="0"/>
              <a:t>diseño</a:t>
            </a:r>
            <a:endParaRPr lang="es-AR" sz="36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F40AEF6-4F15-7928-7EBE-FEBCDAB70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615" y="2678400"/>
            <a:ext cx="5316476" cy="3414425"/>
          </a:xfrm>
        </p:spPr>
        <p:txBody>
          <a:bodyPr anchor="t">
            <a:noAutofit/>
          </a:bodyPr>
          <a:lstStyle/>
          <a:p>
            <a:r>
              <a:rPr lang="es-ES" sz="4000" dirty="0">
                <a:latin typeface="+mj-lt"/>
              </a:rPr>
              <a:t>Sistema de control y automatización</a:t>
            </a:r>
          </a:p>
          <a:p>
            <a:r>
              <a:rPr lang="es-ES" sz="4000" dirty="0">
                <a:latin typeface="+mj-lt"/>
              </a:rPr>
              <a:t>Sistema mecánico</a:t>
            </a:r>
          </a:p>
          <a:p>
            <a:r>
              <a:rPr lang="es-ES" sz="4000" dirty="0">
                <a:latin typeface="+mj-lt"/>
              </a:rPr>
              <a:t>Sistema eléctrico </a:t>
            </a:r>
            <a:endParaRPr lang="es-AR" sz="4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41806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12445" y="481888"/>
            <a:ext cx="1080000" cy="1262947"/>
          </a:xfrm>
          <a:custGeom>
            <a:avLst/>
            <a:gdLst/>
            <a:ahLst/>
            <a:cxnLst/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 descr="Primer plano de proyecto arquitectónico">
            <a:extLst>
              <a:ext uri="{FF2B5EF4-FFF2-40B4-BE49-F238E27FC236}">
                <a16:creationId xmlns:a16="http://schemas.microsoft.com/office/drawing/2014/main" id="{03FE2E53-8A69-292F-4D1B-43A1E32D04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0"/>
          <a:stretch/>
        </p:blipFill>
        <p:spPr>
          <a:xfrm>
            <a:off x="20" y="1"/>
            <a:ext cx="1219198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AD4EA4DF-0E7C-4098-86F6-7D0ACAEFC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7859713" cy="6857998"/>
          </a:xfrm>
          <a:prstGeom prst="rect">
            <a:avLst/>
          </a:prstGeom>
          <a:gradFill flip="none" rotWithShape="1">
            <a:gsLst>
              <a:gs pos="50000">
                <a:schemeClr val="bg2">
                  <a:alpha val="60000"/>
                </a:schemeClr>
              </a:gs>
              <a:gs pos="0">
                <a:schemeClr val="bg2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EEB7703-B58E-17AA-0F57-DBFA2A6DF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5057456" cy="2887174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conclusiones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E05BC49-0F00-4C85-9AF5-A0CC5B39C8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955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12445" y="481888"/>
            <a:ext cx="1080000" cy="1262947"/>
          </a:xfrm>
          <a:custGeom>
            <a:avLst/>
            <a:gdLst/>
            <a:ahLst/>
            <a:cxnLst/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55" name="Rectangle 54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8FCE8FC-669D-ABAE-472E-4DDF93236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5702285" cy="2986234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r>
              <a:rPr lang="en-US" sz="6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Posicionamiento del algodón</a:t>
            </a:r>
          </a:p>
        </p:txBody>
      </p:sp>
      <p:pic>
        <p:nvPicPr>
          <p:cNvPr id="5" name="Imagen 4" descr="Nube de lana de algodón sostenida por escaleras de madera en miniatura">
            <a:extLst>
              <a:ext uri="{FF2B5EF4-FFF2-40B4-BE49-F238E27FC236}">
                <a16:creationId xmlns:a16="http://schemas.microsoft.com/office/drawing/2014/main" id="{5EF091AF-18F3-E394-D90B-E9820E26973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83" r="13916" b="-1"/>
          <a:stretch/>
        </p:blipFill>
        <p:spPr>
          <a:xfrm>
            <a:off x="6508749" y="862806"/>
            <a:ext cx="5132388" cy="5132388"/>
          </a:xfrm>
          <a:custGeom>
            <a:avLst/>
            <a:gdLst/>
            <a:ahLst/>
            <a:cxnLst/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</p:spPr>
      </p:pic>
      <p:grpSp>
        <p:nvGrpSpPr>
          <p:cNvPr id="57" name="Group 56">
            <a:extLst>
              <a:ext uri="{FF2B5EF4-FFF2-40B4-BE49-F238E27FC236}">
                <a16:creationId xmlns:a16="http://schemas.microsoft.com/office/drawing/2014/main" id="{73840CF4-F848-4FE0-AEA6-C9E806911B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920950" y="549275"/>
            <a:ext cx="667802" cy="631474"/>
            <a:chOff x="10478914" y="1506691"/>
            <a:chExt cx="667802" cy="631474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4B46153-41DB-494F-9B08-EBCCF27283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8100000">
              <a:off x="10606715" y="1506691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7B6D42DA-2D84-4A50-A359-7A5C651B1C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>
              <a:off x="10613915" y="1424627"/>
              <a:ext cx="270000" cy="540001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61" name="Oval 60">
            <a:extLst>
              <a:ext uri="{FF2B5EF4-FFF2-40B4-BE49-F238E27FC236}">
                <a16:creationId xmlns:a16="http://schemas.microsoft.com/office/drawing/2014/main" id="{94459D96-B947-4C7F-8BCA-915F8B07C0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82954" y="5171203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412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: Shape 8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12445" y="481888"/>
            <a:ext cx="1080000" cy="1262947"/>
          </a:xfrm>
          <a:custGeom>
            <a:avLst/>
            <a:gdLst/>
            <a:ahLst/>
            <a:cxnLst/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2" name="Oval 10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3" name="Oval 12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34" name="Group 14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35" name="Freeform: Shape 15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16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7" name="Oval 17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Oval 18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39" name="Rectangle 20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8C11441-E6A7-0D3D-A273-9AF7C7024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863" y="637461"/>
            <a:ext cx="6399029" cy="5124322"/>
          </a:xfrm>
          <a:custGeom>
            <a:avLst/>
            <a:gdLst/>
            <a:ahLst/>
            <a:cxnLst/>
            <a:rect l="l" t="t" r="r" b="b"/>
            <a:pathLst>
              <a:path w="6973888" h="5761037">
                <a:moveTo>
                  <a:pt x="0" y="0"/>
                </a:moveTo>
                <a:lnTo>
                  <a:pt x="6973888" y="0"/>
                </a:lnTo>
                <a:lnTo>
                  <a:pt x="6973888" y="5761037"/>
                </a:lnTo>
                <a:lnTo>
                  <a:pt x="0" y="5761037"/>
                </a:lnTo>
                <a:close/>
              </a:path>
            </a:pathLst>
          </a:custGeom>
        </p:spPr>
      </p:pic>
      <p:sp>
        <p:nvSpPr>
          <p:cNvPr id="40" name="Oval 22">
            <a:extLst>
              <a:ext uri="{FF2B5EF4-FFF2-40B4-BE49-F238E27FC236}">
                <a16:creationId xmlns:a16="http://schemas.microsoft.com/office/drawing/2014/main" id="{61B0F92C-925A-4D2E-839E-EB381378C3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95000" y="4960218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F16142A-D894-9FE9-4AD9-BEEC8A15E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5614" y="549275"/>
            <a:ext cx="3565524" cy="3034657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r>
              <a:rPr lang="en-US"/>
              <a:t>Contexto regional</a:t>
            </a:r>
          </a:p>
        </p:txBody>
      </p:sp>
    </p:spTree>
    <p:extLst>
      <p:ext uri="{BB962C8B-B14F-4D97-AF65-F5344CB8AC3E}">
        <p14:creationId xmlns:p14="http://schemas.microsoft.com/office/powerpoint/2010/main" val="2845522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: Shape 7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12445" y="481888"/>
            <a:ext cx="1080000" cy="1262947"/>
          </a:xfrm>
          <a:custGeom>
            <a:avLst/>
            <a:gdLst/>
            <a:ahLst/>
            <a:cxnLst/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Oval 9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Oval 11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29" name="Group 13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30" name="Freeform: Shape 14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15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2" name="Oval 16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3" name="Oval 17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34" name="Rectangle 19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" descr="Rollos de planos">
            <a:extLst>
              <a:ext uri="{FF2B5EF4-FFF2-40B4-BE49-F238E27FC236}">
                <a16:creationId xmlns:a16="http://schemas.microsoft.com/office/drawing/2014/main" id="{1F921111-7526-903D-F1AF-D596A0E1E0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99" b="14431"/>
          <a:stretch/>
        </p:blipFill>
        <p:spPr>
          <a:xfrm>
            <a:off x="20" y="0"/>
            <a:ext cx="1219198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6" name="Rectangle 21">
            <a:extLst>
              <a:ext uri="{FF2B5EF4-FFF2-40B4-BE49-F238E27FC236}">
                <a16:creationId xmlns:a16="http://schemas.microsoft.com/office/drawing/2014/main" id="{AD4EA4DF-0E7C-4098-86F6-7D0ACAEFC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332287" y="0"/>
            <a:ext cx="7859713" cy="6857998"/>
          </a:xfrm>
          <a:prstGeom prst="rect">
            <a:avLst/>
          </a:prstGeom>
          <a:gradFill flip="none" rotWithShape="1">
            <a:gsLst>
              <a:gs pos="50000">
                <a:schemeClr val="bg2">
                  <a:alpha val="60000"/>
                </a:schemeClr>
              </a:gs>
              <a:gs pos="0">
                <a:schemeClr val="bg2">
                  <a:alpha val="0"/>
                </a:schemeClr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2F40108-B67C-91DD-2F4E-4462F5F8E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8325" y="1209268"/>
            <a:ext cx="3565524" cy="2887174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r>
              <a:rPr lang="en-US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Propuesta del </a:t>
            </a:r>
            <a:r>
              <a:rPr lang="en-US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proyecto</a:t>
            </a:r>
            <a:endParaRPr lang="en-US" b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7" name="Rectangle 23">
            <a:extLst>
              <a:ext uri="{FF2B5EF4-FFF2-40B4-BE49-F238E27FC236}">
                <a16:creationId xmlns:a16="http://schemas.microsoft.com/office/drawing/2014/main" id="{FE05BC49-0F00-4C85-9AF5-A0CC5B39C8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003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12445" y="481888"/>
            <a:ext cx="1080000" cy="1262947"/>
          </a:xfrm>
          <a:custGeom>
            <a:avLst/>
            <a:gdLst/>
            <a:ahLst/>
            <a:cxnLst/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 descr="Camino con curvas atraviesa un campo de hierba">
            <a:extLst>
              <a:ext uri="{FF2B5EF4-FFF2-40B4-BE49-F238E27FC236}">
                <a16:creationId xmlns:a16="http://schemas.microsoft.com/office/drawing/2014/main" id="{50ECF656-1F5C-A4C1-07B9-CDF323418E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4" b="12066"/>
          <a:stretch/>
        </p:blipFill>
        <p:spPr>
          <a:xfrm>
            <a:off x="20" y="1"/>
            <a:ext cx="1219198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E49CA12F-6E27-4C54-88C4-EE6CE7C473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-2"/>
            <a:ext cx="12192000" cy="4857751"/>
          </a:xfrm>
          <a:prstGeom prst="rect">
            <a:avLst/>
          </a:prstGeom>
          <a:gradFill flip="none" rotWithShape="1">
            <a:gsLst>
              <a:gs pos="70000">
                <a:schemeClr val="bg2">
                  <a:alpha val="60000"/>
                </a:schemeClr>
              </a:gs>
              <a:gs pos="26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8F34976-CF8B-E569-6E2E-4D0293147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7308849" cy="984885"/>
          </a:xfrm>
        </p:spPr>
        <p:txBody>
          <a:bodyPr vert="horz" wrap="square" lIns="0" tIns="0" rIns="0" bIns="0" rtlCol="0" anchor="ctr" anchorCtr="0">
            <a:normAutofit/>
          </a:bodyPr>
          <a:lstStyle/>
          <a:p>
            <a:r>
              <a:rPr lang="en-US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Objetivo</a:t>
            </a:r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general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337EA23-6703-4C96-9EEB-A408CBDD6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100000">
                <a:schemeClr val="bg2">
                  <a:alpha val="60000"/>
                </a:schemeClr>
              </a:gs>
              <a:gs pos="40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57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AE6972-E9B7-52DB-076C-42FFB1710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200" y="1879917"/>
            <a:ext cx="11091600" cy="3098166"/>
          </a:xfrm>
        </p:spPr>
        <p:txBody>
          <a:bodyPr>
            <a:normAutofit/>
          </a:bodyPr>
          <a:lstStyle/>
          <a:p>
            <a:pPr algn="ctr"/>
            <a:r>
              <a:rPr lang="es-ES" dirty="0"/>
              <a:t>Incrementar los niveles de producción de desmote de algodón con menores costos - tiempo y mayor calidad de fibra.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8927546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12445" y="481888"/>
            <a:ext cx="1080000" cy="1262947"/>
          </a:xfrm>
          <a:custGeom>
            <a:avLst/>
            <a:gdLst/>
            <a:ahLst/>
            <a:cxnLst/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 descr="Una vista de cerca de carriles de una pista de atletismo en la oscuridad">
            <a:extLst>
              <a:ext uri="{FF2B5EF4-FFF2-40B4-BE49-F238E27FC236}">
                <a16:creationId xmlns:a16="http://schemas.microsoft.com/office/drawing/2014/main" id="{0FE2E3DF-877F-7AC6-0B3A-5BE48C2D1E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0"/>
          <a:stretch/>
        </p:blipFill>
        <p:spPr>
          <a:xfrm>
            <a:off x="20" y="1"/>
            <a:ext cx="1219198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AD4EA4DF-0E7C-4098-86F6-7D0ACAEFC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7859713" cy="6857998"/>
          </a:xfrm>
          <a:prstGeom prst="rect">
            <a:avLst/>
          </a:prstGeom>
          <a:gradFill flip="none" rotWithShape="1">
            <a:gsLst>
              <a:gs pos="50000">
                <a:schemeClr val="bg2">
                  <a:alpha val="60000"/>
                </a:schemeClr>
              </a:gs>
              <a:gs pos="0">
                <a:schemeClr val="bg2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7DDCCEE-2803-F538-10C4-5EECE55B5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3565524" cy="2887174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Objetivos específicos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E05BC49-0F00-4C85-9AF5-A0CC5B39C8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5954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8189D18-F73F-9F64-986B-0530DEC2B1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2" y="1578155"/>
            <a:ext cx="11090274" cy="1391919"/>
          </a:xfrm>
        </p:spPr>
        <p:txBody>
          <a:bodyPr/>
          <a:lstStyle/>
          <a:p>
            <a:pPr marL="0" indent="0">
              <a:buNone/>
            </a:pPr>
            <a:r>
              <a:rPr lang="es-ES" sz="3200" dirty="0">
                <a:solidFill>
                  <a:schemeClr val="bg1">
                    <a:alpha val="60000"/>
                  </a:schemeClr>
                </a:solidFill>
                <a:latin typeface="+mj-lt"/>
              </a:rPr>
              <a:t>Mantener un patrón de calidad alto en toda la línea de producción</a:t>
            </a:r>
          </a:p>
          <a:p>
            <a:endParaRPr lang="es-AR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D690D0E-68E0-B27E-2332-7C3EF57A5DA1}"/>
              </a:ext>
            </a:extLst>
          </p:cNvPr>
          <p:cNvSpPr txBox="1"/>
          <p:nvPr/>
        </p:nvSpPr>
        <p:spPr>
          <a:xfrm>
            <a:off x="459423" y="2020857"/>
            <a:ext cx="1109027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>
                <a:solidFill>
                  <a:schemeClr val="bg1"/>
                </a:solidFill>
                <a:latin typeface="+mj-lt"/>
              </a:rPr>
              <a:t>Disminuir el tiempo de aprovisionamiento de algodón en bruto al sistema de alimentación</a:t>
            </a:r>
          </a:p>
          <a:p>
            <a:endParaRPr lang="es-ES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81E7D58-D809-373D-964B-E4E21F0ACD4D}"/>
              </a:ext>
            </a:extLst>
          </p:cNvPr>
          <p:cNvSpPr txBox="1"/>
          <p:nvPr/>
        </p:nvSpPr>
        <p:spPr>
          <a:xfrm>
            <a:off x="459423" y="2970074"/>
            <a:ext cx="109988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 </a:t>
            </a:r>
            <a:r>
              <a:rPr lang="es-ES" sz="3200" dirty="0">
                <a:solidFill>
                  <a:schemeClr val="bg1"/>
                </a:solidFill>
                <a:latin typeface="+mj-lt"/>
              </a:rPr>
              <a:t>Asegurar la calidad del algodón en el sistema de desmotadora</a:t>
            </a:r>
            <a:endParaRPr lang="es-AR" sz="32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84674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12445" y="481888"/>
            <a:ext cx="1080000" cy="1262947"/>
          </a:xfrm>
          <a:custGeom>
            <a:avLst/>
            <a:gdLst/>
            <a:ahLst/>
            <a:cxnLst/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 descr="Primer plano de documentos en el escritorio">
            <a:extLst>
              <a:ext uri="{FF2B5EF4-FFF2-40B4-BE49-F238E27FC236}">
                <a16:creationId xmlns:a16="http://schemas.microsoft.com/office/drawing/2014/main" id="{EF0E89EC-AA2A-1037-3A31-F12FC6975B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9" r="1" b="1"/>
          <a:stretch/>
        </p:blipFill>
        <p:spPr>
          <a:xfrm>
            <a:off x="20" y="1"/>
            <a:ext cx="1219198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AD4EA4DF-0E7C-4098-86F6-7D0ACAEFC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332287" y="0"/>
            <a:ext cx="7859713" cy="6857998"/>
          </a:xfrm>
          <a:prstGeom prst="rect">
            <a:avLst/>
          </a:prstGeom>
          <a:gradFill flip="none" rotWithShape="1">
            <a:gsLst>
              <a:gs pos="50000">
                <a:schemeClr val="bg2">
                  <a:alpha val="60000"/>
                </a:schemeClr>
              </a:gs>
              <a:gs pos="0">
                <a:schemeClr val="bg2">
                  <a:alpha val="0"/>
                </a:schemeClr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641A8AC-F57B-8479-D359-9C7ECE8D3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5613" y="549275"/>
            <a:ext cx="3565524" cy="2887174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r>
              <a:rPr lang="en-US" sz="5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acciones</a:t>
            </a:r>
            <a: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E05BC49-0F00-4C85-9AF5-A0CC5B39C8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871998"/>
      </p:ext>
    </p:extLst>
  </p:cSld>
  <p:clrMapOvr>
    <a:masterClrMapping/>
  </p:clrMapOvr>
</p:sld>
</file>

<file path=ppt/theme/theme1.xml><?xml version="1.0" encoding="utf-8"?>
<a:theme xmlns:a="http://schemas.openxmlformats.org/drawingml/2006/main" name="3DFloatVTI">
  <a:themeElements>
    <a:clrScheme name="Float">
      <a:dk1>
        <a:sysClr val="windowText" lastClr="000000"/>
      </a:dk1>
      <a:lt1>
        <a:sysClr val="window" lastClr="FFFFFF"/>
      </a:lt1>
      <a:dk2>
        <a:srgbClr val="1B192E"/>
      </a:dk2>
      <a:lt2>
        <a:srgbClr val="EAE5EB"/>
      </a:lt2>
      <a:accent1>
        <a:srgbClr val="13BE89"/>
      </a:accent1>
      <a:accent2>
        <a:srgbClr val="12B1BF"/>
      </a:accent2>
      <a:accent3>
        <a:srgbClr val="D40AA8"/>
      </a:accent3>
      <a:accent4>
        <a:srgbClr val="B86E62"/>
      </a:accent4>
      <a:accent5>
        <a:srgbClr val="A3A3C1"/>
      </a:accent5>
      <a:accent6>
        <a:srgbClr val="37335B"/>
      </a:accent6>
      <a:hlink>
        <a:srgbClr val="0066FF"/>
      </a:hlink>
      <a:folHlink>
        <a:srgbClr val="666699"/>
      </a:folHlink>
    </a:clrScheme>
    <a:fontScheme name="Float">
      <a:majorFont>
        <a:latin typeface="Sitka Heading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DFloatVTI" id="{F59BA300-ED19-4B39-9AE3-7882B1DE8B78}" vid="{0FEC63E3-719F-4F50-9F1E-5B8BAF39109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153</Words>
  <Application>Microsoft Office PowerPoint</Application>
  <PresentationFormat>Panorámica</PresentationFormat>
  <Paragraphs>35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0" baseType="lpstr">
      <vt:lpstr>Arial</vt:lpstr>
      <vt:lpstr>Sitka Heading</vt:lpstr>
      <vt:lpstr>Source Sans Pro</vt:lpstr>
      <vt:lpstr>Times New Roman</vt:lpstr>
      <vt:lpstr>3DFloatVTI</vt:lpstr>
      <vt:lpstr>Proyecto Final Jeronimo Colman</vt:lpstr>
      <vt:lpstr>Posicionamiento del algodón</vt:lpstr>
      <vt:lpstr>Contexto regional</vt:lpstr>
      <vt:lpstr>Propuesta del proyecto</vt:lpstr>
      <vt:lpstr>Objetivo general</vt:lpstr>
      <vt:lpstr>Incrementar los niveles de producción de desmote de algodón con menores costos - tiempo y mayor calidad de fibra.</vt:lpstr>
      <vt:lpstr>Objetivos específicos</vt:lpstr>
      <vt:lpstr>Presentación de PowerPoint</vt:lpstr>
      <vt:lpstr>acciones </vt:lpstr>
      <vt:lpstr>Relevamiento de la instalación</vt:lpstr>
      <vt:lpstr>relevamiento </vt:lpstr>
      <vt:lpstr>Presentación de PowerPoint</vt:lpstr>
      <vt:lpstr>Análisis de costos y productividad</vt:lpstr>
      <vt:lpstr>diseño</vt:lpstr>
      <vt:lpstr>conclusiones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Proyecto Final Jeronimo Colman</dc:title>
  <dc:creator>Gabriel Colman (prof.)</dc:creator>
  <cp:lastModifiedBy>Gabriel Colman (prof.)</cp:lastModifiedBy>
  <cp:revision>16</cp:revision>
  <dcterms:created xsi:type="dcterms:W3CDTF">2023-08-10T21:30:08Z</dcterms:created>
  <dcterms:modified xsi:type="dcterms:W3CDTF">2024-05-22T00:18:17Z</dcterms:modified>
</cp:coreProperties>
</file>