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81" r:id="rId2"/>
    <p:sldId id="321" r:id="rId3"/>
    <p:sldId id="322" r:id="rId4"/>
    <p:sldId id="323" r:id="rId5"/>
    <p:sldId id="282" r:id="rId6"/>
    <p:sldId id="293" r:id="rId7"/>
    <p:sldId id="324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11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240B3-ACFE-45B1-AC55-EEE9EE3FAE7D}" type="datetimeFigureOut">
              <a:rPr lang="es-AR" smtClean="0"/>
              <a:t>10/08/2017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603D8E-C44B-483B-AA48-FB25EA89404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2573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03D8E-C44B-483B-AA48-FB25EA894047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026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A51D-E590-4F8D-8829-A9C745BE5AC2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F447-C377-4B4B-A0BE-06C00CB86E5C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55936-7207-4438-92A6-E109835D28EE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A6945-4945-4092-82CA-5159550F2BE7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B9ED-0F9F-40C9-AC1C-66916929FCB2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9DC-A696-48DA-9A6B-AB0617A088D3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6BF3C-2D99-491F-AA78-E16BC8B6EE8F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C1C-6B53-4FC3-A9BD-703DAEE8B942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A65B-FF95-40C1-BD4C-1BCE82E5ADE3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AFF0-35E3-4EF3-8FCD-8265F0B1C4A4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D165-AA70-434D-AF6A-99C2B52AE7FD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0A2C989F-0253-40BD-8694-227F53242256}" type="datetime1">
              <a:rPr lang="es-AR" smtClean="0"/>
              <a:t>10/08/2017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r>
              <a:rPr lang="es-AR" smtClean="0"/>
              <a:t>Dr. Gustavo A. Argañaraz</a:t>
            </a:r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C489DF1-F24F-4AB6-9B8B-E33E725667BA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2 Marcador de contenido"/>
          <p:cNvSpPr>
            <a:spLocks noGrp="1"/>
          </p:cNvSpPr>
          <p:nvPr>
            <p:ph sz="quarter" idx="13"/>
          </p:nvPr>
        </p:nvSpPr>
        <p:spPr>
          <a:xfrm>
            <a:off x="457200" y="1412776"/>
            <a:ext cx="8229600" cy="676672"/>
          </a:xfrm>
        </p:spPr>
        <p:txBody>
          <a:bodyPr/>
          <a:lstStyle/>
          <a:p>
            <a:pPr>
              <a:buNone/>
            </a:pPr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Hemorragias</a:t>
            </a:r>
          </a:p>
          <a:p>
            <a:pPr>
              <a:buNone/>
            </a:pPr>
            <a:endParaRPr lang="es-A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2 Marcador de contenido"/>
          <p:cNvSpPr txBox="1">
            <a:spLocks/>
          </p:cNvSpPr>
          <p:nvPr/>
        </p:nvSpPr>
        <p:spPr>
          <a:xfrm>
            <a:off x="518864" y="836712"/>
            <a:ext cx="8229600" cy="1252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Hemorragias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AR" sz="32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226" y="1463080"/>
            <a:ext cx="6069547" cy="4135769"/>
          </a:xfrm>
          <a:prstGeom prst="rect">
            <a:avLst/>
          </a:prstGeom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r>
              <a:rPr lang="es-ES" dirty="0"/>
              <a:t>Conceptos básicos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609600" y="1556792"/>
            <a:ext cx="7924800" cy="415820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La sangre circula por los vasos sanguíneos</a:t>
            </a:r>
          </a:p>
          <a:p>
            <a:r>
              <a:rPr lang="es-ES" dirty="0"/>
              <a:t>arterias</a:t>
            </a:r>
          </a:p>
          <a:p>
            <a:r>
              <a:rPr lang="es-ES" dirty="0"/>
              <a:t>venas</a:t>
            </a:r>
          </a:p>
          <a:p>
            <a:r>
              <a:rPr lang="es-ES" dirty="0"/>
              <a:t>Capilares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dirty="0"/>
              <a:t>Hemorragia: cuando los vasos se rompen.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dirty="0"/>
              <a:t>Mecanismo de control natural: plaquetas que alrededor del vaso forman un coagulo, lo que detiene la salida de sangre.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3452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202034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539552" y="548680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u="sng" dirty="0"/>
              <a:t>Hemorragia Capilar o Superficial</a:t>
            </a:r>
          </a:p>
          <a:p>
            <a:r>
              <a:rPr lang="es-ES" dirty="0"/>
              <a:t>Compromete vasos sanguíneos superficiales </a:t>
            </a:r>
          </a:p>
          <a:p>
            <a:r>
              <a:rPr lang="es-ES" dirty="0"/>
              <a:t>Escasa </a:t>
            </a:r>
          </a:p>
          <a:p>
            <a:r>
              <a:rPr lang="es-ES" dirty="0"/>
              <a:t>Se puede controlar fácilmente</a:t>
            </a:r>
          </a:p>
          <a:p>
            <a:pPr marL="0" indent="0">
              <a:buNone/>
            </a:pPr>
            <a:r>
              <a:rPr lang="es-ES" u="sng" dirty="0"/>
              <a:t>Hemorragia Venosa</a:t>
            </a:r>
          </a:p>
          <a:p>
            <a:r>
              <a:rPr lang="es-ES" dirty="0"/>
              <a:t>Sangre es de color vinoso</a:t>
            </a:r>
          </a:p>
          <a:p>
            <a:r>
              <a:rPr lang="es-ES" dirty="0"/>
              <a:t>Su salida es continua, de escasa o de abundante cantidad</a:t>
            </a:r>
          </a:p>
          <a:p>
            <a:pPr marL="0" indent="0">
              <a:buNone/>
            </a:pPr>
            <a:r>
              <a:rPr lang="es-ES" u="sng" dirty="0"/>
              <a:t>Hemorragia Arterial</a:t>
            </a:r>
          </a:p>
          <a:p>
            <a:r>
              <a:rPr lang="es-ES" dirty="0"/>
              <a:t>La sangre es de color rojo brillante</a:t>
            </a:r>
          </a:p>
          <a:p>
            <a:r>
              <a:rPr lang="es-ES" dirty="0"/>
              <a:t>Su salida es abundante en forma intermitente, coincidiendo con cada </a:t>
            </a:r>
            <a:r>
              <a:rPr lang="es-ES" dirty="0" smtClean="0"/>
              <a:t>pulsación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7813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Control por presión digital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ES" dirty="0"/>
              <a:t>Aplique directamente sobre la herida una compresa o tela limpia haciendo presión fuerte con 3 o 4 dedos por 8 a 10 minutos.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u="sng" dirty="0"/>
              <a:t>Torniquete</a:t>
            </a:r>
            <a:endParaRPr lang="es-ES" dirty="0"/>
          </a:p>
          <a:p>
            <a:r>
              <a:rPr lang="es-ES" dirty="0"/>
              <a:t>Su uso está prohibido provoca graves consecuencias.</a:t>
            </a:r>
          </a:p>
          <a:p>
            <a:pPr marL="0" indent="0">
              <a:buNone/>
            </a:pPr>
            <a:r>
              <a:rPr lang="es-ES" dirty="0"/>
              <a:t>Casos excepcionales:</a:t>
            </a:r>
          </a:p>
          <a:p>
            <a:r>
              <a:rPr lang="es-ES" dirty="0"/>
              <a:t>Amputaciones traumáticas.</a:t>
            </a:r>
          </a:p>
          <a:p>
            <a:r>
              <a:rPr lang="es-ES" dirty="0"/>
              <a:t>Medida extrema de salvataje ante desastres.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u="sng" dirty="0"/>
              <a:t>La compresión digital debería ser suficiente para contener el sangrado</a:t>
            </a:r>
            <a:r>
              <a:rPr lang="es-ES" dirty="0"/>
              <a:t>.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6166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 Marcador de contenido"/>
          <p:cNvSpPr>
            <a:spLocks noGrp="1"/>
          </p:cNvSpPr>
          <p:nvPr>
            <p:ph sz="quarter" idx="13"/>
          </p:nvPr>
        </p:nvSpPr>
        <p:spPr>
          <a:xfrm>
            <a:off x="457200" y="1412776"/>
            <a:ext cx="8229600" cy="676672"/>
          </a:xfrm>
        </p:spPr>
        <p:txBody>
          <a:bodyPr/>
          <a:lstStyle/>
          <a:p>
            <a:pPr>
              <a:buNone/>
            </a:pPr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Hemorragias</a:t>
            </a:r>
          </a:p>
          <a:p>
            <a:pPr>
              <a:buNone/>
            </a:pPr>
            <a:endParaRPr lang="es-A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518864" y="836712"/>
            <a:ext cx="8229600" cy="626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Hemorragias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AR" sz="32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3" descr="C:\Documents and Settings\usuario\Mis documentos\Mis imágenes\definicion-y-sintomas-de-hemorragia1.jpg"/>
          <p:cNvPicPr>
            <a:picLocks noChangeAspect="1" noChangeArrowheads="1"/>
          </p:cNvPicPr>
          <p:nvPr/>
        </p:nvPicPr>
        <p:blipFill>
          <a:blip r:embed="rId2" cstate="print">
            <a:lum bright="-27000" contrast="59000"/>
          </a:blip>
          <a:srcRect/>
          <a:stretch>
            <a:fillRect/>
          </a:stretch>
        </p:blipFill>
        <p:spPr bwMode="auto">
          <a:xfrm>
            <a:off x="1429308" y="1475656"/>
            <a:ext cx="6408712" cy="4103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2 Marcador de contenido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8229600" cy="676672"/>
          </a:xfrm>
        </p:spPr>
        <p:txBody>
          <a:bodyPr/>
          <a:lstStyle/>
          <a:p>
            <a:pPr>
              <a:buNone/>
            </a:pPr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Amputaciones</a:t>
            </a:r>
          </a:p>
          <a:p>
            <a:pPr>
              <a:buNone/>
            </a:pPr>
            <a:endParaRPr lang="es-A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2 Marcador de contenido"/>
          <p:cNvSpPr txBox="1">
            <a:spLocks/>
          </p:cNvSpPr>
          <p:nvPr/>
        </p:nvSpPr>
        <p:spPr>
          <a:xfrm>
            <a:off x="539552" y="836712"/>
            <a:ext cx="8229600" cy="1252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Amputaciones	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AR" sz="32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Documents and Settings\usuario\Escritorio\Nueva carpeta\0406201213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089448"/>
            <a:ext cx="3972120" cy="2232249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</p:pic>
      <p:pic>
        <p:nvPicPr>
          <p:cNvPr id="2051" name="Picture 3" descr="C:\Documents and Settings\usuario\Escritorio\Nueva carpeta\0406201213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4060" y="3202010"/>
            <a:ext cx="3984799" cy="223937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</p:pic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490066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609600" y="1052736"/>
            <a:ext cx="7924800" cy="4824536"/>
          </a:xfrm>
        </p:spPr>
        <p:txBody>
          <a:bodyPr>
            <a:normAutofit fontScale="92500" lnSpcReduction="20000"/>
          </a:bodyPr>
          <a:lstStyle/>
          <a:p>
            <a:r>
              <a:rPr lang="es-AR" dirty="0"/>
              <a:t>Son las pérdidas de extremidades o de alguna de sus partes siendo</a:t>
            </a:r>
            <a:br>
              <a:rPr lang="es-AR" dirty="0"/>
            </a:br>
            <a:r>
              <a:rPr lang="es-AR" dirty="0"/>
              <a:t>frecuentes las que afectan a los dedos por máquinas y herramientas de corte</a:t>
            </a:r>
            <a:r>
              <a:rPr lang="es-AR" dirty="0" smtClean="0"/>
              <a:t>.</a:t>
            </a:r>
          </a:p>
          <a:p>
            <a:r>
              <a:rPr lang="es-AR" dirty="0"/>
              <a:t>Las amputaciones pueden ser </a:t>
            </a:r>
            <a:r>
              <a:rPr lang="es-AR" b="1" dirty="0"/>
              <a:t>completas </a:t>
            </a:r>
            <a:r>
              <a:rPr lang="es-AR" dirty="0"/>
              <a:t>o </a:t>
            </a:r>
            <a:r>
              <a:rPr lang="es-AR" b="1" dirty="0"/>
              <a:t>incompletas</a:t>
            </a:r>
            <a:r>
              <a:rPr lang="es-AR" dirty="0"/>
              <a:t/>
            </a:r>
            <a:br>
              <a:rPr lang="es-AR" dirty="0"/>
            </a:br>
            <a:endParaRPr lang="es-AR" dirty="0" smtClean="0"/>
          </a:p>
          <a:p>
            <a:pPr marL="0" indent="0">
              <a:buNone/>
            </a:pPr>
            <a:r>
              <a:rPr lang="es-AR" u="sng" dirty="0"/>
              <a:t>Conducta a seguir</a:t>
            </a:r>
            <a:r>
              <a:rPr lang="es-AR" u="sng" dirty="0" smtClean="0"/>
              <a:t>:</a:t>
            </a:r>
          </a:p>
          <a:p>
            <a:pPr marL="0" indent="0">
              <a:buNone/>
            </a:pPr>
            <a:r>
              <a:rPr lang="es-AR" u="sng" dirty="0"/>
              <a:t/>
            </a:r>
            <a:br>
              <a:rPr lang="es-AR" u="sng" dirty="0"/>
            </a:br>
            <a:r>
              <a:rPr lang="es-AR" b="1" u="sng" dirty="0" smtClean="0"/>
              <a:t>Completa</a:t>
            </a:r>
            <a:r>
              <a:rPr lang="es-AR" dirty="0"/>
              <a:t/>
            </a:r>
            <a:br>
              <a:rPr lang="es-AR" dirty="0"/>
            </a:br>
            <a:r>
              <a:rPr lang="es-AR" dirty="0"/>
              <a:t>En amputaciones de dedos, se colocarán gasas que compriman la </a:t>
            </a:r>
            <a:r>
              <a:rPr lang="es-AR" dirty="0" smtClean="0"/>
              <a:t>zona sangrante </a:t>
            </a:r>
            <a:r>
              <a:rPr lang="es-AR" dirty="0"/>
              <a:t>realizando un vendaje, y se mantendrá la extremidad </a:t>
            </a:r>
            <a:r>
              <a:rPr lang="es-AR" dirty="0" smtClean="0"/>
              <a:t>elevada por </a:t>
            </a:r>
            <a:r>
              <a:rPr lang="es-AR" dirty="0"/>
              <a:t>encima del nivel del corazón. Se buscará la parte amputada y </a:t>
            </a:r>
            <a:r>
              <a:rPr lang="es-AR" dirty="0" smtClean="0"/>
              <a:t>la envolveremos </a:t>
            </a:r>
            <a:r>
              <a:rPr lang="es-AR" dirty="0"/>
              <a:t>en gasas estériles o apósitos limpios colocándola en </a:t>
            </a:r>
            <a:r>
              <a:rPr lang="es-AR" dirty="0" smtClean="0"/>
              <a:t>el interior </a:t>
            </a:r>
            <a:r>
              <a:rPr lang="es-AR" dirty="0"/>
              <a:t>de una bolsa de plástico que cerraremos anudándola. Posteriormente la colocaremos en </a:t>
            </a:r>
            <a:r>
              <a:rPr lang="es-AR" dirty="0" smtClean="0"/>
              <a:t>un recipiente </a:t>
            </a:r>
            <a:r>
              <a:rPr lang="es-AR" dirty="0"/>
              <a:t>o en otra bolsa de plástico </a:t>
            </a:r>
            <a:r>
              <a:rPr lang="es-AR" dirty="0" smtClean="0"/>
              <a:t>con agua </a:t>
            </a:r>
            <a:r>
              <a:rPr lang="es-AR" dirty="0"/>
              <a:t>fría y con hielo</a:t>
            </a:r>
            <a:r>
              <a:rPr lang="es-AR" dirty="0" smtClean="0"/>
              <a:t>.</a:t>
            </a:r>
          </a:p>
          <a:p>
            <a:pPr marL="0" indent="0">
              <a:buNone/>
            </a:pPr>
            <a:r>
              <a:rPr lang="es-AR" dirty="0"/>
              <a:t/>
            </a:r>
            <a:br>
              <a:rPr lang="es-AR" dirty="0"/>
            </a:br>
            <a:r>
              <a:rPr lang="es-AR" dirty="0"/>
              <a:t>El hielo nunca estará en contacto directo con la parte amputada </a:t>
            </a:r>
            <a:r>
              <a:rPr lang="es-AR" dirty="0" smtClean="0"/>
              <a:t>pues lesionaría </a:t>
            </a:r>
            <a:r>
              <a:rPr lang="es-AR" dirty="0"/>
              <a:t>los </a:t>
            </a:r>
            <a:r>
              <a:rPr lang="es-AR" smtClean="0"/>
              <a:t>tejidos</a:t>
            </a:r>
            <a:r>
              <a:rPr lang="es-AR" smtClean="0"/>
              <a:t>.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b="1" u="sng" dirty="0" smtClean="0"/>
              <a:t>Incompleta</a:t>
            </a:r>
            <a:r>
              <a:rPr lang="es-AR" dirty="0"/>
              <a:t/>
            </a:r>
            <a:br>
              <a:rPr lang="es-AR" dirty="0"/>
            </a:br>
            <a:r>
              <a:rPr lang="es-AR" dirty="0"/>
              <a:t>Cuando la amputación del dedo o de la extremidad sea incompleta, </a:t>
            </a:r>
            <a:r>
              <a:rPr lang="es-AR" dirty="0" smtClean="0"/>
              <a:t>es decir</a:t>
            </a:r>
            <a:r>
              <a:rPr lang="es-AR" dirty="0"/>
              <a:t>, no haya quedado totalmente separada, se procederá a inmovilizarla con una tablilla o una férula, se colocarán gasas y se vendará.</a:t>
            </a:r>
            <a:br>
              <a:rPr lang="es-AR" dirty="0"/>
            </a:br>
            <a:endParaRPr lang="es-A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6385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1605</TotalTime>
  <Words>216</Words>
  <Application>Microsoft Office PowerPoint</Application>
  <PresentationFormat>Presentación en pantalla (4:3)</PresentationFormat>
  <Paragraphs>50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Horizonte</vt:lpstr>
      <vt:lpstr>Presentación de PowerPoint</vt:lpstr>
      <vt:lpstr>Conceptos básicos</vt:lpstr>
      <vt:lpstr>Presentación de PowerPoint</vt:lpstr>
      <vt:lpstr>Control por presión digital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Accidentes en el Hogar</dc:title>
  <dc:creator>V.E.S-107</dc:creator>
  <cp:lastModifiedBy>Usuario</cp:lastModifiedBy>
  <cp:revision>129</cp:revision>
  <dcterms:created xsi:type="dcterms:W3CDTF">2011-10-12T22:04:05Z</dcterms:created>
  <dcterms:modified xsi:type="dcterms:W3CDTF">2017-08-10T03:48:02Z</dcterms:modified>
</cp:coreProperties>
</file>