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30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5" r:id="rId34"/>
    <p:sldId id="306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10058400" cy="7772400"/>
  <p:notesSz cx="10058400" cy="7772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0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8200" y="3860800"/>
            <a:ext cx="8458200" cy="101600"/>
          </a:xfrm>
          <a:custGeom>
            <a:avLst/>
            <a:gdLst/>
            <a:ahLst/>
            <a:cxnLst/>
            <a:rect l="l" t="t" r="r" b="b"/>
            <a:pathLst>
              <a:path w="8458200" h="101600">
                <a:moveTo>
                  <a:pt x="0" y="0"/>
                </a:moveTo>
                <a:lnTo>
                  <a:pt x="0" y="101600"/>
                </a:lnTo>
                <a:lnTo>
                  <a:pt x="8458200" y="101600"/>
                </a:lnTo>
                <a:lnTo>
                  <a:pt x="845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04300" y="388620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0"/>
                </a:move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7300" y="2454464"/>
            <a:ext cx="7543800" cy="1523494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304699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lstStyle/>
          <a:p>
            <a:fld id="{F5B01C00-70B7-4EA5-BE17-D6085A235673}" type="datetimeFigureOut">
              <a:rPr lang="es-AR" smtClean="0"/>
              <a:t>04/11/2020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927100" y="7027242"/>
            <a:ext cx="2118360" cy="215444"/>
          </a:xfr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lstStyle/>
          <a:p>
            <a:fld id="{73410F30-EE69-40EB-842B-71A2928CF94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503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500" y="3505200"/>
            <a:ext cx="84074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27100" y="7027242"/>
            <a:ext cx="211836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4300" y="3962400"/>
            <a:ext cx="292100" cy="2159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38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429000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ln w="2540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48500" y="4127500"/>
            <a:ext cx="180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Arial"/>
                <a:cs typeface="Arial"/>
              </a:rPr>
              <a:t>Área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Ergonomía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500" y="3505200"/>
            <a:ext cx="38671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MÓDULO </a:t>
            </a:r>
            <a:r>
              <a:rPr spc="5" dirty="0"/>
              <a:t>ERGONOMÍA</a:t>
            </a:r>
            <a:r>
              <a:rPr spc="-75" dirty="0"/>
              <a:t> </a:t>
            </a:r>
            <a:r>
              <a:rPr spc="65" dirty="0"/>
              <a:t>BÁSICA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828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828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508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717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25527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8200" y="2590800"/>
            <a:ext cx="1460500" cy="360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9000" y="2578100"/>
            <a:ext cx="1409700" cy="3556000"/>
          </a:xfrm>
          <a:custGeom>
            <a:avLst/>
            <a:gdLst/>
            <a:ahLst/>
            <a:cxnLst/>
            <a:rect l="l" t="t" r="r" b="b"/>
            <a:pathLst>
              <a:path w="1409700" h="3556000">
                <a:moveTo>
                  <a:pt x="0" y="0"/>
                </a:moveTo>
                <a:lnTo>
                  <a:pt x="0" y="3555999"/>
                </a:lnTo>
                <a:lnTo>
                  <a:pt x="1409700" y="3555999"/>
                </a:lnTo>
                <a:lnTo>
                  <a:pt x="14097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5397" y="2489200"/>
            <a:ext cx="4628515" cy="214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0" dirty="0">
                <a:latin typeface="Arial"/>
                <a:cs typeface="Arial"/>
              </a:rPr>
              <a:t>Biomecánica</a:t>
            </a:r>
            <a:endParaRPr sz="1600">
              <a:latin typeface="Arial"/>
              <a:cs typeface="Arial"/>
            </a:endParaRPr>
          </a:p>
          <a:p>
            <a:pPr marL="254000" marR="5080" indent="-177800">
              <a:lnSpc>
                <a:spcPct val="99800"/>
              </a:lnSpc>
              <a:spcBef>
                <a:spcPts val="1380"/>
              </a:spcBef>
              <a:buClr>
                <a:srgbClr val="E9822D"/>
              </a:buClr>
              <a:buChar char="•"/>
              <a:tabLst>
                <a:tab pos="254000" algn="l"/>
              </a:tabLst>
            </a:pPr>
            <a:r>
              <a:rPr sz="1600" dirty="0">
                <a:latin typeface="Arial"/>
                <a:cs typeface="Arial"/>
              </a:rPr>
              <a:t>Aplica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spc="-10" dirty="0">
                <a:latin typeface="Arial"/>
                <a:cs typeface="Arial"/>
              </a:rPr>
              <a:t>leyes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-15" dirty="0">
                <a:latin typeface="Arial"/>
                <a:cs typeface="Arial"/>
              </a:rPr>
              <a:t>movimiento </a:t>
            </a:r>
            <a:r>
              <a:rPr sz="1600" dirty="0">
                <a:latin typeface="Arial"/>
                <a:cs typeface="Arial"/>
              </a:rPr>
              <a:t>mecánico en </a:t>
            </a:r>
            <a:r>
              <a:rPr sz="1600" spc="-20" dirty="0">
                <a:latin typeface="Arial"/>
                <a:cs typeface="Arial"/>
              </a:rPr>
              <a:t>los  </a:t>
            </a:r>
            <a:r>
              <a:rPr sz="1600" spc="-5" dirty="0">
                <a:latin typeface="Arial"/>
                <a:cs typeface="Arial"/>
              </a:rPr>
              <a:t>sistemas </a:t>
            </a:r>
            <a:r>
              <a:rPr sz="1600" spc="-15" dirty="0">
                <a:latin typeface="Arial"/>
                <a:cs typeface="Arial"/>
              </a:rPr>
              <a:t>vivos, </a:t>
            </a:r>
            <a:r>
              <a:rPr sz="1600" spc="-10" dirty="0">
                <a:latin typeface="Arial"/>
                <a:cs typeface="Arial"/>
              </a:rPr>
              <a:t>especialmente </a:t>
            </a:r>
            <a:r>
              <a:rPr sz="1600" dirty="0">
                <a:latin typeface="Arial"/>
                <a:cs typeface="Arial"/>
              </a:rPr>
              <a:t>en el </a:t>
            </a:r>
            <a:r>
              <a:rPr sz="1600" spc="-10" dirty="0">
                <a:latin typeface="Arial"/>
                <a:cs typeface="Arial"/>
              </a:rPr>
              <a:t>aparato  locomotor,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30" dirty="0">
                <a:latin typeface="Arial"/>
                <a:cs typeface="Arial"/>
              </a:rPr>
              <a:t>fin </a:t>
            </a:r>
            <a:r>
              <a:rPr sz="1600" spc="-5" dirty="0">
                <a:latin typeface="Arial"/>
                <a:cs typeface="Arial"/>
              </a:rPr>
              <a:t>obtener </a:t>
            </a:r>
            <a:r>
              <a:rPr sz="1600" dirty="0">
                <a:latin typeface="Arial"/>
                <a:cs typeface="Arial"/>
              </a:rPr>
              <a:t>un </a:t>
            </a:r>
            <a:r>
              <a:rPr sz="1600" spc="-5" dirty="0">
                <a:latin typeface="Arial"/>
                <a:cs typeface="Arial"/>
              </a:rPr>
              <a:t>rendimiento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máximo,  </a:t>
            </a:r>
            <a:r>
              <a:rPr sz="1600" spc="-10" dirty="0">
                <a:latin typeface="Arial"/>
                <a:cs typeface="Arial"/>
              </a:rPr>
              <a:t>resolver </a:t>
            </a:r>
            <a:r>
              <a:rPr sz="1600" spc="10" dirty="0">
                <a:latin typeface="Arial"/>
                <a:cs typeface="Arial"/>
              </a:rPr>
              <a:t>algún </a:t>
            </a:r>
            <a:r>
              <a:rPr sz="1600" dirty="0">
                <a:latin typeface="Arial"/>
                <a:cs typeface="Arial"/>
              </a:rPr>
              <a:t>tipo de </a:t>
            </a:r>
            <a:r>
              <a:rPr sz="1600" spc="5" dirty="0">
                <a:latin typeface="Arial"/>
                <a:cs typeface="Arial"/>
              </a:rPr>
              <a:t>discapacidad,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10" dirty="0">
                <a:latin typeface="Arial"/>
                <a:cs typeface="Arial"/>
              </a:rPr>
              <a:t>diseñar  tareas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5" dirty="0">
                <a:latin typeface="Arial"/>
                <a:cs typeface="Arial"/>
              </a:rPr>
              <a:t>actividades para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15" dirty="0">
                <a:latin typeface="Arial"/>
                <a:cs typeface="Arial"/>
              </a:rPr>
              <a:t>mayoría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las  </a:t>
            </a:r>
            <a:r>
              <a:rPr sz="1600" spc="-15" dirty="0">
                <a:latin typeface="Arial"/>
                <a:cs typeface="Arial"/>
              </a:rPr>
              <a:t>personas </a:t>
            </a:r>
            <a:r>
              <a:rPr sz="1600" spc="20" dirty="0">
                <a:latin typeface="Arial"/>
                <a:cs typeface="Arial"/>
              </a:rPr>
              <a:t>puedan </a:t>
            </a:r>
            <a:r>
              <a:rPr sz="1600" spc="-5" dirty="0">
                <a:latin typeface="Arial"/>
                <a:cs typeface="Arial"/>
              </a:rPr>
              <a:t>realizarlas </a:t>
            </a:r>
            <a:r>
              <a:rPr sz="1600" spc="45" dirty="0">
                <a:latin typeface="Arial"/>
                <a:cs typeface="Arial"/>
              </a:rPr>
              <a:t>sin </a:t>
            </a:r>
            <a:r>
              <a:rPr sz="1600" dirty="0">
                <a:latin typeface="Arial"/>
                <a:cs typeface="Arial"/>
              </a:rPr>
              <a:t>riesgo de </a:t>
            </a:r>
            <a:r>
              <a:rPr sz="1600" spc="-10" dirty="0">
                <a:latin typeface="Arial"/>
                <a:cs typeface="Arial"/>
              </a:rPr>
              <a:t>sufrir  </a:t>
            </a:r>
            <a:r>
              <a:rPr sz="1600" spc="-15" dirty="0">
                <a:latin typeface="Arial"/>
                <a:cs typeface="Arial"/>
              </a:rPr>
              <a:t>daños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lesiones.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01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3300" y="24130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0800" y="2349500"/>
            <a:ext cx="28695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latin typeface="Arial"/>
                <a:cs typeface="Arial"/>
              </a:rPr>
              <a:t>Estructura </a:t>
            </a:r>
            <a:r>
              <a:rPr sz="1600" spc="55" dirty="0">
                <a:latin typeface="Arial"/>
                <a:cs typeface="Arial"/>
              </a:rPr>
              <a:t>de </a:t>
            </a:r>
            <a:r>
              <a:rPr sz="1600" spc="20" dirty="0">
                <a:latin typeface="Arial"/>
                <a:cs typeface="Arial"/>
              </a:rPr>
              <a:t>la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Biomecánica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3900" y="2946400"/>
            <a:ext cx="1460500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520700" marR="329565" indent="-177800">
              <a:lnSpc>
                <a:spcPts val="1300"/>
              </a:lnSpc>
              <a:spcBef>
                <a:spcPts val="459"/>
              </a:spcBef>
            </a:pPr>
            <a:r>
              <a:rPr sz="1100" spc="-15" dirty="0">
                <a:latin typeface="Arial"/>
                <a:cs typeface="Arial"/>
              </a:rPr>
              <a:t>Medicina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20" dirty="0">
                <a:latin typeface="Arial"/>
                <a:cs typeface="Arial"/>
              </a:rPr>
              <a:t>del  </a:t>
            </a:r>
            <a:r>
              <a:rPr sz="1100" spc="-10" dirty="0">
                <a:latin typeface="Arial"/>
                <a:cs typeface="Arial"/>
              </a:rPr>
              <a:t>trabajo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3000" y="2946400"/>
            <a:ext cx="1035050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400"/>
              </a:spcBef>
            </a:pPr>
            <a:r>
              <a:rPr sz="1100" spc="-15" dirty="0">
                <a:latin typeface="Arial"/>
                <a:cs typeface="Arial"/>
              </a:rPr>
              <a:t>Fisiología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6066" y="2946400"/>
            <a:ext cx="1166495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94310">
              <a:lnSpc>
                <a:spcPct val="100000"/>
              </a:lnSpc>
              <a:spcBef>
                <a:spcPts val="400"/>
              </a:spcBef>
            </a:pPr>
            <a:r>
              <a:rPr sz="1100" spc="-15" dirty="0">
                <a:latin typeface="Arial"/>
                <a:cs typeface="Arial"/>
              </a:rPr>
              <a:t>Antropología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5700" y="2946400"/>
            <a:ext cx="1016000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400"/>
              </a:spcBef>
            </a:pPr>
            <a:r>
              <a:rPr sz="1100" spc="-10" dirty="0">
                <a:latin typeface="Arial"/>
                <a:cs typeface="Arial"/>
              </a:rPr>
              <a:t>Física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3900" y="3556000"/>
            <a:ext cx="1460500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304800" marR="151130" indent="-152400">
              <a:lnSpc>
                <a:spcPts val="1300"/>
              </a:lnSpc>
              <a:spcBef>
                <a:spcPts val="560"/>
              </a:spcBef>
            </a:pPr>
            <a:r>
              <a:rPr sz="1100" spc="-10" dirty="0">
                <a:latin typeface="Arial"/>
                <a:cs typeface="Arial"/>
              </a:rPr>
              <a:t>Respuestas reales  del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trabajador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83000" y="3556000"/>
            <a:ext cx="1130300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39065" marR="142875" indent="50800">
              <a:lnSpc>
                <a:spcPts val="1300"/>
              </a:lnSpc>
              <a:spcBef>
                <a:spcPts val="560"/>
              </a:spcBef>
            </a:pPr>
            <a:r>
              <a:rPr sz="1100" spc="-10" dirty="0">
                <a:latin typeface="Arial"/>
                <a:cs typeface="Arial"/>
              </a:rPr>
              <a:t>Respuestas  en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laboratorio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6066" y="3556000"/>
            <a:ext cx="1236345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18110" marR="113664" indent="317500">
              <a:lnSpc>
                <a:spcPts val="1300"/>
              </a:lnSpc>
              <a:spcBef>
                <a:spcPts val="560"/>
              </a:spcBef>
            </a:pPr>
            <a:r>
              <a:rPr sz="1100" spc="-30" dirty="0">
                <a:latin typeface="Arial"/>
                <a:cs typeface="Arial"/>
              </a:rPr>
              <a:t>Datos  </a:t>
            </a:r>
            <a:r>
              <a:rPr sz="1100" spc="-15" dirty="0">
                <a:latin typeface="Arial"/>
                <a:cs typeface="Arial"/>
              </a:rPr>
              <a:t>an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3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opo</a:t>
            </a:r>
            <a:r>
              <a:rPr sz="1100" spc="-20" dirty="0">
                <a:latin typeface="Arial"/>
                <a:cs typeface="Arial"/>
              </a:rPr>
              <a:t>m</a:t>
            </a:r>
            <a:r>
              <a:rPr sz="1100" spc="-15" dirty="0">
                <a:latin typeface="Arial"/>
                <a:cs typeface="Arial"/>
              </a:rPr>
              <a:t>é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30" dirty="0">
                <a:latin typeface="Arial"/>
                <a:cs typeface="Arial"/>
              </a:rPr>
              <a:t>r</a:t>
            </a:r>
            <a:r>
              <a:rPr sz="1100" spc="-45" dirty="0">
                <a:latin typeface="Arial"/>
                <a:cs typeface="Arial"/>
              </a:rPr>
              <a:t>i</a:t>
            </a:r>
            <a:r>
              <a:rPr sz="1100" spc="45" dirty="0">
                <a:latin typeface="Arial"/>
                <a:cs typeface="Arial"/>
              </a:rPr>
              <a:t>c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35700" y="3556000"/>
            <a:ext cx="1016000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27965" marR="213995" indent="25400">
              <a:lnSpc>
                <a:spcPts val="1300"/>
              </a:lnSpc>
              <a:spcBef>
                <a:spcPts val="560"/>
              </a:spcBef>
            </a:pPr>
            <a:r>
              <a:rPr sz="1100" spc="-20" dirty="0">
                <a:latin typeface="Arial"/>
                <a:cs typeface="Arial"/>
              </a:rPr>
              <a:t>Modelos  </a:t>
            </a:r>
            <a:r>
              <a:rPr sz="1100" spc="65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pa</a:t>
            </a:r>
            <a:r>
              <a:rPr sz="1100" spc="30" dirty="0">
                <a:latin typeface="Arial"/>
                <a:cs typeface="Arial"/>
              </a:rPr>
              <a:t>r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7500" y="4356100"/>
            <a:ext cx="1325880" cy="317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400"/>
              </a:spcBef>
            </a:pPr>
            <a:r>
              <a:rPr sz="1200" spc="10" dirty="0">
                <a:latin typeface="Arial"/>
                <a:cs typeface="Arial"/>
              </a:rPr>
              <a:t>BIOMECÁNICA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93900" y="5029200"/>
            <a:ext cx="1460500" cy="43688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81000" marR="113030" indent="-254000">
              <a:lnSpc>
                <a:spcPct val="106100"/>
              </a:lnSpc>
              <a:spcBef>
                <a:spcPts val="320"/>
              </a:spcBef>
            </a:pPr>
            <a:r>
              <a:rPr sz="1100" spc="-5" dirty="0">
                <a:latin typeface="Arial"/>
                <a:cs typeface="Arial"/>
              </a:rPr>
              <a:t>Diseño </a:t>
            </a:r>
            <a:r>
              <a:rPr sz="1100" spc="-10" dirty="0">
                <a:latin typeface="Arial"/>
                <a:cs typeface="Arial"/>
              </a:rPr>
              <a:t>de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espacios  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mobiliario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1400" y="5029200"/>
            <a:ext cx="1355090" cy="43688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253365" marR="83185" indent="-139700">
              <a:lnSpc>
                <a:spcPts val="1300"/>
              </a:lnSpc>
              <a:spcBef>
                <a:spcPts val="459"/>
              </a:spcBef>
            </a:pPr>
            <a:r>
              <a:rPr sz="1100" spc="-5" dirty="0">
                <a:latin typeface="Arial"/>
                <a:cs typeface="Arial"/>
              </a:rPr>
              <a:t>Diseño </a:t>
            </a:r>
            <a:r>
              <a:rPr sz="1100" spc="-10" dirty="0">
                <a:latin typeface="Arial"/>
                <a:cs typeface="Arial"/>
              </a:rPr>
              <a:t>de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tiempos  </a:t>
            </a:r>
            <a:r>
              <a:rPr sz="1100" dirty="0">
                <a:latin typeface="Arial"/>
                <a:cs typeface="Arial"/>
              </a:rPr>
              <a:t>y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movimientos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80000" y="5029200"/>
            <a:ext cx="1244600" cy="43688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317500" marR="151130" indent="-152400">
              <a:lnSpc>
                <a:spcPts val="1300"/>
              </a:lnSpc>
              <a:spcBef>
                <a:spcPts val="459"/>
              </a:spcBef>
            </a:pPr>
            <a:r>
              <a:rPr sz="1100" spc="-5" dirty="0">
                <a:latin typeface="Arial"/>
                <a:cs typeface="Arial"/>
              </a:rPr>
              <a:t>Diseño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pausas  </a:t>
            </a:r>
            <a:r>
              <a:rPr sz="1100" spc="-10" dirty="0">
                <a:latin typeface="Arial"/>
                <a:cs typeface="Arial"/>
              </a:rPr>
              <a:t>de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trabajo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1600" y="5029200"/>
            <a:ext cx="1016000" cy="43688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13664" marR="87630" indent="88900">
              <a:lnSpc>
                <a:spcPts val="1300"/>
              </a:lnSpc>
              <a:spcBef>
                <a:spcPts val="459"/>
              </a:spcBef>
            </a:pPr>
            <a:r>
              <a:rPr sz="1100" spc="-5" dirty="0">
                <a:latin typeface="Arial"/>
                <a:cs typeface="Arial"/>
              </a:rPr>
              <a:t>Diseño </a:t>
            </a:r>
            <a:r>
              <a:rPr sz="1100" spc="-10" dirty="0">
                <a:latin typeface="Arial"/>
                <a:cs typeface="Arial"/>
              </a:rPr>
              <a:t>de  </a:t>
            </a:r>
            <a:r>
              <a:rPr sz="1100" spc="-15" dirty="0">
                <a:latin typeface="Arial"/>
                <a:cs typeface="Arial"/>
              </a:rPr>
              <a:t>he</a:t>
            </a:r>
            <a:r>
              <a:rPr sz="1100" spc="30" dirty="0">
                <a:latin typeface="Arial"/>
                <a:cs typeface="Arial"/>
              </a:rPr>
              <a:t>rr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spc="-120" dirty="0">
                <a:latin typeface="Arial"/>
                <a:cs typeface="Arial"/>
              </a:rPr>
              <a:t>m</a:t>
            </a:r>
            <a:r>
              <a:rPr sz="1100" spc="-45" dirty="0">
                <a:latin typeface="Arial"/>
                <a:cs typeface="Arial"/>
              </a:rPr>
              <a:t>i</a:t>
            </a:r>
            <a:r>
              <a:rPr sz="1100" spc="85" dirty="0">
                <a:latin typeface="Arial"/>
                <a:cs typeface="Arial"/>
              </a:rPr>
              <a:t>e</a:t>
            </a:r>
            <a:r>
              <a:rPr sz="1100" spc="-15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t</a:t>
            </a:r>
            <a:r>
              <a:rPr sz="1100" spc="-1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9700" y="5816600"/>
            <a:ext cx="1574800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406400" marR="148590" indent="-254000">
              <a:lnSpc>
                <a:spcPts val="1300"/>
              </a:lnSpc>
              <a:spcBef>
                <a:spcPts val="459"/>
              </a:spcBef>
            </a:pPr>
            <a:r>
              <a:rPr sz="1100" spc="-5" dirty="0">
                <a:latin typeface="Arial"/>
                <a:cs typeface="Arial"/>
              </a:rPr>
              <a:t>Trastornos </a:t>
            </a:r>
            <a:r>
              <a:rPr sz="1100" spc="-15" dirty="0">
                <a:latin typeface="Arial"/>
                <a:cs typeface="Arial"/>
              </a:rPr>
              <a:t>músculo-  </a:t>
            </a:r>
            <a:r>
              <a:rPr sz="1100" spc="-10" dirty="0">
                <a:latin typeface="Arial"/>
                <a:cs typeface="Arial"/>
              </a:rPr>
              <a:t>esqueléticos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76900" y="5816600"/>
            <a:ext cx="1219200" cy="444500"/>
          </a:xfrm>
          <a:prstGeom prst="rect">
            <a:avLst/>
          </a:prstGeom>
          <a:ln w="19050">
            <a:solidFill>
              <a:srgbClr val="A21225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292100" marR="126364" indent="-152400">
              <a:lnSpc>
                <a:spcPts val="1300"/>
              </a:lnSpc>
              <a:spcBef>
                <a:spcPts val="459"/>
              </a:spcBef>
            </a:pPr>
            <a:r>
              <a:rPr sz="1100" spc="-20" dirty="0">
                <a:latin typeface="Arial"/>
                <a:cs typeface="Arial"/>
              </a:rPr>
              <a:t>Manejo </a:t>
            </a:r>
            <a:r>
              <a:rPr sz="1100" spc="-15" dirty="0">
                <a:latin typeface="Arial"/>
                <a:cs typeface="Arial"/>
              </a:rPr>
              <a:t>manual  </a:t>
            </a:r>
            <a:r>
              <a:rPr sz="1100" spc="-10" dirty="0">
                <a:latin typeface="Arial"/>
                <a:cs typeface="Arial"/>
              </a:rPr>
              <a:t>de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cargas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46400" y="3390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91000" y="3390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35600" y="3390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80200" y="339090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46400" y="40005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1000" y="40005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48300" y="40005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80200" y="40005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46400" y="4178300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46400" y="485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91000" y="485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48300" y="485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80200" y="48514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46400" y="4851400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91000" y="5461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48300" y="5461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80200" y="54610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13300" y="41783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13300" y="46736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91000" y="5638800"/>
            <a:ext cx="2489200" cy="0"/>
          </a:xfrm>
          <a:custGeom>
            <a:avLst/>
            <a:gdLst/>
            <a:ahLst/>
            <a:cxnLst/>
            <a:rect l="l" t="t" r="r" b="b"/>
            <a:pathLst>
              <a:path w="2489200">
                <a:moveTo>
                  <a:pt x="0" y="0"/>
                </a:moveTo>
                <a:lnTo>
                  <a:pt x="2489200" y="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37100" y="5638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96000" y="5638800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9050">
            <a:solidFill>
              <a:srgbClr val="A21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0" y="2501900"/>
            <a:ext cx="4501515" cy="1971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5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función de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dirty="0">
                <a:latin typeface="Arial"/>
                <a:cs typeface="Arial"/>
              </a:rPr>
              <a:t>medidas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corporales.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3600"/>
              </a:lnSpc>
              <a:spcBef>
                <a:spcPts val="300"/>
              </a:spcBef>
            </a:pPr>
            <a:r>
              <a:rPr sz="1600" spc="15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función de posturas, </a:t>
            </a:r>
            <a:r>
              <a:rPr sz="1600" spc="-10" dirty="0">
                <a:latin typeface="Arial"/>
                <a:cs typeface="Arial"/>
              </a:rPr>
              <a:t>esfuerzos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movimientos.  </a:t>
            </a:r>
            <a:r>
              <a:rPr sz="1600" spc="15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función del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ambiente.</a:t>
            </a:r>
            <a:endParaRPr sz="1600">
              <a:latin typeface="Arial"/>
              <a:cs typeface="Arial"/>
            </a:endParaRPr>
          </a:p>
          <a:p>
            <a:pPr marL="12700" marR="208279">
              <a:lnSpc>
                <a:spcPct val="145800"/>
              </a:lnSpc>
              <a:spcBef>
                <a:spcPts val="300"/>
              </a:spcBef>
            </a:pPr>
            <a:r>
              <a:rPr sz="1600" spc="15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función a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dirty="0">
                <a:latin typeface="Arial"/>
                <a:cs typeface="Arial"/>
              </a:rPr>
              <a:t>medios de </a:t>
            </a:r>
            <a:r>
              <a:rPr sz="1600" spc="-5" dirty="0">
                <a:latin typeface="Arial"/>
                <a:cs typeface="Arial"/>
              </a:rPr>
              <a:t>señalización </a:t>
            </a:r>
            <a:r>
              <a:rPr sz="1600" dirty="0">
                <a:latin typeface="Arial"/>
                <a:cs typeface="Arial"/>
              </a:rPr>
              <a:t>y de  </a:t>
            </a:r>
            <a:r>
              <a:rPr sz="1600" spc="-5" dirty="0">
                <a:latin typeface="Arial"/>
                <a:cs typeface="Arial"/>
              </a:rPr>
              <a:t>representación </a:t>
            </a:r>
            <a:r>
              <a:rPr sz="1600" dirty="0">
                <a:latin typeface="Arial"/>
                <a:cs typeface="Arial"/>
              </a:rPr>
              <a:t>y a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10" dirty="0">
                <a:latin typeface="Arial"/>
                <a:cs typeface="Arial"/>
              </a:rPr>
              <a:t>instrumentos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mando.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6300" y="1765300"/>
            <a:ext cx="450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9822D"/>
                </a:solidFill>
                <a:latin typeface="Arial"/>
                <a:cs typeface="Arial"/>
              </a:rPr>
              <a:t>CONCEPCIÓN DE PUESTO DE</a:t>
            </a:r>
            <a:r>
              <a:rPr sz="1800" spc="-10" dirty="0">
                <a:solidFill>
                  <a:srgbClr val="E9822D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E9822D"/>
                </a:solidFill>
                <a:latin typeface="Arial"/>
                <a:cs typeface="Arial"/>
              </a:rPr>
              <a:t>TRABAJO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80100" y="3314700"/>
            <a:ext cx="3162300" cy="2946400"/>
          </a:xfrm>
          <a:custGeom>
            <a:avLst/>
            <a:gdLst/>
            <a:ahLst/>
            <a:cxnLst/>
            <a:rect l="l" t="t" r="r" b="b"/>
            <a:pathLst>
              <a:path w="3162300" h="2946400">
                <a:moveTo>
                  <a:pt x="0" y="0"/>
                </a:moveTo>
                <a:lnTo>
                  <a:pt x="0" y="2946400"/>
                </a:lnTo>
                <a:lnTo>
                  <a:pt x="3162300" y="2946400"/>
                </a:lnTo>
                <a:lnTo>
                  <a:pt x="316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600" y="3238500"/>
            <a:ext cx="3124199" cy="293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0900" y="3225800"/>
            <a:ext cx="3136900" cy="2946400"/>
          </a:xfrm>
          <a:custGeom>
            <a:avLst/>
            <a:gdLst/>
            <a:ahLst/>
            <a:cxnLst/>
            <a:rect l="l" t="t" r="r" b="b"/>
            <a:pathLst>
              <a:path w="3136900" h="2946400">
                <a:moveTo>
                  <a:pt x="0" y="0"/>
                </a:moveTo>
                <a:lnTo>
                  <a:pt x="0" y="2946400"/>
                </a:lnTo>
                <a:lnTo>
                  <a:pt x="3136900" y="2946400"/>
                </a:lnTo>
                <a:lnTo>
                  <a:pt x="31369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900" y="25527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900" y="30226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900" y="34544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0900" y="3924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01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4445000"/>
            <a:ext cx="1828800" cy="114300"/>
          </a:xfrm>
          <a:custGeom>
            <a:avLst/>
            <a:gdLst/>
            <a:ahLst/>
            <a:cxnLst/>
            <a:rect l="l" t="t" r="r" b="b"/>
            <a:pathLst>
              <a:path w="1828800" h="114300">
                <a:moveTo>
                  <a:pt x="1739899" y="76200"/>
                </a:moveTo>
                <a:lnTo>
                  <a:pt x="1739899" y="38100"/>
                </a:lnTo>
                <a:lnTo>
                  <a:pt x="0" y="38100"/>
                </a:lnTo>
                <a:lnTo>
                  <a:pt x="0" y="76200"/>
                </a:lnTo>
                <a:lnTo>
                  <a:pt x="1739899" y="76200"/>
                </a:lnTo>
                <a:close/>
              </a:path>
              <a:path w="1828800" h="114300">
                <a:moveTo>
                  <a:pt x="1828799" y="50800"/>
                </a:moveTo>
                <a:lnTo>
                  <a:pt x="1714499" y="0"/>
                </a:lnTo>
                <a:lnTo>
                  <a:pt x="1714499" y="38100"/>
                </a:lnTo>
                <a:lnTo>
                  <a:pt x="1739899" y="38100"/>
                </a:lnTo>
                <a:lnTo>
                  <a:pt x="1739899" y="100188"/>
                </a:lnTo>
                <a:lnTo>
                  <a:pt x="1828799" y="50800"/>
                </a:lnTo>
                <a:close/>
              </a:path>
              <a:path w="1828800" h="114300">
                <a:moveTo>
                  <a:pt x="1739899" y="100188"/>
                </a:moveTo>
                <a:lnTo>
                  <a:pt x="1739899" y="76200"/>
                </a:lnTo>
                <a:lnTo>
                  <a:pt x="1714499" y="76200"/>
                </a:lnTo>
                <a:lnTo>
                  <a:pt x="1714499" y="114300"/>
                </a:lnTo>
                <a:lnTo>
                  <a:pt x="1739899" y="100188"/>
                </a:lnTo>
                <a:close/>
              </a:path>
            </a:pathLst>
          </a:custGeom>
          <a:solidFill>
            <a:srgbClr val="037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2400" y="4064000"/>
            <a:ext cx="2133600" cy="1066800"/>
          </a:xfrm>
          <a:prstGeom prst="rect">
            <a:avLst/>
          </a:prstGeom>
          <a:ln w="25400">
            <a:solidFill>
              <a:srgbClr val="03723B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266065" marR="156845" indent="-101600">
              <a:lnSpc>
                <a:spcPct val="99500"/>
              </a:lnSpc>
              <a:spcBef>
                <a:spcPts val="910"/>
              </a:spcBef>
            </a:pPr>
            <a:r>
              <a:rPr sz="1800" spc="-5" dirty="0">
                <a:latin typeface="Arial"/>
                <a:cs typeface="Arial"/>
              </a:rPr>
              <a:t>EN FUNCIÓN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  </a:t>
            </a:r>
            <a:r>
              <a:rPr sz="1800" spc="60" dirty="0">
                <a:latin typeface="Arial"/>
                <a:cs typeface="Arial"/>
              </a:rPr>
              <a:t>LAS </a:t>
            </a:r>
            <a:r>
              <a:rPr sz="1800" spc="10" dirty="0">
                <a:latin typeface="Arial"/>
                <a:cs typeface="Arial"/>
              </a:rPr>
              <a:t>MEDIDAS  </a:t>
            </a:r>
            <a:r>
              <a:rPr sz="1800" spc="15" dirty="0">
                <a:latin typeface="Arial"/>
                <a:cs typeface="Arial"/>
              </a:rPr>
              <a:t>CORPORALES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2297" y="5461000"/>
            <a:ext cx="119443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75565">
              <a:lnSpc>
                <a:spcPts val="1900"/>
              </a:lnSpc>
              <a:spcBef>
                <a:spcPts val="180"/>
              </a:spcBef>
            </a:pPr>
            <a:r>
              <a:rPr sz="1600" i="1" spc="10" dirty="0">
                <a:latin typeface="Arial"/>
                <a:cs typeface="Arial"/>
              </a:rPr>
              <a:t>Alcance </a:t>
            </a:r>
            <a:r>
              <a:rPr sz="1600" i="1" dirty="0">
                <a:latin typeface="Arial"/>
                <a:cs typeface="Arial"/>
              </a:rPr>
              <a:t>de  </a:t>
            </a:r>
            <a:r>
              <a:rPr sz="1600" i="1" spc="-45" dirty="0">
                <a:latin typeface="Arial"/>
                <a:cs typeface="Arial"/>
              </a:rPr>
              <a:t>I</a:t>
            </a:r>
            <a:r>
              <a:rPr sz="1600" i="1" spc="5" dirty="0">
                <a:latin typeface="Arial"/>
                <a:cs typeface="Arial"/>
              </a:rPr>
              <a:t>n</a:t>
            </a:r>
            <a:r>
              <a:rPr sz="1600" i="1" spc="-5" dirty="0">
                <a:latin typeface="Arial"/>
                <a:cs typeface="Arial"/>
              </a:rPr>
              <a:t>s</a:t>
            </a:r>
            <a:r>
              <a:rPr sz="1600" i="1" spc="-45" dirty="0">
                <a:latin typeface="Arial"/>
                <a:cs typeface="Arial"/>
              </a:rPr>
              <a:t>t</a:t>
            </a:r>
            <a:r>
              <a:rPr sz="1600" i="1" spc="-35" dirty="0">
                <a:latin typeface="Arial"/>
                <a:cs typeface="Arial"/>
              </a:rPr>
              <a:t>r</a:t>
            </a:r>
            <a:r>
              <a:rPr sz="1600" i="1" spc="5" dirty="0">
                <a:latin typeface="Arial"/>
                <a:cs typeface="Arial"/>
              </a:rPr>
              <a:t>u</a:t>
            </a:r>
            <a:r>
              <a:rPr sz="1600" i="1" spc="60" dirty="0">
                <a:latin typeface="Arial"/>
                <a:cs typeface="Arial"/>
              </a:rPr>
              <a:t>m</a:t>
            </a:r>
            <a:r>
              <a:rPr sz="1600" i="1" spc="5" dirty="0">
                <a:latin typeface="Arial"/>
                <a:cs typeface="Arial"/>
              </a:rPr>
              <a:t>en</a:t>
            </a:r>
            <a:r>
              <a:rPr sz="1600" i="1" spc="-45" dirty="0">
                <a:latin typeface="Arial"/>
                <a:cs typeface="Arial"/>
              </a:rPr>
              <a:t>t</a:t>
            </a:r>
            <a:r>
              <a:rPr sz="1600" i="1" spc="5" dirty="0">
                <a:latin typeface="Arial"/>
                <a:cs typeface="Arial"/>
              </a:rPr>
              <a:t>o</a:t>
            </a:r>
            <a:r>
              <a:rPr sz="1600" i="1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64300" y="4445000"/>
            <a:ext cx="1828800" cy="114300"/>
          </a:xfrm>
          <a:custGeom>
            <a:avLst/>
            <a:gdLst/>
            <a:ahLst/>
            <a:cxnLst/>
            <a:rect l="l" t="t" r="r" b="b"/>
            <a:pathLst>
              <a:path w="1828800" h="114300">
                <a:moveTo>
                  <a:pt x="114300" y="38100"/>
                </a:moveTo>
                <a:lnTo>
                  <a:pt x="114300" y="0"/>
                </a:lnTo>
                <a:lnTo>
                  <a:pt x="0" y="50800"/>
                </a:lnTo>
                <a:lnTo>
                  <a:pt x="101600" y="107244"/>
                </a:lnTo>
                <a:lnTo>
                  <a:pt x="101600" y="38100"/>
                </a:lnTo>
                <a:lnTo>
                  <a:pt x="114300" y="38100"/>
                </a:lnTo>
                <a:close/>
              </a:path>
              <a:path w="1828800" h="114300">
                <a:moveTo>
                  <a:pt x="1828800" y="76200"/>
                </a:moveTo>
                <a:lnTo>
                  <a:pt x="1828800" y="38100"/>
                </a:lnTo>
                <a:lnTo>
                  <a:pt x="101600" y="38100"/>
                </a:lnTo>
                <a:lnTo>
                  <a:pt x="101600" y="76200"/>
                </a:lnTo>
                <a:lnTo>
                  <a:pt x="1828800" y="76200"/>
                </a:lnTo>
                <a:close/>
              </a:path>
              <a:path w="1828800" h="114300">
                <a:moveTo>
                  <a:pt x="114300" y="114300"/>
                </a:moveTo>
                <a:lnTo>
                  <a:pt x="114300" y="76200"/>
                </a:lnTo>
                <a:lnTo>
                  <a:pt x="101600" y="76200"/>
                </a:lnTo>
                <a:lnTo>
                  <a:pt x="101600" y="107244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37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6600" y="2501900"/>
            <a:ext cx="1435099" cy="134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6100" y="3784600"/>
            <a:ext cx="1828800" cy="304800"/>
          </a:xfrm>
          <a:custGeom>
            <a:avLst/>
            <a:gdLst/>
            <a:ahLst/>
            <a:cxnLst/>
            <a:rect l="l" t="t" r="r" b="b"/>
            <a:pathLst>
              <a:path w="1828800" h="304800">
                <a:moveTo>
                  <a:pt x="0" y="0"/>
                </a:moveTo>
                <a:lnTo>
                  <a:pt x="0" y="304800"/>
                </a:lnTo>
                <a:lnTo>
                  <a:pt x="1828799" y="304800"/>
                </a:lnTo>
                <a:lnTo>
                  <a:pt x="1828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03400" y="3822700"/>
            <a:ext cx="1828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latin typeface="Arial"/>
                <a:cs typeface="Arial"/>
              </a:rPr>
              <a:t>ALTURA </a:t>
            </a:r>
            <a:r>
              <a:rPr sz="1100" spc="-25" dirty="0">
                <a:latin typeface="Arial"/>
                <a:cs typeface="Arial"/>
              </a:rPr>
              <a:t>DEL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35" dirty="0">
                <a:latin typeface="Arial"/>
                <a:cs typeface="Arial"/>
              </a:rPr>
              <a:t>TRABAJO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03400" y="2476500"/>
            <a:ext cx="1828800" cy="1600200"/>
          </a:xfrm>
          <a:custGeom>
            <a:avLst/>
            <a:gdLst/>
            <a:ahLst/>
            <a:cxnLst/>
            <a:rect l="l" t="t" r="r" b="b"/>
            <a:pathLst>
              <a:path w="1828800" h="1600200">
                <a:moveTo>
                  <a:pt x="0" y="0"/>
                </a:moveTo>
                <a:lnTo>
                  <a:pt x="0" y="1600200"/>
                </a:lnTo>
                <a:lnTo>
                  <a:pt x="1828800" y="1600200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0500" y="2590800"/>
            <a:ext cx="16256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13500" y="3784600"/>
            <a:ext cx="1828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76200" rIns="0" bIns="0" rtlCol="0">
            <a:spAutoFit/>
          </a:bodyPr>
          <a:lstStyle/>
          <a:p>
            <a:pPr marL="482600">
              <a:lnSpc>
                <a:spcPct val="100000"/>
              </a:lnSpc>
              <a:spcBef>
                <a:spcPts val="600"/>
              </a:spcBef>
            </a:pPr>
            <a:r>
              <a:rPr sz="1100" spc="10" dirty="0">
                <a:latin typeface="Arial"/>
                <a:cs typeface="Arial"/>
              </a:rPr>
              <a:t>MOBILIARIO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16700" y="4902200"/>
            <a:ext cx="1574800" cy="1104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4300" y="5943600"/>
            <a:ext cx="1816100" cy="330200"/>
          </a:xfrm>
          <a:custGeom>
            <a:avLst/>
            <a:gdLst/>
            <a:ahLst/>
            <a:cxnLst/>
            <a:rect l="l" t="t" r="r" b="b"/>
            <a:pathLst>
              <a:path w="1816100" h="330200">
                <a:moveTo>
                  <a:pt x="0" y="0"/>
                </a:moveTo>
                <a:lnTo>
                  <a:pt x="0" y="330200"/>
                </a:lnTo>
                <a:lnTo>
                  <a:pt x="1816099" y="330200"/>
                </a:lnTo>
                <a:lnTo>
                  <a:pt x="1816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64300" y="5994400"/>
            <a:ext cx="18161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latin typeface="Arial"/>
                <a:cs typeface="Arial"/>
              </a:rPr>
              <a:t>AGARRES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64300" y="4775200"/>
            <a:ext cx="1803400" cy="1447800"/>
          </a:xfrm>
          <a:custGeom>
            <a:avLst/>
            <a:gdLst/>
            <a:ahLst/>
            <a:cxnLst/>
            <a:rect l="l" t="t" r="r" b="b"/>
            <a:pathLst>
              <a:path w="1803400" h="1447800">
                <a:moveTo>
                  <a:pt x="0" y="0"/>
                </a:moveTo>
                <a:lnTo>
                  <a:pt x="0" y="1447800"/>
                </a:lnTo>
                <a:lnTo>
                  <a:pt x="1803400" y="14478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0400" y="4826000"/>
            <a:ext cx="1701800" cy="1447800"/>
          </a:xfrm>
          <a:custGeom>
            <a:avLst/>
            <a:gdLst/>
            <a:ahLst/>
            <a:cxnLst/>
            <a:rect l="l" t="t" r="r" b="b"/>
            <a:pathLst>
              <a:path w="1701800" h="1447800">
                <a:moveTo>
                  <a:pt x="0" y="0"/>
                </a:moveTo>
                <a:lnTo>
                  <a:pt x="0" y="1447800"/>
                </a:lnTo>
                <a:lnTo>
                  <a:pt x="1701800" y="1447800"/>
                </a:lnTo>
                <a:lnTo>
                  <a:pt x="1701799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70100" y="4927600"/>
            <a:ext cx="1384299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6900" y="5943600"/>
            <a:ext cx="1778000" cy="355600"/>
          </a:xfrm>
          <a:custGeom>
            <a:avLst/>
            <a:gdLst/>
            <a:ahLst/>
            <a:cxnLst/>
            <a:rect l="l" t="t" r="r" b="b"/>
            <a:pathLst>
              <a:path w="1778000" h="355600">
                <a:moveTo>
                  <a:pt x="0" y="0"/>
                </a:moveTo>
                <a:lnTo>
                  <a:pt x="0" y="355600"/>
                </a:lnTo>
                <a:lnTo>
                  <a:pt x="1778000" y="355600"/>
                </a:lnTo>
                <a:lnTo>
                  <a:pt x="177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20304" y="5942338"/>
            <a:ext cx="1082040" cy="3613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0800" marR="5080" indent="-38100">
              <a:lnSpc>
                <a:spcPts val="1300"/>
              </a:lnSpc>
              <a:spcBef>
                <a:spcPts val="70"/>
              </a:spcBef>
            </a:pPr>
            <a:r>
              <a:rPr sz="1650" spc="-22" baseline="-5050" dirty="0">
                <a:latin typeface="Arial"/>
                <a:cs typeface="Arial"/>
              </a:rPr>
              <a:t>ESPAC</a:t>
            </a:r>
            <a:r>
              <a:rPr sz="1100" spc="-15" dirty="0">
                <a:latin typeface="Arial"/>
                <a:cs typeface="Arial"/>
              </a:rPr>
              <a:t>IO </a:t>
            </a:r>
            <a:r>
              <a:rPr sz="1100" spc="5" dirty="0">
                <a:latin typeface="Arial"/>
                <a:cs typeface="Arial"/>
              </a:rPr>
              <a:t>PARA  </a:t>
            </a:r>
            <a:r>
              <a:rPr sz="1650" spc="-44" baseline="-5050" dirty="0">
                <a:latin typeface="Arial"/>
                <a:cs typeface="Arial"/>
              </a:rPr>
              <a:t>MOVIM</a:t>
            </a:r>
            <a:r>
              <a:rPr sz="1100" spc="-30" dirty="0">
                <a:latin typeface="Arial"/>
                <a:cs typeface="Arial"/>
              </a:rPr>
              <a:t>IENTOS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574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669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463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4511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2989" y="2313939"/>
            <a:ext cx="7339330" cy="41275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60" dirty="0">
                <a:latin typeface="Arial"/>
                <a:cs typeface="Arial"/>
              </a:rPr>
              <a:t>Evaluación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puestos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trabajo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(E.P.T.),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considerando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aspectos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básicos:</a:t>
            </a:r>
            <a:endParaRPr sz="1600">
              <a:latin typeface="Arial"/>
              <a:cs typeface="Arial"/>
            </a:endParaRPr>
          </a:p>
          <a:p>
            <a:pPr marL="406400" indent="-178435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407034" algn="l"/>
              </a:tabLst>
            </a:pPr>
            <a:r>
              <a:rPr sz="1600" spc="80" dirty="0">
                <a:latin typeface="Arial"/>
                <a:cs typeface="Arial"/>
              </a:rPr>
              <a:t>Estudios </a:t>
            </a:r>
            <a:r>
              <a:rPr sz="1600" spc="55" dirty="0">
                <a:latin typeface="Arial"/>
                <a:cs typeface="Arial"/>
              </a:rPr>
              <a:t>de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observación</a:t>
            </a:r>
            <a:endParaRPr sz="1600">
              <a:latin typeface="Arial"/>
              <a:cs typeface="Arial"/>
            </a:endParaRPr>
          </a:p>
          <a:p>
            <a:pPr marL="711200" lvl="1" indent="-216535">
              <a:lnSpc>
                <a:spcPct val="100000"/>
              </a:lnSpc>
              <a:spcBef>
                <a:spcPts val="480"/>
              </a:spcBef>
              <a:buClr>
                <a:srgbClr val="E9822D"/>
              </a:buClr>
              <a:buChar char="–"/>
              <a:tabLst>
                <a:tab pos="711835" algn="l"/>
              </a:tabLst>
            </a:pPr>
            <a:r>
              <a:rPr sz="1600" spc="20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20" dirty="0">
                <a:latin typeface="Arial"/>
                <a:cs typeface="Arial"/>
              </a:rPr>
              <a:t>Tarea </a:t>
            </a:r>
            <a:r>
              <a:rPr sz="1600" dirty="0">
                <a:latin typeface="Arial"/>
                <a:cs typeface="Arial"/>
              </a:rPr>
              <a:t>(repetitividad, </a:t>
            </a:r>
            <a:r>
              <a:rPr sz="1600" spc="-5" dirty="0">
                <a:latin typeface="Arial"/>
                <a:cs typeface="Arial"/>
              </a:rPr>
              <a:t>aspectos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biomecánicos).</a:t>
            </a:r>
            <a:endParaRPr sz="1600">
              <a:latin typeface="Arial"/>
              <a:cs typeface="Arial"/>
            </a:endParaRPr>
          </a:p>
          <a:p>
            <a:pPr marL="711200" lvl="1" indent="-216535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–"/>
              <a:tabLst>
                <a:tab pos="711835" algn="l"/>
              </a:tabLst>
            </a:pPr>
            <a:r>
              <a:rPr sz="1600" spc="20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10" dirty="0">
                <a:latin typeface="Arial"/>
                <a:cs typeface="Arial"/>
              </a:rPr>
              <a:t>postura </a:t>
            </a:r>
            <a:r>
              <a:rPr sz="1600" spc="-5" dirty="0">
                <a:latin typeface="Arial"/>
                <a:cs typeface="Arial"/>
              </a:rPr>
              <a:t>adoptada </a:t>
            </a:r>
            <a:r>
              <a:rPr sz="1600" spc="-10" dirty="0">
                <a:latin typeface="Arial"/>
                <a:cs typeface="Arial"/>
              </a:rPr>
              <a:t>(de </a:t>
            </a:r>
            <a:r>
              <a:rPr sz="1600" spc="10" dirty="0">
                <a:latin typeface="Arial"/>
                <a:cs typeface="Arial"/>
              </a:rPr>
              <a:t>pie, </a:t>
            </a:r>
            <a:r>
              <a:rPr sz="1600" spc="-5" dirty="0">
                <a:latin typeface="Arial"/>
                <a:cs typeface="Arial"/>
              </a:rPr>
              <a:t>sentada, ambos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acostada).</a:t>
            </a:r>
            <a:endParaRPr sz="1600">
              <a:latin typeface="Arial"/>
              <a:cs typeface="Arial"/>
            </a:endParaRPr>
          </a:p>
          <a:p>
            <a:pPr marL="711200" lvl="1" indent="-216535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–"/>
              <a:tabLst>
                <a:tab pos="711835" algn="l"/>
              </a:tabLst>
            </a:pPr>
            <a:r>
              <a:rPr sz="1600" spc="15" dirty="0">
                <a:latin typeface="Arial"/>
                <a:cs typeface="Arial"/>
              </a:rPr>
              <a:t>Del </a:t>
            </a:r>
            <a:r>
              <a:rPr sz="1600" spc="-15" dirty="0">
                <a:latin typeface="Arial"/>
                <a:cs typeface="Arial"/>
              </a:rPr>
              <a:t>manejo </a:t>
            </a:r>
            <a:r>
              <a:rPr sz="1600" spc="-5" dirty="0">
                <a:latin typeface="Arial"/>
                <a:cs typeface="Arial"/>
              </a:rPr>
              <a:t>manual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10" dirty="0">
                <a:latin typeface="Arial"/>
                <a:cs typeface="Arial"/>
              </a:rPr>
              <a:t>cargas, </a:t>
            </a:r>
            <a:r>
              <a:rPr sz="1600" spc="5" dirty="0">
                <a:latin typeface="Arial"/>
                <a:cs typeface="Arial"/>
              </a:rPr>
              <a:t>entre otros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factores.</a:t>
            </a:r>
            <a:endParaRPr sz="1600">
              <a:latin typeface="Arial"/>
              <a:cs typeface="Arial"/>
            </a:endParaRPr>
          </a:p>
          <a:p>
            <a:pPr marL="711200" lvl="1" indent="-216535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–"/>
              <a:tabLst>
                <a:tab pos="711835" algn="l"/>
              </a:tabLst>
            </a:pPr>
            <a:r>
              <a:rPr sz="1600" spc="15" dirty="0">
                <a:latin typeface="Arial"/>
                <a:cs typeface="Arial"/>
              </a:rPr>
              <a:t>Del </a:t>
            </a:r>
            <a:r>
              <a:rPr sz="1600" spc="5" dirty="0">
                <a:latin typeface="Arial"/>
                <a:cs typeface="Arial"/>
              </a:rPr>
              <a:t>confort </a:t>
            </a:r>
            <a:r>
              <a:rPr sz="1600" spc="-5" dirty="0">
                <a:latin typeface="Arial"/>
                <a:cs typeface="Arial"/>
              </a:rPr>
              <a:t>ambiental (Iluminación, </a:t>
            </a:r>
            <a:r>
              <a:rPr sz="1600" dirty="0">
                <a:latin typeface="Arial"/>
                <a:cs typeface="Arial"/>
              </a:rPr>
              <a:t>ruido,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temperatura).</a:t>
            </a:r>
            <a:endParaRPr sz="1600">
              <a:latin typeface="Arial"/>
              <a:cs typeface="Arial"/>
            </a:endParaRPr>
          </a:p>
          <a:p>
            <a:pPr marL="406400" indent="-178435">
              <a:lnSpc>
                <a:spcPct val="100000"/>
              </a:lnSpc>
              <a:spcBef>
                <a:spcPts val="1180"/>
              </a:spcBef>
              <a:buClr>
                <a:srgbClr val="E9822D"/>
              </a:buClr>
              <a:buChar char="•"/>
              <a:tabLst>
                <a:tab pos="407034" algn="l"/>
              </a:tabLst>
            </a:pPr>
            <a:r>
              <a:rPr sz="1600" spc="60" dirty="0">
                <a:latin typeface="Arial"/>
                <a:cs typeface="Arial"/>
              </a:rPr>
              <a:t>Evaluaciones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65" dirty="0">
                <a:latin typeface="Arial"/>
                <a:cs typeface="Arial"/>
              </a:rPr>
              <a:t>Psicometricas</a:t>
            </a:r>
            <a:endParaRPr sz="1600">
              <a:latin typeface="Arial"/>
              <a:cs typeface="Arial"/>
            </a:endParaRPr>
          </a:p>
          <a:p>
            <a:pPr marL="711200" lvl="1" indent="-216535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–"/>
              <a:tabLst>
                <a:tab pos="711835" algn="l"/>
              </a:tabLst>
            </a:pPr>
            <a:r>
              <a:rPr sz="1600" spc="-10" dirty="0">
                <a:latin typeface="Arial"/>
                <a:cs typeface="Arial"/>
              </a:rPr>
              <a:t>Dimensiones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-5" dirty="0">
                <a:latin typeface="Arial"/>
                <a:cs typeface="Arial"/>
              </a:rPr>
              <a:t>puesto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trabajo </a:t>
            </a:r>
            <a:r>
              <a:rPr sz="1600" dirty="0">
                <a:latin typeface="Arial"/>
                <a:cs typeface="Arial"/>
              </a:rPr>
              <a:t>(entorno,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mobiliario).</a:t>
            </a:r>
            <a:endParaRPr sz="1600">
              <a:latin typeface="Arial"/>
              <a:cs typeface="Arial"/>
            </a:endParaRPr>
          </a:p>
          <a:p>
            <a:pPr marL="711200" lvl="1" indent="-216535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–"/>
              <a:tabLst>
                <a:tab pos="711835" algn="l"/>
              </a:tabLst>
            </a:pPr>
            <a:r>
              <a:rPr sz="1600" dirty="0">
                <a:latin typeface="Arial"/>
                <a:cs typeface="Arial"/>
              </a:rPr>
              <a:t>Altura </a:t>
            </a:r>
            <a:r>
              <a:rPr sz="1600" spc="35" dirty="0">
                <a:latin typeface="Arial"/>
                <a:cs typeface="Arial"/>
              </a:rPr>
              <a:t>del </a:t>
            </a:r>
            <a:r>
              <a:rPr sz="1600" spc="-10" dirty="0">
                <a:latin typeface="Arial"/>
                <a:cs typeface="Arial"/>
              </a:rPr>
              <a:t>plano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trabajo.</a:t>
            </a:r>
            <a:endParaRPr sz="1600">
              <a:latin typeface="Arial"/>
              <a:cs typeface="Arial"/>
            </a:endParaRPr>
          </a:p>
          <a:p>
            <a:pPr marL="723900" marR="5080" lvl="1" indent="-229235">
              <a:lnSpc>
                <a:spcPct val="104200"/>
              </a:lnSpc>
              <a:spcBef>
                <a:spcPts val="800"/>
              </a:spcBef>
              <a:buClr>
                <a:srgbClr val="E9822D"/>
              </a:buClr>
              <a:buChar char="–"/>
              <a:tabLst>
                <a:tab pos="711835" algn="l"/>
              </a:tabLst>
            </a:pPr>
            <a:r>
              <a:rPr sz="1600" spc="10" dirty="0">
                <a:latin typeface="Arial"/>
                <a:cs typeface="Arial"/>
              </a:rPr>
              <a:t>Espacio </a:t>
            </a:r>
            <a:r>
              <a:rPr sz="1600" spc="-10" dirty="0">
                <a:latin typeface="Arial"/>
                <a:cs typeface="Arial"/>
              </a:rPr>
              <a:t>reservado </a:t>
            </a:r>
            <a:r>
              <a:rPr sz="1600" spc="-5" dirty="0">
                <a:latin typeface="Arial"/>
                <a:cs typeface="Arial"/>
              </a:rPr>
              <a:t>para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dirty="0">
                <a:latin typeface="Arial"/>
                <a:cs typeface="Arial"/>
              </a:rPr>
              <a:t>piernas, </a:t>
            </a:r>
            <a:r>
              <a:rPr sz="1600" spc="-40" dirty="0">
                <a:latin typeface="Arial"/>
                <a:cs typeface="Arial"/>
              </a:rPr>
              <a:t>zonas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alcance </a:t>
            </a:r>
            <a:r>
              <a:rPr sz="1600" spc="-5" dirty="0">
                <a:latin typeface="Arial"/>
                <a:cs typeface="Arial"/>
              </a:rPr>
              <a:t>óptimo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-5" dirty="0">
                <a:latin typeface="Arial"/>
                <a:cs typeface="Arial"/>
              </a:rPr>
              <a:t>área </a:t>
            </a:r>
            <a:r>
              <a:rPr sz="1600" dirty="0">
                <a:latin typeface="Arial"/>
                <a:cs typeface="Arial"/>
              </a:rPr>
              <a:t>de  </a:t>
            </a:r>
            <a:r>
              <a:rPr sz="1600" spc="-5" dirty="0">
                <a:latin typeface="Arial"/>
                <a:cs typeface="Arial"/>
              </a:rPr>
              <a:t>trabajo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brazos.</a:t>
            </a:r>
            <a:endParaRPr sz="1600">
              <a:latin typeface="Arial"/>
              <a:cs typeface="Arial"/>
            </a:endParaRPr>
          </a:p>
          <a:p>
            <a:pPr marL="711200" lvl="1" indent="-216535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–"/>
              <a:tabLst>
                <a:tab pos="711835" algn="l"/>
              </a:tabLst>
            </a:pPr>
            <a:r>
              <a:rPr sz="1600" dirty="0">
                <a:latin typeface="Arial"/>
                <a:cs typeface="Arial"/>
              </a:rPr>
              <a:t>Medidas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antropométricas.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574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01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14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3800" y="4279900"/>
            <a:ext cx="5359400" cy="2133600"/>
          </a:xfrm>
          <a:custGeom>
            <a:avLst/>
            <a:gdLst/>
            <a:ahLst/>
            <a:cxnLst/>
            <a:rect l="l" t="t" r="r" b="b"/>
            <a:pathLst>
              <a:path w="5359400" h="2133600">
                <a:moveTo>
                  <a:pt x="0" y="0"/>
                </a:moveTo>
                <a:lnTo>
                  <a:pt x="0" y="2133600"/>
                </a:lnTo>
                <a:lnTo>
                  <a:pt x="5359400" y="2133600"/>
                </a:lnTo>
                <a:lnTo>
                  <a:pt x="535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0" y="4241800"/>
            <a:ext cx="5333999" cy="210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7300" y="4229100"/>
            <a:ext cx="5346700" cy="2120900"/>
          </a:xfrm>
          <a:custGeom>
            <a:avLst/>
            <a:gdLst/>
            <a:ahLst/>
            <a:cxnLst/>
            <a:rect l="l" t="t" r="r" b="b"/>
            <a:pathLst>
              <a:path w="5346700" h="2120900">
                <a:moveTo>
                  <a:pt x="0" y="0"/>
                </a:moveTo>
                <a:lnTo>
                  <a:pt x="0" y="2120900"/>
                </a:lnTo>
                <a:lnTo>
                  <a:pt x="5346700" y="2120900"/>
                </a:lnTo>
                <a:lnTo>
                  <a:pt x="53467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3000" y="2339339"/>
            <a:ext cx="3719829" cy="17907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spc="60" dirty="0">
                <a:latin typeface="Arial"/>
                <a:cs typeface="Arial"/>
              </a:rPr>
              <a:t>En </a:t>
            </a:r>
            <a:r>
              <a:rPr sz="1600" spc="85" dirty="0">
                <a:latin typeface="Arial"/>
                <a:cs typeface="Arial"/>
              </a:rPr>
              <a:t>función</a:t>
            </a:r>
            <a:r>
              <a:rPr sz="1600" spc="-305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de </a:t>
            </a:r>
            <a:r>
              <a:rPr sz="1600" spc="45" dirty="0">
                <a:latin typeface="Arial"/>
                <a:cs typeface="Arial"/>
              </a:rPr>
              <a:t>las </a:t>
            </a:r>
            <a:r>
              <a:rPr sz="1600" spc="80" dirty="0">
                <a:latin typeface="Arial"/>
                <a:cs typeface="Arial"/>
              </a:rPr>
              <a:t>posturas</a:t>
            </a:r>
            <a:endParaRPr sz="1600">
              <a:latin typeface="Arial"/>
              <a:cs typeface="Arial"/>
            </a:endParaRPr>
          </a:p>
          <a:p>
            <a:pPr marL="342265" indent="-177800">
              <a:lnSpc>
                <a:spcPct val="100000"/>
              </a:lnSpc>
              <a:spcBef>
                <a:spcPts val="680"/>
              </a:spcBef>
              <a:buClr>
                <a:srgbClr val="E9822D"/>
              </a:buClr>
              <a:buChar char="•"/>
              <a:tabLst>
                <a:tab pos="342900" algn="l"/>
              </a:tabLst>
            </a:pPr>
            <a:r>
              <a:rPr sz="1600" dirty="0">
                <a:latin typeface="Arial"/>
                <a:cs typeface="Arial"/>
              </a:rPr>
              <a:t>Alternar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posturas.</a:t>
            </a:r>
            <a:endParaRPr sz="1600">
              <a:latin typeface="Arial"/>
              <a:cs typeface="Arial"/>
            </a:endParaRPr>
          </a:p>
          <a:p>
            <a:pPr marL="355600" indent="-1905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55600" algn="l"/>
              </a:tabLst>
            </a:pPr>
            <a:r>
              <a:rPr sz="1600" spc="-15" dirty="0">
                <a:latin typeface="Arial"/>
                <a:cs typeface="Arial"/>
              </a:rPr>
              <a:t>Reducir </a:t>
            </a:r>
            <a:r>
              <a:rPr sz="1600" spc="-10" dirty="0">
                <a:latin typeface="Arial"/>
                <a:cs typeface="Arial"/>
              </a:rPr>
              <a:t>esfuerzos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5" dirty="0">
                <a:latin typeface="Arial"/>
                <a:cs typeface="Arial"/>
              </a:rPr>
              <a:t>ritmos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trabajo</a:t>
            </a:r>
            <a:endParaRPr sz="1600">
              <a:latin typeface="Arial"/>
              <a:cs typeface="Arial"/>
            </a:endParaRPr>
          </a:p>
          <a:p>
            <a:pPr marL="355600" indent="-1905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55600" algn="l"/>
              </a:tabLst>
            </a:pPr>
            <a:r>
              <a:rPr sz="1600" spc="-15" dirty="0">
                <a:latin typeface="Arial"/>
                <a:cs typeface="Arial"/>
              </a:rPr>
              <a:t>Reducir </a:t>
            </a:r>
            <a:r>
              <a:rPr sz="1600" spc="-5" dirty="0">
                <a:latin typeface="Arial"/>
                <a:cs typeface="Arial"/>
              </a:rPr>
              <a:t>cargas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estáticas.</a:t>
            </a:r>
            <a:endParaRPr sz="1600">
              <a:latin typeface="Arial"/>
              <a:cs typeface="Arial"/>
            </a:endParaRPr>
          </a:p>
          <a:p>
            <a:pPr marL="342900" indent="-1778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42900" algn="l"/>
              </a:tabLst>
            </a:pPr>
            <a:r>
              <a:rPr sz="1600" spc="15" dirty="0">
                <a:latin typeface="Arial"/>
                <a:cs typeface="Arial"/>
              </a:rPr>
              <a:t>Posición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los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brazos.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5300" y="2413000"/>
            <a:ext cx="7493634" cy="387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0" dirty="0">
                <a:latin typeface="Arial"/>
                <a:cs typeface="Arial"/>
              </a:rPr>
              <a:t>Evaluación </a:t>
            </a:r>
            <a:r>
              <a:rPr sz="1600" spc="55" dirty="0">
                <a:latin typeface="Arial"/>
                <a:cs typeface="Arial"/>
              </a:rPr>
              <a:t>de </a:t>
            </a:r>
            <a:r>
              <a:rPr sz="1600" spc="60" dirty="0">
                <a:latin typeface="Arial"/>
                <a:cs typeface="Arial"/>
              </a:rPr>
              <a:t>Puesto </a:t>
            </a:r>
            <a:r>
              <a:rPr sz="1600" spc="55" dirty="0">
                <a:latin typeface="Arial"/>
                <a:cs typeface="Arial"/>
              </a:rPr>
              <a:t>de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Trabajo:</a:t>
            </a:r>
            <a:endParaRPr sz="1600">
              <a:latin typeface="Arial"/>
              <a:cs typeface="Arial"/>
            </a:endParaRPr>
          </a:p>
          <a:p>
            <a:pPr marL="381000" marR="5080" indent="-190500">
              <a:lnSpc>
                <a:spcPts val="1900"/>
              </a:lnSpc>
              <a:spcBef>
                <a:spcPts val="160"/>
              </a:spcBef>
              <a:buClr>
                <a:srgbClr val="E9822D"/>
              </a:buClr>
              <a:buChar char="•"/>
              <a:tabLst>
                <a:tab pos="368935" algn="l"/>
              </a:tabLst>
            </a:pPr>
            <a:r>
              <a:rPr sz="1600" spc="15" dirty="0">
                <a:latin typeface="Arial"/>
                <a:cs typeface="Arial"/>
              </a:rPr>
              <a:t>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consideran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varios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factores,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con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30" dirty="0">
                <a:latin typeface="Arial"/>
                <a:cs typeface="Arial"/>
              </a:rPr>
              <a:t>fin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complementar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dicho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informe,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estos  </a:t>
            </a:r>
            <a:r>
              <a:rPr sz="1600" spc="-25" dirty="0">
                <a:latin typeface="Arial"/>
                <a:cs typeface="Arial"/>
              </a:rPr>
              <a:t>son:</a:t>
            </a:r>
            <a:endParaRPr sz="1600">
              <a:latin typeface="Arial"/>
              <a:cs typeface="Arial"/>
            </a:endParaRPr>
          </a:p>
          <a:p>
            <a:pPr marL="431800" marR="31115" indent="-63500">
              <a:lnSpc>
                <a:spcPts val="1900"/>
              </a:lnSpc>
            </a:pPr>
            <a:r>
              <a:rPr sz="1600" dirty="0">
                <a:solidFill>
                  <a:srgbClr val="E9822D"/>
                </a:solidFill>
                <a:latin typeface="Arial"/>
                <a:cs typeface="Arial"/>
              </a:rPr>
              <a:t>– </a:t>
            </a:r>
            <a:r>
              <a:rPr sz="1600" spc="-15" dirty="0">
                <a:latin typeface="Arial"/>
                <a:cs typeface="Arial"/>
              </a:rPr>
              <a:t>Resultados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5" dirty="0">
                <a:latin typeface="Arial"/>
                <a:cs typeface="Arial"/>
              </a:rPr>
              <a:t>Exámenes </a:t>
            </a:r>
            <a:r>
              <a:rPr sz="1600" dirty="0">
                <a:latin typeface="Arial"/>
                <a:cs typeface="Arial"/>
              </a:rPr>
              <a:t>médicos </a:t>
            </a:r>
            <a:r>
              <a:rPr sz="1600" spc="-5" dirty="0">
                <a:latin typeface="Arial"/>
                <a:cs typeface="Arial"/>
              </a:rPr>
              <a:t>(que se </a:t>
            </a:r>
            <a:r>
              <a:rPr sz="1600" dirty="0">
                <a:latin typeface="Arial"/>
                <a:cs typeface="Arial"/>
              </a:rPr>
              <a:t>adjuntan </a:t>
            </a:r>
            <a:r>
              <a:rPr sz="1600" spc="50" dirty="0">
                <a:latin typeface="Arial"/>
                <a:cs typeface="Arial"/>
              </a:rPr>
              <a:t>al </a:t>
            </a:r>
            <a:r>
              <a:rPr sz="1600" spc="5" dirty="0">
                <a:latin typeface="Arial"/>
                <a:cs typeface="Arial"/>
              </a:rPr>
              <a:t>informe, </a:t>
            </a:r>
            <a:r>
              <a:rPr sz="1600" dirty="0">
                <a:latin typeface="Arial"/>
                <a:cs typeface="Arial"/>
              </a:rPr>
              <a:t>en caso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  </a:t>
            </a:r>
            <a:r>
              <a:rPr sz="1600" spc="-5" dirty="0">
                <a:latin typeface="Arial"/>
                <a:cs typeface="Arial"/>
              </a:rPr>
              <a:t>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requiera).</a:t>
            </a:r>
            <a:endParaRPr sz="1600">
              <a:latin typeface="Arial"/>
              <a:cs typeface="Arial"/>
            </a:endParaRPr>
          </a:p>
          <a:p>
            <a:pPr marL="12700" marR="246379">
              <a:lnSpc>
                <a:spcPts val="1900"/>
              </a:lnSpc>
              <a:spcBef>
                <a:spcPts val="1300"/>
              </a:spcBef>
            </a:pPr>
            <a:r>
              <a:rPr sz="1600" dirty="0">
                <a:latin typeface="Arial"/>
                <a:cs typeface="Arial"/>
              </a:rPr>
              <a:t>Investigación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antecedentes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familiares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(hereditarios)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puedan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incidir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las  </a:t>
            </a:r>
            <a:r>
              <a:rPr sz="1600" spc="-10" dirty="0">
                <a:latin typeface="Arial"/>
                <a:cs typeface="Arial"/>
              </a:rPr>
              <a:t>molestias </a:t>
            </a:r>
            <a:r>
              <a:rPr sz="1600" dirty="0">
                <a:latin typeface="Arial"/>
                <a:cs typeface="Arial"/>
              </a:rPr>
              <a:t>por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spc="-10" dirty="0">
                <a:latin typeface="Arial"/>
                <a:cs typeface="Arial"/>
              </a:rPr>
              <a:t>cuales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spc="-5" dirty="0">
                <a:latin typeface="Arial"/>
                <a:cs typeface="Arial"/>
              </a:rPr>
              <a:t>personas </a:t>
            </a:r>
            <a:r>
              <a:rPr sz="1600" dirty="0">
                <a:latin typeface="Arial"/>
                <a:cs typeface="Arial"/>
              </a:rPr>
              <a:t>han </a:t>
            </a:r>
            <a:r>
              <a:rPr sz="1600" spc="10" dirty="0">
                <a:latin typeface="Arial"/>
                <a:cs typeface="Arial"/>
              </a:rPr>
              <a:t>sido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evaluadas.</a:t>
            </a:r>
            <a:endParaRPr sz="1600">
              <a:latin typeface="Arial"/>
              <a:cs typeface="Arial"/>
            </a:endParaRPr>
          </a:p>
          <a:p>
            <a:pPr marL="12700" marR="5269865">
              <a:lnSpc>
                <a:spcPts val="3100"/>
              </a:lnSpc>
              <a:spcBef>
                <a:spcPts val="240"/>
              </a:spcBef>
            </a:pPr>
            <a:r>
              <a:rPr sz="1600" spc="-10" dirty="0">
                <a:latin typeface="Arial"/>
                <a:cs typeface="Arial"/>
              </a:rPr>
              <a:t>Tipo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alimentación.  Tipos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medicamentos.</a:t>
            </a:r>
            <a:endParaRPr sz="1600">
              <a:latin typeface="Arial"/>
              <a:cs typeface="Arial"/>
            </a:endParaRPr>
          </a:p>
          <a:p>
            <a:pPr marL="12700" marR="5219065" indent="-635">
              <a:lnSpc>
                <a:spcPts val="31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Accidentes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-5" dirty="0">
                <a:latin typeface="Arial"/>
                <a:cs typeface="Arial"/>
              </a:rPr>
              <a:t>trabajo.  Enfermedades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comunes.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spc="-25" dirty="0">
                <a:latin typeface="Arial"/>
                <a:cs typeface="Arial"/>
              </a:rPr>
              <a:t>Otros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(Labores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35" dirty="0">
                <a:latin typeface="Arial"/>
                <a:cs typeface="Arial"/>
              </a:rPr>
              <a:t>del</a:t>
            </a:r>
            <a:r>
              <a:rPr sz="1600" spc="-5" dirty="0">
                <a:latin typeface="Arial"/>
                <a:cs typeface="Arial"/>
              </a:rPr>
              <a:t> hogar,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acti</a:t>
            </a:r>
            <a:r>
              <a:rPr sz="1600" spc="-30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vidades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extra-laborales).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2463800"/>
            <a:ext cx="139700" cy="152400"/>
          </a:xfrm>
          <a:custGeom>
            <a:avLst/>
            <a:gdLst/>
            <a:ahLst/>
            <a:cxnLst/>
            <a:rect l="l" t="t" r="r" b="b"/>
            <a:pathLst>
              <a:path w="139700" h="152400">
                <a:moveTo>
                  <a:pt x="0" y="0"/>
                </a:moveTo>
                <a:lnTo>
                  <a:pt x="0" y="152400"/>
                </a:lnTo>
                <a:lnTo>
                  <a:pt x="139700" y="1524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300" y="38735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300" y="45212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3300" y="49149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3300" y="5308600"/>
            <a:ext cx="139700" cy="152400"/>
          </a:xfrm>
          <a:custGeom>
            <a:avLst/>
            <a:gdLst/>
            <a:ahLst/>
            <a:cxnLst/>
            <a:rect l="l" t="t" r="r" b="b"/>
            <a:pathLst>
              <a:path w="139700" h="152400">
                <a:moveTo>
                  <a:pt x="0" y="0"/>
                </a:moveTo>
                <a:lnTo>
                  <a:pt x="0" y="152400"/>
                </a:lnTo>
                <a:lnTo>
                  <a:pt x="139700" y="1524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3300" y="5702300"/>
            <a:ext cx="139700" cy="152400"/>
          </a:xfrm>
          <a:custGeom>
            <a:avLst/>
            <a:gdLst/>
            <a:ahLst/>
            <a:cxnLst/>
            <a:rect l="l" t="t" r="r" b="b"/>
            <a:pathLst>
              <a:path w="139700" h="152400">
                <a:moveTo>
                  <a:pt x="0" y="0"/>
                </a:moveTo>
                <a:lnTo>
                  <a:pt x="0" y="152400"/>
                </a:lnTo>
                <a:lnTo>
                  <a:pt x="139700" y="1524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3300" y="60706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400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500" y="3378200"/>
            <a:ext cx="2882900" cy="2019300"/>
          </a:xfrm>
          <a:custGeom>
            <a:avLst/>
            <a:gdLst/>
            <a:ahLst/>
            <a:cxnLst/>
            <a:rect l="l" t="t" r="r" b="b"/>
            <a:pathLst>
              <a:path w="2882900" h="2019300">
                <a:moveTo>
                  <a:pt x="0" y="0"/>
                </a:moveTo>
                <a:lnTo>
                  <a:pt x="0" y="2019300"/>
                </a:lnTo>
                <a:lnTo>
                  <a:pt x="2882900" y="2019300"/>
                </a:lnTo>
                <a:lnTo>
                  <a:pt x="288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8700" y="3314700"/>
            <a:ext cx="2895600" cy="200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0" y="3302000"/>
            <a:ext cx="2908300" cy="2019300"/>
          </a:xfrm>
          <a:custGeom>
            <a:avLst/>
            <a:gdLst/>
            <a:ahLst/>
            <a:cxnLst/>
            <a:rect l="l" t="t" r="r" b="b"/>
            <a:pathLst>
              <a:path w="2908300" h="2019300">
                <a:moveTo>
                  <a:pt x="0" y="0"/>
                </a:moveTo>
                <a:lnTo>
                  <a:pt x="0" y="2019300"/>
                </a:lnTo>
                <a:lnTo>
                  <a:pt x="2908300" y="2019300"/>
                </a:lnTo>
                <a:lnTo>
                  <a:pt x="29083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77000" y="1765300"/>
            <a:ext cx="276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E9822D"/>
                </a:solidFill>
                <a:latin typeface="Arial"/>
                <a:cs typeface="Arial"/>
              </a:rPr>
              <a:t>FACTORES </a:t>
            </a:r>
            <a:r>
              <a:rPr sz="1800" spc="-5" dirty="0">
                <a:solidFill>
                  <a:srgbClr val="E9822D"/>
                </a:solidFill>
                <a:latin typeface="Arial"/>
                <a:cs typeface="Arial"/>
              </a:rPr>
              <a:t>DE</a:t>
            </a:r>
            <a:r>
              <a:rPr sz="1800" spc="-85" dirty="0">
                <a:solidFill>
                  <a:srgbClr val="E9822D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E9822D"/>
                </a:solidFill>
                <a:latin typeface="Arial"/>
                <a:cs typeface="Arial"/>
              </a:rPr>
              <a:t>RIESGOS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2999" y="2440939"/>
            <a:ext cx="4215130" cy="3492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55" dirty="0">
                <a:latin typeface="Arial"/>
                <a:cs typeface="Arial"/>
              </a:rPr>
              <a:t>Factores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65" dirty="0">
                <a:latin typeface="Arial"/>
                <a:cs typeface="Arial"/>
              </a:rPr>
              <a:t>Psicosociales</a:t>
            </a:r>
            <a:endParaRPr sz="1600">
              <a:latin typeface="Arial"/>
              <a:cs typeface="Arial"/>
            </a:endParaRPr>
          </a:p>
          <a:p>
            <a:pPr marL="266700" marR="270510" indent="-177800">
              <a:lnSpc>
                <a:spcPts val="2300"/>
              </a:lnSpc>
              <a:spcBef>
                <a:spcPts val="40"/>
              </a:spcBef>
              <a:buClr>
                <a:srgbClr val="E9822D"/>
              </a:buClr>
              <a:buChar char="•"/>
              <a:tabLst>
                <a:tab pos="266700" algn="l"/>
              </a:tabLst>
            </a:pPr>
            <a:r>
              <a:rPr sz="1600" dirty="0">
                <a:latin typeface="Arial"/>
                <a:cs typeface="Arial"/>
              </a:rPr>
              <a:t>Corresponde al estudio de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5" dirty="0">
                <a:latin typeface="Arial"/>
                <a:cs typeface="Arial"/>
              </a:rPr>
              <a:t>factores  </a:t>
            </a:r>
            <a:r>
              <a:rPr sz="1600" spc="-10" dirty="0">
                <a:latin typeface="Arial"/>
                <a:cs typeface="Arial"/>
              </a:rPr>
              <a:t>individuales,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grupales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organi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zacionales  </a:t>
            </a:r>
            <a:r>
              <a:rPr sz="1600" spc="-30" dirty="0">
                <a:latin typeface="Arial"/>
                <a:cs typeface="Arial"/>
              </a:rPr>
              <a:t>que </a:t>
            </a:r>
            <a:r>
              <a:rPr sz="1600" spc="5" dirty="0">
                <a:latin typeface="Arial"/>
                <a:cs typeface="Arial"/>
              </a:rPr>
              <a:t>influyen </a:t>
            </a:r>
            <a:r>
              <a:rPr sz="1600" dirty="0">
                <a:latin typeface="Arial"/>
                <a:cs typeface="Arial"/>
              </a:rPr>
              <a:t>en el </a:t>
            </a:r>
            <a:r>
              <a:rPr sz="1600" spc="-15" dirty="0">
                <a:latin typeface="Arial"/>
                <a:cs typeface="Arial"/>
              </a:rPr>
              <a:t>desempeño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50" dirty="0">
                <a:latin typeface="Arial"/>
                <a:cs typeface="Arial"/>
              </a:rPr>
              <a:t>en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40"/>
              </a:spcBef>
            </a:pPr>
            <a:r>
              <a:rPr sz="1600" spc="-5" dirty="0">
                <a:latin typeface="Arial"/>
                <a:cs typeface="Arial"/>
              </a:rPr>
              <a:t>satisfacción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laboral.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55" dirty="0">
                <a:latin typeface="Arial"/>
                <a:cs typeface="Arial"/>
              </a:rPr>
              <a:t>Factores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Ambientales</a:t>
            </a:r>
            <a:endParaRPr sz="1600">
              <a:latin typeface="Arial"/>
              <a:cs typeface="Arial"/>
            </a:endParaRPr>
          </a:p>
          <a:p>
            <a:pPr marL="266700" indent="-177800">
              <a:lnSpc>
                <a:spcPct val="100000"/>
              </a:lnSpc>
              <a:spcBef>
                <a:spcPts val="180"/>
              </a:spcBef>
              <a:buClr>
                <a:srgbClr val="E9822D"/>
              </a:buClr>
              <a:buChar char="•"/>
              <a:tabLst>
                <a:tab pos="266700" algn="l"/>
              </a:tabLst>
            </a:pPr>
            <a:r>
              <a:rPr sz="1600" dirty="0">
                <a:latin typeface="Arial"/>
                <a:cs typeface="Arial"/>
              </a:rPr>
              <a:t>Corresponde al estudio de </a:t>
            </a:r>
            <a:r>
              <a:rPr sz="1600" spc="-20" dirty="0">
                <a:latin typeface="Arial"/>
                <a:cs typeface="Arial"/>
              </a:rPr>
              <a:t>los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agentes</a:t>
            </a:r>
            <a:endParaRPr sz="16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380"/>
              </a:spcBef>
            </a:pPr>
            <a:r>
              <a:rPr sz="1600" spc="-10" dirty="0">
                <a:latin typeface="Arial"/>
                <a:cs typeface="Arial"/>
              </a:rPr>
              <a:t>físicos, </a:t>
            </a:r>
            <a:r>
              <a:rPr sz="1600" spc="5" dirty="0">
                <a:latin typeface="Arial"/>
                <a:cs typeface="Arial"/>
              </a:rPr>
              <a:t>químicos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5" dirty="0">
                <a:latin typeface="Arial"/>
                <a:cs typeface="Arial"/>
              </a:rPr>
              <a:t>biológicos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está</a:t>
            </a:r>
            <a:endParaRPr sz="1600">
              <a:latin typeface="Arial"/>
              <a:cs typeface="Arial"/>
            </a:endParaRPr>
          </a:p>
          <a:p>
            <a:pPr marL="266700" marR="23495">
              <a:lnSpc>
                <a:spcPct val="119800"/>
              </a:lnSpc>
              <a:spcBef>
                <a:spcPts val="100"/>
              </a:spcBef>
            </a:pPr>
            <a:r>
              <a:rPr sz="1600" spc="-20" dirty="0">
                <a:latin typeface="Arial"/>
                <a:cs typeface="Arial"/>
              </a:rPr>
              <a:t>expuesto </a:t>
            </a:r>
            <a:r>
              <a:rPr sz="1600" spc="50" dirty="0">
                <a:latin typeface="Arial"/>
                <a:cs typeface="Arial"/>
              </a:rPr>
              <a:t>el </a:t>
            </a:r>
            <a:r>
              <a:rPr sz="1600" spc="-10" dirty="0">
                <a:latin typeface="Arial"/>
                <a:cs typeface="Arial"/>
              </a:rPr>
              <a:t>hombre </a:t>
            </a:r>
            <a:r>
              <a:rPr sz="1600" spc="50" dirty="0">
                <a:latin typeface="Arial"/>
                <a:cs typeface="Arial"/>
              </a:rPr>
              <a:t>en </a:t>
            </a:r>
            <a:r>
              <a:rPr sz="1600" spc="45" dirty="0">
                <a:latin typeface="Arial"/>
                <a:cs typeface="Arial"/>
              </a:rPr>
              <a:t>su </a:t>
            </a:r>
            <a:r>
              <a:rPr sz="1600" spc="-10" dirty="0">
                <a:latin typeface="Arial"/>
                <a:cs typeface="Arial"/>
              </a:rPr>
              <a:t>entorno </a:t>
            </a:r>
            <a:r>
              <a:rPr sz="1600" spc="-5" dirty="0">
                <a:latin typeface="Arial"/>
                <a:cs typeface="Arial"/>
              </a:rPr>
              <a:t>laboral,  </a:t>
            </a:r>
            <a:r>
              <a:rPr sz="1600" spc="-30" dirty="0">
                <a:latin typeface="Arial"/>
                <a:cs typeface="Arial"/>
              </a:rPr>
              <a:t>que </a:t>
            </a:r>
            <a:r>
              <a:rPr sz="1600" spc="5" dirty="0">
                <a:latin typeface="Arial"/>
                <a:cs typeface="Arial"/>
              </a:rPr>
              <a:t>pueden </a:t>
            </a:r>
            <a:r>
              <a:rPr sz="1600" spc="-5" dirty="0">
                <a:latin typeface="Arial"/>
                <a:cs typeface="Arial"/>
              </a:rPr>
              <a:t>alterar </a:t>
            </a:r>
            <a:r>
              <a:rPr sz="1600" spc="45" dirty="0">
                <a:latin typeface="Arial"/>
                <a:cs typeface="Arial"/>
              </a:rPr>
              <a:t>su </a:t>
            </a:r>
            <a:r>
              <a:rPr sz="1600" spc="5" dirty="0">
                <a:latin typeface="Arial"/>
                <a:cs typeface="Arial"/>
              </a:rPr>
              <a:t>salud, </a:t>
            </a:r>
            <a:r>
              <a:rPr sz="1600" dirty="0">
                <a:latin typeface="Arial"/>
                <a:cs typeface="Arial"/>
              </a:rPr>
              <a:t>producir  </a:t>
            </a:r>
            <a:r>
              <a:rPr sz="1600" spc="-10" dirty="0">
                <a:latin typeface="Arial"/>
                <a:cs typeface="Arial"/>
              </a:rPr>
              <a:t>molestias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15" dirty="0">
                <a:latin typeface="Arial"/>
                <a:cs typeface="Arial"/>
              </a:rPr>
              <a:t>reducir </a:t>
            </a:r>
            <a:r>
              <a:rPr sz="1600" spc="45" dirty="0">
                <a:latin typeface="Arial"/>
                <a:cs typeface="Arial"/>
              </a:rPr>
              <a:t>su </a:t>
            </a:r>
            <a:r>
              <a:rPr sz="1600" spc="5" dirty="0">
                <a:latin typeface="Arial"/>
                <a:cs typeface="Arial"/>
              </a:rPr>
              <a:t>eficiencia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productiva.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0900" y="4267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100" y="24765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9198" y="2402839"/>
            <a:ext cx="4158615" cy="3670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spc="55" dirty="0">
                <a:latin typeface="Arial"/>
                <a:cs typeface="Arial"/>
              </a:rPr>
              <a:t>Factores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Fisiológicos</a:t>
            </a:r>
            <a:endParaRPr sz="1600">
              <a:latin typeface="Arial"/>
              <a:cs typeface="Arial"/>
            </a:endParaRPr>
          </a:p>
          <a:p>
            <a:pPr marL="330200" indent="-177800">
              <a:lnSpc>
                <a:spcPct val="100000"/>
              </a:lnSpc>
              <a:spcBef>
                <a:spcPts val="180"/>
              </a:spcBef>
              <a:buClr>
                <a:srgbClr val="E9822D"/>
              </a:buClr>
              <a:buChar char="•"/>
              <a:tabLst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Corresponde al estudio 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las</a:t>
            </a:r>
            <a:endParaRPr sz="1600">
              <a:latin typeface="Arial"/>
              <a:cs typeface="Arial"/>
            </a:endParaRPr>
          </a:p>
          <a:p>
            <a:pPr marL="330200" marR="295275">
              <a:lnSpc>
                <a:spcPct val="119800"/>
              </a:lnSpc>
            </a:pPr>
            <a:r>
              <a:rPr sz="1600" spc="-10" dirty="0">
                <a:latin typeface="Arial"/>
                <a:cs typeface="Arial"/>
              </a:rPr>
              <a:t>exigencias </a:t>
            </a:r>
            <a:r>
              <a:rPr sz="1600" dirty="0">
                <a:latin typeface="Arial"/>
                <a:cs typeface="Arial"/>
              </a:rPr>
              <a:t>de adaptación a </a:t>
            </a:r>
            <a:r>
              <a:rPr sz="1600" spc="-15" dirty="0">
                <a:latin typeface="Arial"/>
                <a:cs typeface="Arial"/>
              </a:rPr>
              <a:t>factores  </a:t>
            </a:r>
            <a:r>
              <a:rPr sz="1600" spc="-10" dirty="0">
                <a:latin typeface="Arial"/>
                <a:cs typeface="Arial"/>
              </a:rPr>
              <a:t>ambientales,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15" dirty="0">
                <a:latin typeface="Arial"/>
                <a:cs typeface="Arial"/>
              </a:rPr>
              <a:t>carga </a:t>
            </a:r>
            <a:r>
              <a:rPr sz="1600" spc="5" dirty="0">
                <a:latin typeface="Arial"/>
                <a:cs typeface="Arial"/>
              </a:rPr>
              <a:t>física </a:t>
            </a:r>
            <a:r>
              <a:rPr sz="1600" spc="-50" dirty="0">
                <a:latin typeface="Arial"/>
                <a:cs typeface="Arial"/>
              </a:rPr>
              <a:t>y/o </a:t>
            </a:r>
            <a:r>
              <a:rPr sz="1600" spc="5" dirty="0">
                <a:latin typeface="Arial"/>
                <a:cs typeface="Arial"/>
              </a:rPr>
              <a:t>mental 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15" dirty="0">
                <a:latin typeface="Arial"/>
                <a:cs typeface="Arial"/>
              </a:rPr>
              <a:t>trabajadores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deben</a:t>
            </a:r>
            <a:endParaRPr sz="1600">
              <a:latin typeface="Arial"/>
              <a:cs typeface="Arial"/>
            </a:endParaRPr>
          </a:p>
          <a:p>
            <a:pPr marL="330200" marR="824230">
              <a:lnSpc>
                <a:spcPct val="119800"/>
              </a:lnSpc>
              <a:spcBef>
                <a:spcPts val="100"/>
              </a:spcBef>
            </a:pPr>
            <a:r>
              <a:rPr sz="1600" spc="-15" dirty="0">
                <a:latin typeface="Arial"/>
                <a:cs typeface="Arial"/>
              </a:rPr>
              <a:t>responder </a:t>
            </a:r>
            <a:r>
              <a:rPr sz="1600" spc="10" dirty="0">
                <a:latin typeface="Arial"/>
                <a:cs typeface="Arial"/>
              </a:rPr>
              <a:t>sin alterar </a:t>
            </a:r>
            <a:r>
              <a:rPr sz="1600" spc="45" dirty="0">
                <a:latin typeface="Arial"/>
                <a:cs typeface="Arial"/>
              </a:rPr>
              <a:t>su</a:t>
            </a:r>
            <a:r>
              <a:rPr sz="1600" spc="-2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equilibrio  </a:t>
            </a:r>
            <a:r>
              <a:rPr sz="1600" spc="5" dirty="0">
                <a:latin typeface="Arial"/>
                <a:cs typeface="Arial"/>
              </a:rPr>
              <a:t>biológico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interno.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55" dirty="0">
                <a:latin typeface="Arial"/>
                <a:cs typeface="Arial"/>
              </a:rPr>
              <a:t>Factores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Productivos</a:t>
            </a:r>
            <a:endParaRPr sz="1600">
              <a:latin typeface="Arial"/>
              <a:cs typeface="Arial"/>
            </a:endParaRPr>
          </a:p>
          <a:p>
            <a:pPr marL="304800" indent="-177800">
              <a:lnSpc>
                <a:spcPct val="100000"/>
              </a:lnSpc>
              <a:spcBef>
                <a:spcPts val="180"/>
              </a:spcBef>
              <a:buClr>
                <a:srgbClr val="E9822D"/>
              </a:buClr>
              <a:buChar char="•"/>
              <a:tabLst>
                <a:tab pos="304800" algn="l"/>
              </a:tabLst>
            </a:pPr>
            <a:r>
              <a:rPr sz="1600" dirty="0">
                <a:latin typeface="Arial"/>
                <a:cs typeface="Arial"/>
              </a:rPr>
              <a:t>Corresponde al estudio de </a:t>
            </a:r>
            <a:r>
              <a:rPr sz="1600" spc="-30" dirty="0">
                <a:latin typeface="Arial"/>
                <a:cs typeface="Arial"/>
              </a:rPr>
              <a:t>la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interacción</a:t>
            </a:r>
            <a:endParaRPr sz="1600">
              <a:latin typeface="Arial"/>
              <a:cs typeface="Arial"/>
            </a:endParaRPr>
          </a:p>
          <a:p>
            <a:pPr marL="304800" marR="5080">
              <a:lnSpc>
                <a:spcPct val="119800"/>
              </a:lnSpc>
            </a:pPr>
            <a:r>
              <a:rPr sz="1600" spc="-15" dirty="0">
                <a:latin typeface="Arial"/>
                <a:cs typeface="Arial"/>
              </a:rPr>
              <a:t>entre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-10" dirty="0">
                <a:latin typeface="Arial"/>
                <a:cs typeface="Arial"/>
              </a:rPr>
              <a:t>diseño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5" dirty="0">
                <a:latin typeface="Arial"/>
                <a:cs typeface="Arial"/>
              </a:rPr>
              <a:t>procesos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trabajo 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capacidad física </a:t>
            </a:r>
            <a:r>
              <a:rPr sz="1600" dirty="0">
                <a:latin typeface="Arial"/>
                <a:cs typeface="Arial"/>
              </a:rPr>
              <a:t>y percepción  </a:t>
            </a:r>
            <a:r>
              <a:rPr sz="1600" spc="-20" dirty="0">
                <a:latin typeface="Arial"/>
                <a:cs typeface="Arial"/>
              </a:rPr>
              <a:t>subjetiva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5" dirty="0">
                <a:latin typeface="Arial"/>
                <a:cs typeface="Arial"/>
              </a:rPr>
              <a:t>trabajadores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1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empleados.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08700" y="3200400"/>
            <a:ext cx="2552700" cy="2070100"/>
          </a:xfrm>
          <a:custGeom>
            <a:avLst/>
            <a:gdLst/>
            <a:ahLst/>
            <a:cxnLst/>
            <a:rect l="l" t="t" r="r" b="b"/>
            <a:pathLst>
              <a:path w="2552700" h="2070100">
                <a:moveTo>
                  <a:pt x="0" y="0"/>
                </a:moveTo>
                <a:lnTo>
                  <a:pt x="0" y="2070099"/>
                </a:lnTo>
                <a:lnTo>
                  <a:pt x="2552700" y="2070099"/>
                </a:lnTo>
                <a:lnTo>
                  <a:pt x="2552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4900" y="3162300"/>
            <a:ext cx="2514600" cy="204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200" y="3149600"/>
            <a:ext cx="2527300" cy="2057400"/>
          </a:xfrm>
          <a:custGeom>
            <a:avLst/>
            <a:gdLst/>
            <a:ahLst/>
            <a:cxnLst/>
            <a:rect l="l" t="t" r="r" b="b"/>
            <a:pathLst>
              <a:path w="2527300" h="2057400">
                <a:moveTo>
                  <a:pt x="0" y="0"/>
                </a:moveTo>
                <a:lnTo>
                  <a:pt x="0" y="2057399"/>
                </a:lnTo>
                <a:lnTo>
                  <a:pt x="2527300" y="2057399"/>
                </a:lnTo>
                <a:lnTo>
                  <a:pt x="25273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7100" y="47117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01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463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3300" y="25400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300" y="35433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300" y="48387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5400" y="2415539"/>
            <a:ext cx="3193415" cy="40894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spc="35" dirty="0">
                <a:latin typeface="Arial"/>
                <a:cs typeface="Arial"/>
              </a:rPr>
              <a:t>Fatiga</a:t>
            </a:r>
            <a:endParaRPr sz="1600">
              <a:latin typeface="Arial"/>
              <a:cs typeface="Arial"/>
            </a:endParaRPr>
          </a:p>
          <a:p>
            <a:pPr marL="367665" indent="-177800">
              <a:lnSpc>
                <a:spcPct val="100000"/>
              </a:lnSpc>
              <a:spcBef>
                <a:spcPts val="480"/>
              </a:spcBef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spc="-5" dirty="0">
                <a:latin typeface="Arial"/>
                <a:cs typeface="Arial"/>
              </a:rPr>
              <a:t>Alteraciones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cardiacas.</a:t>
            </a:r>
            <a:endParaRPr sz="1600">
              <a:latin typeface="Arial"/>
              <a:cs typeface="Arial"/>
            </a:endParaRPr>
          </a:p>
          <a:p>
            <a:pPr marL="368300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spc="-5" dirty="0">
                <a:latin typeface="Arial"/>
                <a:cs typeface="Arial"/>
              </a:rPr>
              <a:t>Lesiones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musculoesqueléticas.</a:t>
            </a:r>
            <a:endParaRPr sz="16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1180"/>
              </a:spcBef>
            </a:pPr>
            <a:r>
              <a:rPr sz="1600" spc="65" dirty="0">
                <a:latin typeface="Arial"/>
                <a:cs typeface="Arial"/>
              </a:rPr>
              <a:t>Ausentismo</a:t>
            </a:r>
            <a:endParaRPr sz="1600">
              <a:latin typeface="Arial"/>
              <a:cs typeface="Arial"/>
            </a:endParaRPr>
          </a:p>
          <a:p>
            <a:pPr marL="419100" indent="-190500">
              <a:lnSpc>
                <a:spcPct val="100000"/>
              </a:lnSpc>
              <a:spcBef>
                <a:spcPts val="480"/>
              </a:spcBef>
              <a:buClr>
                <a:srgbClr val="E9822D"/>
              </a:buClr>
              <a:buChar char="•"/>
              <a:tabLst>
                <a:tab pos="419100" algn="l"/>
              </a:tabLst>
            </a:pPr>
            <a:r>
              <a:rPr sz="1600" spc="-10" dirty="0">
                <a:latin typeface="Arial"/>
                <a:cs typeface="Arial"/>
              </a:rPr>
              <a:t>Insatisfacción.</a:t>
            </a:r>
            <a:endParaRPr sz="1600">
              <a:latin typeface="Arial"/>
              <a:cs typeface="Arial"/>
            </a:endParaRPr>
          </a:p>
          <a:p>
            <a:pPr marL="406400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Desmoti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vación.</a:t>
            </a:r>
            <a:endParaRPr sz="1600">
              <a:latin typeface="Arial"/>
              <a:cs typeface="Arial"/>
            </a:endParaRPr>
          </a:p>
          <a:p>
            <a:pPr marL="406400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406400" algn="l"/>
              </a:tabLst>
            </a:pPr>
            <a:r>
              <a:rPr sz="1600" dirty="0">
                <a:latin typeface="Arial"/>
                <a:cs typeface="Arial"/>
              </a:rPr>
              <a:t>Monotonía.</a:t>
            </a:r>
            <a:endParaRPr sz="16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1380"/>
              </a:spcBef>
            </a:pPr>
            <a:r>
              <a:rPr sz="1600" spc="55" dirty="0">
                <a:latin typeface="Arial"/>
                <a:cs typeface="Arial"/>
              </a:rPr>
              <a:t>Factores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ambientales</a:t>
            </a:r>
            <a:endParaRPr sz="1600">
              <a:latin typeface="Arial"/>
              <a:cs typeface="Arial"/>
            </a:endParaRPr>
          </a:p>
          <a:p>
            <a:pPr marL="419100" indent="-1905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419100" algn="l"/>
              </a:tabLst>
            </a:pPr>
            <a:r>
              <a:rPr sz="1600" spc="-10" dirty="0">
                <a:latin typeface="Arial"/>
                <a:cs typeface="Arial"/>
              </a:rPr>
              <a:t>Organización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trabajo</a:t>
            </a:r>
            <a:endParaRPr sz="1600">
              <a:latin typeface="Arial"/>
              <a:cs typeface="Arial"/>
            </a:endParaRPr>
          </a:p>
          <a:p>
            <a:pPr marL="406400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406400" algn="l"/>
              </a:tabLst>
            </a:pPr>
            <a:r>
              <a:rPr sz="1600" spc="-5" dirty="0">
                <a:latin typeface="Arial"/>
                <a:cs typeface="Arial"/>
              </a:rPr>
              <a:t>Conflictos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personales</a:t>
            </a:r>
            <a:endParaRPr sz="1600">
              <a:latin typeface="Arial"/>
              <a:cs typeface="Arial"/>
            </a:endParaRPr>
          </a:p>
          <a:p>
            <a:pPr marL="419100" indent="-1905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419100" algn="l"/>
              </a:tabLst>
            </a:pPr>
            <a:r>
              <a:rPr sz="1600" spc="-10" dirty="0">
                <a:latin typeface="Arial"/>
                <a:cs typeface="Arial"/>
              </a:rPr>
              <a:t>Ingreso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5" dirty="0">
                <a:latin typeface="Arial"/>
                <a:cs typeface="Arial"/>
              </a:rPr>
              <a:t>nuevas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tecnologías</a:t>
            </a:r>
            <a:endParaRPr sz="1600">
              <a:latin typeface="Arial"/>
              <a:cs typeface="Arial"/>
            </a:endParaRPr>
          </a:p>
          <a:p>
            <a:pPr marL="419100" indent="-1905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419100" algn="l"/>
              </a:tabLst>
            </a:pPr>
            <a:r>
              <a:rPr sz="1600" spc="-20" dirty="0">
                <a:latin typeface="Arial"/>
                <a:cs typeface="Arial"/>
              </a:rPr>
              <a:t>Turnos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trabajo</a:t>
            </a:r>
            <a:endParaRPr sz="1600">
              <a:latin typeface="Arial"/>
              <a:cs typeface="Arial"/>
            </a:endParaRPr>
          </a:p>
          <a:p>
            <a:pPr marL="406400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406400" algn="l"/>
              </a:tabLst>
            </a:pPr>
            <a:r>
              <a:rPr sz="1600" spc="10" dirty="0">
                <a:latin typeface="Arial"/>
                <a:cs typeface="Arial"/>
              </a:rPr>
              <a:t>Dirección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dictatorial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8400" y="3111500"/>
            <a:ext cx="1993900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86500" y="3098800"/>
            <a:ext cx="1955800" cy="2603500"/>
          </a:xfrm>
          <a:custGeom>
            <a:avLst/>
            <a:gdLst/>
            <a:ahLst/>
            <a:cxnLst/>
            <a:rect l="l" t="t" r="r" b="b"/>
            <a:pathLst>
              <a:path w="1955800" h="2603500">
                <a:moveTo>
                  <a:pt x="0" y="0"/>
                </a:moveTo>
                <a:lnTo>
                  <a:pt x="0" y="2603499"/>
                </a:lnTo>
                <a:lnTo>
                  <a:pt x="1955800" y="2603499"/>
                </a:lnTo>
                <a:lnTo>
                  <a:pt x="19558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1900" y="21463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28100" y="2070100"/>
            <a:ext cx="2794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2200" y="1752600"/>
            <a:ext cx="811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23965" algn="l"/>
              </a:tabLst>
            </a:pPr>
            <a:r>
              <a:rPr sz="1800" u="heavy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spc="-5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INTRODUCCIÓN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3000" y="2489200"/>
            <a:ext cx="7652384" cy="18775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600" dirty="0">
                <a:latin typeface="Arial"/>
                <a:cs typeface="Arial"/>
              </a:rPr>
              <a:t>La </a:t>
            </a:r>
            <a:r>
              <a:rPr sz="1600" spc="-10" dirty="0">
                <a:latin typeface="Arial"/>
                <a:cs typeface="Arial"/>
              </a:rPr>
              <a:t>Ergonomía </a:t>
            </a:r>
            <a:r>
              <a:rPr sz="1600" dirty="0">
                <a:latin typeface="Arial"/>
                <a:cs typeface="Arial"/>
              </a:rPr>
              <a:t>es </a:t>
            </a:r>
            <a:r>
              <a:rPr sz="1600" spc="5" dirty="0">
                <a:latin typeface="Arial"/>
                <a:cs typeface="Arial"/>
              </a:rPr>
              <a:t>parte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ciencia </a:t>
            </a:r>
            <a:r>
              <a:rPr sz="1600" spc="-30" dirty="0">
                <a:latin typeface="Arial"/>
                <a:cs typeface="Arial"/>
              </a:rPr>
              <a:t>que </a:t>
            </a:r>
            <a:r>
              <a:rPr sz="1600" dirty="0">
                <a:latin typeface="Arial"/>
                <a:cs typeface="Arial"/>
              </a:rPr>
              <a:t>estudia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relación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-5" dirty="0">
                <a:latin typeface="Arial"/>
                <a:cs typeface="Arial"/>
              </a:rPr>
              <a:t>cuerpo </a:t>
            </a:r>
            <a:r>
              <a:rPr sz="1600" spc="-20" dirty="0">
                <a:latin typeface="Arial"/>
                <a:cs typeface="Arial"/>
              </a:rPr>
              <a:t>humano </a:t>
            </a:r>
            <a:r>
              <a:rPr sz="1600" spc="30" dirty="0">
                <a:latin typeface="Arial"/>
                <a:cs typeface="Arial"/>
              </a:rPr>
              <a:t>con  </a:t>
            </a:r>
            <a:r>
              <a:rPr sz="1600" dirty="0">
                <a:latin typeface="Arial"/>
                <a:cs typeface="Arial"/>
              </a:rPr>
              <a:t>el medio </a:t>
            </a:r>
            <a:r>
              <a:rPr sz="1600" spc="-5" dirty="0">
                <a:latin typeface="Arial"/>
                <a:cs typeface="Arial"/>
              </a:rPr>
              <a:t>ambiente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-30" dirty="0">
                <a:latin typeface="Arial"/>
                <a:cs typeface="Arial"/>
              </a:rPr>
              <a:t>le </a:t>
            </a:r>
            <a:r>
              <a:rPr sz="1600" spc="-5" dirty="0">
                <a:latin typeface="Arial"/>
                <a:cs typeface="Arial"/>
              </a:rPr>
              <a:t>rodea. </a:t>
            </a:r>
            <a:r>
              <a:rPr sz="1600" spc="10" dirty="0">
                <a:latin typeface="Arial"/>
                <a:cs typeface="Arial"/>
              </a:rPr>
              <a:t>Por </a:t>
            </a:r>
            <a:r>
              <a:rPr sz="1600" spc="5" dirty="0">
                <a:latin typeface="Arial"/>
                <a:cs typeface="Arial"/>
              </a:rPr>
              <a:t>ejemplo, </a:t>
            </a:r>
            <a:r>
              <a:rPr sz="1600" spc="50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5" dirty="0">
                <a:latin typeface="Arial"/>
                <a:cs typeface="Arial"/>
              </a:rPr>
              <a:t>automóvil </a:t>
            </a:r>
            <a:r>
              <a:rPr sz="1600" spc="-5" dirty="0">
                <a:latin typeface="Arial"/>
                <a:cs typeface="Arial"/>
              </a:rPr>
              <a:t>se </a:t>
            </a:r>
            <a:r>
              <a:rPr sz="1600" spc="-35" dirty="0">
                <a:latin typeface="Arial"/>
                <a:cs typeface="Arial"/>
              </a:rPr>
              <a:t>utili </a:t>
            </a:r>
            <a:r>
              <a:rPr sz="1600" spc="-55" dirty="0">
                <a:latin typeface="Arial"/>
                <a:cs typeface="Arial"/>
              </a:rPr>
              <a:t>za </a:t>
            </a:r>
            <a:r>
              <a:rPr sz="1600" spc="-5" dirty="0">
                <a:latin typeface="Arial"/>
                <a:cs typeface="Arial"/>
              </a:rPr>
              <a:t>para </a:t>
            </a:r>
            <a:r>
              <a:rPr sz="1600" spc="-10" dirty="0">
                <a:latin typeface="Arial"/>
                <a:cs typeface="Arial"/>
              </a:rPr>
              <a:t>facilitar 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conducción </a:t>
            </a:r>
            <a:r>
              <a:rPr sz="1600" dirty="0">
                <a:latin typeface="Arial"/>
                <a:cs typeface="Arial"/>
              </a:rPr>
              <a:t>y reducir el </a:t>
            </a:r>
            <a:r>
              <a:rPr sz="1600" spc="-5" dirty="0">
                <a:latin typeface="Arial"/>
                <a:cs typeface="Arial"/>
              </a:rPr>
              <a:t>cansancio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dirty="0">
                <a:latin typeface="Arial"/>
                <a:cs typeface="Arial"/>
              </a:rPr>
              <a:t>posibles </a:t>
            </a:r>
            <a:r>
              <a:rPr sz="1600" spc="-10" dirty="0">
                <a:latin typeface="Arial"/>
                <a:cs typeface="Arial"/>
              </a:rPr>
              <a:t>distracciones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5" dirty="0">
                <a:latin typeface="Arial"/>
                <a:cs typeface="Arial"/>
              </a:rPr>
              <a:t>puedan </a:t>
            </a:r>
            <a:r>
              <a:rPr sz="1600" spc="10" dirty="0">
                <a:latin typeface="Arial"/>
                <a:cs typeface="Arial"/>
              </a:rPr>
              <a:t>sufrir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el  </a:t>
            </a:r>
            <a:r>
              <a:rPr sz="1600" spc="-10" dirty="0">
                <a:latin typeface="Arial"/>
                <a:cs typeface="Arial"/>
              </a:rPr>
              <a:t>conductor.</a:t>
            </a:r>
            <a:endParaRPr sz="1600" dirty="0">
              <a:latin typeface="Arial"/>
              <a:cs typeface="Arial"/>
            </a:endParaRPr>
          </a:p>
          <a:p>
            <a:pPr marL="12700" marR="379730">
              <a:lnSpc>
                <a:spcPts val="1900"/>
              </a:lnSpc>
              <a:spcBef>
                <a:spcPts val="1060"/>
              </a:spcBef>
            </a:pPr>
            <a:r>
              <a:rPr sz="1600" spc="-10" dirty="0">
                <a:latin typeface="Arial"/>
                <a:cs typeface="Arial"/>
              </a:rPr>
              <a:t>También </a:t>
            </a:r>
            <a:r>
              <a:rPr sz="1600" dirty="0">
                <a:latin typeface="Arial"/>
                <a:cs typeface="Arial"/>
              </a:rPr>
              <a:t>sirve </a:t>
            </a:r>
            <a:r>
              <a:rPr sz="1600" spc="-5" dirty="0">
                <a:latin typeface="Arial"/>
                <a:cs typeface="Arial"/>
              </a:rPr>
              <a:t>para </a:t>
            </a:r>
            <a:r>
              <a:rPr sz="1600" spc="5" dirty="0">
                <a:latin typeface="Arial"/>
                <a:cs typeface="Arial"/>
              </a:rPr>
              <a:t>aumentar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5" dirty="0">
                <a:latin typeface="Arial"/>
                <a:cs typeface="Arial"/>
              </a:rPr>
              <a:t>confort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todos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lang="es-AR" sz="1600" spc="-5" dirty="0" smtClean="0">
                <a:latin typeface="Arial"/>
                <a:cs typeface="Arial"/>
              </a:rPr>
              <a:t>trabajadores</a:t>
            </a:r>
            <a:r>
              <a:rPr sz="1600" spc="-5" dirty="0" smtClean="0">
                <a:latin typeface="Arial"/>
                <a:cs typeface="Arial"/>
              </a:rPr>
              <a:t>. </a:t>
            </a:r>
            <a:r>
              <a:rPr sz="1600" dirty="0">
                <a:latin typeface="Arial"/>
                <a:cs typeface="Arial"/>
              </a:rPr>
              <a:t>Los estudios  </a:t>
            </a:r>
            <a:r>
              <a:rPr sz="1600" spc="-10" dirty="0">
                <a:latin typeface="Arial"/>
                <a:cs typeface="Arial"/>
              </a:rPr>
              <a:t>ergonómicos </a:t>
            </a:r>
            <a:r>
              <a:rPr sz="1600" spc="5" dirty="0">
                <a:latin typeface="Arial"/>
                <a:cs typeface="Arial"/>
              </a:rPr>
              <a:t>determinan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10" dirty="0">
                <a:latin typeface="Arial"/>
                <a:cs typeface="Arial"/>
              </a:rPr>
              <a:t>posición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5" dirty="0">
                <a:latin typeface="Arial"/>
                <a:cs typeface="Arial"/>
              </a:rPr>
              <a:t>mandos,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25" dirty="0">
                <a:latin typeface="Arial"/>
                <a:cs typeface="Arial"/>
              </a:rPr>
              <a:t>forma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dirty="0">
                <a:latin typeface="Arial"/>
                <a:cs typeface="Arial"/>
              </a:rPr>
              <a:t>asientos, </a:t>
            </a:r>
            <a:r>
              <a:rPr sz="1600" spc="-20" dirty="0">
                <a:latin typeface="Arial"/>
                <a:cs typeface="Arial"/>
              </a:rPr>
              <a:t>las  </a:t>
            </a:r>
            <a:r>
              <a:rPr sz="1600" spc="-25" dirty="0">
                <a:latin typeface="Arial"/>
                <a:cs typeface="Arial"/>
              </a:rPr>
              <a:t>canali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zaciones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aire,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etc.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900" y="25781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36576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3600" y="3340100"/>
            <a:ext cx="4356100" cy="2997200"/>
          </a:xfrm>
          <a:custGeom>
            <a:avLst/>
            <a:gdLst/>
            <a:ahLst/>
            <a:cxnLst/>
            <a:rect l="l" t="t" r="r" b="b"/>
            <a:pathLst>
              <a:path w="4356100" h="2997200">
                <a:moveTo>
                  <a:pt x="0" y="0"/>
                </a:moveTo>
                <a:lnTo>
                  <a:pt x="0" y="2997200"/>
                </a:lnTo>
                <a:lnTo>
                  <a:pt x="4356100" y="2997200"/>
                </a:lnTo>
                <a:lnTo>
                  <a:pt x="4356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7100" y="3302000"/>
            <a:ext cx="4330699" cy="295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3289300"/>
            <a:ext cx="4343400" cy="2971800"/>
          </a:xfrm>
          <a:custGeom>
            <a:avLst/>
            <a:gdLst/>
            <a:ahLst/>
            <a:cxnLst/>
            <a:rect l="l" t="t" r="r" b="b"/>
            <a:pathLst>
              <a:path w="4343400" h="2971800">
                <a:moveTo>
                  <a:pt x="0" y="0"/>
                </a:moveTo>
                <a:lnTo>
                  <a:pt x="0" y="2971800"/>
                </a:lnTo>
                <a:lnTo>
                  <a:pt x="4343400" y="2971800"/>
                </a:lnTo>
                <a:lnTo>
                  <a:pt x="43434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25527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93799" y="2489200"/>
            <a:ext cx="3574415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45" dirty="0">
                <a:latin typeface="Arial"/>
                <a:cs typeface="Arial"/>
              </a:rPr>
              <a:t>Medidas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preventivas</a:t>
            </a:r>
            <a:endParaRPr sz="1600">
              <a:latin typeface="Arial"/>
              <a:cs typeface="Arial"/>
            </a:endParaRPr>
          </a:p>
          <a:p>
            <a:pPr marL="368300" indent="-190500">
              <a:lnSpc>
                <a:spcPct val="100000"/>
              </a:lnSpc>
              <a:spcBef>
                <a:spcPts val="1180"/>
              </a:spcBef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spc="-10" dirty="0">
                <a:latin typeface="Arial"/>
                <a:cs typeface="Arial"/>
              </a:rPr>
              <a:t>Realizar </a:t>
            </a:r>
            <a:r>
              <a:rPr sz="1600" spc="10" dirty="0">
                <a:latin typeface="Arial"/>
                <a:cs typeface="Arial"/>
              </a:rPr>
              <a:t>ejercicios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compensatorios.</a:t>
            </a:r>
            <a:endParaRPr sz="1600">
              <a:latin typeface="Arial"/>
              <a:cs typeface="Arial"/>
            </a:endParaRPr>
          </a:p>
          <a:p>
            <a:pPr marL="355600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355600" algn="l"/>
              </a:tabLst>
            </a:pPr>
            <a:r>
              <a:rPr sz="1600" spc="5" dirty="0">
                <a:latin typeface="Arial"/>
                <a:cs typeface="Arial"/>
              </a:rPr>
              <a:t>Evitar </a:t>
            </a:r>
            <a:r>
              <a:rPr sz="1600" spc="-20" dirty="0">
                <a:latin typeface="Arial"/>
                <a:cs typeface="Arial"/>
              </a:rPr>
              <a:t>los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conflictos.</a:t>
            </a:r>
            <a:endParaRPr sz="1600">
              <a:latin typeface="Arial"/>
              <a:cs typeface="Arial"/>
            </a:endParaRPr>
          </a:p>
          <a:p>
            <a:pPr marL="355600" marR="430530" indent="-177800">
              <a:lnSpc>
                <a:spcPct val="119800"/>
              </a:lnSpc>
              <a:buClr>
                <a:srgbClr val="E9822D"/>
              </a:buClr>
              <a:buChar char="•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Establecer </a:t>
            </a:r>
            <a:r>
              <a:rPr sz="1600" spc="-5" dirty="0">
                <a:latin typeface="Arial"/>
                <a:cs typeface="Arial"/>
              </a:rPr>
              <a:t>mejores </a:t>
            </a:r>
            <a:r>
              <a:rPr sz="1600" spc="5" dirty="0">
                <a:latin typeface="Arial"/>
                <a:cs typeface="Arial"/>
              </a:rPr>
              <a:t>canales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 </a:t>
            </a:r>
            <a:r>
              <a:rPr sz="1600" spc="-10" dirty="0">
                <a:latin typeface="Arial"/>
                <a:cs typeface="Arial"/>
              </a:rPr>
              <a:t>comunicación.</a:t>
            </a:r>
            <a:endParaRPr sz="1600">
              <a:latin typeface="Arial"/>
              <a:cs typeface="Arial"/>
            </a:endParaRPr>
          </a:p>
          <a:p>
            <a:pPr marL="368300" indent="-1905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spc="-10" dirty="0">
                <a:latin typeface="Arial"/>
                <a:cs typeface="Arial"/>
              </a:rPr>
              <a:t>Realizar </a:t>
            </a:r>
            <a:r>
              <a:rPr sz="1600" dirty="0">
                <a:latin typeface="Arial"/>
                <a:cs typeface="Arial"/>
              </a:rPr>
              <a:t>pausas de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trabajo.</a:t>
            </a:r>
            <a:endParaRPr sz="1600">
              <a:latin typeface="Arial"/>
              <a:cs typeface="Arial"/>
            </a:endParaRPr>
          </a:p>
          <a:p>
            <a:pPr marL="355600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355600" algn="l"/>
              </a:tabLst>
            </a:pPr>
            <a:r>
              <a:rPr sz="1600" spc="15" dirty="0">
                <a:latin typeface="Arial"/>
                <a:cs typeface="Arial"/>
              </a:rPr>
              <a:t>Dar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prioridad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sus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acti</a:t>
            </a:r>
            <a:r>
              <a:rPr sz="1600" spc="-3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vidades.</a:t>
            </a:r>
            <a:endParaRPr sz="1600">
              <a:latin typeface="Arial"/>
              <a:cs typeface="Arial"/>
            </a:endParaRPr>
          </a:p>
          <a:p>
            <a:pPr marL="355600" marR="532130" indent="-177800">
              <a:lnSpc>
                <a:spcPct val="119800"/>
              </a:lnSpc>
              <a:buClr>
                <a:srgbClr val="E9822D"/>
              </a:buClr>
              <a:buChar char="•"/>
              <a:tabLst>
                <a:tab pos="355600" algn="l"/>
              </a:tabLst>
            </a:pPr>
            <a:r>
              <a:rPr sz="1600" spc="5" dirty="0">
                <a:latin typeface="Arial"/>
                <a:cs typeface="Arial"/>
              </a:rPr>
              <a:t>Fomentar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-10" dirty="0">
                <a:latin typeface="Arial"/>
                <a:cs typeface="Arial"/>
              </a:rPr>
              <a:t>auto cuidado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30" dirty="0">
                <a:latin typeface="Arial"/>
                <a:cs typeface="Arial"/>
              </a:rPr>
              <a:t>la  </a:t>
            </a:r>
            <a:r>
              <a:rPr sz="1600" spc="-10" dirty="0">
                <a:latin typeface="Arial"/>
                <a:cs typeface="Arial"/>
              </a:rPr>
              <a:t>seguridad.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9902" y="2717800"/>
            <a:ext cx="6553834" cy="24968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2700" algn="ctr">
              <a:lnSpc>
                <a:spcPct val="100299"/>
              </a:lnSpc>
              <a:spcBef>
                <a:spcPts val="90"/>
              </a:spcBef>
            </a:pPr>
            <a:r>
              <a:rPr sz="1800" spc="-5" dirty="0">
                <a:latin typeface="Arial"/>
                <a:cs typeface="Arial"/>
              </a:rPr>
              <a:t>SEGÚN </a:t>
            </a:r>
            <a:r>
              <a:rPr sz="1800" spc="-35" dirty="0">
                <a:latin typeface="Arial"/>
                <a:cs typeface="Arial"/>
              </a:rPr>
              <a:t>LAS </a:t>
            </a:r>
            <a:r>
              <a:rPr sz="1800" spc="-5" dirty="0">
                <a:latin typeface="Arial"/>
                <a:cs typeface="Arial"/>
              </a:rPr>
              <a:t>ESTADÍSTICAS MUNDIALES, LAS  </a:t>
            </a:r>
            <a:r>
              <a:rPr sz="1800" spc="-15" dirty="0">
                <a:latin typeface="Arial"/>
                <a:cs typeface="Arial"/>
              </a:rPr>
              <a:t>ENFERMEDADES </a:t>
            </a:r>
            <a:r>
              <a:rPr sz="1800" spc="-5" dirty="0">
                <a:latin typeface="Arial"/>
                <a:cs typeface="Arial"/>
              </a:rPr>
              <a:t>QUE </a:t>
            </a:r>
            <a:r>
              <a:rPr sz="1800" spc="-20" dirty="0">
                <a:latin typeface="Arial"/>
                <a:cs typeface="Arial"/>
              </a:rPr>
              <a:t>AFECTAN </a:t>
            </a:r>
            <a:r>
              <a:rPr sz="1800" spc="10" dirty="0">
                <a:latin typeface="Arial"/>
                <a:cs typeface="Arial"/>
              </a:rPr>
              <a:t>NUESTROS </a:t>
            </a:r>
            <a:r>
              <a:rPr sz="1800" spc="-5" dirty="0">
                <a:latin typeface="Arial"/>
                <a:cs typeface="Arial"/>
              </a:rPr>
              <a:t>MÚSCULOS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10" dirty="0">
                <a:latin typeface="Arial"/>
                <a:cs typeface="Arial"/>
              </a:rPr>
              <a:t>ARTICULACIONES </a:t>
            </a:r>
            <a:r>
              <a:rPr sz="1800" spc="-5" dirty="0">
                <a:latin typeface="Arial"/>
                <a:cs typeface="Arial"/>
              </a:rPr>
              <a:t>SON </a:t>
            </a:r>
            <a:r>
              <a:rPr sz="1800" spc="20" dirty="0">
                <a:latin typeface="Arial"/>
                <a:cs typeface="Arial"/>
              </a:rPr>
              <a:t>CADA </a:t>
            </a:r>
            <a:r>
              <a:rPr sz="1800" spc="30" dirty="0">
                <a:latin typeface="Arial"/>
                <a:cs typeface="Arial"/>
              </a:rPr>
              <a:t>DÍA </a:t>
            </a:r>
            <a:r>
              <a:rPr sz="1800" spc="-5" dirty="0">
                <a:latin typeface="Arial"/>
                <a:cs typeface="Arial"/>
              </a:rPr>
              <a:t>MÁS </a:t>
            </a:r>
            <a:r>
              <a:rPr sz="1800" spc="5" dirty="0">
                <a:latin typeface="Arial"/>
                <a:cs typeface="Arial"/>
              </a:rPr>
              <a:t>FRECUENTES, </a:t>
            </a:r>
            <a:r>
              <a:rPr sz="1800" spc="-35" dirty="0">
                <a:latin typeface="Arial"/>
                <a:cs typeface="Arial"/>
              </a:rPr>
              <a:t>ASÍ  </a:t>
            </a:r>
            <a:r>
              <a:rPr sz="1800" spc="-5" dirty="0">
                <a:latin typeface="Arial"/>
                <a:cs typeface="Arial"/>
              </a:rPr>
              <a:t>COMO </a:t>
            </a:r>
            <a:r>
              <a:rPr sz="1800" spc="-20" dirty="0">
                <a:latin typeface="Arial"/>
                <a:cs typeface="Arial"/>
              </a:rPr>
              <a:t>TAMBIÉN </a:t>
            </a:r>
            <a:r>
              <a:rPr sz="1800" spc="-5" dirty="0">
                <a:latin typeface="Arial"/>
                <a:cs typeface="Arial"/>
              </a:rPr>
              <a:t>LO SON LAS ENFERMEDADES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MENTALES.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62865" marR="55244" algn="ctr">
              <a:lnSpc>
                <a:spcPct val="99500"/>
              </a:lnSpc>
            </a:pPr>
            <a:r>
              <a:rPr sz="1800" spc="-5" dirty="0">
                <a:latin typeface="Arial"/>
                <a:cs typeface="Arial"/>
              </a:rPr>
              <a:t>LO </a:t>
            </a:r>
            <a:r>
              <a:rPr sz="1800" spc="-15" dirty="0">
                <a:latin typeface="Arial"/>
                <a:cs typeface="Arial"/>
              </a:rPr>
              <a:t>PARTICULAR </a:t>
            </a:r>
            <a:r>
              <a:rPr sz="1800" spc="-5" dirty="0">
                <a:latin typeface="Arial"/>
                <a:cs typeface="Arial"/>
              </a:rPr>
              <a:t>DE ÉSTAS ENFERMEDADES ES QUE SUS  SÍNTOMAS SUELEN </a:t>
            </a:r>
            <a:r>
              <a:rPr sz="1800" spc="-25" dirty="0">
                <a:latin typeface="Arial"/>
                <a:cs typeface="Arial"/>
              </a:rPr>
              <a:t>PASAR </a:t>
            </a:r>
            <a:r>
              <a:rPr sz="1800" spc="-5" dirty="0">
                <a:latin typeface="Arial"/>
                <a:cs typeface="Arial"/>
              </a:rPr>
              <a:t>DESAPERCIBIDOS CON LAS  </a:t>
            </a:r>
            <a:r>
              <a:rPr sz="1800" spc="-15" dirty="0">
                <a:latin typeface="Arial"/>
                <a:cs typeface="Arial"/>
              </a:rPr>
              <a:t>MOLESTIAS </a:t>
            </a:r>
            <a:r>
              <a:rPr sz="1800" spc="-5" dirty="0">
                <a:latin typeface="Arial"/>
                <a:cs typeface="Arial"/>
              </a:rPr>
              <a:t>COMUNES DE </a:t>
            </a:r>
            <a:r>
              <a:rPr sz="1800" spc="45" dirty="0">
                <a:latin typeface="Arial"/>
                <a:cs typeface="Arial"/>
              </a:rPr>
              <a:t>LA </a:t>
            </a:r>
            <a:r>
              <a:rPr sz="1800" spc="-5" dirty="0">
                <a:latin typeface="Arial"/>
                <a:cs typeface="Arial"/>
              </a:rPr>
              <a:t>VIDA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27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2352039"/>
            <a:ext cx="7377430" cy="14859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60" dirty="0">
                <a:latin typeface="Arial"/>
                <a:cs typeface="Arial"/>
              </a:rPr>
              <a:t>¿Porqué </a:t>
            </a:r>
            <a:r>
              <a:rPr sz="1600" spc="55" dirty="0">
                <a:latin typeface="Arial"/>
                <a:cs typeface="Arial"/>
              </a:rPr>
              <a:t>debemos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preocuparnos?</a:t>
            </a:r>
            <a:endParaRPr sz="1600">
              <a:latin typeface="Arial"/>
              <a:cs typeface="Arial"/>
            </a:endParaRPr>
          </a:p>
          <a:p>
            <a:pPr marL="190500" marR="5080" indent="-177800">
              <a:lnSpc>
                <a:spcPts val="1900"/>
              </a:lnSpc>
              <a:spcBef>
                <a:spcPts val="1060"/>
              </a:spcBef>
              <a:buClr>
                <a:srgbClr val="E9822D"/>
              </a:buClr>
              <a:buChar char="•"/>
              <a:tabLst>
                <a:tab pos="190500" algn="l"/>
              </a:tabLst>
            </a:pPr>
            <a:r>
              <a:rPr sz="1600" dirty="0">
                <a:latin typeface="Arial"/>
                <a:cs typeface="Arial"/>
              </a:rPr>
              <a:t>Porque </a:t>
            </a:r>
            <a:r>
              <a:rPr sz="1600" spc="-10" dirty="0">
                <a:latin typeface="Arial"/>
                <a:cs typeface="Arial"/>
              </a:rPr>
              <a:t>estas </a:t>
            </a:r>
            <a:r>
              <a:rPr sz="1600" dirty="0">
                <a:latin typeface="Arial"/>
                <a:cs typeface="Arial"/>
              </a:rPr>
              <a:t>enfermedades, </a:t>
            </a:r>
            <a:r>
              <a:rPr sz="1600" spc="5" dirty="0">
                <a:latin typeface="Arial"/>
                <a:cs typeface="Arial"/>
              </a:rPr>
              <a:t>ocasionan </a:t>
            </a:r>
            <a:r>
              <a:rPr sz="1600" dirty="0">
                <a:latin typeface="Arial"/>
                <a:cs typeface="Arial"/>
              </a:rPr>
              <a:t>problemas de </a:t>
            </a:r>
            <a:r>
              <a:rPr sz="1600" spc="-10" dirty="0">
                <a:latin typeface="Arial"/>
                <a:cs typeface="Arial"/>
              </a:rPr>
              <a:t>salud </a:t>
            </a:r>
            <a:r>
              <a:rPr sz="1600" dirty="0">
                <a:latin typeface="Arial"/>
                <a:cs typeface="Arial"/>
              </a:rPr>
              <a:t>que van desde el  </a:t>
            </a:r>
            <a:r>
              <a:rPr sz="1600" spc="-20" dirty="0">
                <a:latin typeface="Arial"/>
                <a:cs typeface="Arial"/>
              </a:rPr>
              <a:t>malestar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5" dirty="0">
                <a:latin typeface="Arial"/>
                <a:cs typeface="Arial"/>
              </a:rPr>
              <a:t>ligeros </a:t>
            </a:r>
            <a:r>
              <a:rPr sz="1600" spc="-10" dirty="0">
                <a:latin typeface="Arial"/>
                <a:cs typeface="Arial"/>
              </a:rPr>
              <a:t>dolores </a:t>
            </a:r>
            <a:r>
              <a:rPr sz="1600" dirty="0">
                <a:latin typeface="Arial"/>
                <a:cs typeface="Arial"/>
              </a:rPr>
              <a:t>a problemas médicos </a:t>
            </a:r>
            <a:r>
              <a:rPr sz="1600" spc="-10" dirty="0">
                <a:latin typeface="Arial"/>
                <a:cs typeface="Arial"/>
              </a:rPr>
              <a:t>más </a:t>
            </a:r>
            <a:r>
              <a:rPr sz="1600" spc="10" dirty="0">
                <a:latin typeface="Arial"/>
                <a:cs typeface="Arial"/>
              </a:rPr>
              <a:t>graves. Sus </a:t>
            </a:r>
            <a:r>
              <a:rPr sz="1600" dirty="0">
                <a:latin typeface="Arial"/>
                <a:cs typeface="Arial"/>
              </a:rPr>
              <a:t>dolencias </a:t>
            </a:r>
            <a:r>
              <a:rPr sz="1600" spc="30" dirty="0">
                <a:latin typeface="Arial"/>
                <a:cs typeface="Arial"/>
              </a:rPr>
              <a:t>son  </a:t>
            </a:r>
            <a:r>
              <a:rPr sz="1600" spc="-10" dirty="0">
                <a:latin typeface="Arial"/>
                <a:cs typeface="Arial"/>
              </a:rPr>
              <a:t>progresivas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5" dirty="0">
                <a:latin typeface="Arial"/>
                <a:cs typeface="Arial"/>
              </a:rPr>
              <a:t>síntomas </a:t>
            </a:r>
            <a:r>
              <a:rPr sz="1600" spc="5" dirty="0">
                <a:latin typeface="Arial"/>
                <a:cs typeface="Arial"/>
              </a:rPr>
              <a:t>empeoran, </a:t>
            </a:r>
            <a:r>
              <a:rPr sz="1600" spc="-5" dirty="0">
                <a:latin typeface="Arial"/>
                <a:cs typeface="Arial"/>
              </a:rPr>
              <a:t>además </a:t>
            </a:r>
            <a:r>
              <a:rPr sz="1600" spc="45" dirty="0">
                <a:latin typeface="Arial"/>
                <a:cs typeface="Arial"/>
              </a:rPr>
              <a:t>su </a:t>
            </a:r>
            <a:r>
              <a:rPr sz="1600" spc="-5" dirty="0">
                <a:latin typeface="Arial"/>
                <a:cs typeface="Arial"/>
              </a:rPr>
              <a:t>tratamiento </a:t>
            </a:r>
            <a:r>
              <a:rPr sz="1600" dirty="0">
                <a:latin typeface="Arial"/>
                <a:cs typeface="Arial"/>
              </a:rPr>
              <a:t>y recuperación  </a:t>
            </a:r>
            <a:r>
              <a:rPr sz="1600" spc="-10" dirty="0">
                <a:latin typeface="Arial"/>
                <a:cs typeface="Arial"/>
              </a:rPr>
              <a:t>suelen </a:t>
            </a:r>
            <a:r>
              <a:rPr sz="1600" dirty="0">
                <a:latin typeface="Arial"/>
                <a:cs typeface="Arial"/>
              </a:rPr>
              <a:t>ser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insatisfactorios.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0" y="2288539"/>
            <a:ext cx="5255260" cy="11049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20" dirty="0">
                <a:latin typeface="Arial"/>
                <a:cs typeface="Arial"/>
              </a:rPr>
              <a:t>¿Qué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95" dirty="0">
                <a:latin typeface="Arial"/>
                <a:cs typeface="Arial"/>
              </a:rPr>
              <a:t>son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estas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Enfermedades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85" dirty="0">
                <a:latin typeface="Arial"/>
                <a:cs typeface="Arial"/>
              </a:rPr>
              <a:t>como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reconocen?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i="1" spc="-5" dirty="0">
                <a:latin typeface="Arial"/>
                <a:cs typeface="Arial"/>
              </a:rPr>
              <a:t>Estas </a:t>
            </a:r>
            <a:r>
              <a:rPr sz="1600" i="1" dirty="0">
                <a:latin typeface="Arial"/>
                <a:cs typeface="Arial"/>
              </a:rPr>
              <a:t>enfermedades </a:t>
            </a:r>
            <a:r>
              <a:rPr sz="1600" i="1" spc="-5" dirty="0">
                <a:latin typeface="Arial"/>
                <a:cs typeface="Arial"/>
              </a:rPr>
              <a:t>se </a:t>
            </a:r>
            <a:r>
              <a:rPr sz="1600" i="1" dirty="0">
                <a:latin typeface="Arial"/>
                <a:cs typeface="Arial"/>
              </a:rPr>
              <a:t>definen</a:t>
            </a:r>
            <a:r>
              <a:rPr sz="1600" i="1" spc="-170" dirty="0">
                <a:latin typeface="Arial"/>
                <a:cs typeface="Arial"/>
              </a:rPr>
              <a:t> </a:t>
            </a:r>
            <a:r>
              <a:rPr sz="1600" i="1" spc="10" dirty="0">
                <a:latin typeface="Arial"/>
                <a:cs typeface="Arial"/>
              </a:rPr>
              <a:t>como:</a:t>
            </a:r>
            <a:endParaRPr sz="16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203200" algn="l"/>
              </a:tabLst>
            </a:pPr>
            <a:r>
              <a:rPr sz="1600" spc="-10" dirty="0">
                <a:latin typeface="Arial"/>
                <a:cs typeface="Arial"/>
              </a:rPr>
              <a:t>Trastornos </a:t>
            </a:r>
            <a:r>
              <a:rPr sz="1600" dirty="0">
                <a:latin typeface="Arial"/>
                <a:cs typeface="Arial"/>
              </a:rPr>
              <a:t>músculo </a:t>
            </a:r>
            <a:r>
              <a:rPr sz="1600" spc="-5" dirty="0">
                <a:latin typeface="Arial"/>
                <a:cs typeface="Arial"/>
              </a:rPr>
              <a:t>esqueléticos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lesiones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000" y="3378200"/>
            <a:ext cx="4209415" cy="24663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89865" marR="5080">
              <a:lnSpc>
                <a:spcPts val="1900"/>
              </a:lnSpc>
              <a:spcBef>
                <a:spcPts val="180"/>
              </a:spcBef>
            </a:pPr>
            <a:r>
              <a:rPr sz="1600" spc="-15" dirty="0">
                <a:latin typeface="Arial"/>
                <a:cs typeface="Arial"/>
              </a:rPr>
              <a:t>músculo </a:t>
            </a:r>
            <a:r>
              <a:rPr sz="1600" spc="-5" dirty="0">
                <a:latin typeface="Arial"/>
                <a:cs typeface="Arial"/>
              </a:rPr>
              <a:t>esqueléticas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15" dirty="0">
                <a:latin typeface="Arial"/>
                <a:cs typeface="Arial"/>
              </a:rPr>
              <a:t>afectan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tendones,  </a:t>
            </a:r>
            <a:r>
              <a:rPr sz="1600" spc="-15" dirty="0">
                <a:latin typeface="Arial"/>
                <a:cs typeface="Arial"/>
              </a:rPr>
              <a:t>músculos </a:t>
            </a:r>
            <a:r>
              <a:rPr sz="1600" dirty="0">
                <a:latin typeface="Arial"/>
                <a:cs typeface="Arial"/>
              </a:rPr>
              <a:t>y nervios de </a:t>
            </a:r>
            <a:r>
              <a:rPr sz="1600" spc="-5" dirty="0">
                <a:latin typeface="Arial"/>
                <a:cs typeface="Arial"/>
              </a:rPr>
              <a:t>manos, muñecas,  </a:t>
            </a:r>
            <a:r>
              <a:rPr sz="1600" dirty="0">
                <a:latin typeface="Arial"/>
                <a:cs typeface="Arial"/>
              </a:rPr>
              <a:t>codos, </a:t>
            </a:r>
            <a:r>
              <a:rPr sz="1600" spc="-20" dirty="0">
                <a:latin typeface="Arial"/>
                <a:cs typeface="Arial"/>
              </a:rPr>
              <a:t>hombros, </a:t>
            </a:r>
            <a:r>
              <a:rPr sz="1600" spc="-5" dirty="0">
                <a:latin typeface="Arial"/>
                <a:cs typeface="Arial"/>
              </a:rPr>
              <a:t>cuello, </a:t>
            </a:r>
            <a:r>
              <a:rPr sz="1600" spc="-15" dirty="0">
                <a:latin typeface="Arial"/>
                <a:cs typeface="Arial"/>
              </a:rPr>
              <a:t>rodillas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pies.</a:t>
            </a:r>
            <a:endParaRPr sz="1600">
              <a:latin typeface="Arial"/>
              <a:cs typeface="Arial"/>
            </a:endParaRPr>
          </a:p>
          <a:p>
            <a:pPr marL="189865" marR="88900" indent="-177800">
              <a:lnSpc>
                <a:spcPts val="1900"/>
              </a:lnSpc>
              <a:spcBef>
                <a:spcPts val="1000"/>
              </a:spcBef>
              <a:buClr>
                <a:srgbClr val="E9822D"/>
              </a:buClr>
              <a:buChar char="•"/>
              <a:tabLst>
                <a:tab pos="190500" algn="l"/>
              </a:tabLst>
            </a:pPr>
            <a:r>
              <a:rPr sz="1600" dirty="0">
                <a:latin typeface="Arial"/>
                <a:cs typeface="Arial"/>
              </a:rPr>
              <a:t>Algunas de </a:t>
            </a:r>
            <a:r>
              <a:rPr sz="1600" spc="-5" dirty="0">
                <a:latin typeface="Arial"/>
                <a:cs typeface="Arial"/>
              </a:rPr>
              <a:t>ellas </a:t>
            </a:r>
            <a:r>
              <a:rPr sz="1600" dirty="0">
                <a:latin typeface="Arial"/>
                <a:cs typeface="Arial"/>
              </a:rPr>
              <a:t>son: </a:t>
            </a:r>
            <a:r>
              <a:rPr sz="1600" spc="70" dirty="0">
                <a:latin typeface="Arial"/>
                <a:cs typeface="Arial"/>
              </a:rPr>
              <a:t>tendinitis,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manguito  </a:t>
            </a:r>
            <a:r>
              <a:rPr sz="1600" spc="65" dirty="0">
                <a:latin typeface="Arial"/>
                <a:cs typeface="Arial"/>
              </a:rPr>
              <a:t>rotador, </a:t>
            </a:r>
            <a:r>
              <a:rPr sz="1600" spc="70" dirty="0">
                <a:latin typeface="Arial"/>
                <a:cs typeface="Arial"/>
              </a:rPr>
              <a:t>túnel </a:t>
            </a:r>
            <a:r>
              <a:rPr sz="1600" spc="60" dirty="0">
                <a:latin typeface="Arial"/>
                <a:cs typeface="Arial"/>
              </a:rPr>
              <a:t>carpiano, </a:t>
            </a:r>
            <a:r>
              <a:rPr sz="1600" spc="85" dirty="0">
                <a:latin typeface="Arial"/>
                <a:cs typeface="Arial"/>
              </a:rPr>
              <a:t>epicondilitis  </a:t>
            </a:r>
            <a:r>
              <a:rPr sz="1600" spc="45" dirty="0">
                <a:latin typeface="Arial"/>
                <a:cs typeface="Arial"/>
              </a:rPr>
              <a:t>entre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otras.</a:t>
            </a:r>
            <a:endParaRPr sz="1600">
              <a:latin typeface="Arial"/>
              <a:cs typeface="Arial"/>
            </a:endParaRPr>
          </a:p>
          <a:p>
            <a:pPr marL="190500" marR="201930" indent="-177800">
              <a:lnSpc>
                <a:spcPct val="101600"/>
              </a:lnSpc>
              <a:spcBef>
                <a:spcPts val="890"/>
              </a:spcBef>
              <a:buClr>
                <a:srgbClr val="E9822D"/>
              </a:buClr>
              <a:buChar char="•"/>
              <a:tabLst>
                <a:tab pos="190500" algn="l"/>
              </a:tabLst>
            </a:pPr>
            <a:r>
              <a:rPr sz="1600" dirty="0">
                <a:latin typeface="Arial"/>
                <a:cs typeface="Arial"/>
              </a:rPr>
              <a:t>Para </a:t>
            </a:r>
            <a:r>
              <a:rPr sz="1600" spc="-10" dirty="0">
                <a:latin typeface="Arial"/>
                <a:cs typeface="Arial"/>
              </a:rPr>
              <a:t>reconocerlas </a:t>
            </a:r>
            <a:r>
              <a:rPr sz="1600" spc="-5" dirty="0">
                <a:latin typeface="Arial"/>
                <a:cs typeface="Arial"/>
              </a:rPr>
              <a:t>se </a:t>
            </a:r>
            <a:r>
              <a:rPr sz="1600" spc="5" dirty="0">
                <a:latin typeface="Arial"/>
                <a:cs typeface="Arial"/>
              </a:rPr>
              <a:t>debe </a:t>
            </a:r>
            <a:r>
              <a:rPr sz="1600" spc="-10" dirty="0">
                <a:latin typeface="Arial"/>
                <a:cs typeface="Arial"/>
              </a:rPr>
              <a:t>colocar mucha  atención </a:t>
            </a:r>
            <a:r>
              <a:rPr sz="1600" spc="50" dirty="0">
                <a:latin typeface="Arial"/>
                <a:cs typeface="Arial"/>
              </a:rPr>
              <a:t>en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65" dirty="0">
                <a:latin typeface="Arial"/>
                <a:cs typeface="Arial"/>
              </a:rPr>
              <a:t>síntomas, </a:t>
            </a:r>
            <a:r>
              <a:rPr sz="1600" spc="55" dirty="0">
                <a:latin typeface="Arial"/>
                <a:cs typeface="Arial"/>
              </a:rPr>
              <a:t>recuerde </a:t>
            </a:r>
            <a:r>
              <a:rPr sz="1600" spc="70" dirty="0">
                <a:latin typeface="Arial"/>
                <a:cs typeface="Arial"/>
              </a:rPr>
              <a:t>que  estos pueden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confundirse.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900" y="2438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76900" y="3594100"/>
            <a:ext cx="3454400" cy="2743200"/>
          </a:xfrm>
          <a:custGeom>
            <a:avLst/>
            <a:gdLst/>
            <a:ahLst/>
            <a:cxnLst/>
            <a:rect l="l" t="t" r="r" b="b"/>
            <a:pathLst>
              <a:path w="3454400" h="2743200">
                <a:moveTo>
                  <a:pt x="0" y="0"/>
                </a:moveTo>
                <a:lnTo>
                  <a:pt x="0" y="2743200"/>
                </a:lnTo>
                <a:lnTo>
                  <a:pt x="3454400" y="2743200"/>
                </a:lnTo>
                <a:lnTo>
                  <a:pt x="345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53100" y="3517900"/>
            <a:ext cx="3454399" cy="276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0400" y="3505200"/>
            <a:ext cx="3467100" cy="2781300"/>
          </a:xfrm>
          <a:custGeom>
            <a:avLst/>
            <a:gdLst/>
            <a:ahLst/>
            <a:cxnLst/>
            <a:rect l="l" t="t" r="r" b="b"/>
            <a:pathLst>
              <a:path w="3467100" h="2781300">
                <a:moveTo>
                  <a:pt x="0" y="0"/>
                </a:moveTo>
                <a:lnTo>
                  <a:pt x="0" y="2781300"/>
                </a:lnTo>
                <a:lnTo>
                  <a:pt x="3467100" y="2781300"/>
                </a:lnTo>
                <a:lnTo>
                  <a:pt x="3467100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83600" y="6121400"/>
            <a:ext cx="723900" cy="165100"/>
          </a:xfrm>
          <a:custGeom>
            <a:avLst/>
            <a:gdLst/>
            <a:ahLst/>
            <a:cxnLst/>
            <a:rect l="l" t="t" r="r" b="b"/>
            <a:pathLst>
              <a:path w="723900" h="165100">
                <a:moveTo>
                  <a:pt x="0" y="0"/>
                </a:moveTo>
                <a:lnTo>
                  <a:pt x="0" y="165100"/>
                </a:lnTo>
                <a:lnTo>
                  <a:pt x="723900" y="165100"/>
                </a:lnTo>
                <a:lnTo>
                  <a:pt x="723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8600" y="3251200"/>
            <a:ext cx="697357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POR </a:t>
            </a:r>
            <a:r>
              <a:rPr sz="1800" spc="20" dirty="0">
                <a:latin typeface="Arial"/>
                <a:cs typeface="Arial"/>
              </a:rPr>
              <a:t>EJEMPLO: </a:t>
            </a:r>
            <a:r>
              <a:rPr sz="1800" spc="-5" dirty="0">
                <a:latin typeface="Arial"/>
                <a:cs typeface="Arial"/>
              </a:rPr>
              <a:t>SI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TRABAJAR </a:t>
            </a:r>
            <a:r>
              <a:rPr sz="1800" dirty="0">
                <a:latin typeface="Arial"/>
                <a:cs typeface="Arial"/>
              </a:rPr>
              <a:t>8 </a:t>
            </a:r>
            <a:r>
              <a:rPr sz="1800" spc="-5" dirty="0">
                <a:latin typeface="Arial"/>
                <a:cs typeface="Arial"/>
              </a:rPr>
              <a:t>HORAS </a:t>
            </a:r>
            <a:r>
              <a:rPr sz="1800" spc="-55" dirty="0">
                <a:latin typeface="Arial"/>
                <a:cs typeface="Arial"/>
              </a:rPr>
              <a:t>AL </a:t>
            </a:r>
            <a:r>
              <a:rPr sz="1800" spc="30" dirty="0">
                <a:latin typeface="Arial"/>
                <a:cs typeface="Arial"/>
              </a:rPr>
              <a:t>DÍA </a:t>
            </a:r>
            <a:r>
              <a:rPr sz="1800" spc="-5" dirty="0">
                <a:latin typeface="Arial"/>
                <a:cs typeface="Arial"/>
              </a:rPr>
              <a:t>SENTADO,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  </a:t>
            </a:r>
            <a:r>
              <a:rPr sz="1800" spc="-15" dirty="0">
                <a:latin typeface="Arial"/>
                <a:cs typeface="Arial"/>
              </a:rPr>
              <a:t>AGREGAMOS </a:t>
            </a:r>
            <a:r>
              <a:rPr sz="1800" spc="30" dirty="0">
                <a:latin typeface="Arial"/>
                <a:cs typeface="Arial"/>
              </a:rPr>
              <a:t>UNA </a:t>
            </a:r>
            <a:r>
              <a:rPr sz="1800" spc="10" dirty="0">
                <a:latin typeface="Arial"/>
                <a:cs typeface="Arial"/>
              </a:rPr>
              <a:t>OFICINA </a:t>
            </a:r>
            <a:r>
              <a:rPr sz="1800" spc="-5" dirty="0">
                <a:latin typeface="Arial"/>
                <a:cs typeface="Arial"/>
              </a:rPr>
              <a:t>CON MUCHO RUIDO, </a:t>
            </a:r>
            <a:r>
              <a:rPr sz="1800" spc="10" dirty="0">
                <a:latin typeface="Arial"/>
                <a:cs typeface="Arial"/>
              </a:rPr>
              <a:t>NUESTRO  </a:t>
            </a:r>
            <a:r>
              <a:rPr sz="1800" spc="-5" dirty="0">
                <a:latin typeface="Arial"/>
                <a:cs typeface="Arial"/>
              </a:rPr>
              <a:t>CUERPO CON UNA </a:t>
            </a:r>
            <a:r>
              <a:rPr sz="1800" spc="10" dirty="0">
                <a:latin typeface="Arial"/>
                <a:cs typeface="Arial"/>
              </a:rPr>
              <a:t>POSTURA </a:t>
            </a:r>
            <a:r>
              <a:rPr sz="1800" spc="-15" dirty="0">
                <a:latin typeface="Arial"/>
                <a:cs typeface="Arial"/>
              </a:rPr>
              <a:t>INCORRECTA, </a:t>
            </a:r>
            <a:r>
              <a:rPr sz="1800" spc="-5" dirty="0">
                <a:latin typeface="Arial"/>
                <a:cs typeface="Arial"/>
              </a:rPr>
              <a:t>EL </a:t>
            </a:r>
            <a:r>
              <a:rPr sz="1800" spc="10" dirty="0">
                <a:latin typeface="Arial"/>
                <a:cs typeface="Arial"/>
              </a:rPr>
              <a:t>MONITOR  </a:t>
            </a:r>
            <a:r>
              <a:rPr sz="1800" spc="-15" dirty="0">
                <a:latin typeface="Arial"/>
                <a:cs typeface="Arial"/>
              </a:rPr>
              <a:t>DEMASIADO </a:t>
            </a:r>
            <a:r>
              <a:rPr sz="1800" spc="-5" dirty="0">
                <a:latin typeface="Arial"/>
                <a:cs typeface="Arial"/>
              </a:rPr>
              <a:t>ALTO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SE TIENE POCA PARTICIPACIÓN EN </a:t>
            </a:r>
            <a:r>
              <a:rPr sz="1800" spc="45" dirty="0">
                <a:latin typeface="Arial"/>
                <a:cs typeface="Arial"/>
              </a:rPr>
              <a:t>LA  </a:t>
            </a:r>
            <a:r>
              <a:rPr sz="1800" spc="20" dirty="0">
                <a:latin typeface="Arial"/>
                <a:cs typeface="Arial"/>
              </a:rPr>
              <a:t>TOMA </a:t>
            </a:r>
            <a:r>
              <a:rPr sz="1800" spc="-5" dirty="0">
                <a:latin typeface="Arial"/>
                <a:cs typeface="Arial"/>
              </a:rPr>
              <a:t>DE </a:t>
            </a:r>
            <a:r>
              <a:rPr sz="1800" spc="-15" dirty="0">
                <a:latin typeface="Arial"/>
                <a:cs typeface="Arial"/>
              </a:rPr>
              <a:t>DECISIONES. </a:t>
            </a:r>
            <a:r>
              <a:rPr sz="1800" spc="5" dirty="0">
                <a:latin typeface="Arial"/>
                <a:cs typeface="Arial"/>
              </a:rPr>
              <a:t>CLARAMENTE </a:t>
            </a:r>
            <a:r>
              <a:rPr sz="1800" spc="-5" dirty="0">
                <a:latin typeface="Arial"/>
                <a:cs typeface="Arial"/>
              </a:rPr>
              <a:t>EXISTEN </a:t>
            </a:r>
            <a:r>
              <a:rPr sz="1800" spc="-20" dirty="0">
                <a:latin typeface="Arial"/>
                <a:cs typeface="Arial"/>
              </a:rPr>
              <a:t>VARIOS  </a:t>
            </a:r>
            <a:r>
              <a:rPr sz="1800" spc="-5" dirty="0">
                <a:latin typeface="Arial"/>
                <a:cs typeface="Arial"/>
              </a:rPr>
              <a:t>FACTORES DE </a:t>
            </a:r>
            <a:r>
              <a:rPr sz="1800" spc="-20" dirty="0">
                <a:latin typeface="Arial"/>
                <a:cs typeface="Arial"/>
              </a:rPr>
              <a:t>RIESGOS </a:t>
            </a:r>
            <a:r>
              <a:rPr sz="1800" spc="-5" dirty="0">
                <a:latin typeface="Arial"/>
                <a:cs typeface="Arial"/>
              </a:rPr>
              <a:t>EN </a:t>
            </a:r>
            <a:r>
              <a:rPr sz="1800" spc="20" dirty="0">
                <a:latin typeface="Arial"/>
                <a:cs typeface="Arial"/>
              </a:rPr>
              <a:t>ESTA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SITUACIÓN.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463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2898" y="2313939"/>
            <a:ext cx="6793865" cy="34544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45" dirty="0">
                <a:latin typeface="Arial"/>
                <a:cs typeface="Arial"/>
              </a:rPr>
              <a:t>¿Cuáles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95" dirty="0">
                <a:latin typeface="Arial"/>
                <a:cs typeface="Arial"/>
              </a:rPr>
              <a:t>son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los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posibles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factores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de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riesgo?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800"/>
              </a:spcBef>
            </a:pPr>
            <a:r>
              <a:rPr sz="1600" i="1" spc="40" dirty="0">
                <a:latin typeface="Arial"/>
                <a:cs typeface="Arial"/>
              </a:rPr>
              <a:t>Factores </a:t>
            </a:r>
            <a:r>
              <a:rPr sz="1600" i="1" spc="5" dirty="0">
                <a:latin typeface="Arial"/>
                <a:cs typeface="Arial"/>
              </a:rPr>
              <a:t>de </a:t>
            </a:r>
            <a:r>
              <a:rPr sz="1600" i="1" spc="65" dirty="0">
                <a:latin typeface="Arial"/>
                <a:cs typeface="Arial"/>
              </a:rPr>
              <a:t>riesgo </a:t>
            </a:r>
            <a:r>
              <a:rPr sz="1600" i="1" spc="70" dirty="0">
                <a:latin typeface="Arial"/>
                <a:cs typeface="Arial"/>
              </a:rPr>
              <a:t>psicosocial </a:t>
            </a:r>
            <a:r>
              <a:rPr sz="1600" i="1" spc="60" dirty="0">
                <a:latin typeface="Arial"/>
                <a:cs typeface="Arial"/>
              </a:rPr>
              <a:t>laboral </a:t>
            </a:r>
            <a:r>
              <a:rPr sz="1600" i="1" spc="50" dirty="0">
                <a:latin typeface="Arial"/>
                <a:cs typeface="Arial"/>
              </a:rPr>
              <a:t>pueden </a:t>
            </a:r>
            <a:r>
              <a:rPr sz="1600" i="1" spc="65" dirty="0">
                <a:latin typeface="Arial"/>
                <a:cs typeface="Arial"/>
              </a:rPr>
              <a:t>transformarse </a:t>
            </a:r>
            <a:r>
              <a:rPr sz="1600" i="1" spc="60" dirty="0">
                <a:latin typeface="Arial"/>
                <a:cs typeface="Arial"/>
              </a:rPr>
              <a:t>según </a:t>
            </a:r>
            <a:r>
              <a:rPr sz="1600" i="1" spc="20" dirty="0">
                <a:latin typeface="Arial"/>
                <a:cs typeface="Arial"/>
              </a:rPr>
              <a:t>la  </a:t>
            </a:r>
            <a:r>
              <a:rPr sz="1600" i="1" spc="60" dirty="0">
                <a:latin typeface="Arial"/>
                <a:cs typeface="Arial"/>
              </a:rPr>
              <a:t>percepción </a:t>
            </a:r>
            <a:r>
              <a:rPr sz="1600" i="1" spc="5" dirty="0">
                <a:latin typeface="Arial"/>
                <a:cs typeface="Arial"/>
              </a:rPr>
              <a:t>de </a:t>
            </a:r>
            <a:r>
              <a:rPr sz="1600" i="1" dirty="0">
                <a:latin typeface="Arial"/>
                <a:cs typeface="Arial"/>
              </a:rPr>
              <a:t>cada </a:t>
            </a:r>
            <a:r>
              <a:rPr sz="1600" i="1" spc="100" dirty="0">
                <a:latin typeface="Arial"/>
                <a:cs typeface="Arial"/>
              </a:rPr>
              <a:t>uno </a:t>
            </a:r>
            <a:r>
              <a:rPr sz="1600" i="1" spc="45" dirty="0">
                <a:latin typeface="Arial"/>
                <a:cs typeface="Arial"/>
              </a:rPr>
              <a:t>en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75" dirty="0">
                <a:latin typeface="Arial"/>
                <a:cs typeface="Arial"/>
              </a:rPr>
              <a:t>riesgos: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Clr>
                <a:srgbClr val="E9822D"/>
              </a:buClr>
              <a:buChar char="•"/>
              <a:tabLst>
                <a:tab pos="191135" algn="l"/>
              </a:tabLst>
            </a:pPr>
            <a:r>
              <a:rPr sz="1600" spc="5" dirty="0">
                <a:latin typeface="Arial"/>
                <a:cs typeface="Arial"/>
              </a:rPr>
              <a:t>Contenidos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spc="-10" dirty="0">
                <a:latin typeface="Arial"/>
                <a:cs typeface="Arial"/>
              </a:rPr>
              <a:t>tareas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trabajo.</a:t>
            </a:r>
            <a:endParaRPr sz="16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180"/>
              </a:spcBef>
              <a:buClr>
                <a:srgbClr val="E9822D"/>
              </a:buClr>
              <a:buChar char="•"/>
              <a:tabLst>
                <a:tab pos="191135" algn="l"/>
              </a:tabLst>
            </a:pPr>
            <a:r>
              <a:rPr sz="1600" spc="5" dirty="0">
                <a:latin typeface="Arial"/>
                <a:cs typeface="Arial"/>
              </a:rPr>
              <a:t>Duración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tarea.</a:t>
            </a:r>
            <a:endParaRPr sz="16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280"/>
              </a:spcBef>
              <a:buClr>
                <a:srgbClr val="E9822D"/>
              </a:buClr>
              <a:buChar char="•"/>
              <a:tabLst>
                <a:tab pos="191135" algn="l"/>
              </a:tabLst>
            </a:pPr>
            <a:r>
              <a:rPr sz="1600" dirty="0">
                <a:latin typeface="Arial"/>
                <a:cs typeface="Arial"/>
              </a:rPr>
              <a:t>Carga y </a:t>
            </a:r>
            <a:r>
              <a:rPr sz="1600" spc="-15" dirty="0">
                <a:latin typeface="Arial"/>
                <a:cs typeface="Arial"/>
              </a:rPr>
              <a:t>ritmo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trabajo.</a:t>
            </a:r>
            <a:endParaRPr sz="1600">
              <a:latin typeface="Arial"/>
              <a:cs typeface="Arial"/>
            </a:endParaRPr>
          </a:p>
          <a:p>
            <a:pPr marL="203200" indent="-191135">
              <a:lnSpc>
                <a:spcPct val="100000"/>
              </a:lnSpc>
              <a:spcBef>
                <a:spcPts val="1180"/>
              </a:spcBef>
              <a:buClr>
                <a:srgbClr val="E9822D"/>
              </a:buClr>
              <a:buChar char="•"/>
              <a:tabLst>
                <a:tab pos="203835" algn="l"/>
              </a:tabLst>
            </a:pPr>
            <a:r>
              <a:rPr sz="1600" spc="-10" dirty="0">
                <a:latin typeface="Arial"/>
                <a:cs typeface="Arial"/>
              </a:rPr>
              <a:t>Horarios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control.</a:t>
            </a:r>
            <a:endParaRPr sz="16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180"/>
              </a:spcBef>
              <a:buClr>
                <a:srgbClr val="E9822D"/>
              </a:buClr>
              <a:buChar char="•"/>
              <a:tabLst>
                <a:tab pos="191135" algn="l"/>
              </a:tabLst>
            </a:pPr>
            <a:r>
              <a:rPr sz="1600" dirty="0">
                <a:latin typeface="Arial"/>
                <a:cs typeface="Arial"/>
              </a:rPr>
              <a:t>Medio </a:t>
            </a:r>
            <a:r>
              <a:rPr sz="1600" spc="-5" dirty="0">
                <a:latin typeface="Arial"/>
                <a:cs typeface="Arial"/>
              </a:rPr>
              <a:t>ambiente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equipamiento.</a:t>
            </a:r>
            <a:endParaRPr sz="16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180"/>
              </a:spcBef>
              <a:buClr>
                <a:srgbClr val="E9822D"/>
              </a:buClr>
              <a:buChar char="•"/>
              <a:tabLst>
                <a:tab pos="191135" algn="l"/>
              </a:tabLst>
            </a:pPr>
            <a:r>
              <a:rPr sz="1600" spc="-5" dirty="0">
                <a:latin typeface="Arial"/>
                <a:cs typeface="Arial"/>
              </a:rPr>
              <a:t>Características </a:t>
            </a:r>
            <a:r>
              <a:rPr sz="1600" spc="35" dirty="0">
                <a:latin typeface="Arial"/>
                <a:cs typeface="Arial"/>
              </a:rPr>
              <a:t>del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trabajo.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4892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47117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2996" y="2263139"/>
            <a:ext cx="7161530" cy="39751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55" dirty="0">
                <a:latin typeface="Arial"/>
                <a:cs typeface="Arial"/>
              </a:rPr>
              <a:t>Factores de </a:t>
            </a:r>
            <a:r>
              <a:rPr sz="1600" spc="65" dirty="0">
                <a:latin typeface="Arial"/>
                <a:cs typeface="Arial"/>
              </a:rPr>
              <a:t>riesgo </a:t>
            </a:r>
            <a:r>
              <a:rPr sz="1600" spc="70" dirty="0">
                <a:latin typeface="Arial"/>
                <a:cs typeface="Arial"/>
              </a:rPr>
              <a:t>Psicosocial</a:t>
            </a:r>
            <a:r>
              <a:rPr sz="1600" spc="-275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Organizacional</a:t>
            </a:r>
            <a:endParaRPr sz="1600">
              <a:latin typeface="Arial"/>
              <a:cs typeface="Arial"/>
            </a:endParaRPr>
          </a:p>
          <a:p>
            <a:pPr marL="368300" indent="-177800">
              <a:lnSpc>
                <a:spcPts val="191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cultura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organizacional,</a:t>
            </a:r>
            <a:endParaRPr sz="1600">
              <a:latin typeface="Arial"/>
              <a:cs typeface="Arial"/>
            </a:endParaRPr>
          </a:p>
          <a:p>
            <a:pPr marL="368300" indent="-177800">
              <a:lnSpc>
                <a:spcPts val="1910"/>
              </a:lnSpc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spc="15" dirty="0">
                <a:latin typeface="Arial"/>
                <a:cs typeface="Arial"/>
              </a:rPr>
              <a:t>El </a:t>
            </a:r>
            <a:r>
              <a:rPr sz="1600" spc="-15" dirty="0">
                <a:latin typeface="Arial"/>
                <a:cs typeface="Arial"/>
              </a:rPr>
              <a:t>clima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laboral,</a:t>
            </a:r>
            <a:endParaRPr sz="1600">
              <a:latin typeface="Arial"/>
              <a:cs typeface="Arial"/>
            </a:endParaRPr>
          </a:p>
          <a:p>
            <a:pPr marL="368300" indent="-177800">
              <a:lnSpc>
                <a:spcPts val="1910"/>
              </a:lnSpc>
              <a:spcBef>
                <a:spcPts val="80"/>
              </a:spcBef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dirty="0">
                <a:latin typeface="Arial"/>
                <a:cs typeface="Arial"/>
              </a:rPr>
              <a:t>Las </a:t>
            </a:r>
            <a:r>
              <a:rPr sz="1600" spc="-15" dirty="0">
                <a:latin typeface="Arial"/>
                <a:cs typeface="Arial"/>
              </a:rPr>
              <a:t>relaciones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interpersonales,</a:t>
            </a:r>
            <a:endParaRPr sz="1600">
              <a:latin typeface="Arial"/>
              <a:cs typeface="Arial"/>
            </a:endParaRPr>
          </a:p>
          <a:p>
            <a:pPr marL="368300" indent="-177800">
              <a:lnSpc>
                <a:spcPts val="1900"/>
              </a:lnSpc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spc="15" dirty="0">
                <a:latin typeface="Arial"/>
                <a:cs typeface="Arial"/>
              </a:rPr>
              <a:t>El </a:t>
            </a:r>
            <a:r>
              <a:rPr sz="1600" spc="-10" dirty="0">
                <a:latin typeface="Arial"/>
                <a:cs typeface="Arial"/>
              </a:rPr>
              <a:t>rol </a:t>
            </a:r>
            <a:r>
              <a:rPr sz="1600" dirty="0">
                <a:latin typeface="Arial"/>
                <a:cs typeface="Arial"/>
              </a:rPr>
              <a:t>que cada </a:t>
            </a:r>
            <a:r>
              <a:rPr sz="1600" spc="-30" dirty="0">
                <a:latin typeface="Arial"/>
                <a:cs typeface="Arial"/>
              </a:rPr>
              <a:t>uno </a:t>
            </a:r>
            <a:r>
              <a:rPr sz="1600" dirty="0">
                <a:latin typeface="Arial"/>
                <a:cs typeface="Arial"/>
              </a:rPr>
              <a:t>cumpla </a:t>
            </a:r>
            <a:r>
              <a:rPr sz="1600" spc="50" dirty="0">
                <a:latin typeface="Arial"/>
                <a:cs typeface="Arial"/>
              </a:rPr>
              <a:t>en </a:t>
            </a:r>
            <a:r>
              <a:rPr sz="1600" spc="-5" dirty="0">
                <a:latin typeface="Arial"/>
                <a:cs typeface="Arial"/>
              </a:rPr>
              <a:t>su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organización,</a:t>
            </a:r>
            <a:endParaRPr sz="1600">
              <a:latin typeface="Arial"/>
              <a:cs typeface="Arial"/>
            </a:endParaRPr>
          </a:p>
          <a:p>
            <a:pPr marL="368300" indent="-177800">
              <a:lnSpc>
                <a:spcPts val="1900"/>
              </a:lnSpc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spc="15" dirty="0">
                <a:latin typeface="Arial"/>
                <a:cs typeface="Arial"/>
              </a:rPr>
              <a:t>El </a:t>
            </a:r>
            <a:r>
              <a:rPr sz="1600" spc="-10" dirty="0">
                <a:latin typeface="Arial"/>
                <a:cs typeface="Arial"/>
              </a:rPr>
              <a:t>desarrollo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5" dirty="0">
                <a:latin typeface="Arial"/>
                <a:cs typeface="Arial"/>
              </a:rPr>
              <a:t>carrera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-5" dirty="0">
                <a:latin typeface="Arial"/>
                <a:cs typeface="Arial"/>
              </a:rPr>
              <a:t>se </a:t>
            </a:r>
            <a:r>
              <a:rPr sz="1600" spc="-20" dirty="0">
                <a:latin typeface="Arial"/>
                <a:cs typeface="Arial"/>
              </a:rPr>
              <a:t>les </a:t>
            </a:r>
            <a:r>
              <a:rPr sz="1600" spc="15" dirty="0">
                <a:latin typeface="Arial"/>
                <a:cs typeface="Arial"/>
              </a:rPr>
              <a:t>este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permitido,</a:t>
            </a:r>
            <a:endParaRPr sz="1600">
              <a:latin typeface="Arial"/>
              <a:cs typeface="Arial"/>
            </a:endParaRPr>
          </a:p>
          <a:p>
            <a:pPr marL="368300" indent="-177800">
              <a:lnSpc>
                <a:spcPts val="1910"/>
              </a:lnSpc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spc="15" dirty="0">
                <a:latin typeface="Arial"/>
                <a:cs typeface="Arial"/>
              </a:rPr>
              <a:t>El </a:t>
            </a:r>
            <a:r>
              <a:rPr sz="1600" spc="-30" dirty="0">
                <a:latin typeface="Arial"/>
                <a:cs typeface="Arial"/>
              </a:rPr>
              <a:t>nivel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10" dirty="0">
                <a:latin typeface="Arial"/>
                <a:cs typeface="Arial"/>
              </a:rPr>
              <a:t>participación </a:t>
            </a:r>
            <a:r>
              <a:rPr sz="1600" dirty="0">
                <a:latin typeface="Arial"/>
                <a:cs typeface="Arial"/>
              </a:rPr>
              <a:t>en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20" dirty="0">
                <a:latin typeface="Arial"/>
                <a:cs typeface="Arial"/>
              </a:rPr>
              <a:t>toma </a:t>
            </a:r>
            <a:r>
              <a:rPr sz="1600" dirty="0">
                <a:latin typeface="Arial"/>
                <a:cs typeface="Arial"/>
              </a:rPr>
              <a:t>de decisiones, y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comunicación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puede</a:t>
            </a:r>
            <a:endParaRPr sz="16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80"/>
              </a:spcBef>
            </a:pPr>
            <a:r>
              <a:rPr sz="1600" spc="-5" dirty="0">
                <a:latin typeface="Arial"/>
                <a:cs typeface="Arial"/>
              </a:rPr>
              <a:t>también </a:t>
            </a:r>
            <a:r>
              <a:rPr sz="1600" spc="30" dirty="0">
                <a:latin typeface="Arial"/>
                <a:cs typeface="Arial"/>
              </a:rPr>
              <a:t>ser </a:t>
            </a:r>
            <a:r>
              <a:rPr sz="1600" dirty="0">
                <a:latin typeface="Arial"/>
                <a:cs typeface="Arial"/>
              </a:rPr>
              <a:t>un factor de</a:t>
            </a:r>
            <a:r>
              <a:rPr sz="1600" spc="-2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riesgo.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600" spc="50" dirty="0">
                <a:latin typeface="Arial"/>
                <a:cs typeface="Arial"/>
              </a:rPr>
              <a:t>Otros </a:t>
            </a:r>
            <a:r>
              <a:rPr sz="1600" spc="60" dirty="0">
                <a:latin typeface="Arial"/>
                <a:cs typeface="Arial"/>
              </a:rPr>
              <a:t>factores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como:</a:t>
            </a:r>
            <a:endParaRPr sz="1600">
              <a:latin typeface="Arial"/>
              <a:cs typeface="Arial"/>
            </a:endParaRPr>
          </a:p>
          <a:p>
            <a:pPr marL="355600" indent="-190500">
              <a:lnSpc>
                <a:spcPts val="1910"/>
              </a:lnSpc>
              <a:spcBef>
                <a:spcPts val="880"/>
              </a:spcBef>
              <a:buClr>
                <a:srgbClr val="E9822D"/>
              </a:buClr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Relación </a:t>
            </a:r>
            <a:r>
              <a:rPr sz="1600" dirty="0">
                <a:latin typeface="Arial"/>
                <a:cs typeface="Arial"/>
              </a:rPr>
              <a:t>Familia –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Trabajo.</a:t>
            </a:r>
            <a:endParaRPr sz="1600">
              <a:latin typeface="Arial"/>
              <a:cs typeface="Arial"/>
            </a:endParaRPr>
          </a:p>
          <a:p>
            <a:pPr marL="1257300" lvl="1" indent="-177800">
              <a:lnSpc>
                <a:spcPts val="1900"/>
              </a:lnSpc>
              <a:buClr>
                <a:srgbClr val="E9822D"/>
              </a:buClr>
              <a:buChar char="•"/>
              <a:tabLst>
                <a:tab pos="1257300" algn="l"/>
              </a:tabLst>
            </a:pPr>
            <a:r>
              <a:rPr sz="1600" spc="-5" dirty="0">
                <a:latin typeface="Arial"/>
                <a:cs typeface="Arial"/>
              </a:rPr>
              <a:t>Estilos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10" dirty="0">
                <a:latin typeface="Arial"/>
                <a:cs typeface="Arial"/>
              </a:rPr>
              <a:t>Dirección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15" dirty="0">
                <a:latin typeface="Arial"/>
                <a:cs typeface="Arial"/>
              </a:rPr>
              <a:t>gestión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recursos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humanos.</a:t>
            </a:r>
            <a:endParaRPr sz="1600">
              <a:latin typeface="Arial"/>
              <a:cs typeface="Arial"/>
            </a:endParaRPr>
          </a:p>
          <a:p>
            <a:pPr marL="1256665" lvl="1" indent="-177800">
              <a:lnSpc>
                <a:spcPts val="1910"/>
              </a:lnSpc>
              <a:buClr>
                <a:srgbClr val="E9822D"/>
              </a:buClr>
              <a:buChar char="•"/>
              <a:tabLst>
                <a:tab pos="1257300" algn="l"/>
              </a:tabLst>
            </a:pPr>
            <a:r>
              <a:rPr sz="1600" spc="-15" dirty="0">
                <a:latin typeface="Arial"/>
                <a:cs typeface="Arial"/>
              </a:rPr>
              <a:t>Apoyo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social.</a:t>
            </a:r>
            <a:endParaRPr sz="1600">
              <a:latin typeface="Arial"/>
              <a:cs typeface="Arial"/>
            </a:endParaRPr>
          </a:p>
          <a:p>
            <a:pPr marL="1257300" lvl="1" indent="-177800">
              <a:lnSpc>
                <a:spcPts val="1910"/>
              </a:lnSpc>
              <a:spcBef>
                <a:spcPts val="80"/>
              </a:spcBef>
              <a:buClr>
                <a:srgbClr val="E9822D"/>
              </a:buClr>
              <a:buChar char="•"/>
              <a:tabLst>
                <a:tab pos="1257300" algn="l"/>
              </a:tabLst>
            </a:pPr>
            <a:r>
              <a:rPr sz="1600" dirty="0">
                <a:latin typeface="Arial"/>
                <a:cs typeface="Arial"/>
              </a:rPr>
              <a:t>Liderazgo.</a:t>
            </a:r>
            <a:endParaRPr sz="1600">
              <a:latin typeface="Arial"/>
              <a:cs typeface="Arial"/>
            </a:endParaRPr>
          </a:p>
          <a:p>
            <a:pPr marL="1257300" lvl="1" indent="-177800">
              <a:lnSpc>
                <a:spcPts val="1910"/>
              </a:lnSpc>
              <a:buClr>
                <a:srgbClr val="E9822D"/>
              </a:buClr>
              <a:buChar char="•"/>
              <a:tabLst>
                <a:tab pos="1257300" algn="l"/>
              </a:tabLst>
            </a:pPr>
            <a:r>
              <a:rPr sz="1600" dirty="0">
                <a:latin typeface="Arial"/>
                <a:cs typeface="Arial"/>
              </a:rPr>
              <a:t>Manejo de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conflictos.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27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2476500"/>
            <a:ext cx="7519034" cy="228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5" dirty="0">
                <a:latin typeface="Arial"/>
                <a:cs typeface="Arial"/>
              </a:rPr>
              <a:t>Factores de </a:t>
            </a:r>
            <a:r>
              <a:rPr sz="1600" spc="65" dirty="0">
                <a:latin typeface="Arial"/>
                <a:cs typeface="Arial"/>
              </a:rPr>
              <a:t>riesgo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spc="65" dirty="0">
                <a:latin typeface="Arial"/>
                <a:cs typeface="Arial"/>
              </a:rPr>
              <a:t>Ambiental</a:t>
            </a:r>
            <a:endParaRPr sz="1600">
              <a:latin typeface="Arial"/>
              <a:cs typeface="Arial"/>
            </a:endParaRPr>
          </a:p>
          <a:p>
            <a:pPr marL="190500" marR="5080" indent="-177800">
              <a:lnSpc>
                <a:spcPts val="1900"/>
              </a:lnSpc>
              <a:spcBef>
                <a:spcPts val="1360"/>
              </a:spcBef>
              <a:buClr>
                <a:srgbClr val="E9822D"/>
              </a:buClr>
              <a:buChar char="•"/>
              <a:tabLst>
                <a:tab pos="190500" algn="l"/>
              </a:tabLst>
            </a:pPr>
            <a:r>
              <a:rPr sz="1600" spc="10" dirty="0">
                <a:latin typeface="Arial"/>
                <a:cs typeface="Arial"/>
              </a:rPr>
              <a:t>Son </a:t>
            </a:r>
            <a:r>
              <a:rPr sz="1600" spc="-5" dirty="0">
                <a:latin typeface="Arial"/>
                <a:cs typeface="Arial"/>
              </a:rPr>
              <a:t>provocadas </a:t>
            </a:r>
            <a:r>
              <a:rPr sz="1600" dirty="0">
                <a:latin typeface="Arial"/>
                <a:cs typeface="Arial"/>
              </a:rPr>
              <a:t>por </a:t>
            </a:r>
            <a:r>
              <a:rPr sz="1600" spc="-5" dirty="0">
                <a:latin typeface="Arial"/>
                <a:cs typeface="Arial"/>
              </a:rPr>
              <a:t>factores </a:t>
            </a:r>
            <a:r>
              <a:rPr sz="1600" spc="-10" dirty="0">
                <a:latin typeface="Arial"/>
                <a:cs typeface="Arial"/>
              </a:rPr>
              <a:t>ambientales </a:t>
            </a:r>
            <a:r>
              <a:rPr sz="1600" spc="-50" dirty="0">
                <a:latin typeface="Arial"/>
                <a:cs typeface="Arial"/>
              </a:rPr>
              <a:t>no </a:t>
            </a:r>
            <a:r>
              <a:rPr sz="1600" dirty="0">
                <a:latin typeface="Arial"/>
                <a:cs typeface="Arial"/>
              </a:rPr>
              <a:t>controlados, </a:t>
            </a:r>
            <a:r>
              <a:rPr sz="1600" spc="-15" dirty="0">
                <a:latin typeface="Arial"/>
                <a:cs typeface="Arial"/>
              </a:rPr>
              <a:t>otros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estos </a:t>
            </a:r>
            <a:r>
              <a:rPr sz="1600" spc="-5" dirty="0">
                <a:latin typeface="Arial"/>
                <a:cs typeface="Arial"/>
              </a:rPr>
              <a:t>factores  </a:t>
            </a:r>
            <a:r>
              <a:rPr sz="1600" dirty="0">
                <a:latin typeface="Arial"/>
                <a:cs typeface="Arial"/>
              </a:rPr>
              <a:t>de riesgo </a:t>
            </a:r>
            <a:r>
              <a:rPr sz="1600" spc="-10" dirty="0">
                <a:latin typeface="Arial"/>
                <a:cs typeface="Arial"/>
              </a:rPr>
              <a:t>igual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molestos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50" dirty="0">
                <a:latin typeface="Arial"/>
                <a:cs typeface="Arial"/>
              </a:rPr>
              <a:t>el </a:t>
            </a:r>
            <a:r>
              <a:rPr sz="1600" spc="-20" dirty="0">
                <a:latin typeface="Arial"/>
                <a:cs typeface="Arial"/>
              </a:rPr>
              <a:t>ruido</a:t>
            </a:r>
            <a:r>
              <a:rPr sz="1600" spc="-2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son:</a:t>
            </a:r>
            <a:endParaRPr sz="1600">
              <a:latin typeface="Arial"/>
              <a:cs typeface="Arial"/>
            </a:endParaRPr>
          </a:p>
          <a:p>
            <a:pPr marL="584200" lvl="1" indent="-215900">
              <a:lnSpc>
                <a:spcPct val="100000"/>
              </a:lnSpc>
              <a:spcBef>
                <a:spcPts val="1120"/>
              </a:spcBef>
              <a:buClr>
                <a:srgbClr val="E9822D"/>
              </a:buClr>
              <a:buChar char="–"/>
              <a:tabLst>
                <a:tab pos="584200" algn="l"/>
              </a:tabLst>
            </a:pPr>
            <a:r>
              <a:rPr sz="1600" dirty="0">
                <a:latin typeface="Arial"/>
                <a:cs typeface="Arial"/>
              </a:rPr>
              <a:t>La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iluminación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E9822D"/>
              </a:buClr>
              <a:buFont typeface="Arial"/>
              <a:buChar char="–"/>
            </a:pPr>
            <a:endParaRPr sz="1700">
              <a:latin typeface="Times New Roman"/>
              <a:cs typeface="Times New Roman"/>
            </a:endParaRPr>
          </a:p>
          <a:p>
            <a:pPr marL="584200" lvl="1" indent="-215900">
              <a:lnSpc>
                <a:spcPct val="100000"/>
              </a:lnSpc>
              <a:buClr>
                <a:srgbClr val="E9822D"/>
              </a:buClr>
              <a:buChar char="–"/>
              <a:tabLst>
                <a:tab pos="584200" algn="l"/>
              </a:tabLst>
            </a:pPr>
            <a:r>
              <a:rPr sz="1600" dirty="0">
                <a:latin typeface="Arial"/>
                <a:cs typeface="Arial"/>
              </a:rPr>
              <a:t>La climati</a:t>
            </a:r>
            <a:r>
              <a:rPr sz="1600" spc="-3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zación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10" dirty="0">
                <a:latin typeface="Arial"/>
                <a:cs typeface="Arial"/>
              </a:rPr>
              <a:t>ventilación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E9822D"/>
              </a:buClr>
              <a:buFont typeface="Arial"/>
              <a:buChar char="–"/>
            </a:pPr>
            <a:endParaRPr sz="1600">
              <a:latin typeface="Times New Roman"/>
              <a:cs typeface="Times New Roman"/>
            </a:endParaRPr>
          </a:p>
          <a:p>
            <a:pPr marL="584200" lvl="1" indent="-215900">
              <a:lnSpc>
                <a:spcPct val="100000"/>
              </a:lnSpc>
              <a:buClr>
                <a:srgbClr val="E9822D"/>
              </a:buClr>
              <a:buChar char="–"/>
              <a:tabLst>
                <a:tab pos="584200" algn="l"/>
              </a:tabLst>
            </a:pPr>
            <a:r>
              <a:rPr sz="1600" dirty="0">
                <a:latin typeface="Arial"/>
                <a:cs typeface="Arial"/>
              </a:rPr>
              <a:t>Las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vibraciones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527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2476500"/>
            <a:ext cx="7517130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65" dirty="0">
                <a:latin typeface="Arial"/>
                <a:cs typeface="Arial"/>
              </a:rPr>
              <a:t>No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olvidemos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que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todos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estos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factores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pueden: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90500" marR="5080" indent="-177800">
              <a:lnSpc>
                <a:spcPts val="1900"/>
              </a:lnSpc>
              <a:buClr>
                <a:srgbClr val="E9822D"/>
              </a:buClr>
              <a:buChar char="•"/>
              <a:tabLst>
                <a:tab pos="190500" algn="l"/>
              </a:tabLst>
            </a:pPr>
            <a:r>
              <a:rPr sz="1600" dirty="0">
                <a:latin typeface="Arial"/>
                <a:cs typeface="Arial"/>
              </a:rPr>
              <a:t>Provocar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aparición </a:t>
            </a:r>
            <a:r>
              <a:rPr sz="1600" dirty="0">
                <a:latin typeface="Arial"/>
                <a:cs typeface="Arial"/>
              </a:rPr>
              <a:t>de molestias y </a:t>
            </a:r>
            <a:r>
              <a:rPr sz="1600" spc="-10" dirty="0">
                <a:latin typeface="Arial"/>
                <a:cs typeface="Arial"/>
              </a:rPr>
              <a:t>malestares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30" dirty="0">
                <a:latin typeface="Arial"/>
                <a:cs typeface="Arial"/>
              </a:rPr>
              <a:t>con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-15" dirty="0">
                <a:latin typeface="Arial"/>
                <a:cs typeface="Arial"/>
              </a:rPr>
              <a:t>transcurso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-5" dirty="0">
                <a:latin typeface="Arial"/>
                <a:cs typeface="Arial"/>
              </a:rPr>
              <a:t>tiempo  </a:t>
            </a:r>
            <a:r>
              <a:rPr sz="1600" spc="-15" dirty="0">
                <a:latin typeface="Arial"/>
                <a:cs typeface="Arial"/>
              </a:rPr>
              <a:t>deriven </a:t>
            </a:r>
            <a:r>
              <a:rPr sz="1600" spc="50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enfermedades músculo </a:t>
            </a:r>
            <a:r>
              <a:rPr sz="1600" spc="-5" dirty="0">
                <a:latin typeface="Arial"/>
                <a:cs typeface="Arial"/>
              </a:rPr>
              <a:t>esqueléticas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5" dirty="0">
                <a:latin typeface="Arial"/>
                <a:cs typeface="Arial"/>
              </a:rPr>
              <a:t>enfermedades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mentales.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96200" y="1765300"/>
            <a:ext cx="153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E9822D"/>
                </a:solidFill>
                <a:latin typeface="Arial"/>
                <a:cs typeface="Arial"/>
              </a:rPr>
              <a:t>IMPORTANTE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451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2250439"/>
            <a:ext cx="4577715" cy="17399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60" dirty="0">
                <a:latin typeface="Arial"/>
                <a:cs typeface="Arial"/>
              </a:rPr>
              <a:t>Recomendaciones </a:t>
            </a:r>
            <a:r>
              <a:rPr sz="1600" spc="55" dirty="0">
                <a:latin typeface="Arial"/>
                <a:cs typeface="Arial"/>
              </a:rPr>
              <a:t>de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Iluminación</a:t>
            </a:r>
            <a:endParaRPr sz="1600">
              <a:latin typeface="Arial"/>
              <a:cs typeface="Arial"/>
            </a:endParaRPr>
          </a:p>
          <a:p>
            <a:pPr marL="190500" indent="-177800">
              <a:lnSpc>
                <a:spcPts val="1910"/>
              </a:lnSpc>
              <a:spcBef>
                <a:spcPts val="980"/>
              </a:spcBef>
              <a:buClr>
                <a:srgbClr val="E9822D"/>
              </a:buClr>
              <a:buFont typeface="Arial"/>
              <a:buChar char="•"/>
              <a:tabLst>
                <a:tab pos="190500" algn="l"/>
              </a:tabLst>
            </a:pPr>
            <a:r>
              <a:rPr sz="1600" i="1" spc="15" dirty="0">
                <a:latin typeface="Arial"/>
                <a:cs typeface="Arial"/>
              </a:rPr>
              <a:t>Tipo: </a:t>
            </a:r>
            <a:r>
              <a:rPr sz="1600" spc="-10" dirty="0">
                <a:latin typeface="Arial"/>
                <a:cs typeface="Arial"/>
              </a:rPr>
              <a:t>General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10" dirty="0">
                <a:latin typeface="Arial"/>
                <a:cs typeface="Arial"/>
              </a:rPr>
              <a:t>local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complementaria.</a:t>
            </a:r>
            <a:endParaRPr sz="1600">
              <a:latin typeface="Arial"/>
              <a:cs typeface="Arial"/>
            </a:endParaRPr>
          </a:p>
          <a:p>
            <a:pPr marL="190500" indent="-177800">
              <a:lnSpc>
                <a:spcPts val="1900"/>
              </a:lnSpc>
              <a:buClr>
                <a:srgbClr val="E9822D"/>
              </a:buClr>
              <a:buFont typeface="Arial"/>
              <a:buChar char="•"/>
              <a:tabLst>
                <a:tab pos="190500" algn="l"/>
              </a:tabLst>
            </a:pPr>
            <a:r>
              <a:rPr sz="1600" i="1" spc="20" dirty="0">
                <a:latin typeface="Arial"/>
                <a:cs typeface="Arial"/>
              </a:rPr>
              <a:t>Nivel: </a:t>
            </a:r>
            <a:r>
              <a:rPr sz="1600" dirty="0">
                <a:latin typeface="Arial"/>
                <a:cs typeface="Arial"/>
              </a:rPr>
              <a:t>500 </a:t>
            </a:r>
            <a:r>
              <a:rPr sz="1600" spc="15" dirty="0">
                <a:latin typeface="Arial"/>
                <a:cs typeface="Arial"/>
              </a:rPr>
              <a:t>lux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mín.</a:t>
            </a:r>
            <a:endParaRPr sz="1600">
              <a:latin typeface="Arial"/>
              <a:cs typeface="Arial"/>
            </a:endParaRPr>
          </a:p>
          <a:p>
            <a:pPr marL="190500" indent="-177800">
              <a:lnSpc>
                <a:spcPts val="1910"/>
              </a:lnSpc>
              <a:buClr>
                <a:srgbClr val="E9822D"/>
              </a:buClr>
              <a:buFont typeface="Arial"/>
              <a:buChar char="•"/>
              <a:tabLst>
                <a:tab pos="190500" algn="l"/>
              </a:tabLst>
            </a:pPr>
            <a:r>
              <a:rPr sz="1600" i="1" spc="5" dirty="0">
                <a:latin typeface="Arial"/>
                <a:cs typeface="Arial"/>
              </a:rPr>
              <a:t>Distribución</a:t>
            </a:r>
            <a:r>
              <a:rPr sz="1600" i="1" spc="-4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luminancias.</a:t>
            </a:r>
            <a:endParaRPr sz="1600">
              <a:latin typeface="Arial"/>
              <a:cs typeface="Arial"/>
            </a:endParaRPr>
          </a:p>
          <a:p>
            <a:pPr marL="190500" indent="-177800">
              <a:lnSpc>
                <a:spcPts val="1910"/>
              </a:lnSpc>
              <a:spcBef>
                <a:spcPts val="80"/>
              </a:spcBef>
              <a:buClr>
                <a:srgbClr val="E9822D"/>
              </a:buClr>
              <a:buFont typeface="Arial"/>
              <a:buChar char="•"/>
              <a:tabLst>
                <a:tab pos="190500" algn="l"/>
              </a:tabLst>
            </a:pPr>
            <a:r>
              <a:rPr sz="1600" i="1" dirty="0">
                <a:latin typeface="Arial"/>
                <a:cs typeface="Arial"/>
              </a:rPr>
              <a:t>Control: </a:t>
            </a:r>
            <a:r>
              <a:rPr sz="1600" spc="-10" dirty="0">
                <a:latin typeface="Arial"/>
                <a:cs typeface="Arial"/>
              </a:rPr>
              <a:t>deslumbramiento (directo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3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reflexión).</a:t>
            </a:r>
            <a:endParaRPr sz="1600">
              <a:latin typeface="Arial"/>
              <a:cs typeface="Arial"/>
            </a:endParaRPr>
          </a:p>
          <a:p>
            <a:pPr marL="203200" indent="-190500">
              <a:lnSpc>
                <a:spcPts val="1910"/>
              </a:lnSpc>
              <a:buClr>
                <a:srgbClr val="E9822D"/>
              </a:buClr>
              <a:buChar char="•"/>
              <a:tabLst>
                <a:tab pos="203200" algn="l"/>
              </a:tabLst>
            </a:pPr>
            <a:r>
              <a:rPr sz="1600" dirty="0">
                <a:latin typeface="Arial"/>
                <a:cs typeface="Arial"/>
              </a:rPr>
              <a:t>Ubicación del </a:t>
            </a:r>
            <a:r>
              <a:rPr sz="1600" spc="10" dirty="0">
                <a:latin typeface="Arial"/>
                <a:cs typeface="Arial"/>
              </a:rPr>
              <a:t>puesto: </a:t>
            </a:r>
            <a:r>
              <a:rPr sz="1600" spc="-15" dirty="0">
                <a:latin typeface="Arial"/>
                <a:cs typeface="Arial"/>
              </a:rPr>
              <a:t>fuera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haces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luminosos.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2999" y="4269740"/>
            <a:ext cx="7587615" cy="14859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60" dirty="0">
                <a:latin typeface="Arial"/>
                <a:cs typeface="Arial"/>
              </a:rPr>
              <a:t>Recomendaciones </a:t>
            </a:r>
            <a:r>
              <a:rPr sz="1600" spc="75" dirty="0">
                <a:latin typeface="Arial"/>
                <a:cs typeface="Arial"/>
              </a:rPr>
              <a:t>sobre </a:t>
            </a:r>
            <a:r>
              <a:rPr sz="1600" spc="45" dirty="0">
                <a:latin typeface="Arial"/>
                <a:cs typeface="Arial"/>
              </a:rPr>
              <a:t>el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Ruido</a:t>
            </a:r>
            <a:endParaRPr sz="1600">
              <a:latin typeface="Arial"/>
              <a:cs typeface="Arial"/>
            </a:endParaRPr>
          </a:p>
          <a:p>
            <a:pPr marL="190500" marR="206375" indent="-177800">
              <a:lnSpc>
                <a:spcPts val="1900"/>
              </a:lnSpc>
              <a:spcBef>
                <a:spcPts val="1060"/>
              </a:spcBef>
              <a:buClr>
                <a:srgbClr val="E9822D"/>
              </a:buClr>
              <a:buFont typeface="Arial"/>
              <a:buChar char="•"/>
              <a:tabLst>
                <a:tab pos="190500" algn="l"/>
              </a:tabLst>
            </a:pPr>
            <a:r>
              <a:rPr sz="1600" i="1" spc="15" dirty="0">
                <a:latin typeface="Arial"/>
                <a:cs typeface="Arial"/>
              </a:rPr>
              <a:t>Ruido </a:t>
            </a:r>
            <a:r>
              <a:rPr sz="1600" i="1" spc="-10" dirty="0">
                <a:latin typeface="Arial"/>
                <a:cs typeface="Arial"/>
              </a:rPr>
              <a:t>externo, </a:t>
            </a:r>
            <a:r>
              <a:rPr sz="1600" spc="-30" dirty="0">
                <a:latin typeface="Arial"/>
                <a:cs typeface="Arial"/>
              </a:rPr>
              <a:t>lo </a:t>
            </a:r>
            <a:r>
              <a:rPr sz="1600" spc="-10" dirty="0">
                <a:latin typeface="Arial"/>
                <a:cs typeface="Arial"/>
              </a:rPr>
              <a:t>más </a:t>
            </a:r>
            <a:r>
              <a:rPr sz="1600" spc="-15" dirty="0">
                <a:latin typeface="Arial"/>
                <a:cs typeface="Arial"/>
              </a:rPr>
              <a:t>bajo </a:t>
            </a:r>
            <a:r>
              <a:rPr sz="1600" spc="-5" dirty="0">
                <a:latin typeface="Arial"/>
                <a:cs typeface="Arial"/>
              </a:rPr>
              <a:t>posible </a:t>
            </a:r>
            <a:r>
              <a:rPr sz="1600" spc="-10" dirty="0">
                <a:latin typeface="Arial"/>
                <a:cs typeface="Arial"/>
              </a:rPr>
              <a:t>(cierre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5" dirty="0">
                <a:latin typeface="Arial"/>
                <a:cs typeface="Arial"/>
              </a:rPr>
              <a:t>ventanas, </a:t>
            </a:r>
            <a:r>
              <a:rPr sz="1600" spc="-5" dirty="0">
                <a:latin typeface="Arial"/>
                <a:cs typeface="Arial"/>
              </a:rPr>
              <a:t>tratamiento </a:t>
            </a:r>
            <a:r>
              <a:rPr sz="1600" spc="10" dirty="0">
                <a:latin typeface="Arial"/>
                <a:cs typeface="Arial"/>
              </a:rPr>
              <a:t>acústico </a:t>
            </a:r>
            <a:r>
              <a:rPr sz="1600" dirty="0">
                <a:latin typeface="Arial"/>
                <a:cs typeface="Arial"/>
              </a:rPr>
              <a:t>del  espacio).</a:t>
            </a:r>
            <a:endParaRPr sz="1600">
              <a:latin typeface="Arial"/>
              <a:cs typeface="Arial"/>
            </a:endParaRPr>
          </a:p>
          <a:p>
            <a:pPr marL="190500" marR="5080" indent="-178435">
              <a:lnSpc>
                <a:spcPts val="1900"/>
              </a:lnSpc>
              <a:buClr>
                <a:srgbClr val="E9822D"/>
              </a:buClr>
              <a:buFont typeface="Arial"/>
              <a:buChar char="•"/>
              <a:tabLst>
                <a:tab pos="190500" algn="l"/>
              </a:tabLst>
            </a:pPr>
            <a:r>
              <a:rPr sz="1600" i="1" spc="15" dirty="0">
                <a:latin typeface="Arial"/>
                <a:cs typeface="Arial"/>
              </a:rPr>
              <a:t>Ruido </a:t>
            </a:r>
            <a:r>
              <a:rPr sz="1600" i="1" spc="-5" dirty="0">
                <a:latin typeface="Arial"/>
                <a:cs typeface="Arial"/>
              </a:rPr>
              <a:t>interno, </a:t>
            </a:r>
            <a:r>
              <a:rPr sz="1600" spc="-5" dirty="0">
                <a:latin typeface="Arial"/>
                <a:cs typeface="Arial"/>
              </a:rPr>
              <a:t>(conversación, </a:t>
            </a:r>
            <a:r>
              <a:rPr sz="1600" dirty="0">
                <a:latin typeface="Arial"/>
                <a:cs typeface="Arial"/>
              </a:rPr>
              <a:t>música, </a:t>
            </a:r>
            <a:r>
              <a:rPr sz="1600" spc="10" dirty="0">
                <a:latin typeface="Arial"/>
                <a:cs typeface="Arial"/>
              </a:rPr>
              <a:t>equipos </a:t>
            </a:r>
            <a:r>
              <a:rPr sz="1600" spc="2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oficina, </a:t>
            </a:r>
            <a:r>
              <a:rPr sz="1600" spc="-5" dirty="0">
                <a:latin typeface="Arial"/>
                <a:cs typeface="Arial"/>
              </a:rPr>
              <a:t>distribución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puestos,  </a:t>
            </a:r>
            <a:r>
              <a:rPr sz="1600" spc="-10" dirty="0">
                <a:latin typeface="Arial"/>
                <a:cs typeface="Arial"/>
              </a:rPr>
              <a:t>separación).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0900" y="4470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8100" y="2079625"/>
            <a:ext cx="2794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412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6700" y="1752600"/>
            <a:ext cx="134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9822D"/>
                </a:solidFill>
                <a:latin typeface="Arial"/>
                <a:cs typeface="Arial"/>
              </a:rPr>
              <a:t>O</a:t>
            </a:r>
            <a:r>
              <a:rPr sz="1800" spc="95" dirty="0">
                <a:solidFill>
                  <a:srgbClr val="E9822D"/>
                </a:solidFill>
                <a:latin typeface="Arial"/>
                <a:cs typeface="Arial"/>
              </a:rPr>
              <a:t>BJ</a:t>
            </a:r>
            <a:r>
              <a:rPr sz="1800" spc="-5" dirty="0">
                <a:solidFill>
                  <a:srgbClr val="E9822D"/>
                </a:solidFill>
                <a:latin typeface="Arial"/>
                <a:cs typeface="Arial"/>
              </a:rPr>
              <a:t>ETI</a:t>
            </a:r>
            <a:r>
              <a:rPr sz="1800" spc="95" dirty="0">
                <a:solidFill>
                  <a:srgbClr val="E9822D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E9822D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E9822D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910" y="2301239"/>
            <a:ext cx="7117715" cy="23114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20" dirty="0">
                <a:latin typeface="Arial"/>
                <a:cs typeface="Arial"/>
              </a:rPr>
              <a:t>Mejorar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dirty="0">
                <a:latin typeface="Arial"/>
                <a:cs typeface="Arial"/>
              </a:rPr>
              <a:t>seguridad y el </a:t>
            </a:r>
            <a:r>
              <a:rPr sz="1600" spc="-5" dirty="0">
                <a:latin typeface="Arial"/>
                <a:cs typeface="Arial"/>
              </a:rPr>
              <a:t>ambiente </a:t>
            </a:r>
            <a:r>
              <a:rPr sz="1600" spc="5" dirty="0">
                <a:latin typeface="Arial"/>
                <a:cs typeface="Arial"/>
              </a:rPr>
              <a:t>físico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trabajador.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56300"/>
              </a:lnSpc>
            </a:pPr>
            <a:r>
              <a:rPr sz="1600" spc="-5" dirty="0">
                <a:latin typeface="Arial"/>
                <a:cs typeface="Arial"/>
              </a:rPr>
              <a:t>Lograr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15" dirty="0">
                <a:latin typeface="Arial"/>
                <a:cs typeface="Arial"/>
              </a:rPr>
              <a:t>armonía </a:t>
            </a:r>
            <a:r>
              <a:rPr sz="1600" spc="5" dirty="0">
                <a:latin typeface="Arial"/>
                <a:cs typeface="Arial"/>
              </a:rPr>
              <a:t>entre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trabajador,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ambiente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dirty="0">
                <a:latin typeface="Arial"/>
                <a:cs typeface="Arial"/>
              </a:rPr>
              <a:t>condiciones de </a:t>
            </a:r>
            <a:r>
              <a:rPr sz="1600" spc="-5" dirty="0">
                <a:latin typeface="Arial"/>
                <a:cs typeface="Arial"/>
              </a:rPr>
              <a:t>trabajo.  </a:t>
            </a:r>
            <a:r>
              <a:rPr sz="1600" spc="-10" dirty="0">
                <a:latin typeface="Arial"/>
                <a:cs typeface="Arial"/>
              </a:rPr>
              <a:t>Aminorar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15" dirty="0">
                <a:latin typeface="Arial"/>
                <a:cs typeface="Arial"/>
              </a:rPr>
              <a:t>carga </a:t>
            </a:r>
            <a:r>
              <a:rPr sz="1600" spc="5" dirty="0">
                <a:latin typeface="Arial"/>
                <a:cs typeface="Arial"/>
              </a:rPr>
              <a:t>física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10" dirty="0">
                <a:latin typeface="Arial"/>
                <a:cs typeface="Arial"/>
              </a:rPr>
              <a:t>nerviosa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hombre.</a:t>
            </a:r>
            <a:endParaRPr sz="1600">
              <a:latin typeface="Arial"/>
              <a:cs typeface="Arial"/>
            </a:endParaRPr>
          </a:p>
          <a:p>
            <a:pPr marL="12700" marR="1109345">
              <a:lnSpc>
                <a:spcPct val="156300"/>
              </a:lnSpc>
            </a:pPr>
            <a:r>
              <a:rPr sz="1600" spc="-15" dirty="0">
                <a:latin typeface="Arial"/>
                <a:cs typeface="Arial"/>
              </a:rPr>
              <a:t>Buscar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dirty="0">
                <a:latin typeface="Arial"/>
                <a:cs typeface="Arial"/>
              </a:rPr>
              <a:t>comodidad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el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confort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así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como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eficiencia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producti</a:t>
            </a:r>
            <a:r>
              <a:rPr sz="1600" spc="-30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va.  </a:t>
            </a:r>
            <a:r>
              <a:rPr sz="1600" spc="-15" dirty="0">
                <a:latin typeface="Arial"/>
                <a:cs typeface="Arial"/>
              </a:rPr>
              <a:t>Reducir </a:t>
            </a:r>
            <a:r>
              <a:rPr sz="1600" dirty="0">
                <a:latin typeface="Arial"/>
                <a:cs typeface="Arial"/>
              </a:rPr>
              <a:t>o modificar </a:t>
            </a:r>
            <a:r>
              <a:rPr sz="1600" spc="-5" dirty="0">
                <a:latin typeface="Arial"/>
                <a:cs typeface="Arial"/>
              </a:rPr>
              <a:t>técnicamente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trabajo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repetitivo.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600" spc="-20" dirty="0">
                <a:latin typeface="Arial"/>
                <a:cs typeface="Arial"/>
              </a:rPr>
              <a:t>Mejorar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calidad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producto.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900" y="25019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28956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900" y="3251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900" y="36576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900" y="40132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900" y="43942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908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2377439"/>
            <a:ext cx="4336415" cy="2267287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60" dirty="0">
                <a:latin typeface="Arial"/>
                <a:cs typeface="Arial"/>
              </a:rPr>
              <a:t>Recomendaciones </a:t>
            </a:r>
            <a:r>
              <a:rPr sz="1600" spc="55" dirty="0">
                <a:latin typeface="Arial"/>
                <a:cs typeface="Arial"/>
              </a:rPr>
              <a:t>de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Climatización</a:t>
            </a:r>
            <a:endParaRPr sz="1600" dirty="0">
              <a:latin typeface="Arial"/>
              <a:cs typeface="Arial"/>
            </a:endParaRPr>
          </a:p>
          <a:p>
            <a:pPr marL="469900" indent="-1905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469900" algn="l"/>
              </a:tabLst>
            </a:pPr>
            <a:r>
              <a:rPr sz="1600" spc="-10" dirty="0">
                <a:latin typeface="Arial"/>
                <a:cs typeface="Arial"/>
              </a:rPr>
              <a:t>Temperatura 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5" dirty="0">
                <a:latin typeface="Arial"/>
                <a:cs typeface="Arial"/>
              </a:rPr>
              <a:t>entre </a:t>
            </a:r>
            <a:r>
              <a:rPr lang="es-AR" sz="1600" dirty="0" smtClean="0">
                <a:latin typeface="Arial"/>
                <a:cs typeface="Arial"/>
              </a:rPr>
              <a:t>20</a:t>
            </a:r>
            <a:r>
              <a:rPr sz="1600" dirty="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2</a:t>
            </a:r>
            <a:r>
              <a:rPr lang="es-AR" sz="1600" dirty="0" smtClean="0">
                <a:latin typeface="Arial"/>
                <a:cs typeface="Arial"/>
              </a:rPr>
              <a:t>6</a:t>
            </a:r>
            <a:r>
              <a:rPr sz="1600" dirty="0" smtClean="0">
                <a:latin typeface="Times New Roman"/>
                <a:cs typeface="Times New Roman"/>
              </a:rPr>
              <a:t>°</a:t>
            </a:r>
            <a:r>
              <a:rPr sz="1600" dirty="0" smtClean="0">
                <a:latin typeface="Arial"/>
                <a:cs typeface="Arial"/>
              </a:rPr>
              <a:t>C</a:t>
            </a:r>
            <a:r>
              <a:rPr sz="16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9822D"/>
              </a:buClr>
              <a:buFont typeface="Arial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469900" indent="-190500">
              <a:lnSpc>
                <a:spcPct val="100000"/>
              </a:lnSpc>
              <a:buClr>
                <a:srgbClr val="E9822D"/>
              </a:buClr>
              <a:buChar char="•"/>
              <a:tabLst>
                <a:tab pos="469900" algn="l"/>
              </a:tabLst>
            </a:pPr>
            <a:r>
              <a:rPr sz="1600" spc="-10" dirty="0">
                <a:latin typeface="Arial"/>
                <a:cs typeface="Arial"/>
              </a:rPr>
              <a:t>Humedad </a:t>
            </a:r>
            <a:r>
              <a:rPr sz="1600" dirty="0">
                <a:latin typeface="Arial"/>
                <a:cs typeface="Arial"/>
              </a:rPr>
              <a:t>: </a:t>
            </a:r>
            <a:r>
              <a:rPr sz="1600" spc="-15" dirty="0">
                <a:latin typeface="Arial"/>
                <a:cs typeface="Arial"/>
              </a:rPr>
              <a:t>entre </a:t>
            </a:r>
            <a:r>
              <a:rPr sz="1600" dirty="0">
                <a:latin typeface="Arial"/>
                <a:cs typeface="Arial"/>
              </a:rPr>
              <a:t>35 y 65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35" dirty="0">
                <a:latin typeface="Arial"/>
                <a:cs typeface="Arial"/>
              </a:rPr>
              <a:t>%.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E9822D"/>
              </a:buClr>
              <a:buFont typeface="Arial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457200" indent="-177800">
              <a:lnSpc>
                <a:spcPct val="100000"/>
              </a:lnSpc>
              <a:buClr>
                <a:srgbClr val="E9822D"/>
              </a:buClr>
              <a:buChar char="•"/>
              <a:tabLst>
                <a:tab pos="457200" algn="l"/>
              </a:tabLst>
            </a:pPr>
            <a:r>
              <a:rPr sz="1600" spc="-5" dirty="0">
                <a:latin typeface="Arial"/>
                <a:cs typeface="Arial"/>
              </a:rPr>
              <a:t>Corriente </a:t>
            </a:r>
            <a:r>
              <a:rPr sz="1600" dirty="0">
                <a:latin typeface="Arial"/>
                <a:cs typeface="Arial"/>
              </a:rPr>
              <a:t>de aire : </a:t>
            </a:r>
            <a:r>
              <a:rPr sz="1600" spc="-15" dirty="0">
                <a:latin typeface="Arial"/>
                <a:cs typeface="Arial"/>
              </a:rPr>
              <a:t>entre </a:t>
            </a:r>
            <a:r>
              <a:rPr sz="1600" spc="-10" dirty="0">
                <a:latin typeface="Arial"/>
                <a:cs typeface="Arial"/>
              </a:rPr>
              <a:t>0,25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15" dirty="0">
                <a:latin typeface="Arial"/>
                <a:cs typeface="Arial"/>
              </a:rPr>
              <a:t>0,5</a:t>
            </a:r>
            <a:r>
              <a:rPr sz="1600" spc="1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m/s.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9822D"/>
              </a:buClr>
              <a:buFont typeface="Arial"/>
              <a:buChar char="•"/>
            </a:pPr>
            <a:endParaRPr sz="1700" dirty="0">
              <a:latin typeface="Times New Roman"/>
              <a:cs typeface="Times New Roman"/>
            </a:endParaRPr>
          </a:p>
          <a:p>
            <a:pPr marL="469900" indent="-190500">
              <a:lnSpc>
                <a:spcPct val="100000"/>
              </a:lnSpc>
              <a:buClr>
                <a:srgbClr val="E9822D"/>
              </a:buClr>
              <a:buChar char="•"/>
              <a:tabLst>
                <a:tab pos="469900" algn="l"/>
              </a:tabLst>
            </a:pPr>
            <a:r>
              <a:rPr sz="1600" spc="-10" dirty="0">
                <a:latin typeface="Arial"/>
                <a:cs typeface="Arial"/>
              </a:rPr>
              <a:t>Renovación </a:t>
            </a:r>
            <a:r>
              <a:rPr sz="1600" dirty="0">
                <a:latin typeface="Arial"/>
                <a:cs typeface="Arial"/>
              </a:rPr>
              <a:t>de aire : 10 </a:t>
            </a:r>
            <a:r>
              <a:rPr sz="1600" spc="-20" dirty="0">
                <a:latin typeface="Arial"/>
                <a:cs typeface="Arial"/>
              </a:rPr>
              <a:t>m3 </a:t>
            </a:r>
            <a:r>
              <a:rPr sz="1600" dirty="0">
                <a:latin typeface="Arial"/>
                <a:cs typeface="Arial"/>
              </a:rPr>
              <a:t>por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trabajador.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78400" y="1765300"/>
            <a:ext cx="4217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E9822D"/>
                </a:solidFill>
                <a:latin typeface="Arial"/>
                <a:cs typeface="Arial"/>
              </a:rPr>
              <a:t>RECOMENDACIONES </a:t>
            </a:r>
            <a:r>
              <a:rPr sz="1800" spc="-5" dirty="0">
                <a:solidFill>
                  <a:srgbClr val="E9822D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E9822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E9822D"/>
                </a:solidFill>
                <a:latin typeface="Arial"/>
                <a:cs typeface="Arial"/>
              </a:rPr>
              <a:t>MOBILIARIO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000" y="2400300"/>
            <a:ext cx="7493000" cy="329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Mantener </a:t>
            </a:r>
            <a:r>
              <a:rPr sz="1600" spc="50" dirty="0">
                <a:latin typeface="Arial"/>
                <a:cs typeface="Arial"/>
              </a:rPr>
              <a:t>el </a:t>
            </a:r>
            <a:r>
              <a:rPr sz="1600" spc="5" dirty="0">
                <a:latin typeface="Arial"/>
                <a:cs typeface="Arial"/>
              </a:rPr>
              <a:t>escritorio </a:t>
            </a:r>
            <a:r>
              <a:rPr sz="1600" spc="-15" dirty="0">
                <a:latin typeface="Arial"/>
                <a:cs typeface="Arial"/>
              </a:rPr>
              <a:t>ordenado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10" dirty="0">
                <a:latin typeface="Arial"/>
                <a:cs typeface="Arial"/>
              </a:rPr>
              <a:t>documento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cercanos.</a:t>
            </a:r>
            <a:endParaRPr sz="1600">
              <a:latin typeface="Arial"/>
              <a:cs typeface="Arial"/>
            </a:endParaRPr>
          </a:p>
          <a:p>
            <a:pPr marL="12700" marR="2818765">
              <a:lnSpc>
                <a:spcPct val="161500"/>
              </a:lnSpc>
            </a:pPr>
            <a:r>
              <a:rPr sz="1600" dirty="0">
                <a:latin typeface="Arial"/>
                <a:cs typeface="Arial"/>
              </a:rPr>
              <a:t>Debemos </a:t>
            </a:r>
            <a:r>
              <a:rPr sz="1600" spc="-35" dirty="0">
                <a:latin typeface="Arial"/>
                <a:cs typeface="Arial"/>
              </a:rPr>
              <a:t>ver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-10" dirty="0">
                <a:latin typeface="Arial"/>
                <a:cs typeface="Arial"/>
              </a:rPr>
              <a:t>documento </a:t>
            </a:r>
            <a:r>
              <a:rPr sz="1600" spc="45" dirty="0">
                <a:latin typeface="Arial"/>
                <a:cs typeface="Arial"/>
              </a:rPr>
              <a:t>sin </a:t>
            </a:r>
            <a:r>
              <a:rPr sz="1600" spc="-20" dirty="0">
                <a:latin typeface="Arial"/>
                <a:cs typeface="Arial"/>
              </a:rPr>
              <a:t>flexionar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espalda.  </a:t>
            </a:r>
            <a:r>
              <a:rPr sz="1600" spc="-10" dirty="0">
                <a:latin typeface="Arial"/>
                <a:cs typeface="Arial"/>
              </a:rPr>
              <a:t>Mantener </a:t>
            </a:r>
            <a:r>
              <a:rPr sz="1600" spc="-5" dirty="0">
                <a:latin typeface="Arial"/>
                <a:cs typeface="Arial"/>
              </a:rPr>
              <a:t>también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10" dirty="0">
                <a:latin typeface="Arial"/>
                <a:cs typeface="Arial"/>
              </a:rPr>
              <a:t>mano </a:t>
            </a:r>
            <a:r>
              <a:rPr sz="1600" spc="50" dirty="0">
                <a:latin typeface="Arial"/>
                <a:cs typeface="Arial"/>
              </a:rPr>
              <a:t>el </a:t>
            </a:r>
            <a:r>
              <a:rPr sz="1600" spc="-15" dirty="0">
                <a:latin typeface="Arial"/>
                <a:cs typeface="Arial"/>
              </a:rPr>
              <a:t>teléfono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ratón.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10" dirty="0">
                <a:latin typeface="Arial"/>
                <a:cs typeface="Arial"/>
              </a:rPr>
              <a:t>Ubicarse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30" dirty="0">
                <a:latin typeface="Arial"/>
                <a:cs typeface="Arial"/>
              </a:rPr>
              <a:t>una </a:t>
            </a:r>
            <a:r>
              <a:rPr sz="1600" spc="5" dirty="0">
                <a:latin typeface="Arial"/>
                <a:cs typeface="Arial"/>
              </a:rPr>
              <a:t>distancia </a:t>
            </a:r>
            <a:r>
              <a:rPr sz="1600" spc="-5" dirty="0">
                <a:latin typeface="Arial"/>
                <a:cs typeface="Arial"/>
              </a:rPr>
              <a:t>óptima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-5" dirty="0">
                <a:latin typeface="Arial"/>
                <a:cs typeface="Arial"/>
              </a:rPr>
              <a:t>monitor </a:t>
            </a:r>
            <a:r>
              <a:rPr sz="1600" spc="-10" dirty="0">
                <a:latin typeface="Arial"/>
                <a:cs typeface="Arial"/>
              </a:rPr>
              <a:t>(50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cm).</a:t>
            </a:r>
            <a:endParaRPr sz="1600">
              <a:latin typeface="Arial"/>
              <a:cs typeface="Arial"/>
            </a:endParaRPr>
          </a:p>
          <a:p>
            <a:pPr marL="12700" marR="469265">
              <a:lnSpc>
                <a:spcPct val="1615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Dejar </a:t>
            </a:r>
            <a:r>
              <a:rPr sz="1600" spc="5" dirty="0">
                <a:latin typeface="Arial"/>
                <a:cs typeface="Arial"/>
              </a:rPr>
              <a:t>espacio </a:t>
            </a:r>
            <a:r>
              <a:rPr sz="1600" spc="-15" dirty="0">
                <a:latin typeface="Arial"/>
                <a:cs typeface="Arial"/>
              </a:rPr>
              <a:t>entre </a:t>
            </a:r>
            <a:r>
              <a:rPr sz="1600" spc="50" dirty="0">
                <a:latin typeface="Arial"/>
                <a:cs typeface="Arial"/>
              </a:rPr>
              <a:t>el </a:t>
            </a:r>
            <a:r>
              <a:rPr sz="1600" spc="-15" dirty="0">
                <a:latin typeface="Arial"/>
                <a:cs typeface="Arial"/>
              </a:rPr>
              <a:t>teclado </a:t>
            </a:r>
            <a:r>
              <a:rPr sz="1600" dirty="0">
                <a:latin typeface="Arial"/>
                <a:cs typeface="Arial"/>
              </a:rPr>
              <a:t>y el final de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mesa, </a:t>
            </a:r>
            <a:r>
              <a:rPr sz="1600" spc="-10" dirty="0">
                <a:latin typeface="Arial"/>
                <a:cs typeface="Arial"/>
              </a:rPr>
              <a:t>mouse </a:t>
            </a:r>
            <a:r>
              <a:rPr sz="1600" dirty="0">
                <a:latin typeface="Arial"/>
                <a:cs typeface="Arial"/>
              </a:rPr>
              <a:t>al </a:t>
            </a:r>
            <a:r>
              <a:rPr sz="1600" spc="-15" dirty="0">
                <a:latin typeface="Arial"/>
                <a:cs typeface="Arial"/>
              </a:rPr>
              <a:t>lado </a:t>
            </a:r>
            <a:r>
              <a:rPr sz="1600" spc="35" dirty="0">
                <a:latin typeface="Arial"/>
                <a:cs typeface="Arial"/>
              </a:rPr>
              <a:t>del </a:t>
            </a:r>
            <a:r>
              <a:rPr sz="1600" spc="-15" dirty="0">
                <a:latin typeface="Arial"/>
                <a:cs typeface="Arial"/>
              </a:rPr>
              <a:t>teclado.  </a:t>
            </a:r>
            <a:r>
              <a:rPr sz="1600" spc="-10" dirty="0">
                <a:latin typeface="Arial"/>
                <a:cs typeface="Arial"/>
              </a:rPr>
              <a:t>Ubicarse </a:t>
            </a:r>
            <a:r>
              <a:rPr sz="1600" spc="-15" dirty="0">
                <a:latin typeface="Arial"/>
                <a:cs typeface="Arial"/>
              </a:rPr>
              <a:t>enfrente </a:t>
            </a:r>
            <a:r>
              <a:rPr sz="1600" dirty="0">
                <a:latin typeface="Arial"/>
                <a:cs typeface="Arial"/>
              </a:rPr>
              <a:t>al </a:t>
            </a:r>
            <a:r>
              <a:rPr sz="1600" spc="5" dirty="0">
                <a:latin typeface="Arial"/>
                <a:cs typeface="Arial"/>
              </a:rPr>
              <a:t>monitor,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5" dirty="0">
                <a:latin typeface="Arial"/>
                <a:cs typeface="Arial"/>
              </a:rPr>
              <a:t>forma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-50" dirty="0">
                <a:latin typeface="Arial"/>
                <a:cs typeface="Arial"/>
              </a:rPr>
              <a:t>no </a:t>
            </a:r>
            <a:r>
              <a:rPr sz="1600" dirty="0">
                <a:latin typeface="Arial"/>
                <a:cs typeface="Arial"/>
              </a:rPr>
              <a:t>sea </a:t>
            </a:r>
            <a:r>
              <a:rPr sz="1600" spc="-10" dirty="0">
                <a:latin typeface="Arial"/>
                <a:cs typeface="Arial"/>
              </a:rPr>
              <a:t>necesario </a:t>
            </a:r>
            <a:r>
              <a:rPr sz="1600" dirty="0">
                <a:latin typeface="Arial"/>
                <a:cs typeface="Arial"/>
              </a:rPr>
              <a:t>girar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dirty="0">
                <a:latin typeface="Arial"/>
                <a:cs typeface="Arial"/>
              </a:rPr>
              <a:t>cabeza.  </a:t>
            </a:r>
            <a:r>
              <a:rPr sz="1600" spc="-5" dirty="0">
                <a:latin typeface="Arial"/>
                <a:cs typeface="Arial"/>
              </a:rPr>
              <a:t>Dejar </a:t>
            </a:r>
            <a:r>
              <a:rPr sz="1600" spc="5" dirty="0">
                <a:latin typeface="Arial"/>
                <a:cs typeface="Arial"/>
              </a:rPr>
              <a:t>espacio </a:t>
            </a:r>
            <a:r>
              <a:rPr sz="1600" spc="-10" dirty="0">
                <a:latin typeface="Arial"/>
                <a:cs typeface="Arial"/>
              </a:rPr>
              <a:t>suficiente </a:t>
            </a:r>
            <a:r>
              <a:rPr sz="1600" spc="-5" dirty="0">
                <a:latin typeface="Arial"/>
                <a:cs typeface="Arial"/>
              </a:rPr>
              <a:t>para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spc="-10" dirty="0">
                <a:latin typeface="Arial"/>
                <a:cs typeface="Arial"/>
              </a:rPr>
              <a:t>piernas debajo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la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mesa.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1100"/>
              </a:spcBef>
            </a:pPr>
            <a:r>
              <a:rPr sz="1600" spc="-10" dirty="0">
                <a:latin typeface="Arial"/>
                <a:cs typeface="Arial"/>
              </a:rPr>
              <a:t>Mantener </a:t>
            </a:r>
            <a:r>
              <a:rPr sz="1600" spc="15" dirty="0">
                <a:latin typeface="Arial"/>
                <a:cs typeface="Arial"/>
              </a:rPr>
              <a:t>este </a:t>
            </a:r>
            <a:r>
              <a:rPr sz="1600" spc="5" dirty="0">
                <a:latin typeface="Arial"/>
                <a:cs typeface="Arial"/>
              </a:rPr>
              <a:t>espacio </a:t>
            </a:r>
            <a:r>
              <a:rPr sz="1600" spc="-10" dirty="0">
                <a:latin typeface="Arial"/>
                <a:cs typeface="Arial"/>
              </a:rPr>
              <a:t>libre, </a:t>
            </a:r>
            <a:r>
              <a:rPr sz="1600" spc="10" dirty="0">
                <a:latin typeface="Arial"/>
                <a:cs typeface="Arial"/>
              </a:rPr>
              <a:t>sin </a:t>
            </a:r>
            <a:r>
              <a:rPr sz="1600" dirty="0">
                <a:latin typeface="Arial"/>
                <a:cs typeface="Arial"/>
              </a:rPr>
              <a:t>objetos que </a:t>
            </a:r>
            <a:r>
              <a:rPr sz="1600" spc="-5" dirty="0">
                <a:latin typeface="Arial"/>
                <a:cs typeface="Arial"/>
              </a:rPr>
              <a:t>obstaculicen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-30" dirty="0">
                <a:latin typeface="Arial"/>
                <a:cs typeface="Arial"/>
              </a:rPr>
              <a:t>nos </a:t>
            </a:r>
            <a:r>
              <a:rPr sz="1600" spc="5" dirty="0">
                <a:latin typeface="Arial"/>
                <a:cs typeface="Arial"/>
              </a:rPr>
              <a:t>hagan </a:t>
            </a:r>
            <a:r>
              <a:rPr sz="1600" spc="-5" dirty="0">
                <a:latin typeface="Arial"/>
                <a:cs typeface="Arial"/>
              </a:rPr>
              <a:t>flexionar </a:t>
            </a:r>
            <a:r>
              <a:rPr sz="1600" spc="-20" dirty="0">
                <a:latin typeface="Arial"/>
                <a:cs typeface="Arial"/>
              </a:rPr>
              <a:t>las  </a:t>
            </a:r>
            <a:r>
              <a:rPr sz="1600" spc="-10" dirty="0">
                <a:latin typeface="Arial"/>
                <a:cs typeface="Arial"/>
              </a:rPr>
              <a:t>piernas.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900" y="24638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2857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900" y="3263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900" y="3632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900" y="40767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900" y="44577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0900" y="4851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0900" y="5245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14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2301239"/>
            <a:ext cx="4582160" cy="26035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65" dirty="0">
                <a:latin typeface="Arial"/>
                <a:cs typeface="Arial"/>
              </a:rPr>
              <a:t>Recomendaciones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para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cada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75" dirty="0">
                <a:latin typeface="Arial"/>
                <a:cs typeface="Arial"/>
              </a:rPr>
              <a:t>puesto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trabajo</a:t>
            </a:r>
            <a:endParaRPr sz="1600">
              <a:latin typeface="Arial"/>
              <a:cs typeface="Arial"/>
            </a:endParaRPr>
          </a:p>
          <a:p>
            <a:pPr marL="316865">
              <a:lnSpc>
                <a:spcPct val="100000"/>
              </a:lnSpc>
              <a:spcBef>
                <a:spcPts val="980"/>
              </a:spcBef>
            </a:pPr>
            <a:r>
              <a:rPr sz="1600" i="1" spc="110" dirty="0">
                <a:latin typeface="Arial"/>
                <a:cs typeface="Arial"/>
              </a:rPr>
              <a:t>Al</a:t>
            </a:r>
            <a:r>
              <a:rPr sz="1600" i="1" spc="-95" dirty="0">
                <a:latin typeface="Arial"/>
                <a:cs typeface="Arial"/>
              </a:rPr>
              <a:t> </a:t>
            </a:r>
            <a:r>
              <a:rPr sz="1600" i="1" spc="55" dirty="0">
                <a:latin typeface="Arial"/>
                <a:cs typeface="Arial"/>
              </a:rPr>
              <a:t>sentarse:</a:t>
            </a:r>
            <a:endParaRPr sz="1600">
              <a:latin typeface="Arial"/>
              <a:cs typeface="Arial"/>
            </a:endParaRPr>
          </a:p>
          <a:p>
            <a:pPr marL="508000" indent="-190500">
              <a:lnSpc>
                <a:spcPct val="100000"/>
              </a:lnSpc>
              <a:spcBef>
                <a:spcPts val="1280"/>
              </a:spcBef>
              <a:buClr>
                <a:srgbClr val="E9822D"/>
              </a:buClr>
              <a:buChar char="•"/>
              <a:tabLst>
                <a:tab pos="508000" algn="l"/>
              </a:tabLst>
            </a:pPr>
            <a:r>
              <a:rPr sz="1600" spc="-30" dirty="0">
                <a:latin typeface="Arial"/>
                <a:cs typeface="Arial"/>
              </a:rPr>
              <a:t>No </a:t>
            </a:r>
            <a:r>
              <a:rPr sz="1600" spc="-5" dirty="0">
                <a:latin typeface="Arial"/>
                <a:cs typeface="Arial"/>
              </a:rPr>
              <a:t>se </a:t>
            </a:r>
            <a:r>
              <a:rPr sz="1600" dirty="0">
                <a:latin typeface="Arial"/>
                <a:cs typeface="Arial"/>
              </a:rPr>
              <a:t>siente </a:t>
            </a:r>
            <a:r>
              <a:rPr sz="1600" spc="-25" dirty="0">
                <a:latin typeface="Arial"/>
                <a:cs typeface="Arial"/>
              </a:rPr>
              <a:t>lejos </a:t>
            </a:r>
            <a:r>
              <a:rPr sz="1600" spc="-50" dirty="0">
                <a:latin typeface="Arial"/>
                <a:cs typeface="Arial"/>
              </a:rPr>
              <a:t>ni </a:t>
            </a:r>
            <a:r>
              <a:rPr sz="1600" dirty="0">
                <a:latin typeface="Arial"/>
                <a:cs typeface="Arial"/>
              </a:rPr>
              <a:t>demasiado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bajo.</a:t>
            </a:r>
            <a:endParaRPr sz="1600">
              <a:latin typeface="Arial"/>
              <a:cs typeface="Arial"/>
            </a:endParaRPr>
          </a:p>
          <a:p>
            <a:pPr marL="508000" indent="-190500">
              <a:lnSpc>
                <a:spcPct val="100000"/>
              </a:lnSpc>
              <a:spcBef>
                <a:spcPts val="1180"/>
              </a:spcBef>
              <a:buClr>
                <a:srgbClr val="E9822D"/>
              </a:buClr>
              <a:buChar char="•"/>
              <a:tabLst>
                <a:tab pos="508000" algn="l"/>
              </a:tabLst>
            </a:pPr>
            <a:r>
              <a:rPr sz="1600" spc="-30" dirty="0">
                <a:latin typeface="Arial"/>
                <a:cs typeface="Arial"/>
              </a:rPr>
              <a:t>No </a:t>
            </a:r>
            <a:r>
              <a:rPr sz="1600" spc="-10" dirty="0">
                <a:latin typeface="Arial"/>
                <a:cs typeface="Arial"/>
              </a:rPr>
              <a:t>inclinar </a:t>
            </a:r>
            <a:r>
              <a:rPr sz="1600" spc="-30" dirty="0">
                <a:latin typeface="Arial"/>
                <a:cs typeface="Arial"/>
              </a:rPr>
              <a:t>la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cabeza.</a:t>
            </a:r>
            <a:endParaRPr sz="1600">
              <a:latin typeface="Arial"/>
              <a:cs typeface="Arial"/>
            </a:endParaRPr>
          </a:p>
          <a:p>
            <a:pPr marL="495300" marR="448309" indent="-177800">
              <a:lnSpc>
                <a:spcPts val="1900"/>
              </a:lnSpc>
              <a:spcBef>
                <a:spcPts val="1260"/>
              </a:spcBef>
              <a:buClr>
                <a:srgbClr val="E9822D"/>
              </a:buClr>
              <a:buChar char="•"/>
              <a:tabLst>
                <a:tab pos="495300" algn="l"/>
              </a:tabLst>
            </a:pPr>
            <a:r>
              <a:rPr sz="1600" spc="-5" dirty="0">
                <a:latin typeface="Arial"/>
                <a:cs typeface="Arial"/>
              </a:rPr>
              <a:t>Estirar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dirty="0">
                <a:latin typeface="Arial"/>
                <a:cs typeface="Arial"/>
              </a:rPr>
              <a:t>piernas: </a:t>
            </a:r>
            <a:r>
              <a:rPr sz="1600" spc="-10" dirty="0">
                <a:latin typeface="Arial"/>
                <a:cs typeface="Arial"/>
              </a:rPr>
              <a:t>favorece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irrigación 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50" dirty="0">
                <a:latin typeface="Arial"/>
                <a:cs typeface="Arial"/>
              </a:rPr>
              <a:t>no </a:t>
            </a:r>
            <a:r>
              <a:rPr sz="1600" spc="-15" dirty="0">
                <a:latin typeface="Arial"/>
                <a:cs typeface="Arial"/>
              </a:rPr>
              <a:t>fuerza </a:t>
            </a:r>
            <a:r>
              <a:rPr sz="1600" spc="-20" dirty="0">
                <a:latin typeface="Arial"/>
                <a:cs typeface="Arial"/>
              </a:rPr>
              <a:t>las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articulaciones.</a:t>
            </a:r>
            <a:endParaRPr sz="1600">
              <a:latin typeface="Arial"/>
              <a:cs typeface="Arial"/>
            </a:endParaRPr>
          </a:p>
          <a:p>
            <a:pPr marL="508000" indent="-190500">
              <a:lnSpc>
                <a:spcPct val="100000"/>
              </a:lnSpc>
              <a:spcBef>
                <a:spcPts val="1220"/>
              </a:spcBef>
              <a:buClr>
                <a:srgbClr val="E9822D"/>
              </a:buClr>
              <a:buChar char="•"/>
              <a:tabLst>
                <a:tab pos="508000" algn="l"/>
              </a:tabLst>
            </a:pPr>
            <a:r>
              <a:rPr sz="1600" spc="-30" dirty="0">
                <a:latin typeface="Arial"/>
                <a:cs typeface="Arial"/>
              </a:rPr>
              <a:t>No </a:t>
            </a:r>
            <a:r>
              <a:rPr sz="1600" dirty="0">
                <a:latin typeface="Arial"/>
                <a:cs typeface="Arial"/>
              </a:rPr>
              <a:t>encorvarse, </a:t>
            </a:r>
            <a:r>
              <a:rPr sz="1600" spc="-10" dirty="0">
                <a:latin typeface="Arial"/>
                <a:cs typeface="Arial"/>
              </a:rPr>
              <a:t>levantar </a:t>
            </a:r>
            <a:r>
              <a:rPr sz="1600" spc="-20" dirty="0">
                <a:latin typeface="Arial"/>
                <a:cs typeface="Arial"/>
              </a:rPr>
              <a:t>los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hombros.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92800" y="3276600"/>
            <a:ext cx="3136900" cy="2921000"/>
          </a:xfrm>
          <a:custGeom>
            <a:avLst/>
            <a:gdLst/>
            <a:ahLst/>
            <a:cxnLst/>
            <a:rect l="l" t="t" r="r" b="b"/>
            <a:pathLst>
              <a:path w="3136900" h="2921000">
                <a:moveTo>
                  <a:pt x="0" y="0"/>
                </a:moveTo>
                <a:lnTo>
                  <a:pt x="0" y="2921000"/>
                </a:lnTo>
                <a:lnTo>
                  <a:pt x="3136900" y="2921000"/>
                </a:lnTo>
                <a:lnTo>
                  <a:pt x="3136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9000" y="3251200"/>
            <a:ext cx="3098799" cy="287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6300" y="3238500"/>
            <a:ext cx="3111500" cy="2882900"/>
          </a:xfrm>
          <a:custGeom>
            <a:avLst/>
            <a:gdLst/>
            <a:ahLst/>
            <a:cxnLst/>
            <a:rect l="l" t="t" r="r" b="b"/>
            <a:pathLst>
              <a:path w="3111500" h="2882900">
                <a:moveTo>
                  <a:pt x="0" y="0"/>
                </a:moveTo>
                <a:lnTo>
                  <a:pt x="0" y="2882900"/>
                </a:lnTo>
                <a:lnTo>
                  <a:pt x="3111500" y="2882900"/>
                </a:lnTo>
                <a:lnTo>
                  <a:pt x="31115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1" y="2393156"/>
            <a:ext cx="2585323" cy="293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954655" y="1685926"/>
            <a:ext cx="5657850" cy="61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s-CO" altLang="es-CO" sz="1980" b="1">
                <a:solidFill>
                  <a:srgbClr val="A80000"/>
                </a:solidFill>
              </a:rPr>
              <a:t>ERGONOMÍA Y CREATIVIDAD AL SERVICIO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s-CO" altLang="es-CO" sz="1980" b="1">
                <a:solidFill>
                  <a:srgbClr val="A80000"/>
                </a:solidFill>
              </a:rPr>
              <a:t>          DE LA SALUD EN  EL TRABAJO</a:t>
            </a:r>
            <a:endParaRPr lang="es-ES" altLang="es-CO" sz="1980" b="1">
              <a:solidFill>
                <a:srgbClr val="A80000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57300" y="2503171"/>
            <a:ext cx="4652010" cy="33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1980"/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s-ES_tradnl" altLang="es-CO" sz="1980"/>
              <a:t>  Cabeza alineada con cuello y   hombros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s-ES_tradnl" altLang="es-CO" sz="1980"/>
              <a:t>  Espalda recta y apoyada en espaldar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s-ES" altLang="es-CO" sz="1980"/>
              <a:t> </a:t>
            </a:r>
            <a:r>
              <a:rPr lang="es-CO" altLang="es-CO" sz="1980"/>
              <a:t> </a:t>
            </a:r>
            <a:r>
              <a:rPr lang="es-ES_tradnl" altLang="es-CO" sz="1980"/>
              <a:t>Hombros relajados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s-CO" altLang="es-CO" sz="1980"/>
              <a:t>  </a:t>
            </a:r>
            <a:r>
              <a:rPr lang="es-ES" altLang="es-CO" sz="1980"/>
              <a:t>Brazos verticales y antebrazos </a:t>
            </a:r>
            <a:r>
              <a:rPr lang="es-ES_tradnl" altLang="es-CO" sz="1980"/>
              <a:t>                                     </a:t>
            </a:r>
            <a:r>
              <a:rPr lang="es-ES" altLang="es-CO" sz="1980"/>
              <a:t>horizontales, formando un ángulo recto </a:t>
            </a:r>
            <a:r>
              <a:rPr lang="es-ES_tradnl" altLang="es-CO" sz="1980"/>
              <a:t> </a:t>
            </a:r>
            <a:r>
              <a:rPr lang="es-ES" altLang="es-CO" sz="1980"/>
              <a:t>desde el codo</a:t>
            </a:r>
            <a:endParaRPr lang="es-ES_tradnl" altLang="es-CO" sz="1980"/>
          </a:p>
          <a:p>
            <a:pPr lvl="1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s-ES" altLang="es-CO" sz="1980"/>
              <a:t> </a:t>
            </a:r>
            <a:r>
              <a:rPr lang="es-CO" altLang="es-CO" sz="1980"/>
              <a:t> </a:t>
            </a:r>
            <a:r>
              <a:rPr lang="es-ES" altLang="es-CO" sz="1980"/>
              <a:t>Antebrazo</a:t>
            </a:r>
            <a:r>
              <a:rPr lang="es-ES_tradnl" altLang="es-CO" sz="1980"/>
              <a:t>s</a:t>
            </a:r>
            <a:r>
              <a:rPr lang="es-ES" altLang="es-CO" sz="1980"/>
              <a:t> y mano</a:t>
            </a:r>
            <a:r>
              <a:rPr lang="es-ES_tradnl" altLang="es-CO" sz="1980"/>
              <a:t>s</a:t>
            </a:r>
            <a:r>
              <a:rPr lang="es-ES" altLang="es-CO" sz="1980"/>
              <a:t> en línea recta</a:t>
            </a:r>
            <a:endParaRPr lang="es-ES" altLang="es-CO" sz="2310"/>
          </a:p>
        </p:txBody>
      </p:sp>
    </p:spTree>
    <p:extLst>
      <p:ext uri="{BB962C8B-B14F-4D97-AF65-F5344CB8AC3E}">
        <p14:creationId xmlns:p14="http://schemas.microsoft.com/office/powerpoint/2010/main" val="24268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954655" y="1689856"/>
            <a:ext cx="5657850" cy="61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s-CO" altLang="es-CO" sz="1980" b="1">
                <a:solidFill>
                  <a:srgbClr val="A80000"/>
                </a:solidFill>
              </a:rPr>
              <a:t>ERGONOMÍA Y CREATIVIDAD AL SERVICIO 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s-CO" altLang="es-CO" sz="1980" b="1">
                <a:solidFill>
                  <a:srgbClr val="A80000"/>
                </a:solidFill>
              </a:rPr>
              <a:t>          DE LA SALUD EN  EL TRABAJO</a:t>
            </a:r>
            <a:endParaRPr lang="es-ES" altLang="es-CO" sz="1980" b="1">
              <a:solidFill>
                <a:srgbClr val="A80000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457575" y="2566036"/>
            <a:ext cx="4714875" cy="36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s-ES_tradnl" altLang="es-CO" sz="1980"/>
              <a:t>  Antebrazos apoyados.</a:t>
            </a:r>
            <a:endParaRPr lang="es-CO" altLang="es-CO" sz="1980"/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s-CO" altLang="es-CO" sz="1980"/>
              <a:t>  </a:t>
            </a:r>
            <a:r>
              <a:rPr lang="es-ES" altLang="es-CO" sz="1980"/>
              <a:t>Manos relajadas, sin desviación lateral</a:t>
            </a:r>
            <a:r>
              <a:rPr lang="es-CO" altLang="es-CO" sz="1980"/>
              <a:t>.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s-CO" altLang="es-CO" sz="1980"/>
              <a:t>  </a:t>
            </a:r>
            <a:r>
              <a:rPr lang="es-ES" altLang="es-CO" sz="1980"/>
              <a:t>Muslos horizontales y piernas </a:t>
            </a:r>
            <a:r>
              <a:rPr lang="es-CO" altLang="es-CO" sz="1980"/>
              <a:t>  </a:t>
            </a:r>
            <a:r>
              <a:rPr lang="es-ES" altLang="es-CO" sz="1980"/>
              <a:t>verticales, formando un ángulo de 90º </a:t>
            </a:r>
            <a:endParaRPr lang="es-CO" altLang="es-CO" sz="1980"/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s-CO" altLang="es-CO" sz="1980"/>
              <a:t>  El </a:t>
            </a:r>
            <a:r>
              <a:rPr lang="es-ES" altLang="es-CO" sz="1980"/>
              <a:t>ángulo forma</a:t>
            </a:r>
            <a:r>
              <a:rPr lang="es-CO" altLang="es-CO" sz="1980"/>
              <a:t>do entre</a:t>
            </a:r>
            <a:r>
              <a:rPr lang="es-ES" altLang="es-CO" sz="1980"/>
              <a:t> la rodilla y el borde de la silla debe </a:t>
            </a:r>
            <a:r>
              <a:rPr lang="es-CO" altLang="es-CO" sz="1980"/>
              <a:t>considerar un espacio libre aproximado de 15 a 20 cm.</a:t>
            </a:r>
            <a:endParaRPr lang="es-ES" altLang="es-CO" sz="1980"/>
          </a:p>
        </p:txBody>
      </p:sp>
      <p:pic>
        <p:nvPicPr>
          <p:cNvPr id="12292" name="Picture 6" descr="http://www.bristol.com.br/images/ergono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754630"/>
            <a:ext cx="2514600" cy="257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9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4511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3000" y="2263139"/>
            <a:ext cx="2519680" cy="7620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65" dirty="0">
                <a:latin typeface="Arial"/>
                <a:cs typeface="Arial"/>
              </a:rPr>
              <a:t>Prevención </a:t>
            </a:r>
            <a:r>
              <a:rPr sz="1600" spc="55" dirty="0">
                <a:latin typeface="Arial"/>
                <a:cs typeface="Arial"/>
              </a:rPr>
              <a:t>de </a:t>
            </a:r>
            <a:r>
              <a:rPr sz="1600" spc="20" dirty="0">
                <a:latin typeface="Arial"/>
                <a:cs typeface="Arial"/>
              </a:rPr>
              <a:t>la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35" dirty="0">
                <a:latin typeface="Arial"/>
                <a:cs typeface="Arial"/>
              </a:rPr>
              <a:t>Fatiga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i="1" spc="50" dirty="0">
                <a:latin typeface="Arial"/>
                <a:cs typeface="Arial"/>
              </a:rPr>
              <a:t>Organización </a:t>
            </a:r>
            <a:r>
              <a:rPr sz="1600" i="1" spc="35" dirty="0">
                <a:latin typeface="Arial"/>
                <a:cs typeface="Arial"/>
              </a:rPr>
              <a:t>del</a:t>
            </a:r>
            <a:r>
              <a:rPr sz="1600" i="1" spc="-15" dirty="0">
                <a:latin typeface="Arial"/>
                <a:cs typeface="Arial"/>
              </a:rPr>
              <a:t> </a:t>
            </a:r>
            <a:r>
              <a:rPr sz="1600" i="1" spc="55" dirty="0">
                <a:latin typeface="Arial"/>
                <a:cs typeface="Arial"/>
              </a:rPr>
              <a:t>Trabajo: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3000" y="3238500"/>
            <a:ext cx="7364730" cy="1247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90500" marR="5080" indent="-177800">
              <a:lnSpc>
                <a:spcPct val="101600"/>
              </a:lnSpc>
              <a:spcBef>
                <a:spcPts val="70"/>
              </a:spcBef>
              <a:buClr>
                <a:srgbClr val="E9822D"/>
              </a:buClr>
              <a:buChar char="•"/>
              <a:tabLst>
                <a:tab pos="203200" algn="l"/>
              </a:tabLst>
            </a:pPr>
            <a:r>
              <a:rPr sz="1600" spc="-15" dirty="0">
                <a:latin typeface="Arial"/>
                <a:cs typeface="Arial"/>
              </a:rPr>
              <a:t>Reducción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-10" dirty="0">
                <a:latin typeface="Arial"/>
                <a:cs typeface="Arial"/>
              </a:rPr>
              <a:t>esfuerzo </a:t>
            </a:r>
            <a:r>
              <a:rPr sz="1600" spc="-5" dirty="0">
                <a:latin typeface="Arial"/>
                <a:cs typeface="Arial"/>
              </a:rPr>
              <a:t>muscular, </a:t>
            </a:r>
            <a:r>
              <a:rPr sz="1600" spc="5" dirty="0">
                <a:latin typeface="Arial"/>
                <a:cs typeface="Arial"/>
              </a:rPr>
              <a:t>control </a:t>
            </a:r>
            <a:r>
              <a:rPr sz="1600" dirty="0">
                <a:latin typeface="Arial"/>
                <a:cs typeface="Arial"/>
              </a:rPr>
              <a:t>automático de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5" dirty="0">
                <a:latin typeface="Arial"/>
                <a:cs typeface="Arial"/>
              </a:rPr>
              <a:t>movimientos,  distribución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dirty="0">
                <a:latin typeface="Arial"/>
                <a:cs typeface="Arial"/>
              </a:rPr>
              <a:t>esfuerzos </a:t>
            </a:r>
            <a:r>
              <a:rPr sz="1600" spc="50" dirty="0">
                <a:latin typeface="Arial"/>
                <a:cs typeface="Arial"/>
              </a:rPr>
              <a:t>en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5" dirty="0">
                <a:latin typeface="Arial"/>
                <a:cs typeface="Arial"/>
              </a:rPr>
              <a:t>diferentes </a:t>
            </a:r>
            <a:r>
              <a:rPr sz="1600" spc="-10" dirty="0">
                <a:latin typeface="Arial"/>
                <a:cs typeface="Arial"/>
              </a:rPr>
              <a:t>músculos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-5" dirty="0">
                <a:latin typeface="Arial"/>
                <a:cs typeface="Arial"/>
              </a:rPr>
              <a:t>cuerpo, </a:t>
            </a:r>
            <a:r>
              <a:rPr sz="1600" dirty="0">
                <a:latin typeface="Arial"/>
                <a:cs typeface="Arial"/>
              </a:rPr>
              <a:t>eliminación  de </a:t>
            </a:r>
            <a:r>
              <a:rPr sz="1600" spc="-15" dirty="0">
                <a:latin typeface="Arial"/>
                <a:cs typeface="Arial"/>
              </a:rPr>
              <a:t>movimientos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inútiles.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9822D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5"/>
              </a:spcBef>
              <a:buClr>
                <a:srgbClr val="E9822D"/>
              </a:buClr>
              <a:buChar char="•"/>
              <a:tabLst>
                <a:tab pos="190500" algn="l"/>
              </a:tabLst>
            </a:pPr>
            <a:r>
              <a:rPr sz="1600" spc="-10" dirty="0">
                <a:latin typeface="Arial"/>
                <a:cs typeface="Arial"/>
              </a:rPr>
              <a:t>Descanso fatiga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psíquica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2700" y="21463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1900" y="22352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9900" y="2339339"/>
            <a:ext cx="3079115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1000"/>
              </a:lnSpc>
              <a:spcBef>
                <a:spcPts val="100"/>
              </a:spcBef>
            </a:pPr>
            <a:r>
              <a:rPr sz="1600" spc="-20" dirty="0">
                <a:latin typeface="Arial"/>
                <a:cs typeface="Arial"/>
              </a:rPr>
              <a:t>Turnos </a:t>
            </a:r>
            <a:r>
              <a:rPr sz="1600" spc="-10" dirty="0">
                <a:latin typeface="Arial"/>
                <a:cs typeface="Arial"/>
              </a:rPr>
              <a:t>nocturnos, diurnos mixtos.  </a:t>
            </a:r>
            <a:r>
              <a:rPr sz="1600" spc="-15" dirty="0">
                <a:latin typeface="Arial"/>
                <a:cs typeface="Arial"/>
              </a:rPr>
              <a:t>Ritmos.</a:t>
            </a:r>
            <a:endParaRPr sz="1600">
              <a:latin typeface="Arial"/>
              <a:cs typeface="Arial"/>
            </a:endParaRPr>
          </a:p>
          <a:p>
            <a:pPr marL="12700" marR="119380" indent="-635">
              <a:lnSpc>
                <a:spcPct val="151000"/>
              </a:lnSpc>
            </a:pPr>
            <a:r>
              <a:rPr sz="1600" spc="-15" dirty="0">
                <a:latin typeface="Arial"/>
                <a:cs typeface="Arial"/>
              </a:rPr>
              <a:t>Alteraciones </a:t>
            </a:r>
            <a:r>
              <a:rPr sz="1600" spc="35" dirty="0">
                <a:latin typeface="Arial"/>
                <a:cs typeface="Arial"/>
              </a:rPr>
              <a:t>del </a:t>
            </a:r>
            <a:r>
              <a:rPr sz="1600" spc="-15" dirty="0">
                <a:latin typeface="Arial"/>
                <a:cs typeface="Arial"/>
              </a:rPr>
              <a:t>ritmo </a:t>
            </a:r>
            <a:r>
              <a:rPr sz="1600" spc="35" dirty="0">
                <a:latin typeface="Arial"/>
                <a:cs typeface="Arial"/>
              </a:rPr>
              <a:t>del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sueño.  Sobre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tiempo.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5" dirty="0">
                <a:latin typeface="Arial"/>
                <a:cs typeface="Arial"/>
              </a:rPr>
              <a:t>Tareas.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2200" y="1828800"/>
            <a:ext cx="811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4865" algn="l"/>
              </a:tabLst>
            </a:pPr>
            <a:r>
              <a:rPr sz="1800" u="heavy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spc="5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ORGANIZACIÓN </a:t>
            </a:r>
            <a:r>
              <a:rPr sz="1800" u="heavy" spc="30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DEL</a:t>
            </a:r>
            <a:r>
              <a:rPr sz="1800" u="heavy" spc="-65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50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TRABAJO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300" y="25527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300" y="2908300"/>
            <a:ext cx="139700" cy="152400"/>
          </a:xfrm>
          <a:custGeom>
            <a:avLst/>
            <a:gdLst/>
            <a:ahLst/>
            <a:cxnLst/>
            <a:rect l="l" t="t" r="r" b="b"/>
            <a:pathLst>
              <a:path w="139700" h="152400">
                <a:moveTo>
                  <a:pt x="0" y="0"/>
                </a:moveTo>
                <a:lnTo>
                  <a:pt x="0" y="152400"/>
                </a:lnTo>
                <a:lnTo>
                  <a:pt x="139700" y="1524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300" y="32766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3300" y="36703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3300" y="4025900"/>
            <a:ext cx="139700" cy="152400"/>
          </a:xfrm>
          <a:custGeom>
            <a:avLst/>
            <a:gdLst/>
            <a:ahLst/>
            <a:cxnLst/>
            <a:rect l="l" t="t" r="r" b="b"/>
            <a:pathLst>
              <a:path w="139700" h="152400">
                <a:moveTo>
                  <a:pt x="0" y="0"/>
                </a:moveTo>
                <a:lnTo>
                  <a:pt x="0" y="152400"/>
                </a:lnTo>
                <a:lnTo>
                  <a:pt x="139700" y="1524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3100" y="3352800"/>
            <a:ext cx="2692400" cy="2552700"/>
          </a:xfrm>
          <a:custGeom>
            <a:avLst/>
            <a:gdLst/>
            <a:ahLst/>
            <a:cxnLst/>
            <a:rect l="l" t="t" r="r" b="b"/>
            <a:pathLst>
              <a:path w="2692400" h="2552700">
                <a:moveTo>
                  <a:pt x="0" y="0"/>
                </a:moveTo>
                <a:lnTo>
                  <a:pt x="0" y="2552700"/>
                </a:lnTo>
                <a:lnTo>
                  <a:pt x="2692400" y="2552700"/>
                </a:lnTo>
                <a:lnTo>
                  <a:pt x="269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9300" y="3314700"/>
            <a:ext cx="2641600" cy="252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16600" y="3302000"/>
            <a:ext cx="2654300" cy="2540000"/>
          </a:xfrm>
          <a:custGeom>
            <a:avLst/>
            <a:gdLst/>
            <a:ahLst/>
            <a:cxnLst/>
            <a:rect l="l" t="t" r="r" b="b"/>
            <a:pathLst>
              <a:path w="2654300" h="2540000">
                <a:moveTo>
                  <a:pt x="0" y="0"/>
                </a:moveTo>
                <a:lnTo>
                  <a:pt x="0" y="2540000"/>
                </a:lnTo>
                <a:lnTo>
                  <a:pt x="2654300" y="2540000"/>
                </a:lnTo>
                <a:lnTo>
                  <a:pt x="2654300" y="0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1100" y="2501900"/>
            <a:ext cx="4356100" cy="2352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Arial"/>
                <a:cs typeface="Arial"/>
              </a:rPr>
              <a:t>Ventajas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fisiológicas</a:t>
            </a:r>
            <a:endParaRPr sz="1600">
              <a:latin typeface="Arial"/>
              <a:cs typeface="Arial"/>
            </a:endParaRPr>
          </a:p>
          <a:p>
            <a:pPr marL="12700" marR="1486535">
              <a:lnSpc>
                <a:spcPct val="171900"/>
              </a:lnSpc>
            </a:pPr>
            <a:r>
              <a:rPr sz="1600" spc="-20" dirty="0">
                <a:latin typeface="Arial"/>
                <a:cs typeface="Arial"/>
              </a:rPr>
              <a:t>Mejora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dirty="0">
                <a:latin typeface="Arial"/>
                <a:cs typeface="Arial"/>
              </a:rPr>
              <a:t>amplitud articular  </a:t>
            </a:r>
            <a:r>
              <a:rPr sz="1600" spc="-20" dirty="0">
                <a:latin typeface="Arial"/>
                <a:cs typeface="Arial"/>
              </a:rPr>
              <a:t>Mejora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dirty="0">
                <a:latin typeface="Arial"/>
                <a:cs typeface="Arial"/>
              </a:rPr>
              <a:t>oxigenación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muscular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3300"/>
              </a:lnSpc>
              <a:spcBef>
                <a:spcPts val="240"/>
              </a:spcBef>
            </a:pPr>
            <a:r>
              <a:rPr sz="1600" spc="-20" dirty="0">
                <a:latin typeface="Arial"/>
                <a:cs typeface="Arial"/>
              </a:rPr>
              <a:t>Optimiza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elasticidad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tendones </a:t>
            </a:r>
            <a:r>
              <a:rPr sz="1600" dirty="0">
                <a:latin typeface="Arial"/>
                <a:cs typeface="Arial"/>
              </a:rPr>
              <a:t>y músculos  </a:t>
            </a:r>
            <a:r>
              <a:rPr sz="1600" spc="-20" dirty="0">
                <a:latin typeface="Arial"/>
                <a:cs typeface="Arial"/>
              </a:rPr>
              <a:t>Retarda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aparición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10" dirty="0">
                <a:latin typeface="Arial"/>
                <a:cs typeface="Arial"/>
              </a:rPr>
              <a:t>fatiga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muscular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15" dirty="0">
                <a:latin typeface="Arial"/>
                <a:cs typeface="Arial"/>
              </a:rPr>
              <a:t>Evita </a:t>
            </a:r>
            <a:r>
              <a:rPr sz="1600" dirty="0">
                <a:latin typeface="Arial"/>
                <a:cs typeface="Arial"/>
              </a:rPr>
              <a:t>molestias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muscoloesqueléticas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4500" y="1765300"/>
            <a:ext cx="2413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solidFill>
                  <a:srgbClr val="E9822D"/>
                </a:solidFill>
                <a:latin typeface="Arial"/>
                <a:cs typeface="Arial"/>
              </a:rPr>
              <a:t>GIMNASIA </a:t>
            </a:r>
            <a:r>
              <a:rPr sz="1800" spc="-5" dirty="0">
                <a:solidFill>
                  <a:srgbClr val="E9822D"/>
                </a:solidFill>
                <a:latin typeface="Arial"/>
                <a:cs typeface="Arial"/>
              </a:rPr>
              <a:t>DE</a:t>
            </a:r>
            <a:r>
              <a:rPr sz="1800" spc="-80" dirty="0">
                <a:solidFill>
                  <a:srgbClr val="E9822D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E9822D"/>
                </a:solidFill>
                <a:latin typeface="Arial"/>
                <a:cs typeface="Arial"/>
              </a:rPr>
              <a:t>PAUSA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900" y="25527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900" y="29464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900" y="3378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900" y="3810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900" y="42164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900" y="46482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01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7000" y="4470400"/>
            <a:ext cx="2793999" cy="186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5100" y="4457700"/>
            <a:ext cx="2755900" cy="1828800"/>
          </a:xfrm>
          <a:custGeom>
            <a:avLst/>
            <a:gdLst/>
            <a:ahLst/>
            <a:cxnLst/>
            <a:rect l="l" t="t" r="r" b="b"/>
            <a:pathLst>
              <a:path w="2755900" h="1828800">
                <a:moveTo>
                  <a:pt x="0" y="0"/>
                </a:moveTo>
                <a:lnTo>
                  <a:pt x="0" y="1828800"/>
                </a:lnTo>
                <a:lnTo>
                  <a:pt x="2755900" y="1828800"/>
                </a:lnTo>
                <a:lnTo>
                  <a:pt x="2755899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5800" y="2374900"/>
            <a:ext cx="3314700" cy="1727200"/>
          </a:xfrm>
          <a:custGeom>
            <a:avLst/>
            <a:gdLst/>
            <a:ahLst/>
            <a:cxnLst/>
            <a:rect l="l" t="t" r="r" b="b"/>
            <a:pathLst>
              <a:path w="3314700" h="1727200">
                <a:moveTo>
                  <a:pt x="0" y="0"/>
                </a:moveTo>
                <a:lnTo>
                  <a:pt x="0" y="1727200"/>
                </a:lnTo>
                <a:lnTo>
                  <a:pt x="3314700" y="1727199"/>
                </a:lnTo>
                <a:lnTo>
                  <a:pt x="3314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600" y="2349500"/>
            <a:ext cx="33528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3900" y="2336800"/>
            <a:ext cx="3365500" cy="1689100"/>
          </a:xfrm>
          <a:custGeom>
            <a:avLst/>
            <a:gdLst/>
            <a:ahLst/>
            <a:cxnLst/>
            <a:rect l="l" t="t" r="r" b="b"/>
            <a:pathLst>
              <a:path w="3365500" h="1689100">
                <a:moveTo>
                  <a:pt x="0" y="0"/>
                </a:moveTo>
                <a:lnTo>
                  <a:pt x="0" y="1689100"/>
                </a:lnTo>
                <a:lnTo>
                  <a:pt x="3365500" y="1689099"/>
                </a:lnTo>
                <a:lnTo>
                  <a:pt x="33655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0" y="4533900"/>
            <a:ext cx="3136900" cy="1765300"/>
          </a:xfrm>
          <a:custGeom>
            <a:avLst/>
            <a:gdLst/>
            <a:ahLst/>
            <a:cxnLst/>
            <a:rect l="l" t="t" r="r" b="b"/>
            <a:pathLst>
              <a:path w="3136900" h="1765300">
                <a:moveTo>
                  <a:pt x="0" y="0"/>
                </a:moveTo>
                <a:lnTo>
                  <a:pt x="0" y="1765300"/>
                </a:lnTo>
                <a:lnTo>
                  <a:pt x="3136900" y="1765300"/>
                </a:lnTo>
                <a:lnTo>
                  <a:pt x="3136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5000" y="4495800"/>
            <a:ext cx="3124199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300" y="4483100"/>
            <a:ext cx="3136900" cy="1765300"/>
          </a:xfrm>
          <a:custGeom>
            <a:avLst/>
            <a:gdLst/>
            <a:ahLst/>
            <a:cxnLst/>
            <a:rect l="l" t="t" r="r" b="b"/>
            <a:pathLst>
              <a:path w="3136900" h="1765300">
                <a:moveTo>
                  <a:pt x="0" y="0"/>
                </a:moveTo>
                <a:lnTo>
                  <a:pt x="0" y="1765300"/>
                </a:lnTo>
                <a:lnTo>
                  <a:pt x="3136900" y="1765300"/>
                </a:lnTo>
                <a:lnTo>
                  <a:pt x="31369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01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527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81500" y="4241800"/>
            <a:ext cx="1943100" cy="2527300"/>
          </a:xfrm>
          <a:custGeom>
            <a:avLst/>
            <a:gdLst/>
            <a:ahLst/>
            <a:cxnLst/>
            <a:rect l="l" t="t" r="r" b="b"/>
            <a:pathLst>
              <a:path w="1943100" h="2527300">
                <a:moveTo>
                  <a:pt x="0" y="0"/>
                </a:moveTo>
                <a:lnTo>
                  <a:pt x="0" y="2527300"/>
                </a:lnTo>
                <a:lnTo>
                  <a:pt x="1943100" y="2527300"/>
                </a:lnTo>
                <a:lnTo>
                  <a:pt x="1943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7700" y="4178300"/>
            <a:ext cx="1905000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5000" y="4165600"/>
            <a:ext cx="1917700" cy="2565400"/>
          </a:xfrm>
          <a:custGeom>
            <a:avLst/>
            <a:gdLst/>
            <a:ahLst/>
            <a:cxnLst/>
            <a:rect l="l" t="t" r="r" b="b"/>
            <a:pathLst>
              <a:path w="1917700" h="2565400">
                <a:moveTo>
                  <a:pt x="0" y="0"/>
                </a:moveTo>
                <a:lnTo>
                  <a:pt x="0" y="2565400"/>
                </a:lnTo>
                <a:lnTo>
                  <a:pt x="1917700" y="2565400"/>
                </a:lnTo>
                <a:lnTo>
                  <a:pt x="19177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2300" y="4178300"/>
            <a:ext cx="19431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97700" y="4165600"/>
            <a:ext cx="1917700" cy="2565400"/>
          </a:xfrm>
          <a:custGeom>
            <a:avLst/>
            <a:gdLst/>
            <a:ahLst/>
            <a:cxnLst/>
            <a:rect l="l" t="t" r="r" b="b"/>
            <a:pathLst>
              <a:path w="1917700" h="2565400">
                <a:moveTo>
                  <a:pt x="0" y="0"/>
                </a:moveTo>
                <a:lnTo>
                  <a:pt x="0" y="2565400"/>
                </a:lnTo>
                <a:lnTo>
                  <a:pt x="1917700" y="2565400"/>
                </a:lnTo>
                <a:lnTo>
                  <a:pt x="19177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900" y="43942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42900" y="2364739"/>
            <a:ext cx="5734050" cy="40132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40" dirty="0">
                <a:latin typeface="Arial"/>
                <a:cs typeface="Arial"/>
              </a:rPr>
              <a:t>Ventajas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productivas</a:t>
            </a:r>
            <a:endParaRPr sz="1600">
              <a:latin typeface="Arial"/>
              <a:cs typeface="Arial"/>
            </a:endParaRPr>
          </a:p>
          <a:p>
            <a:pPr marL="381000" indent="-191135">
              <a:lnSpc>
                <a:spcPct val="100000"/>
              </a:lnSpc>
              <a:spcBef>
                <a:spcPts val="880"/>
              </a:spcBef>
              <a:buClr>
                <a:srgbClr val="E9822D"/>
              </a:buClr>
              <a:buChar char="•"/>
              <a:tabLst>
                <a:tab pos="381635" algn="l"/>
              </a:tabLst>
            </a:pPr>
            <a:r>
              <a:rPr sz="1600" spc="-20" dirty="0">
                <a:latin typeface="Arial"/>
                <a:cs typeface="Arial"/>
              </a:rPr>
              <a:t>Rompe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-5" dirty="0">
                <a:latin typeface="Arial"/>
                <a:cs typeface="Arial"/>
              </a:rPr>
              <a:t>rutina</a:t>
            </a:r>
            <a:r>
              <a:rPr sz="1600" spc="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laboral.</a:t>
            </a:r>
            <a:endParaRPr sz="1600">
              <a:latin typeface="Arial"/>
              <a:cs typeface="Arial"/>
            </a:endParaRPr>
          </a:p>
          <a:p>
            <a:pPr marL="368300" indent="-178435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68935" algn="l"/>
              </a:tabLst>
            </a:pPr>
            <a:r>
              <a:rPr sz="1600" spc="-5" dirty="0">
                <a:latin typeface="Arial"/>
                <a:cs typeface="Arial"/>
              </a:rPr>
              <a:t>Mejora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concentración </a:t>
            </a:r>
            <a:r>
              <a:rPr sz="1600" spc="50" dirty="0">
                <a:latin typeface="Arial"/>
                <a:cs typeface="Arial"/>
              </a:rPr>
              <a:t>en </a:t>
            </a:r>
            <a:r>
              <a:rPr sz="1600" spc="-30" dirty="0">
                <a:latin typeface="Arial"/>
                <a:cs typeface="Arial"/>
              </a:rPr>
              <a:t>la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tarea.</a:t>
            </a:r>
            <a:endParaRPr sz="1600">
              <a:latin typeface="Arial"/>
              <a:cs typeface="Arial"/>
            </a:endParaRPr>
          </a:p>
          <a:p>
            <a:pPr marL="368300" indent="-178435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68935" algn="l"/>
              </a:tabLst>
            </a:pPr>
            <a:r>
              <a:rPr sz="1600" spc="-5" dirty="0">
                <a:latin typeface="Arial"/>
                <a:cs typeface="Arial"/>
              </a:rPr>
              <a:t>Mejora </a:t>
            </a:r>
            <a:r>
              <a:rPr sz="1600" spc="50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desempeño </a:t>
            </a:r>
            <a:r>
              <a:rPr sz="1600" spc="50" dirty="0">
                <a:latin typeface="Arial"/>
                <a:cs typeface="Arial"/>
              </a:rPr>
              <a:t>en </a:t>
            </a:r>
            <a:r>
              <a:rPr sz="1600" spc="-10" dirty="0">
                <a:latin typeface="Arial"/>
                <a:cs typeface="Arial"/>
              </a:rPr>
              <a:t>labores </a:t>
            </a:r>
            <a:r>
              <a:rPr sz="1600" spc="30" dirty="0">
                <a:latin typeface="Arial"/>
                <a:cs typeface="Arial"/>
              </a:rPr>
              <a:t>con </a:t>
            </a:r>
            <a:r>
              <a:rPr sz="1600" spc="-15" dirty="0">
                <a:latin typeface="Arial"/>
                <a:cs typeface="Arial"/>
              </a:rPr>
              <a:t>movimiento</a:t>
            </a:r>
            <a:r>
              <a:rPr sz="1600" spc="-2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repetido.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9822D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9822D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40" dirty="0">
                <a:latin typeface="Arial"/>
                <a:cs typeface="Arial"/>
              </a:rPr>
              <a:t>Ventajas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Psicológicas</a:t>
            </a:r>
            <a:endParaRPr sz="1600">
              <a:latin typeface="Arial"/>
              <a:cs typeface="Arial"/>
            </a:endParaRPr>
          </a:p>
          <a:p>
            <a:pPr marL="1079500" marR="3136265" lvl="1">
              <a:lnSpc>
                <a:spcPct val="119800"/>
              </a:lnSpc>
              <a:spcBef>
                <a:spcPts val="400"/>
              </a:spcBef>
              <a:buClr>
                <a:srgbClr val="E9822D"/>
              </a:buClr>
              <a:buChar char="•"/>
              <a:tabLst>
                <a:tab pos="1207135" algn="l"/>
              </a:tabLst>
            </a:pPr>
            <a:r>
              <a:rPr sz="1600" spc="-10" dirty="0">
                <a:latin typeface="Arial"/>
                <a:cs typeface="Arial"/>
              </a:rPr>
              <a:t>Disminución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 </a:t>
            </a:r>
            <a:r>
              <a:rPr sz="1600" spc="-15" dirty="0">
                <a:latin typeface="Arial"/>
                <a:cs typeface="Arial"/>
              </a:rPr>
              <a:t>estrés.</a:t>
            </a:r>
            <a:endParaRPr sz="1600">
              <a:latin typeface="Arial"/>
              <a:cs typeface="Arial"/>
            </a:endParaRPr>
          </a:p>
          <a:p>
            <a:pPr marL="1079500" marR="3376929" lvl="1">
              <a:lnSpc>
                <a:spcPct val="119800"/>
              </a:lnSpc>
              <a:buClr>
                <a:srgbClr val="E9822D"/>
              </a:buClr>
              <a:buChar char="•"/>
              <a:tabLst>
                <a:tab pos="1207135" algn="l"/>
              </a:tabLst>
            </a:pPr>
            <a:r>
              <a:rPr sz="1600" spc="-5" dirty="0">
                <a:latin typeface="Arial"/>
                <a:cs typeface="Arial"/>
              </a:rPr>
              <a:t>Mejora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clima  </a:t>
            </a:r>
            <a:r>
              <a:rPr sz="1600" spc="-20" dirty="0">
                <a:latin typeface="Arial"/>
                <a:cs typeface="Arial"/>
              </a:rPr>
              <a:t>laboral.</a:t>
            </a:r>
            <a:endParaRPr sz="1600">
              <a:latin typeface="Arial"/>
              <a:cs typeface="Arial"/>
            </a:endParaRPr>
          </a:p>
          <a:p>
            <a:pPr marL="1079500" marR="3624579" lvl="1">
              <a:lnSpc>
                <a:spcPct val="119800"/>
              </a:lnSpc>
              <a:buClr>
                <a:srgbClr val="E9822D"/>
              </a:buClr>
              <a:buChar char="•"/>
              <a:tabLst>
                <a:tab pos="1207135" algn="l"/>
              </a:tabLst>
            </a:pPr>
            <a:r>
              <a:rPr sz="1600" spc="-5" dirty="0">
                <a:latin typeface="Arial"/>
                <a:cs typeface="Arial"/>
              </a:rPr>
              <a:t>Mejora </a:t>
            </a:r>
            <a:r>
              <a:rPr sz="1600" spc="-30" dirty="0">
                <a:latin typeface="Arial"/>
                <a:cs typeface="Arial"/>
              </a:rPr>
              <a:t>la  </a:t>
            </a:r>
            <a:r>
              <a:rPr sz="1600" spc="-40" dirty="0">
                <a:latin typeface="Arial"/>
                <a:cs typeface="Arial"/>
              </a:rPr>
              <a:t>m</a:t>
            </a:r>
            <a:r>
              <a:rPr sz="1600" spc="5" dirty="0">
                <a:latin typeface="Arial"/>
                <a:cs typeface="Arial"/>
              </a:rPr>
              <a:t>o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40" dirty="0">
                <a:latin typeface="Arial"/>
                <a:cs typeface="Arial"/>
              </a:rPr>
              <a:t>i</a:t>
            </a:r>
            <a:r>
              <a:rPr sz="1600" spc="-105" dirty="0">
                <a:latin typeface="Arial"/>
                <a:cs typeface="Arial"/>
              </a:rPr>
              <a:t>v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4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ón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1900" y="21463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28100" y="2070100"/>
            <a:ext cx="2794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0900" y="24511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2999" y="2263139"/>
            <a:ext cx="2805430" cy="11684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15" dirty="0">
                <a:latin typeface="Arial"/>
                <a:cs typeface="Arial"/>
              </a:rPr>
              <a:t>ETIMOLOGÍA</a:t>
            </a:r>
            <a:endParaRPr sz="1600">
              <a:latin typeface="Arial"/>
              <a:cs typeface="Arial"/>
            </a:endParaRPr>
          </a:p>
          <a:p>
            <a:pPr marL="342900" indent="-1778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42900" algn="l"/>
                <a:tab pos="1078865" algn="l"/>
              </a:tabLst>
            </a:pPr>
            <a:r>
              <a:rPr sz="1600" dirty="0">
                <a:latin typeface="Arial"/>
                <a:cs typeface="Arial"/>
              </a:rPr>
              <a:t>Ergo	: </a:t>
            </a:r>
            <a:r>
              <a:rPr sz="1600" spc="-10" dirty="0">
                <a:latin typeface="Arial"/>
                <a:cs typeface="Arial"/>
              </a:rPr>
              <a:t>Trabajo,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actividad</a:t>
            </a:r>
            <a:endParaRPr sz="1600">
              <a:latin typeface="Arial"/>
              <a:cs typeface="Arial"/>
            </a:endParaRPr>
          </a:p>
          <a:p>
            <a:pPr marL="355600" indent="-190500">
              <a:lnSpc>
                <a:spcPct val="100000"/>
              </a:lnSpc>
              <a:spcBef>
                <a:spcPts val="1280"/>
              </a:spcBef>
              <a:buClr>
                <a:srgbClr val="E9822D"/>
              </a:buClr>
              <a:buChar char="•"/>
              <a:tabLst>
                <a:tab pos="355600" algn="l"/>
              </a:tabLst>
            </a:pPr>
            <a:r>
              <a:rPr sz="1600" spc="-20" dirty="0">
                <a:latin typeface="Arial"/>
                <a:cs typeface="Arial"/>
              </a:rPr>
              <a:t>Nomos </a:t>
            </a:r>
            <a:r>
              <a:rPr sz="1600" dirty="0">
                <a:latin typeface="Arial"/>
                <a:cs typeface="Arial"/>
              </a:rPr>
              <a:t>: Principios,</a:t>
            </a:r>
            <a:r>
              <a:rPr sz="1600" spc="-2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leyes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2200" y="1752600"/>
            <a:ext cx="811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41265" algn="l"/>
              </a:tabLst>
            </a:pPr>
            <a:r>
              <a:rPr sz="1800" u="heavy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spc="-5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DEFINICIÓN DE</a:t>
            </a:r>
            <a:r>
              <a:rPr sz="1800" u="heavy" spc="-45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CONCEPTO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5400" y="3695700"/>
            <a:ext cx="4578985" cy="1729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5080" indent="-177800">
              <a:lnSpc>
                <a:spcPct val="99800"/>
              </a:lnSpc>
              <a:spcBef>
                <a:spcPts val="100"/>
              </a:spcBef>
              <a:buClr>
                <a:srgbClr val="E9822D"/>
              </a:buClr>
              <a:buChar char="•"/>
              <a:tabLst>
                <a:tab pos="190500" algn="l"/>
              </a:tabLst>
            </a:pPr>
            <a:r>
              <a:rPr sz="1600" dirty="0">
                <a:latin typeface="Arial"/>
                <a:cs typeface="Arial"/>
              </a:rPr>
              <a:t>Ciencia </a:t>
            </a:r>
            <a:r>
              <a:rPr sz="1600" spc="-5" dirty="0">
                <a:latin typeface="Arial"/>
                <a:cs typeface="Arial"/>
              </a:rPr>
              <a:t>interdisciplinaria </a:t>
            </a:r>
            <a:r>
              <a:rPr sz="1600" spc="-10" dirty="0">
                <a:latin typeface="Arial"/>
                <a:cs typeface="Arial"/>
              </a:rPr>
              <a:t>preocupada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adaptar  </a:t>
            </a:r>
            <a:r>
              <a:rPr sz="1600" dirty="0">
                <a:latin typeface="Arial"/>
                <a:cs typeface="Arial"/>
              </a:rPr>
              <a:t>el </a:t>
            </a:r>
            <a:r>
              <a:rPr sz="1600" spc="-5" dirty="0">
                <a:latin typeface="Arial"/>
                <a:cs typeface="Arial"/>
              </a:rPr>
              <a:t>trabajo </a:t>
            </a:r>
            <a:r>
              <a:rPr sz="1600" dirty="0">
                <a:latin typeface="Arial"/>
                <a:cs typeface="Arial"/>
              </a:rPr>
              <a:t>y el medio </a:t>
            </a:r>
            <a:r>
              <a:rPr sz="1600" spc="-5" dirty="0">
                <a:latin typeface="Arial"/>
                <a:cs typeface="Arial"/>
              </a:rPr>
              <a:t>ambiente </a:t>
            </a:r>
            <a:r>
              <a:rPr sz="1600" spc="5" dirty="0">
                <a:latin typeface="Arial"/>
                <a:cs typeface="Arial"/>
              </a:rPr>
              <a:t>físico </a:t>
            </a:r>
            <a:r>
              <a:rPr sz="1600" spc="-5" dirty="0">
                <a:latin typeface="Arial"/>
                <a:cs typeface="Arial"/>
              </a:rPr>
              <a:t>laboral,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30" dirty="0">
                <a:latin typeface="Arial"/>
                <a:cs typeface="Arial"/>
              </a:rPr>
              <a:t>la  </a:t>
            </a:r>
            <a:r>
              <a:rPr sz="1600" spc="-15" dirty="0">
                <a:latin typeface="Arial"/>
                <a:cs typeface="Arial"/>
              </a:rPr>
              <a:t>persona,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manera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 err="1" smtClean="0">
                <a:latin typeface="Arial"/>
                <a:cs typeface="Arial"/>
              </a:rPr>
              <a:t>optimi</a:t>
            </a:r>
            <a:r>
              <a:rPr sz="1600" spc="-35" dirty="0" err="1" smtClean="0">
                <a:latin typeface="Arial"/>
                <a:cs typeface="Arial"/>
              </a:rPr>
              <a:t>zar</a:t>
            </a:r>
            <a:r>
              <a:rPr sz="1600" spc="-35" dirty="0" smtClean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10" dirty="0">
                <a:latin typeface="Arial"/>
                <a:cs typeface="Arial"/>
              </a:rPr>
              <a:t>recursos </a:t>
            </a:r>
            <a:r>
              <a:rPr sz="1600" dirty="0">
                <a:latin typeface="Arial"/>
                <a:cs typeface="Arial"/>
              </a:rPr>
              <a:t>y  </a:t>
            </a:r>
            <a:r>
              <a:rPr sz="1600" spc="-15" dirty="0">
                <a:latin typeface="Arial"/>
                <a:cs typeface="Arial"/>
              </a:rPr>
              <a:t>generar </a:t>
            </a:r>
            <a:r>
              <a:rPr sz="1600" spc="-50" dirty="0">
                <a:latin typeface="Arial"/>
                <a:cs typeface="Arial"/>
              </a:rPr>
              <a:t>un </a:t>
            </a:r>
            <a:r>
              <a:rPr sz="1600" spc="-5" dirty="0">
                <a:latin typeface="Arial"/>
                <a:cs typeface="Arial"/>
              </a:rPr>
              <a:t>ambiente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trabajo </a:t>
            </a:r>
            <a:r>
              <a:rPr sz="1600" dirty="0">
                <a:latin typeface="Arial"/>
                <a:cs typeface="Arial"/>
              </a:rPr>
              <a:t>que considere el  </a:t>
            </a:r>
            <a:r>
              <a:rPr sz="1600" spc="-5" dirty="0">
                <a:latin typeface="Arial"/>
                <a:cs typeface="Arial"/>
              </a:rPr>
              <a:t>confort,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spc="5" dirty="0">
                <a:latin typeface="Arial"/>
                <a:cs typeface="Arial"/>
              </a:rPr>
              <a:t>eficacia, </a:t>
            </a:r>
            <a:r>
              <a:rPr sz="1600" spc="-30" dirty="0">
                <a:latin typeface="Arial"/>
                <a:cs typeface="Arial"/>
              </a:rPr>
              <a:t>la </a:t>
            </a:r>
            <a:r>
              <a:rPr sz="1600" dirty="0">
                <a:latin typeface="Arial"/>
                <a:cs typeface="Arial"/>
              </a:rPr>
              <a:t>seguridad y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-5" dirty="0">
                <a:latin typeface="Arial"/>
                <a:cs typeface="Arial"/>
              </a:rPr>
              <a:t>aspectos  </a:t>
            </a:r>
            <a:r>
              <a:rPr sz="1600" spc="-15" dirty="0">
                <a:latin typeface="Arial"/>
                <a:cs typeface="Arial"/>
              </a:rPr>
              <a:t>humanos </a:t>
            </a:r>
            <a:r>
              <a:rPr sz="1600" spc="15" dirty="0">
                <a:latin typeface="Arial"/>
                <a:cs typeface="Arial"/>
              </a:rPr>
              <a:t>como </a:t>
            </a:r>
            <a:r>
              <a:rPr sz="1600" dirty="0">
                <a:latin typeface="Arial"/>
                <a:cs typeface="Arial"/>
              </a:rPr>
              <a:t>un </a:t>
            </a:r>
            <a:r>
              <a:rPr sz="1600" spc="-15" dirty="0">
                <a:latin typeface="Arial"/>
                <a:cs typeface="Arial"/>
              </a:rPr>
              <a:t>factor indispensable </a:t>
            </a:r>
            <a:r>
              <a:rPr sz="1600" spc="50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el  </a:t>
            </a:r>
            <a:r>
              <a:rPr sz="1600" spc="-15" dirty="0">
                <a:latin typeface="Arial"/>
                <a:cs typeface="Arial"/>
              </a:rPr>
              <a:t>ambiente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laboral.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40500" y="2768600"/>
            <a:ext cx="2197100" cy="3644900"/>
          </a:xfrm>
          <a:custGeom>
            <a:avLst/>
            <a:gdLst/>
            <a:ahLst/>
            <a:cxnLst/>
            <a:rect l="l" t="t" r="r" b="b"/>
            <a:pathLst>
              <a:path w="2197100" h="3644900">
                <a:moveTo>
                  <a:pt x="0" y="0"/>
                </a:moveTo>
                <a:lnTo>
                  <a:pt x="0" y="3644899"/>
                </a:lnTo>
                <a:lnTo>
                  <a:pt x="2197100" y="3644899"/>
                </a:lnTo>
                <a:lnTo>
                  <a:pt x="2197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6700" y="2730500"/>
            <a:ext cx="2171700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4000" y="2717800"/>
            <a:ext cx="2184400" cy="3632200"/>
          </a:xfrm>
          <a:custGeom>
            <a:avLst/>
            <a:gdLst/>
            <a:ahLst/>
            <a:cxnLst/>
            <a:rect l="l" t="t" r="r" b="b"/>
            <a:pathLst>
              <a:path w="2184400" h="3632200">
                <a:moveTo>
                  <a:pt x="0" y="0"/>
                </a:moveTo>
                <a:lnTo>
                  <a:pt x="0" y="3632199"/>
                </a:lnTo>
                <a:lnTo>
                  <a:pt x="2184400" y="3632199"/>
                </a:lnTo>
                <a:lnTo>
                  <a:pt x="21844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146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8500" y="3886200"/>
            <a:ext cx="5829300" cy="2743200"/>
          </a:xfrm>
          <a:custGeom>
            <a:avLst/>
            <a:gdLst/>
            <a:ahLst/>
            <a:cxnLst/>
            <a:rect l="l" t="t" r="r" b="b"/>
            <a:pathLst>
              <a:path w="5829300" h="2743200">
                <a:moveTo>
                  <a:pt x="0" y="0"/>
                </a:moveTo>
                <a:lnTo>
                  <a:pt x="0" y="2743200"/>
                </a:lnTo>
                <a:lnTo>
                  <a:pt x="5829300" y="2743200"/>
                </a:lnTo>
                <a:lnTo>
                  <a:pt x="5829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4700" y="3810000"/>
            <a:ext cx="5791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32000" y="3797300"/>
            <a:ext cx="5803900" cy="2755900"/>
          </a:xfrm>
          <a:custGeom>
            <a:avLst/>
            <a:gdLst/>
            <a:ahLst/>
            <a:cxnLst/>
            <a:rect l="l" t="t" r="r" b="b"/>
            <a:pathLst>
              <a:path w="5803900" h="2755900">
                <a:moveTo>
                  <a:pt x="0" y="0"/>
                </a:moveTo>
                <a:lnTo>
                  <a:pt x="0" y="2755900"/>
                </a:lnTo>
                <a:lnTo>
                  <a:pt x="5803900" y="2755900"/>
                </a:lnTo>
                <a:lnTo>
                  <a:pt x="58039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9200" y="2326639"/>
            <a:ext cx="5708015" cy="11557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60" dirty="0">
                <a:latin typeface="Arial"/>
                <a:cs typeface="Arial"/>
              </a:rPr>
              <a:t>Al </a:t>
            </a:r>
            <a:r>
              <a:rPr sz="1600" spc="80" dirty="0">
                <a:latin typeface="Arial"/>
                <a:cs typeface="Arial"/>
              </a:rPr>
              <a:t>dormir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evite</a:t>
            </a:r>
            <a:endParaRPr sz="1600">
              <a:latin typeface="Arial"/>
              <a:cs typeface="Arial"/>
            </a:endParaRPr>
          </a:p>
          <a:p>
            <a:pPr marL="368300" indent="-1778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68300" algn="l"/>
              </a:tabLst>
            </a:pPr>
            <a:r>
              <a:rPr sz="1600" dirty="0">
                <a:latin typeface="Arial"/>
                <a:cs typeface="Arial"/>
              </a:rPr>
              <a:t>Dormir o descansar </a:t>
            </a:r>
            <a:r>
              <a:rPr sz="1600" spc="50" dirty="0">
                <a:latin typeface="Arial"/>
                <a:cs typeface="Arial"/>
              </a:rPr>
              <a:t>en</a:t>
            </a:r>
            <a:r>
              <a:rPr sz="1600" spc="-34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camas </a:t>
            </a:r>
            <a:r>
              <a:rPr sz="1600" dirty="0">
                <a:latin typeface="Arial"/>
                <a:cs typeface="Arial"/>
              </a:rPr>
              <a:t>o </a:t>
            </a:r>
            <a:r>
              <a:rPr sz="1600" spc="10" dirty="0">
                <a:latin typeface="Arial"/>
                <a:cs typeface="Arial"/>
              </a:rPr>
              <a:t>sofás </a:t>
            </a:r>
            <a:r>
              <a:rPr sz="1600" dirty="0">
                <a:latin typeface="Arial"/>
                <a:cs typeface="Arial"/>
              </a:rPr>
              <a:t>que </a:t>
            </a:r>
            <a:r>
              <a:rPr sz="1600" spc="10" dirty="0">
                <a:latin typeface="Arial"/>
                <a:cs typeface="Arial"/>
              </a:rPr>
              <a:t>estén </a:t>
            </a:r>
            <a:r>
              <a:rPr sz="1600" spc="-5" dirty="0">
                <a:latin typeface="Arial"/>
                <a:cs typeface="Arial"/>
              </a:rPr>
              <a:t>hundidos.</a:t>
            </a:r>
            <a:endParaRPr sz="1600">
              <a:latin typeface="Arial"/>
              <a:cs typeface="Arial"/>
            </a:endParaRPr>
          </a:p>
          <a:p>
            <a:pPr marL="381000" indent="-190500">
              <a:lnSpc>
                <a:spcPct val="100000"/>
              </a:lnSpc>
              <a:spcBef>
                <a:spcPts val="1180"/>
              </a:spcBef>
              <a:buClr>
                <a:srgbClr val="E9822D"/>
              </a:buClr>
              <a:buChar char="•"/>
              <a:tabLst>
                <a:tab pos="381000" algn="l"/>
              </a:tabLst>
            </a:pPr>
            <a:r>
              <a:rPr sz="1600" spc="-30" dirty="0">
                <a:latin typeface="Arial"/>
                <a:cs typeface="Arial"/>
              </a:rPr>
              <a:t>Nunca </a:t>
            </a:r>
            <a:r>
              <a:rPr sz="1600" spc="-10" dirty="0">
                <a:latin typeface="Arial"/>
                <a:cs typeface="Arial"/>
              </a:rPr>
              <a:t>duerma </a:t>
            </a:r>
            <a:r>
              <a:rPr sz="1600" dirty="0">
                <a:latin typeface="Arial"/>
                <a:cs typeface="Arial"/>
              </a:rPr>
              <a:t>boca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abajo.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01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7300" y="2181860"/>
            <a:ext cx="32004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Identificar 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10" dirty="0">
                <a:latin typeface="Arial"/>
                <a:cs typeface="Arial"/>
              </a:rPr>
              <a:t>eliminar </a:t>
            </a:r>
            <a:r>
              <a:rPr sz="1400" spc="-5" dirty="0">
                <a:latin typeface="Arial"/>
                <a:cs typeface="Arial"/>
              </a:rPr>
              <a:t>factores </a:t>
            </a:r>
            <a:r>
              <a:rPr sz="1400" spc="5" dirty="0">
                <a:latin typeface="Arial"/>
                <a:cs typeface="Arial"/>
              </a:rPr>
              <a:t>de </a:t>
            </a:r>
            <a:r>
              <a:rPr sz="1400" spc="-20" dirty="0">
                <a:latin typeface="Arial"/>
                <a:cs typeface="Arial"/>
              </a:rPr>
              <a:t>Riesgo  </a:t>
            </a:r>
            <a:r>
              <a:rPr sz="1400" dirty="0">
                <a:latin typeface="Arial"/>
                <a:cs typeface="Arial"/>
              </a:rPr>
              <a:t>Rotación </a:t>
            </a:r>
            <a:r>
              <a:rPr sz="1400" spc="5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tareas </a:t>
            </a:r>
            <a:r>
              <a:rPr sz="1400" spc="-15" dirty="0">
                <a:latin typeface="Arial"/>
                <a:cs typeface="Arial"/>
              </a:rPr>
              <a:t>introducir </a:t>
            </a:r>
            <a:r>
              <a:rPr sz="1400" spc="-5" dirty="0">
                <a:latin typeface="Arial"/>
                <a:cs typeface="Arial"/>
              </a:rPr>
              <a:t>descansos  </a:t>
            </a:r>
            <a:r>
              <a:rPr sz="1400" dirty="0">
                <a:latin typeface="Arial"/>
                <a:cs typeface="Arial"/>
              </a:rPr>
              <a:t>Reducir </a:t>
            </a:r>
            <a:r>
              <a:rPr sz="1400" spc="-10" dirty="0">
                <a:latin typeface="Arial"/>
                <a:cs typeface="Arial"/>
              </a:rPr>
              <a:t>la </a:t>
            </a:r>
            <a:r>
              <a:rPr sz="1400" spc="-15" dirty="0">
                <a:latin typeface="Arial"/>
                <a:cs typeface="Arial"/>
              </a:rPr>
              <a:t>intensidad </a:t>
            </a:r>
            <a:r>
              <a:rPr sz="1400" spc="10" dirty="0">
                <a:latin typeface="Arial"/>
                <a:cs typeface="Arial"/>
              </a:rPr>
              <a:t>del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trabajo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7300" y="3401059"/>
            <a:ext cx="3147060" cy="1727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370205">
              <a:lnSpc>
                <a:spcPct val="110100"/>
              </a:lnSpc>
              <a:spcBef>
                <a:spcPts val="250"/>
              </a:spcBef>
            </a:pPr>
            <a:r>
              <a:rPr sz="1400" spc="-15" dirty="0">
                <a:latin typeface="Arial"/>
                <a:cs typeface="Arial"/>
              </a:rPr>
              <a:t>Eliminar </a:t>
            </a:r>
            <a:r>
              <a:rPr sz="1400" dirty="0">
                <a:latin typeface="Arial"/>
                <a:cs typeface="Arial"/>
              </a:rPr>
              <a:t>movimientos forzados  Reducir </a:t>
            </a:r>
            <a:r>
              <a:rPr sz="1400" spc="5" dirty="0">
                <a:latin typeface="Arial"/>
                <a:cs typeface="Arial"/>
              </a:rPr>
              <a:t>al </a:t>
            </a:r>
            <a:r>
              <a:rPr sz="1400" spc="-25" dirty="0">
                <a:latin typeface="Arial"/>
                <a:cs typeface="Arial"/>
              </a:rPr>
              <a:t>mínimo </a:t>
            </a:r>
            <a:r>
              <a:rPr sz="1400" dirty="0">
                <a:latin typeface="Arial"/>
                <a:cs typeface="Arial"/>
              </a:rPr>
              <a:t>los </a:t>
            </a:r>
            <a:r>
              <a:rPr sz="1400" spc="-10" dirty="0">
                <a:latin typeface="Arial"/>
                <a:cs typeface="Arial"/>
              </a:rPr>
              <a:t>movimientos  </a:t>
            </a:r>
            <a:r>
              <a:rPr sz="1400" spc="5" dirty="0">
                <a:latin typeface="Arial"/>
                <a:cs typeface="Arial"/>
              </a:rPr>
              <a:t>repetitivos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19000"/>
              </a:lnSpc>
            </a:pPr>
            <a:r>
              <a:rPr sz="1400" spc="-5" dirty="0">
                <a:latin typeface="Arial"/>
                <a:cs typeface="Arial"/>
              </a:rPr>
              <a:t>Mantenimiento adecuado </a:t>
            </a:r>
            <a:r>
              <a:rPr sz="1400" spc="5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equipos  Mandos </a:t>
            </a:r>
            <a:r>
              <a:rPr sz="1400" spc="5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fácil alcance y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ergonómicos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300"/>
              </a:spcBef>
            </a:pPr>
            <a:r>
              <a:rPr sz="1400" dirty="0">
                <a:latin typeface="Arial"/>
                <a:cs typeface="Arial"/>
              </a:rPr>
              <a:t>Equipos y </a:t>
            </a:r>
            <a:r>
              <a:rPr sz="1400" spc="-5" dirty="0">
                <a:latin typeface="Arial"/>
                <a:cs typeface="Arial"/>
              </a:rPr>
              <a:t>herramientas </a:t>
            </a:r>
            <a:r>
              <a:rPr sz="1400" dirty="0">
                <a:latin typeface="Arial"/>
                <a:cs typeface="Arial"/>
              </a:rPr>
              <a:t>adecuados a</a:t>
            </a:r>
            <a:r>
              <a:rPr sz="1400" spc="-1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  </a:t>
            </a:r>
            <a:r>
              <a:rPr sz="1400" spc="15" dirty="0">
                <a:latin typeface="Arial"/>
                <a:cs typeface="Arial"/>
              </a:rPr>
              <a:t>tarea 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5" dirty="0">
                <a:latin typeface="Arial"/>
                <a:cs typeface="Arial"/>
              </a:rPr>
              <a:t>al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trabajador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7300" y="5534659"/>
            <a:ext cx="3096260" cy="12192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spc="-5" dirty="0">
                <a:latin typeface="Arial"/>
                <a:cs typeface="Arial"/>
              </a:rPr>
              <a:t>Controlar </a:t>
            </a:r>
            <a:r>
              <a:rPr sz="1400" spc="5" dirty="0">
                <a:latin typeface="Arial"/>
                <a:cs typeface="Arial"/>
              </a:rPr>
              <a:t>el </a:t>
            </a:r>
            <a:r>
              <a:rPr sz="1400" dirty="0">
                <a:latin typeface="Arial"/>
                <a:cs typeface="Arial"/>
              </a:rPr>
              <a:t>nivel </a:t>
            </a:r>
            <a:r>
              <a:rPr sz="1400" spc="5" dirty="0">
                <a:latin typeface="Arial"/>
                <a:cs typeface="Arial"/>
              </a:rPr>
              <a:t>de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ruido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300"/>
              </a:spcBef>
            </a:pPr>
            <a:r>
              <a:rPr sz="1400" dirty="0">
                <a:latin typeface="Arial"/>
                <a:cs typeface="Arial"/>
              </a:rPr>
              <a:t>Buena </a:t>
            </a:r>
            <a:r>
              <a:rPr sz="1400" spc="-10" dirty="0">
                <a:latin typeface="Arial"/>
                <a:cs typeface="Arial"/>
              </a:rPr>
              <a:t>iluminación </a:t>
            </a:r>
            <a:r>
              <a:rPr sz="1400" spc="-15" dirty="0">
                <a:latin typeface="Arial"/>
                <a:cs typeface="Arial"/>
              </a:rPr>
              <a:t>general 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5" dirty="0">
                <a:latin typeface="Arial"/>
                <a:cs typeface="Arial"/>
              </a:rPr>
              <a:t>adecuada  </a:t>
            </a:r>
            <a:r>
              <a:rPr sz="1400" spc="15" dirty="0">
                <a:latin typeface="Arial"/>
                <a:cs typeface="Arial"/>
              </a:rPr>
              <a:t>para </a:t>
            </a:r>
            <a:r>
              <a:rPr sz="1400" spc="-20" dirty="0">
                <a:latin typeface="Arial"/>
                <a:cs typeface="Arial"/>
              </a:rPr>
              <a:t>cada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puesto</a:t>
            </a:r>
            <a:endParaRPr sz="1400">
              <a:latin typeface="Arial"/>
              <a:cs typeface="Arial"/>
            </a:endParaRPr>
          </a:p>
          <a:p>
            <a:pPr marL="12700" marR="294005">
              <a:lnSpc>
                <a:spcPct val="101200"/>
              </a:lnSpc>
              <a:spcBef>
                <a:spcPts val="300"/>
              </a:spcBef>
            </a:pPr>
            <a:r>
              <a:rPr sz="1400" spc="-20" dirty="0">
                <a:latin typeface="Arial"/>
                <a:cs typeface="Arial"/>
              </a:rPr>
              <a:t>Niveles </a:t>
            </a:r>
            <a:r>
              <a:rPr sz="1400" spc="10" dirty="0">
                <a:latin typeface="Arial"/>
                <a:cs typeface="Arial"/>
              </a:rPr>
              <a:t>adecuados </a:t>
            </a:r>
            <a:r>
              <a:rPr sz="1400" spc="-4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ventilación </a:t>
            </a:r>
            <a:r>
              <a:rPr sz="1400" dirty="0">
                <a:latin typeface="Arial"/>
                <a:cs typeface="Arial"/>
              </a:rPr>
              <a:t>y  </a:t>
            </a:r>
            <a:r>
              <a:rPr sz="1400" spc="-5" dirty="0">
                <a:latin typeface="Arial"/>
                <a:cs typeface="Arial"/>
              </a:rPr>
              <a:t>temperatura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4200" y="3771900"/>
            <a:ext cx="306959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910"/>
              </a:lnSpc>
              <a:spcBef>
                <a:spcPts val="100"/>
              </a:spcBef>
            </a:pPr>
            <a:r>
              <a:rPr sz="1600" spc="15" dirty="0">
                <a:latin typeface="Arial"/>
                <a:cs typeface="Arial"/>
              </a:rPr>
              <a:t>DISEÑO </a:t>
            </a:r>
            <a:r>
              <a:rPr sz="1600" spc="20" dirty="0">
                <a:latin typeface="Arial"/>
                <a:cs typeface="Arial"/>
              </a:rPr>
              <a:t>DE </a:t>
            </a:r>
            <a:r>
              <a:rPr sz="1600" spc="25" dirty="0">
                <a:latin typeface="Arial"/>
                <a:cs typeface="Arial"/>
              </a:rPr>
              <a:t>TAREAS,</a:t>
            </a:r>
            <a:r>
              <a:rPr sz="1600" spc="-3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EQUIPOS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910"/>
              </a:lnSpc>
            </a:pPr>
            <a:r>
              <a:rPr sz="1600" dirty="0">
                <a:latin typeface="Arial"/>
                <a:cs typeface="Arial"/>
              </a:rPr>
              <a:t>Y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HERRAMIENTAS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3400" y="2425700"/>
            <a:ext cx="31178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Arial"/>
                <a:cs typeface="Arial"/>
              </a:rPr>
              <a:t>ORGANIZACIÓN </a:t>
            </a:r>
            <a:r>
              <a:rPr sz="1600" spc="50" dirty="0">
                <a:latin typeface="Arial"/>
                <a:cs typeface="Arial"/>
              </a:rPr>
              <a:t>DEL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TRABAJO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1800" y="5803900"/>
            <a:ext cx="32575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Arial"/>
                <a:cs typeface="Arial"/>
              </a:rPr>
              <a:t>MEDIOAMBIENTE </a:t>
            </a:r>
            <a:r>
              <a:rPr sz="1600" spc="50" dirty="0">
                <a:latin typeface="Arial"/>
                <a:cs typeface="Arial"/>
              </a:rPr>
              <a:t>DEL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TRABAJO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2200" y="6108700"/>
            <a:ext cx="9093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C</a:t>
            </a:r>
            <a:r>
              <a:rPr sz="1400" spc="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40" dirty="0">
                <a:latin typeface="Arial"/>
                <a:cs typeface="Arial"/>
              </a:rPr>
              <a:t>F</a:t>
            </a:r>
            <a:r>
              <a:rPr sz="1400" spc="5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3300" y="2273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3300" y="3492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8700" y="56261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4700" y="4343400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84700" y="350520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40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9100" y="518160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289559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2705100"/>
            <a:ext cx="3975100" cy="0"/>
          </a:xfrm>
          <a:custGeom>
            <a:avLst/>
            <a:gdLst/>
            <a:ahLst/>
            <a:cxnLst/>
            <a:rect l="l" t="t" r="r" b="b"/>
            <a:pathLst>
              <a:path w="3975100">
                <a:moveTo>
                  <a:pt x="0" y="0"/>
                </a:moveTo>
                <a:lnTo>
                  <a:pt x="39751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72000" y="2247900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0"/>
                </a:moveTo>
                <a:lnTo>
                  <a:pt x="0" y="774699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6400" y="302260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289559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97400" y="607060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799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97400" y="5537200"/>
            <a:ext cx="0" cy="1219200"/>
          </a:xfrm>
          <a:custGeom>
            <a:avLst/>
            <a:gdLst/>
            <a:ahLst/>
            <a:cxnLst/>
            <a:rect l="l" t="t" r="r" b="b"/>
            <a:pathLst>
              <a:path h="1219200">
                <a:moveTo>
                  <a:pt x="0" y="0"/>
                </a:moveTo>
                <a:lnTo>
                  <a:pt x="0" y="121920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01800" y="6756400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28956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47100" y="2692400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0"/>
                </a:moveTo>
                <a:lnTo>
                  <a:pt x="0" y="165099"/>
                </a:lnTo>
                <a:lnTo>
                  <a:pt x="152400" y="165099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47100" y="4330700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0"/>
                </a:moveTo>
                <a:lnTo>
                  <a:pt x="0" y="165100"/>
                </a:lnTo>
                <a:lnTo>
                  <a:pt x="152400" y="1651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85200" y="60706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5146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41402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45500" y="1765300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E9822D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E9822D"/>
                </a:solidFill>
                <a:latin typeface="Arial"/>
                <a:cs typeface="Arial"/>
              </a:rPr>
              <a:t>NEX</a:t>
            </a:r>
            <a:r>
              <a:rPr sz="1800" dirty="0">
                <a:solidFill>
                  <a:srgbClr val="E9822D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0200" y="3454400"/>
            <a:ext cx="1663700" cy="2197100"/>
          </a:xfrm>
          <a:custGeom>
            <a:avLst/>
            <a:gdLst/>
            <a:ahLst/>
            <a:cxnLst/>
            <a:rect l="l" t="t" r="r" b="b"/>
            <a:pathLst>
              <a:path w="1663700" h="2197100">
                <a:moveTo>
                  <a:pt x="0" y="0"/>
                </a:moveTo>
                <a:lnTo>
                  <a:pt x="0" y="2197100"/>
                </a:lnTo>
                <a:lnTo>
                  <a:pt x="1663700" y="2197100"/>
                </a:lnTo>
                <a:lnTo>
                  <a:pt x="1663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6400" y="3378200"/>
            <a:ext cx="16637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3700" y="3365500"/>
            <a:ext cx="1676400" cy="2222500"/>
          </a:xfrm>
          <a:custGeom>
            <a:avLst/>
            <a:gdLst/>
            <a:ahLst/>
            <a:cxnLst/>
            <a:rect l="l" t="t" r="r" b="b"/>
            <a:pathLst>
              <a:path w="1676400" h="2222500">
                <a:moveTo>
                  <a:pt x="0" y="0"/>
                </a:moveTo>
                <a:lnTo>
                  <a:pt x="0" y="2222500"/>
                </a:lnTo>
                <a:lnTo>
                  <a:pt x="1676400" y="2222500"/>
                </a:lnTo>
                <a:lnTo>
                  <a:pt x="16764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72300" y="5715000"/>
            <a:ext cx="1264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0" dirty="0">
                <a:latin typeface="Arial"/>
                <a:cs typeface="Arial"/>
              </a:rPr>
              <a:t>P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-50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N</a:t>
            </a:r>
            <a:r>
              <a:rPr sz="1600" spc="30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C</a:t>
            </a:r>
            <a:r>
              <a:rPr sz="1600" spc="-45" dirty="0">
                <a:latin typeface="Arial"/>
                <a:cs typeface="Arial"/>
              </a:rPr>
              <a:t>I</a:t>
            </a:r>
            <a:r>
              <a:rPr sz="1600" spc="-50" dirty="0">
                <a:latin typeface="Arial"/>
                <a:cs typeface="Arial"/>
              </a:rPr>
              <a:t>Ó</a:t>
            </a:r>
            <a:r>
              <a:rPr sz="160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42994" y="2326639"/>
            <a:ext cx="4277360" cy="29845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80"/>
              </a:spcBef>
            </a:pPr>
            <a:r>
              <a:rPr sz="1600" spc="45" dirty="0">
                <a:latin typeface="Arial"/>
                <a:cs typeface="Arial"/>
              </a:rPr>
              <a:t>Diferentes </a:t>
            </a:r>
            <a:r>
              <a:rPr sz="1600" spc="80" dirty="0">
                <a:latin typeface="Arial"/>
                <a:cs typeface="Arial"/>
              </a:rPr>
              <a:t>movimientos </a:t>
            </a:r>
            <a:r>
              <a:rPr sz="1600" spc="65" dirty="0">
                <a:latin typeface="Arial"/>
                <a:cs typeface="Arial"/>
              </a:rPr>
              <a:t>del </a:t>
            </a:r>
            <a:r>
              <a:rPr sz="1600" spc="75" dirty="0">
                <a:latin typeface="Arial"/>
                <a:cs typeface="Arial"/>
              </a:rPr>
              <a:t>cuerpo</a:t>
            </a:r>
            <a:r>
              <a:rPr sz="1600" spc="-305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humano</a:t>
            </a:r>
            <a:endParaRPr sz="1600">
              <a:latin typeface="Arial"/>
              <a:cs typeface="Arial"/>
            </a:endParaRPr>
          </a:p>
          <a:p>
            <a:pPr marL="381000" indent="-177800">
              <a:lnSpc>
                <a:spcPct val="100000"/>
              </a:lnSpc>
              <a:spcBef>
                <a:spcPts val="1080"/>
              </a:spcBef>
              <a:buClr>
                <a:srgbClr val="E9822D"/>
              </a:buClr>
              <a:buChar char="•"/>
              <a:tabLst>
                <a:tab pos="381000" algn="l"/>
              </a:tabLst>
            </a:pPr>
            <a:r>
              <a:rPr sz="1600" dirty="0">
                <a:latin typeface="Arial"/>
                <a:cs typeface="Arial"/>
              </a:rPr>
              <a:t>Extensión.</a:t>
            </a:r>
            <a:endParaRPr sz="1600">
              <a:latin typeface="Arial"/>
              <a:cs typeface="Arial"/>
            </a:endParaRPr>
          </a:p>
          <a:p>
            <a:pPr marL="380365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381000" algn="l"/>
              </a:tabLst>
            </a:pPr>
            <a:r>
              <a:rPr sz="1600" spc="-5" dirty="0">
                <a:latin typeface="Arial"/>
                <a:cs typeface="Arial"/>
              </a:rPr>
              <a:t>Aducción.</a:t>
            </a:r>
            <a:endParaRPr sz="1600">
              <a:latin typeface="Arial"/>
              <a:cs typeface="Arial"/>
            </a:endParaRPr>
          </a:p>
          <a:p>
            <a:pPr marL="381000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381000" algn="l"/>
              </a:tabLst>
            </a:pPr>
            <a:r>
              <a:rPr sz="1600" spc="10" dirty="0">
                <a:latin typeface="Arial"/>
                <a:cs typeface="Arial"/>
              </a:rPr>
              <a:t>Ducción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mano.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9822D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00" spc="85" dirty="0">
                <a:latin typeface="Arial"/>
                <a:cs typeface="Arial"/>
              </a:rPr>
              <a:t>Aducción:</a:t>
            </a:r>
            <a:endParaRPr sz="1600">
              <a:latin typeface="Arial"/>
              <a:cs typeface="Arial"/>
            </a:endParaRPr>
          </a:p>
          <a:p>
            <a:pPr marL="380365" indent="-177800">
              <a:lnSpc>
                <a:spcPct val="100000"/>
              </a:lnSpc>
              <a:spcBef>
                <a:spcPts val="780"/>
              </a:spcBef>
              <a:buClr>
                <a:srgbClr val="E9822D"/>
              </a:buClr>
              <a:buChar char="•"/>
              <a:tabLst>
                <a:tab pos="381000" algn="l"/>
              </a:tabLst>
            </a:pPr>
            <a:r>
              <a:rPr sz="1600" spc="10" dirty="0">
                <a:latin typeface="Arial"/>
                <a:cs typeface="Arial"/>
              </a:rPr>
              <a:t>Aducción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pulgar.</a:t>
            </a:r>
            <a:endParaRPr sz="1600">
              <a:latin typeface="Arial"/>
              <a:cs typeface="Arial"/>
            </a:endParaRPr>
          </a:p>
          <a:p>
            <a:pPr marL="1294765" lvl="1" indent="-177800">
              <a:lnSpc>
                <a:spcPct val="100000"/>
              </a:lnSpc>
              <a:spcBef>
                <a:spcPts val="480"/>
              </a:spcBef>
              <a:buClr>
                <a:srgbClr val="E9822D"/>
              </a:buClr>
              <a:buChar char="•"/>
              <a:tabLst>
                <a:tab pos="1295400" algn="l"/>
              </a:tabLst>
            </a:pPr>
            <a:r>
              <a:rPr sz="1600" spc="10" dirty="0">
                <a:latin typeface="Arial"/>
                <a:cs typeface="Arial"/>
              </a:rPr>
              <a:t>Aducción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la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mano.</a:t>
            </a:r>
            <a:endParaRPr sz="1600">
              <a:latin typeface="Arial"/>
              <a:cs typeface="Arial"/>
            </a:endParaRPr>
          </a:p>
          <a:p>
            <a:pPr marL="1295400" lvl="1" indent="-177800">
              <a:lnSpc>
                <a:spcPct val="100000"/>
              </a:lnSpc>
              <a:spcBef>
                <a:spcPts val="480"/>
              </a:spcBef>
              <a:buClr>
                <a:srgbClr val="E9822D"/>
              </a:buClr>
              <a:buChar char="•"/>
              <a:tabLst>
                <a:tab pos="1295400" algn="l"/>
              </a:tabLst>
            </a:pPr>
            <a:r>
              <a:rPr sz="1600" spc="-5" dirty="0">
                <a:latin typeface="Arial"/>
                <a:cs typeface="Arial"/>
              </a:rPr>
              <a:t>Pronación.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2300" y="4851400"/>
            <a:ext cx="1295400" cy="1651000"/>
          </a:xfrm>
          <a:custGeom>
            <a:avLst/>
            <a:gdLst/>
            <a:ahLst/>
            <a:cxnLst/>
            <a:rect l="l" t="t" r="r" b="b"/>
            <a:pathLst>
              <a:path w="1295400" h="1651000">
                <a:moveTo>
                  <a:pt x="0" y="0"/>
                </a:moveTo>
                <a:lnTo>
                  <a:pt x="0" y="1651000"/>
                </a:lnTo>
                <a:lnTo>
                  <a:pt x="1295400" y="16510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8500" y="4775200"/>
            <a:ext cx="1244600" cy="165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4762500"/>
            <a:ext cx="1257300" cy="1663700"/>
          </a:xfrm>
          <a:custGeom>
            <a:avLst/>
            <a:gdLst/>
            <a:ahLst/>
            <a:cxnLst/>
            <a:rect l="l" t="t" r="r" b="b"/>
            <a:pathLst>
              <a:path w="1257300" h="1663700">
                <a:moveTo>
                  <a:pt x="0" y="0"/>
                </a:moveTo>
                <a:lnTo>
                  <a:pt x="0" y="1663700"/>
                </a:lnTo>
                <a:lnTo>
                  <a:pt x="1257300" y="1663700"/>
                </a:lnTo>
                <a:lnTo>
                  <a:pt x="12573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6900" y="4851400"/>
            <a:ext cx="1257300" cy="1651000"/>
          </a:xfrm>
          <a:custGeom>
            <a:avLst/>
            <a:gdLst/>
            <a:ahLst/>
            <a:cxnLst/>
            <a:rect l="l" t="t" r="r" b="b"/>
            <a:pathLst>
              <a:path w="1257300" h="1651000">
                <a:moveTo>
                  <a:pt x="0" y="0"/>
                </a:moveTo>
                <a:lnTo>
                  <a:pt x="0" y="1651000"/>
                </a:lnTo>
                <a:lnTo>
                  <a:pt x="1257300" y="1651000"/>
                </a:lnTo>
                <a:lnTo>
                  <a:pt x="1257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0400" y="4775200"/>
            <a:ext cx="1231900" cy="165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7700" y="4762500"/>
            <a:ext cx="1244600" cy="1663700"/>
          </a:xfrm>
          <a:custGeom>
            <a:avLst/>
            <a:gdLst/>
            <a:ahLst/>
            <a:cxnLst/>
            <a:rect l="l" t="t" r="r" b="b"/>
            <a:pathLst>
              <a:path w="1244600" h="1663700">
                <a:moveTo>
                  <a:pt x="0" y="0"/>
                </a:moveTo>
                <a:lnTo>
                  <a:pt x="0" y="1663700"/>
                </a:lnTo>
                <a:lnTo>
                  <a:pt x="1244600" y="1663700"/>
                </a:lnTo>
                <a:lnTo>
                  <a:pt x="12446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02700" y="2070100"/>
            <a:ext cx="3048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92300" y="4203700"/>
            <a:ext cx="13030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Arial"/>
                <a:cs typeface="Arial"/>
              </a:rPr>
              <a:t>SUPINACIÓN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92300" y="2298700"/>
            <a:ext cx="1371600" cy="187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5000" y="2286000"/>
            <a:ext cx="1358900" cy="1828800"/>
          </a:xfrm>
          <a:custGeom>
            <a:avLst/>
            <a:gdLst/>
            <a:ahLst/>
            <a:cxnLst/>
            <a:rect l="l" t="t" r="r" b="b"/>
            <a:pathLst>
              <a:path w="1358900" h="1828800">
                <a:moveTo>
                  <a:pt x="0" y="0"/>
                </a:moveTo>
                <a:lnTo>
                  <a:pt x="0" y="1828800"/>
                </a:lnTo>
                <a:lnTo>
                  <a:pt x="1358900" y="1828800"/>
                </a:lnTo>
                <a:lnTo>
                  <a:pt x="13589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7900" y="2298700"/>
            <a:ext cx="3479800" cy="1943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8700" y="2286000"/>
            <a:ext cx="3429000" cy="1892300"/>
          </a:xfrm>
          <a:custGeom>
            <a:avLst/>
            <a:gdLst/>
            <a:ahLst/>
            <a:cxnLst/>
            <a:rect l="l" t="t" r="r" b="b"/>
            <a:pathLst>
              <a:path w="3429000" h="1892300">
                <a:moveTo>
                  <a:pt x="0" y="0"/>
                </a:moveTo>
                <a:lnTo>
                  <a:pt x="0" y="1892300"/>
                </a:lnTo>
                <a:lnTo>
                  <a:pt x="3429000" y="1892299"/>
                </a:lnTo>
                <a:lnTo>
                  <a:pt x="34290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13400" y="4216400"/>
            <a:ext cx="1671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CIRCUNDICCIÓN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96100" y="4851400"/>
            <a:ext cx="1295400" cy="1651000"/>
          </a:xfrm>
          <a:custGeom>
            <a:avLst/>
            <a:gdLst/>
            <a:ahLst/>
            <a:cxnLst/>
            <a:rect l="l" t="t" r="r" b="b"/>
            <a:pathLst>
              <a:path w="1295400" h="1651000">
                <a:moveTo>
                  <a:pt x="0" y="0"/>
                </a:moveTo>
                <a:lnTo>
                  <a:pt x="0" y="1651000"/>
                </a:lnTo>
                <a:lnTo>
                  <a:pt x="1295400" y="16510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72300" y="4775200"/>
            <a:ext cx="1282700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9600" y="4762500"/>
            <a:ext cx="1295400" cy="1689100"/>
          </a:xfrm>
          <a:custGeom>
            <a:avLst/>
            <a:gdLst/>
            <a:ahLst/>
            <a:cxnLst/>
            <a:rect l="l" t="t" r="r" b="b"/>
            <a:pathLst>
              <a:path w="1295400" h="1689100">
                <a:moveTo>
                  <a:pt x="0" y="0"/>
                </a:moveTo>
                <a:lnTo>
                  <a:pt x="0" y="1689100"/>
                </a:lnTo>
                <a:lnTo>
                  <a:pt x="1295400" y="1689100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90700" y="6527800"/>
            <a:ext cx="1366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0" dirty="0">
                <a:latin typeface="Arial"/>
                <a:cs typeface="Arial"/>
              </a:rPr>
              <a:t>P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-70" dirty="0">
                <a:latin typeface="Arial"/>
                <a:cs typeface="Arial"/>
              </a:rPr>
              <a:t>E</a:t>
            </a:r>
            <a:r>
              <a:rPr sz="1600" spc="40" dirty="0">
                <a:latin typeface="Arial"/>
                <a:cs typeface="Arial"/>
              </a:rPr>
              <a:t>H</a:t>
            </a:r>
            <a:r>
              <a:rPr sz="1600" spc="-70" dirty="0">
                <a:latin typeface="Arial"/>
                <a:cs typeface="Arial"/>
              </a:rPr>
              <a:t>E</a:t>
            </a:r>
            <a:r>
              <a:rPr sz="1600" spc="40" dirty="0">
                <a:latin typeface="Arial"/>
                <a:cs typeface="Arial"/>
              </a:rPr>
              <a:t>N</a:t>
            </a:r>
            <a:r>
              <a:rPr sz="1600" spc="30" dirty="0">
                <a:latin typeface="Arial"/>
                <a:cs typeface="Arial"/>
              </a:rPr>
              <a:t>S</a:t>
            </a:r>
            <a:r>
              <a:rPr sz="1600" spc="-45" dirty="0">
                <a:latin typeface="Arial"/>
                <a:cs typeface="Arial"/>
              </a:rPr>
              <a:t>I</a:t>
            </a:r>
            <a:r>
              <a:rPr sz="1600" spc="-50" dirty="0">
                <a:latin typeface="Arial"/>
                <a:cs typeface="Arial"/>
              </a:rPr>
              <a:t>Ó</a:t>
            </a:r>
            <a:r>
              <a:rPr sz="160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864103" y="6477000"/>
            <a:ext cx="629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0" dirty="0">
                <a:latin typeface="Arial"/>
                <a:cs typeface="Arial"/>
              </a:rPr>
              <a:t>P</a:t>
            </a:r>
            <a:r>
              <a:rPr sz="1600" spc="-45" dirty="0">
                <a:latin typeface="Arial"/>
                <a:cs typeface="Arial"/>
              </a:rPr>
              <a:t>I</a:t>
            </a:r>
            <a:r>
              <a:rPr sz="1600" spc="40" dirty="0">
                <a:latin typeface="Arial"/>
                <a:cs typeface="Arial"/>
              </a:rPr>
              <a:t>N</a:t>
            </a:r>
            <a:r>
              <a:rPr sz="1600" spc="-80" dirty="0">
                <a:latin typeface="Arial"/>
                <a:cs typeface="Arial"/>
              </a:rPr>
              <a:t>Z</a:t>
            </a:r>
            <a:r>
              <a:rPr sz="1600" spc="90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3406" y="6527800"/>
            <a:ext cx="1518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latin typeface="Arial"/>
                <a:cs typeface="Arial"/>
              </a:rPr>
              <a:t>PINZA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PALPAR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02700" y="20701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40800" y="2095500"/>
            <a:ext cx="226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1000" y="2438400"/>
            <a:ext cx="6908800" cy="4114800"/>
          </a:xfrm>
          <a:custGeom>
            <a:avLst/>
            <a:gdLst/>
            <a:ahLst/>
            <a:cxnLst/>
            <a:rect l="l" t="t" r="r" b="b"/>
            <a:pathLst>
              <a:path w="6908800" h="4114800">
                <a:moveTo>
                  <a:pt x="0" y="0"/>
                </a:moveTo>
                <a:lnTo>
                  <a:pt x="0" y="4114800"/>
                </a:lnTo>
                <a:lnTo>
                  <a:pt x="6908800" y="4114800"/>
                </a:lnTo>
                <a:lnTo>
                  <a:pt x="6908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9900" y="2349500"/>
            <a:ext cx="6819900" cy="412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7200" y="2336800"/>
            <a:ext cx="6832600" cy="4140200"/>
          </a:xfrm>
          <a:custGeom>
            <a:avLst/>
            <a:gdLst/>
            <a:ahLst/>
            <a:cxnLst/>
            <a:rect l="l" t="t" r="r" b="b"/>
            <a:pathLst>
              <a:path w="6832600" h="4140200">
                <a:moveTo>
                  <a:pt x="0" y="0"/>
                </a:moveTo>
                <a:lnTo>
                  <a:pt x="0" y="4140200"/>
                </a:lnTo>
                <a:lnTo>
                  <a:pt x="6832600" y="4140199"/>
                </a:lnTo>
                <a:lnTo>
                  <a:pt x="68326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89400" y="3962400"/>
            <a:ext cx="1663700" cy="2222500"/>
          </a:xfrm>
          <a:custGeom>
            <a:avLst/>
            <a:gdLst/>
            <a:ahLst/>
            <a:cxnLst/>
            <a:rect l="l" t="t" r="r" b="b"/>
            <a:pathLst>
              <a:path w="1663700" h="2222500">
                <a:moveTo>
                  <a:pt x="0" y="0"/>
                </a:moveTo>
                <a:lnTo>
                  <a:pt x="0" y="2222500"/>
                </a:lnTo>
                <a:lnTo>
                  <a:pt x="1663700" y="2222500"/>
                </a:lnTo>
                <a:lnTo>
                  <a:pt x="1663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65600" y="3886200"/>
            <a:ext cx="16764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2900" y="3873500"/>
            <a:ext cx="1689100" cy="2222500"/>
          </a:xfrm>
          <a:custGeom>
            <a:avLst/>
            <a:gdLst/>
            <a:ahLst/>
            <a:cxnLst/>
            <a:rect l="l" t="t" r="r" b="b"/>
            <a:pathLst>
              <a:path w="1689100" h="2222500">
                <a:moveTo>
                  <a:pt x="0" y="0"/>
                </a:moveTo>
                <a:lnTo>
                  <a:pt x="0" y="2222500"/>
                </a:lnTo>
                <a:lnTo>
                  <a:pt x="1689100" y="2222500"/>
                </a:lnTo>
                <a:lnTo>
                  <a:pt x="16891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56400" y="2590800"/>
            <a:ext cx="1727200" cy="2235200"/>
          </a:xfrm>
          <a:custGeom>
            <a:avLst/>
            <a:gdLst/>
            <a:ahLst/>
            <a:cxnLst/>
            <a:rect l="l" t="t" r="r" b="b"/>
            <a:pathLst>
              <a:path w="1727200" h="2235200">
                <a:moveTo>
                  <a:pt x="0" y="0"/>
                </a:moveTo>
                <a:lnTo>
                  <a:pt x="0" y="2235199"/>
                </a:lnTo>
                <a:lnTo>
                  <a:pt x="1727200" y="2235199"/>
                </a:lnTo>
                <a:lnTo>
                  <a:pt x="172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2600" y="2514600"/>
            <a:ext cx="16891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19900" y="2501900"/>
            <a:ext cx="1701800" cy="2222500"/>
          </a:xfrm>
          <a:custGeom>
            <a:avLst/>
            <a:gdLst/>
            <a:ahLst/>
            <a:cxnLst/>
            <a:rect l="l" t="t" r="r" b="b"/>
            <a:pathLst>
              <a:path w="1701800" h="2222500">
                <a:moveTo>
                  <a:pt x="0" y="0"/>
                </a:moveTo>
                <a:lnTo>
                  <a:pt x="0" y="2222499"/>
                </a:lnTo>
                <a:lnTo>
                  <a:pt x="1701800" y="2222499"/>
                </a:lnTo>
                <a:lnTo>
                  <a:pt x="17018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62400" y="6286500"/>
            <a:ext cx="2270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COMPRESIÓN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DIGITAL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6707" y="4851400"/>
            <a:ext cx="2306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COMPRESIÓN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35" dirty="0">
                <a:latin typeface="Arial"/>
                <a:cs typeface="Arial"/>
              </a:rPr>
              <a:t>PALPAR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0495" y="4838700"/>
            <a:ext cx="1823720" cy="523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39700" marR="5080" indent="-127000">
              <a:lnSpc>
                <a:spcPct val="104200"/>
              </a:lnSpc>
              <a:spcBef>
                <a:spcPts val="20"/>
              </a:spcBef>
            </a:pPr>
            <a:r>
              <a:rPr sz="1600" spc="40" dirty="0">
                <a:latin typeface="Arial"/>
                <a:cs typeface="Arial"/>
              </a:rPr>
              <a:t>H</a:t>
            </a:r>
            <a:r>
              <a:rPr sz="1600" spc="-45" dirty="0">
                <a:latin typeface="Arial"/>
                <a:cs typeface="Arial"/>
              </a:rPr>
              <a:t>I</a:t>
            </a:r>
            <a:r>
              <a:rPr sz="1600" spc="30" dirty="0">
                <a:latin typeface="Arial"/>
                <a:cs typeface="Arial"/>
              </a:rPr>
              <a:t>PE</a:t>
            </a:r>
            <a:r>
              <a:rPr sz="1600" spc="-60" dirty="0">
                <a:latin typeface="Arial"/>
                <a:cs typeface="Arial"/>
              </a:rPr>
              <a:t>R</a:t>
            </a:r>
            <a:r>
              <a:rPr sz="1600" spc="30" dirty="0">
                <a:latin typeface="Arial"/>
                <a:cs typeface="Arial"/>
              </a:rPr>
              <a:t>EX</a:t>
            </a:r>
            <a:r>
              <a:rPr sz="1600" spc="-80" dirty="0">
                <a:latin typeface="Arial"/>
                <a:cs typeface="Arial"/>
              </a:rPr>
              <a:t>T</a:t>
            </a:r>
            <a:r>
              <a:rPr sz="1600" spc="30" dirty="0">
                <a:latin typeface="Arial"/>
                <a:cs typeface="Arial"/>
              </a:rPr>
              <a:t>E</a:t>
            </a:r>
            <a:r>
              <a:rPr sz="1600" spc="40" dirty="0">
                <a:latin typeface="Arial"/>
                <a:cs typeface="Arial"/>
              </a:rPr>
              <a:t>N</a:t>
            </a:r>
            <a:r>
              <a:rPr sz="1600" spc="30" dirty="0">
                <a:latin typeface="Arial"/>
                <a:cs typeface="Arial"/>
              </a:rPr>
              <a:t>S</a:t>
            </a:r>
            <a:r>
              <a:rPr sz="1600" spc="-45" dirty="0">
                <a:latin typeface="Arial"/>
                <a:cs typeface="Arial"/>
              </a:rPr>
              <a:t>I</a:t>
            </a:r>
            <a:r>
              <a:rPr sz="1600" spc="-50" dirty="0">
                <a:latin typeface="Arial"/>
                <a:cs typeface="Arial"/>
              </a:rPr>
              <a:t>Ó</a:t>
            </a:r>
            <a:r>
              <a:rPr sz="1600" dirty="0">
                <a:latin typeface="Arial"/>
                <a:cs typeface="Arial"/>
              </a:rPr>
              <a:t>N  </a:t>
            </a:r>
            <a:r>
              <a:rPr sz="1600" spc="20" dirty="0">
                <a:latin typeface="Arial"/>
                <a:cs typeface="Arial"/>
              </a:rPr>
              <a:t>DE LOS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98600" y="2527300"/>
            <a:ext cx="1663700" cy="2260600"/>
          </a:xfrm>
          <a:custGeom>
            <a:avLst/>
            <a:gdLst/>
            <a:ahLst/>
            <a:cxnLst/>
            <a:rect l="l" t="t" r="r" b="b"/>
            <a:pathLst>
              <a:path w="1663700" h="2260600">
                <a:moveTo>
                  <a:pt x="0" y="0"/>
                </a:moveTo>
                <a:lnTo>
                  <a:pt x="0" y="2260600"/>
                </a:lnTo>
                <a:lnTo>
                  <a:pt x="1663700" y="2260600"/>
                </a:lnTo>
                <a:lnTo>
                  <a:pt x="1663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7500" y="2438400"/>
            <a:ext cx="1638300" cy="2273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4800" y="2425700"/>
            <a:ext cx="1651000" cy="2286000"/>
          </a:xfrm>
          <a:custGeom>
            <a:avLst/>
            <a:gdLst/>
            <a:ahLst/>
            <a:cxnLst/>
            <a:rect l="l" t="t" r="r" b="b"/>
            <a:pathLst>
              <a:path w="1651000" h="2286000">
                <a:moveTo>
                  <a:pt x="0" y="0"/>
                </a:moveTo>
                <a:lnTo>
                  <a:pt x="0" y="2286000"/>
                </a:lnTo>
                <a:lnTo>
                  <a:pt x="1651000" y="2286000"/>
                </a:lnTo>
                <a:lnTo>
                  <a:pt x="16510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900" y="29845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900" y="41783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900" y="5321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3000" y="2895600"/>
            <a:ext cx="1099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ROTACIÓN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000" y="4076700"/>
            <a:ext cx="2190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latin typeface="Arial"/>
                <a:cs typeface="Arial"/>
              </a:rPr>
              <a:t>FLEXIÓN </a:t>
            </a:r>
            <a:r>
              <a:rPr sz="1600" spc="20" dirty="0">
                <a:latin typeface="Arial"/>
                <a:cs typeface="Arial"/>
              </a:rPr>
              <a:t>DE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TRONCO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3000" y="5245100"/>
            <a:ext cx="1798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latin typeface="Arial"/>
                <a:cs typeface="Arial"/>
              </a:rPr>
              <a:t>LATERALIZACIÓN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89400" y="2882900"/>
            <a:ext cx="4826000" cy="3238500"/>
          </a:xfrm>
          <a:custGeom>
            <a:avLst/>
            <a:gdLst/>
            <a:ahLst/>
            <a:cxnLst/>
            <a:rect l="l" t="t" r="r" b="b"/>
            <a:pathLst>
              <a:path w="4826000" h="3238500">
                <a:moveTo>
                  <a:pt x="0" y="0"/>
                </a:moveTo>
                <a:lnTo>
                  <a:pt x="0" y="3238500"/>
                </a:lnTo>
                <a:lnTo>
                  <a:pt x="4826000" y="3238500"/>
                </a:lnTo>
                <a:lnTo>
                  <a:pt x="482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91000" y="2806700"/>
            <a:ext cx="4775199" cy="322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8300" y="2794000"/>
            <a:ext cx="4787900" cy="3238500"/>
          </a:xfrm>
          <a:custGeom>
            <a:avLst/>
            <a:gdLst/>
            <a:ahLst/>
            <a:cxnLst/>
            <a:rect l="l" t="t" r="r" b="b"/>
            <a:pathLst>
              <a:path w="4787900" h="3238500">
                <a:moveTo>
                  <a:pt x="0" y="0"/>
                </a:moveTo>
                <a:lnTo>
                  <a:pt x="0" y="3238500"/>
                </a:lnTo>
                <a:lnTo>
                  <a:pt x="4787900" y="3238500"/>
                </a:lnTo>
                <a:lnTo>
                  <a:pt x="47879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37100" y="5753100"/>
            <a:ext cx="4038600" cy="2159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  <a:tabLst>
                <a:tab pos="2426335" algn="l"/>
              </a:tabLst>
            </a:pPr>
            <a:r>
              <a:rPr sz="1200" dirty="0">
                <a:latin typeface="Arial"/>
                <a:cs typeface="Arial"/>
              </a:rPr>
              <a:t>FLEXIÓN	</a:t>
            </a:r>
            <a:r>
              <a:rPr sz="1200" spc="20" dirty="0">
                <a:latin typeface="Arial"/>
                <a:cs typeface="Arial"/>
              </a:rPr>
              <a:t>LATERALIZACIÓN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17900" y="2374900"/>
            <a:ext cx="3030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MOVIMIENTOS </a:t>
            </a:r>
            <a:r>
              <a:rPr sz="1600" spc="20" dirty="0">
                <a:latin typeface="Arial"/>
                <a:cs typeface="Arial"/>
              </a:rPr>
              <a:t>DE </a:t>
            </a:r>
            <a:r>
              <a:rPr sz="1600" spc="95" dirty="0">
                <a:latin typeface="Arial"/>
                <a:cs typeface="Arial"/>
              </a:rPr>
              <a:t>LA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CABEZA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3200" y="3098800"/>
            <a:ext cx="6985000" cy="2552700"/>
          </a:xfrm>
          <a:custGeom>
            <a:avLst/>
            <a:gdLst/>
            <a:ahLst/>
            <a:cxnLst/>
            <a:rect l="l" t="t" r="r" b="b"/>
            <a:pathLst>
              <a:path w="6985000" h="2552700">
                <a:moveTo>
                  <a:pt x="0" y="0"/>
                </a:moveTo>
                <a:lnTo>
                  <a:pt x="0" y="2552700"/>
                </a:lnTo>
                <a:lnTo>
                  <a:pt x="6985000" y="2552699"/>
                </a:lnTo>
                <a:lnTo>
                  <a:pt x="6985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2100" y="3048000"/>
            <a:ext cx="69977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9400" y="3035300"/>
            <a:ext cx="7010400" cy="2527300"/>
          </a:xfrm>
          <a:custGeom>
            <a:avLst/>
            <a:gdLst/>
            <a:ahLst/>
            <a:cxnLst/>
            <a:rect l="l" t="t" r="r" b="b"/>
            <a:pathLst>
              <a:path w="7010400" h="2527300">
                <a:moveTo>
                  <a:pt x="0" y="0"/>
                </a:moveTo>
                <a:lnTo>
                  <a:pt x="0" y="2527300"/>
                </a:lnTo>
                <a:lnTo>
                  <a:pt x="7010400" y="2527299"/>
                </a:lnTo>
                <a:lnTo>
                  <a:pt x="70104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701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02700" y="2079625"/>
            <a:ext cx="3048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285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5"/>
              </a:spcBef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1900" y="21590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2200" y="2438400"/>
            <a:ext cx="52419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MOVIMIENTOS </a:t>
            </a:r>
            <a:r>
              <a:rPr sz="1600" spc="20" dirty="0">
                <a:latin typeface="Arial"/>
                <a:cs typeface="Arial"/>
              </a:rPr>
              <a:t>DE </a:t>
            </a:r>
            <a:r>
              <a:rPr sz="1600" spc="45" dirty="0">
                <a:latin typeface="Arial"/>
                <a:cs typeface="Arial"/>
              </a:rPr>
              <a:t>LAS </a:t>
            </a:r>
            <a:r>
              <a:rPr sz="1600" spc="10" dirty="0">
                <a:latin typeface="Arial"/>
                <a:cs typeface="Arial"/>
              </a:rPr>
              <a:t>EXTREMIDADES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INFERIORES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0700" y="3238500"/>
            <a:ext cx="6413500" cy="2882900"/>
          </a:xfrm>
          <a:custGeom>
            <a:avLst/>
            <a:gdLst/>
            <a:ahLst/>
            <a:cxnLst/>
            <a:rect l="l" t="t" r="r" b="b"/>
            <a:pathLst>
              <a:path w="6413500" h="2882900">
                <a:moveTo>
                  <a:pt x="0" y="0"/>
                </a:moveTo>
                <a:lnTo>
                  <a:pt x="0" y="2882900"/>
                </a:lnTo>
                <a:lnTo>
                  <a:pt x="6413500" y="2882899"/>
                </a:lnTo>
                <a:lnTo>
                  <a:pt x="641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6900" y="3175000"/>
            <a:ext cx="64008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4200" y="3162300"/>
            <a:ext cx="6413500" cy="2908300"/>
          </a:xfrm>
          <a:custGeom>
            <a:avLst/>
            <a:gdLst/>
            <a:ahLst/>
            <a:cxnLst/>
            <a:rect l="l" t="t" r="r" b="b"/>
            <a:pathLst>
              <a:path w="6413500" h="2908300">
                <a:moveTo>
                  <a:pt x="0" y="0"/>
                </a:moveTo>
                <a:lnTo>
                  <a:pt x="0" y="2908300"/>
                </a:lnTo>
                <a:lnTo>
                  <a:pt x="6413500" y="2908299"/>
                </a:lnTo>
                <a:lnTo>
                  <a:pt x="64135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95600" y="4318000"/>
            <a:ext cx="721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55" dirty="0">
                <a:latin typeface="Arial"/>
                <a:cs typeface="Arial"/>
              </a:rPr>
              <a:t>Flexión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44901" y="5016500"/>
            <a:ext cx="9880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30" dirty="0">
                <a:latin typeface="Arial"/>
                <a:cs typeface="Arial"/>
              </a:rPr>
              <a:t>E</a:t>
            </a:r>
            <a:r>
              <a:rPr sz="1600" spc="95" dirty="0">
                <a:latin typeface="Arial"/>
                <a:cs typeface="Arial"/>
              </a:rPr>
              <a:t>x</a:t>
            </a:r>
            <a:r>
              <a:rPr sz="1600" spc="50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e</a:t>
            </a:r>
            <a:r>
              <a:rPr sz="1600" spc="105" dirty="0">
                <a:latin typeface="Arial"/>
                <a:cs typeface="Arial"/>
              </a:rPr>
              <a:t>n</a:t>
            </a:r>
            <a:r>
              <a:rPr sz="1600" spc="95" dirty="0">
                <a:latin typeface="Arial"/>
                <a:cs typeface="Arial"/>
              </a:rPr>
              <a:t>s</a:t>
            </a:r>
            <a:r>
              <a:rPr sz="1600" spc="40" dirty="0">
                <a:latin typeface="Arial"/>
                <a:cs typeface="Arial"/>
              </a:rPr>
              <a:t>i</a:t>
            </a:r>
            <a:r>
              <a:rPr sz="1600" spc="105" dirty="0">
                <a:latin typeface="Arial"/>
                <a:cs typeface="Arial"/>
              </a:rPr>
              <a:t>ó</a:t>
            </a:r>
            <a:r>
              <a:rPr sz="1600" spc="8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2400" y="4343400"/>
            <a:ext cx="721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55" dirty="0">
                <a:latin typeface="Arial"/>
                <a:cs typeface="Arial"/>
              </a:rPr>
              <a:t>Flexión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24705" y="4368800"/>
            <a:ext cx="1064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85" dirty="0">
                <a:latin typeface="Arial"/>
                <a:cs typeface="Arial"/>
              </a:rPr>
              <a:t>Abducción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4940300"/>
            <a:ext cx="8458200" cy="101600"/>
          </a:xfrm>
          <a:custGeom>
            <a:avLst/>
            <a:gdLst/>
            <a:ahLst/>
            <a:cxnLst/>
            <a:rect l="l" t="t" r="r" b="b"/>
            <a:pathLst>
              <a:path w="8458200" h="101600">
                <a:moveTo>
                  <a:pt x="0" y="0"/>
                </a:moveTo>
                <a:lnTo>
                  <a:pt x="0" y="101600"/>
                </a:lnTo>
                <a:lnTo>
                  <a:pt x="8458200" y="101600"/>
                </a:lnTo>
                <a:lnTo>
                  <a:pt x="8458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4300" y="4965700"/>
            <a:ext cx="292100" cy="292100"/>
          </a:xfrm>
          <a:custGeom>
            <a:avLst/>
            <a:gdLst/>
            <a:ahLst/>
            <a:cxnLst/>
            <a:rect l="l" t="t" r="r" b="b"/>
            <a:pathLst>
              <a:path w="292100" h="292100">
                <a:moveTo>
                  <a:pt x="0" y="0"/>
                </a:moveTo>
                <a:lnTo>
                  <a:pt x="0" y="292100"/>
                </a:lnTo>
                <a:lnTo>
                  <a:pt x="292100" y="292100"/>
                </a:lnTo>
                <a:lnTo>
                  <a:pt x="292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04300" y="5041900"/>
            <a:ext cx="292100" cy="2159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380"/>
              </a:lnSpc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4508500"/>
            <a:ext cx="8458200" cy="0"/>
          </a:xfrm>
          <a:custGeom>
            <a:avLst/>
            <a:gdLst/>
            <a:ahLst/>
            <a:cxnLst/>
            <a:rect l="l" t="t" r="r" b="b"/>
            <a:pathLst>
              <a:path w="8458200">
                <a:moveTo>
                  <a:pt x="0" y="0"/>
                </a:moveTo>
                <a:lnTo>
                  <a:pt x="8458200" y="0"/>
                </a:lnTo>
              </a:path>
            </a:pathLst>
          </a:custGeom>
          <a:ln w="2540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48500" y="5207000"/>
            <a:ext cx="180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latin typeface="Arial"/>
                <a:cs typeface="Arial"/>
              </a:rPr>
              <a:t>Área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60" dirty="0">
                <a:latin typeface="Arial"/>
                <a:cs typeface="Arial"/>
              </a:rPr>
              <a:t>Ergonomía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400" y="4546600"/>
            <a:ext cx="4627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" dirty="0">
                <a:latin typeface="Arial"/>
                <a:cs typeface="Arial"/>
              </a:rPr>
              <a:t>MÓDULO ERGONOMIA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50" dirty="0">
                <a:latin typeface="Arial"/>
                <a:cs typeface="Arial"/>
              </a:rPr>
              <a:t>BÁSICA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88870" y="1560195"/>
            <a:ext cx="6600825" cy="73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CO" altLang="es-CO" sz="1980" b="1">
                <a:solidFill>
                  <a:srgbClr val="A80000"/>
                </a:solidFill>
              </a:rPr>
              <a:t>ERGONOMÍA Y CREATIVIDAD AL SERVICIO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s-CO" altLang="es-CO" sz="1980" b="1">
                <a:solidFill>
                  <a:srgbClr val="A80000"/>
                </a:solidFill>
              </a:rPr>
              <a:t>          DE LA SALUD EN  EL TRABAJO	</a:t>
            </a:r>
            <a:r>
              <a:rPr lang="es-CO" altLang="es-CO" sz="1980" b="1"/>
              <a:t>	</a:t>
            </a:r>
            <a:endParaRPr lang="es-ES" altLang="es-CO" sz="1980" b="1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514600" y="2628901"/>
            <a:ext cx="6097905" cy="3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CO" altLang="es-CO" sz="1485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394710" y="2507100"/>
            <a:ext cx="4086225" cy="33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CO" altLang="es-CO" sz="1980"/>
              <a:t>  </a:t>
            </a:r>
            <a:r>
              <a:rPr lang="es-ES" altLang="es-CO" sz="1980"/>
              <a:t>La ergonomía busca la manera de que </a:t>
            </a:r>
            <a:r>
              <a:rPr lang="es-CO" altLang="es-CO" sz="1980"/>
              <a:t>  </a:t>
            </a:r>
            <a:r>
              <a:rPr lang="es-ES" altLang="es-CO" sz="1980"/>
              <a:t>el puesto de trabajo se adapte al trabajador, en lugar de obligar al trabajador a adaptarse a aquél.</a:t>
            </a:r>
            <a:endParaRPr lang="es-CO" altLang="es-CO" sz="1980"/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s-MX" altLang="es-CO" sz="1980"/>
              <a:t>  Esta condición,  nos lleva a reducir el número de desórdenes  traumáticos  músculo esqueléticos, accidentes</a:t>
            </a:r>
            <a:r>
              <a:rPr lang="es-MX" altLang="es-CO" sz="1980" b="1"/>
              <a:t> </a:t>
            </a:r>
            <a:r>
              <a:rPr lang="es-MX" altLang="es-CO" sz="1980"/>
              <a:t>por esfuerzos, torceduras y disminuir el ausentismo.</a:t>
            </a:r>
            <a:r>
              <a:rPr lang="es-MX" altLang="es-CO" sz="2310"/>
              <a:t>      </a:t>
            </a:r>
            <a:endParaRPr lang="es-ES" altLang="es-CO" sz="231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27" y="2503170"/>
            <a:ext cx="1980248" cy="333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6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828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1900" y="21717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8100" y="2092325"/>
            <a:ext cx="2794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412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900" y="24511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1000" y="2667000"/>
            <a:ext cx="2743200" cy="3594100"/>
          </a:xfrm>
          <a:custGeom>
            <a:avLst/>
            <a:gdLst/>
            <a:ahLst/>
            <a:cxnLst/>
            <a:rect l="l" t="t" r="r" b="b"/>
            <a:pathLst>
              <a:path w="2743200" h="3594100">
                <a:moveTo>
                  <a:pt x="0" y="0"/>
                </a:moveTo>
                <a:lnTo>
                  <a:pt x="0" y="3594100"/>
                </a:lnTo>
                <a:lnTo>
                  <a:pt x="2743200" y="3594099"/>
                </a:lnTo>
                <a:lnTo>
                  <a:pt x="2743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7200" y="2628900"/>
            <a:ext cx="2705099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24500" y="2616200"/>
            <a:ext cx="2717800" cy="3594100"/>
          </a:xfrm>
          <a:custGeom>
            <a:avLst/>
            <a:gdLst/>
            <a:ahLst/>
            <a:cxnLst/>
            <a:rect l="l" t="t" r="r" b="b"/>
            <a:pathLst>
              <a:path w="2717800" h="3594100">
                <a:moveTo>
                  <a:pt x="0" y="0"/>
                </a:moveTo>
                <a:lnTo>
                  <a:pt x="0" y="3594100"/>
                </a:lnTo>
                <a:lnTo>
                  <a:pt x="2717800" y="3594099"/>
                </a:lnTo>
                <a:lnTo>
                  <a:pt x="27178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3000" y="2339339"/>
            <a:ext cx="2704465" cy="234936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00" spc="55" dirty="0">
                <a:latin typeface="Arial"/>
                <a:cs typeface="Arial"/>
              </a:rPr>
              <a:t>Relaciones de </a:t>
            </a:r>
            <a:r>
              <a:rPr sz="1600" spc="20" dirty="0">
                <a:latin typeface="Arial"/>
                <a:cs typeface="Arial"/>
              </a:rPr>
              <a:t>la</a:t>
            </a:r>
            <a:r>
              <a:rPr sz="1600" spc="-280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ergonomía</a:t>
            </a:r>
            <a:endParaRPr sz="1600" dirty="0">
              <a:latin typeface="Arial"/>
              <a:cs typeface="Arial"/>
            </a:endParaRPr>
          </a:p>
          <a:p>
            <a:pPr marL="342265" indent="-177800">
              <a:lnSpc>
                <a:spcPct val="100000"/>
              </a:lnSpc>
              <a:spcBef>
                <a:spcPts val="380"/>
              </a:spcBef>
              <a:buClr>
                <a:srgbClr val="E9822D"/>
              </a:buClr>
              <a:buChar char="•"/>
              <a:tabLst>
                <a:tab pos="342900" algn="l"/>
              </a:tabLst>
            </a:pPr>
            <a:r>
              <a:rPr sz="1600" dirty="0" err="1" smtClean="0">
                <a:latin typeface="Arial"/>
                <a:cs typeface="Arial"/>
              </a:rPr>
              <a:t>Anatomía</a:t>
            </a:r>
            <a:r>
              <a:rPr lang="es-AR" sz="1600" dirty="0" smtClean="0">
                <a:latin typeface="Arial"/>
                <a:cs typeface="Arial"/>
              </a:rPr>
              <a:t> y Medicina Laboral</a:t>
            </a:r>
            <a:endParaRPr sz="1600" dirty="0">
              <a:latin typeface="Arial"/>
              <a:cs typeface="Arial"/>
            </a:endParaRPr>
          </a:p>
          <a:p>
            <a:pPr marL="342900" indent="-1778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42900" algn="l"/>
              </a:tabLst>
            </a:pPr>
            <a:r>
              <a:rPr sz="1600" spc="-5" dirty="0">
                <a:latin typeface="Arial"/>
                <a:cs typeface="Arial"/>
              </a:rPr>
              <a:t>Biomecánica</a:t>
            </a:r>
            <a:endParaRPr sz="1600" dirty="0">
              <a:latin typeface="Arial"/>
              <a:cs typeface="Arial"/>
            </a:endParaRPr>
          </a:p>
          <a:p>
            <a:pPr marL="342265" indent="-1778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42900" algn="l"/>
              </a:tabLst>
            </a:pPr>
            <a:r>
              <a:rPr sz="1600" dirty="0">
                <a:latin typeface="Arial"/>
                <a:cs typeface="Arial"/>
              </a:rPr>
              <a:t>Antropometría</a:t>
            </a:r>
          </a:p>
          <a:p>
            <a:pPr marL="355600" indent="-1905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Higiene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industrial</a:t>
            </a:r>
          </a:p>
          <a:p>
            <a:pPr marL="342900" indent="-1778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42900" algn="l"/>
              </a:tabLst>
            </a:pPr>
            <a:r>
              <a:rPr sz="1600" spc="-5" dirty="0">
                <a:latin typeface="Arial"/>
                <a:cs typeface="Arial"/>
              </a:rPr>
              <a:t>Diseño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industrial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1900" y="21463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5400" y="2070100"/>
            <a:ext cx="2794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381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2200" y="1752600"/>
            <a:ext cx="811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04765" algn="l"/>
              </a:tabLst>
            </a:pPr>
            <a:r>
              <a:rPr sz="1800" u="heavy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800" u="heavy" spc="5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CIENCIAS</a:t>
            </a:r>
            <a:r>
              <a:rPr sz="1800" u="heavy" spc="-50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30" dirty="0">
                <a:solidFill>
                  <a:srgbClr val="E9822D"/>
                </a:solidFill>
                <a:uFill>
                  <a:solidFill>
                    <a:srgbClr val="E9812E"/>
                  </a:solidFill>
                </a:uFill>
                <a:latin typeface="Arial"/>
                <a:cs typeface="Arial"/>
              </a:rPr>
              <a:t>RELACIONADAS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3700" y="2476500"/>
            <a:ext cx="1511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 err="1" smtClean="0">
                <a:latin typeface="Arial"/>
                <a:cs typeface="Arial"/>
              </a:rPr>
              <a:t>Ingenier</a:t>
            </a:r>
            <a:r>
              <a:rPr lang="es-AR" sz="1800" spc="-15" dirty="0" smtClean="0">
                <a:latin typeface="Arial"/>
                <a:cs typeface="Arial"/>
              </a:rPr>
              <a:t>í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lang="es-AR" sz="1800" spc="-15" dirty="0" smtClean="0">
                <a:latin typeface="Arial"/>
                <a:cs typeface="Arial"/>
              </a:rPr>
              <a:t> </a:t>
            </a:r>
            <a:r>
              <a:rPr lang="es-AR" sz="1800" spc="-15" dirty="0" err="1" smtClean="0">
                <a:latin typeface="Arial"/>
                <a:cs typeface="Arial"/>
              </a:rPr>
              <a:t>yseguridad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8495" y="4127500"/>
            <a:ext cx="1092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Sociología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1801" y="5638800"/>
            <a:ext cx="1080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Psicología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9000" y="29845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76200" y="609600"/>
                </a:moveTo>
                <a:lnTo>
                  <a:pt x="0" y="609600"/>
                </a:lnTo>
                <a:lnTo>
                  <a:pt x="25400" y="660400"/>
                </a:lnTo>
                <a:lnTo>
                  <a:pt x="25400" y="622300"/>
                </a:lnTo>
                <a:lnTo>
                  <a:pt x="50800" y="622300"/>
                </a:lnTo>
                <a:lnTo>
                  <a:pt x="50800" y="660400"/>
                </a:lnTo>
                <a:lnTo>
                  <a:pt x="76200" y="609600"/>
                </a:lnTo>
                <a:close/>
              </a:path>
              <a:path w="76200" h="685800">
                <a:moveTo>
                  <a:pt x="50800" y="609600"/>
                </a:moveTo>
                <a:lnTo>
                  <a:pt x="50800" y="0"/>
                </a:lnTo>
                <a:lnTo>
                  <a:pt x="25400" y="0"/>
                </a:lnTo>
                <a:lnTo>
                  <a:pt x="25400" y="609600"/>
                </a:lnTo>
                <a:lnTo>
                  <a:pt x="50800" y="609600"/>
                </a:lnTo>
                <a:close/>
              </a:path>
              <a:path w="76200" h="685800">
                <a:moveTo>
                  <a:pt x="50800" y="660400"/>
                </a:moveTo>
                <a:lnTo>
                  <a:pt x="50800" y="622300"/>
                </a:lnTo>
                <a:lnTo>
                  <a:pt x="25400" y="622300"/>
                </a:lnTo>
                <a:lnTo>
                  <a:pt x="25400" y="660400"/>
                </a:lnTo>
                <a:lnTo>
                  <a:pt x="38100" y="685800"/>
                </a:lnTo>
                <a:lnTo>
                  <a:pt x="50800" y="6604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8600" y="4584700"/>
            <a:ext cx="165100" cy="152400"/>
          </a:xfrm>
          <a:custGeom>
            <a:avLst/>
            <a:gdLst/>
            <a:ahLst/>
            <a:cxnLst/>
            <a:rect l="l" t="t" r="r" b="b"/>
            <a:pathLst>
              <a:path w="165100" h="152400">
                <a:moveTo>
                  <a:pt x="0" y="0"/>
                </a:moveTo>
                <a:lnTo>
                  <a:pt x="0" y="152400"/>
                </a:lnTo>
                <a:lnTo>
                  <a:pt x="165100" y="152400"/>
                </a:lnTo>
                <a:lnTo>
                  <a:pt x="16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57600" y="3810000"/>
            <a:ext cx="2286000" cy="990600"/>
          </a:xfrm>
          <a:prstGeom prst="rect">
            <a:avLst/>
          </a:prstGeom>
          <a:solidFill>
            <a:srgbClr val="E9812E"/>
          </a:solidFill>
          <a:ln w="19050">
            <a:solidFill>
              <a:srgbClr val="03723B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</a:pPr>
            <a:r>
              <a:rPr sz="1800" spc="5" dirty="0">
                <a:latin typeface="Arial"/>
                <a:cs typeface="Arial"/>
              </a:rPr>
              <a:t>ERGONOMÍA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99000" y="4889500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25400" y="76200"/>
                </a:lnTo>
                <a:lnTo>
                  <a:pt x="25400" y="63500"/>
                </a:lnTo>
                <a:lnTo>
                  <a:pt x="50800" y="63500"/>
                </a:lnTo>
                <a:lnTo>
                  <a:pt x="50800" y="76200"/>
                </a:lnTo>
                <a:lnTo>
                  <a:pt x="76200" y="76200"/>
                </a:lnTo>
                <a:close/>
              </a:path>
              <a:path w="76200" h="685800">
                <a:moveTo>
                  <a:pt x="50800" y="76200"/>
                </a:moveTo>
                <a:lnTo>
                  <a:pt x="50800" y="63500"/>
                </a:lnTo>
                <a:lnTo>
                  <a:pt x="25400" y="63500"/>
                </a:lnTo>
                <a:lnTo>
                  <a:pt x="25400" y="76200"/>
                </a:lnTo>
                <a:lnTo>
                  <a:pt x="50800" y="76200"/>
                </a:lnTo>
                <a:close/>
              </a:path>
              <a:path w="76200" h="685800">
                <a:moveTo>
                  <a:pt x="50800" y="685800"/>
                </a:moveTo>
                <a:lnTo>
                  <a:pt x="50800" y="76200"/>
                </a:lnTo>
                <a:lnTo>
                  <a:pt x="25400" y="76200"/>
                </a:lnTo>
                <a:lnTo>
                  <a:pt x="25400" y="685800"/>
                </a:lnTo>
                <a:lnTo>
                  <a:pt x="50800" y="6858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55900" y="43180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98499" y="50800"/>
                </a:moveTo>
                <a:lnTo>
                  <a:pt x="698499" y="25400"/>
                </a:lnTo>
                <a:lnTo>
                  <a:pt x="0" y="25400"/>
                </a:lnTo>
                <a:lnTo>
                  <a:pt x="0" y="50800"/>
                </a:lnTo>
                <a:lnTo>
                  <a:pt x="698499" y="50800"/>
                </a:lnTo>
                <a:close/>
              </a:path>
              <a:path w="762000" h="76200">
                <a:moveTo>
                  <a:pt x="761999" y="38100"/>
                </a:moveTo>
                <a:lnTo>
                  <a:pt x="685799" y="0"/>
                </a:lnTo>
                <a:lnTo>
                  <a:pt x="685799" y="25400"/>
                </a:lnTo>
                <a:lnTo>
                  <a:pt x="698499" y="25400"/>
                </a:lnTo>
                <a:lnTo>
                  <a:pt x="698499" y="69850"/>
                </a:lnTo>
                <a:lnTo>
                  <a:pt x="761999" y="38100"/>
                </a:lnTo>
                <a:close/>
              </a:path>
              <a:path w="762000" h="76200">
                <a:moveTo>
                  <a:pt x="698499" y="69850"/>
                </a:moveTo>
                <a:lnTo>
                  <a:pt x="698499" y="50800"/>
                </a:lnTo>
                <a:lnTo>
                  <a:pt x="685799" y="50800"/>
                </a:lnTo>
                <a:lnTo>
                  <a:pt x="685799" y="76200"/>
                </a:lnTo>
                <a:lnTo>
                  <a:pt x="698499" y="6985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72200" y="43180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76200" y="25400"/>
                </a:moveTo>
                <a:lnTo>
                  <a:pt x="76200" y="0"/>
                </a:lnTo>
                <a:lnTo>
                  <a:pt x="0" y="38100"/>
                </a:lnTo>
                <a:lnTo>
                  <a:pt x="63500" y="69850"/>
                </a:lnTo>
                <a:lnTo>
                  <a:pt x="63500" y="25400"/>
                </a:lnTo>
                <a:lnTo>
                  <a:pt x="76200" y="25400"/>
                </a:lnTo>
                <a:close/>
              </a:path>
              <a:path w="685800" h="76200">
                <a:moveTo>
                  <a:pt x="685800" y="50800"/>
                </a:moveTo>
                <a:lnTo>
                  <a:pt x="685800" y="25400"/>
                </a:lnTo>
                <a:lnTo>
                  <a:pt x="63500" y="25400"/>
                </a:lnTo>
                <a:lnTo>
                  <a:pt x="63500" y="50800"/>
                </a:lnTo>
                <a:lnTo>
                  <a:pt x="685800" y="50800"/>
                </a:lnTo>
                <a:close/>
              </a:path>
              <a:path w="685800" h="76200">
                <a:moveTo>
                  <a:pt x="76200" y="76200"/>
                </a:moveTo>
                <a:lnTo>
                  <a:pt x="76200" y="50800"/>
                </a:lnTo>
                <a:lnTo>
                  <a:pt x="63500" y="50800"/>
                </a:lnTo>
                <a:lnTo>
                  <a:pt x="63500" y="6985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1000" y="2870200"/>
            <a:ext cx="165100" cy="152400"/>
          </a:xfrm>
          <a:custGeom>
            <a:avLst/>
            <a:gdLst/>
            <a:ahLst/>
            <a:cxnLst/>
            <a:rect l="l" t="t" r="r" b="b"/>
            <a:pathLst>
              <a:path w="165100" h="152400">
                <a:moveTo>
                  <a:pt x="0" y="0"/>
                </a:moveTo>
                <a:lnTo>
                  <a:pt x="0" y="152399"/>
                </a:lnTo>
                <a:lnTo>
                  <a:pt x="165100" y="152399"/>
                </a:lnTo>
                <a:lnTo>
                  <a:pt x="16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1000" y="5969000"/>
            <a:ext cx="165100" cy="152400"/>
          </a:xfrm>
          <a:custGeom>
            <a:avLst/>
            <a:gdLst/>
            <a:ahLst/>
            <a:cxnLst/>
            <a:rect l="l" t="t" r="r" b="b"/>
            <a:pathLst>
              <a:path w="165100" h="152400">
                <a:moveTo>
                  <a:pt x="0" y="0"/>
                </a:moveTo>
                <a:lnTo>
                  <a:pt x="0" y="152400"/>
                </a:lnTo>
                <a:lnTo>
                  <a:pt x="165100" y="152400"/>
                </a:lnTo>
                <a:lnTo>
                  <a:pt x="16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0400" y="4432300"/>
            <a:ext cx="165100" cy="152400"/>
          </a:xfrm>
          <a:custGeom>
            <a:avLst/>
            <a:gdLst/>
            <a:ahLst/>
            <a:cxnLst/>
            <a:rect l="l" t="t" r="r" b="b"/>
            <a:pathLst>
              <a:path w="165100" h="152400">
                <a:moveTo>
                  <a:pt x="0" y="0"/>
                </a:moveTo>
                <a:lnTo>
                  <a:pt x="0" y="152400"/>
                </a:lnTo>
                <a:lnTo>
                  <a:pt x="165100" y="152400"/>
                </a:lnTo>
                <a:lnTo>
                  <a:pt x="16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38300" y="4267200"/>
            <a:ext cx="940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Medicina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91000" y="59690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2540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8600" y="45847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2540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0400" y="4419600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700" y="0"/>
                </a:lnTo>
              </a:path>
            </a:pathLst>
          </a:custGeom>
          <a:ln w="2540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91000" y="28448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2540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828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1900" y="21717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8100" y="2082800"/>
            <a:ext cx="279400" cy="304800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508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900" y="2514600"/>
            <a:ext cx="152400" cy="139700"/>
          </a:xfrm>
          <a:custGeom>
            <a:avLst/>
            <a:gdLst/>
            <a:ahLst/>
            <a:cxnLst/>
            <a:rect l="l" t="t" r="r" b="b"/>
            <a:pathLst>
              <a:path w="152400" h="139700">
                <a:moveTo>
                  <a:pt x="0" y="0"/>
                </a:moveTo>
                <a:lnTo>
                  <a:pt x="0" y="139700"/>
                </a:lnTo>
                <a:lnTo>
                  <a:pt x="152400" y="1397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2578100"/>
            <a:ext cx="2311400" cy="370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62700" y="2565400"/>
            <a:ext cx="2273300" cy="3683000"/>
          </a:xfrm>
          <a:custGeom>
            <a:avLst/>
            <a:gdLst/>
            <a:ahLst/>
            <a:cxnLst/>
            <a:rect l="l" t="t" r="r" b="b"/>
            <a:pathLst>
              <a:path w="2273300" h="3683000">
                <a:moveTo>
                  <a:pt x="0" y="0"/>
                </a:moveTo>
                <a:lnTo>
                  <a:pt x="0" y="3682999"/>
                </a:lnTo>
                <a:lnTo>
                  <a:pt x="2273300" y="3682999"/>
                </a:lnTo>
                <a:lnTo>
                  <a:pt x="22733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79496" y="2313939"/>
            <a:ext cx="4406900" cy="368300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80"/>
              </a:spcBef>
            </a:pPr>
            <a:r>
              <a:rPr sz="1600" spc="55" dirty="0">
                <a:latin typeface="Arial"/>
                <a:cs typeface="Arial"/>
              </a:rPr>
              <a:t>Antropometría</a:t>
            </a:r>
            <a:endParaRPr sz="1600">
              <a:latin typeface="Arial"/>
              <a:cs typeface="Arial"/>
            </a:endParaRPr>
          </a:p>
          <a:p>
            <a:pPr marL="406400" marR="5080" indent="-177800">
              <a:lnSpc>
                <a:spcPct val="104200"/>
              </a:lnSpc>
              <a:spcBef>
                <a:spcPts val="800"/>
              </a:spcBef>
              <a:buClr>
                <a:srgbClr val="E9822D"/>
              </a:buClr>
              <a:buChar char="•"/>
              <a:tabLst>
                <a:tab pos="406400" algn="l"/>
              </a:tabLst>
            </a:pPr>
            <a:r>
              <a:rPr sz="1600" spc="15" dirty="0">
                <a:latin typeface="Arial"/>
                <a:cs typeface="Arial"/>
              </a:rPr>
              <a:t>Es </a:t>
            </a:r>
            <a:r>
              <a:rPr sz="1600" spc="50" dirty="0">
                <a:latin typeface="Arial"/>
                <a:cs typeface="Arial"/>
              </a:rPr>
              <a:t>el </a:t>
            </a:r>
            <a:r>
              <a:rPr sz="1600" dirty="0">
                <a:latin typeface="Arial"/>
                <a:cs typeface="Arial"/>
              </a:rPr>
              <a:t>estudio y </a:t>
            </a:r>
            <a:r>
              <a:rPr sz="1600" spc="5" dirty="0">
                <a:latin typeface="Arial"/>
                <a:cs typeface="Arial"/>
              </a:rPr>
              <a:t>medición</a:t>
            </a:r>
            <a:r>
              <a:rPr sz="1600" spc="-3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las </a:t>
            </a:r>
            <a:r>
              <a:rPr sz="1600" spc="-5" dirty="0">
                <a:latin typeface="Arial"/>
                <a:cs typeface="Arial"/>
              </a:rPr>
              <a:t>dimensiones  </a:t>
            </a:r>
            <a:r>
              <a:rPr sz="1600" spc="-10" dirty="0">
                <a:latin typeface="Arial"/>
                <a:cs typeface="Arial"/>
              </a:rPr>
              <a:t>físicas </a:t>
            </a:r>
            <a:r>
              <a:rPr sz="1600" dirty="0">
                <a:latin typeface="Arial"/>
                <a:cs typeface="Arial"/>
              </a:rPr>
              <a:t>y </a:t>
            </a:r>
            <a:r>
              <a:rPr sz="1600" spc="-15" dirty="0">
                <a:latin typeface="Arial"/>
                <a:cs typeface="Arial"/>
              </a:rPr>
              <a:t>funcionales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10" dirty="0">
                <a:latin typeface="Arial"/>
                <a:cs typeface="Arial"/>
              </a:rPr>
              <a:t>cuerpo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humano.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9822D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406400" marR="589280" indent="-177800" algn="just">
              <a:lnSpc>
                <a:spcPct val="100699"/>
              </a:lnSpc>
              <a:buClr>
                <a:srgbClr val="E9822D"/>
              </a:buClr>
              <a:buChar char="•"/>
              <a:tabLst>
                <a:tab pos="406400" algn="l"/>
              </a:tabLst>
            </a:pPr>
            <a:r>
              <a:rPr sz="1600" dirty="0">
                <a:latin typeface="Arial"/>
                <a:cs typeface="Arial"/>
              </a:rPr>
              <a:t>Para </a:t>
            </a:r>
            <a:r>
              <a:rPr sz="1600" spc="5" dirty="0">
                <a:latin typeface="Arial"/>
                <a:cs typeface="Arial"/>
              </a:rPr>
              <a:t>diseñar </a:t>
            </a:r>
            <a:r>
              <a:rPr sz="1600" spc="-20" dirty="0">
                <a:latin typeface="Arial"/>
                <a:cs typeface="Arial"/>
              </a:rPr>
              <a:t>los </a:t>
            </a:r>
            <a:r>
              <a:rPr sz="1600" spc="5" dirty="0">
                <a:latin typeface="Arial"/>
                <a:cs typeface="Arial"/>
              </a:rPr>
              <a:t>espacios </a:t>
            </a:r>
            <a:r>
              <a:rPr sz="160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trabajo,  </a:t>
            </a:r>
            <a:r>
              <a:rPr sz="1600" spc="-10" dirty="0">
                <a:latin typeface="Arial"/>
                <a:cs typeface="Arial"/>
              </a:rPr>
              <a:t>herramientas, </a:t>
            </a:r>
            <a:r>
              <a:rPr sz="1600" spc="10" dirty="0">
                <a:latin typeface="Arial"/>
                <a:cs typeface="Arial"/>
              </a:rPr>
              <a:t>equipo </a:t>
            </a:r>
            <a:r>
              <a:rPr sz="1600" dirty="0">
                <a:latin typeface="Arial"/>
                <a:cs typeface="Arial"/>
              </a:rPr>
              <a:t>de seguridad y  </a:t>
            </a:r>
            <a:r>
              <a:rPr sz="1600" spc="-5" dirty="0">
                <a:latin typeface="Arial"/>
                <a:cs typeface="Arial"/>
              </a:rPr>
              <a:t>protección </a:t>
            </a:r>
            <a:r>
              <a:rPr sz="1600" dirty="0">
                <a:latin typeface="Arial"/>
                <a:cs typeface="Arial"/>
              </a:rPr>
              <a:t>personal, </a:t>
            </a:r>
            <a:r>
              <a:rPr sz="1600" spc="-5" dirty="0">
                <a:latin typeface="Arial"/>
                <a:cs typeface="Arial"/>
              </a:rPr>
              <a:t>considerando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los  límites </a:t>
            </a:r>
            <a:r>
              <a:rPr sz="1600" spc="5" dirty="0">
                <a:latin typeface="Arial"/>
                <a:cs typeface="Arial"/>
              </a:rPr>
              <a:t>físicos </a:t>
            </a:r>
            <a:r>
              <a:rPr sz="1600" dirty="0">
                <a:latin typeface="Arial"/>
                <a:cs typeface="Arial"/>
              </a:rPr>
              <a:t>del </a:t>
            </a:r>
            <a:r>
              <a:rPr sz="1600" spc="10" dirty="0">
                <a:latin typeface="Arial"/>
                <a:cs typeface="Arial"/>
              </a:rPr>
              <a:t>cuerpo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humano.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9822D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600" spc="75" dirty="0">
                <a:latin typeface="Arial"/>
                <a:cs typeface="Arial"/>
              </a:rPr>
              <a:t>Tipos </a:t>
            </a:r>
            <a:r>
              <a:rPr sz="1600" spc="55" dirty="0">
                <a:latin typeface="Arial"/>
                <a:cs typeface="Arial"/>
              </a:rPr>
              <a:t>de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antropometría</a:t>
            </a:r>
            <a:endParaRPr sz="1600">
              <a:latin typeface="Arial"/>
              <a:cs typeface="Arial"/>
            </a:endParaRPr>
          </a:p>
          <a:p>
            <a:pPr marL="405765" indent="-177800">
              <a:lnSpc>
                <a:spcPct val="100000"/>
              </a:lnSpc>
              <a:spcBef>
                <a:spcPts val="480"/>
              </a:spcBef>
              <a:buClr>
                <a:srgbClr val="E9822D"/>
              </a:buClr>
              <a:buChar char="•"/>
              <a:tabLst>
                <a:tab pos="406400" algn="l"/>
              </a:tabLst>
            </a:pPr>
            <a:r>
              <a:rPr sz="1600" dirty="0">
                <a:latin typeface="Arial"/>
                <a:cs typeface="Arial"/>
              </a:rPr>
              <a:t>Antropometría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estática</a:t>
            </a:r>
            <a:endParaRPr sz="1600">
              <a:latin typeface="Arial"/>
              <a:cs typeface="Arial"/>
            </a:endParaRPr>
          </a:p>
          <a:p>
            <a:pPr marL="405765" indent="-177800">
              <a:lnSpc>
                <a:spcPct val="100000"/>
              </a:lnSpc>
              <a:spcBef>
                <a:spcPts val="1580"/>
              </a:spcBef>
              <a:buClr>
                <a:srgbClr val="E9822D"/>
              </a:buClr>
              <a:buChar char="•"/>
              <a:tabLst>
                <a:tab pos="406400" algn="l"/>
              </a:tabLst>
            </a:pPr>
            <a:r>
              <a:rPr sz="1600" dirty="0">
                <a:latin typeface="Arial"/>
                <a:cs typeface="Arial"/>
              </a:rPr>
              <a:t>Antropometría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dinámica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0900" y="5016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0" y="152400"/>
                </a:ln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" y="2082800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>
                <a:moveTo>
                  <a:pt x="0" y="0"/>
                </a:moveTo>
                <a:lnTo>
                  <a:pt x="8089900" y="0"/>
                </a:lnTo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1900" y="2171700"/>
            <a:ext cx="6400800" cy="0"/>
          </a:xfrm>
          <a:custGeom>
            <a:avLst/>
            <a:gdLst/>
            <a:ahLst/>
            <a:cxnLst/>
            <a:rect l="l" t="t" r="r" b="b"/>
            <a:pathLst>
              <a:path w="6400800">
                <a:moveTo>
                  <a:pt x="0" y="0"/>
                </a:moveTo>
                <a:lnTo>
                  <a:pt x="6400800" y="0"/>
                </a:lnTo>
              </a:path>
            </a:pathLst>
          </a:custGeom>
          <a:ln w="19050">
            <a:solidFill>
              <a:srgbClr val="037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28100" y="2092325"/>
            <a:ext cx="279400" cy="295275"/>
          </a:xfrm>
          <a:prstGeom prst="rect">
            <a:avLst/>
          </a:prstGeom>
          <a:solidFill>
            <a:srgbClr val="E9812E"/>
          </a:solidFill>
        </p:spPr>
        <p:txBody>
          <a:bodyPr vert="horz" wrap="square" lIns="0" tIns="4127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2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7100" y="2451100"/>
            <a:ext cx="139700" cy="152400"/>
          </a:xfrm>
          <a:custGeom>
            <a:avLst/>
            <a:gdLst/>
            <a:ahLst/>
            <a:cxnLst/>
            <a:rect l="l" t="t" r="r" b="b"/>
            <a:pathLst>
              <a:path w="139700" h="152400">
                <a:moveTo>
                  <a:pt x="0" y="0"/>
                </a:moveTo>
                <a:lnTo>
                  <a:pt x="0" y="152400"/>
                </a:lnTo>
                <a:lnTo>
                  <a:pt x="139700" y="1524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9199" y="2339339"/>
            <a:ext cx="4513580" cy="32385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spc="60" dirty="0">
                <a:latin typeface="Arial"/>
                <a:cs typeface="Arial"/>
              </a:rPr>
              <a:t>Diseño </a:t>
            </a:r>
            <a:r>
              <a:rPr sz="1600" spc="80" dirty="0">
                <a:latin typeface="Arial"/>
                <a:cs typeface="Arial"/>
              </a:rPr>
              <a:t>ergonómico </a:t>
            </a:r>
            <a:r>
              <a:rPr sz="1600" spc="90" dirty="0">
                <a:latin typeface="Arial"/>
                <a:cs typeface="Arial"/>
              </a:rPr>
              <a:t>y</a:t>
            </a:r>
            <a:r>
              <a:rPr sz="1600" spc="-30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la </a:t>
            </a:r>
            <a:r>
              <a:rPr sz="1600" spc="60" dirty="0">
                <a:latin typeface="Arial"/>
                <a:cs typeface="Arial"/>
              </a:rPr>
              <a:t>antropometría</a:t>
            </a:r>
            <a:endParaRPr sz="1600">
              <a:latin typeface="Arial"/>
              <a:cs typeface="Arial"/>
            </a:endParaRPr>
          </a:p>
          <a:p>
            <a:pPr marL="292100" indent="-177800">
              <a:lnSpc>
                <a:spcPct val="100000"/>
              </a:lnSpc>
              <a:spcBef>
                <a:spcPts val="680"/>
              </a:spcBef>
              <a:buClr>
                <a:srgbClr val="E9822D"/>
              </a:buClr>
              <a:buChar char="•"/>
              <a:tabLst>
                <a:tab pos="292100" algn="l"/>
              </a:tabLst>
            </a:pPr>
            <a:r>
              <a:rPr sz="1600" dirty="0">
                <a:latin typeface="Arial"/>
                <a:cs typeface="Arial"/>
              </a:rPr>
              <a:t>Principio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diseño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para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indi</a:t>
            </a:r>
            <a:r>
              <a:rPr sz="1600" spc="-30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viduos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extremos.</a:t>
            </a:r>
            <a:endParaRPr sz="1600">
              <a:latin typeface="Arial"/>
              <a:cs typeface="Arial"/>
            </a:endParaRPr>
          </a:p>
          <a:p>
            <a:pPr marL="292100" indent="-177800">
              <a:lnSpc>
                <a:spcPct val="100000"/>
              </a:lnSpc>
              <a:spcBef>
                <a:spcPts val="1280"/>
              </a:spcBef>
              <a:buClr>
                <a:srgbClr val="E9822D"/>
              </a:buClr>
              <a:buChar char="•"/>
              <a:tabLst>
                <a:tab pos="292100" algn="l"/>
              </a:tabLst>
            </a:pPr>
            <a:r>
              <a:rPr sz="1600" dirty="0">
                <a:latin typeface="Arial"/>
                <a:cs typeface="Arial"/>
              </a:rPr>
              <a:t>Principio de </a:t>
            </a:r>
            <a:r>
              <a:rPr sz="1600" spc="-10" dirty="0">
                <a:latin typeface="Arial"/>
                <a:cs typeface="Arial"/>
              </a:rPr>
              <a:t>diseño </a:t>
            </a:r>
            <a:r>
              <a:rPr sz="1600" spc="20" dirty="0">
                <a:latin typeface="Arial"/>
                <a:cs typeface="Arial"/>
              </a:rPr>
              <a:t>para </a:t>
            </a:r>
            <a:r>
              <a:rPr sz="1600" dirty="0">
                <a:latin typeface="Arial"/>
                <a:cs typeface="Arial"/>
              </a:rPr>
              <a:t>un intervalo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ajustable.</a:t>
            </a:r>
            <a:endParaRPr sz="1600">
              <a:latin typeface="Arial"/>
              <a:cs typeface="Arial"/>
            </a:endParaRPr>
          </a:p>
          <a:p>
            <a:pPr marL="292100" indent="-177800">
              <a:lnSpc>
                <a:spcPct val="100000"/>
              </a:lnSpc>
              <a:spcBef>
                <a:spcPts val="1180"/>
              </a:spcBef>
              <a:buClr>
                <a:srgbClr val="E9822D"/>
              </a:buClr>
              <a:buChar char="•"/>
              <a:tabLst>
                <a:tab pos="292100" algn="l"/>
              </a:tabLst>
            </a:pPr>
            <a:r>
              <a:rPr sz="1600" dirty="0">
                <a:latin typeface="Arial"/>
                <a:cs typeface="Arial"/>
              </a:rPr>
              <a:t>Principio de </a:t>
            </a:r>
            <a:r>
              <a:rPr sz="1600" spc="-10" dirty="0">
                <a:latin typeface="Arial"/>
                <a:cs typeface="Arial"/>
              </a:rPr>
              <a:t>diseño </a:t>
            </a:r>
            <a:r>
              <a:rPr sz="1600" spc="20" dirty="0">
                <a:latin typeface="Arial"/>
                <a:cs typeface="Arial"/>
              </a:rPr>
              <a:t>para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promedio.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9822D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E9822D"/>
              </a:buClr>
              <a:buFont typeface="Arial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12700" marR="1435100">
              <a:lnSpc>
                <a:spcPts val="1900"/>
              </a:lnSpc>
            </a:pPr>
            <a:r>
              <a:rPr sz="1600" spc="45" dirty="0">
                <a:latin typeface="Arial"/>
                <a:cs typeface="Arial"/>
              </a:rPr>
              <a:t>Medidas </a:t>
            </a:r>
            <a:r>
              <a:rPr sz="1600" spc="60" dirty="0">
                <a:latin typeface="Arial"/>
                <a:cs typeface="Arial"/>
              </a:rPr>
              <a:t>básicas </a:t>
            </a:r>
            <a:r>
              <a:rPr sz="1600" spc="45" dirty="0">
                <a:latin typeface="Arial"/>
                <a:cs typeface="Arial"/>
              </a:rPr>
              <a:t>para el</a:t>
            </a:r>
            <a:r>
              <a:rPr sz="1600" spc="-280" dirty="0">
                <a:latin typeface="Arial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Diseño  </a:t>
            </a:r>
            <a:r>
              <a:rPr sz="1600" spc="55" dirty="0">
                <a:latin typeface="Arial"/>
                <a:cs typeface="Arial"/>
              </a:rPr>
              <a:t>de </a:t>
            </a:r>
            <a:r>
              <a:rPr sz="1600" spc="80" dirty="0">
                <a:latin typeface="Arial"/>
                <a:cs typeface="Arial"/>
              </a:rPr>
              <a:t>puestos</a:t>
            </a:r>
            <a:r>
              <a:rPr sz="1600" spc="-315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de </a:t>
            </a:r>
            <a:r>
              <a:rPr sz="1600" spc="45" dirty="0">
                <a:latin typeface="Arial"/>
                <a:cs typeface="Arial"/>
              </a:rPr>
              <a:t>Trabajo </a:t>
            </a:r>
            <a:r>
              <a:rPr sz="1600" spc="85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279400" indent="-127000">
              <a:lnSpc>
                <a:spcPct val="100000"/>
              </a:lnSpc>
              <a:spcBef>
                <a:spcPts val="1420"/>
              </a:spcBef>
              <a:buClr>
                <a:srgbClr val="E9822D"/>
              </a:buClr>
              <a:buChar char="•"/>
              <a:tabLst>
                <a:tab pos="279400" algn="l"/>
              </a:tabLst>
            </a:pPr>
            <a:r>
              <a:rPr sz="1600" spc="15" dirty="0">
                <a:latin typeface="Arial"/>
                <a:cs typeface="Arial"/>
              </a:rPr>
              <a:t>Posición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sentado.</a:t>
            </a:r>
            <a:endParaRPr sz="1600">
              <a:latin typeface="Arial"/>
              <a:cs typeface="Arial"/>
            </a:endParaRPr>
          </a:p>
          <a:p>
            <a:pPr marL="330200" indent="-177800">
              <a:lnSpc>
                <a:spcPct val="100000"/>
              </a:lnSpc>
              <a:spcBef>
                <a:spcPts val="980"/>
              </a:spcBef>
              <a:buClr>
                <a:srgbClr val="E9822D"/>
              </a:buClr>
              <a:buChar char="•"/>
              <a:tabLst>
                <a:tab pos="330200" algn="l"/>
              </a:tabLst>
            </a:pPr>
            <a:r>
              <a:rPr sz="1600" spc="15" dirty="0">
                <a:latin typeface="Arial"/>
                <a:cs typeface="Arial"/>
              </a:rPr>
              <a:t>Posición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pié.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7100" y="431800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0" y="139700"/>
                </a:lnTo>
                <a:lnTo>
                  <a:pt x="139700" y="139700"/>
                </a:lnTo>
                <a:lnTo>
                  <a:pt x="139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9000" y="4102100"/>
            <a:ext cx="2882900" cy="2095500"/>
          </a:xfrm>
          <a:custGeom>
            <a:avLst/>
            <a:gdLst/>
            <a:ahLst/>
            <a:cxnLst/>
            <a:rect l="l" t="t" r="r" b="b"/>
            <a:pathLst>
              <a:path w="2882900" h="2095500">
                <a:moveTo>
                  <a:pt x="0" y="0"/>
                </a:moveTo>
                <a:lnTo>
                  <a:pt x="0" y="2095500"/>
                </a:lnTo>
                <a:lnTo>
                  <a:pt x="2882900" y="2095500"/>
                </a:lnTo>
                <a:lnTo>
                  <a:pt x="288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32500" y="4025900"/>
            <a:ext cx="2882900" cy="2095500"/>
          </a:xfrm>
          <a:custGeom>
            <a:avLst/>
            <a:gdLst/>
            <a:ahLst/>
            <a:cxnLst/>
            <a:rect l="l" t="t" r="r" b="b"/>
            <a:pathLst>
              <a:path w="2882900" h="2095500">
                <a:moveTo>
                  <a:pt x="0" y="0"/>
                </a:moveTo>
                <a:lnTo>
                  <a:pt x="0" y="2095500"/>
                </a:lnTo>
                <a:lnTo>
                  <a:pt x="2882900" y="2095500"/>
                </a:lnTo>
                <a:lnTo>
                  <a:pt x="288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12200" y="4203700"/>
            <a:ext cx="38100" cy="6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4600" y="4445000"/>
            <a:ext cx="12700" cy="2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2500" y="4038600"/>
            <a:ext cx="2844799" cy="200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2900" y="605155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00900" y="6045200"/>
            <a:ext cx="1651000" cy="38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9800" y="4013200"/>
            <a:ext cx="2870200" cy="2082800"/>
          </a:xfrm>
          <a:custGeom>
            <a:avLst/>
            <a:gdLst/>
            <a:ahLst/>
            <a:cxnLst/>
            <a:rect l="l" t="t" r="r" b="b"/>
            <a:pathLst>
              <a:path w="2870200" h="2082800">
                <a:moveTo>
                  <a:pt x="0" y="0"/>
                </a:moveTo>
                <a:lnTo>
                  <a:pt x="0" y="2082800"/>
                </a:lnTo>
                <a:lnTo>
                  <a:pt x="2870200" y="2082800"/>
                </a:lnTo>
                <a:lnTo>
                  <a:pt x="2870200" y="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981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10" dirty="0"/>
              <a:t>Módulo </a:t>
            </a:r>
            <a:r>
              <a:rPr spc="-15" dirty="0"/>
              <a:t>Ergonomía</a:t>
            </a:r>
            <a:r>
              <a:rPr spc="15" dirty="0"/>
              <a:t> </a:t>
            </a:r>
            <a:r>
              <a:rPr spc="-10" dirty="0"/>
              <a:t>Básica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28183</TotalTime>
  <Words>2224</Words>
  <Application>Microsoft Office PowerPoint</Application>
  <PresentationFormat>Personalizado</PresentationFormat>
  <Paragraphs>389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Office Theme</vt:lpstr>
      <vt:lpstr>MÓDULO ERGONOMÍA BÁSICA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PowerPoint - Ergonomia b\341sica)</dc:title>
  <dc:creator>Katherine</dc:creator>
  <cp:lastModifiedBy>Ricardo</cp:lastModifiedBy>
  <cp:revision>7</cp:revision>
  <dcterms:created xsi:type="dcterms:W3CDTF">2020-10-15T21:53:59Z</dcterms:created>
  <dcterms:modified xsi:type="dcterms:W3CDTF">2020-11-10T21:10:33Z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2007-07-24T00:00:00Z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2020-10-15T00:00:00Z</vt:filetime>
  </property>
</Properties>
</file>