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notesMasterIdLst>
    <p:notesMasterId r:id="rId30"/>
  </p:notesMasterIdLst>
  <p:sldIdLst>
    <p:sldId id="256" r:id="rId2"/>
    <p:sldId id="284" r:id="rId3"/>
    <p:sldId id="265" r:id="rId4"/>
    <p:sldId id="266" r:id="rId5"/>
    <p:sldId id="267" r:id="rId6"/>
    <p:sldId id="268" r:id="rId7"/>
    <p:sldId id="269" r:id="rId8"/>
    <p:sldId id="270" r:id="rId9"/>
    <p:sldId id="285" r:id="rId10"/>
    <p:sldId id="258" r:id="rId11"/>
    <p:sldId id="259" r:id="rId12"/>
    <p:sldId id="260" r:id="rId13"/>
    <p:sldId id="261" r:id="rId14"/>
    <p:sldId id="262" r:id="rId15"/>
    <p:sldId id="264" r:id="rId16"/>
    <p:sldId id="271" r:id="rId17"/>
    <p:sldId id="272" r:id="rId18"/>
    <p:sldId id="263" r:id="rId19"/>
    <p:sldId id="273" r:id="rId20"/>
    <p:sldId id="274" r:id="rId21"/>
    <p:sldId id="275" r:id="rId22"/>
    <p:sldId id="276" r:id="rId23"/>
    <p:sldId id="277" r:id="rId24"/>
    <p:sldId id="278" r:id="rId25"/>
    <p:sldId id="279" r:id="rId26"/>
    <p:sldId id="280" r:id="rId27"/>
    <p:sldId id="281" r:id="rId28"/>
    <p:sldId id="282"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52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63F95B-16C5-4F41-919B-C04E31347E50}" v="137" dt="2020-04-22T18:07:00.5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ianaparuzzo@gmail.com" userId="9fc502ca138a4985" providerId="LiveId" clId="{1E63F95B-16C5-4F41-919B-C04E31347E50}"/>
    <pc:docChg chg="undo custSel mod addSld delSld modSld">
      <pc:chgData name="lucianaparuzzo@gmail.com" userId="9fc502ca138a4985" providerId="LiveId" clId="{1E63F95B-16C5-4F41-919B-C04E31347E50}" dt="2020-04-22T18:08:06.070" v="1381" actId="113"/>
      <pc:docMkLst>
        <pc:docMk/>
      </pc:docMkLst>
      <pc:sldChg chg="addSp delSp modSp mod setBg setClrOvrMap delDesignElem">
        <pc:chgData name="lucianaparuzzo@gmail.com" userId="9fc502ca138a4985" providerId="LiveId" clId="{1E63F95B-16C5-4F41-919B-C04E31347E50}" dt="2020-04-21T06:06:16.869" v="1328" actId="207"/>
        <pc:sldMkLst>
          <pc:docMk/>
          <pc:sldMk cId="3297853350" sldId="256"/>
        </pc:sldMkLst>
        <pc:spChg chg="mod ord">
          <ac:chgData name="lucianaparuzzo@gmail.com" userId="9fc502ca138a4985" providerId="LiveId" clId="{1E63F95B-16C5-4F41-919B-C04E31347E50}" dt="2020-04-21T06:05:30.601" v="1301" actId="403"/>
          <ac:spMkLst>
            <pc:docMk/>
            <pc:sldMk cId="3297853350" sldId="256"/>
            <ac:spMk id="2" creationId="{BE6EBC31-83F1-44C4-8DB5-D9AB47E925AB}"/>
          </ac:spMkLst>
        </pc:spChg>
        <pc:spChg chg="mod">
          <ac:chgData name="lucianaparuzzo@gmail.com" userId="9fc502ca138a4985" providerId="LiveId" clId="{1E63F95B-16C5-4F41-919B-C04E31347E50}" dt="2020-04-21T06:05:40.870" v="1302" actId="20577"/>
          <ac:spMkLst>
            <pc:docMk/>
            <pc:sldMk cId="3297853350" sldId="256"/>
            <ac:spMk id="3" creationId="{A1D66AAC-AA3D-4BFD-BAE6-1E2B69A1F7EE}"/>
          </ac:spMkLst>
        </pc:spChg>
        <pc:spChg chg="add mod">
          <ac:chgData name="lucianaparuzzo@gmail.com" userId="9fc502ca138a4985" providerId="LiveId" clId="{1E63F95B-16C5-4F41-919B-C04E31347E50}" dt="2020-04-21T06:06:16.869" v="1328" actId="207"/>
          <ac:spMkLst>
            <pc:docMk/>
            <pc:sldMk cId="3297853350" sldId="256"/>
            <ac:spMk id="4" creationId="{F49D4299-CA5C-465E-827C-DBECFB243EB5}"/>
          </ac:spMkLst>
        </pc:spChg>
        <pc:spChg chg="add del">
          <ac:chgData name="lucianaparuzzo@gmail.com" userId="9fc502ca138a4985" providerId="LiveId" clId="{1E63F95B-16C5-4F41-919B-C04E31347E50}" dt="2020-04-21T06:05:11.162" v="1297" actId="26606"/>
          <ac:spMkLst>
            <pc:docMk/>
            <pc:sldMk cId="3297853350" sldId="256"/>
            <ac:spMk id="8" creationId="{7C684499-6F30-4C6A-8094-E2E3E91B3050}"/>
          </ac:spMkLst>
        </pc:spChg>
        <pc:spChg chg="add del">
          <ac:chgData name="lucianaparuzzo@gmail.com" userId="9fc502ca138a4985" providerId="LiveId" clId="{1E63F95B-16C5-4F41-919B-C04E31347E50}" dt="2020-04-21T06:05:11.162" v="1297" actId="26606"/>
          <ac:spMkLst>
            <pc:docMk/>
            <pc:sldMk cId="3297853350" sldId="256"/>
            <ac:spMk id="10" creationId="{D5AECED4-26C2-4E8F-A340-2402369DC222}"/>
          </ac:spMkLst>
        </pc:spChg>
        <pc:spChg chg="add">
          <ac:chgData name="lucianaparuzzo@gmail.com" userId="9fc502ca138a4985" providerId="LiveId" clId="{1E63F95B-16C5-4F41-919B-C04E31347E50}" dt="2020-04-21T06:05:11.286" v="1298" actId="26606"/>
          <ac:spMkLst>
            <pc:docMk/>
            <pc:sldMk cId="3297853350" sldId="256"/>
            <ac:spMk id="14" creationId="{A62E6B9D-7061-462E-8947-2825B75789B9}"/>
          </ac:spMkLst>
        </pc:spChg>
        <pc:spChg chg="add">
          <ac:chgData name="lucianaparuzzo@gmail.com" userId="9fc502ca138a4985" providerId="LiveId" clId="{1E63F95B-16C5-4F41-919B-C04E31347E50}" dt="2020-04-21T06:05:11.286" v="1298" actId="26606"/>
          <ac:spMkLst>
            <pc:docMk/>
            <pc:sldMk cId="3297853350" sldId="256"/>
            <ac:spMk id="15" creationId="{EBCBE66D-4E28-4F31-90A0-960C40C59C7D}"/>
          </ac:spMkLst>
        </pc:spChg>
        <pc:spChg chg="del">
          <ac:chgData name="lucianaparuzzo@gmail.com" userId="9fc502ca138a4985" providerId="LiveId" clId="{1E63F95B-16C5-4F41-919B-C04E31347E50}" dt="2020-04-21T06:04:45.399" v="1295"/>
          <ac:spMkLst>
            <pc:docMk/>
            <pc:sldMk cId="3297853350" sldId="256"/>
            <ac:spMk id="32" creationId="{8A566188-DA61-435D-B7D6-F237748F153D}"/>
          </ac:spMkLst>
        </pc:spChg>
        <pc:spChg chg="del">
          <ac:chgData name="lucianaparuzzo@gmail.com" userId="9fc502ca138a4985" providerId="LiveId" clId="{1E63F95B-16C5-4F41-919B-C04E31347E50}" dt="2020-04-21T06:04:45.399" v="1295"/>
          <ac:spMkLst>
            <pc:docMk/>
            <pc:sldMk cId="3297853350" sldId="256"/>
            <ac:spMk id="33" creationId="{59CDD208-D64E-4053-BB7E-A9CF89D127A8}"/>
          </ac:spMkLst>
        </pc:spChg>
        <pc:cxnChg chg="add del">
          <ac:chgData name="lucianaparuzzo@gmail.com" userId="9fc502ca138a4985" providerId="LiveId" clId="{1E63F95B-16C5-4F41-919B-C04E31347E50}" dt="2020-04-21T06:05:11.162" v="1297" actId="26606"/>
          <ac:cxnSpMkLst>
            <pc:docMk/>
            <pc:sldMk cId="3297853350" sldId="256"/>
            <ac:cxnSpMk id="12" creationId="{C9213D27-7A25-46D8-B1BD-E470E49C6C2F}"/>
          </ac:cxnSpMkLst>
        </pc:cxnChg>
        <pc:cxnChg chg="del">
          <ac:chgData name="lucianaparuzzo@gmail.com" userId="9fc502ca138a4985" providerId="LiveId" clId="{1E63F95B-16C5-4F41-919B-C04E31347E50}" dt="2020-04-21T06:04:45.399" v="1295"/>
          <ac:cxnSpMkLst>
            <pc:docMk/>
            <pc:sldMk cId="3297853350" sldId="256"/>
            <ac:cxnSpMk id="34" creationId="{B93C2A17-5343-41E9-BE0B-BFA49AFA1E1F}"/>
          </ac:cxnSpMkLst>
        </pc:cxnChg>
      </pc:sldChg>
      <pc:sldChg chg="addSp delSp modSp del">
        <pc:chgData name="lucianaparuzzo@gmail.com" userId="9fc502ca138a4985" providerId="LiveId" clId="{1E63F95B-16C5-4F41-919B-C04E31347E50}" dt="2020-04-21T06:04:22.233" v="1293" actId="2696"/>
        <pc:sldMkLst>
          <pc:docMk/>
          <pc:sldMk cId="3665953871" sldId="257"/>
        </pc:sldMkLst>
        <pc:spChg chg="add mod">
          <ac:chgData name="lucianaparuzzo@gmail.com" userId="9fc502ca138a4985" providerId="LiveId" clId="{1E63F95B-16C5-4F41-919B-C04E31347E50}" dt="2020-04-20T16:56:05.041" v="5" actId="20577"/>
          <ac:spMkLst>
            <pc:docMk/>
            <pc:sldMk cId="3665953871" sldId="257"/>
            <ac:spMk id="2" creationId="{B333A66E-3C82-4A9F-A991-92537B3B9B4C}"/>
          </ac:spMkLst>
        </pc:spChg>
        <pc:spChg chg="add mod">
          <ac:chgData name="lucianaparuzzo@gmail.com" userId="9fc502ca138a4985" providerId="LiveId" clId="{1E63F95B-16C5-4F41-919B-C04E31347E50}" dt="2020-04-20T16:57:43.721" v="19" actId="1076"/>
          <ac:spMkLst>
            <pc:docMk/>
            <pc:sldMk cId="3665953871" sldId="257"/>
            <ac:spMk id="5" creationId="{CDABFD76-CF80-4A98-A5EE-E5C72E628CA1}"/>
          </ac:spMkLst>
        </pc:spChg>
        <pc:spChg chg="add mod">
          <ac:chgData name="lucianaparuzzo@gmail.com" userId="9fc502ca138a4985" providerId="LiveId" clId="{1E63F95B-16C5-4F41-919B-C04E31347E50}" dt="2020-04-20T16:57:47.173" v="20" actId="1076"/>
          <ac:spMkLst>
            <pc:docMk/>
            <pc:sldMk cId="3665953871" sldId="257"/>
            <ac:spMk id="6" creationId="{B69A56B0-1651-4CAE-878A-965884D2949C}"/>
          </ac:spMkLst>
        </pc:spChg>
        <pc:spChg chg="add mod">
          <ac:chgData name="lucianaparuzzo@gmail.com" userId="9fc502ca138a4985" providerId="LiveId" clId="{1E63F95B-16C5-4F41-919B-C04E31347E50}" dt="2020-04-20T22:55:07.874" v="120" actId="14100"/>
          <ac:spMkLst>
            <pc:docMk/>
            <pc:sldMk cId="3665953871" sldId="257"/>
            <ac:spMk id="8" creationId="{BDCC6CAF-E41E-4BD0-9A1B-617CDDE535F6}"/>
          </ac:spMkLst>
        </pc:spChg>
        <pc:spChg chg="add mod">
          <ac:chgData name="lucianaparuzzo@gmail.com" userId="9fc502ca138a4985" providerId="LiveId" clId="{1E63F95B-16C5-4F41-919B-C04E31347E50}" dt="2020-04-20T17:00:26.591" v="98"/>
          <ac:spMkLst>
            <pc:docMk/>
            <pc:sldMk cId="3665953871" sldId="257"/>
            <ac:spMk id="9" creationId="{2CDB59F1-9E23-4FD2-9079-53593F382AB7}"/>
          </ac:spMkLst>
        </pc:spChg>
        <pc:spChg chg="add mod">
          <ac:chgData name="lucianaparuzzo@gmail.com" userId="9fc502ca138a4985" providerId="LiveId" clId="{1E63F95B-16C5-4F41-919B-C04E31347E50}" dt="2020-04-21T04:20:26.334" v="127" actId="20577"/>
          <ac:spMkLst>
            <pc:docMk/>
            <pc:sldMk cId="3665953871" sldId="257"/>
            <ac:spMk id="11" creationId="{4A2C8605-2DED-47D1-AB97-69D8B8DBEE44}"/>
          </ac:spMkLst>
        </pc:spChg>
        <pc:spChg chg="add del">
          <ac:chgData name="lucianaparuzzo@gmail.com" userId="9fc502ca138a4985" providerId="LiveId" clId="{1E63F95B-16C5-4F41-919B-C04E31347E50}" dt="2020-04-20T17:01:31.436" v="109"/>
          <ac:spMkLst>
            <pc:docMk/>
            <pc:sldMk cId="3665953871" sldId="257"/>
            <ac:spMk id="12" creationId="{A1C43A61-DF50-4B82-84EC-9E6DDC49A92D}"/>
          </ac:spMkLst>
        </pc:spChg>
        <pc:spChg chg="add mod">
          <ac:chgData name="lucianaparuzzo@gmail.com" userId="9fc502ca138a4985" providerId="LiveId" clId="{1E63F95B-16C5-4F41-919B-C04E31347E50}" dt="2020-04-21T04:21:24.088" v="129" actId="767"/>
          <ac:spMkLst>
            <pc:docMk/>
            <pc:sldMk cId="3665953871" sldId="257"/>
            <ac:spMk id="15" creationId="{6FAD292E-6189-4F3B-8230-758D4BAEBC3D}"/>
          </ac:spMkLst>
        </pc:spChg>
        <pc:cxnChg chg="add mod">
          <ac:chgData name="lucianaparuzzo@gmail.com" userId="9fc502ca138a4985" providerId="LiveId" clId="{1E63F95B-16C5-4F41-919B-C04E31347E50}" dt="2020-04-20T16:56:31.696" v="8" actId="1076"/>
          <ac:cxnSpMkLst>
            <pc:docMk/>
            <pc:sldMk cId="3665953871" sldId="257"/>
            <ac:cxnSpMk id="4" creationId="{3A1BED8B-AE62-41C5-81A4-0AD0A1E6FBB9}"/>
          </ac:cxnSpMkLst>
        </pc:cxnChg>
        <pc:cxnChg chg="add mod">
          <ac:chgData name="lucianaparuzzo@gmail.com" userId="9fc502ca138a4985" providerId="LiveId" clId="{1E63F95B-16C5-4F41-919B-C04E31347E50}" dt="2020-04-20T16:57:53.609" v="22" actId="1076"/>
          <ac:cxnSpMkLst>
            <pc:docMk/>
            <pc:sldMk cId="3665953871" sldId="257"/>
            <ac:cxnSpMk id="7" creationId="{C9693D3B-DA0A-4F8A-92DA-C555972B58D7}"/>
          </ac:cxnSpMkLst>
        </pc:cxnChg>
        <pc:cxnChg chg="add mod">
          <ac:chgData name="lucianaparuzzo@gmail.com" userId="9fc502ca138a4985" providerId="LiveId" clId="{1E63F95B-16C5-4F41-919B-C04E31347E50}" dt="2020-04-20T17:00:55.663" v="105" actId="208"/>
          <ac:cxnSpMkLst>
            <pc:docMk/>
            <pc:sldMk cId="3665953871" sldId="257"/>
            <ac:cxnSpMk id="10" creationId="{8AD466D5-566D-46EE-AF9C-DF862C0FDABC}"/>
          </ac:cxnSpMkLst>
        </pc:cxnChg>
        <pc:cxnChg chg="add mod">
          <ac:chgData name="lucianaparuzzo@gmail.com" userId="9fc502ca138a4985" providerId="LiveId" clId="{1E63F95B-16C5-4F41-919B-C04E31347E50}" dt="2020-04-21T04:21:11.117" v="128" actId="11529"/>
          <ac:cxnSpMkLst>
            <pc:docMk/>
            <pc:sldMk cId="3665953871" sldId="257"/>
            <ac:cxnSpMk id="14" creationId="{D2D6CFC8-0183-4D4B-8F46-7BE39E9E24B4}"/>
          </ac:cxnSpMkLst>
        </pc:cxnChg>
      </pc:sldChg>
      <pc:sldChg chg="addSp delSp modSp add">
        <pc:chgData name="lucianaparuzzo@gmail.com" userId="9fc502ca138a4985" providerId="LiveId" clId="{1E63F95B-16C5-4F41-919B-C04E31347E50}" dt="2020-04-21T05:22:54.646" v="687" actId="20577"/>
        <pc:sldMkLst>
          <pc:docMk/>
          <pc:sldMk cId="627893390" sldId="258"/>
        </pc:sldMkLst>
        <pc:spChg chg="add mod">
          <ac:chgData name="lucianaparuzzo@gmail.com" userId="9fc502ca138a4985" providerId="LiveId" clId="{1E63F95B-16C5-4F41-919B-C04E31347E50}" dt="2020-04-21T04:59:49.534" v="338" actId="1076"/>
          <ac:spMkLst>
            <pc:docMk/>
            <pc:sldMk cId="627893390" sldId="258"/>
            <ac:spMk id="2" creationId="{FA36D65F-D840-4322-BD24-65F5A370347B}"/>
          </ac:spMkLst>
        </pc:spChg>
        <pc:spChg chg="add del mod">
          <ac:chgData name="lucianaparuzzo@gmail.com" userId="9fc502ca138a4985" providerId="LiveId" clId="{1E63F95B-16C5-4F41-919B-C04E31347E50}" dt="2020-04-21T04:47:59.571" v="173"/>
          <ac:spMkLst>
            <pc:docMk/>
            <pc:sldMk cId="627893390" sldId="258"/>
            <ac:spMk id="3" creationId="{FCC12CBB-B1F6-4523-A6C9-1F72F65ECB8A}"/>
          </ac:spMkLst>
        </pc:spChg>
        <pc:spChg chg="add mod">
          <ac:chgData name="lucianaparuzzo@gmail.com" userId="9fc502ca138a4985" providerId="LiveId" clId="{1E63F95B-16C5-4F41-919B-C04E31347E50}" dt="2020-04-21T04:57:05.892" v="257" actId="1076"/>
          <ac:spMkLst>
            <pc:docMk/>
            <pc:sldMk cId="627893390" sldId="258"/>
            <ac:spMk id="4" creationId="{9419BAFF-39EE-4791-87CC-D7E6E1F8949A}"/>
          </ac:spMkLst>
        </pc:spChg>
        <pc:spChg chg="add del mod">
          <ac:chgData name="lucianaparuzzo@gmail.com" userId="9fc502ca138a4985" providerId="LiveId" clId="{1E63F95B-16C5-4F41-919B-C04E31347E50}" dt="2020-04-21T04:55:31.380" v="235" actId="478"/>
          <ac:spMkLst>
            <pc:docMk/>
            <pc:sldMk cId="627893390" sldId="258"/>
            <ac:spMk id="5" creationId="{235650FC-B5F2-4439-B502-DD09F8F91DD9}"/>
          </ac:spMkLst>
        </pc:spChg>
        <pc:spChg chg="add mod">
          <ac:chgData name="lucianaparuzzo@gmail.com" userId="9fc502ca138a4985" providerId="LiveId" clId="{1E63F95B-16C5-4F41-919B-C04E31347E50}" dt="2020-04-21T04:57:55.328" v="310" actId="1076"/>
          <ac:spMkLst>
            <pc:docMk/>
            <pc:sldMk cId="627893390" sldId="258"/>
            <ac:spMk id="6" creationId="{4E96C0E4-3C48-499A-89AA-7096A666E211}"/>
          </ac:spMkLst>
        </pc:spChg>
        <pc:spChg chg="add del mod">
          <ac:chgData name="lucianaparuzzo@gmail.com" userId="9fc502ca138a4985" providerId="LiveId" clId="{1E63F95B-16C5-4F41-919B-C04E31347E50}" dt="2020-04-21T04:51:45.966" v="215" actId="478"/>
          <ac:spMkLst>
            <pc:docMk/>
            <pc:sldMk cId="627893390" sldId="258"/>
            <ac:spMk id="7" creationId="{6AAA601E-8F3A-4BF0-88C4-03A72C58E2AD}"/>
          </ac:spMkLst>
        </pc:spChg>
        <pc:spChg chg="add del mod">
          <ac:chgData name="lucianaparuzzo@gmail.com" userId="9fc502ca138a4985" providerId="LiveId" clId="{1E63F95B-16C5-4F41-919B-C04E31347E50}" dt="2020-04-21T04:51:41.303" v="213" actId="478"/>
          <ac:spMkLst>
            <pc:docMk/>
            <pc:sldMk cId="627893390" sldId="258"/>
            <ac:spMk id="8" creationId="{CB11277E-D6B2-4F81-88F8-21ABF97F8C40}"/>
          </ac:spMkLst>
        </pc:spChg>
        <pc:spChg chg="add del mod">
          <ac:chgData name="lucianaparuzzo@gmail.com" userId="9fc502ca138a4985" providerId="LiveId" clId="{1E63F95B-16C5-4F41-919B-C04E31347E50}" dt="2020-04-21T04:51:41.303" v="213" actId="478"/>
          <ac:spMkLst>
            <pc:docMk/>
            <pc:sldMk cId="627893390" sldId="258"/>
            <ac:spMk id="9" creationId="{787182C3-5912-41B6-9D73-325D101004AA}"/>
          </ac:spMkLst>
        </pc:spChg>
        <pc:spChg chg="add del mod">
          <ac:chgData name="lucianaparuzzo@gmail.com" userId="9fc502ca138a4985" providerId="LiveId" clId="{1E63F95B-16C5-4F41-919B-C04E31347E50}" dt="2020-04-21T04:51:48.558" v="216" actId="478"/>
          <ac:spMkLst>
            <pc:docMk/>
            <pc:sldMk cId="627893390" sldId="258"/>
            <ac:spMk id="10" creationId="{3FE6FA38-0ED7-4B28-9AAA-2BB36C093F89}"/>
          </ac:spMkLst>
        </pc:spChg>
        <pc:spChg chg="add del mod">
          <ac:chgData name="lucianaparuzzo@gmail.com" userId="9fc502ca138a4985" providerId="LiveId" clId="{1E63F95B-16C5-4F41-919B-C04E31347E50}" dt="2020-04-21T04:51:48.558" v="216" actId="478"/>
          <ac:spMkLst>
            <pc:docMk/>
            <pc:sldMk cId="627893390" sldId="258"/>
            <ac:spMk id="11" creationId="{E70DB5F5-C7A4-444B-B83A-4A669D1C7305}"/>
          </ac:spMkLst>
        </pc:spChg>
        <pc:spChg chg="add del mod">
          <ac:chgData name="lucianaparuzzo@gmail.com" userId="9fc502ca138a4985" providerId="LiveId" clId="{1E63F95B-16C5-4F41-919B-C04E31347E50}" dt="2020-04-21T04:51:48.558" v="216" actId="478"/>
          <ac:spMkLst>
            <pc:docMk/>
            <pc:sldMk cId="627893390" sldId="258"/>
            <ac:spMk id="12" creationId="{ECC3A101-A772-4490-B6B5-8FDF9A0C3F00}"/>
          </ac:spMkLst>
        </pc:spChg>
        <pc:spChg chg="add del mod">
          <ac:chgData name="lucianaparuzzo@gmail.com" userId="9fc502ca138a4985" providerId="LiveId" clId="{1E63F95B-16C5-4F41-919B-C04E31347E50}" dt="2020-04-21T04:51:48.558" v="216" actId="478"/>
          <ac:spMkLst>
            <pc:docMk/>
            <pc:sldMk cId="627893390" sldId="258"/>
            <ac:spMk id="13" creationId="{FD7643A1-9BC6-4AE6-84EC-7453922CD4ED}"/>
          </ac:spMkLst>
        </pc:spChg>
        <pc:spChg chg="add del mod">
          <ac:chgData name="lucianaparuzzo@gmail.com" userId="9fc502ca138a4985" providerId="LiveId" clId="{1E63F95B-16C5-4F41-919B-C04E31347E50}" dt="2020-04-21T04:51:41.303" v="213" actId="478"/>
          <ac:spMkLst>
            <pc:docMk/>
            <pc:sldMk cId="627893390" sldId="258"/>
            <ac:spMk id="14" creationId="{51DB9766-9ACB-4F19-8EB6-399A4B243731}"/>
          </ac:spMkLst>
        </pc:spChg>
        <pc:spChg chg="add mod">
          <ac:chgData name="lucianaparuzzo@gmail.com" userId="9fc502ca138a4985" providerId="LiveId" clId="{1E63F95B-16C5-4F41-919B-C04E31347E50}" dt="2020-04-21T04:57:05.892" v="257" actId="1076"/>
          <ac:spMkLst>
            <pc:docMk/>
            <pc:sldMk cId="627893390" sldId="258"/>
            <ac:spMk id="21" creationId="{8F2446BB-C54B-4052-8EED-FF3214C58265}"/>
          </ac:spMkLst>
        </pc:spChg>
        <pc:spChg chg="add mod">
          <ac:chgData name="lucianaparuzzo@gmail.com" userId="9fc502ca138a4985" providerId="LiveId" clId="{1E63F95B-16C5-4F41-919B-C04E31347E50}" dt="2020-04-21T04:57:05.892" v="257" actId="1076"/>
          <ac:spMkLst>
            <pc:docMk/>
            <pc:sldMk cId="627893390" sldId="258"/>
            <ac:spMk id="22" creationId="{A0C2D26B-E23C-448D-8550-5DCDE1D9647B}"/>
          </ac:spMkLst>
        </pc:spChg>
        <pc:spChg chg="add mod ord">
          <ac:chgData name="lucianaparuzzo@gmail.com" userId="9fc502ca138a4985" providerId="LiveId" clId="{1E63F95B-16C5-4F41-919B-C04E31347E50}" dt="2020-04-21T05:17:54.506" v="653" actId="1076"/>
          <ac:spMkLst>
            <pc:docMk/>
            <pc:sldMk cId="627893390" sldId="258"/>
            <ac:spMk id="23" creationId="{2E79FD9F-FE1D-45B3-9E19-28BBAC9F0CF5}"/>
          </ac:spMkLst>
        </pc:spChg>
        <pc:spChg chg="add mod">
          <ac:chgData name="lucianaparuzzo@gmail.com" userId="9fc502ca138a4985" providerId="LiveId" clId="{1E63F95B-16C5-4F41-919B-C04E31347E50}" dt="2020-04-21T04:58:27.368" v="319" actId="11529"/>
          <ac:spMkLst>
            <pc:docMk/>
            <pc:sldMk cId="627893390" sldId="258"/>
            <ac:spMk id="24" creationId="{EFFCFCCB-5D20-4F5E-B27A-06262A624863}"/>
          </ac:spMkLst>
        </pc:spChg>
        <pc:spChg chg="add mod">
          <ac:chgData name="lucianaparuzzo@gmail.com" userId="9fc502ca138a4985" providerId="LiveId" clId="{1E63F95B-16C5-4F41-919B-C04E31347E50}" dt="2020-04-21T05:15:15.283" v="588" actId="108"/>
          <ac:spMkLst>
            <pc:docMk/>
            <pc:sldMk cId="627893390" sldId="258"/>
            <ac:spMk id="25" creationId="{C1CCC86F-B7E2-490E-992A-9985E1CE2608}"/>
          </ac:spMkLst>
        </pc:spChg>
        <pc:spChg chg="add mod">
          <ac:chgData name="lucianaparuzzo@gmail.com" userId="9fc502ca138a4985" providerId="LiveId" clId="{1E63F95B-16C5-4F41-919B-C04E31347E50}" dt="2020-04-21T05:00:34.563" v="350" actId="1076"/>
          <ac:spMkLst>
            <pc:docMk/>
            <pc:sldMk cId="627893390" sldId="258"/>
            <ac:spMk id="26" creationId="{FD226D80-1E9E-4A2B-B6E3-F72E23AFF526}"/>
          </ac:spMkLst>
        </pc:spChg>
        <pc:spChg chg="add mod">
          <ac:chgData name="lucianaparuzzo@gmail.com" userId="9fc502ca138a4985" providerId="LiveId" clId="{1E63F95B-16C5-4F41-919B-C04E31347E50}" dt="2020-04-21T05:01:00.916" v="369" actId="1038"/>
          <ac:spMkLst>
            <pc:docMk/>
            <pc:sldMk cId="627893390" sldId="258"/>
            <ac:spMk id="27" creationId="{136B1AF5-6ED0-480F-B3E8-B09D45B5336F}"/>
          </ac:spMkLst>
        </pc:spChg>
        <pc:spChg chg="add mod">
          <ac:chgData name="lucianaparuzzo@gmail.com" userId="9fc502ca138a4985" providerId="LiveId" clId="{1E63F95B-16C5-4F41-919B-C04E31347E50}" dt="2020-04-21T05:02:06.439" v="386" actId="14100"/>
          <ac:spMkLst>
            <pc:docMk/>
            <pc:sldMk cId="627893390" sldId="258"/>
            <ac:spMk id="28" creationId="{19ACE89B-7422-4E26-8327-09D7A9E6FE82}"/>
          </ac:spMkLst>
        </pc:spChg>
        <pc:spChg chg="add mod">
          <ac:chgData name="lucianaparuzzo@gmail.com" userId="9fc502ca138a4985" providerId="LiveId" clId="{1E63F95B-16C5-4F41-919B-C04E31347E50}" dt="2020-04-21T05:22:54.646" v="687" actId="20577"/>
          <ac:spMkLst>
            <pc:docMk/>
            <pc:sldMk cId="627893390" sldId="258"/>
            <ac:spMk id="29" creationId="{110F5542-6519-4F9D-BFFC-7783E0624E4C}"/>
          </ac:spMkLst>
        </pc:spChg>
        <pc:spChg chg="add mod">
          <ac:chgData name="lucianaparuzzo@gmail.com" userId="9fc502ca138a4985" providerId="LiveId" clId="{1E63F95B-16C5-4F41-919B-C04E31347E50}" dt="2020-04-21T05:04:05.966" v="393" actId="13822"/>
          <ac:spMkLst>
            <pc:docMk/>
            <pc:sldMk cId="627893390" sldId="258"/>
            <ac:spMk id="30" creationId="{343634E7-C406-4DEA-AA3F-D1EDBD512DDB}"/>
          </ac:spMkLst>
        </pc:spChg>
        <pc:picChg chg="add del mod">
          <ac:chgData name="lucianaparuzzo@gmail.com" userId="9fc502ca138a4985" providerId="LiveId" clId="{1E63F95B-16C5-4F41-919B-C04E31347E50}" dt="2020-04-21T04:54:01.994" v="221" actId="478"/>
          <ac:picMkLst>
            <pc:docMk/>
            <pc:sldMk cId="627893390" sldId="258"/>
            <ac:picMk id="16" creationId="{E00119C7-AB2B-417D-B815-82125A0CC98C}"/>
          </ac:picMkLst>
        </pc:picChg>
        <pc:picChg chg="add mod">
          <ac:chgData name="lucianaparuzzo@gmail.com" userId="9fc502ca138a4985" providerId="LiveId" clId="{1E63F95B-16C5-4F41-919B-C04E31347E50}" dt="2020-04-21T04:57:05.892" v="257" actId="1076"/>
          <ac:picMkLst>
            <pc:docMk/>
            <pc:sldMk cId="627893390" sldId="258"/>
            <ac:picMk id="18" creationId="{17821E34-A1F7-4154-BDDF-C8C81FF43EC2}"/>
          </ac:picMkLst>
        </pc:picChg>
        <pc:picChg chg="add mod">
          <ac:chgData name="lucianaparuzzo@gmail.com" userId="9fc502ca138a4985" providerId="LiveId" clId="{1E63F95B-16C5-4F41-919B-C04E31347E50}" dt="2020-04-21T04:57:05.892" v="257" actId="1076"/>
          <ac:picMkLst>
            <pc:docMk/>
            <pc:sldMk cId="627893390" sldId="258"/>
            <ac:picMk id="20" creationId="{DC7CF133-A2F5-4E73-970C-B0535EC706C9}"/>
          </ac:picMkLst>
        </pc:picChg>
        <pc:picChg chg="add mod">
          <ac:chgData name="lucianaparuzzo@gmail.com" userId="9fc502ca138a4985" providerId="LiveId" clId="{1E63F95B-16C5-4F41-919B-C04E31347E50}" dt="2020-04-21T05:22:49.818" v="686" actId="14100"/>
          <ac:picMkLst>
            <pc:docMk/>
            <pc:sldMk cId="627893390" sldId="258"/>
            <ac:picMk id="32" creationId="{4C74E8C7-16DC-4845-B3DC-9E5BBED288F7}"/>
          </ac:picMkLst>
        </pc:picChg>
      </pc:sldChg>
      <pc:sldChg chg="addSp delSp modSp add">
        <pc:chgData name="lucianaparuzzo@gmail.com" userId="9fc502ca138a4985" providerId="LiveId" clId="{1E63F95B-16C5-4F41-919B-C04E31347E50}" dt="2020-04-21T05:15:25.048" v="589" actId="108"/>
        <pc:sldMkLst>
          <pc:docMk/>
          <pc:sldMk cId="1196599627" sldId="259"/>
        </pc:sldMkLst>
        <pc:spChg chg="del">
          <ac:chgData name="lucianaparuzzo@gmail.com" userId="9fc502ca138a4985" providerId="LiveId" clId="{1E63F95B-16C5-4F41-919B-C04E31347E50}" dt="2020-04-21T05:06:38.247" v="399" actId="478"/>
          <ac:spMkLst>
            <pc:docMk/>
            <pc:sldMk cId="1196599627" sldId="259"/>
            <ac:spMk id="2" creationId="{FA36D65F-D840-4322-BD24-65F5A370347B}"/>
          </ac:spMkLst>
        </pc:spChg>
        <pc:spChg chg="add mod">
          <ac:chgData name="lucianaparuzzo@gmail.com" userId="9fc502ca138a4985" providerId="LiveId" clId="{1E63F95B-16C5-4F41-919B-C04E31347E50}" dt="2020-04-21T05:14:09.699" v="580" actId="1035"/>
          <ac:spMkLst>
            <pc:docMk/>
            <pc:sldMk cId="1196599627" sldId="259"/>
            <ac:spMk id="3" creationId="{EC46E8AE-C849-4712-937D-1ACC0A4810D2}"/>
          </ac:spMkLst>
        </pc:spChg>
        <pc:spChg chg="del">
          <ac:chgData name="lucianaparuzzo@gmail.com" userId="9fc502ca138a4985" providerId="LiveId" clId="{1E63F95B-16C5-4F41-919B-C04E31347E50}" dt="2020-04-21T05:06:38.247" v="399" actId="478"/>
          <ac:spMkLst>
            <pc:docMk/>
            <pc:sldMk cId="1196599627" sldId="259"/>
            <ac:spMk id="4" creationId="{9419BAFF-39EE-4791-87CC-D7E6E1F8949A}"/>
          </ac:spMkLst>
        </pc:spChg>
        <pc:spChg chg="add mod">
          <ac:chgData name="lucianaparuzzo@gmail.com" userId="9fc502ca138a4985" providerId="LiveId" clId="{1E63F95B-16C5-4F41-919B-C04E31347E50}" dt="2020-04-21T05:13:20.390" v="536" actId="14100"/>
          <ac:spMkLst>
            <pc:docMk/>
            <pc:sldMk cId="1196599627" sldId="259"/>
            <ac:spMk id="5" creationId="{CBE5F966-510C-4FCD-AEBA-E306AEA8FB0F}"/>
          </ac:spMkLst>
        </pc:spChg>
        <pc:spChg chg="del">
          <ac:chgData name="lucianaparuzzo@gmail.com" userId="9fc502ca138a4985" providerId="LiveId" clId="{1E63F95B-16C5-4F41-919B-C04E31347E50}" dt="2020-04-21T05:06:38.247" v="399" actId="478"/>
          <ac:spMkLst>
            <pc:docMk/>
            <pc:sldMk cId="1196599627" sldId="259"/>
            <ac:spMk id="6" creationId="{4E96C0E4-3C48-499A-89AA-7096A666E211}"/>
          </ac:spMkLst>
        </pc:spChg>
        <pc:spChg chg="add mod">
          <ac:chgData name="lucianaparuzzo@gmail.com" userId="9fc502ca138a4985" providerId="LiveId" clId="{1E63F95B-16C5-4F41-919B-C04E31347E50}" dt="2020-04-21T05:14:14.137" v="586" actId="1036"/>
          <ac:spMkLst>
            <pc:docMk/>
            <pc:sldMk cId="1196599627" sldId="259"/>
            <ac:spMk id="19" creationId="{A2CA1D54-C633-4444-9C34-FE201CA9840A}"/>
          </ac:spMkLst>
        </pc:spChg>
        <pc:spChg chg="add del mod">
          <ac:chgData name="lucianaparuzzo@gmail.com" userId="9fc502ca138a4985" providerId="LiveId" clId="{1E63F95B-16C5-4F41-919B-C04E31347E50}" dt="2020-04-21T05:12:43.433" v="530" actId="404"/>
          <ac:spMkLst>
            <pc:docMk/>
            <pc:sldMk cId="1196599627" sldId="259"/>
            <ac:spMk id="21" creationId="{8F2446BB-C54B-4052-8EED-FF3214C58265}"/>
          </ac:spMkLst>
        </pc:spChg>
        <pc:spChg chg="add del">
          <ac:chgData name="lucianaparuzzo@gmail.com" userId="9fc502ca138a4985" providerId="LiveId" clId="{1E63F95B-16C5-4F41-919B-C04E31347E50}" dt="2020-04-21T05:06:57.549" v="405" actId="478"/>
          <ac:spMkLst>
            <pc:docMk/>
            <pc:sldMk cId="1196599627" sldId="259"/>
            <ac:spMk id="22" creationId="{A0C2D26B-E23C-448D-8550-5DCDE1D9647B}"/>
          </ac:spMkLst>
        </pc:spChg>
        <pc:spChg chg="mod">
          <ac:chgData name="lucianaparuzzo@gmail.com" userId="9fc502ca138a4985" providerId="LiveId" clId="{1E63F95B-16C5-4F41-919B-C04E31347E50}" dt="2020-04-21T05:15:25.048" v="589" actId="108"/>
          <ac:spMkLst>
            <pc:docMk/>
            <pc:sldMk cId="1196599627" sldId="259"/>
            <ac:spMk id="23" creationId="{2E79FD9F-FE1D-45B3-9E19-28BBAC9F0CF5}"/>
          </ac:spMkLst>
        </pc:spChg>
        <pc:spChg chg="del">
          <ac:chgData name="lucianaparuzzo@gmail.com" userId="9fc502ca138a4985" providerId="LiveId" clId="{1E63F95B-16C5-4F41-919B-C04E31347E50}" dt="2020-04-21T05:06:38.247" v="399" actId="478"/>
          <ac:spMkLst>
            <pc:docMk/>
            <pc:sldMk cId="1196599627" sldId="259"/>
            <ac:spMk id="24" creationId="{EFFCFCCB-5D20-4F5E-B27A-06262A624863}"/>
          </ac:spMkLst>
        </pc:spChg>
        <pc:spChg chg="del">
          <ac:chgData name="lucianaparuzzo@gmail.com" userId="9fc502ca138a4985" providerId="LiveId" clId="{1E63F95B-16C5-4F41-919B-C04E31347E50}" dt="2020-04-21T05:07:08.596" v="408" actId="478"/>
          <ac:spMkLst>
            <pc:docMk/>
            <pc:sldMk cId="1196599627" sldId="259"/>
            <ac:spMk id="25" creationId="{C1CCC86F-B7E2-490E-992A-9985E1CE2608}"/>
          </ac:spMkLst>
        </pc:spChg>
        <pc:spChg chg="mod">
          <ac:chgData name="lucianaparuzzo@gmail.com" userId="9fc502ca138a4985" providerId="LiveId" clId="{1E63F95B-16C5-4F41-919B-C04E31347E50}" dt="2020-04-21T05:14:05.796" v="570" actId="14100"/>
          <ac:spMkLst>
            <pc:docMk/>
            <pc:sldMk cId="1196599627" sldId="259"/>
            <ac:spMk id="26" creationId="{FD226D80-1E9E-4A2B-B6E3-F72E23AFF526}"/>
          </ac:spMkLst>
        </pc:spChg>
        <pc:spChg chg="del">
          <ac:chgData name="lucianaparuzzo@gmail.com" userId="9fc502ca138a4985" providerId="LiveId" clId="{1E63F95B-16C5-4F41-919B-C04E31347E50}" dt="2020-04-21T05:07:08.596" v="408" actId="478"/>
          <ac:spMkLst>
            <pc:docMk/>
            <pc:sldMk cId="1196599627" sldId="259"/>
            <ac:spMk id="27" creationId="{136B1AF5-6ED0-480F-B3E8-B09D45B5336F}"/>
          </ac:spMkLst>
        </pc:spChg>
        <pc:spChg chg="del">
          <ac:chgData name="lucianaparuzzo@gmail.com" userId="9fc502ca138a4985" providerId="LiveId" clId="{1E63F95B-16C5-4F41-919B-C04E31347E50}" dt="2020-04-21T05:07:08.596" v="408" actId="478"/>
          <ac:spMkLst>
            <pc:docMk/>
            <pc:sldMk cId="1196599627" sldId="259"/>
            <ac:spMk id="28" creationId="{19ACE89B-7422-4E26-8327-09D7A9E6FE82}"/>
          </ac:spMkLst>
        </pc:spChg>
        <pc:spChg chg="del">
          <ac:chgData name="lucianaparuzzo@gmail.com" userId="9fc502ca138a4985" providerId="LiveId" clId="{1E63F95B-16C5-4F41-919B-C04E31347E50}" dt="2020-04-21T05:07:08.596" v="408" actId="478"/>
          <ac:spMkLst>
            <pc:docMk/>
            <pc:sldMk cId="1196599627" sldId="259"/>
            <ac:spMk id="29" creationId="{110F5542-6519-4F9D-BFFC-7783E0624E4C}"/>
          </ac:spMkLst>
        </pc:spChg>
        <pc:spChg chg="del">
          <ac:chgData name="lucianaparuzzo@gmail.com" userId="9fc502ca138a4985" providerId="LiveId" clId="{1E63F95B-16C5-4F41-919B-C04E31347E50}" dt="2020-04-21T05:06:38.247" v="399" actId="478"/>
          <ac:spMkLst>
            <pc:docMk/>
            <pc:sldMk cId="1196599627" sldId="259"/>
            <ac:spMk id="30" creationId="{343634E7-C406-4DEA-AA3F-D1EDBD512DDB}"/>
          </ac:spMkLst>
        </pc:spChg>
        <pc:spChg chg="add mod">
          <ac:chgData name="lucianaparuzzo@gmail.com" userId="9fc502ca138a4985" providerId="LiveId" clId="{1E63F95B-16C5-4F41-919B-C04E31347E50}" dt="2020-04-21T05:13:46.397" v="545" actId="1037"/>
          <ac:spMkLst>
            <pc:docMk/>
            <pc:sldMk cId="1196599627" sldId="259"/>
            <ac:spMk id="31" creationId="{96597FB5-0DD7-4624-939B-B0B94051510C}"/>
          </ac:spMkLst>
        </pc:spChg>
        <pc:picChg chg="del">
          <ac:chgData name="lucianaparuzzo@gmail.com" userId="9fc502ca138a4985" providerId="LiveId" clId="{1E63F95B-16C5-4F41-919B-C04E31347E50}" dt="2020-04-21T05:06:38.247" v="399" actId="478"/>
          <ac:picMkLst>
            <pc:docMk/>
            <pc:sldMk cId="1196599627" sldId="259"/>
            <ac:picMk id="18" creationId="{17821E34-A1F7-4154-BDDF-C8C81FF43EC2}"/>
          </ac:picMkLst>
        </pc:picChg>
        <pc:picChg chg="del">
          <ac:chgData name="lucianaparuzzo@gmail.com" userId="9fc502ca138a4985" providerId="LiveId" clId="{1E63F95B-16C5-4F41-919B-C04E31347E50}" dt="2020-04-21T05:06:38.247" v="399" actId="478"/>
          <ac:picMkLst>
            <pc:docMk/>
            <pc:sldMk cId="1196599627" sldId="259"/>
            <ac:picMk id="20" creationId="{DC7CF133-A2F5-4E73-970C-B0535EC706C9}"/>
          </ac:picMkLst>
        </pc:picChg>
        <pc:picChg chg="del">
          <ac:chgData name="lucianaparuzzo@gmail.com" userId="9fc502ca138a4985" providerId="LiveId" clId="{1E63F95B-16C5-4F41-919B-C04E31347E50}" dt="2020-04-21T05:07:08.596" v="408" actId="478"/>
          <ac:picMkLst>
            <pc:docMk/>
            <pc:sldMk cId="1196599627" sldId="259"/>
            <ac:picMk id="32" creationId="{4C74E8C7-16DC-4845-B3DC-9E5BBED288F7}"/>
          </ac:picMkLst>
        </pc:picChg>
      </pc:sldChg>
      <pc:sldChg chg="addSp modSp add">
        <pc:chgData name="lucianaparuzzo@gmail.com" userId="9fc502ca138a4985" providerId="LiveId" clId="{1E63F95B-16C5-4F41-919B-C04E31347E50}" dt="2020-04-21T05:22:18.770" v="682" actId="108"/>
        <pc:sldMkLst>
          <pc:docMk/>
          <pc:sldMk cId="2671075939" sldId="260"/>
        </pc:sldMkLst>
        <pc:spChg chg="add mod">
          <ac:chgData name="lucianaparuzzo@gmail.com" userId="9fc502ca138a4985" providerId="LiveId" clId="{1E63F95B-16C5-4F41-919B-C04E31347E50}" dt="2020-04-21T05:17:35.738" v="652" actId="207"/>
          <ac:spMkLst>
            <pc:docMk/>
            <pc:sldMk cId="2671075939" sldId="260"/>
            <ac:spMk id="2" creationId="{7BFF41F8-1985-4CF1-B309-759001667968}"/>
          </ac:spMkLst>
        </pc:spChg>
        <pc:spChg chg="add mod">
          <ac:chgData name="lucianaparuzzo@gmail.com" userId="9fc502ca138a4985" providerId="LiveId" clId="{1E63F95B-16C5-4F41-919B-C04E31347E50}" dt="2020-04-21T05:22:11.341" v="680" actId="693"/>
          <ac:spMkLst>
            <pc:docMk/>
            <pc:sldMk cId="2671075939" sldId="260"/>
            <ac:spMk id="3" creationId="{26D44911-1DE3-4D9D-9351-7E2268349CB2}"/>
          </ac:spMkLst>
        </pc:spChg>
        <pc:spChg chg="add mod">
          <ac:chgData name="lucianaparuzzo@gmail.com" userId="9fc502ca138a4985" providerId="LiveId" clId="{1E63F95B-16C5-4F41-919B-C04E31347E50}" dt="2020-04-21T05:22:16.167" v="681" actId="108"/>
          <ac:spMkLst>
            <pc:docMk/>
            <pc:sldMk cId="2671075939" sldId="260"/>
            <ac:spMk id="4" creationId="{6004D570-781F-4FCA-84BF-72F50897CADB}"/>
          </ac:spMkLst>
        </pc:spChg>
        <pc:spChg chg="add mod">
          <ac:chgData name="lucianaparuzzo@gmail.com" userId="9fc502ca138a4985" providerId="LiveId" clId="{1E63F95B-16C5-4F41-919B-C04E31347E50}" dt="2020-04-21T05:22:18.770" v="682" actId="108"/>
          <ac:spMkLst>
            <pc:docMk/>
            <pc:sldMk cId="2671075939" sldId="260"/>
            <ac:spMk id="5" creationId="{D1C26C46-9AD6-4B8A-B520-6DD624BD4E3F}"/>
          </ac:spMkLst>
        </pc:spChg>
      </pc:sldChg>
      <pc:sldChg chg="addSp modSp add">
        <pc:chgData name="lucianaparuzzo@gmail.com" userId="9fc502ca138a4985" providerId="LiveId" clId="{1E63F95B-16C5-4F41-919B-C04E31347E50}" dt="2020-04-22T18:06:37.482" v="1374" actId="113"/>
        <pc:sldMkLst>
          <pc:docMk/>
          <pc:sldMk cId="1809983728" sldId="261"/>
        </pc:sldMkLst>
        <pc:spChg chg="add mod">
          <ac:chgData name="lucianaparuzzo@gmail.com" userId="9fc502ca138a4985" providerId="LiveId" clId="{1E63F95B-16C5-4F41-919B-C04E31347E50}" dt="2020-04-22T18:06:37.482" v="1374" actId="113"/>
          <ac:spMkLst>
            <pc:docMk/>
            <pc:sldMk cId="1809983728" sldId="261"/>
            <ac:spMk id="2" creationId="{4064A40A-FA77-4986-A0DB-9EBF72E3B994}"/>
          </ac:spMkLst>
        </pc:spChg>
        <pc:spChg chg="add mod">
          <ac:chgData name="lucianaparuzzo@gmail.com" userId="9fc502ca138a4985" providerId="LiveId" clId="{1E63F95B-16C5-4F41-919B-C04E31347E50}" dt="2020-04-21T05:31:26.583" v="768" actId="14100"/>
          <ac:spMkLst>
            <pc:docMk/>
            <pc:sldMk cId="1809983728" sldId="261"/>
            <ac:spMk id="3" creationId="{E6365BB6-A35C-4B69-A848-55A65BFD9789}"/>
          </ac:spMkLst>
        </pc:spChg>
      </pc:sldChg>
      <pc:sldChg chg="addSp modSp add">
        <pc:chgData name="lucianaparuzzo@gmail.com" userId="9fc502ca138a4985" providerId="LiveId" clId="{1E63F95B-16C5-4F41-919B-C04E31347E50}" dt="2020-04-21T05:48:29.559" v="930" actId="1076"/>
        <pc:sldMkLst>
          <pc:docMk/>
          <pc:sldMk cId="57111811" sldId="262"/>
        </pc:sldMkLst>
        <pc:spChg chg="add mod">
          <ac:chgData name="lucianaparuzzo@gmail.com" userId="9fc502ca138a4985" providerId="LiveId" clId="{1E63F95B-16C5-4F41-919B-C04E31347E50}" dt="2020-04-21T05:47:40.488" v="923" actId="1076"/>
          <ac:spMkLst>
            <pc:docMk/>
            <pc:sldMk cId="57111811" sldId="262"/>
            <ac:spMk id="2" creationId="{11911411-ABFD-4F87-9E74-BFF232F71B98}"/>
          </ac:spMkLst>
        </pc:spChg>
        <pc:spChg chg="add mod">
          <ac:chgData name="lucianaparuzzo@gmail.com" userId="9fc502ca138a4985" providerId="LiveId" clId="{1E63F95B-16C5-4F41-919B-C04E31347E50}" dt="2020-04-21T05:47:46.392" v="925" actId="1076"/>
          <ac:spMkLst>
            <pc:docMk/>
            <pc:sldMk cId="57111811" sldId="262"/>
            <ac:spMk id="3" creationId="{55189E81-ACEE-42CF-A77C-D94EE6B9C533}"/>
          </ac:spMkLst>
        </pc:spChg>
        <pc:spChg chg="add mod">
          <ac:chgData name="lucianaparuzzo@gmail.com" userId="9fc502ca138a4985" providerId="LiveId" clId="{1E63F95B-16C5-4F41-919B-C04E31347E50}" dt="2020-04-21T05:37:59.461" v="841" actId="1076"/>
          <ac:spMkLst>
            <pc:docMk/>
            <pc:sldMk cId="57111811" sldId="262"/>
            <ac:spMk id="4" creationId="{28BF54E3-9648-4275-A3B0-F764EB54C05C}"/>
          </ac:spMkLst>
        </pc:spChg>
        <pc:spChg chg="add mod ord">
          <ac:chgData name="lucianaparuzzo@gmail.com" userId="9fc502ca138a4985" providerId="LiveId" clId="{1E63F95B-16C5-4F41-919B-C04E31347E50}" dt="2020-04-21T05:37:56.376" v="840" actId="1076"/>
          <ac:spMkLst>
            <pc:docMk/>
            <pc:sldMk cId="57111811" sldId="262"/>
            <ac:spMk id="5" creationId="{8BA28747-3A0F-42EF-AEFF-FA8381D4A676}"/>
          </ac:spMkLst>
        </pc:spChg>
        <pc:spChg chg="add mod">
          <ac:chgData name="lucianaparuzzo@gmail.com" userId="9fc502ca138a4985" providerId="LiveId" clId="{1E63F95B-16C5-4F41-919B-C04E31347E50}" dt="2020-04-21T05:47:49.180" v="926" actId="108"/>
          <ac:spMkLst>
            <pc:docMk/>
            <pc:sldMk cId="57111811" sldId="262"/>
            <ac:spMk id="6" creationId="{770F99F2-3091-495E-8649-3E95997F63AA}"/>
          </ac:spMkLst>
        </pc:spChg>
        <pc:spChg chg="add mod">
          <ac:chgData name="lucianaparuzzo@gmail.com" userId="9fc502ca138a4985" providerId="LiveId" clId="{1E63F95B-16C5-4F41-919B-C04E31347E50}" dt="2020-04-21T05:48:29.559" v="930" actId="1076"/>
          <ac:spMkLst>
            <pc:docMk/>
            <pc:sldMk cId="57111811" sldId="262"/>
            <ac:spMk id="7" creationId="{F50D1C9C-688C-458F-8BBB-F96CEB082A94}"/>
          </ac:spMkLst>
        </pc:spChg>
      </pc:sldChg>
      <pc:sldChg chg="addSp delSp modSp add">
        <pc:chgData name="lucianaparuzzo@gmail.com" userId="9fc502ca138a4985" providerId="LiveId" clId="{1E63F95B-16C5-4F41-919B-C04E31347E50}" dt="2020-04-22T18:05:06.831" v="1373" actId="115"/>
        <pc:sldMkLst>
          <pc:docMk/>
          <pc:sldMk cId="3256283131" sldId="263"/>
        </pc:sldMkLst>
        <pc:spChg chg="add mod">
          <ac:chgData name="lucianaparuzzo@gmail.com" userId="9fc502ca138a4985" providerId="LiveId" clId="{1E63F95B-16C5-4F41-919B-C04E31347E50}" dt="2020-04-22T18:04:14.826" v="1357" actId="14100"/>
          <ac:spMkLst>
            <pc:docMk/>
            <pc:sldMk cId="3256283131" sldId="263"/>
            <ac:spMk id="2" creationId="{B8635F6A-8C01-4DFE-98CF-F183FB8FB3EA}"/>
          </ac:spMkLst>
        </pc:spChg>
        <pc:spChg chg="add mod">
          <ac:chgData name="lucianaparuzzo@gmail.com" userId="9fc502ca138a4985" providerId="LiveId" clId="{1E63F95B-16C5-4F41-919B-C04E31347E50}" dt="2020-04-22T18:04:38.191" v="1366" actId="1076"/>
          <ac:spMkLst>
            <pc:docMk/>
            <pc:sldMk cId="3256283131" sldId="263"/>
            <ac:spMk id="3" creationId="{CFB23B04-D255-4E7C-B98C-2E76C5EB0867}"/>
          </ac:spMkLst>
        </pc:spChg>
        <pc:spChg chg="add mod">
          <ac:chgData name="lucianaparuzzo@gmail.com" userId="9fc502ca138a4985" providerId="LiveId" clId="{1E63F95B-16C5-4F41-919B-C04E31347E50}" dt="2020-04-22T18:05:06.831" v="1373" actId="115"/>
          <ac:spMkLst>
            <pc:docMk/>
            <pc:sldMk cId="3256283131" sldId="263"/>
            <ac:spMk id="4" creationId="{578A690F-1D48-40F2-B4E7-FA54BAACFFCE}"/>
          </ac:spMkLst>
        </pc:spChg>
        <pc:spChg chg="add mod">
          <ac:chgData name="lucianaparuzzo@gmail.com" userId="9fc502ca138a4985" providerId="LiveId" clId="{1E63F95B-16C5-4F41-919B-C04E31347E50}" dt="2020-04-22T18:04:48.938" v="1368" actId="1076"/>
          <ac:spMkLst>
            <pc:docMk/>
            <pc:sldMk cId="3256283131" sldId="263"/>
            <ac:spMk id="5" creationId="{C7DBD455-8D17-41E7-BC00-22D93A56EB2E}"/>
          </ac:spMkLst>
        </pc:spChg>
        <pc:spChg chg="add mod">
          <ac:chgData name="lucianaparuzzo@gmail.com" userId="9fc502ca138a4985" providerId="LiveId" clId="{1E63F95B-16C5-4F41-919B-C04E31347E50}" dt="2020-04-22T18:04:27.771" v="1363" actId="1037"/>
          <ac:spMkLst>
            <pc:docMk/>
            <pc:sldMk cId="3256283131" sldId="263"/>
            <ac:spMk id="6" creationId="{A2A0A298-157F-4259-909D-672F8D4BC071}"/>
          </ac:spMkLst>
        </pc:spChg>
        <pc:spChg chg="add del mod">
          <ac:chgData name="lucianaparuzzo@gmail.com" userId="9fc502ca138a4985" providerId="LiveId" clId="{1E63F95B-16C5-4F41-919B-C04E31347E50}" dt="2020-04-22T18:04:00.479" v="1354" actId="478"/>
          <ac:spMkLst>
            <pc:docMk/>
            <pc:sldMk cId="3256283131" sldId="263"/>
            <ac:spMk id="7" creationId="{CED314E4-D8AC-4DB0-901E-603D336F6519}"/>
          </ac:spMkLst>
        </pc:spChg>
      </pc:sldChg>
      <pc:sldChg chg="addSp delSp modSp add">
        <pc:chgData name="lucianaparuzzo@gmail.com" userId="9fc502ca138a4985" providerId="LiveId" clId="{1E63F95B-16C5-4F41-919B-C04E31347E50}" dt="2020-04-22T18:08:06.070" v="1381" actId="113"/>
        <pc:sldMkLst>
          <pc:docMk/>
          <pc:sldMk cId="4162632198" sldId="264"/>
        </pc:sldMkLst>
        <pc:spChg chg="mod">
          <ac:chgData name="lucianaparuzzo@gmail.com" userId="9fc502ca138a4985" providerId="LiveId" clId="{1E63F95B-16C5-4F41-919B-C04E31347E50}" dt="2020-04-21T05:45:31.711" v="913" actId="1076"/>
          <ac:spMkLst>
            <pc:docMk/>
            <pc:sldMk cId="4162632198" sldId="264"/>
            <ac:spMk id="2" creationId="{11911411-ABFD-4F87-9E74-BFF232F71B98}"/>
          </ac:spMkLst>
        </pc:spChg>
        <pc:spChg chg="mod">
          <ac:chgData name="lucianaparuzzo@gmail.com" userId="9fc502ca138a4985" providerId="LiveId" clId="{1E63F95B-16C5-4F41-919B-C04E31347E50}" dt="2020-04-21T05:41:51.237" v="872" actId="20577"/>
          <ac:spMkLst>
            <pc:docMk/>
            <pc:sldMk cId="4162632198" sldId="264"/>
            <ac:spMk id="3" creationId="{55189E81-ACEE-42CF-A77C-D94EE6B9C533}"/>
          </ac:spMkLst>
        </pc:spChg>
        <pc:spChg chg="del">
          <ac:chgData name="lucianaparuzzo@gmail.com" userId="9fc502ca138a4985" providerId="LiveId" clId="{1E63F95B-16C5-4F41-919B-C04E31347E50}" dt="2020-04-21T05:42:10.589" v="877" actId="478"/>
          <ac:spMkLst>
            <pc:docMk/>
            <pc:sldMk cId="4162632198" sldId="264"/>
            <ac:spMk id="4" creationId="{28BF54E3-9648-4275-A3B0-F764EB54C05C}"/>
          </ac:spMkLst>
        </pc:spChg>
        <pc:spChg chg="del">
          <ac:chgData name="lucianaparuzzo@gmail.com" userId="9fc502ca138a4985" providerId="LiveId" clId="{1E63F95B-16C5-4F41-919B-C04E31347E50}" dt="2020-04-21T05:42:12.572" v="878" actId="478"/>
          <ac:spMkLst>
            <pc:docMk/>
            <pc:sldMk cId="4162632198" sldId="264"/>
            <ac:spMk id="5" creationId="{8BA28747-3A0F-42EF-AEFF-FA8381D4A676}"/>
          </ac:spMkLst>
        </pc:spChg>
        <pc:spChg chg="del mod">
          <ac:chgData name="lucianaparuzzo@gmail.com" userId="9fc502ca138a4985" providerId="LiveId" clId="{1E63F95B-16C5-4F41-919B-C04E31347E50}" dt="2020-04-21T05:50:08.880" v="955" actId="478"/>
          <ac:spMkLst>
            <pc:docMk/>
            <pc:sldMk cId="4162632198" sldId="264"/>
            <ac:spMk id="6" creationId="{770F99F2-3091-495E-8649-3E95997F63AA}"/>
          </ac:spMkLst>
        </pc:spChg>
        <pc:spChg chg="mod">
          <ac:chgData name="lucianaparuzzo@gmail.com" userId="9fc502ca138a4985" providerId="LiveId" clId="{1E63F95B-16C5-4F41-919B-C04E31347E50}" dt="2020-04-22T18:08:06.070" v="1381" actId="113"/>
          <ac:spMkLst>
            <pc:docMk/>
            <pc:sldMk cId="4162632198" sldId="264"/>
            <ac:spMk id="7" creationId="{F50D1C9C-688C-458F-8BBB-F96CEB082A94}"/>
          </ac:spMkLst>
        </pc:spChg>
        <pc:spChg chg="add mod">
          <ac:chgData name="lucianaparuzzo@gmail.com" userId="9fc502ca138a4985" providerId="LiveId" clId="{1E63F95B-16C5-4F41-919B-C04E31347E50}" dt="2020-04-21T05:50:57.934" v="1049" actId="1038"/>
          <ac:spMkLst>
            <pc:docMk/>
            <pc:sldMk cId="4162632198" sldId="264"/>
            <ac:spMk id="8" creationId="{B0F76D56-753F-411F-B635-84892E96A380}"/>
          </ac:spMkLst>
        </pc:spChg>
        <pc:spChg chg="add mod">
          <ac:chgData name="lucianaparuzzo@gmail.com" userId="9fc502ca138a4985" providerId="LiveId" clId="{1E63F95B-16C5-4F41-919B-C04E31347E50}" dt="2020-04-21T05:50:29.294" v="968" actId="1076"/>
          <ac:spMkLst>
            <pc:docMk/>
            <pc:sldMk cId="4162632198" sldId="264"/>
            <ac:spMk id="9" creationId="{F310BC9C-2098-4CFA-80CC-A0D09683D7C0}"/>
          </ac:spMkLst>
        </pc:spChg>
        <pc:spChg chg="add mod">
          <ac:chgData name="lucianaparuzzo@gmail.com" userId="9fc502ca138a4985" providerId="LiveId" clId="{1E63F95B-16C5-4F41-919B-C04E31347E50}" dt="2020-04-21T05:51:55.607" v="1112" actId="1037"/>
          <ac:spMkLst>
            <pc:docMk/>
            <pc:sldMk cId="4162632198" sldId="264"/>
            <ac:spMk id="10" creationId="{693BF19F-F605-4498-9311-5F927545B3D0}"/>
          </ac:spMkLst>
        </pc:spChg>
        <pc:spChg chg="add mod">
          <ac:chgData name="lucianaparuzzo@gmail.com" userId="9fc502ca138a4985" providerId="LiveId" clId="{1E63F95B-16C5-4F41-919B-C04E31347E50}" dt="2020-04-21T05:51:39.566" v="1093" actId="1038"/>
          <ac:spMkLst>
            <pc:docMk/>
            <pc:sldMk cId="4162632198" sldId="264"/>
            <ac:spMk id="11" creationId="{DD4B10CB-61D6-4AFC-AFFA-2FFB4F2850A2}"/>
          </ac:spMkLst>
        </pc:spChg>
        <pc:spChg chg="add del mod">
          <ac:chgData name="lucianaparuzzo@gmail.com" userId="9fc502ca138a4985" providerId="LiveId" clId="{1E63F95B-16C5-4F41-919B-C04E31347E50}" dt="2020-04-21T05:52:33.603" v="1132" actId="478"/>
          <ac:spMkLst>
            <pc:docMk/>
            <pc:sldMk cId="4162632198" sldId="264"/>
            <ac:spMk id="12" creationId="{235A861B-F0A5-439D-BBA3-A0F1CD4E569C}"/>
          </ac:spMkLst>
        </pc:spChg>
        <pc:spChg chg="add mod">
          <ac:chgData name="lucianaparuzzo@gmail.com" userId="9fc502ca138a4985" providerId="LiveId" clId="{1E63F95B-16C5-4F41-919B-C04E31347E50}" dt="2020-04-22T18:07:09.357" v="1377" actId="1076"/>
          <ac:spMkLst>
            <pc:docMk/>
            <pc:sldMk cId="4162632198" sldId="264"/>
            <ac:spMk id="12" creationId="{AE2A34AE-A21E-46DA-80CE-F50A7A2D92E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1245A6-0DAE-4C53-8BAD-B82632BA2BBA}" type="datetimeFigureOut">
              <a:rPr lang="es-MX" smtClean="0"/>
              <a:t>12/05/2021</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4C924-3930-41C9-ABD5-95E33AAFD378}" type="slidenum">
              <a:rPr lang="es-MX" smtClean="0"/>
              <a:t>‹Nº›</a:t>
            </a:fld>
            <a:endParaRPr lang="es-MX"/>
          </a:p>
        </p:txBody>
      </p:sp>
    </p:spTree>
    <p:extLst>
      <p:ext uri="{BB962C8B-B14F-4D97-AF65-F5344CB8AC3E}">
        <p14:creationId xmlns:p14="http://schemas.microsoft.com/office/powerpoint/2010/main" val="1283058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10"/>
          </p:nvPr>
        </p:nvSpPr>
        <p:spPr/>
        <p:txBody>
          <a:bodyPr/>
          <a:lstStyle/>
          <a:p>
            <a:fld id="{5594C924-3930-41C9-ABD5-95E33AAFD378}" type="slidenum">
              <a:rPr lang="es-MX" smtClean="0"/>
              <a:t>7</a:t>
            </a:fld>
            <a:endParaRPr lang="es-MX"/>
          </a:p>
        </p:txBody>
      </p:sp>
    </p:spTree>
    <p:extLst>
      <p:ext uri="{BB962C8B-B14F-4D97-AF65-F5344CB8AC3E}">
        <p14:creationId xmlns:p14="http://schemas.microsoft.com/office/powerpoint/2010/main" val="189437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2835E7A-ADDB-43D2-9F65-A86EA6129503}" type="datetimeFigureOut">
              <a:rPr lang="es-MX" smtClean="0"/>
              <a:t>12/05/2021</a:t>
            </a:fld>
            <a:endParaRPr lang="es-MX"/>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s-MX"/>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560C0E-F0EE-4F88-8A0B-CECF729595F2}" type="slidenum">
              <a:rPr lang="es-MX" smtClean="0"/>
              <a:t>‹Nº›</a:t>
            </a:fld>
            <a:endParaRPr lang="es-MX"/>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359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2835E7A-ADDB-43D2-9F65-A86EA6129503}" type="datetimeFigureOut">
              <a:rPr lang="es-MX" smtClean="0"/>
              <a:t>12/05/2021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0560C0E-F0EE-4F88-8A0B-CECF729595F2}" type="slidenum">
              <a:rPr lang="es-MX" smtClean="0"/>
              <a:t>‹Nº›</a:t>
            </a:fld>
            <a:endParaRPr lang="es-MX"/>
          </a:p>
        </p:txBody>
      </p:sp>
    </p:spTree>
    <p:extLst>
      <p:ext uri="{BB962C8B-B14F-4D97-AF65-F5344CB8AC3E}">
        <p14:creationId xmlns:p14="http://schemas.microsoft.com/office/powerpoint/2010/main" val="2539580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2835E7A-ADDB-43D2-9F65-A86EA6129503}" type="datetimeFigureOut">
              <a:rPr lang="es-MX" smtClean="0"/>
              <a:t>12/05/2021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0560C0E-F0EE-4F88-8A0B-CECF729595F2}" type="slidenum">
              <a:rPr lang="es-MX" smtClean="0"/>
              <a:t>‹Nº›</a:t>
            </a:fld>
            <a:endParaRPr lang="es-MX"/>
          </a:p>
        </p:txBody>
      </p:sp>
    </p:spTree>
    <p:extLst>
      <p:ext uri="{BB962C8B-B14F-4D97-AF65-F5344CB8AC3E}">
        <p14:creationId xmlns:p14="http://schemas.microsoft.com/office/powerpoint/2010/main" val="284422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2835E7A-ADDB-43D2-9F65-A86EA6129503}" type="datetimeFigureOut">
              <a:rPr lang="es-MX" smtClean="0"/>
              <a:t>12/05/2021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0560C0E-F0EE-4F88-8A0B-CECF729595F2}" type="slidenum">
              <a:rPr lang="es-MX" smtClean="0"/>
              <a:t>‹Nº›</a:t>
            </a:fld>
            <a:endParaRPr lang="es-MX"/>
          </a:p>
        </p:txBody>
      </p:sp>
    </p:spTree>
    <p:extLst>
      <p:ext uri="{BB962C8B-B14F-4D97-AF65-F5344CB8AC3E}">
        <p14:creationId xmlns:p14="http://schemas.microsoft.com/office/powerpoint/2010/main" val="679275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2835E7A-ADDB-43D2-9F65-A86EA6129503}" type="datetimeFigureOut">
              <a:rPr lang="es-MX" smtClean="0"/>
              <a:t>12/05/2021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0560C0E-F0EE-4F88-8A0B-CECF729595F2}" type="slidenum">
              <a:rPr lang="es-MX" smtClean="0"/>
              <a:t>‹Nº›</a:t>
            </a:fld>
            <a:endParaRPr lang="es-MX"/>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3519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2835E7A-ADDB-43D2-9F65-A86EA6129503}" type="datetimeFigureOut">
              <a:rPr lang="es-MX" smtClean="0"/>
              <a:t>12/05/2021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0560C0E-F0EE-4F88-8A0B-CECF729595F2}" type="slidenum">
              <a:rPr lang="es-MX" smtClean="0"/>
              <a:t>‹Nº›</a:t>
            </a:fld>
            <a:endParaRPr lang="es-MX"/>
          </a:p>
        </p:txBody>
      </p:sp>
    </p:spTree>
    <p:extLst>
      <p:ext uri="{BB962C8B-B14F-4D97-AF65-F5344CB8AC3E}">
        <p14:creationId xmlns:p14="http://schemas.microsoft.com/office/powerpoint/2010/main" val="152249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2835E7A-ADDB-43D2-9F65-A86EA6129503}" type="datetimeFigureOut">
              <a:rPr lang="es-MX" smtClean="0"/>
              <a:t>12/05/2021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0560C0E-F0EE-4F88-8A0B-CECF729595F2}" type="slidenum">
              <a:rPr lang="es-MX" smtClean="0"/>
              <a:t>‹Nº›</a:t>
            </a:fld>
            <a:endParaRPr lang="es-MX"/>
          </a:p>
        </p:txBody>
      </p:sp>
    </p:spTree>
    <p:extLst>
      <p:ext uri="{BB962C8B-B14F-4D97-AF65-F5344CB8AC3E}">
        <p14:creationId xmlns:p14="http://schemas.microsoft.com/office/powerpoint/2010/main" val="2451489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52835E7A-ADDB-43D2-9F65-A86EA6129503}" type="datetimeFigureOut">
              <a:rPr lang="es-MX" smtClean="0"/>
              <a:t>12/05/2021</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0560C0E-F0EE-4F88-8A0B-CECF729595F2}" type="slidenum">
              <a:rPr lang="es-MX" smtClean="0"/>
              <a:t>‹Nº›</a:t>
            </a:fld>
            <a:endParaRPr lang="es-MX"/>
          </a:p>
        </p:txBody>
      </p:sp>
    </p:spTree>
    <p:extLst>
      <p:ext uri="{BB962C8B-B14F-4D97-AF65-F5344CB8AC3E}">
        <p14:creationId xmlns:p14="http://schemas.microsoft.com/office/powerpoint/2010/main" val="1098778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835E7A-ADDB-43D2-9F65-A86EA6129503}" type="datetimeFigureOut">
              <a:rPr lang="es-MX" smtClean="0"/>
              <a:t>12/05/2021</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D0560C0E-F0EE-4F88-8A0B-CECF729595F2}" type="slidenum">
              <a:rPr lang="es-MX" smtClean="0"/>
              <a:t>‹Nº›</a:t>
            </a:fld>
            <a:endParaRPr lang="es-MX"/>
          </a:p>
        </p:txBody>
      </p:sp>
    </p:spTree>
    <p:extLst>
      <p:ext uri="{BB962C8B-B14F-4D97-AF65-F5344CB8AC3E}">
        <p14:creationId xmlns:p14="http://schemas.microsoft.com/office/powerpoint/2010/main" val="917121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2835E7A-ADDB-43D2-9F65-A86EA6129503}" type="datetimeFigureOut">
              <a:rPr lang="es-MX" smtClean="0"/>
              <a:t>12/05/2021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0560C0E-F0EE-4F88-8A0B-CECF729595F2}" type="slidenum">
              <a:rPr lang="es-MX" smtClean="0"/>
              <a:t>‹Nº›</a:t>
            </a:fld>
            <a:endParaRPr lang="es-MX"/>
          </a:p>
        </p:txBody>
      </p:sp>
    </p:spTree>
    <p:extLst>
      <p:ext uri="{BB962C8B-B14F-4D97-AF65-F5344CB8AC3E}">
        <p14:creationId xmlns:p14="http://schemas.microsoft.com/office/powerpoint/2010/main" val="1631292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2835E7A-ADDB-43D2-9F65-A86EA6129503}" type="datetimeFigureOut">
              <a:rPr lang="es-MX" smtClean="0"/>
              <a:t>12/05/2021</a:t>
            </a:fld>
            <a:endParaRPr lang="es-MX"/>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0560C0E-F0EE-4F88-8A0B-CECF729595F2}" type="slidenum">
              <a:rPr lang="es-MX" smtClean="0"/>
              <a:t>‹Nº›</a:t>
            </a:fld>
            <a:endParaRPr lang="es-MX"/>
          </a:p>
        </p:txBody>
      </p:sp>
    </p:spTree>
    <p:extLst>
      <p:ext uri="{BB962C8B-B14F-4D97-AF65-F5344CB8AC3E}">
        <p14:creationId xmlns:p14="http://schemas.microsoft.com/office/powerpoint/2010/main" val="1395839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52835E7A-ADDB-43D2-9F65-A86EA6129503}" type="datetimeFigureOut">
              <a:rPr lang="es-MX" smtClean="0"/>
              <a:t>12/05/2021</a:t>
            </a:fld>
            <a:endParaRPr lang="es-MX"/>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s-MX"/>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560C0E-F0EE-4F88-8A0B-CECF729595F2}" type="slidenum">
              <a:rPr lang="es-MX" smtClean="0"/>
              <a:t>‹Nº›</a:t>
            </a:fld>
            <a:endParaRPr lang="es-MX"/>
          </a:p>
        </p:txBody>
      </p:sp>
    </p:spTree>
    <p:extLst>
      <p:ext uri="{BB962C8B-B14F-4D97-AF65-F5344CB8AC3E}">
        <p14:creationId xmlns:p14="http://schemas.microsoft.com/office/powerpoint/2010/main" val="1984596490"/>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4.sv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xmlns="" id="{A62E6B9D-7061-462E-8947-2825B75789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3"/>
          </a:solidFill>
          <a:ln w="12700" cmpd="sng">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9">
            <a:extLst>
              <a:ext uri="{FF2B5EF4-FFF2-40B4-BE49-F238E27FC236}">
                <a16:creationId xmlns:a16="http://schemas.microsoft.com/office/drawing/2014/main" xmlns="" id="{EBCBE66D-4E28-4F31-90A0-960C40C59C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31140" y="243840"/>
            <a:ext cx="11724640" cy="6377939"/>
          </a:xfrm>
          <a:prstGeom prst="rect">
            <a:avLst/>
          </a:prstGeom>
          <a:solidFill>
            <a:schemeClr val="accent3">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3" name="Subtítulo 2">
            <a:extLst>
              <a:ext uri="{FF2B5EF4-FFF2-40B4-BE49-F238E27FC236}">
                <a16:creationId xmlns:a16="http://schemas.microsoft.com/office/drawing/2014/main" xmlns="" id="{A1D66AAC-AA3D-4BFD-BAE6-1E2B69A1F7EE}"/>
              </a:ext>
            </a:extLst>
          </p:cNvPr>
          <p:cNvSpPr>
            <a:spLocks noGrp="1"/>
          </p:cNvSpPr>
          <p:nvPr>
            <p:ph type="subTitle" idx="1"/>
          </p:nvPr>
        </p:nvSpPr>
        <p:spPr>
          <a:xfrm>
            <a:off x="1142995" y="3330991"/>
            <a:ext cx="9892751" cy="1649338"/>
          </a:xfrm>
        </p:spPr>
        <p:txBody>
          <a:bodyPr anchor="t">
            <a:normAutofit/>
          </a:bodyPr>
          <a:lstStyle/>
          <a:p>
            <a:pPr>
              <a:spcAft>
                <a:spcPts val="600"/>
              </a:spcAft>
            </a:pPr>
            <a:r>
              <a:rPr lang="es-MX" sz="3600"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UNIDAD 2 </a:t>
            </a:r>
            <a:r>
              <a:rPr lang="es-MX" sz="3600" dirty="0" smtClean="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TERCERA </a:t>
            </a:r>
            <a:r>
              <a:rPr lang="es-MX" sz="3600"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PARTE</a:t>
            </a:r>
          </a:p>
        </p:txBody>
      </p:sp>
      <p:sp>
        <p:nvSpPr>
          <p:cNvPr id="2" name="Título 1">
            <a:extLst>
              <a:ext uri="{FF2B5EF4-FFF2-40B4-BE49-F238E27FC236}">
                <a16:creationId xmlns:a16="http://schemas.microsoft.com/office/drawing/2014/main" xmlns="" id="{BE6EBC31-83F1-44C4-8DB5-D9AB47E925AB}"/>
              </a:ext>
            </a:extLst>
          </p:cNvPr>
          <p:cNvSpPr>
            <a:spLocks noGrp="1"/>
          </p:cNvSpPr>
          <p:nvPr>
            <p:ph type="ctrTitle"/>
          </p:nvPr>
        </p:nvSpPr>
        <p:spPr>
          <a:xfrm>
            <a:off x="1142996" y="532263"/>
            <a:ext cx="9892751" cy="2412643"/>
          </a:xfrm>
          <a:noFill/>
          <a:ln w="12700" cmpd="sng">
            <a:noFill/>
          </a:ln>
        </p:spPr>
        <p:txBody>
          <a:bodyPr anchor="b">
            <a:normAutofit/>
          </a:bodyPr>
          <a:lstStyle/>
          <a:p>
            <a:r>
              <a:rPr lang="es-MX" sz="6600"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COMPORTAMIENTO ORGANIZACIONAL</a:t>
            </a:r>
          </a:p>
        </p:txBody>
      </p:sp>
      <p:sp>
        <p:nvSpPr>
          <p:cNvPr id="4" name="CuadroTexto 3">
            <a:extLst>
              <a:ext uri="{FF2B5EF4-FFF2-40B4-BE49-F238E27FC236}">
                <a16:creationId xmlns:a16="http://schemas.microsoft.com/office/drawing/2014/main" xmlns="" id="{F49D4299-CA5C-465E-827C-DBECFB243EB5}"/>
              </a:ext>
            </a:extLst>
          </p:cNvPr>
          <p:cNvSpPr txBox="1"/>
          <p:nvPr/>
        </p:nvSpPr>
        <p:spPr>
          <a:xfrm>
            <a:off x="2974713" y="5388694"/>
            <a:ext cx="6146800" cy="707886"/>
          </a:xfrm>
          <a:prstGeom prst="rect">
            <a:avLst/>
          </a:prstGeom>
          <a:noFill/>
        </p:spPr>
        <p:txBody>
          <a:bodyPr wrap="square" rtlCol="0">
            <a:spAutoFit/>
          </a:bodyPr>
          <a:lstStyle/>
          <a:p>
            <a:pPr algn="ctr"/>
            <a:r>
              <a:rPr lang="es-MX" sz="2000" b="1" dirty="0">
                <a:solidFill>
                  <a:srgbClr val="00B050"/>
                </a:solidFill>
                <a:latin typeface="Arial Rounded MT Bold" panose="020F0704030504030204" pitchFamily="34" charset="0"/>
              </a:rPr>
              <a:t>RELACIONES HUMANAS </a:t>
            </a:r>
            <a:r>
              <a:rPr lang="es-MX" sz="2000" b="1" dirty="0" smtClean="0">
                <a:solidFill>
                  <a:srgbClr val="00B050"/>
                </a:solidFill>
                <a:latin typeface="Arial Rounded MT Bold" panose="020F0704030504030204" pitchFamily="34" charset="0"/>
              </a:rPr>
              <a:t>II</a:t>
            </a:r>
          </a:p>
          <a:p>
            <a:pPr algn="ctr"/>
            <a:r>
              <a:rPr lang="es-MX" sz="2000" b="1" dirty="0" smtClean="0">
                <a:solidFill>
                  <a:srgbClr val="00B050"/>
                </a:solidFill>
                <a:latin typeface="Arial Rounded MT Bold" panose="020F0704030504030204" pitchFamily="34" charset="0"/>
              </a:rPr>
              <a:t>2021</a:t>
            </a:r>
            <a:endParaRPr lang="es-MX" sz="2000" b="1" dirty="0">
              <a:solidFill>
                <a:srgbClr val="00B050"/>
              </a:solidFill>
              <a:latin typeface="Arial Rounded MT Bold" panose="020F0704030504030204" pitchFamily="34" charset="0"/>
            </a:endParaRPr>
          </a:p>
        </p:txBody>
      </p:sp>
    </p:spTree>
    <p:extLst>
      <p:ext uri="{BB962C8B-B14F-4D97-AF65-F5344CB8AC3E}">
        <p14:creationId xmlns:p14="http://schemas.microsoft.com/office/powerpoint/2010/main" val="32978533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ángulo: esquinas redondeadas 22">
            <a:extLst>
              <a:ext uri="{FF2B5EF4-FFF2-40B4-BE49-F238E27FC236}">
                <a16:creationId xmlns:a16="http://schemas.microsoft.com/office/drawing/2014/main" xmlns="" id="{2E79FD9F-FE1D-45B3-9E19-28BBAC9F0CF5}"/>
              </a:ext>
            </a:extLst>
          </p:cNvPr>
          <p:cNvSpPr/>
          <p:nvPr/>
        </p:nvSpPr>
        <p:spPr>
          <a:xfrm>
            <a:off x="479474" y="382534"/>
            <a:ext cx="11233052" cy="2442366"/>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s-MX"/>
          </a:p>
        </p:txBody>
      </p:sp>
      <p:sp>
        <p:nvSpPr>
          <p:cNvPr id="2" name="CuadroTexto 1">
            <a:extLst>
              <a:ext uri="{FF2B5EF4-FFF2-40B4-BE49-F238E27FC236}">
                <a16:creationId xmlns:a16="http://schemas.microsoft.com/office/drawing/2014/main" xmlns="" id="{FA36D65F-D840-4322-BD24-65F5A370347B}"/>
              </a:ext>
            </a:extLst>
          </p:cNvPr>
          <p:cNvSpPr txBox="1"/>
          <p:nvPr/>
        </p:nvSpPr>
        <p:spPr>
          <a:xfrm>
            <a:off x="1216612" y="548198"/>
            <a:ext cx="4247514" cy="369332"/>
          </a:xfrm>
          <a:prstGeom prst="rect">
            <a:avLst/>
          </a:prstGeom>
          <a:noFill/>
        </p:spPr>
        <p:txBody>
          <a:bodyPr wrap="square" rtlCol="0">
            <a:spAutoFit/>
          </a:bodyPr>
          <a:lstStyle/>
          <a:p>
            <a:pPr algn="ctr"/>
            <a:r>
              <a:rPr lang="es-AR" b="1" dirty="0"/>
              <a:t>Estructura de una organización lineal. </a:t>
            </a:r>
            <a:endParaRPr lang="es-MX" b="1" dirty="0"/>
          </a:p>
        </p:txBody>
      </p:sp>
      <p:sp>
        <p:nvSpPr>
          <p:cNvPr id="4" name="CuadroTexto 3">
            <a:extLst>
              <a:ext uri="{FF2B5EF4-FFF2-40B4-BE49-F238E27FC236}">
                <a16:creationId xmlns:a16="http://schemas.microsoft.com/office/drawing/2014/main" xmlns="" id="{9419BAFF-39EE-4791-87CC-D7E6E1F8949A}"/>
              </a:ext>
            </a:extLst>
          </p:cNvPr>
          <p:cNvSpPr txBox="1"/>
          <p:nvPr/>
        </p:nvSpPr>
        <p:spPr>
          <a:xfrm rot="16200000">
            <a:off x="85410" y="1364136"/>
            <a:ext cx="1862292"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AR" sz="2000" b="1" dirty="0"/>
              <a:t>Anteriormente</a:t>
            </a:r>
            <a:endParaRPr lang="es-MX" sz="2000" b="1" dirty="0"/>
          </a:p>
        </p:txBody>
      </p:sp>
      <p:sp>
        <p:nvSpPr>
          <p:cNvPr id="6" name="CuadroTexto 5">
            <a:extLst>
              <a:ext uri="{FF2B5EF4-FFF2-40B4-BE49-F238E27FC236}">
                <a16:creationId xmlns:a16="http://schemas.microsoft.com/office/drawing/2014/main" xmlns="" id="{4E96C0E4-3C48-499A-89AA-7096A666E211}"/>
              </a:ext>
            </a:extLst>
          </p:cNvPr>
          <p:cNvSpPr txBox="1"/>
          <p:nvPr/>
        </p:nvSpPr>
        <p:spPr>
          <a:xfrm>
            <a:off x="1452217" y="983117"/>
            <a:ext cx="3573194" cy="1477328"/>
          </a:xfrm>
          <a:prstGeom prst="rect">
            <a:avLst/>
          </a:prstGeom>
          <a:noFill/>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AR" dirty="0"/>
              <a:t>Organizaciones como una forma de alcanzar la competitividad y obtener beneficios sobre la base de una división horizontal del trabajo y vertical de las decisiones.</a:t>
            </a:r>
            <a:endParaRPr lang="es-MX" dirty="0"/>
          </a:p>
        </p:txBody>
      </p:sp>
      <p:pic>
        <p:nvPicPr>
          <p:cNvPr id="18" name="Gráfico 17" descr="Usuario">
            <a:extLst>
              <a:ext uri="{FF2B5EF4-FFF2-40B4-BE49-F238E27FC236}">
                <a16:creationId xmlns:a16="http://schemas.microsoft.com/office/drawing/2014/main" xmlns="" id="{17821E34-A1F7-4154-BDDF-C8C81FF43EC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374438" y="525917"/>
            <a:ext cx="914400" cy="914400"/>
          </a:xfrm>
          <a:prstGeom prst="rect">
            <a:avLst/>
          </a:prstGeom>
        </p:spPr>
      </p:pic>
      <p:pic>
        <p:nvPicPr>
          <p:cNvPr id="20" name="Gráfico 19" descr="Usuarios">
            <a:extLst>
              <a:ext uri="{FF2B5EF4-FFF2-40B4-BE49-F238E27FC236}">
                <a16:creationId xmlns:a16="http://schemas.microsoft.com/office/drawing/2014/main" xmlns="" id="{DC7CF133-A2F5-4E73-970C-B0535EC706C9}"/>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6370350" y="1370088"/>
            <a:ext cx="914400" cy="914400"/>
          </a:xfrm>
          <a:prstGeom prst="rect">
            <a:avLst/>
          </a:prstGeom>
        </p:spPr>
      </p:pic>
      <p:sp>
        <p:nvSpPr>
          <p:cNvPr id="21" name="CuadroTexto 20">
            <a:extLst>
              <a:ext uri="{FF2B5EF4-FFF2-40B4-BE49-F238E27FC236}">
                <a16:creationId xmlns:a16="http://schemas.microsoft.com/office/drawing/2014/main" xmlns="" id="{8F2446BB-C54B-4052-8EED-FF3214C58265}"/>
              </a:ext>
            </a:extLst>
          </p:cNvPr>
          <p:cNvSpPr txBox="1"/>
          <p:nvPr/>
        </p:nvSpPr>
        <p:spPr>
          <a:xfrm>
            <a:off x="7284750" y="807160"/>
            <a:ext cx="3258414" cy="369332"/>
          </a:xfrm>
          <a:prstGeom prst="rect">
            <a:avLst/>
          </a:prstGeom>
          <a:noFill/>
        </p:spPr>
        <p:txBody>
          <a:bodyPr wrap="square" rtlCol="0">
            <a:spAutoFit/>
          </a:bodyPr>
          <a:lstStyle/>
          <a:p>
            <a:r>
              <a:rPr lang="es-AR" dirty="0"/>
              <a:t>en la cúspide quien pensaba</a:t>
            </a:r>
            <a:endParaRPr lang="es-MX" dirty="0"/>
          </a:p>
        </p:txBody>
      </p:sp>
      <p:sp>
        <p:nvSpPr>
          <p:cNvPr id="22" name="CuadroTexto 21">
            <a:extLst>
              <a:ext uri="{FF2B5EF4-FFF2-40B4-BE49-F238E27FC236}">
                <a16:creationId xmlns:a16="http://schemas.microsoft.com/office/drawing/2014/main" xmlns="" id="{A0C2D26B-E23C-448D-8550-5DCDE1D9647B}"/>
              </a:ext>
            </a:extLst>
          </p:cNvPr>
          <p:cNvSpPr txBox="1"/>
          <p:nvPr/>
        </p:nvSpPr>
        <p:spPr>
          <a:xfrm>
            <a:off x="7520355" y="1617785"/>
            <a:ext cx="3727938" cy="646331"/>
          </a:xfrm>
          <a:prstGeom prst="rect">
            <a:avLst/>
          </a:prstGeom>
          <a:noFill/>
        </p:spPr>
        <p:txBody>
          <a:bodyPr wrap="square" rtlCol="0">
            <a:spAutoFit/>
          </a:bodyPr>
          <a:lstStyle/>
          <a:p>
            <a:r>
              <a:rPr lang="es-AR" dirty="0"/>
              <a:t> autómatas que se les pagaba para que hicieran lo que se les ordenaba </a:t>
            </a:r>
            <a:endParaRPr lang="es-MX" dirty="0"/>
          </a:p>
        </p:txBody>
      </p:sp>
      <p:sp>
        <p:nvSpPr>
          <p:cNvPr id="24" name="Flecha: a la derecha 23">
            <a:extLst>
              <a:ext uri="{FF2B5EF4-FFF2-40B4-BE49-F238E27FC236}">
                <a16:creationId xmlns:a16="http://schemas.microsoft.com/office/drawing/2014/main" xmlns="" id="{EFFCFCCB-5D20-4F5E-B27A-06262A624863}"/>
              </a:ext>
            </a:extLst>
          </p:cNvPr>
          <p:cNvSpPr/>
          <p:nvPr/>
        </p:nvSpPr>
        <p:spPr>
          <a:xfrm>
            <a:off x="5275385" y="991826"/>
            <a:ext cx="630732" cy="12722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5" name="Rectángulo: esquinas redondeadas 24">
            <a:extLst>
              <a:ext uri="{FF2B5EF4-FFF2-40B4-BE49-F238E27FC236}">
                <a16:creationId xmlns:a16="http://schemas.microsoft.com/office/drawing/2014/main" xmlns="" id="{C1CCC86F-B7E2-490E-992A-9985E1CE2608}"/>
              </a:ext>
            </a:extLst>
          </p:cNvPr>
          <p:cNvSpPr/>
          <p:nvPr/>
        </p:nvSpPr>
        <p:spPr>
          <a:xfrm>
            <a:off x="479474" y="3108287"/>
            <a:ext cx="11233052" cy="2863307"/>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s-MX"/>
          </a:p>
        </p:txBody>
      </p:sp>
      <p:sp>
        <p:nvSpPr>
          <p:cNvPr id="26" name="CuadroTexto 25">
            <a:extLst>
              <a:ext uri="{FF2B5EF4-FFF2-40B4-BE49-F238E27FC236}">
                <a16:creationId xmlns:a16="http://schemas.microsoft.com/office/drawing/2014/main" xmlns="" id="{FD226D80-1E9E-4A2B-B6E3-F72E23AFF526}"/>
              </a:ext>
            </a:extLst>
          </p:cNvPr>
          <p:cNvSpPr txBox="1"/>
          <p:nvPr/>
        </p:nvSpPr>
        <p:spPr>
          <a:xfrm rot="16200000">
            <a:off x="-291165" y="4339885"/>
            <a:ext cx="2447781"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AR" sz="2000" b="1" dirty="0"/>
              <a:t>Actualidad</a:t>
            </a:r>
            <a:endParaRPr lang="es-MX" sz="2000" b="1" dirty="0"/>
          </a:p>
        </p:txBody>
      </p:sp>
      <p:sp>
        <p:nvSpPr>
          <p:cNvPr id="27" name="CuadroTexto 26">
            <a:extLst>
              <a:ext uri="{FF2B5EF4-FFF2-40B4-BE49-F238E27FC236}">
                <a16:creationId xmlns:a16="http://schemas.microsoft.com/office/drawing/2014/main" xmlns="" id="{136B1AF5-6ED0-480F-B3E8-B09D45B5336F}"/>
              </a:ext>
            </a:extLst>
          </p:cNvPr>
          <p:cNvSpPr txBox="1"/>
          <p:nvPr/>
        </p:nvSpPr>
        <p:spPr>
          <a:xfrm>
            <a:off x="1157236" y="3339720"/>
            <a:ext cx="6816040" cy="369332"/>
          </a:xfrm>
          <a:prstGeom prst="rect">
            <a:avLst/>
          </a:prstGeom>
          <a:noFill/>
        </p:spPr>
        <p:txBody>
          <a:bodyPr wrap="square" rtlCol="0">
            <a:spAutoFit/>
          </a:bodyPr>
          <a:lstStyle/>
          <a:p>
            <a:pPr algn="ctr"/>
            <a:r>
              <a:rPr lang="es-AR" b="1" dirty="0"/>
              <a:t>Se ha pasado de un pensamiento lineal a un pensamiento sistémico</a:t>
            </a:r>
            <a:endParaRPr lang="es-MX" b="1" dirty="0"/>
          </a:p>
        </p:txBody>
      </p:sp>
      <p:sp>
        <p:nvSpPr>
          <p:cNvPr id="28" name="CuadroTexto 27">
            <a:extLst>
              <a:ext uri="{FF2B5EF4-FFF2-40B4-BE49-F238E27FC236}">
                <a16:creationId xmlns:a16="http://schemas.microsoft.com/office/drawing/2014/main" xmlns="" id="{19ACE89B-7422-4E26-8327-09D7A9E6FE82}"/>
              </a:ext>
            </a:extLst>
          </p:cNvPr>
          <p:cNvSpPr txBox="1"/>
          <p:nvPr/>
        </p:nvSpPr>
        <p:spPr>
          <a:xfrm>
            <a:off x="1452217" y="3801276"/>
            <a:ext cx="3573194" cy="1477328"/>
          </a:xfrm>
          <a:prstGeom prst="rect">
            <a:avLst/>
          </a:prstGeom>
          <a:noFill/>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n-US"/>
            </a:defPPr>
            <a:lvl1pPr algn="just">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AR" dirty="0"/>
              <a:t>La organización es un sistema de relaciones entre individuos por medio de las cuales las personas, bajo el mando de los Gerentes, persiguen metas comunes. </a:t>
            </a:r>
            <a:endParaRPr lang="es-MX" dirty="0"/>
          </a:p>
        </p:txBody>
      </p:sp>
      <p:sp>
        <p:nvSpPr>
          <p:cNvPr id="29" name="CuadroTexto 28">
            <a:extLst>
              <a:ext uri="{FF2B5EF4-FFF2-40B4-BE49-F238E27FC236}">
                <a16:creationId xmlns:a16="http://schemas.microsoft.com/office/drawing/2014/main" xmlns="" id="{110F5542-6519-4F9D-BFFC-7783E0624E4C}"/>
              </a:ext>
            </a:extLst>
          </p:cNvPr>
          <p:cNvSpPr txBox="1"/>
          <p:nvPr/>
        </p:nvSpPr>
        <p:spPr>
          <a:xfrm>
            <a:off x="5275385" y="3812454"/>
            <a:ext cx="4442146" cy="1477328"/>
          </a:xfrm>
          <a:prstGeom prst="rect">
            <a:avLst/>
          </a:prstGeom>
          <a:noFill/>
        </p:spPr>
        <p:txBody>
          <a:bodyPr wrap="square" rtlCol="0">
            <a:spAutoFit/>
          </a:bodyPr>
          <a:lstStyle/>
          <a:p>
            <a:pPr algn="just"/>
            <a:r>
              <a:rPr lang="es-AR" dirty="0"/>
              <a:t> Estas metas son producto de la planificación y de los procesos de toma de decisiones en donde los objetivos son creados tomando como base la capacidad de aprender que tienen los empleados. </a:t>
            </a:r>
            <a:endParaRPr lang="es-MX" dirty="0"/>
          </a:p>
        </p:txBody>
      </p:sp>
      <p:sp>
        <p:nvSpPr>
          <p:cNvPr id="30" name="Flecha: hacia abajo 29">
            <a:extLst>
              <a:ext uri="{FF2B5EF4-FFF2-40B4-BE49-F238E27FC236}">
                <a16:creationId xmlns:a16="http://schemas.microsoft.com/office/drawing/2014/main" xmlns="" id="{343634E7-C406-4DEA-AA3F-D1EDBD512DDB}"/>
              </a:ext>
            </a:extLst>
          </p:cNvPr>
          <p:cNvSpPr/>
          <p:nvPr/>
        </p:nvSpPr>
        <p:spPr>
          <a:xfrm>
            <a:off x="6691847" y="1176492"/>
            <a:ext cx="275494" cy="441293"/>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MX"/>
          </a:p>
        </p:txBody>
      </p:sp>
      <p:pic>
        <p:nvPicPr>
          <p:cNvPr id="32" name="Gráfico 31" descr="Conexiones">
            <a:extLst>
              <a:ext uri="{FF2B5EF4-FFF2-40B4-BE49-F238E27FC236}">
                <a16:creationId xmlns:a16="http://schemas.microsoft.com/office/drawing/2014/main" xmlns="" id="{4C74E8C7-16DC-4845-B3DC-9E5BBED288F7}"/>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9951773" y="3697922"/>
            <a:ext cx="1296520" cy="1296520"/>
          </a:xfrm>
          <a:prstGeom prst="rect">
            <a:avLst/>
          </a:prstGeom>
        </p:spPr>
      </p:pic>
    </p:spTree>
    <p:extLst>
      <p:ext uri="{BB962C8B-B14F-4D97-AF65-F5344CB8AC3E}">
        <p14:creationId xmlns:p14="http://schemas.microsoft.com/office/powerpoint/2010/main" val="627893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additive="base">
                                        <p:cTn id="29" dur="500" fill="hold"/>
                                        <p:tgtEl>
                                          <p:spTgt spid="18"/>
                                        </p:tgtEl>
                                        <p:attrNameLst>
                                          <p:attrName>ppt_x</p:attrName>
                                        </p:attrNameLst>
                                      </p:cBhvr>
                                      <p:tavLst>
                                        <p:tav tm="0">
                                          <p:val>
                                            <p:strVal val="#ppt_x"/>
                                          </p:val>
                                        </p:tav>
                                        <p:tav tm="100000">
                                          <p:val>
                                            <p:strVal val="#ppt_x"/>
                                          </p:val>
                                        </p:tav>
                                      </p:tavLst>
                                    </p:anim>
                                    <p:anim calcmode="lin" valueType="num">
                                      <p:cBhvr additive="base">
                                        <p:cTn id="30" dur="500" fill="hold"/>
                                        <p:tgtEl>
                                          <p:spTgt spid="18"/>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ppt_x"/>
                                          </p:val>
                                        </p:tav>
                                        <p:tav tm="100000">
                                          <p:val>
                                            <p:strVal val="#ppt_x"/>
                                          </p:val>
                                        </p:tav>
                                      </p:tavLst>
                                    </p:anim>
                                    <p:anim calcmode="lin" valueType="num">
                                      <p:cBhvr additive="base">
                                        <p:cTn id="34" dur="500" fill="hold"/>
                                        <p:tgtEl>
                                          <p:spTgt spid="20"/>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ppt_x"/>
                                          </p:val>
                                        </p:tav>
                                        <p:tav tm="100000">
                                          <p:val>
                                            <p:strVal val="#ppt_x"/>
                                          </p:val>
                                        </p:tav>
                                      </p:tavLst>
                                    </p:anim>
                                    <p:anim calcmode="lin" valueType="num">
                                      <p:cBhvr additive="base">
                                        <p:cTn id="38" dur="500" fill="hold"/>
                                        <p:tgtEl>
                                          <p:spTgt spid="21"/>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anim calcmode="lin" valueType="num">
                                      <p:cBhvr additive="base">
                                        <p:cTn id="41" dur="500" fill="hold"/>
                                        <p:tgtEl>
                                          <p:spTgt spid="22"/>
                                        </p:tgtEl>
                                        <p:attrNameLst>
                                          <p:attrName>ppt_x</p:attrName>
                                        </p:attrNameLst>
                                      </p:cBhvr>
                                      <p:tavLst>
                                        <p:tav tm="0">
                                          <p:val>
                                            <p:strVal val="#ppt_x"/>
                                          </p:val>
                                        </p:tav>
                                        <p:tav tm="100000">
                                          <p:val>
                                            <p:strVal val="#ppt_x"/>
                                          </p:val>
                                        </p:tav>
                                      </p:tavLst>
                                    </p:anim>
                                    <p:anim calcmode="lin" valueType="num">
                                      <p:cBhvr additive="base">
                                        <p:cTn id="42" dur="500" fill="hold"/>
                                        <p:tgtEl>
                                          <p:spTgt spid="22"/>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anim calcmode="lin" valueType="num">
                                      <p:cBhvr additive="base">
                                        <p:cTn id="45" dur="500" fill="hold"/>
                                        <p:tgtEl>
                                          <p:spTgt spid="24"/>
                                        </p:tgtEl>
                                        <p:attrNameLst>
                                          <p:attrName>ppt_x</p:attrName>
                                        </p:attrNameLst>
                                      </p:cBhvr>
                                      <p:tavLst>
                                        <p:tav tm="0">
                                          <p:val>
                                            <p:strVal val="#ppt_x"/>
                                          </p:val>
                                        </p:tav>
                                        <p:tav tm="100000">
                                          <p:val>
                                            <p:strVal val="#ppt_x"/>
                                          </p:val>
                                        </p:tav>
                                      </p:tavLst>
                                    </p:anim>
                                    <p:anim calcmode="lin" valueType="num">
                                      <p:cBhvr additive="base">
                                        <p:cTn id="46" dur="500" fill="hold"/>
                                        <p:tgtEl>
                                          <p:spTgt spid="24"/>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anim calcmode="lin" valueType="num">
                                      <p:cBhvr additive="base">
                                        <p:cTn id="49" dur="500" fill="hold"/>
                                        <p:tgtEl>
                                          <p:spTgt spid="30"/>
                                        </p:tgtEl>
                                        <p:attrNameLst>
                                          <p:attrName>ppt_x</p:attrName>
                                        </p:attrNameLst>
                                      </p:cBhvr>
                                      <p:tavLst>
                                        <p:tav tm="0">
                                          <p:val>
                                            <p:strVal val="#ppt_x"/>
                                          </p:val>
                                        </p:tav>
                                        <p:tav tm="100000">
                                          <p:val>
                                            <p:strVal val="#ppt_x"/>
                                          </p:val>
                                        </p:tav>
                                      </p:tavLst>
                                    </p:anim>
                                    <p:anim calcmode="lin" valueType="num">
                                      <p:cBhvr additive="base">
                                        <p:cTn id="5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anim calcmode="lin" valueType="num">
                                      <p:cBhvr additive="base">
                                        <p:cTn id="55" dur="500" fill="hold"/>
                                        <p:tgtEl>
                                          <p:spTgt spid="25"/>
                                        </p:tgtEl>
                                        <p:attrNameLst>
                                          <p:attrName>ppt_x</p:attrName>
                                        </p:attrNameLst>
                                      </p:cBhvr>
                                      <p:tavLst>
                                        <p:tav tm="0">
                                          <p:val>
                                            <p:strVal val="#ppt_x"/>
                                          </p:val>
                                        </p:tav>
                                        <p:tav tm="100000">
                                          <p:val>
                                            <p:strVal val="#ppt_x"/>
                                          </p:val>
                                        </p:tav>
                                      </p:tavLst>
                                    </p:anim>
                                    <p:anim calcmode="lin" valueType="num">
                                      <p:cBhvr additive="base">
                                        <p:cTn id="56" dur="500" fill="hold"/>
                                        <p:tgtEl>
                                          <p:spTgt spid="25"/>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6"/>
                                        </p:tgtEl>
                                        <p:attrNameLst>
                                          <p:attrName>style.visibility</p:attrName>
                                        </p:attrNameLst>
                                      </p:cBhvr>
                                      <p:to>
                                        <p:strVal val="visible"/>
                                      </p:to>
                                    </p:set>
                                    <p:anim calcmode="lin" valueType="num">
                                      <p:cBhvr additive="base">
                                        <p:cTn id="59" dur="500" fill="hold"/>
                                        <p:tgtEl>
                                          <p:spTgt spid="26"/>
                                        </p:tgtEl>
                                        <p:attrNameLst>
                                          <p:attrName>ppt_x</p:attrName>
                                        </p:attrNameLst>
                                      </p:cBhvr>
                                      <p:tavLst>
                                        <p:tav tm="0">
                                          <p:val>
                                            <p:strVal val="#ppt_x"/>
                                          </p:val>
                                        </p:tav>
                                        <p:tav tm="100000">
                                          <p:val>
                                            <p:strVal val="#ppt_x"/>
                                          </p:val>
                                        </p:tav>
                                      </p:tavLst>
                                    </p:anim>
                                    <p:anim calcmode="lin" valueType="num">
                                      <p:cBhvr additive="base">
                                        <p:cTn id="6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7"/>
                                        </p:tgtEl>
                                        <p:attrNameLst>
                                          <p:attrName>style.visibility</p:attrName>
                                        </p:attrNameLst>
                                      </p:cBhvr>
                                      <p:to>
                                        <p:strVal val="visible"/>
                                      </p:to>
                                    </p:set>
                                    <p:anim calcmode="lin" valueType="num">
                                      <p:cBhvr additive="base">
                                        <p:cTn id="65" dur="500" fill="hold"/>
                                        <p:tgtEl>
                                          <p:spTgt spid="27"/>
                                        </p:tgtEl>
                                        <p:attrNameLst>
                                          <p:attrName>ppt_x</p:attrName>
                                        </p:attrNameLst>
                                      </p:cBhvr>
                                      <p:tavLst>
                                        <p:tav tm="0">
                                          <p:val>
                                            <p:strVal val="#ppt_x"/>
                                          </p:val>
                                        </p:tav>
                                        <p:tav tm="100000">
                                          <p:val>
                                            <p:strVal val="#ppt_x"/>
                                          </p:val>
                                        </p:tav>
                                      </p:tavLst>
                                    </p:anim>
                                    <p:anim calcmode="lin" valueType="num">
                                      <p:cBhvr additive="base">
                                        <p:cTn id="6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8"/>
                                        </p:tgtEl>
                                        <p:attrNameLst>
                                          <p:attrName>style.visibility</p:attrName>
                                        </p:attrNameLst>
                                      </p:cBhvr>
                                      <p:to>
                                        <p:strVal val="visible"/>
                                      </p:to>
                                    </p:set>
                                    <p:anim calcmode="lin" valueType="num">
                                      <p:cBhvr additive="base">
                                        <p:cTn id="71" dur="500" fill="hold"/>
                                        <p:tgtEl>
                                          <p:spTgt spid="28"/>
                                        </p:tgtEl>
                                        <p:attrNameLst>
                                          <p:attrName>ppt_x</p:attrName>
                                        </p:attrNameLst>
                                      </p:cBhvr>
                                      <p:tavLst>
                                        <p:tav tm="0">
                                          <p:val>
                                            <p:strVal val="#ppt_x"/>
                                          </p:val>
                                        </p:tav>
                                        <p:tav tm="100000">
                                          <p:val>
                                            <p:strVal val="#ppt_x"/>
                                          </p:val>
                                        </p:tav>
                                      </p:tavLst>
                                    </p:anim>
                                    <p:anim calcmode="lin" valueType="num">
                                      <p:cBhvr additive="base">
                                        <p:cTn id="7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9"/>
                                        </p:tgtEl>
                                        <p:attrNameLst>
                                          <p:attrName>style.visibility</p:attrName>
                                        </p:attrNameLst>
                                      </p:cBhvr>
                                      <p:to>
                                        <p:strVal val="visible"/>
                                      </p:to>
                                    </p:set>
                                    <p:anim calcmode="lin" valueType="num">
                                      <p:cBhvr additive="base">
                                        <p:cTn id="77" dur="500" fill="hold"/>
                                        <p:tgtEl>
                                          <p:spTgt spid="29"/>
                                        </p:tgtEl>
                                        <p:attrNameLst>
                                          <p:attrName>ppt_x</p:attrName>
                                        </p:attrNameLst>
                                      </p:cBhvr>
                                      <p:tavLst>
                                        <p:tav tm="0">
                                          <p:val>
                                            <p:strVal val="#ppt_x"/>
                                          </p:val>
                                        </p:tav>
                                        <p:tav tm="100000">
                                          <p:val>
                                            <p:strVal val="#ppt_x"/>
                                          </p:val>
                                        </p:tav>
                                      </p:tavLst>
                                    </p:anim>
                                    <p:anim calcmode="lin" valueType="num">
                                      <p:cBhvr additive="base">
                                        <p:cTn id="78" dur="500" fill="hold"/>
                                        <p:tgtEl>
                                          <p:spTgt spid="29"/>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32"/>
                                        </p:tgtEl>
                                        <p:attrNameLst>
                                          <p:attrName>style.visibility</p:attrName>
                                        </p:attrNameLst>
                                      </p:cBhvr>
                                      <p:to>
                                        <p:strVal val="visible"/>
                                      </p:to>
                                    </p:set>
                                    <p:anim calcmode="lin" valueType="num">
                                      <p:cBhvr additive="base">
                                        <p:cTn id="81" dur="500" fill="hold"/>
                                        <p:tgtEl>
                                          <p:spTgt spid="32"/>
                                        </p:tgtEl>
                                        <p:attrNameLst>
                                          <p:attrName>ppt_x</p:attrName>
                                        </p:attrNameLst>
                                      </p:cBhvr>
                                      <p:tavLst>
                                        <p:tav tm="0">
                                          <p:val>
                                            <p:strVal val="#ppt_x"/>
                                          </p:val>
                                        </p:tav>
                                        <p:tav tm="100000">
                                          <p:val>
                                            <p:strVal val="#ppt_x"/>
                                          </p:val>
                                        </p:tav>
                                      </p:tavLst>
                                    </p:anim>
                                    <p:anim calcmode="lin" valueType="num">
                                      <p:cBhvr additive="base">
                                        <p:cTn id="82"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 grpId="0"/>
      <p:bldP spid="4" grpId="0" animBg="1"/>
      <p:bldP spid="6" grpId="0" animBg="1"/>
      <p:bldP spid="21" grpId="0"/>
      <p:bldP spid="22" grpId="0"/>
      <p:bldP spid="24" grpId="0" animBg="1"/>
      <p:bldP spid="25" grpId="0" animBg="1"/>
      <p:bldP spid="26" grpId="0" animBg="1"/>
      <p:bldP spid="27" grpId="0"/>
      <p:bldP spid="28" grpId="0" animBg="1"/>
      <p:bldP spid="29" grpId="0"/>
      <p:bldP spid="3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ángulo: esquinas redondeadas 22">
            <a:extLst>
              <a:ext uri="{FF2B5EF4-FFF2-40B4-BE49-F238E27FC236}">
                <a16:creationId xmlns:a16="http://schemas.microsoft.com/office/drawing/2014/main" xmlns="" id="{2E79FD9F-FE1D-45B3-9E19-28BBAC9F0CF5}"/>
              </a:ext>
            </a:extLst>
          </p:cNvPr>
          <p:cNvSpPr/>
          <p:nvPr/>
        </p:nvSpPr>
        <p:spPr>
          <a:xfrm>
            <a:off x="479474" y="340331"/>
            <a:ext cx="11233052" cy="5710510"/>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s-MX"/>
          </a:p>
        </p:txBody>
      </p:sp>
      <p:sp>
        <p:nvSpPr>
          <p:cNvPr id="21" name="CuadroTexto 20">
            <a:extLst>
              <a:ext uri="{FF2B5EF4-FFF2-40B4-BE49-F238E27FC236}">
                <a16:creationId xmlns:a16="http://schemas.microsoft.com/office/drawing/2014/main" xmlns="" id="{8F2446BB-C54B-4052-8EED-FF3214C58265}"/>
              </a:ext>
            </a:extLst>
          </p:cNvPr>
          <p:cNvSpPr txBox="1"/>
          <p:nvPr/>
        </p:nvSpPr>
        <p:spPr>
          <a:xfrm>
            <a:off x="2379249" y="1148872"/>
            <a:ext cx="8188283" cy="3924151"/>
          </a:xfrm>
          <a:prstGeom prst="rect">
            <a:avLst/>
          </a:prstGeom>
          <a:noFill/>
        </p:spPr>
        <p:txBody>
          <a:bodyPr wrap="square" rtlCol="0">
            <a:spAutoFit/>
          </a:bodyPr>
          <a:lstStyle/>
          <a:p>
            <a:pPr algn="just"/>
            <a:r>
              <a:rPr lang="es-AR" sz="2000" dirty="0"/>
              <a:t>Se hace indispensable </a:t>
            </a:r>
            <a:r>
              <a:rPr lang="es-AR" sz="2000" b="1" dirty="0"/>
              <a:t>conocer sobre el comportamiento humano en las organizaciones</a:t>
            </a:r>
            <a:r>
              <a:rPr lang="es-AR" sz="2000" dirty="0"/>
              <a:t>. Este será entendible sólo cuando lo analizamos de manera </a:t>
            </a:r>
            <a:r>
              <a:rPr lang="es-AR" sz="2000" dirty="0" smtClean="0"/>
              <a:t>sistémica</a:t>
            </a:r>
            <a:r>
              <a:rPr lang="es-AR" sz="2000" dirty="0"/>
              <a:t>, multidisciplinaria e interdisciplinarias y en donde </a:t>
            </a:r>
            <a:r>
              <a:rPr lang="es-AR" sz="2000" b="1" dirty="0"/>
              <a:t>las relaciones personas-organización deben verse como un todo</a:t>
            </a:r>
            <a:r>
              <a:rPr lang="es-AR" sz="2000" dirty="0"/>
              <a:t>, teniéndose como entendido que  las habilidades técnicas son necesarias para el éxito en la gestión administrativa. </a:t>
            </a:r>
          </a:p>
          <a:p>
            <a:pPr algn="just"/>
            <a:endParaRPr lang="es-AR" sz="800" dirty="0"/>
          </a:p>
          <a:p>
            <a:pPr algn="just"/>
            <a:endParaRPr lang="es-AR" sz="2000" dirty="0"/>
          </a:p>
          <a:p>
            <a:pPr algn="just"/>
            <a:r>
              <a:rPr lang="es-AR" sz="2000" dirty="0"/>
              <a:t>Además, los gerentes necesitan </a:t>
            </a:r>
            <a:r>
              <a:rPr lang="es-AR" sz="2000" b="1" dirty="0"/>
              <a:t>tener buenas habilidades con la gente y desarrollar las habilidades de sus colaboradores</a:t>
            </a:r>
            <a:r>
              <a:rPr lang="es-AR" sz="2000" dirty="0"/>
              <a:t>, ya que el impacto positivo y/o negativo que los componentes de la organización (individuos, grupos y estructura) tiene sobre ella misma será directamente proporcional al éxito o fracaso que la organización obtenga. </a:t>
            </a:r>
            <a:endParaRPr lang="es-MX" sz="2000" dirty="0"/>
          </a:p>
        </p:txBody>
      </p:sp>
      <p:sp>
        <p:nvSpPr>
          <p:cNvPr id="26" name="CuadroTexto 25">
            <a:extLst>
              <a:ext uri="{FF2B5EF4-FFF2-40B4-BE49-F238E27FC236}">
                <a16:creationId xmlns:a16="http://schemas.microsoft.com/office/drawing/2014/main" xmlns="" id="{FD226D80-1E9E-4A2B-B6E3-F72E23AFF526}"/>
              </a:ext>
            </a:extLst>
          </p:cNvPr>
          <p:cNvSpPr txBox="1"/>
          <p:nvPr/>
        </p:nvSpPr>
        <p:spPr>
          <a:xfrm rot="16200000">
            <a:off x="-892792" y="2733850"/>
            <a:ext cx="4032015" cy="646331"/>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AR" sz="3600" b="1" dirty="0"/>
              <a:t>Actualidad</a:t>
            </a:r>
            <a:endParaRPr lang="es-MX" sz="3600" b="1" dirty="0"/>
          </a:p>
        </p:txBody>
      </p:sp>
      <p:sp>
        <p:nvSpPr>
          <p:cNvPr id="3" name="Flecha: a la derecha 2">
            <a:extLst>
              <a:ext uri="{FF2B5EF4-FFF2-40B4-BE49-F238E27FC236}">
                <a16:creationId xmlns:a16="http://schemas.microsoft.com/office/drawing/2014/main" xmlns="" id="{EC46E8AE-C849-4712-937D-1ACC0A4810D2}"/>
              </a:ext>
            </a:extLst>
          </p:cNvPr>
          <p:cNvSpPr/>
          <p:nvPr/>
        </p:nvSpPr>
        <p:spPr>
          <a:xfrm>
            <a:off x="1589649" y="1716255"/>
            <a:ext cx="646332" cy="675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Flecha: a la derecha 18">
            <a:extLst>
              <a:ext uri="{FF2B5EF4-FFF2-40B4-BE49-F238E27FC236}">
                <a16:creationId xmlns:a16="http://schemas.microsoft.com/office/drawing/2014/main" xmlns="" id="{A2CA1D54-C633-4444-9C34-FE201CA9840A}"/>
              </a:ext>
            </a:extLst>
          </p:cNvPr>
          <p:cNvSpPr/>
          <p:nvPr/>
        </p:nvSpPr>
        <p:spPr>
          <a:xfrm>
            <a:off x="1589649" y="3900614"/>
            <a:ext cx="646332" cy="675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 name="Rectángulo: esquinas redondeadas 4">
            <a:extLst>
              <a:ext uri="{FF2B5EF4-FFF2-40B4-BE49-F238E27FC236}">
                <a16:creationId xmlns:a16="http://schemas.microsoft.com/office/drawing/2014/main" xmlns="" id="{CBE5F966-510C-4FCD-AEBA-E306AEA8FB0F}"/>
              </a:ext>
            </a:extLst>
          </p:cNvPr>
          <p:cNvSpPr/>
          <p:nvPr/>
        </p:nvSpPr>
        <p:spPr>
          <a:xfrm>
            <a:off x="2235980" y="1041009"/>
            <a:ext cx="8568007" cy="2166425"/>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1" name="Rectángulo: esquinas redondeadas 30">
            <a:extLst>
              <a:ext uri="{FF2B5EF4-FFF2-40B4-BE49-F238E27FC236}">
                <a16:creationId xmlns:a16="http://schemas.microsoft.com/office/drawing/2014/main" xmlns="" id="{96597FB5-0DD7-4624-939B-B0B94051510C}"/>
              </a:ext>
            </a:extLst>
          </p:cNvPr>
          <p:cNvSpPr/>
          <p:nvPr/>
        </p:nvSpPr>
        <p:spPr>
          <a:xfrm>
            <a:off x="2245658" y="3290113"/>
            <a:ext cx="8568007" cy="1890773"/>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196599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500" fill="hold"/>
                                        <p:tgtEl>
                                          <p:spTgt spid="26"/>
                                        </p:tgtEl>
                                        <p:attrNameLst>
                                          <p:attrName>ppt_x</p:attrName>
                                        </p:attrNameLst>
                                      </p:cBhvr>
                                      <p:tavLst>
                                        <p:tav tm="0">
                                          <p:val>
                                            <p:strVal val="#ppt_x"/>
                                          </p:val>
                                        </p:tav>
                                        <p:tav tm="100000">
                                          <p:val>
                                            <p:strVal val="#ppt_x"/>
                                          </p:val>
                                        </p:tav>
                                      </p:tavLst>
                                    </p:anim>
                                    <p:anim calcmode="lin" valueType="num">
                                      <p:cBhvr additive="base">
                                        <p:cTn id="1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1">
                                            <p:txEl>
                                              <p:pRg st="0" end="0"/>
                                            </p:txEl>
                                          </p:spTgt>
                                        </p:tgtEl>
                                        <p:attrNameLst>
                                          <p:attrName>style.visibility</p:attrName>
                                        </p:attrNameLst>
                                      </p:cBhvr>
                                      <p:to>
                                        <p:strVal val="visible"/>
                                      </p:to>
                                    </p:set>
                                    <p:anim calcmode="lin" valueType="num">
                                      <p:cBhvr additive="base">
                                        <p:cTn id="25"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anim calcmode="lin" valueType="num">
                                      <p:cBhvr additive="base">
                                        <p:cTn id="31" dur="500" fill="hold"/>
                                        <p:tgtEl>
                                          <p:spTgt spid="31"/>
                                        </p:tgtEl>
                                        <p:attrNameLst>
                                          <p:attrName>ppt_x</p:attrName>
                                        </p:attrNameLst>
                                      </p:cBhvr>
                                      <p:tavLst>
                                        <p:tav tm="0">
                                          <p:val>
                                            <p:strVal val="#ppt_x"/>
                                          </p:val>
                                        </p:tav>
                                        <p:tav tm="100000">
                                          <p:val>
                                            <p:strVal val="#ppt_x"/>
                                          </p:val>
                                        </p:tav>
                                      </p:tavLst>
                                    </p:anim>
                                    <p:anim calcmode="lin" valueType="num">
                                      <p:cBhvr additive="base">
                                        <p:cTn id="32" dur="500" fill="hold"/>
                                        <p:tgtEl>
                                          <p:spTgt spid="31"/>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ppt_x"/>
                                          </p:val>
                                        </p:tav>
                                        <p:tav tm="100000">
                                          <p:val>
                                            <p:strVal val="#ppt_x"/>
                                          </p:val>
                                        </p:tav>
                                      </p:tavLst>
                                    </p:anim>
                                    <p:anim calcmode="lin" valueType="num">
                                      <p:cBhvr additive="base">
                                        <p:cTn id="36" dur="500" fill="hold"/>
                                        <p:tgtEl>
                                          <p:spTgt spid="19"/>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1">
                                            <p:txEl>
                                              <p:pRg st="3" end="3"/>
                                            </p:txEl>
                                          </p:spTgt>
                                        </p:tgtEl>
                                        <p:attrNameLst>
                                          <p:attrName>style.visibility</p:attrName>
                                        </p:attrNameLst>
                                      </p:cBhvr>
                                      <p:to>
                                        <p:strVal val="visible"/>
                                      </p:to>
                                    </p:set>
                                    <p:anim calcmode="lin" valueType="num">
                                      <p:cBhvr additive="base">
                                        <p:cTn id="39" dur="500" fill="hold"/>
                                        <p:tgtEl>
                                          <p:spTgt spid="21">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6" grpId="0" animBg="1"/>
      <p:bldP spid="3" grpId="0" animBg="1"/>
      <p:bldP spid="19" grpId="0" animBg="1"/>
      <p:bldP spid="5" grpId="0" animBg="1"/>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8862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b="1" dirty="0">
                <a:solidFill>
                  <a:schemeClr val="tx1">
                    <a:lumMod val="95000"/>
                    <a:lumOff val="5000"/>
                  </a:schemeClr>
                </a:solidFill>
              </a:rPr>
              <a:t>CONCEPTUALIZACIONES SOBRE COMPORTAMIENTO </a:t>
            </a:r>
            <a:r>
              <a:rPr lang="es-MX" sz="2400" b="1" dirty="0" smtClean="0">
                <a:solidFill>
                  <a:schemeClr val="tx1">
                    <a:lumMod val="95000"/>
                    <a:lumOff val="5000"/>
                  </a:schemeClr>
                </a:solidFill>
              </a:rPr>
              <a:t>ORGANIZACIONAL</a:t>
            </a:r>
            <a:endParaRPr lang="es-MX" sz="2400" b="1" dirty="0">
              <a:solidFill>
                <a:schemeClr val="tx1">
                  <a:lumMod val="95000"/>
                  <a:lumOff val="5000"/>
                </a:schemeClr>
              </a:solidFill>
            </a:endParaRPr>
          </a:p>
        </p:txBody>
      </p:sp>
      <p:sp>
        <p:nvSpPr>
          <p:cNvPr id="3" name="Rectángulo: esquinas redondeadas 2">
            <a:extLst>
              <a:ext uri="{FF2B5EF4-FFF2-40B4-BE49-F238E27FC236}">
                <a16:creationId xmlns:a16="http://schemas.microsoft.com/office/drawing/2014/main" xmlns="" id="{26D44911-1DE3-4D9D-9351-7E2268349CB2}"/>
              </a:ext>
            </a:extLst>
          </p:cNvPr>
          <p:cNvSpPr/>
          <p:nvPr/>
        </p:nvSpPr>
        <p:spPr>
          <a:xfrm>
            <a:off x="365760" y="1522017"/>
            <a:ext cx="11335043" cy="1291521"/>
          </a:xfrm>
          <a:prstGeom prst="roundRect">
            <a:avLst/>
          </a:prstGeom>
          <a:solidFill>
            <a:schemeClr val="accent3">
              <a:alpha val="50000"/>
            </a:schemeClr>
          </a:solidFill>
          <a:ln>
            <a:solidFill>
              <a:schemeClr val="accent1">
                <a:lumMod val="75000"/>
              </a:schemeClr>
            </a:solidFill>
            <a:prstDash val="dash"/>
          </a:ln>
        </p:spPr>
        <p:style>
          <a:lnRef idx="0">
            <a:scrgbClr r="0" g="0" b="0"/>
          </a:lnRef>
          <a:fillRef idx="0">
            <a:scrgbClr r="0" g="0" b="0"/>
          </a:fillRef>
          <a:effectRef idx="0">
            <a:scrgbClr r="0" g="0" b="0"/>
          </a:effectRef>
          <a:fontRef idx="minor">
            <a:schemeClr val="lt1"/>
          </a:fontRef>
        </p:style>
        <p:txBody>
          <a:bodyPr rtlCol="0" anchor="ctr"/>
          <a:lstStyle/>
          <a:p>
            <a:r>
              <a:rPr lang="es-AR" dirty="0">
                <a:solidFill>
                  <a:schemeClr val="tx1">
                    <a:lumMod val="95000"/>
                    <a:lumOff val="5000"/>
                  </a:schemeClr>
                </a:solidFill>
              </a:rPr>
              <a:t>"Es un campo de estudio que investiga </a:t>
            </a:r>
            <a:r>
              <a:rPr lang="es-AR" b="1" dirty="0">
                <a:solidFill>
                  <a:schemeClr val="tx1">
                    <a:lumMod val="95000"/>
                    <a:lumOff val="5000"/>
                  </a:schemeClr>
                </a:solidFill>
              </a:rPr>
              <a:t>el impacto de los individuos, grupos y estructuras sobre el comportamiento dentro de las organizaciones, </a:t>
            </a:r>
            <a:r>
              <a:rPr lang="es-AR" dirty="0">
                <a:solidFill>
                  <a:schemeClr val="tx1">
                    <a:lumMod val="95000"/>
                    <a:lumOff val="5000"/>
                  </a:schemeClr>
                </a:solidFill>
              </a:rPr>
              <a:t>con el propósito de aplicar los conocimientos adquiridos</a:t>
            </a:r>
            <a:r>
              <a:rPr lang="es-AR" b="1" dirty="0">
                <a:solidFill>
                  <a:schemeClr val="tx1">
                    <a:lumMod val="95000"/>
                    <a:lumOff val="5000"/>
                  </a:schemeClr>
                </a:solidFill>
              </a:rPr>
              <a:t> en la mejora de la eficacia de una organización</a:t>
            </a:r>
            <a:r>
              <a:rPr lang="es-AR" dirty="0">
                <a:solidFill>
                  <a:schemeClr val="tx1">
                    <a:lumMod val="95000"/>
                    <a:lumOff val="5000"/>
                  </a:schemeClr>
                </a:solidFill>
              </a:rPr>
              <a:t>.” Stephen P. Robbins (1998) </a:t>
            </a:r>
            <a:endParaRPr lang="es-MX" dirty="0">
              <a:solidFill>
                <a:schemeClr val="tx1">
                  <a:lumMod val="95000"/>
                  <a:lumOff val="5000"/>
                </a:schemeClr>
              </a:solidFill>
            </a:endParaRPr>
          </a:p>
        </p:txBody>
      </p:sp>
      <p:sp>
        <p:nvSpPr>
          <p:cNvPr id="4" name="Rectángulo: esquinas redondeadas 3">
            <a:extLst>
              <a:ext uri="{FF2B5EF4-FFF2-40B4-BE49-F238E27FC236}">
                <a16:creationId xmlns:a16="http://schemas.microsoft.com/office/drawing/2014/main" xmlns="" id="{6004D570-781F-4FCA-84BF-72F50897CADB}"/>
              </a:ext>
            </a:extLst>
          </p:cNvPr>
          <p:cNvSpPr/>
          <p:nvPr/>
        </p:nvSpPr>
        <p:spPr>
          <a:xfrm>
            <a:off x="365758" y="3013192"/>
            <a:ext cx="11335043" cy="1291521"/>
          </a:xfrm>
          <a:prstGeom prst="roundRect">
            <a:avLst/>
          </a:prstGeom>
          <a:solidFill>
            <a:schemeClr val="accent3">
              <a:alpha val="50000"/>
            </a:schemeClr>
          </a:solidFill>
          <a:ln>
            <a:solidFill>
              <a:schemeClr val="accent1">
                <a:lumMod val="75000"/>
              </a:schemeClr>
            </a:solidFill>
            <a:prstDash val="dash"/>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s-AR" dirty="0">
                <a:solidFill>
                  <a:schemeClr val="tx1">
                    <a:lumMod val="95000"/>
                    <a:lumOff val="5000"/>
                  </a:schemeClr>
                </a:solidFill>
              </a:rPr>
              <a:t>“El estudio y la aplicación de conocimientos relativos a </a:t>
            </a:r>
            <a:r>
              <a:rPr lang="es-AR" b="1" dirty="0">
                <a:solidFill>
                  <a:schemeClr val="tx1">
                    <a:lumMod val="95000"/>
                    <a:lumOff val="5000"/>
                  </a:schemeClr>
                </a:solidFill>
              </a:rPr>
              <a:t>la manera en que las personas actúan dentro de las organizaciones.</a:t>
            </a:r>
            <a:r>
              <a:rPr lang="es-AR" dirty="0">
                <a:solidFill>
                  <a:schemeClr val="tx1">
                    <a:lumMod val="95000"/>
                    <a:lumOff val="5000"/>
                  </a:schemeClr>
                </a:solidFill>
              </a:rPr>
              <a:t> Se trata por lo tanto de </a:t>
            </a:r>
            <a:r>
              <a:rPr lang="es-AR" b="1" dirty="0">
                <a:solidFill>
                  <a:schemeClr val="tx1">
                    <a:lumMod val="95000"/>
                    <a:lumOff val="5000"/>
                  </a:schemeClr>
                </a:solidFill>
              </a:rPr>
              <a:t>una herramienta humana para beneficio de las personas y se aplica de modo general a la conducta de las personas en toda clase de organización</a:t>
            </a:r>
            <a:r>
              <a:rPr lang="es-AR" dirty="0">
                <a:solidFill>
                  <a:schemeClr val="tx1">
                    <a:lumMod val="95000"/>
                    <a:lumOff val="5000"/>
                  </a:schemeClr>
                </a:solidFill>
              </a:rPr>
              <a:t>” Davis, K &amp; Newstrom J. (1991) ) </a:t>
            </a:r>
            <a:endParaRPr lang="es-MX" dirty="0">
              <a:solidFill>
                <a:schemeClr val="tx1">
                  <a:lumMod val="95000"/>
                  <a:lumOff val="5000"/>
                </a:schemeClr>
              </a:solidFill>
            </a:endParaRPr>
          </a:p>
        </p:txBody>
      </p:sp>
      <p:sp>
        <p:nvSpPr>
          <p:cNvPr id="5" name="Rectángulo: esquinas redondeadas 4">
            <a:extLst>
              <a:ext uri="{FF2B5EF4-FFF2-40B4-BE49-F238E27FC236}">
                <a16:creationId xmlns:a16="http://schemas.microsoft.com/office/drawing/2014/main" xmlns="" id="{D1C26C46-9AD6-4B8A-B520-6DD624BD4E3F}"/>
              </a:ext>
            </a:extLst>
          </p:cNvPr>
          <p:cNvSpPr/>
          <p:nvPr/>
        </p:nvSpPr>
        <p:spPr>
          <a:xfrm>
            <a:off x="365759" y="4504368"/>
            <a:ext cx="11335043" cy="1672076"/>
          </a:xfrm>
          <a:prstGeom prst="roundRect">
            <a:avLst/>
          </a:prstGeom>
          <a:solidFill>
            <a:schemeClr val="accent3">
              <a:alpha val="50000"/>
            </a:schemeClr>
          </a:solidFill>
          <a:ln>
            <a:solidFill>
              <a:schemeClr val="accent1">
                <a:lumMod val="75000"/>
              </a:schemeClr>
            </a:solidFill>
            <a:prstDash val="dash"/>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s-AR" dirty="0">
                <a:solidFill>
                  <a:schemeClr val="tx1">
                    <a:lumMod val="95000"/>
                    <a:lumOff val="5000"/>
                  </a:schemeClr>
                </a:solidFill>
              </a:rPr>
              <a:t>“Es la materia que busca establecer e</a:t>
            </a:r>
            <a:r>
              <a:rPr lang="es-AR" b="1" dirty="0">
                <a:solidFill>
                  <a:schemeClr val="tx1">
                    <a:lumMod val="95000"/>
                    <a:lumOff val="5000"/>
                  </a:schemeClr>
                </a:solidFill>
              </a:rPr>
              <a:t>n qué forma afectan los individuos, los grupos y el ambiente en el comportamiento de las personas dentro de las organizaciones</a:t>
            </a:r>
            <a:r>
              <a:rPr lang="es-AR" dirty="0">
                <a:solidFill>
                  <a:schemeClr val="tx1">
                    <a:lumMod val="95000"/>
                    <a:lumOff val="5000"/>
                  </a:schemeClr>
                </a:solidFill>
              </a:rPr>
              <a:t>, </a:t>
            </a:r>
            <a:r>
              <a:rPr lang="es-AR" b="1" dirty="0">
                <a:solidFill>
                  <a:schemeClr val="tx1">
                    <a:lumMod val="95000"/>
                    <a:lumOff val="5000"/>
                  </a:schemeClr>
                </a:solidFill>
              </a:rPr>
              <a:t>siempre buscando con ello la eficacia en las actividades de la empresa</a:t>
            </a:r>
            <a:r>
              <a:rPr lang="es-AR" dirty="0">
                <a:solidFill>
                  <a:schemeClr val="tx1">
                    <a:lumMod val="95000"/>
                    <a:lumOff val="5000"/>
                  </a:schemeClr>
                </a:solidFill>
              </a:rPr>
              <a:t>”.  “Es una disciplina que investiga el influjo que los individuos, grupos y estructura ejercen sobre la conducta dentro de las organizaciones, a fin de aplicar esos conocimientos para el desarrollo de éstas”. </a:t>
            </a:r>
            <a:r>
              <a:rPr lang="es-AR" dirty="0" err="1">
                <a:solidFill>
                  <a:schemeClr val="tx1">
                    <a:lumMod val="95000"/>
                    <a:lumOff val="5000"/>
                  </a:schemeClr>
                </a:solidFill>
              </a:rPr>
              <a:t>Gigson</a:t>
            </a:r>
            <a:r>
              <a:rPr lang="es-AR" dirty="0">
                <a:solidFill>
                  <a:schemeClr val="tx1">
                    <a:lumMod val="95000"/>
                    <a:lumOff val="5000"/>
                  </a:schemeClr>
                </a:solidFill>
              </a:rPr>
              <a:t> </a:t>
            </a:r>
            <a:endParaRPr lang="es-MX" dirty="0">
              <a:solidFill>
                <a:schemeClr val="tx1">
                  <a:lumMod val="95000"/>
                  <a:lumOff val="5000"/>
                </a:schemeClr>
              </a:solidFill>
            </a:endParaRPr>
          </a:p>
        </p:txBody>
      </p:sp>
    </p:spTree>
    <p:extLst>
      <p:ext uri="{BB962C8B-B14F-4D97-AF65-F5344CB8AC3E}">
        <p14:creationId xmlns:p14="http://schemas.microsoft.com/office/powerpoint/2010/main" val="2671075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4064A40A-FA77-4986-A0DB-9EBF72E3B994}"/>
              </a:ext>
            </a:extLst>
          </p:cNvPr>
          <p:cNvSpPr txBox="1"/>
          <p:nvPr/>
        </p:nvSpPr>
        <p:spPr>
          <a:xfrm>
            <a:off x="618978" y="1406769"/>
            <a:ext cx="11015004" cy="4893647"/>
          </a:xfrm>
          <a:prstGeom prst="rect">
            <a:avLst/>
          </a:prstGeom>
          <a:noFill/>
        </p:spPr>
        <p:txBody>
          <a:bodyPr wrap="square" rtlCol="0">
            <a:spAutoFit/>
          </a:bodyPr>
          <a:lstStyle/>
          <a:p>
            <a:pPr marL="285750" indent="-285750" algn="just">
              <a:buFontTx/>
              <a:buChar char="-"/>
            </a:pPr>
            <a:r>
              <a:rPr lang="es-AR" sz="2400" dirty="0"/>
              <a:t>el </a:t>
            </a:r>
            <a:r>
              <a:rPr lang="es-AR" sz="2400" b="1" dirty="0"/>
              <a:t>objetivo </a:t>
            </a:r>
            <a:r>
              <a:rPr lang="es-AR" sz="2400" dirty="0"/>
              <a:t>del comportamiento organizacional es  tener  </a:t>
            </a:r>
            <a:r>
              <a:rPr lang="es-AR" sz="2400" b="1" dirty="0"/>
              <a:t>esquemas que nos permitan  mejorar las organizaciones adaptándolas </a:t>
            </a:r>
            <a:r>
              <a:rPr lang="es-AR" sz="2400" b="1" dirty="0" smtClean="0"/>
              <a:t>a gente </a:t>
            </a:r>
            <a:r>
              <a:rPr lang="es-AR" sz="2400" b="1" dirty="0"/>
              <a:t>que es </a:t>
            </a:r>
            <a:r>
              <a:rPr lang="es-AR" sz="2400" b="1" dirty="0" smtClean="0"/>
              <a:t>diferente</a:t>
            </a:r>
            <a:r>
              <a:rPr lang="es-AR" sz="2400" dirty="0"/>
              <a:t>, ya que el aspecto humano es el </a:t>
            </a:r>
            <a:r>
              <a:rPr lang="es-AR" sz="2400" dirty="0" smtClean="0"/>
              <a:t>actor </a:t>
            </a:r>
            <a:r>
              <a:rPr lang="es-AR" sz="2400" dirty="0"/>
              <a:t>determinante dentro de la </a:t>
            </a:r>
            <a:r>
              <a:rPr lang="es-AR" sz="2400" dirty="0" smtClean="0"/>
              <a:t>posibilidad </a:t>
            </a:r>
            <a:r>
              <a:rPr lang="es-AR" sz="2400" dirty="0"/>
              <a:t>de  alcanzar los logros de  la  organización, siendo sin  duda el  </a:t>
            </a:r>
            <a:r>
              <a:rPr lang="es-AR" sz="2400" b="1" dirty="0"/>
              <a:t>estudio  del cambio </a:t>
            </a:r>
            <a:r>
              <a:rPr lang="es-AR" sz="2400" dirty="0"/>
              <a:t>uno de los aspectos más relevantes en todo estudio organizacional.    </a:t>
            </a:r>
          </a:p>
          <a:p>
            <a:pPr algn="just"/>
            <a:endParaRPr lang="es-AR" sz="2400" dirty="0"/>
          </a:p>
          <a:p>
            <a:pPr marL="285750" indent="-285750" algn="just">
              <a:buFontTx/>
              <a:buChar char="-"/>
            </a:pPr>
            <a:r>
              <a:rPr lang="es-AR" sz="2400" dirty="0"/>
              <a:t>Quizás el </a:t>
            </a:r>
            <a:r>
              <a:rPr lang="es-AR" sz="2400" b="1" dirty="0"/>
              <a:t>tema más importante </a:t>
            </a:r>
            <a:r>
              <a:rPr lang="es-AR" sz="2400" dirty="0"/>
              <a:t>que estudia el CO es el cambio. Este tema </a:t>
            </a:r>
            <a:r>
              <a:rPr lang="es-AR" sz="2400" b="1" dirty="0"/>
              <a:t>está vinculado con otros muy importantes, como la cultura, el liderazgo, la motivación y otros los cuales se interrelacionan entre sí como parte de un solo sistema,</a:t>
            </a:r>
            <a:r>
              <a:rPr lang="es-AR" sz="2400" dirty="0"/>
              <a:t> por ello, para conocer realmente que es el comportamiento organizacional, debemos, sin duda, entender esos otros  aspectos y conocer su conexión con la organización y sus miembros. </a:t>
            </a:r>
          </a:p>
          <a:p>
            <a:pPr algn="just"/>
            <a:endParaRPr lang="es-MX" sz="2400" dirty="0"/>
          </a:p>
        </p:txBody>
      </p:sp>
      <p:sp>
        <p:nvSpPr>
          <p:cNvPr id="3" name="CuadroTexto 2">
            <a:extLst>
              <a:ext uri="{FF2B5EF4-FFF2-40B4-BE49-F238E27FC236}">
                <a16:creationId xmlns:a16="http://schemas.microsoft.com/office/drawing/2014/main" xmlns="" id="{E6365BB6-A35C-4B69-A848-55A65BFD9789}"/>
              </a:ext>
            </a:extLst>
          </p:cNvPr>
          <p:cNvSpPr txBox="1"/>
          <p:nvPr/>
        </p:nvSpPr>
        <p:spPr>
          <a:xfrm>
            <a:off x="1434905" y="675249"/>
            <a:ext cx="9481624" cy="576776"/>
          </a:xfrm>
          <a:prstGeom prst="roundRect">
            <a:avLst/>
          </a:prstGeom>
          <a:solidFill>
            <a:schemeClr val="accent3">
              <a:alpha val="50000"/>
            </a:schemeClr>
          </a:solidFill>
          <a:ln>
            <a:solidFill>
              <a:schemeClr val="accent1">
                <a:lumMod val="75000"/>
              </a:schemeClr>
            </a:solidFill>
            <a:prstDash val="dash"/>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a:solidFill>
                  <a:schemeClr val="tx1">
                    <a:lumMod val="95000"/>
                    <a:lumOff val="5000"/>
                  </a:schemeClr>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es-MX" sz="2400" b="1" dirty="0"/>
              <a:t>Entonces, podemos inferir:</a:t>
            </a:r>
          </a:p>
        </p:txBody>
      </p:sp>
    </p:spTree>
    <p:extLst>
      <p:ext uri="{BB962C8B-B14F-4D97-AF65-F5344CB8AC3E}">
        <p14:creationId xmlns:p14="http://schemas.microsoft.com/office/powerpoint/2010/main" val="1809983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11911411-ABFD-4F87-9E74-BFF232F71B98}"/>
              </a:ext>
            </a:extLst>
          </p:cNvPr>
          <p:cNvSpPr txBox="1"/>
          <p:nvPr/>
        </p:nvSpPr>
        <p:spPr>
          <a:xfrm>
            <a:off x="1069145" y="347520"/>
            <a:ext cx="10874326" cy="3166824"/>
          </a:xfrm>
          <a:prstGeom prst="roundRect">
            <a:avLst/>
          </a:prstGeom>
          <a:solidFill>
            <a:schemeClr val="accent1">
              <a:lumMod val="60000"/>
              <a:lumOff val="40000"/>
            </a:schemeClr>
          </a:solidFill>
        </p:spPr>
        <p:txBody>
          <a:bodyPr wrap="square" rtlCol="0">
            <a:spAutoFit/>
          </a:bodyPr>
          <a:lstStyle/>
          <a:p>
            <a:pPr marL="285750" indent="-285750" algn="just">
              <a:buFont typeface="Arial" panose="020B0604020202020204" pitchFamily="34" charset="0"/>
              <a:buChar char="•"/>
            </a:pPr>
            <a:r>
              <a:rPr lang="es-AR" b="1" dirty="0"/>
              <a:t>La variable "cultura" ha demostrado ser el marco dentro del cual se pueden entender los otros aspectos.</a:t>
            </a:r>
            <a:endParaRPr lang="es-MX" b="1" dirty="0"/>
          </a:p>
          <a:p>
            <a:pPr marL="285750" indent="-285750" algn="just">
              <a:buFont typeface="Arial" panose="020B0604020202020204" pitchFamily="34" charset="0"/>
              <a:buChar char="•"/>
            </a:pPr>
            <a:endParaRPr lang="es-AR" dirty="0"/>
          </a:p>
          <a:p>
            <a:pPr marL="285750" indent="-285750" algn="just">
              <a:buFont typeface="Arial" panose="020B0604020202020204" pitchFamily="34" charset="0"/>
              <a:buChar char="•"/>
            </a:pPr>
            <a:r>
              <a:rPr lang="es-AR" dirty="0"/>
              <a:t>la cultura nacional tiene un mayor impacto en los empleados que la cultura organizacional </a:t>
            </a:r>
          </a:p>
          <a:p>
            <a:pPr marL="285750" indent="-285750" algn="just">
              <a:buFont typeface="Arial" panose="020B0604020202020204" pitchFamily="34" charset="0"/>
              <a:buChar char="•"/>
            </a:pPr>
            <a:endParaRPr lang="es-AR" dirty="0"/>
          </a:p>
          <a:p>
            <a:pPr algn="just"/>
            <a:endParaRPr lang="es-AR" dirty="0"/>
          </a:p>
          <a:p>
            <a:pPr marL="285750" indent="-285750" algn="just">
              <a:buFont typeface="Arial" panose="020B0604020202020204" pitchFamily="34" charset="0"/>
              <a:buChar char="•"/>
            </a:pPr>
            <a:r>
              <a:rPr lang="es-AR" b="1" dirty="0"/>
              <a:t>toda organización puede crear su propia cultura organizacional:</a:t>
            </a:r>
            <a:r>
              <a:rPr lang="es-AR" dirty="0"/>
              <a:t> es decir puede institucionalizarse, tomar vida propia y convertirse en un </a:t>
            </a:r>
            <a:r>
              <a:rPr lang="es-AR" b="1" dirty="0"/>
              <a:t>sistema de significado compartido entre sus miembros ,que la distinguirá de cualquier otra, dándole a sus miembros un sentido de identidad, generándoles un compromiso con algo más grande que el interés personal e  incrementando la estabilidad del sistema social.  </a:t>
            </a:r>
            <a:endParaRPr lang="es-MX" dirty="0"/>
          </a:p>
        </p:txBody>
      </p:sp>
      <p:sp>
        <p:nvSpPr>
          <p:cNvPr id="3" name="CuadroTexto 2">
            <a:extLst>
              <a:ext uri="{FF2B5EF4-FFF2-40B4-BE49-F238E27FC236}">
                <a16:creationId xmlns:a16="http://schemas.microsoft.com/office/drawing/2014/main" xmlns="" id="{55189E81-ACEE-42CF-A77C-D94EE6B9C533}"/>
              </a:ext>
            </a:extLst>
          </p:cNvPr>
          <p:cNvSpPr txBox="1"/>
          <p:nvPr/>
        </p:nvSpPr>
        <p:spPr>
          <a:xfrm rot="16200000">
            <a:off x="-204314" y="1603288"/>
            <a:ext cx="1862292"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AR" sz="2000" b="1" dirty="0"/>
              <a:t>Cultura</a:t>
            </a:r>
            <a:endParaRPr lang="es-MX" sz="2000" b="1" dirty="0"/>
          </a:p>
        </p:txBody>
      </p:sp>
      <p:sp>
        <p:nvSpPr>
          <p:cNvPr id="5" name="Flecha: hacia abajo 4">
            <a:extLst>
              <a:ext uri="{FF2B5EF4-FFF2-40B4-BE49-F238E27FC236}">
                <a16:creationId xmlns:a16="http://schemas.microsoft.com/office/drawing/2014/main" xmlns="" id="{8BA28747-3A0F-42EF-AEFF-FA8381D4A676}"/>
              </a:ext>
            </a:extLst>
          </p:cNvPr>
          <p:cNvSpPr/>
          <p:nvPr/>
        </p:nvSpPr>
        <p:spPr>
          <a:xfrm>
            <a:off x="1600558" y="1802537"/>
            <a:ext cx="309489" cy="369332"/>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xmlns="" id="{28BF54E3-9648-4275-A3B0-F764EB54C05C}"/>
              </a:ext>
            </a:extLst>
          </p:cNvPr>
          <p:cNvSpPr txBox="1"/>
          <p:nvPr/>
        </p:nvSpPr>
        <p:spPr>
          <a:xfrm>
            <a:off x="1910047" y="1802537"/>
            <a:ext cx="2461846" cy="369332"/>
          </a:xfrm>
          <a:prstGeom prst="rect">
            <a:avLst/>
          </a:prstGeom>
          <a:noFill/>
        </p:spPr>
        <p:txBody>
          <a:bodyPr wrap="square" rtlCol="0">
            <a:spAutoFit/>
          </a:bodyPr>
          <a:lstStyle/>
          <a:p>
            <a:r>
              <a:rPr lang="es-AR" dirty="0"/>
              <a:t>sin embargo</a:t>
            </a:r>
            <a:endParaRPr lang="es-MX" dirty="0"/>
          </a:p>
        </p:txBody>
      </p:sp>
      <p:sp>
        <p:nvSpPr>
          <p:cNvPr id="6" name="CuadroTexto 5">
            <a:extLst>
              <a:ext uri="{FF2B5EF4-FFF2-40B4-BE49-F238E27FC236}">
                <a16:creationId xmlns:a16="http://schemas.microsoft.com/office/drawing/2014/main" xmlns="" id="{770F99F2-3091-495E-8649-3E95997F63AA}"/>
              </a:ext>
            </a:extLst>
          </p:cNvPr>
          <p:cNvSpPr txBox="1"/>
          <p:nvPr/>
        </p:nvSpPr>
        <p:spPr>
          <a:xfrm rot="16200000">
            <a:off x="-222279" y="4916229"/>
            <a:ext cx="1862292"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n-US"/>
            </a:defPPr>
            <a:lvl1pPr algn="ct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AR" dirty="0"/>
              <a:t>Liderazgo</a:t>
            </a:r>
            <a:endParaRPr lang="es-MX" dirty="0"/>
          </a:p>
        </p:txBody>
      </p:sp>
      <p:sp>
        <p:nvSpPr>
          <p:cNvPr id="7" name="Rectángulo: esquinas redondeadas 6">
            <a:extLst>
              <a:ext uri="{FF2B5EF4-FFF2-40B4-BE49-F238E27FC236}">
                <a16:creationId xmlns:a16="http://schemas.microsoft.com/office/drawing/2014/main" xmlns="" id="{F50D1C9C-688C-458F-8BBB-F96CEB082A94}"/>
              </a:ext>
            </a:extLst>
          </p:cNvPr>
          <p:cNvSpPr/>
          <p:nvPr/>
        </p:nvSpPr>
        <p:spPr>
          <a:xfrm>
            <a:off x="1069145" y="3839338"/>
            <a:ext cx="10874326" cy="2553891"/>
          </a:xfrm>
          <a:prstGeom prst="roundRect">
            <a:avLst/>
          </a:prstGeom>
          <a:solidFill>
            <a:schemeClr val="accent1">
              <a:lumMod val="60000"/>
              <a:lumOff val="40000"/>
            </a:schemeClr>
          </a:solidFill>
        </p:spPr>
        <p:txBody>
          <a:bodyPr wrap="square" rtlCol="0">
            <a:spAutoFit/>
          </a:bodyPr>
          <a:lstStyle/>
          <a:p>
            <a:pPr marL="285750" indent="-285750" algn="just">
              <a:buFont typeface="Arial" panose="020B0604020202020204" pitchFamily="34" charset="0"/>
              <a:buChar char="•"/>
            </a:pPr>
            <a:r>
              <a:rPr lang="es-AR" b="1" dirty="0">
                <a:solidFill>
                  <a:schemeClr val="tx1"/>
                </a:solidFill>
              </a:rPr>
              <a:t>Proceso mediante el cual sistemáticamente un individuo ejerce más influencia que otros en el desarrollo de las funciones grupales. No es una persona que se impone al grupo, sino que es el grupo quién lo elige, siendo reconocido por sus integrantes por su superioridad en las cuestiones que afectan al grupo. </a:t>
            </a:r>
            <a:r>
              <a:rPr lang="es-AR" dirty="0">
                <a:solidFill>
                  <a:schemeClr val="tx1"/>
                </a:solidFill>
              </a:rPr>
              <a:t>Si lo trasladamos al plano empresarial, al líder lo elegirán los miembros que integran la empresa. </a:t>
            </a:r>
          </a:p>
          <a:p>
            <a:pPr marL="285750" indent="-285750" algn="just">
              <a:buFont typeface="Arial" panose="020B0604020202020204" pitchFamily="34" charset="0"/>
              <a:buChar char="•"/>
            </a:pPr>
            <a:r>
              <a:rPr lang="es-AR" b="1" dirty="0">
                <a:solidFill>
                  <a:schemeClr val="tx1"/>
                </a:solidFill>
              </a:rPr>
              <a:t>Se espera de ellos: </a:t>
            </a:r>
            <a:r>
              <a:rPr lang="es-AR" dirty="0">
                <a:solidFill>
                  <a:schemeClr val="tx1"/>
                </a:solidFill>
              </a:rPr>
              <a:t>que sepan dirigir </a:t>
            </a:r>
            <a:r>
              <a:rPr lang="es-AR" dirty="0" smtClean="0">
                <a:solidFill>
                  <a:schemeClr val="tx1"/>
                </a:solidFill>
              </a:rPr>
              <a:t>“en </a:t>
            </a:r>
            <a:r>
              <a:rPr lang="es-AR" dirty="0">
                <a:solidFill>
                  <a:schemeClr val="tx1"/>
                </a:solidFill>
              </a:rPr>
              <a:t>las buenas y en las </a:t>
            </a:r>
            <a:r>
              <a:rPr lang="es-AR" dirty="0" smtClean="0">
                <a:solidFill>
                  <a:schemeClr val="tx1"/>
                </a:solidFill>
              </a:rPr>
              <a:t>malas”. </a:t>
            </a:r>
            <a:r>
              <a:rPr lang="es-AR" dirty="0">
                <a:solidFill>
                  <a:schemeClr val="tx1"/>
                </a:solidFill>
              </a:rPr>
              <a:t>Que además tengan disposición de comunicarse con los demás, que traten de hacer entender los objetivos empresariales, que no inventen excusas, que se preocupen por el trabajo y su gente, que sean constructores de redes de energía humana y que cuando no estén los recuerden por todo lo bueno que hicieron y no por lo malo que dejaron.  </a:t>
            </a:r>
            <a:endParaRPr lang="es-MX" dirty="0">
              <a:solidFill>
                <a:schemeClr val="tx1"/>
              </a:solidFill>
            </a:endParaRPr>
          </a:p>
        </p:txBody>
      </p:sp>
    </p:spTree>
    <p:extLst>
      <p:ext uri="{BB962C8B-B14F-4D97-AF65-F5344CB8AC3E}">
        <p14:creationId xmlns:p14="http://schemas.microsoft.com/office/powerpoint/2010/main" val="57111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fill="hold"/>
                                        <p:tgtEl>
                                          <p:spTgt spid="4"/>
                                        </p:tgtEl>
                                        <p:attrNameLst>
                                          <p:attrName>ppt_x</p:attrName>
                                        </p:attrNameLst>
                                      </p:cBhvr>
                                      <p:tavLst>
                                        <p:tav tm="0">
                                          <p:val>
                                            <p:strVal val="#ppt_x"/>
                                          </p:val>
                                        </p:tav>
                                        <p:tav tm="100000">
                                          <p:val>
                                            <p:strVal val="#ppt_x"/>
                                          </p:val>
                                        </p:tav>
                                      </p:tavLst>
                                    </p:anim>
                                    <p:anim calcmode="lin" valueType="num">
                                      <p:cBhvr additive="base">
                                        <p:cTn id="3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 calcmode="lin" valueType="num">
                                      <p:cBhvr additive="base">
                                        <p:cTn id="41" dur="500" fill="hold"/>
                                        <p:tgtEl>
                                          <p:spTgt spid="6"/>
                                        </p:tgtEl>
                                        <p:attrNameLst>
                                          <p:attrName>ppt_x</p:attrName>
                                        </p:attrNameLst>
                                      </p:cBhvr>
                                      <p:tavLst>
                                        <p:tav tm="0">
                                          <p:val>
                                            <p:strVal val="#ppt_x"/>
                                          </p:val>
                                        </p:tav>
                                        <p:tav tm="100000">
                                          <p:val>
                                            <p:strVal val="#ppt_x"/>
                                          </p:val>
                                        </p:tav>
                                      </p:tavLst>
                                    </p:anim>
                                    <p:anim calcmode="lin" valueType="num">
                                      <p:cBhvr additive="base">
                                        <p:cTn id="4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7">
                                            <p:txEl>
                                              <p:pRg st="0" end="0"/>
                                            </p:txEl>
                                          </p:spTgt>
                                        </p:tgtEl>
                                        <p:attrNameLst>
                                          <p:attrName>style.visibility</p:attrName>
                                        </p:attrNameLst>
                                      </p:cBhvr>
                                      <p:to>
                                        <p:strVal val="visible"/>
                                      </p:to>
                                    </p:set>
                                    <p:anim calcmode="lin" valueType="num">
                                      <p:cBhvr additive="base">
                                        <p:cTn id="4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7">
                                            <p:txEl>
                                              <p:pRg st="1" end="1"/>
                                            </p:txEl>
                                          </p:spTgt>
                                        </p:tgtEl>
                                        <p:attrNameLst>
                                          <p:attrName>style.visibility</p:attrName>
                                        </p:attrNameLst>
                                      </p:cBhvr>
                                      <p:to>
                                        <p:strVal val="visible"/>
                                      </p:to>
                                    </p:set>
                                    <p:anim calcmode="lin" valueType="num">
                                      <p:cBhvr additive="base">
                                        <p:cTn id="5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4" grpId="0"/>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11911411-ABFD-4F87-9E74-BFF232F71B98}"/>
              </a:ext>
            </a:extLst>
          </p:cNvPr>
          <p:cNvSpPr txBox="1"/>
          <p:nvPr/>
        </p:nvSpPr>
        <p:spPr>
          <a:xfrm>
            <a:off x="1069145" y="886265"/>
            <a:ext cx="10466363" cy="1940957"/>
          </a:xfrm>
          <a:prstGeom prst="roundRect">
            <a:avLst/>
          </a:prstGeom>
          <a:solidFill>
            <a:schemeClr val="accent1">
              <a:lumMod val="60000"/>
              <a:lumOff val="40000"/>
            </a:schemeClr>
          </a:solidFill>
        </p:spPr>
        <p:txBody>
          <a:bodyPr wrap="square" rtlCol="0">
            <a:spAutoFit/>
          </a:bodyPr>
          <a:lstStyle/>
          <a:p>
            <a:pPr marL="285750" indent="-285750">
              <a:buFont typeface="Arial" panose="020B0604020202020204" pitchFamily="34" charset="0"/>
              <a:buChar char="•"/>
            </a:pPr>
            <a:r>
              <a:rPr lang="es-AR" b="1" dirty="0"/>
              <a:t>Es la voluntad de ejercer altos niveles de esfuerzos hacia la consecución de los objetivos organizacionales condicionada porque satisface alguna necesidad personal.</a:t>
            </a:r>
            <a:r>
              <a:rPr lang="es-AR" dirty="0"/>
              <a:t> </a:t>
            </a:r>
          </a:p>
          <a:p>
            <a:endParaRPr lang="es-AR" dirty="0"/>
          </a:p>
          <a:p>
            <a:pPr marL="285750" indent="-285750">
              <a:buFont typeface="Arial" panose="020B0604020202020204" pitchFamily="34" charset="0"/>
              <a:buChar char="•"/>
            </a:pPr>
            <a:r>
              <a:rPr lang="es-AR" dirty="0"/>
              <a:t>Toda motivación necesariamente debe estudiar la cultura, ya que los elementos a reforzar para obtener mejor y mayor motivación varían de país en país.</a:t>
            </a:r>
          </a:p>
          <a:p>
            <a:endParaRPr lang="es-MX" dirty="0"/>
          </a:p>
        </p:txBody>
      </p:sp>
      <p:sp>
        <p:nvSpPr>
          <p:cNvPr id="3" name="CuadroTexto 2">
            <a:extLst>
              <a:ext uri="{FF2B5EF4-FFF2-40B4-BE49-F238E27FC236}">
                <a16:creationId xmlns:a16="http://schemas.microsoft.com/office/drawing/2014/main" xmlns="" id="{55189E81-ACEE-42CF-A77C-D94EE6B9C533}"/>
              </a:ext>
            </a:extLst>
          </p:cNvPr>
          <p:cNvSpPr txBox="1"/>
          <p:nvPr/>
        </p:nvSpPr>
        <p:spPr>
          <a:xfrm rot="16200000">
            <a:off x="-204314" y="1617356"/>
            <a:ext cx="1862292" cy="400110"/>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AR" sz="2000" b="1" dirty="0"/>
              <a:t>Motivación</a:t>
            </a:r>
            <a:endParaRPr lang="es-MX" sz="2000" b="1" dirty="0"/>
          </a:p>
        </p:txBody>
      </p:sp>
      <p:sp>
        <p:nvSpPr>
          <p:cNvPr id="7" name="Rectángulo: esquinas redondeadas 6">
            <a:extLst>
              <a:ext uri="{FF2B5EF4-FFF2-40B4-BE49-F238E27FC236}">
                <a16:creationId xmlns:a16="http://schemas.microsoft.com/office/drawing/2014/main" xmlns="" id="{F50D1C9C-688C-458F-8BBB-F96CEB082A94}"/>
              </a:ext>
            </a:extLst>
          </p:cNvPr>
          <p:cNvSpPr/>
          <p:nvPr/>
        </p:nvSpPr>
        <p:spPr>
          <a:xfrm>
            <a:off x="658837" y="3671077"/>
            <a:ext cx="10874326" cy="2842266"/>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just"/>
            <a:r>
              <a:rPr lang="es-AR" sz="2400" dirty="0">
                <a:solidFill>
                  <a:schemeClr val="tx1">
                    <a:lumMod val="95000"/>
                    <a:lumOff val="5000"/>
                  </a:schemeClr>
                </a:solidFill>
              </a:rPr>
              <a:t>En el estudio del comportamiento organizacional debemos hablar de un </a:t>
            </a:r>
            <a:r>
              <a:rPr lang="es-AR" sz="2400" b="1" dirty="0">
                <a:solidFill>
                  <a:schemeClr val="tx1">
                    <a:lumMod val="95000"/>
                    <a:lumOff val="5000"/>
                  </a:schemeClr>
                </a:solidFill>
              </a:rPr>
              <a:t>pensamiento sistémico </a:t>
            </a:r>
            <a:r>
              <a:rPr lang="es-AR" sz="2400" dirty="0">
                <a:solidFill>
                  <a:schemeClr val="tx1">
                    <a:lumMod val="95000"/>
                    <a:lumOff val="5000"/>
                  </a:schemeClr>
                </a:solidFill>
              </a:rPr>
              <a:t>en donde todos </a:t>
            </a:r>
            <a:r>
              <a:rPr lang="es-AR" sz="2400" b="1" dirty="0">
                <a:solidFill>
                  <a:schemeClr val="tx1">
                    <a:lumMod val="95000"/>
                    <a:lumOff val="5000"/>
                  </a:schemeClr>
                </a:solidFill>
              </a:rPr>
              <a:t>sus elementos y/o aspectos se integran para formar un todo. </a:t>
            </a:r>
          </a:p>
          <a:p>
            <a:pPr algn="just"/>
            <a:r>
              <a:rPr lang="es-AR" sz="2400" b="1" dirty="0">
                <a:solidFill>
                  <a:schemeClr val="tx1">
                    <a:lumMod val="95000"/>
                    <a:lumOff val="5000"/>
                  </a:schemeClr>
                </a:solidFill>
              </a:rPr>
              <a:t>Comportamiento organizacional: debe ser visto como una disciplina que logra conjuntar aportaciones de otras diversas disciplinas </a:t>
            </a:r>
            <a:r>
              <a:rPr lang="es-AR" sz="2400" dirty="0">
                <a:solidFill>
                  <a:schemeClr val="tx1">
                    <a:lumMod val="95000"/>
                    <a:lumOff val="5000"/>
                  </a:schemeClr>
                </a:solidFill>
              </a:rPr>
              <a:t>que tienen como base el comportamiento (psicología, antropología, sociología, ciencias políticas entre otras)</a:t>
            </a:r>
            <a:endParaRPr lang="es-MX" sz="2400" dirty="0">
              <a:solidFill>
                <a:schemeClr val="tx1">
                  <a:lumMod val="95000"/>
                  <a:lumOff val="5000"/>
                </a:schemeClr>
              </a:solidFill>
            </a:endParaRPr>
          </a:p>
        </p:txBody>
      </p:sp>
      <p:sp>
        <p:nvSpPr>
          <p:cNvPr id="8" name="Flecha: hacia abajo 7">
            <a:extLst>
              <a:ext uri="{FF2B5EF4-FFF2-40B4-BE49-F238E27FC236}">
                <a16:creationId xmlns:a16="http://schemas.microsoft.com/office/drawing/2014/main" xmlns="" id="{B0F76D56-753F-411F-B635-84892E96A380}"/>
              </a:ext>
            </a:extLst>
          </p:cNvPr>
          <p:cNvSpPr/>
          <p:nvPr/>
        </p:nvSpPr>
        <p:spPr>
          <a:xfrm>
            <a:off x="1433327" y="3064483"/>
            <a:ext cx="309489" cy="369332"/>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Flecha: hacia abajo 8">
            <a:extLst>
              <a:ext uri="{FF2B5EF4-FFF2-40B4-BE49-F238E27FC236}">
                <a16:creationId xmlns:a16="http://schemas.microsoft.com/office/drawing/2014/main" xmlns="" id="{F310BC9C-2098-4CFA-80CC-A0D09683D7C0}"/>
              </a:ext>
            </a:extLst>
          </p:cNvPr>
          <p:cNvSpPr/>
          <p:nvPr/>
        </p:nvSpPr>
        <p:spPr>
          <a:xfrm>
            <a:off x="3203508" y="3064921"/>
            <a:ext cx="309489" cy="369332"/>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Flecha: hacia abajo 9">
            <a:extLst>
              <a:ext uri="{FF2B5EF4-FFF2-40B4-BE49-F238E27FC236}">
                <a16:creationId xmlns:a16="http://schemas.microsoft.com/office/drawing/2014/main" xmlns="" id="{693BF19F-F605-4498-9311-5F927545B3D0}"/>
              </a:ext>
            </a:extLst>
          </p:cNvPr>
          <p:cNvSpPr/>
          <p:nvPr/>
        </p:nvSpPr>
        <p:spPr>
          <a:xfrm>
            <a:off x="8683633" y="3064483"/>
            <a:ext cx="309489" cy="369332"/>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Flecha: hacia abajo 10">
            <a:extLst>
              <a:ext uri="{FF2B5EF4-FFF2-40B4-BE49-F238E27FC236}">
                <a16:creationId xmlns:a16="http://schemas.microsoft.com/office/drawing/2014/main" xmlns="" id="{DD4B10CB-61D6-4AFC-AFFA-2FFB4F2850A2}"/>
              </a:ext>
            </a:extLst>
          </p:cNvPr>
          <p:cNvSpPr/>
          <p:nvPr/>
        </p:nvSpPr>
        <p:spPr>
          <a:xfrm>
            <a:off x="10471812" y="3064979"/>
            <a:ext cx="309489" cy="369332"/>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Flecha: hacia abajo 11">
            <a:extLst>
              <a:ext uri="{FF2B5EF4-FFF2-40B4-BE49-F238E27FC236}">
                <a16:creationId xmlns:a16="http://schemas.microsoft.com/office/drawing/2014/main" xmlns="" id="{AE2A34AE-A21E-46DA-80CE-F50A7A2D92E0}"/>
              </a:ext>
            </a:extLst>
          </p:cNvPr>
          <p:cNvSpPr/>
          <p:nvPr/>
        </p:nvSpPr>
        <p:spPr>
          <a:xfrm>
            <a:off x="5941255" y="3064483"/>
            <a:ext cx="309489" cy="369332"/>
          </a:xfrm>
          <a:prstGeom prst="down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162632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8" grpId="0" animBg="1"/>
      <p:bldP spid="9" grpId="0" animBg="1"/>
      <p:bldP spid="10" grpId="0" animBg="1"/>
      <p:bldP spid="11"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55189E81-ACEE-42CF-A77C-D94EE6B9C533}"/>
              </a:ext>
            </a:extLst>
          </p:cNvPr>
          <p:cNvSpPr txBox="1"/>
          <p:nvPr/>
        </p:nvSpPr>
        <p:spPr>
          <a:xfrm>
            <a:off x="432499" y="474355"/>
            <a:ext cx="11079144" cy="461665"/>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AR" sz="2400" b="1" dirty="0" smtClean="0"/>
              <a:t>COMPORTAMIENTO ORGANIZACIONAL</a:t>
            </a:r>
            <a:endParaRPr lang="es-MX" sz="2400" b="1" dirty="0"/>
          </a:p>
        </p:txBody>
      </p:sp>
      <p:sp>
        <p:nvSpPr>
          <p:cNvPr id="5" name="Flecha doblada hacia arriba 4"/>
          <p:cNvSpPr/>
          <p:nvPr/>
        </p:nvSpPr>
        <p:spPr>
          <a:xfrm rot="5400000">
            <a:off x="571500" y="898958"/>
            <a:ext cx="555172" cy="50618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CuadroTexto 5"/>
          <p:cNvSpPr txBox="1"/>
          <p:nvPr/>
        </p:nvSpPr>
        <p:spPr>
          <a:xfrm>
            <a:off x="1085850" y="1126671"/>
            <a:ext cx="2473779" cy="378382"/>
          </a:xfrm>
          <a:prstGeom prst="rect">
            <a:avLst/>
          </a:prstGeom>
          <a:noFill/>
        </p:spPr>
        <p:txBody>
          <a:bodyPr wrap="square" rtlCol="0">
            <a:spAutoFit/>
          </a:bodyPr>
          <a:lstStyle/>
          <a:p>
            <a:r>
              <a:rPr lang="es-MX" b="1" dirty="0" smtClean="0"/>
              <a:t>Puede ser afectado por</a:t>
            </a:r>
            <a:endParaRPr lang="es-MX" b="1" dirty="0"/>
          </a:p>
        </p:txBody>
      </p:sp>
      <p:sp>
        <p:nvSpPr>
          <p:cNvPr id="7" name="CuadroTexto 6"/>
          <p:cNvSpPr txBox="1"/>
          <p:nvPr/>
        </p:nvSpPr>
        <p:spPr>
          <a:xfrm>
            <a:off x="3700309" y="992696"/>
            <a:ext cx="7811334" cy="646331"/>
          </a:xfrm>
          <a:prstGeom prst="rect">
            <a:avLst/>
          </a:prstGeom>
          <a:noFill/>
        </p:spPr>
        <p:txBody>
          <a:bodyPr wrap="square" rtlCol="0">
            <a:spAutoFit/>
          </a:bodyPr>
          <a:lstStyle/>
          <a:p>
            <a:r>
              <a:rPr lang="es-MX" b="1" dirty="0" smtClean="0"/>
              <a:t>Variables independientes (que son manipuladas por el investigador )</a:t>
            </a:r>
          </a:p>
          <a:p>
            <a:r>
              <a:rPr lang="es-MX" b="1" dirty="0" smtClean="0"/>
              <a:t>Variables dependientes (en las que se ven los efectos de esas modificaciones)</a:t>
            </a:r>
            <a:endParaRPr lang="es-MX" b="1" dirty="0"/>
          </a:p>
        </p:txBody>
      </p:sp>
      <p:cxnSp>
        <p:nvCxnSpPr>
          <p:cNvPr id="9" name="Conector recto de flecha 8"/>
          <p:cNvCxnSpPr/>
          <p:nvPr/>
        </p:nvCxnSpPr>
        <p:spPr>
          <a:xfrm flipV="1">
            <a:off x="3446969" y="1233994"/>
            <a:ext cx="253340" cy="992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p:cNvCxnSpPr/>
          <p:nvPr/>
        </p:nvCxnSpPr>
        <p:spPr>
          <a:xfrm>
            <a:off x="3446969" y="1374255"/>
            <a:ext cx="241852" cy="897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4" name="CuadroTexto 13"/>
          <p:cNvSpPr txBox="1"/>
          <p:nvPr/>
        </p:nvSpPr>
        <p:spPr>
          <a:xfrm>
            <a:off x="595993" y="1937001"/>
            <a:ext cx="11111325" cy="4613701"/>
          </a:xfrm>
          <a:prstGeom prst="rect">
            <a:avLst/>
          </a:prstGeom>
          <a:solidFill>
            <a:schemeClr val="accent3">
              <a:lumMod val="20000"/>
              <a:lumOff val="80000"/>
              <a:alpha val="50000"/>
            </a:schemeClr>
          </a:solidFill>
          <a:ln>
            <a:solidFill>
              <a:schemeClr val="accent1">
                <a:lumMod val="75000"/>
              </a:schemeClr>
            </a:solidFill>
            <a:prstDash val="dash"/>
          </a:ln>
        </p:spPr>
        <p:style>
          <a:lnRef idx="0">
            <a:scrgbClr r="0" g="0" b="0"/>
          </a:lnRef>
          <a:fillRef idx="0">
            <a:scrgbClr r="0" g="0" b="0"/>
          </a:fillRef>
          <a:effectRef idx="0">
            <a:scrgbClr r="0" g="0" b="0"/>
          </a:effectRef>
          <a:fontRef idx="minor">
            <a:schemeClr val="lt1"/>
          </a:fontRef>
        </p:style>
        <p:txBody>
          <a:bodyPr rtlCol="0" anchor="ctr"/>
          <a:lstStyle>
            <a:defPPr>
              <a:defRPr lang="en-US"/>
            </a:defPPr>
            <a:lvl1pPr>
              <a:defRPr>
                <a:solidFill>
                  <a:schemeClr val="tx1">
                    <a:lumMod val="95000"/>
                    <a:lumOff val="5000"/>
                  </a:schemeClr>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nSpc>
                <a:spcPct val="150000"/>
              </a:lnSpc>
            </a:pPr>
            <a:r>
              <a:rPr lang="es-AR" sz="2400" b="1" dirty="0">
                <a:solidFill>
                  <a:schemeClr val="accent1">
                    <a:lumMod val="50000"/>
                  </a:schemeClr>
                </a:solidFill>
                <a:effectLst>
                  <a:outerShdw blurRad="38100" dist="38100" dir="2700000" algn="tl">
                    <a:srgbClr val="000000">
                      <a:alpha val="43137"/>
                    </a:srgbClr>
                  </a:outerShdw>
                </a:effectLst>
              </a:rPr>
              <a:t>LAS VARIABLES INDEPENDIENTES </a:t>
            </a:r>
            <a:r>
              <a:rPr lang="es-AR" sz="2000" b="1" dirty="0"/>
              <a:t>que afectan el comportamiento individual de las personas son:</a:t>
            </a:r>
            <a:r>
              <a:rPr lang="es-AR" sz="2000" dirty="0"/>
              <a:t>  </a:t>
            </a:r>
            <a:endParaRPr lang="es-MX" sz="2000" dirty="0"/>
          </a:p>
          <a:p>
            <a:pPr marL="285750" indent="-285750">
              <a:lnSpc>
                <a:spcPct val="150000"/>
              </a:lnSpc>
              <a:buFont typeface="Arial" panose="020B0604020202020204" pitchFamily="34" charset="0"/>
              <a:buChar char="•"/>
            </a:pPr>
            <a:r>
              <a:rPr lang="es-AR" sz="2000" b="1" u="sng" dirty="0"/>
              <a:t>Variables del nivel individual</a:t>
            </a:r>
            <a:r>
              <a:rPr lang="es-AR" sz="2000" dirty="0"/>
              <a:t>: son todas aquellas que posee una persona y que la han acompañado desde su nacimiento, como sus valores, actitudes, personalidad y sus propias habilidades que son posiblemente modificables por la empresa y que influirían en su comportamiento dentro de la empresa.  </a:t>
            </a:r>
            <a:endParaRPr lang="es-MX" sz="2000" dirty="0"/>
          </a:p>
          <a:p>
            <a:pPr marL="285750" indent="-285750">
              <a:lnSpc>
                <a:spcPct val="150000"/>
              </a:lnSpc>
              <a:buFont typeface="Arial" panose="020B0604020202020204" pitchFamily="34" charset="0"/>
              <a:buChar char="•"/>
            </a:pPr>
            <a:r>
              <a:rPr lang="es-AR" sz="2000" b="1" u="sng" dirty="0"/>
              <a:t>Variables a nivel de grupo</a:t>
            </a:r>
            <a:r>
              <a:rPr lang="es-AR" sz="2000" b="1" dirty="0"/>
              <a:t>: </a:t>
            </a:r>
            <a:r>
              <a:rPr lang="es-AR" sz="2000" dirty="0"/>
              <a:t>el comportamiento que tienen las personas al estar en contacto con otras es muy distinto, por lo que esto representará un factor de estudio.  </a:t>
            </a:r>
            <a:endParaRPr lang="es-MX" sz="2000" dirty="0"/>
          </a:p>
          <a:p>
            <a:pPr marL="285750" indent="-285750">
              <a:lnSpc>
                <a:spcPct val="150000"/>
              </a:lnSpc>
              <a:buFont typeface="Arial" panose="020B0604020202020204" pitchFamily="34" charset="0"/>
              <a:buChar char="•"/>
            </a:pPr>
            <a:r>
              <a:rPr lang="es-AR" sz="2000" b="1" u="sng" dirty="0"/>
              <a:t>Variables a nivel de sistemas de organización</a:t>
            </a:r>
            <a:r>
              <a:rPr lang="es-AR" sz="2000" b="1" dirty="0"/>
              <a:t>: </a:t>
            </a:r>
            <a:r>
              <a:rPr lang="es-AR" sz="2000" dirty="0"/>
              <a:t>los procesos de trabajo, las políticas y las prácticas que realice la organización tendrán un impacto que debe analizarse</a:t>
            </a:r>
            <a:r>
              <a:rPr lang="es-AR" sz="2000" dirty="0" smtClean="0"/>
              <a:t>.</a:t>
            </a:r>
            <a:endParaRPr lang="es-MX" sz="2000" dirty="0"/>
          </a:p>
        </p:txBody>
      </p:sp>
    </p:spTree>
    <p:extLst>
      <p:ext uri="{BB962C8B-B14F-4D97-AF65-F5344CB8AC3E}">
        <p14:creationId xmlns:p14="http://schemas.microsoft.com/office/powerpoint/2010/main" val="724562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4">
                                            <p:txEl>
                                              <p:pRg st="0" end="0"/>
                                            </p:txEl>
                                          </p:spTgt>
                                        </p:tgtEl>
                                        <p:attrNameLst>
                                          <p:attrName>style.visibility</p:attrName>
                                        </p:attrNameLst>
                                      </p:cBhvr>
                                      <p:to>
                                        <p:strVal val="visible"/>
                                      </p:to>
                                    </p:set>
                                    <p:anim calcmode="lin" valueType="num">
                                      <p:cBhvr additive="base">
                                        <p:cTn id="3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4">
                                            <p:txEl>
                                              <p:pRg st="1" end="1"/>
                                            </p:txEl>
                                          </p:spTgt>
                                        </p:tgtEl>
                                        <p:attrNameLst>
                                          <p:attrName>style.visibility</p:attrName>
                                        </p:attrNameLst>
                                      </p:cBhvr>
                                      <p:to>
                                        <p:strVal val="visible"/>
                                      </p:to>
                                    </p:set>
                                    <p:anim calcmode="lin" valueType="num">
                                      <p:cBhvr additive="base">
                                        <p:cTn id="41"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4">
                                            <p:txEl>
                                              <p:pRg st="2" end="2"/>
                                            </p:txEl>
                                          </p:spTgt>
                                        </p:tgtEl>
                                        <p:attrNameLst>
                                          <p:attrName>style.visibility</p:attrName>
                                        </p:attrNameLst>
                                      </p:cBhvr>
                                      <p:to>
                                        <p:strVal val="visible"/>
                                      </p:to>
                                    </p:set>
                                    <p:anim calcmode="lin" valueType="num">
                                      <p:cBhvr additive="base">
                                        <p:cTn id="47"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4">
                                            <p:txEl>
                                              <p:pRg st="3" end="3"/>
                                            </p:txEl>
                                          </p:spTgt>
                                        </p:tgtEl>
                                        <p:attrNameLst>
                                          <p:attrName>style.visibility</p:attrName>
                                        </p:attrNameLst>
                                      </p:cBhvr>
                                      <p:to>
                                        <p:strVal val="visible"/>
                                      </p:to>
                                    </p:set>
                                    <p:anim calcmode="lin" valueType="num">
                                      <p:cBhvr additive="base">
                                        <p:cTn id="53" dur="500" fill="hold"/>
                                        <p:tgtEl>
                                          <p:spTgt spid="14">
                                            <p:txEl>
                                              <p:pRg st="3" end="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72539" y="569626"/>
            <a:ext cx="11454701" cy="5831174"/>
          </a:xfrm>
          <a:prstGeom prst="rect">
            <a:avLst/>
          </a:prstGeom>
          <a:solidFill>
            <a:schemeClr val="accent3">
              <a:lumMod val="20000"/>
              <a:lumOff val="80000"/>
              <a:alpha val="50000"/>
            </a:schemeClr>
          </a:solidFill>
          <a:ln>
            <a:solidFill>
              <a:schemeClr val="accent1">
                <a:lumMod val="75000"/>
              </a:schemeClr>
            </a:solidFill>
            <a:prstDash val="dash"/>
          </a:ln>
        </p:spPr>
        <p:style>
          <a:lnRef idx="0">
            <a:scrgbClr r="0" g="0" b="0"/>
          </a:lnRef>
          <a:fillRef idx="0">
            <a:scrgbClr r="0" g="0" b="0"/>
          </a:fillRef>
          <a:effectRef idx="0">
            <a:scrgbClr r="0" g="0" b="0"/>
          </a:effectRef>
          <a:fontRef idx="minor">
            <a:schemeClr val="lt1"/>
          </a:fontRef>
        </p:style>
        <p:txBody>
          <a:bodyPr rtlCol="0" anchor="ctr"/>
          <a:lstStyle>
            <a:defPPr>
              <a:defRPr lang="en-US"/>
            </a:defPPr>
            <a:lvl1pPr>
              <a:defRPr b="1">
                <a:solidFill>
                  <a:schemeClr val="tx1">
                    <a:lumMod val="95000"/>
                    <a:lumOff val="5000"/>
                  </a:schemeClr>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nSpc>
                <a:spcPct val="150000"/>
              </a:lnSpc>
            </a:pPr>
            <a:r>
              <a:rPr lang="es-AR" sz="2400" dirty="0" smtClean="0">
                <a:solidFill>
                  <a:schemeClr val="accent1">
                    <a:lumMod val="50000"/>
                  </a:schemeClr>
                </a:solidFill>
              </a:rPr>
              <a:t>LAS VARIABLES DEPENDIENTES </a:t>
            </a:r>
            <a:r>
              <a:rPr lang="es-AR" sz="2000" dirty="0" smtClean="0"/>
              <a:t>que </a:t>
            </a:r>
            <a:r>
              <a:rPr lang="es-AR" sz="2000" dirty="0"/>
              <a:t>consideran algunos autores o que remarcan más son:  </a:t>
            </a:r>
            <a:endParaRPr lang="es-AR" sz="2000" dirty="0" smtClean="0"/>
          </a:p>
          <a:p>
            <a:pPr>
              <a:lnSpc>
                <a:spcPct val="150000"/>
              </a:lnSpc>
            </a:pPr>
            <a:endParaRPr lang="es-MX" sz="700" dirty="0"/>
          </a:p>
          <a:p>
            <a:pPr marL="285750" indent="-285750">
              <a:lnSpc>
                <a:spcPct val="150000"/>
              </a:lnSpc>
              <a:buFont typeface="Arial" panose="020B0604020202020204" pitchFamily="34" charset="0"/>
              <a:buChar char="•"/>
            </a:pPr>
            <a:r>
              <a:rPr lang="es-AR" sz="2000" u="sng" dirty="0" smtClean="0"/>
              <a:t>Productividad:</a:t>
            </a:r>
            <a:r>
              <a:rPr lang="es-AR" sz="2000" dirty="0" smtClean="0"/>
              <a:t> </a:t>
            </a:r>
            <a:r>
              <a:rPr lang="es-AR" sz="2000" b="0" dirty="0"/>
              <a:t>la empresa es productiva si entiende que hay que tener eficacia (logro de metas) y ser eficiente (que la eficacia vaya de la mano del bajo costo) al mismo tiempo.  </a:t>
            </a:r>
            <a:endParaRPr lang="es-MX" sz="2000" b="0" dirty="0"/>
          </a:p>
          <a:p>
            <a:pPr marL="285750" indent="-285750">
              <a:lnSpc>
                <a:spcPct val="150000"/>
              </a:lnSpc>
              <a:buFont typeface="Arial" panose="020B0604020202020204" pitchFamily="34" charset="0"/>
              <a:buChar char="•"/>
            </a:pPr>
            <a:r>
              <a:rPr lang="es-AR" sz="2000" u="sng" dirty="0" smtClean="0"/>
              <a:t>Ausentismo</a:t>
            </a:r>
            <a:r>
              <a:rPr lang="es-AR" sz="2000" u="sng" dirty="0"/>
              <a:t>:</a:t>
            </a:r>
            <a:r>
              <a:rPr lang="es-AR" sz="2000" dirty="0" smtClean="0"/>
              <a:t> </a:t>
            </a:r>
            <a:r>
              <a:rPr lang="es-AR" sz="2000" b="0" dirty="0"/>
              <a:t>toda empresa debe mantener bajo el ausentismo dentro de sus filas porque este factor modifica de gran manera los costos, no cabe duda que la empresa no podrá llegar a sus metas si la gente no va a trabajar</a:t>
            </a:r>
            <a:r>
              <a:rPr lang="es-AR" sz="2000" dirty="0"/>
              <a:t>.  </a:t>
            </a:r>
            <a:endParaRPr lang="es-MX" sz="2000" dirty="0"/>
          </a:p>
          <a:p>
            <a:pPr marL="285750" indent="-285750">
              <a:lnSpc>
                <a:spcPct val="150000"/>
              </a:lnSpc>
              <a:buFont typeface="Arial" panose="020B0604020202020204" pitchFamily="34" charset="0"/>
              <a:buChar char="•"/>
            </a:pPr>
            <a:r>
              <a:rPr lang="es-AR" sz="2000" u="sng" dirty="0" smtClean="0"/>
              <a:t>Rotación</a:t>
            </a:r>
            <a:r>
              <a:rPr lang="es-AR" sz="2000" u="sng" dirty="0"/>
              <a:t>:</a:t>
            </a:r>
            <a:r>
              <a:rPr lang="es-AR" sz="2000" dirty="0" smtClean="0"/>
              <a:t> </a:t>
            </a:r>
            <a:r>
              <a:rPr lang="es-AR" sz="2000" b="0" dirty="0"/>
              <a:t>es el retiro permanente voluntario e involuntario del personal que labora en una empresa, esta puede ser positiva cuando el individuo no era satisfactorio pero pudiese ser negativo cuando el personal con conocimientos y experiencia se va de la empresa</a:t>
            </a:r>
            <a:r>
              <a:rPr lang="es-AR" sz="2000" dirty="0"/>
              <a:t>.  </a:t>
            </a:r>
            <a:endParaRPr lang="es-MX" sz="2000" dirty="0"/>
          </a:p>
          <a:p>
            <a:pPr marL="285750" indent="-285750">
              <a:lnSpc>
                <a:spcPct val="150000"/>
              </a:lnSpc>
              <a:buFont typeface="Arial" panose="020B0604020202020204" pitchFamily="34" charset="0"/>
              <a:buChar char="•"/>
            </a:pPr>
            <a:r>
              <a:rPr lang="es-AR" sz="2000" u="sng" dirty="0"/>
              <a:t>Satisfacción en el </a:t>
            </a:r>
            <a:r>
              <a:rPr lang="es-AR" sz="2000" u="sng" dirty="0" smtClean="0"/>
              <a:t>trabajo</a:t>
            </a:r>
            <a:r>
              <a:rPr lang="es-AR" sz="2000" u="sng" dirty="0"/>
              <a:t>:</a:t>
            </a:r>
            <a:r>
              <a:rPr lang="es-AR" sz="2000" dirty="0" smtClean="0"/>
              <a:t> </a:t>
            </a:r>
            <a:r>
              <a:rPr lang="es-AR" sz="2000" b="0" dirty="0"/>
              <a:t>que la cantidad de recompensa que el trabajador recibe por su esfuerzo sea equilibrada y que los mismos empleados se sientan conformes y estén convencidos que es eso lo que ellos merecen.  </a:t>
            </a:r>
            <a:endParaRPr lang="es-MX" sz="2000" dirty="0"/>
          </a:p>
        </p:txBody>
      </p:sp>
    </p:spTree>
    <p:extLst>
      <p:ext uri="{BB962C8B-B14F-4D97-AF65-F5344CB8AC3E}">
        <p14:creationId xmlns:p14="http://schemas.microsoft.com/office/powerpoint/2010/main" val="416973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B8635F6A-8C01-4DFE-98CF-F183FB8FB3EA}"/>
              </a:ext>
            </a:extLst>
          </p:cNvPr>
          <p:cNvSpPr/>
          <p:nvPr/>
        </p:nvSpPr>
        <p:spPr>
          <a:xfrm>
            <a:off x="363143" y="929389"/>
            <a:ext cx="11430733" cy="4347149"/>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just"/>
            <a:endParaRPr lang="es-MX" sz="2800" dirty="0">
              <a:solidFill>
                <a:schemeClr val="tx1">
                  <a:lumMod val="95000"/>
                  <a:lumOff val="5000"/>
                </a:schemeClr>
              </a:solidFill>
            </a:endParaRPr>
          </a:p>
        </p:txBody>
      </p:sp>
      <p:sp>
        <p:nvSpPr>
          <p:cNvPr id="3" name="CuadroTexto 2">
            <a:extLst>
              <a:ext uri="{FF2B5EF4-FFF2-40B4-BE49-F238E27FC236}">
                <a16:creationId xmlns:a16="http://schemas.microsoft.com/office/drawing/2014/main" xmlns="" id="{CFB23B04-D255-4E7C-B98C-2E76C5EB0867}"/>
              </a:ext>
            </a:extLst>
          </p:cNvPr>
          <p:cNvSpPr txBox="1"/>
          <p:nvPr/>
        </p:nvSpPr>
        <p:spPr>
          <a:xfrm>
            <a:off x="885368" y="2828874"/>
            <a:ext cx="3552672" cy="1697068"/>
          </a:xfrm>
          <a:prstGeom prst="rect">
            <a:avLst/>
          </a:prstGeom>
          <a:noFill/>
        </p:spPr>
        <p:txBody>
          <a:bodyPr wrap="square" rtlCol="0">
            <a:spAutoFit/>
          </a:bodyPr>
          <a:lstStyle/>
          <a:p>
            <a:pPr marL="342900" indent="-342900">
              <a:lnSpc>
                <a:spcPct val="150000"/>
              </a:lnSpc>
              <a:buFont typeface="+mj-lt"/>
              <a:buAutoNum type="arabicPeriod"/>
            </a:pPr>
            <a:r>
              <a:rPr lang="es-AR" sz="2400" b="1" dirty="0">
                <a:solidFill>
                  <a:schemeClr val="tx1">
                    <a:lumMod val="95000"/>
                    <a:lumOff val="5000"/>
                  </a:schemeClr>
                </a:solidFill>
              </a:rPr>
              <a:t>nivel individual, </a:t>
            </a:r>
          </a:p>
          <a:p>
            <a:pPr marL="342900" indent="-342900">
              <a:lnSpc>
                <a:spcPct val="150000"/>
              </a:lnSpc>
              <a:buFont typeface="+mj-lt"/>
              <a:buAutoNum type="arabicPeriod"/>
            </a:pPr>
            <a:r>
              <a:rPr lang="es-AR" sz="2400" b="1" dirty="0">
                <a:solidFill>
                  <a:schemeClr val="tx1">
                    <a:lumMod val="95000"/>
                    <a:lumOff val="5000"/>
                  </a:schemeClr>
                </a:solidFill>
              </a:rPr>
              <a:t>nivel de grupo y </a:t>
            </a:r>
          </a:p>
          <a:p>
            <a:pPr marL="342900" indent="-342900">
              <a:lnSpc>
                <a:spcPct val="150000"/>
              </a:lnSpc>
              <a:buFont typeface="+mj-lt"/>
              <a:buAutoNum type="arabicPeriod"/>
            </a:pPr>
            <a:r>
              <a:rPr lang="es-AR" sz="2400" b="1" dirty="0">
                <a:solidFill>
                  <a:schemeClr val="tx1">
                    <a:lumMod val="95000"/>
                    <a:lumOff val="5000"/>
                  </a:schemeClr>
                </a:solidFill>
              </a:rPr>
              <a:t>nivel organizacional.</a:t>
            </a:r>
            <a:endParaRPr lang="es-MX" sz="3200" b="1" dirty="0">
              <a:solidFill>
                <a:schemeClr val="tx1">
                  <a:lumMod val="95000"/>
                  <a:lumOff val="5000"/>
                </a:schemeClr>
              </a:solidFill>
            </a:endParaRPr>
          </a:p>
        </p:txBody>
      </p:sp>
      <p:sp>
        <p:nvSpPr>
          <p:cNvPr id="4" name="CuadroTexto 3">
            <a:extLst>
              <a:ext uri="{FF2B5EF4-FFF2-40B4-BE49-F238E27FC236}">
                <a16:creationId xmlns:a16="http://schemas.microsoft.com/office/drawing/2014/main" xmlns="" id="{578A690F-1D48-40F2-B4E7-FA54BAACFFCE}"/>
              </a:ext>
            </a:extLst>
          </p:cNvPr>
          <p:cNvSpPr txBox="1"/>
          <p:nvPr/>
        </p:nvSpPr>
        <p:spPr>
          <a:xfrm>
            <a:off x="4795192" y="3077243"/>
            <a:ext cx="6387467" cy="1200329"/>
          </a:xfrm>
          <a:prstGeom prst="rect">
            <a:avLst/>
          </a:prstGeom>
          <a:noFill/>
        </p:spPr>
        <p:txBody>
          <a:bodyPr wrap="square" rtlCol="0">
            <a:spAutoFit/>
          </a:bodyPr>
          <a:lstStyle/>
          <a:p>
            <a:pPr algn="just"/>
            <a:r>
              <a:rPr lang="es-AR" sz="2400" b="1" dirty="0"/>
              <a:t>Conocer cómo actúan sistemáticamente nos permitirá entender el </a:t>
            </a:r>
            <a:r>
              <a:rPr lang="es-AR" sz="2400" b="1" u="sng" dirty="0"/>
              <a:t>comportamiento de la organización</a:t>
            </a:r>
            <a:r>
              <a:rPr lang="es-AR" sz="2400" b="1" dirty="0"/>
              <a:t>. </a:t>
            </a:r>
            <a:endParaRPr lang="es-MX" sz="2400" b="1" dirty="0"/>
          </a:p>
        </p:txBody>
      </p:sp>
      <p:sp>
        <p:nvSpPr>
          <p:cNvPr id="5" name="Cerrar llave 4">
            <a:extLst>
              <a:ext uri="{FF2B5EF4-FFF2-40B4-BE49-F238E27FC236}">
                <a16:creationId xmlns:a16="http://schemas.microsoft.com/office/drawing/2014/main" xmlns="" id="{C7DBD455-8D17-41E7-BC00-22D93A56EB2E}"/>
              </a:ext>
            </a:extLst>
          </p:cNvPr>
          <p:cNvSpPr/>
          <p:nvPr/>
        </p:nvSpPr>
        <p:spPr>
          <a:xfrm>
            <a:off x="4349050" y="2729590"/>
            <a:ext cx="312891" cy="1932350"/>
          </a:xfrm>
          <a:prstGeom prst="rightBrace">
            <a:avLst>
              <a:gd name="adj1" fmla="val 66810"/>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sz="2000"/>
          </a:p>
        </p:txBody>
      </p:sp>
      <p:sp>
        <p:nvSpPr>
          <p:cNvPr id="6" name="CuadroTexto 5">
            <a:extLst>
              <a:ext uri="{FF2B5EF4-FFF2-40B4-BE49-F238E27FC236}">
                <a16:creationId xmlns:a16="http://schemas.microsoft.com/office/drawing/2014/main" xmlns="" id="{A2A0A298-157F-4259-909D-672F8D4BC071}"/>
              </a:ext>
            </a:extLst>
          </p:cNvPr>
          <p:cNvSpPr txBox="1"/>
          <p:nvPr/>
        </p:nvSpPr>
        <p:spPr>
          <a:xfrm>
            <a:off x="974358" y="1408989"/>
            <a:ext cx="10208301" cy="1815882"/>
          </a:xfrm>
          <a:prstGeom prst="rect">
            <a:avLst/>
          </a:prstGeom>
          <a:noFill/>
        </p:spPr>
        <p:txBody>
          <a:bodyPr wrap="square" rtlCol="0">
            <a:spAutoFit/>
          </a:bodyPr>
          <a:lstStyle/>
          <a:p>
            <a:r>
              <a:rPr lang="es-AR" sz="2800" b="1" dirty="0">
                <a:solidFill>
                  <a:schemeClr val="tx1">
                    <a:lumMod val="95000"/>
                    <a:lumOff val="5000"/>
                  </a:schemeClr>
                </a:solidFill>
              </a:rPr>
              <a:t>Para estudiar el C.O.: </a:t>
            </a:r>
            <a:r>
              <a:rPr lang="es-AR" sz="2800" b="1" dirty="0" smtClean="0">
                <a:solidFill>
                  <a:schemeClr val="tx1">
                    <a:lumMod val="95000"/>
                    <a:lumOff val="5000"/>
                  </a:schemeClr>
                </a:solidFill>
              </a:rPr>
              <a:t>es necesario crear un modelo </a:t>
            </a:r>
            <a:r>
              <a:rPr lang="es-AR" sz="2800" b="1" dirty="0">
                <a:solidFill>
                  <a:schemeClr val="tx1">
                    <a:lumMod val="95000"/>
                    <a:lumOff val="5000"/>
                  </a:schemeClr>
                </a:solidFill>
              </a:rPr>
              <a:t>que atienda a tres niveles de análisis: </a:t>
            </a:r>
          </a:p>
          <a:p>
            <a:endParaRPr lang="es-AR" sz="2800" b="1" dirty="0">
              <a:solidFill>
                <a:schemeClr val="tx1">
                  <a:lumMod val="95000"/>
                  <a:lumOff val="5000"/>
                </a:schemeClr>
              </a:solidFill>
            </a:endParaRPr>
          </a:p>
          <a:p>
            <a:endParaRPr lang="es-MX" sz="2800" b="1" dirty="0"/>
          </a:p>
        </p:txBody>
      </p:sp>
    </p:spTree>
    <p:extLst>
      <p:ext uri="{BB962C8B-B14F-4D97-AF65-F5344CB8AC3E}">
        <p14:creationId xmlns:p14="http://schemas.microsoft.com/office/powerpoint/2010/main" val="3256283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ángulo redondeado 11"/>
          <p:cNvSpPr/>
          <p:nvPr/>
        </p:nvSpPr>
        <p:spPr>
          <a:xfrm>
            <a:off x="479684" y="2053223"/>
            <a:ext cx="11323109" cy="175427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b="1" dirty="0">
                <a:solidFill>
                  <a:schemeClr val="tx1"/>
                </a:solidFill>
                <a:sym typeface="Wingdings" panose="05000000000000000000" pitchFamily="2" charset="2"/>
              </a:rPr>
              <a:t>ROBBINS </a:t>
            </a:r>
            <a:r>
              <a:rPr lang="es-MX" dirty="0" smtClean="0">
                <a:sym typeface="Wingdings" panose="05000000000000000000" pitchFamily="2" charset="2"/>
              </a:rPr>
              <a:t> </a:t>
            </a:r>
            <a:r>
              <a:rPr lang="es-MX" b="1" dirty="0">
                <a:sym typeface="Wingdings" panose="05000000000000000000" pitchFamily="2" charset="2"/>
              </a:rPr>
              <a:t>LOS </a:t>
            </a:r>
            <a:r>
              <a:rPr lang="es-MX" b="1" dirty="0" smtClean="0">
                <a:sym typeface="Wingdings" panose="05000000000000000000" pitchFamily="2" charset="2"/>
              </a:rPr>
              <a:t>ELEMENTOS </a:t>
            </a:r>
            <a:r>
              <a:rPr lang="es-MX" b="1" dirty="0">
                <a:sym typeface="Wingdings" panose="05000000000000000000" pitchFamily="2" charset="2"/>
              </a:rPr>
              <a:t>CLAVES DEL COMPORTAMIENTO INDIVIDUAL ESTÁN REPRESENTADOS POR</a:t>
            </a:r>
            <a:r>
              <a:rPr lang="es-MX" b="1" dirty="0" smtClean="0">
                <a:sym typeface="Wingdings" panose="05000000000000000000" pitchFamily="2" charset="2"/>
              </a:rPr>
              <a:t>:</a:t>
            </a:r>
          </a:p>
          <a:p>
            <a:pPr algn="ctr"/>
            <a:endParaRPr lang="es-MX" b="1" dirty="0">
              <a:sym typeface="Wingdings" panose="05000000000000000000" pitchFamily="2" charset="2"/>
            </a:endParaRPr>
          </a:p>
          <a:p>
            <a:pPr algn="ctr"/>
            <a:endParaRPr lang="es-MX" b="1" dirty="0" smtClean="0">
              <a:sym typeface="Wingdings" panose="05000000000000000000" pitchFamily="2" charset="2"/>
            </a:endParaRPr>
          </a:p>
          <a:p>
            <a:pPr algn="ctr"/>
            <a:endParaRPr lang="es-MX" b="1" dirty="0">
              <a:sym typeface="Wingdings" panose="05000000000000000000" pitchFamily="2" charset="2"/>
            </a:endParaRPr>
          </a:p>
          <a:p>
            <a:pPr algn="ctr"/>
            <a:endParaRPr lang="es-MX" b="1" dirty="0">
              <a:solidFill>
                <a:schemeClr val="tx1"/>
              </a:solidFill>
              <a:sym typeface="Wingdings" panose="05000000000000000000" pitchFamily="2" charset="2"/>
            </a:endParaRPr>
          </a:p>
        </p:txBody>
      </p:sp>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510778"/>
          </a:xfrm>
          <a:prstGeom prst="round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2400" b="1" dirty="0">
                <a:solidFill>
                  <a:schemeClr val="dk1"/>
                </a:solidFill>
              </a:rPr>
              <a:t>1- NIVEL </a:t>
            </a:r>
            <a:r>
              <a:rPr lang="es-MX" sz="2400" b="1" dirty="0" smtClean="0">
                <a:solidFill>
                  <a:schemeClr val="dk1"/>
                </a:solidFill>
              </a:rPr>
              <a:t>INDIVIDUAL: elementos claves del comportamiento individual</a:t>
            </a:r>
            <a:endParaRPr lang="es-MX" sz="2400" b="1" dirty="0">
              <a:solidFill>
                <a:schemeClr val="dk1"/>
              </a:solidFill>
            </a:endParaRPr>
          </a:p>
        </p:txBody>
      </p:sp>
      <p:sp>
        <p:nvSpPr>
          <p:cNvPr id="3" name="CuadroTexto 2"/>
          <p:cNvSpPr txBox="1"/>
          <p:nvPr/>
        </p:nvSpPr>
        <p:spPr>
          <a:xfrm>
            <a:off x="365760" y="1079292"/>
            <a:ext cx="11437034" cy="923330"/>
          </a:xfrm>
          <a:prstGeom prst="rect">
            <a:avLst/>
          </a:prstGeom>
          <a:noFill/>
        </p:spPr>
        <p:txBody>
          <a:bodyPr wrap="square" rtlCol="0">
            <a:spAutoFit/>
          </a:bodyPr>
          <a:lstStyle/>
          <a:p>
            <a:pPr marL="285750" indent="-285750">
              <a:buFontTx/>
              <a:buChar char="-"/>
            </a:pPr>
            <a:r>
              <a:rPr lang="es-MX" b="1" dirty="0" smtClean="0"/>
              <a:t>CONDUCTA</a:t>
            </a:r>
            <a:r>
              <a:rPr lang="es-MX" dirty="0" smtClean="0"/>
              <a:t>: conjunto de acciones que lleva acabo un individuo para adaptarse a su entorno. Está determinada por múltiples factores.</a:t>
            </a:r>
          </a:p>
          <a:p>
            <a:pPr marL="285750" indent="-285750">
              <a:buFontTx/>
              <a:buChar char="-"/>
            </a:pPr>
            <a:r>
              <a:rPr lang="es-MX" b="1" dirty="0" smtClean="0"/>
              <a:t>COMPORTAMIENTO</a:t>
            </a:r>
            <a:r>
              <a:rPr lang="es-MX" dirty="0" smtClean="0"/>
              <a:t>: la conducta considerada en un espacio y un tiempo.</a:t>
            </a:r>
            <a:endParaRPr lang="es-MX" dirty="0"/>
          </a:p>
        </p:txBody>
      </p:sp>
      <p:sp>
        <p:nvSpPr>
          <p:cNvPr id="7" name="Rectángulo redondeado 6"/>
          <p:cNvSpPr/>
          <p:nvPr/>
        </p:nvSpPr>
        <p:spPr>
          <a:xfrm>
            <a:off x="6656473" y="2782896"/>
            <a:ext cx="2084496"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PERSONALIDAD</a:t>
            </a:r>
          </a:p>
        </p:txBody>
      </p:sp>
      <p:sp>
        <p:nvSpPr>
          <p:cNvPr id="8" name="Rectángulo redondeado 7"/>
          <p:cNvSpPr/>
          <p:nvPr/>
        </p:nvSpPr>
        <p:spPr>
          <a:xfrm>
            <a:off x="4070350" y="2790606"/>
            <a:ext cx="1830530"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HABILIDADES</a:t>
            </a:r>
          </a:p>
        </p:txBody>
      </p:sp>
      <p:sp>
        <p:nvSpPr>
          <p:cNvPr id="10" name="Rectángulo redondeado 9"/>
          <p:cNvSpPr/>
          <p:nvPr/>
        </p:nvSpPr>
        <p:spPr>
          <a:xfrm>
            <a:off x="1050025" y="2762631"/>
            <a:ext cx="235316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smtClean="0">
                <a:solidFill>
                  <a:schemeClr val="tx1"/>
                </a:solidFill>
                <a:sym typeface="Wingdings" panose="05000000000000000000" pitchFamily="2" charset="2"/>
              </a:rPr>
              <a:t>CARACT. BIOLÓGICAS</a:t>
            </a:r>
            <a:endParaRPr lang="es-MX" sz="1600" b="1" dirty="0">
              <a:solidFill>
                <a:schemeClr val="tx1"/>
              </a:solidFill>
              <a:sym typeface="Wingdings" panose="05000000000000000000" pitchFamily="2" charset="2"/>
            </a:endParaRPr>
          </a:p>
        </p:txBody>
      </p:sp>
      <p:sp>
        <p:nvSpPr>
          <p:cNvPr id="11" name="Rectángulo redondeado 10"/>
          <p:cNvSpPr/>
          <p:nvPr/>
        </p:nvSpPr>
        <p:spPr>
          <a:xfrm>
            <a:off x="9250197" y="2762630"/>
            <a:ext cx="190098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APRENDIZAJE</a:t>
            </a:r>
          </a:p>
        </p:txBody>
      </p:sp>
      <p:sp>
        <p:nvSpPr>
          <p:cNvPr id="14" name="Flecha abajo 13"/>
          <p:cNvSpPr/>
          <p:nvPr/>
        </p:nvSpPr>
        <p:spPr>
          <a:xfrm>
            <a:off x="1319134" y="3222885"/>
            <a:ext cx="374755" cy="8844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CuadroTexto 14"/>
          <p:cNvSpPr txBox="1"/>
          <p:nvPr/>
        </p:nvSpPr>
        <p:spPr>
          <a:xfrm>
            <a:off x="479684" y="4107305"/>
            <a:ext cx="11323109" cy="1754326"/>
          </a:xfrm>
          <a:prstGeom prst="rect">
            <a:avLst/>
          </a:prstGeom>
          <a:noFill/>
        </p:spPr>
        <p:txBody>
          <a:bodyPr wrap="square" rtlCol="0">
            <a:spAutoFit/>
          </a:bodyPr>
          <a:lstStyle/>
          <a:p>
            <a:r>
              <a:rPr lang="es-MX" dirty="0" smtClean="0"/>
              <a:t>Permiten al empleador conocer mejor a su empleado y darle así responsabilidades y desafíos acordes a su perfil. Entre ellas podemos nombrar:</a:t>
            </a:r>
          </a:p>
          <a:p>
            <a:pPr marL="285750" indent="-285750">
              <a:buFontTx/>
              <a:buChar char="-"/>
            </a:pPr>
            <a:r>
              <a:rPr lang="es-MX" dirty="0" smtClean="0"/>
              <a:t>EDAD</a:t>
            </a:r>
          </a:p>
          <a:p>
            <a:pPr marL="285750" indent="-285750">
              <a:buFontTx/>
              <a:buChar char="-"/>
            </a:pPr>
            <a:r>
              <a:rPr lang="es-MX" dirty="0" smtClean="0"/>
              <a:t>GÉNERO </a:t>
            </a:r>
            <a:r>
              <a:rPr lang="es-MX" dirty="0" smtClean="0">
                <a:sym typeface="Wingdings" panose="05000000000000000000" pitchFamily="2" charset="2"/>
              </a:rPr>
              <a:t> INFLUENCIA CULTURAL</a:t>
            </a:r>
            <a:endParaRPr lang="es-MX" dirty="0" smtClean="0"/>
          </a:p>
          <a:p>
            <a:pPr marL="285750" indent="-285750">
              <a:buFontTx/>
              <a:buChar char="-"/>
            </a:pPr>
            <a:r>
              <a:rPr lang="es-MX" dirty="0" smtClean="0"/>
              <a:t>E. CIVIL</a:t>
            </a:r>
          </a:p>
          <a:p>
            <a:pPr marL="285750" indent="-285750">
              <a:buFontTx/>
              <a:buChar char="-"/>
            </a:pPr>
            <a:r>
              <a:rPr lang="es-MX" dirty="0" smtClean="0"/>
              <a:t>ANTIGÜEDAD</a:t>
            </a:r>
            <a:endParaRPr lang="es-MX" dirty="0"/>
          </a:p>
        </p:txBody>
      </p:sp>
      <p:sp>
        <p:nvSpPr>
          <p:cNvPr id="16" name="CuadroTexto 15"/>
          <p:cNvSpPr txBox="1"/>
          <p:nvPr/>
        </p:nvSpPr>
        <p:spPr>
          <a:xfrm>
            <a:off x="5361654" y="4661302"/>
            <a:ext cx="1078452" cy="1200329"/>
          </a:xfrm>
          <a:prstGeom prst="rect">
            <a:avLst/>
          </a:prstGeom>
          <a:noFill/>
        </p:spPr>
        <p:txBody>
          <a:bodyPr wrap="square" rtlCol="0">
            <a:spAutoFit/>
          </a:bodyPr>
          <a:lstStyle/>
          <a:p>
            <a:pPr algn="ctr"/>
            <a:r>
              <a:rPr lang="es-MX" sz="72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endParaRPr lang="es-MX" sz="7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958200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500" fill="hold"/>
                                        <p:tgtEl>
                                          <p:spTgt spid="16"/>
                                        </p:tgtEl>
                                        <p:attrNameLst>
                                          <p:attrName>ppt_x</p:attrName>
                                        </p:attrNameLst>
                                      </p:cBhvr>
                                      <p:tavLst>
                                        <p:tav tm="0">
                                          <p:val>
                                            <p:strVal val="#ppt_x"/>
                                          </p:val>
                                        </p:tav>
                                        <p:tav tm="100000">
                                          <p:val>
                                            <p:strVal val="#ppt_x"/>
                                          </p:val>
                                        </p:tav>
                                      </p:tavLst>
                                    </p:anim>
                                    <p:anim calcmode="lin" valueType="num">
                                      <p:cBhvr additive="base">
                                        <p:cTn id="5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animBg="1"/>
      <p:bldP spid="3" grpId="0"/>
      <p:bldP spid="7" grpId="0" animBg="1"/>
      <p:bldP spid="8" grpId="0" animBg="1"/>
      <p:bldP spid="10" grpId="0" animBg="1"/>
      <p:bldP spid="11" grpId="0" animBg="1"/>
      <p:bldP spid="14" grpId="0" animBg="1"/>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2918012" y="712694"/>
            <a:ext cx="6333565" cy="2931459"/>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Título 1"/>
          <p:cNvSpPr>
            <a:spLocks noGrp="1"/>
          </p:cNvSpPr>
          <p:nvPr>
            <p:ph type="ctrTitle"/>
          </p:nvPr>
        </p:nvSpPr>
        <p:spPr/>
        <p:txBody>
          <a:bodyPr>
            <a:normAutofit/>
          </a:bodyPr>
          <a:lstStyle/>
          <a:p>
            <a:r>
              <a:rPr lang="es-MX" sz="19900" dirty="0" smtClean="0">
                <a:solidFill>
                  <a:schemeClr val="accent1"/>
                </a:solidFill>
                <a:latin typeface="Arial Rounded MT Bold" panose="020F0704030504030204" pitchFamily="34" charset="0"/>
              </a:rPr>
              <a:t>1</a:t>
            </a:r>
            <a:endParaRPr lang="es-MX" sz="19900" dirty="0">
              <a:solidFill>
                <a:schemeClr val="accent1"/>
              </a:solidFill>
              <a:latin typeface="Arial Rounded MT Bold" panose="020F0704030504030204" pitchFamily="34" charset="0"/>
            </a:endParaRPr>
          </a:p>
        </p:txBody>
      </p:sp>
    </p:spTree>
    <p:extLst>
      <p:ext uri="{BB962C8B-B14F-4D97-AF65-F5344CB8AC3E}">
        <p14:creationId xmlns:p14="http://schemas.microsoft.com/office/powerpoint/2010/main" val="2657669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464693" y="404305"/>
            <a:ext cx="11323109" cy="175427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b="1" dirty="0">
                <a:solidFill>
                  <a:schemeClr val="tx1"/>
                </a:solidFill>
                <a:sym typeface="Wingdings" panose="05000000000000000000" pitchFamily="2" charset="2"/>
              </a:rPr>
              <a:t>ROBBINS </a:t>
            </a:r>
            <a:r>
              <a:rPr lang="es-MX" dirty="0" smtClean="0">
                <a:sym typeface="Wingdings" panose="05000000000000000000" pitchFamily="2" charset="2"/>
              </a:rPr>
              <a:t> </a:t>
            </a:r>
            <a:r>
              <a:rPr lang="es-MX" b="1" dirty="0">
                <a:sym typeface="Wingdings" panose="05000000000000000000" pitchFamily="2" charset="2"/>
              </a:rPr>
              <a:t>LOS </a:t>
            </a:r>
            <a:r>
              <a:rPr lang="es-MX" b="1" dirty="0" smtClean="0">
                <a:sym typeface="Wingdings" panose="05000000000000000000" pitchFamily="2" charset="2"/>
              </a:rPr>
              <a:t>ELEMENTOS </a:t>
            </a:r>
            <a:r>
              <a:rPr lang="es-MX" b="1" dirty="0">
                <a:sym typeface="Wingdings" panose="05000000000000000000" pitchFamily="2" charset="2"/>
              </a:rPr>
              <a:t>CLAVES DEL COMPORTAMIENTO INDIVIDUAL ESTÁN REPRESENTADOS POR</a:t>
            </a:r>
            <a:r>
              <a:rPr lang="es-MX" b="1" dirty="0" smtClean="0">
                <a:sym typeface="Wingdings" panose="05000000000000000000" pitchFamily="2" charset="2"/>
              </a:rPr>
              <a:t>:</a:t>
            </a:r>
          </a:p>
          <a:p>
            <a:pPr algn="ctr"/>
            <a:endParaRPr lang="es-MX" b="1" dirty="0">
              <a:sym typeface="Wingdings" panose="05000000000000000000" pitchFamily="2" charset="2"/>
            </a:endParaRPr>
          </a:p>
          <a:p>
            <a:pPr algn="ctr"/>
            <a:endParaRPr lang="es-MX" b="1" dirty="0" smtClean="0">
              <a:sym typeface="Wingdings" panose="05000000000000000000" pitchFamily="2" charset="2"/>
            </a:endParaRPr>
          </a:p>
          <a:p>
            <a:pPr algn="ctr"/>
            <a:endParaRPr lang="es-MX" b="1" dirty="0">
              <a:sym typeface="Wingdings" panose="05000000000000000000" pitchFamily="2" charset="2"/>
            </a:endParaRPr>
          </a:p>
          <a:p>
            <a:pPr algn="ctr"/>
            <a:endParaRPr lang="es-MX" b="1" dirty="0">
              <a:solidFill>
                <a:schemeClr val="tx1"/>
              </a:solidFill>
              <a:sym typeface="Wingdings" panose="05000000000000000000" pitchFamily="2" charset="2"/>
            </a:endParaRPr>
          </a:p>
        </p:txBody>
      </p:sp>
      <p:sp>
        <p:nvSpPr>
          <p:cNvPr id="3" name="Rectángulo redondeado 2"/>
          <p:cNvSpPr/>
          <p:nvPr/>
        </p:nvSpPr>
        <p:spPr>
          <a:xfrm>
            <a:off x="6641482" y="1133978"/>
            <a:ext cx="2084496"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PERSONALIDAD</a:t>
            </a:r>
          </a:p>
        </p:txBody>
      </p:sp>
      <p:sp>
        <p:nvSpPr>
          <p:cNvPr id="4" name="Rectángulo redondeado 3"/>
          <p:cNvSpPr/>
          <p:nvPr/>
        </p:nvSpPr>
        <p:spPr>
          <a:xfrm>
            <a:off x="4055359" y="1141688"/>
            <a:ext cx="1830530"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HABILIDADES</a:t>
            </a:r>
          </a:p>
        </p:txBody>
      </p:sp>
      <p:sp>
        <p:nvSpPr>
          <p:cNvPr id="5" name="Rectángulo redondeado 4"/>
          <p:cNvSpPr/>
          <p:nvPr/>
        </p:nvSpPr>
        <p:spPr>
          <a:xfrm>
            <a:off x="1035034" y="1113713"/>
            <a:ext cx="235316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smtClean="0">
                <a:solidFill>
                  <a:schemeClr val="tx1"/>
                </a:solidFill>
                <a:sym typeface="Wingdings" panose="05000000000000000000" pitchFamily="2" charset="2"/>
              </a:rPr>
              <a:t>CARACT. BIOLÓGICAS</a:t>
            </a:r>
            <a:endParaRPr lang="es-MX" sz="1600" b="1" dirty="0">
              <a:solidFill>
                <a:schemeClr val="tx1"/>
              </a:solidFill>
              <a:sym typeface="Wingdings" panose="05000000000000000000" pitchFamily="2" charset="2"/>
            </a:endParaRPr>
          </a:p>
        </p:txBody>
      </p:sp>
      <p:sp>
        <p:nvSpPr>
          <p:cNvPr id="6" name="Rectángulo redondeado 5"/>
          <p:cNvSpPr/>
          <p:nvPr/>
        </p:nvSpPr>
        <p:spPr>
          <a:xfrm>
            <a:off x="9235206" y="1113712"/>
            <a:ext cx="190098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APRENDIZAJE</a:t>
            </a:r>
          </a:p>
        </p:txBody>
      </p:sp>
      <p:sp>
        <p:nvSpPr>
          <p:cNvPr id="8" name="Flecha abajo 7"/>
          <p:cNvSpPr/>
          <p:nvPr/>
        </p:nvSpPr>
        <p:spPr>
          <a:xfrm>
            <a:off x="4731731" y="1594258"/>
            <a:ext cx="374755" cy="8844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CuadroTexto 8"/>
          <p:cNvSpPr txBox="1"/>
          <p:nvPr/>
        </p:nvSpPr>
        <p:spPr>
          <a:xfrm>
            <a:off x="464693" y="2406326"/>
            <a:ext cx="11167674" cy="3139321"/>
          </a:xfrm>
          <a:prstGeom prst="rect">
            <a:avLst/>
          </a:prstGeom>
          <a:noFill/>
        </p:spPr>
        <p:txBody>
          <a:bodyPr wrap="square" rtlCol="0">
            <a:spAutoFit/>
          </a:bodyPr>
          <a:lstStyle/>
          <a:p>
            <a:pPr algn="ctr">
              <a:lnSpc>
                <a:spcPct val="150000"/>
              </a:lnSpc>
            </a:pPr>
            <a:r>
              <a:rPr lang="es-MX" b="1" dirty="0" smtClean="0"/>
              <a:t>CAPACIDAD DE UNA PERSONA PARA LLEVAR A CABO DIVERSAS ACTIVIDADES</a:t>
            </a:r>
          </a:p>
          <a:p>
            <a:pPr algn="ctr">
              <a:lnSpc>
                <a:spcPct val="150000"/>
              </a:lnSpc>
            </a:pPr>
            <a:r>
              <a:rPr lang="es-MX" b="1" dirty="0" smtClean="0"/>
              <a:t>PARA SU ESTUDIO LAS DIVIDE EN 2 VERTIENTES</a:t>
            </a:r>
            <a:r>
              <a:rPr lang="es-MX" dirty="0" smtClean="0"/>
              <a:t>: INTELECTUALES Y FÍSICAS.</a:t>
            </a:r>
          </a:p>
          <a:p>
            <a:endParaRPr lang="es-MX" dirty="0"/>
          </a:p>
          <a:p>
            <a:r>
              <a:rPr lang="es-MX" b="1" dirty="0" smtClean="0"/>
              <a:t>LA GERENCIA DEBE:</a:t>
            </a:r>
          </a:p>
          <a:p>
            <a:pPr marL="285750" indent="-285750">
              <a:lnSpc>
                <a:spcPct val="150000"/>
              </a:lnSpc>
              <a:buFontTx/>
              <a:buChar char="-"/>
            </a:pPr>
            <a:r>
              <a:rPr lang="es-MX" dirty="0" smtClean="0"/>
              <a:t>Conocer las habilidades necesarias para cada trabajo, para entonces seleccionar a quien esté más capacitado/a</a:t>
            </a:r>
          </a:p>
          <a:p>
            <a:pPr marL="285750" indent="-285750">
              <a:lnSpc>
                <a:spcPct val="150000"/>
              </a:lnSpc>
              <a:buFontTx/>
              <a:buChar char="-"/>
            </a:pPr>
            <a:r>
              <a:rPr lang="es-MX" dirty="0" smtClean="0"/>
              <a:t>El promover o ascender a una persona debe estar relacionado con estas habilidades</a:t>
            </a:r>
          </a:p>
          <a:p>
            <a:pPr marL="285750" indent="-285750">
              <a:lnSpc>
                <a:spcPct val="150000"/>
              </a:lnSpc>
              <a:buFontTx/>
              <a:buChar char="-"/>
            </a:pPr>
            <a:r>
              <a:rPr lang="es-MX" dirty="0" smtClean="0"/>
              <a:t>Recordar que a través del aprendizaje se pueden actualizar algunas habilidades que se creían olvidadas y/o desarrollar nuevas.</a:t>
            </a:r>
            <a:endParaRPr lang="es-MX" dirty="0"/>
          </a:p>
        </p:txBody>
      </p:sp>
    </p:spTree>
    <p:extLst>
      <p:ext uri="{BB962C8B-B14F-4D97-AF65-F5344CB8AC3E}">
        <p14:creationId xmlns:p14="http://schemas.microsoft.com/office/powerpoint/2010/main" val="2483398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 calcmode="lin" valueType="num">
                                      <p:cBhvr additive="base">
                                        <p:cTn id="3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9">
                                            <p:txEl>
                                              <p:pRg st="1" end="1"/>
                                            </p:txEl>
                                          </p:spTgt>
                                        </p:tgtEl>
                                        <p:attrNameLst>
                                          <p:attrName>style.visibility</p:attrName>
                                        </p:attrNameLst>
                                      </p:cBhvr>
                                      <p:to>
                                        <p:strVal val="visible"/>
                                      </p:to>
                                    </p:set>
                                    <p:anim calcmode="lin" valueType="num">
                                      <p:cBhvr additive="base">
                                        <p:cTn id="4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9">
                                            <p:txEl>
                                              <p:pRg st="3" end="3"/>
                                            </p:txEl>
                                          </p:spTgt>
                                        </p:tgtEl>
                                        <p:attrNameLst>
                                          <p:attrName>style.visibility</p:attrName>
                                        </p:attrNameLst>
                                      </p:cBhvr>
                                      <p:to>
                                        <p:strVal val="visible"/>
                                      </p:to>
                                    </p:set>
                                    <p:anim calcmode="lin" valueType="num">
                                      <p:cBhvr additive="base">
                                        <p:cTn id="47"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9">
                                            <p:txEl>
                                              <p:pRg st="4" end="4"/>
                                            </p:txEl>
                                          </p:spTgt>
                                        </p:tgtEl>
                                        <p:attrNameLst>
                                          <p:attrName>style.visibility</p:attrName>
                                        </p:attrNameLst>
                                      </p:cBhvr>
                                      <p:to>
                                        <p:strVal val="visible"/>
                                      </p:to>
                                    </p:set>
                                    <p:anim calcmode="lin" valueType="num">
                                      <p:cBhvr additive="base">
                                        <p:cTn id="53"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9">
                                            <p:txEl>
                                              <p:pRg st="4" end="4"/>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9">
                                            <p:txEl>
                                              <p:pRg st="5" end="5"/>
                                            </p:txEl>
                                          </p:spTgt>
                                        </p:tgtEl>
                                        <p:attrNameLst>
                                          <p:attrName>style.visibility</p:attrName>
                                        </p:attrNameLst>
                                      </p:cBhvr>
                                      <p:to>
                                        <p:strVal val="visible"/>
                                      </p:to>
                                    </p:set>
                                    <p:anim calcmode="lin" valueType="num">
                                      <p:cBhvr additive="base">
                                        <p:cTn id="5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9">
                                            <p:txEl>
                                              <p:pRg st="5" end="5"/>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9">
                                            <p:txEl>
                                              <p:pRg st="6" end="6"/>
                                            </p:txEl>
                                          </p:spTgt>
                                        </p:tgtEl>
                                        <p:attrNameLst>
                                          <p:attrName>style.visibility</p:attrName>
                                        </p:attrNameLst>
                                      </p:cBhvr>
                                      <p:to>
                                        <p:strVal val="visible"/>
                                      </p:to>
                                    </p:set>
                                    <p:anim calcmode="lin" valueType="num">
                                      <p:cBhvr additive="base">
                                        <p:cTn id="61"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464693" y="404305"/>
            <a:ext cx="11323109" cy="175427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b="1" dirty="0">
                <a:solidFill>
                  <a:schemeClr val="tx1"/>
                </a:solidFill>
                <a:sym typeface="Wingdings" panose="05000000000000000000" pitchFamily="2" charset="2"/>
              </a:rPr>
              <a:t>ROBBINS </a:t>
            </a:r>
            <a:r>
              <a:rPr lang="es-MX" dirty="0" smtClean="0">
                <a:sym typeface="Wingdings" panose="05000000000000000000" pitchFamily="2" charset="2"/>
              </a:rPr>
              <a:t> </a:t>
            </a:r>
            <a:r>
              <a:rPr lang="es-MX" b="1" dirty="0">
                <a:sym typeface="Wingdings" panose="05000000000000000000" pitchFamily="2" charset="2"/>
              </a:rPr>
              <a:t>LOS </a:t>
            </a:r>
            <a:r>
              <a:rPr lang="es-MX" b="1" dirty="0" smtClean="0">
                <a:sym typeface="Wingdings" panose="05000000000000000000" pitchFamily="2" charset="2"/>
              </a:rPr>
              <a:t>ELEMENTOS </a:t>
            </a:r>
            <a:r>
              <a:rPr lang="es-MX" b="1" dirty="0">
                <a:sym typeface="Wingdings" panose="05000000000000000000" pitchFamily="2" charset="2"/>
              </a:rPr>
              <a:t>CLAVES DEL COMPORTAMIENTO INDIVIDUAL ESTÁN REPRESENTADOS POR</a:t>
            </a:r>
            <a:r>
              <a:rPr lang="es-MX" b="1" dirty="0" smtClean="0">
                <a:sym typeface="Wingdings" panose="05000000000000000000" pitchFamily="2" charset="2"/>
              </a:rPr>
              <a:t>:</a:t>
            </a:r>
          </a:p>
          <a:p>
            <a:pPr algn="ctr"/>
            <a:endParaRPr lang="es-MX" b="1" dirty="0">
              <a:sym typeface="Wingdings" panose="05000000000000000000" pitchFamily="2" charset="2"/>
            </a:endParaRPr>
          </a:p>
          <a:p>
            <a:pPr algn="ctr"/>
            <a:endParaRPr lang="es-MX" b="1" dirty="0" smtClean="0">
              <a:sym typeface="Wingdings" panose="05000000000000000000" pitchFamily="2" charset="2"/>
            </a:endParaRPr>
          </a:p>
          <a:p>
            <a:pPr algn="ctr"/>
            <a:endParaRPr lang="es-MX" b="1" dirty="0">
              <a:sym typeface="Wingdings" panose="05000000000000000000" pitchFamily="2" charset="2"/>
            </a:endParaRPr>
          </a:p>
          <a:p>
            <a:pPr algn="ctr"/>
            <a:endParaRPr lang="es-MX" b="1" dirty="0">
              <a:solidFill>
                <a:schemeClr val="tx1"/>
              </a:solidFill>
              <a:sym typeface="Wingdings" panose="05000000000000000000" pitchFamily="2" charset="2"/>
            </a:endParaRPr>
          </a:p>
        </p:txBody>
      </p:sp>
      <p:sp>
        <p:nvSpPr>
          <p:cNvPr id="3" name="Rectángulo redondeado 2"/>
          <p:cNvSpPr/>
          <p:nvPr/>
        </p:nvSpPr>
        <p:spPr>
          <a:xfrm>
            <a:off x="6641482" y="1133978"/>
            <a:ext cx="2084496"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PERSONALIDAD</a:t>
            </a:r>
          </a:p>
        </p:txBody>
      </p:sp>
      <p:sp>
        <p:nvSpPr>
          <p:cNvPr id="4" name="Rectángulo redondeado 3"/>
          <p:cNvSpPr/>
          <p:nvPr/>
        </p:nvSpPr>
        <p:spPr>
          <a:xfrm>
            <a:off x="4055359" y="1141688"/>
            <a:ext cx="1830530"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HABILIDADES</a:t>
            </a:r>
          </a:p>
        </p:txBody>
      </p:sp>
      <p:sp>
        <p:nvSpPr>
          <p:cNvPr id="5" name="Rectángulo redondeado 4"/>
          <p:cNvSpPr/>
          <p:nvPr/>
        </p:nvSpPr>
        <p:spPr>
          <a:xfrm>
            <a:off x="1035034" y="1113713"/>
            <a:ext cx="235316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smtClean="0">
                <a:solidFill>
                  <a:schemeClr val="tx1"/>
                </a:solidFill>
                <a:sym typeface="Wingdings" panose="05000000000000000000" pitchFamily="2" charset="2"/>
              </a:rPr>
              <a:t>CARACT. BIOLÓGICAS</a:t>
            </a:r>
            <a:endParaRPr lang="es-MX" sz="1600" b="1" dirty="0">
              <a:solidFill>
                <a:schemeClr val="tx1"/>
              </a:solidFill>
              <a:sym typeface="Wingdings" panose="05000000000000000000" pitchFamily="2" charset="2"/>
            </a:endParaRPr>
          </a:p>
        </p:txBody>
      </p:sp>
      <p:sp>
        <p:nvSpPr>
          <p:cNvPr id="6" name="Rectángulo redondeado 5"/>
          <p:cNvSpPr/>
          <p:nvPr/>
        </p:nvSpPr>
        <p:spPr>
          <a:xfrm>
            <a:off x="9235206" y="1113712"/>
            <a:ext cx="190098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APRENDIZAJE</a:t>
            </a:r>
          </a:p>
        </p:txBody>
      </p:sp>
      <p:sp>
        <p:nvSpPr>
          <p:cNvPr id="7" name="Flecha abajo 6"/>
          <p:cNvSpPr/>
          <p:nvPr/>
        </p:nvSpPr>
        <p:spPr>
          <a:xfrm>
            <a:off x="7489923" y="1609248"/>
            <a:ext cx="374755" cy="8844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CuadroTexto 7"/>
          <p:cNvSpPr txBox="1"/>
          <p:nvPr/>
        </p:nvSpPr>
        <p:spPr>
          <a:xfrm>
            <a:off x="464693" y="2383436"/>
            <a:ext cx="11323109" cy="3816429"/>
          </a:xfrm>
          <a:prstGeom prst="rect">
            <a:avLst/>
          </a:prstGeom>
          <a:noFill/>
        </p:spPr>
        <p:txBody>
          <a:bodyPr wrap="square" rtlCol="0">
            <a:spAutoFit/>
          </a:bodyPr>
          <a:lstStyle/>
          <a:p>
            <a:pPr marL="285750" indent="-285750" algn="ctr">
              <a:buFontTx/>
              <a:buChar char="-"/>
            </a:pPr>
            <a:r>
              <a:rPr lang="es-MX" b="1" dirty="0" smtClean="0"/>
              <a:t>Lo que la persona tiene de único, lo que la diferencia de los demás.</a:t>
            </a:r>
          </a:p>
          <a:p>
            <a:pPr marL="285750" indent="-285750">
              <a:buFontTx/>
              <a:buChar char="-"/>
            </a:pPr>
            <a:r>
              <a:rPr lang="es-MX" dirty="0" smtClean="0"/>
              <a:t>Las </a:t>
            </a:r>
            <a:r>
              <a:rPr lang="es-MX" b="1" dirty="0" smtClean="0"/>
              <a:t>diferentes teorías psicológicas </a:t>
            </a:r>
            <a:r>
              <a:rPr lang="es-MX" dirty="0" smtClean="0"/>
              <a:t>recalcan determinados aspectos concretos de la personalidad y discrepan sobre cómo se organiza, se desarrolla y se manifiesta en el comportamiento.</a:t>
            </a:r>
          </a:p>
          <a:p>
            <a:pPr marL="285750" indent="-285750">
              <a:buFontTx/>
              <a:buChar char="-"/>
            </a:pPr>
            <a:r>
              <a:rPr lang="es-MX" b="1" dirty="0" smtClean="0"/>
              <a:t>LA PERSONALIDAD SE VA FORMANDO</a:t>
            </a:r>
            <a:r>
              <a:rPr lang="es-MX" dirty="0" smtClean="0"/>
              <a:t> A LO LARGO DE LAVIDA DE LA PERSONA, CON BASE EN DOS FACTORES QUE INTERACTÚAN CONSTANTEMENTE: LA HERENCIA Y EL AMBIENTE.</a:t>
            </a:r>
          </a:p>
          <a:p>
            <a:pPr marL="285750" indent="-285750">
              <a:buFontTx/>
              <a:buChar char="-"/>
            </a:pPr>
            <a:r>
              <a:rPr lang="es-MX" dirty="0"/>
              <a:t>La mayoría de los expertos cree que </a:t>
            </a:r>
            <a:r>
              <a:rPr lang="es-MX" b="1" dirty="0"/>
              <a:t>las experiencias de un niño en su entorno familiar </a:t>
            </a:r>
            <a:r>
              <a:rPr lang="es-MX" dirty="0"/>
              <a:t>son cruciales, especialmente la forma en que sean satisfechas sus necesidades básicas o el modelo de educación que se siga, aspectos que pueden dejar una huella duradera en la personalidad. </a:t>
            </a:r>
            <a:endParaRPr lang="es-MX" dirty="0" smtClean="0"/>
          </a:p>
          <a:p>
            <a:pPr marL="285750" indent="-285750">
              <a:buFontTx/>
              <a:buChar char="-"/>
            </a:pPr>
            <a:endParaRPr lang="es-MX" dirty="0"/>
          </a:p>
          <a:p>
            <a:pPr algn="ctr"/>
            <a:r>
              <a:rPr lang="es-MX" sz="2000" b="1" dirty="0"/>
              <a:t>Una vez entendido que la personalidad se refiere a una serie de características personales, en donde se muestran motivos, emociones, valores, intereses, actitudes y competencias. Organizadas en el entorno social, cultural y </a:t>
            </a:r>
            <a:r>
              <a:rPr lang="es-MX" sz="2000" b="1" dirty="0" smtClean="0"/>
              <a:t>familiar, este </a:t>
            </a:r>
            <a:r>
              <a:rPr lang="es-MX" sz="2000" b="1" dirty="0"/>
              <a:t>elemento influye de manera determinante en el desempeño laboral y el éxito de la organización. </a:t>
            </a:r>
          </a:p>
        </p:txBody>
      </p:sp>
    </p:spTree>
    <p:extLst>
      <p:ext uri="{BB962C8B-B14F-4D97-AF65-F5344CB8AC3E}">
        <p14:creationId xmlns:p14="http://schemas.microsoft.com/office/powerpoint/2010/main" val="2963577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anim calcmode="lin" valueType="num">
                                      <p:cBhvr additive="base">
                                        <p:cTn id="3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8">
                                            <p:txEl>
                                              <p:pRg st="1" end="1"/>
                                            </p:txEl>
                                          </p:spTgt>
                                        </p:tgtEl>
                                        <p:attrNameLst>
                                          <p:attrName>style.visibility</p:attrName>
                                        </p:attrNameLst>
                                      </p:cBhvr>
                                      <p:to>
                                        <p:strVal val="visible"/>
                                      </p:to>
                                    </p:set>
                                    <p:anim calcmode="lin" valueType="num">
                                      <p:cBhvr additive="base">
                                        <p:cTn id="4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8">
                                            <p:txEl>
                                              <p:pRg st="2" end="2"/>
                                            </p:txEl>
                                          </p:spTgt>
                                        </p:tgtEl>
                                        <p:attrNameLst>
                                          <p:attrName>style.visibility</p:attrName>
                                        </p:attrNameLst>
                                      </p:cBhvr>
                                      <p:to>
                                        <p:strVal val="visible"/>
                                      </p:to>
                                    </p:set>
                                    <p:anim calcmode="lin" valueType="num">
                                      <p:cBhvr additive="base">
                                        <p:cTn id="4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8">
                                            <p:txEl>
                                              <p:pRg st="2" end="2"/>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8">
                                            <p:txEl>
                                              <p:pRg st="3" end="3"/>
                                            </p:txEl>
                                          </p:spTgt>
                                        </p:tgtEl>
                                        <p:attrNameLst>
                                          <p:attrName>style.visibility</p:attrName>
                                        </p:attrNameLst>
                                      </p:cBhvr>
                                      <p:to>
                                        <p:strVal val="visible"/>
                                      </p:to>
                                    </p:set>
                                    <p:anim calcmode="lin" valueType="num">
                                      <p:cBhvr additive="base">
                                        <p:cTn id="51"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8">
                                            <p:txEl>
                                              <p:pRg st="5" end="5"/>
                                            </p:txEl>
                                          </p:spTgt>
                                        </p:tgtEl>
                                        <p:attrNameLst>
                                          <p:attrName>style.visibility</p:attrName>
                                        </p:attrNameLst>
                                      </p:cBhvr>
                                      <p:to>
                                        <p:strVal val="visible"/>
                                      </p:to>
                                    </p:set>
                                    <p:anim calcmode="lin" valueType="num">
                                      <p:cBhvr additive="base">
                                        <p:cTn id="5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464693" y="404306"/>
            <a:ext cx="11323109" cy="133699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b="1" dirty="0">
                <a:solidFill>
                  <a:schemeClr val="tx1"/>
                </a:solidFill>
                <a:sym typeface="Wingdings" panose="05000000000000000000" pitchFamily="2" charset="2"/>
              </a:rPr>
              <a:t>ROBBINS </a:t>
            </a:r>
            <a:r>
              <a:rPr lang="es-MX" dirty="0" smtClean="0">
                <a:sym typeface="Wingdings" panose="05000000000000000000" pitchFamily="2" charset="2"/>
              </a:rPr>
              <a:t> </a:t>
            </a:r>
            <a:r>
              <a:rPr lang="es-MX" b="1" dirty="0">
                <a:sym typeface="Wingdings" panose="05000000000000000000" pitchFamily="2" charset="2"/>
              </a:rPr>
              <a:t>LOS </a:t>
            </a:r>
            <a:r>
              <a:rPr lang="es-MX" b="1" dirty="0" smtClean="0">
                <a:sym typeface="Wingdings" panose="05000000000000000000" pitchFamily="2" charset="2"/>
              </a:rPr>
              <a:t>ELEMENTOS </a:t>
            </a:r>
            <a:r>
              <a:rPr lang="es-MX" b="1" dirty="0">
                <a:sym typeface="Wingdings" panose="05000000000000000000" pitchFamily="2" charset="2"/>
              </a:rPr>
              <a:t>CLAVES DEL COMPORTAMIENTO INDIVIDUAL ESTÁN REPRESENTADOS POR</a:t>
            </a:r>
            <a:r>
              <a:rPr lang="es-MX" b="1" dirty="0" smtClean="0">
                <a:sym typeface="Wingdings" panose="05000000000000000000" pitchFamily="2" charset="2"/>
              </a:rPr>
              <a:t>:</a:t>
            </a:r>
          </a:p>
          <a:p>
            <a:pPr algn="ctr"/>
            <a:endParaRPr lang="es-MX" b="1" dirty="0">
              <a:sym typeface="Wingdings" panose="05000000000000000000" pitchFamily="2" charset="2"/>
            </a:endParaRPr>
          </a:p>
          <a:p>
            <a:pPr algn="ctr"/>
            <a:endParaRPr lang="es-MX" b="1" dirty="0">
              <a:solidFill>
                <a:schemeClr val="tx1"/>
              </a:solidFill>
              <a:sym typeface="Wingdings" panose="05000000000000000000" pitchFamily="2" charset="2"/>
            </a:endParaRPr>
          </a:p>
        </p:txBody>
      </p:sp>
      <p:sp>
        <p:nvSpPr>
          <p:cNvPr id="3" name="Rectángulo redondeado 2"/>
          <p:cNvSpPr/>
          <p:nvPr/>
        </p:nvSpPr>
        <p:spPr>
          <a:xfrm>
            <a:off x="6641482" y="1103998"/>
            <a:ext cx="2084496"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PERSONALIDAD</a:t>
            </a:r>
          </a:p>
        </p:txBody>
      </p:sp>
      <p:sp>
        <p:nvSpPr>
          <p:cNvPr id="4" name="Rectángulo redondeado 3"/>
          <p:cNvSpPr/>
          <p:nvPr/>
        </p:nvSpPr>
        <p:spPr>
          <a:xfrm>
            <a:off x="4055359" y="1111708"/>
            <a:ext cx="1830530"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HABILIDADES</a:t>
            </a:r>
          </a:p>
        </p:txBody>
      </p:sp>
      <p:sp>
        <p:nvSpPr>
          <p:cNvPr id="5" name="Rectángulo redondeado 4"/>
          <p:cNvSpPr/>
          <p:nvPr/>
        </p:nvSpPr>
        <p:spPr>
          <a:xfrm>
            <a:off x="1035034" y="1113713"/>
            <a:ext cx="235316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smtClean="0">
                <a:solidFill>
                  <a:schemeClr val="tx1"/>
                </a:solidFill>
                <a:sym typeface="Wingdings" panose="05000000000000000000" pitchFamily="2" charset="2"/>
              </a:rPr>
              <a:t>CARACT. BIOLÓGICAS</a:t>
            </a:r>
            <a:endParaRPr lang="es-MX" sz="1600" b="1" dirty="0">
              <a:solidFill>
                <a:schemeClr val="tx1"/>
              </a:solidFill>
              <a:sym typeface="Wingdings" panose="05000000000000000000" pitchFamily="2" charset="2"/>
            </a:endParaRPr>
          </a:p>
        </p:txBody>
      </p:sp>
      <p:sp>
        <p:nvSpPr>
          <p:cNvPr id="6" name="Rectángulo redondeado 5"/>
          <p:cNvSpPr/>
          <p:nvPr/>
        </p:nvSpPr>
        <p:spPr>
          <a:xfrm>
            <a:off x="9235206" y="1113712"/>
            <a:ext cx="190098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APRENDIZAJE</a:t>
            </a:r>
          </a:p>
        </p:txBody>
      </p:sp>
      <p:sp>
        <p:nvSpPr>
          <p:cNvPr id="7" name="Flecha abajo 6"/>
          <p:cNvSpPr/>
          <p:nvPr/>
        </p:nvSpPr>
        <p:spPr>
          <a:xfrm>
            <a:off x="7489923" y="1609248"/>
            <a:ext cx="374755" cy="5343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CuadroTexto 7"/>
          <p:cNvSpPr txBox="1"/>
          <p:nvPr/>
        </p:nvSpPr>
        <p:spPr>
          <a:xfrm>
            <a:off x="464693" y="2098624"/>
            <a:ext cx="11323109" cy="4247317"/>
          </a:xfrm>
          <a:prstGeom prst="rect">
            <a:avLst/>
          </a:prstGeom>
          <a:noFill/>
        </p:spPr>
        <p:txBody>
          <a:bodyPr wrap="square" rtlCol="0">
            <a:spAutoFit/>
          </a:bodyPr>
          <a:lstStyle/>
          <a:p>
            <a:pPr algn="just"/>
            <a:r>
              <a:rPr lang="es-MX" b="1" dirty="0" smtClean="0"/>
              <a:t>ALGUNOS ATRIBUTOS DE LA PERSONALIDAD QUE TIENEN ESPECIAL POTENCIAL PARA PREVER EL COMPORTAMIENTO EN LAS ORGANIZACIONES</a:t>
            </a:r>
          </a:p>
          <a:p>
            <a:pPr marL="342900" indent="-342900" algn="just">
              <a:buAutoNum type="arabicPeriod"/>
            </a:pPr>
            <a:r>
              <a:rPr lang="es-MX" u="sng" dirty="0" smtClean="0"/>
              <a:t>ORIENTACIÓN A LA REALIZACIÓN</a:t>
            </a:r>
            <a:r>
              <a:rPr lang="es-MX" dirty="0" smtClean="0"/>
              <a:t>: personas con gran necesidad de realización buscan el éxito a través de actividades en las que los desafíos son las mayores motivaciones</a:t>
            </a:r>
          </a:p>
          <a:p>
            <a:pPr marL="342900" indent="-342900" algn="just">
              <a:buAutoNum type="arabicPeriod"/>
            </a:pPr>
            <a:r>
              <a:rPr lang="es-MX" u="sng" dirty="0" smtClean="0"/>
              <a:t>AUTORITARISMO: </a:t>
            </a:r>
            <a:r>
              <a:rPr lang="es-MX" dirty="0" smtClean="0"/>
              <a:t>las personalidades que tienden al autoritarismo funcionan mejor con empleos estructurales, muy apegados a las reglas, y se observa una baja de su rendimiento cuando el puesto exige sensibilidad, capacidad de adaptación a situaciones complejas y cambiantes.</a:t>
            </a:r>
          </a:p>
          <a:p>
            <a:pPr marL="342900" indent="-342900" algn="just">
              <a:buAutoNum type="arabicPeriod"/>
            </a:pPr>
            <a:r>
              <a:rPr lang="es-MX" u="sng" dirty="0"/>
              <a:t>MAQUIAVELISMO: </a:t>
            </a:r>
            <a:r>
              <a:rPr lang="es-MX" dirty="0" smtClean="0"/>
              <a:t>personalidad que son quizás demasiado ávidos de poder. “El fin justifica los medios” </a:t>
            </a:r>
            <a:r>
              <a:rPr lang="es-MX" dirty="0" smtClean="0">
                <a:sym typeface="Wingdings" panose="05000000000000000000" pitchFamily="2" charset="2"/>
              </a:rPr>
              <a:t> tienden a manipular más, buscar ganar más y más. Suelen ser muy difíciles de persuadir.</a:t>
            </a:r>
          </a:p>
          <a:p>
            <a:pPr marL="342900" indent="-342900" algn="just">
              <a:buAutoNum type="arabicPeriod"/>
            </a:pPr>
            <a:r>
              <a:rPr lang="es-MX" dirty="0" smtClean="0"/>
              <a:t>.</a:t>
            </a:r>
            <a:r>
              <a:rPr lang="es-MX" u="sng" dirty="0"/>
              <a:t>AUTOESTIMA</a:t>
            </a:r>
            <a:r>
              <a:rPr lang="es-MX" dirty="0" smtClean="0"/>
              <a:t>: alta autoestima suelen tender a enfrentar miedos, retos, se observa mayor seguridad. Las personalidades con baja autoestima en puestos administrativos tienden a ser complacientes, no generar enfrentamientos.</a:t>
            </a:r>
          </a:p>
          <a:p>
            <a:pPr marL="342900" indent="-342900" algn="just">
              <a:buAutoNum type="arabicPeriod"/>
            </a:pPr>
            <a:r>
              <a:rPr lang="es-MX" u="sng" dirty="0"/>
              <a:t>LOCUS DE CONTROL</a:t>
            </a:r>
          </a:p>
          <a:p>
            <a:pPr marL="342900" indent="-342900" algn="just">
              <a:buAutoNum type="arabicPeriod"/>
            </a:pPr>
            <a:r>
              <a:rPr lang="es-MX" u="sng" dirty="0"/>
              <a:t>AUTOMONITOREO</a:t>
            </a:r>
            <a:r>
              <a:rPr lang="es-MX" dirty="0" smtClean="0"/>
              <a:t>: cap. de individuo a ajustar su comportamiento a factores o situaciones externas.</a:t>
            </a:r>
          </a:p>
          <a:p>
            <a:pPr marL="342900" indent="-342900" algn="just">
              <a:buAutoNum type="arabicPeriod"/>
            </a:pPr>
            <a:r>
              <a:rPr lang="es-MX" u="sng" dirty="0"/>
              <a:t>TOMA DE RIESGOS</a:t>
            </a:r>
            <a:r>
              <a:rPr lang="es-MX" dirty="0" smtClean="0"/>
              <a:t>: es importante tenerla en cuenta en relación a ciertos puestos o roles.</a:t>
            </a:r>
            <a:endParaRPr lang="es-MX" dirty="0"/>
          </a:p>
        </p:txBody>
      </p:sp>
    </p:spTree>
    <p:extLst>
      <p:ext uri="{BB962C8B-B14F-4D97-AF65-F5344CB8AC3E}">
        <p14:creationId xmlns:p14="http://schemas.microsoft.com/office/powerpoint/2010/main" val="1345742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
                                            <p:txEl>
                                              <p:pRg st="1" end="1"/>
                                            </p:txEl>
                                          </p:spTgt>
                                        </p:tgtEl>
                                        <p:attrNameLst>
                                          <p:attrName>style.visibility</p:attrName>
                                        </p:attrNameLst>
                                      </p:cBhvr>
                                      <p:to>
                                        <p:strVal val="visible"/>
                                      </p:to>
                                    </p:set>
                                    <p:anim calcmode="lin" valueType="num">
                                      <p:cBhvr additive="base">
                                        <p:cTn id="4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8">
                                            <p:txEl>
                                              <p:pRg st="2" end="2"/>
                                            </p:txEl>
                                          </p:spTgt>
                                        </p:tgtEl>
                                        <p:attrNameLst>
                                          <p:attrName>style.visibility</p:attrName>
                                        </p:attrNameLst>
                                      </p:cBhvr>
                                      <p:to>
                                        <p:strVal val="visible"/>
                                      </p:to>
                                    </p:set>
                                    <p:anim calcmode="lin" valueType="num">
                                      <p:cBhvr additive="base">
                                        <p:cTn id="4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3" end="3"/>
                                            </p:txEl>
                                          </p:spTgt>
                                        </p:tgtEl>
                                        <p:attrNameLst>
                                          <p:attrName>style.visibility</p:attrName>
                                        </p:attrNameLst>
                                      </p:cBhvr>
                                      <p:to>
                                        <p:strVal val="visible"/>
                                      </p:to>
                                    </p:set>
                                    <p:anim calcmode="lin" valueType="num">
                                      <p:cBhvr additive="base">
                                        <p:cTn id="5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8">
                                            <p:txEl>
                                              <p:pRg st="4" end="4"/>
                                            </p:txEl>
                                          </p:spTgt>
                                        </p:tgtEl>
                                        <p:attrNameLst>
                                          <p:attrName>style.visibility</p:attrName>
                                        </p:attrNameLst>
                                      </p:cBhvr>
                                      <p:to>
                                        <p:strVal val="visible"/>
                                      </p:to>
                                    </p:set>
                                    <p:anim calcmode="lin" valueType="num">
                                      <p:cBhvr additive="base">
                                        <p:cTn id="61"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8">
                                            <p:txEl>
                                              <p:pRg st="5" end="5"/>
                                            </p:txEl>
                                          </p:spTgt>
                                        </p:tgtEl>
                                        <p:attrNameLst>
                                          <p:attrName>style.visibility</p:attrName>
                                        </p:attrNameLst>
                                      </p:cBhvr>
                                      <p:to>
                                        <p:strVal val="visible"/>
                                      </p:to>
                                    </p:set>
                                    <p:anim calcmode="lin" valueType="num">
                                      <p:cBhvr additive="base">
                                        <p:cTn id="6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8">
                                            <p:txEl>
                                              <p:pRg st="6" end="6"/>
                                            </p:txEl>
                                          </p:spTgt>
                                        </p:tgtEl>
                                        <p:attrNameLst>
                                          <p:attrName>style.visibility</p:attrName>
                                        </p:attrNameLst>
                                      </p:cBhvr>
                                      <p:to>
                                        <p:strVal val="visible"/>
                                      </p:to>
                                    </p:set>
                                    <p:anim calcmode="lin" valueType="num">
                                      <p:cBhvr additive="base">
                                        <p:cTn id="73"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8">
                                            <p:txEl>
                                              <p:pRg st="7" end="7"/>
                                            </p:txEl>
                                          </p:spTgt>
                                        </p:tgtEl>
                                        <p:attrNameLst>
                                          <p:attrName>style.visibility</p:attrName>
                                        </p:attrNameLst>
                                      </p:cBhvr>
                                      <p:to>
                                        <p:strVal val="visible"/>
                                      </p:to>
                                    </p:set>
                                    <p:anim calcmode="lin" valueType="num">
                                      <p:cBhvr additive="base">
                                        <p:cTn id="79"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464693" y="464266"/>
            <a:ext cx="11323109" cy="133698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b="1" dirty="0">
                <a:solidFill>
                  <a:schemeClr val="tx1"/>
                </a:solidFill>
                <a:sym typeface="Wingdings" panose="05000000000000000000" pitchFamily="2" charset="2"/>
              </a:rPr>
              <a:t>ROBBINS </a:t>
            </a:r>
            <a:r>
              <a:rPr lang="es-MX" dirty="0" smtClean="0">
                <a:sym typeface="Wingdings" panose="05000000000000000000" pitchFamily="2" charset="2"/>
              </a:rPr>
              <a:t> </a:t>
            </a:r>
            <a:r>
              <a:rPr lang="es-MX" b="1" dirty="0">
                <a:sym typeface="Wingdings" panose="05000000000000000000" pitchFamily="2" charset="2"/>
              </a:rPr>
              <a:t>LOS </a:t>
            </a:r>
            <a:r>
              <a:rPr lang="es-MX" b="1" dirty="0" smtClean="0">
                <a:sym typeface="Wingdings" panose="05000000000000000000" pitchFamily="2" charset="2"/>
              </a:rPr>
              <a:t>ELEMENTOS </a:t>
            </a:r>
            <a:r>
              <a:rPr lang="es-MX" b="1" dirty="0">
                <a:sym typeface="Wingdings" panose="05000000000000000000" pitchFamily="2" charset="2"/>
              </a:rPr>
              <a:t>CLAVES DEL COMPORTAMIENTO INDIVIDUAL ESTÁN REPRESENTADOS POR</a:t>
            </a:r>
            <a:r>
              <a:rPr lang="es-MX" b="1" dirty="0" smtClean="0">
                <a:sym typeface="Wingdings" panose="05000000000000000000" pitchFamily="2" charset="2"/>
              </a:rPr>
              <a:t>:</a:t>
            </a:r>
          </a:p>
          <a:p>
            <a:pPr algn="ctr"/>
            <a:endParaRPr lang="es-MX" b="1" dirty="0" smtClean="0">
              <a:sym typeface="Wingdings" panose="05000000000000000000" pitchFamily="2" charset="2"/>
            </a:endParaRPr>
          </a:p>
          <a:p>
            <a:pPr algn="ctr"/>
            <a:endParaRPr lang="es-MX" b="1" dirty="0">
              <a:sym typeface="Wingdings" panose="05000000000000000000" pitchFamily="2" charset="2"/>
            </a:endParaRPr>
          </a:p>
          <a:p>
            <a:pPr algn="ctr"/>
            <a:endParaRPr lang="es-MX" b="1" dirty="0">
              <a:solidFill>
                <a:schemeClr val="tx1"/>
              </a:solidFill>
              <a:sym typeface="Wingdings" panose="05000000000000000000" pitchFamily="2" charset="2"/>
            </a:endParaRPr>
          </a:p>
        </p:txBody>
      </p:sp>
      <p:sp>
        <p:nvSpPr>
          <p:cNvPr id="3" name="Rectángulo redondeado 2"/>
          <p:cNvSpPr/>
          <p:nvPr/>
        </p:nvSpPr>
        <p:spPr>
          <a:xfrm>
            <a:off x="6641482" y="1133978"/>
            <a:ext cx="2084496"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PERSONALIDAD</a:t>
            </a:r>
          </a:p>
        </p:txBody>
      </p:sp>
      <p:sp>
        <p:nvSpPr>
          <p:cNvPr id="4" name="Rectángulo redondeado 3"/>
          <p:cNvSpPr/>
          <p:nvPr/>
        </p:nvSpPr>
        <p:spPr>
          <a:xfrm>
            <a:off x="4055359" y="1141688"/>
            <a:ext cx="1830530"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HABILIDADES</a:t>
            </a:r>
          </a:p>
        </p:txBody>
      </p:sp>
      <p:sp>
        <p:nvSpPr>
          <p:cNvPr id="5" name="Rectángulo redondeado 4"/>
          <p:cNvSpPr/>
          <p:nvPr/>
        </p:nvSpPr>
        <p:spPr>
          <a:xfrm>
            <a:off x="1035034" y="1113713"/>
            <a:ext cx="235316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smtClean="0">
                <a:solidFill>
                  <a:schemeClr val="tx1"/>
                </a:solidFill>
                <a:sym typeface="Wingdings" panose="05000000000000000000" pitchFamily="2" charset="2"/>
              </a:rPr>
              <a:t>CARACT. BIOLÓGICAS</a:t>
            </a:r>
            <a:endParaRPr lang="es-MX" sz="1600" b="1" dirty="0">
              <a:solidFill>
                <a:schemeClr val="tx1"/>
              </a:solidFill>
              <a:sym typeface="Wingdings" panose="05000000000000000000" pitchFamily="2" charset="2"/>
            </a:endParaRPr>
          </a:p>
        </p:txBody>
      </p:sp>
      <p:sp>
        <p:nvSpPr>
          <p:cNvPr id="6" name="Rectángulo redondeado 5"/>
          <p:cNvSpPr/>
          <p:nvPr/>
        </p:nvSpPr>
        <p:spPr>
          <a:xfrm>
            <a:off x="9235206" y="1113712"/>
            <a:ext cx="1900983" cy="599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sym typeface="Wingdings" panose="05000000000000000000" pitchFamily="2" charset="2"/>
              </a:rPr>
              <a:t>APRENDIZAJE</a:t>
            </a:r>
          </a:p>
        </p:txBody>
      </p:sp>
      <p:sp>
        <p:nvSpPr>
          <p:cNvPr id="7" name="Flecha abajo 6"/>
          <p:cNvSpPr/>
          <p:nvPr/>
        </p:nvSpPr>
        <p:spPr>
          <a:xfrm>
            <a:off x="9998319" y="1713319"/>
            <a:ext cx="374755" cy="5343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CuadroTexto 7"/>
          <p:cNvSpPr txBox="1"/>
          <p:nvPr/>
        </p:nvSpPr>
        <p:spPr>
          <a:xfrm>
            <a:off x="464693" y="1948721"/>
            <a:ext cx="11323109" cy="4108817"/>
          </a:xfrm>
          <a:prstGeom prst="rect">
            <a:avLst/>
          </a:prstGeom>
          <a:noFill/>
        </p:spPr>
        <p:txBody>
          <a:bodyPr wrap="square" rtlCol="0">
            <a:spAutoFit/>
          </a:bodyPr>
          <a:lstStyle/>
          <a:p>
            <a:pPr algn="just"/>
            <a:r>
              <a:rPr lang="es-MX" dirty="0"/>
              <a:t>“Cualquier cambio en el comportamiento, ocurre como resultado de la experiencia. El aprendizaje se da constantemente... Un cambio en el proceso de pensamiento no será aprendizaje sino se acompaña por una modificación de conducta</a:t>
            </a:r>
            <a:r>
              <a:rPr lang="es-MX" dirty="0" smtClean="0"/>
              <a:t>”. </a:t>
            </a:r>
            <a:r>
              <a:rPr lang="es-MX" dirty="0" err="1" smtClean="0"/>
              <a:t>Robbin</a:t>
            </a:r>
            <a:r>
              <a:rPr lang="es-MX" dirty="0" smtClean="0"/>
              <a:t> (1994)</a:t>
            </a:r>
          </a:p>
          <a:p>
            <a:pPr algn="just"/>
            <a:endParaRPr lang="es-MX" dirty="0" smtClean="0"/>
          </a:p>
          <a:p>
            <a:pPr algn="just"/>
            <a:r>
              <a:rPr lang="es-MX" dirty="0" smtClean="0"/>
              <a:t>¿CÓMO APRENDEMOS? </a:t>
            </a:r>
            <a:r>
              <a:rPr lang="es-MX" dirty="0" smtClean="0">
                <a:sym typeface="Wingdings" panose="05000000000000000000" pitchFamily="2" charset="2"/>
              </a:rPr>
              <a:t> Hay muchísimas teorías</a:t>
            </a:r>
          </a:p>
          <a:p>
            <a:pPr algn="just"/>
            <a:r>
              <a:rPr lang="es-MX" dirty="0" smtClean="0">
                <a:sym typeface="Wingdings" panose="05000000000000000000" pitchFamily="2" charset="2"/>
              </a:rPr>
              <a:t>Presenta 3 teorías que explican de diferente forma el proceso por medio del cual adquirimos patrones de comportamientos:</a:t>
            </a:r>
          </a:p>
          <a:p>
            <a:pPr marL="285750" indent="-285750" algn="just">
              <a:lnSpc>
                <a:spcPct val="150000"/>
              </a:lnSpc>
              <a:buFontTx/>
              <a:buChar char="-"/>
            </a:pPr>
            <a:r>
              <a:rPr lang="es-MX" dirty="0" smtClean="0">
                <a:sym typeface="Wingdings" panose="05000000000000000000" pitchFamily="2" charset="2"/>
              </a:rPr>
              <a:t>CONDICIONAMIENTO CLÁSICO: </a:t>
            </a:r>
            <a:r>
              <a:rPr lang="es-MX" dirty="0" err="1" smtClean="0">
                <a:sym typeface="Wingdings" panose="05000000000000000000" pitchFamily="2" charset="2"/>
              </a:rPr>
              <a:t>Pavlov</a:t>
            </a:r>
            <a:r>
              <a:rPr lang="es-MX" dirty="0" smtClean="0">
                <a:sym typeface="Wingdings" panose="05000000000000000000" pitchFamily="2" charset="2"/>
              </a:rPr>
              <a:t> (fines del siglo XIX) ER</a:t>
            </a:r>
          </a:p>
          <a:p>
            <a:pPr marL="285750" indent="-285750" algn="just">
              <a:lnSpc>
                <a:spcPct val="150000"/>
              </a:lnSpc>
              <a:buFontTx/>
              <a:buChar char="-"/>
            </a:pPr>
            <a:r>
              <a:rPr lang="es-MX" dirty="0" smtClean="0">
                <a:sym typeface="Wingdings" panose="05000000000000000000" pitchFamily="2" charset="2"/>
              </a:rPr>
              <a:t>CONDICIONAMIENTO OPERANTE: SKINNER. El comportamiento voluntario y deseado conduce a una </a:t>
            </a:r>
            <a:r>
              <a:rPr lang="es-MX" dirty="0" err="1" smtClean="0">
                <a:sym typeface="Wingdings" panose="05000000000000000000" pitchFamily="2" charset="2"/>
              </a:rPr>
              <a:t>rcompensa</a:t>
            </a:r>
            <a:r>
              <a:rPr lang="es-MX" dirty="0" smtClean="0">
                <a:sym typeface="Wingdings" panose="05000000000000000000" pitchFamily="2" charset="2"/>
              </a:rPr>
              <a:t> o impide un castigo</a:t>
            </a:r>
          </a:p>
          <a:p>
            <a:pPr marL="285750" indent="-285750" algn="just">
              <a:lnSpc>
                <a:spcPct val="150000"/>
              </a:lnSpc>
              <a:buFontTx/>
              <a:buChar char="-"/>
            </a:pPr>
            <a:r>
              <a:rPr lang="es-MX" dirty="0" smtClean="0">
                <a:sym typeface="Wingdings" panose="05000000000000000000" pitchFamily="2" charset="2"/>
              </a:rPr>
              <a:t>APRENDIZAJE SOCIAL: se aprende por medio de la observación y la experiencia directa, la cual es captada a través de su percepción individual.</a:t>
            </a:r>
            <a:endParaRPr lang="es-MX" dirty="0"/>
          </a:p>
        </p:txBody>
      </p:sp>
    </p:spTree>
    <p:extLst>
      <p:ext uri="{BB962C8B-B14F-4D97-AF65-F5344CB8AC3E}">
        <p14:creationId xmlns:p14="http://schemas.microsoft.com/office/powerpoint/2010/main" val="3800859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additive="base">
                                        <p:cTn id="3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
                                            <p:txEl>
                                              <p:pRg st="2" end="2"/>
                                            </p:txEl>
                                          </p:spTgt>
                                        </p:tgtEl>
                                        <p:attrNameLst>
                                          <p:attrName>style.visibility</p:attrName>
                                        </p:attrNameLst>
                                      </p:cBhvr>
                                      <p:to>
                                        <p:strVal val="visible"/>
                                      </p:to>
                                    </p:set>
                                    <p:anim calcmode="lin" valueType="num">
                                      <p:cBhvr additive="base">
                                        <p:cTn id="4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8">
                                            <p:txEl>
                                              <p:pRg st="3" end="3"/>
                                            </p:txEl>
                                          </p:spTgt>
                                        </p:tgtEl>
                                        <p:attrNameLst>
                                          <p:attrName>style.visibility</p:attrName>
                                        </p:attrNameLst>
                                      </p:cBhvr>
                                      <p:to>
                                        <p:strVal val="visible"/>
                                      </p:to>
                                    </p:set>
                                    <p:anim calcmode="lin" valueType="num">
                                      <p:cBhvr additive="base">
                                        <p:cTn id="4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8">
                                            <p:txEl>
                                              <p:pRg st="4" end="4"/>
                                            </p:txEl>
                                          </p:spTgt>
                                        </p:tgtEl>
                                        <p:attrNameLst>
                                          <p:attrName>style.visibility</p:attrName>
                                        </p:attrNameLst>
                                      </p:cBhvr>
                                      <p:to>
                                        <p:strVal val="visible"/>
                                      </p:to>
                                    </p:set>
                                    <p:anim calcmode="lin" valueType="num">
                                      <p:cBhvr additive="base">
                                        <p:cTn id="55"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8">
                                            <p:txEl>
                                              <p:pRg st="5" end="5"/>
                                            </p:txEl>
                                          </p:spTgt>
                                        </p:tgtEl>
                                        <p:attrNameLst>
                                          <p:attrName>style.visibility</p:attrName>
                                        </p:attrNameLst>
                                      </p:cBhvr>
                                      <p:to>
                                        <p:strVal val="visible"/>
                                      </p:to>
                                    </p:set>
                                    <p:anim calcmode="lin" valueType="num">
                                      <p:cBhvr additive="base">
                                        <p:cTn id="61"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8">
                                            <p:txEl>
                                              <p:pRg st="6" end="6"/>
                                            </p:txEl>
                                          </p:spTgt>
                                        </p:tgtEl>
                                        <p:attrNameLst>
                                          <p:attrName>style.visibility</p:attrName>
                                        </p:attrNameLst>
                                      </p:cBhvr>
                                      <p:to>
                                        <p:strVal val="visible"/>
                                      </p:to>
                                    </p:set>
                                    <p:anim calcmode="lin" valueType="num">
                                      <p:cBhvr additive="base">
                                        <p:cTn id="67"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919401"/>
          </a:xfrm>
          <a:prstGeom prst="round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2400" b="1" dirty="0" smtClean="0">
                <a:solidFill>
                  <a:schemeClr val="dk1"/>
                </a:solidFill>
              </a:rPr>
              <a:t>2- </a:t>
            </a:r>
            <a:r>
              <a:rPr lang="es-MX" sz="2400" b="1" dirty="0">
                <a:solidFill>
                  <a:schemeClr val="dk1"/>
                </a:solidFill>
              </a:rPr>
              <a:t>NIVEL </a:t>
            </a:r>
            <a:r>
              <a:rPr lang="es-MX" sz="2400" b="1" dirty="0" smtClean="0">
                <a:solidFill>
                  <a:schemeClr val="dk1"/>
                </a:solidFill>
              </a:rPr>
              <a:t>GRUPAL: Contextualización del grupo y factores de la organización que intervienen en esta categoría</a:t>
            </a:r>
            <a:endParaRPr lang="es-MX" sz="2400" b="1" dirty="0">
              <a:solidFill>
                <a:schemeClr val="dk1"/>
              </a:solidFill>
            </a:endParaRPr>
          </a:p>
        </p:txBody>
      </p:sp>
      <p:sp>
        <p:nvSpPr>
          <p:cNvPr id="4" name="Rectángulo redondeado 3"/>
          <p:cNvSpPr/>
          <p:nvPr/>
        </p:nvSpPr>
        <p:spPr>
          <a:xfrm>
            <a:off x="365760" y="1618937"/>
            <a:ext cx="11437034" cy="484182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s-MX" sz="2000" b="1" dirty="0" smtClean="0">
                <a:solidFill>
                  <a:schemeClr val="tx1"/>
                </a:solidFill>
                <a:sym typeface="Wingdings" panose="05000000000000000000" pitchFamily="2" charset="2"/>
              </a:rPr>
              <a:t>Especialistas </a:t>
            </a:r>
            <a:r>
              <a:rPr lang="es-MX" sz="2000" b="1" dirty="0">
                <a:solidFill>
                  <a:schemeClr val="tx1"/>
                </a:solidFill>
                <a:sym typeface="Wingdings" panose="05000000000000000000" pitchFamily="2" charset="2"/>
              </a:rPr>
              <a:t>conceptualizan el grupo dentro del marco del liderazgo eficaz </a:t>
            </a:r>
            <a:r>
              <a:rPr lang="es-MX" sz="2000" dirty="0">
                <a:solidFill>
                  <a:schemeClr val="tx1"/>
                </a:solidFill>
                <a:sym typeface="Wingdings" panose="05000000000000000000" pitchFamily="2" charset="2"/>
              </a:rPr>
              <a:t>para cada miembro de grupo, según la necesidad de la organización. En tal caso, los individuos destacados presenten sus actividades al grupo con ideas de enseñanza y a la vez generar responsabilidad, respeto y jerarquía. </a:t>
            </a:r>
            <a:endParaRPr lang="es-MX" sz="2000" dirty="0" smtClean="0">
              <a:solidFill>
                <a:schemeClr val="tx1"/>
              </a:solidFill>
              <a:sym typeface="Wingdings" panose="05000000000000000000" pitchFamily="2" charset="2"/>
            </a:endParaRPr>
          </a:p>
          <a:p>
            <a:pPr algn="just"/>
            <a:endParaRPr lang="es-MX" sz="2000" dirty="0">
              <a:solidFill>
                <a:schemeClr val="tx1"/>
              </a:solidFill>
              <a:sym typeface="Wingdings" panose="05000000000000000000" pitchFamily="2" charset="2"/>
            </a:endParaRPr>
          </a:p>
          <a:p>
            <a:pPr algn="just"/>
            <a:endParaRPr lang="es-MX" sz="2000" dirty="0">
              <a:solidFill>
                <a:schemeClr val="tx1"/>
              </a:solidFill>
              <a:sym typeface="Wingdings" panose="05000000000000000000" pitchFamily="2" charset="2"/>
            </a:endParaRPr>
          </a:p>
          <a:p>
            <a:pPr algn="just"/>
            <a:r>
              <a:rPr lang="es-MX" sz="2000" b="1" dirty="0" err="1" smtClean="0">
                <a:solidFill>
                  <a:schemeClr val="tx1"/>
                </a:solidFill>
                <a:sym typeface="Wingdings" panose="05000000000000000000" pitchFamily="2" charset="2"/>
              </a:rPr>
              <a:t>O’Toole</a:t>
            </a:r>
            <a:r>
              <a:rPr lang="es-MX" sz="2000" b="1" dirty="0" smtClean="0">
                <a:solidFill>
                  <a:schemeClr val="tx1"/>
                </a:solidFill>
                <a:sym typeface="Wingdings" panose="05000000000000000000" pitchFamily="2" charset="2"/>
              </a:rPr>
              <a:t> </a:t>
            </a:r>
            <a:r>
              <a:rPr lang="es-MX" sz="2000" b="1" dirty="0">
                <a:solidFill>
                  <a:schemeClr val="tx1"/>
                </a:solidFill>
                <a:sym typeface="Wingdings" panose="05000000000000000000" pitchFamily="2" charset="2"/>
              </a:rPr>
              <a:t>(1996) </a:t>
            </a:r>
            <a:r>
              <a:rPr lang="es-MX" sz="2000" dirty="0" smtClean="0">
                <a:solidFill>
                  <a:schemeClr val="tx1"/>
                </a:solidFill>
                <a:sym typeface="Wingdings" panose="05000000000000000000" pitchFamily="2" charset="2"/>
              </a:rPr>
              <a:t>“</a:t>
            </a:r>
            <a:r>
              <a:rPr lang="es-MX" sz="2000" dirty="0">
                <a:solidFill>
                  <a:schemeClr val="tx1"/>
                </a:solidFill>
                <a:sym typeface="Wingdings" panose="05000000000000000000" pitchFamily="2" charset="2"/>
              </a:rPr>
              <a:t>en la actualidad se reconoce cada vez más que el reto de todo directivo consiste en saber sortear los peligros en forma decidida y exitosa, manteniendo condiciones apropiadas que pueden simplemente transformarse con efectividad cuando la organización lo requiera</a:t>
            </a:r>
            <a:r>
              <a:rPr lang="es-MX" sz="2000" dirty="0" smtClean="0">
                <a:solidFill>
                  <a:schemeClr val="tx1"/>
                </a:solidFill>
                <a:sym typeface="Wingdings" panose="05000000000000000000" pitchFamily="2" charset="2"/>
              </a:rPr>
              <a:t>”.</a:t>
            </a:r>
          </a:p>
          <a:p>
            <a:pPr algn="just"/>
            <a:endParaRPr lang="es-MX" sz="2000" dirty="0" smtClean="0">
              <a:solidFill>
                <a:schemeClr val="tx1"/>
              </a:solidFill>
              <a:sym typeface="Wingdings" panose="05000000000000000000" pitchFamily="2" charset="2"/>
            </a:endParaRPr>
          </a:p>
          <a:p>
            <a:pPr algn="ctr"/>
            <a:r>
              <a:rPr lang="es-MX" sz="2000" b="1" dirty="0" smtClean="0">
                <a:solidFill>
                  <a:schemeClr val="tx1"/>
                </a:solidFill>
                <a:sym typeface="Wingdings" panose="05000000000000000000" pitchFamily="2" charset="2"/>
              </a:rPr>
              <a:t>LA CONCEPCIÓN DEL LIDERAZGO CONTEMPORÁNEO EVOLUCIONA PARA LA ORGANIZACIÓN Y EN ESPECIAL PARA EL COMPORTAMIENTO GRUPAL, conllevando a:</a:t>
            </a:r>
          </a:p>
          <a:p>
            <a:pPr algn="ctr"/>
            <a:r>
              <a:rPr lang="es-MX" sz="2000" b="1" dirty="0" smtClean="0">
                <a:solidFill>
                  <a:schemeClr val="tx1"/>
                </a:solidFill>
                <a:sym typeface="Wingdings" panose="05000000000000000000" pitchFamily="2" charset="2"/>
              </a:rPr>
              <a:t>la descentralización, </a:t>
            </a:r>
          </a:p>
          <a:p>
            <a:pPr algn="ctr"/>
            <a:r>
              <a:rPr lang="es-MX" sz="2000" b="1" dirty="0" smtClean="0">
                <a:solidFill>
                  <a:schemeClr val="tx1"/>
                </a:solidFill>
                <a:sym typeface="Wingdings" panose="05000000000000000000" pitchFamily="2" charset="2"/>
              </a:rPr>
              <a:t>atención efectiva </a:t>
            </a:r>
          </a:p>
          <a:p>
            <a:pPr indent="1258888" algn="ctr"/>
            <a:r>
              <a:rPr lang="es-MX" sz="2000" b="1" dirty="0" smtClean="0">
                <a:solidFill>
                  <a:schemeClr val="tx1"/>
                </a:solidFill>
                <a:sym typeface="Wingdings" panose="05000000000000000000" pitchFamily="2" charset="2"/>
              </a:rPr>
              <a:t>y la adaptabilidad a los cambios en el menor tiempo posible. </a:t>
            </a:r>
            <a:endParaRPr lang="es-MX" sz="2000" dirty="0">
              <a:solidFill>
                <a:schemeClr val="tx1"/>
              </a:solidFill>
              <a:sym typeface="Wingdings" panose="05000000000000000000" pitchFamily="2" charset="2"/>
            </a:endParaRPr>
          </a:p>
        </p:txBody>
      </p:sp>
      <p:sp>
        <p:nvSpPr>
          <p:cNvPr id="5" name="Flecha abajo 4"/>
          <p:cNvSpPr/>
          <p:nvPr/>
        </p:nvSpPr>
        <p:spPr>
          <a:xfrm>
            <a:off x="974362" y="2833140"/>
            <a:ext cx="509665" cy="5396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285048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919401"/>
          </a:xfrm>
          <a:prstGeom prst="round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2400" b="1" dirty="0" smtClean="0">
                <a:solidFill>
                  <a:schemeClr val="dk1"/>
                </a:solidFill>
              </a:rPr>
              <a:t>2- </a:t>
            </a:r>
            <a:r>
              <a:rPr lang="es-MX" sz="2400" b="1" dirty="0">
                <a:solidFill>
                  <a:schemeClr val="dk1"/>
                </a:solidFill>
              </a:rPr>
              <a:t>NIVEL </a:t>
            </a:r>
            <a:r>
              <a:rPr lang="es-MX" sz="2400" b="1" dirty="0" smtClean="0">
                <a:solidFill>
                  <a:schemeClr val="dk1"/>
                </a:solidFill>
              </a:rPr>
              <a:t>GRUPAL: Contextualización del grupo y factores de la organización que intervienen en esta categoría</a:t>
            </a:r>
            <a:endParaRPr lang="es-MX" sz="2400" b="1" dirty="0">
              <a:solidFill>
                <a:schemeClr val="dk1"/>
              </a:solidFill>
            </a:endParaRPr>
          </a:p>
        </p:txBody>
      </p:sp>
      <p:sp>
        <p:nvSpPr>
          <p:cNvPr id="3" name="Rectángulo redondeado 2"/>
          <p:cNvSpPr/>
          <p:nvPr/>
        </p:nvSpPr>
        <p:spPr>
          <a:xfrm>
            <a:off x="365760" y="1520391"/>
            <a:ext cx="11437034" cy="158257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s-MX" b="1" dirty="0">
                <a:solidFill>
                  <a:schemeClr val="tx1"/>
                </a:solidFill>
                <a:sym typeface="Wingdings" panose="05000000000000000000" pitchFamily="2" charset="2"/>
              </a:rPr>
              <a:t>El comportamiento grupal </a:t>
            </a:r>
            <a:r>
              <a:rPr lang="es-MX" dirty="0">
                <a:solidFill>
                  <a:schemeClr val="tx1"/>
                </a:solidFill>
                <a:sym typeface="Wingdings" panose="05000000000000000000" pitchFamily="2" charset="2"/>
              </a:rPr>
              <a:t>en una organización </a:t>
            </a:r>
            <a:r>
              <a:rPr lang="es-MX" b="1" dirty="0">
                <a:solidFill>
                  <a:schemeClr val="tx1"/>
                </a:solidFill>
                <a:sym typeface="Wingdings" panose="05000000000000000000" pitchFamily="2" charset="2"/>
              </a:rPr>
              <a:t>depende de variables o factores presentes en todo momento</a:t>
            </a:r>
            <a:r>
              <a:rPr lang="es-MX" dirty="0">
                <a:solidFill>
                  <a:schemeClr val="tx1"/>
                </a:solidFill>
                <a:sym typeface="Wingdings" panose="05000000000000000000" pitchFamily="2" charset="2"/>
              </a:rPr>
              <a:t>, </a:t>
            </a:r>
            <a:r>
              <a:rPr lang="es-MX" b="1" dirty="0">
                <a:solidFill>
                  <a:schemeClr val="tx1"/>
                </a:solidFill>
                <a:sym typeface="Wingdings" panose="05000000000000000000" pitchFamily="2" charset="2"/>
              </a:rPr>
              <a:t>orientando las actividades del grupo según lo requerido por dicha organización</a:t>
            </a:r>
            <a:r>
              <a:rPr lang="es-MX" dirty="0">
                <a:solidFill>
                  <a:schemeClr val="tx1"/>
                </a:solidFill>
                <a:sym typeface="Wingdings" panose="05000000000000000000" pitchFamily="2" charset="2"/>
              </a:rPr>
              <a:t> y a la vez </a:t>
            </a:r>
            <a:r>
              <a:rPr lang="es-MX" b="1" dirty="0">
                <a:solidFill>
                  <a:schemeClr val="tx1"/>
                </a:solidFill>
                <a:sym typeface="Wingdings" panose="05000000000000000000" pitchFamily="2" charset="2"/>
              </a:rPr>
              <a:t>por las funciones que cumple</a:t>
            </a:r>
            <a:r>
              <a:rPr lang="es-MX" dirty="0">
                <a:solidFill>
                  <a:schemeClr val="tx1"/>
                </a:solidFill>
                <a:sym typeface="Wingdings" panose="05000000000000000000" pitchFamily="2" charset="2"/>
              </a:rPr>
              <a:t>. En este caso el rendimiento puede ser proporcional al grado de instrucción que posee cada miembro y la forma en la cual el individuo comprenda el trabajo del grupo.</a:t>
            </a:r>
          </a:p>
        </p:txBody>
      </p:sp>
      <p:sp>
        <p:nvSpPr>
          <p:cNvPr id="4" name="Rectángulo redondeado 3"/>
          <p:cNvSpPr/>
          <p:nvPr/>
        </p:nvSpPr>
        <p:spPr>
          <a:xfrm>
            <a:off x="365760" y="3267856"/>
            <a:ext cx="11437034" cy="336154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s-AR" b="1" dirty="0" smtClean="0"/>
              <a:t>Los críticos hacen una proyección </a:t>
            </a:r>
            <a:r>
              <a:rPr lang="es-AR" b="1" dirty="0"/>
              <a:t>del acto de un grupo</a:t>
            </a:r>
            <a:r>
              <a:rPr lang="es-AR" dirty="0"/>
              <a:t> según las condiciones externas que le impone la organización, siendo presentadas de la siguiente manera: </a:t>
            </a:r>
            <a:endParaRPr lang="es-AR" dirty="0" smtClean="0"/>
          </a:p>
          <a:p>
            <a:r>
              <a:rPr lang="es-AR" dirty="0"/>
              <a:t>Estrategia de la </a:t>
            </a:r>
            <a:r>
              <a:rPr lang="es-AR" dirty="0" smtClean="0"/>
              <a:t>organización</a:t>
            </a:r>
            <a:r>
              <a:rPr lang="es-AR" dirty="0"/>
              <a:t>.</a:t>
            </a:r>
            <a:r>
              <a:rPr lang="es-AR" dirty="0" smtClean="0"/>
              <a:t>  </a:t>
            </a:r>
            <a:endParaRPr lang="es-MX" dirty="0"/>
          </a:p>
          <a:p>
            <a:r>
              <a:rPr lang="es-AR" dirty="0"/>
              <a:t>Estructuras de </a:t>
            </a:r>
            <a:r>
              <a:rPr lang="es-AR" dirty="0" smtClean="0"/>
              <a:t>autoridad.  </a:t>
            </a:r>
            <a:endParaRPr lang="es-MX" dirty="0"/>
          </a:p>
          <a:p>
            <a:r>
              <a:rPr lang="es-AR" dirty="0"/>
              <a:t>Regulaciones </a:t>
            </a:r>
            <a:r>
              <a:rPr lang="es-AR" dirty="0" smtClean="0"/>
              <a:t>Formales. </a:t>
            </a:r>
            <a:endParaRPr lang="es-MX" dirty="0"/>
          </a:p>
          <a:p>
            <a:r>
              <a:rPr lang="es-AR" dirty="0"/>
              <a:t>Recursos </a:t>
            </a:r>
            <a:r>
              <a:rPr lang="es-AR" dirty="0" smtClean="0"/>
              <a:t>organizacionales.  </a:t>
            </a:r>
            <a:endParaRPr lang="es-MX" dirty="0"/>
          </a:p>
          <a:p>
            <a:r>
              <a:rPr lang="es-AR" dirty="0"/>
              <a:t>El proceso de selección de los recursos </a:t>
            </a:r>
            <a:r>
              <a:rPr lang="es-AR" dirty="0" smtClean="0"/>
              <a:t>humanos.  </a:t>
            </a:r>
            <a:endParaRPr lang="es-MX" dirty="0"/>
          </a:p>
          <a:p>
            <a:r>
              <a:rPr lang="es-AR" dirty="0"/>
              <a:t>La evaluación de desempeño y el sistema de </a:t>
            </a:r>
            <a:r>
              <a:rPr lang="es-AR" dirty="0" smtClean="0"/>
              <a:t>recompensa.</a:t>
            </a:r>
            <a:endParaRPr lang="es-MX" dirty="0"/>
          </a:p>
          <a:p>
            <a:r>
              <a:rPr lang="es-AR" dirty="0"/>
              <a:t>La cultura organizacional: básicamente son las reglas no escritas en la organización, pero que por cultura, conocimiento social y conductual del hombre se adoptan y comparten entre los miembros de la organización</a:t>
            </a:r>
            <a:r>
              <a:rPr lang="es-AR" dirty="0" smtClean="0"/>
              <a:t>.</a:t>
            </a:r>
          </a:p>
          <a:p>
            <a:r>
              <a:rPr lang="es-AR" dirty="0" smtClean="0"/>
              <a:t>Ambiente </a:t>
            </a:r>
            <a:r>
              <a:rPr lang="es-AR" dirty="0"/>
              <a:t>físico de </a:t>
            </a:r>
            <a:r>
              <a:rPr lang="es-AR" dirty="0" smtClean="0"/>
              <a:t>trabajo. </a:t>
            </a:r>
            <a:endParaRPr lang="es-MX" dirty="0"/>
          </a:p>
        </p:txBody>
      </p:sp>
    </p:spTree>
    <p:extLst>
      <p:ext uri="{BB962C8B-B14F-4D97-AF65-F5344CB8AC3E}">
        <p14:creationId xmlns:p14="http://schemas.microsoft.com/office/powerpoint/2010/main" val="23166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 calcmode="lin" valueType="num">
                                      <p:cBhvr additive="base">
                                        <p:cTn id="3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 calcmode="lin" valueType="num">
                                      <p:cBhvr additive="base">
                                        <p:cTn id="4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anim calcmode="lin" valueType="num">
                                      <p:cBhvr additive="base">
                                        <p:cTn id="4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6" end="6"/>
                                            </p:txEl>
                                          </p:spTgt>
                                        </p:tgtEl>
                                        <p:attrNameLst>
                                          <p:attrName>style.visibility</p:attrName>
                                        </p:attrNameLst>
                                      </p:cBhvr>
                                      <p:to>
                                        <p:strVal val="visible"/>
                                      </p:to>
                                    </p:set>
                                    <p:anim calcmode="lin" valueType="num">
                                      <p:cBhvr additive="base">
                                        <p:cTn id="5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7" end="7"/>
                                            </p:txEl>
                                          </p:spTgt>
                                        </p:tgtEl>
                                        <p:attrNameLst>
                                          <p:attrName>style.visibility</p:attrName>
                                        </p:attrNameLst>
                                      </p:cBhvr>
                                      <p:to>
                                        <p:strVal val="visible"/>
                                      </p:to>
                                    </p:set>
                                    <p:anim calcmode="lin" valueType="num">
                                      <p:cBhvr additive="base">
                                        <p:cTn id="6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8" end="8"/>
                                            </p:txEl>
                                          </p:spTgt>
                                        </p:tgtEl>
                                        <p:attrNameLst>
                                          <p:attrName>style.visibility</p:attrName>
                                        </p:attrNameLst>
                                      </p:cBhvr>
                                      <p:to>
                                        <p:strVal val="visible"/>
                                      </p:to>
                                    </p:set>
                                    <p:anim calcmode="lin" valueType="num">
                                      <p:cBhvr additive="base">
                                        <p:cTn id="67"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919401"/>
          </a:xfrm>
          <a:prstGeom prst="round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2400" b="1" dirty="0" smtClean="0">
                <a:solidFill>
                  <a:schemeClr val="dk1"/>
                </a:solidFill>
              </a:rPr>
              <a:t>2- </a:t>
            </a:r>
            <a:r>
              <a:rPr lang="es-MX" sz="2400" b="1" dirty="0">
                <a:solidFill>
                  <a:schemeClr val="dk1"/>
                </a:solidFill>
              </a:rPr>
              <a:t>NIVEL </a:t>
            </a:r>
            <a:r>
              <a:rPr lang="es-MX" sz="2400" b="1" dirty="0" smtClean="0">
                <a:solidFill>
                  <a:schemeClr val="dk1"/>
                </a:solidFill>
              </a:rPr>
              <a:t>GRUPAL: Contextualización del grupo y factores de la organización que intervienen en esta categoría</a:t>
            </a:r>
            <a:endParaRPr lang="es-MX" sz="2400" b="1" dirty="0">
              <a:solidFill>
                <a:schemeClr val="dk1"/>
              </a:solidFill>
            </a:endParaRPr>
          </a:p>
        </p:txBody>
      </p:sp>
      <p:sp>
        <p:nvSpPr>
          <p:cNvPr id="3" name="Rectángulo redondeado 2"/>
          <p:cNvSpPr/>
          <p:nvPr/>
        </p:nvSpPr>
        <p:spPr>
          <a:xfrm>
            <a:off x="365760" y="1520391"/>
            <a:ext cx="11437034" cy="1236227"/>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b="1" dirty="0">
                <a:solidFill>
                  <a:schemeClr val="tx1"/>
                </a:solidFill>
                <a:sym typeface="Wingdings" panose="05000000000000000000" pitchFamily="2" charset="2"/>
              </a:rPr>
              <a:t>Por otra parte, existen puntos de vista en donde se refleja el estudio de los factores influyentes en el comportamiento grupal en dos situaciones </a:t>
            </a:r>
            <a:r>
              <a:rPr lang="es-MX" b="1" dirty="0" smtClean="0">
                <a:solidFill>
                  <a:schemeClr val="tx1"/>
                </a:solidFill>
                <a:sym typeface="Wingdings" panose="05000000000000000000" pitchFamily="2" charset="2"/>
              </a:rPr>
              <a:t>básicas:</a:t>
            </a:r>
          </a:p>
          <a:p>
            <a:pPr marL="342900" indent="-342900" algn="ctr">
              <a:buAutoNum type="arabicPeriod"/>
            </a:pPr>
            <a:r>
              <a:rPr lang="es-MX" b="1" dirty="0" smtClean="0">
                <a:solidFill>
                  <a:schemeClr val="tx1"/>
                </a:solidFill>
                <a:sym typeface="Wingdings" panose="05000000000000000000" pitchFamily="2" charset="2"/>
              </a:rPr>
              <a:t>los </a:t>
            </a:r>
            <a:r>
              <a:rPr lang="es-MX" b="1" dirty="0">
                <a:solidFill>
                  <a:schemeClr val="tx1"/>
                </a:solidFill>
                <a:sym typeface="Wingdings" panose="05000000000000000000" pitchFamily="2" charset="2"/>
              </a:rPr>
              <a:t>recursos de los </a:t>
            </a:r>
            <a:r>
              <a:rPr lang="es-MX" b="1" dirty="0" smtClean="0">
                <a:solidFill>
                  <a:schemeClr val="tx1"/>
                </a:solidFill>
                <a:sym typeface="Wingdings" panose="05000000000000000000" pitchFamily="2" charset="2"/>
              </a:rPr>
              <a:t>integrantes                                                                      2. la </a:t>
            </a:r>
            <a:r>
              <a:rPr lang="es-MX" b="1" dirty="0">
                <a:solidFill>
                  <a:schemeClr val="tx1"/>
                </a:solidFill>
                <a:sym typeface="Wingdings" panose="05000000000000000000" pitchFamily="2" charset="2"/>
              </a:rPr>
              <a:t>estructura funcional del grupo.</a:t>
            </a:r>
            <a:endParaRPr lang="es-MX" dirty="0">
              <a:solidFill>
                <a:schemeClr val="tx1"/>
              </a:solidFill>
              <a:sym typeface="Wingdings" panose="05000000000000000000" pitchFamily="2" charset="2"/>
            </a:endParaRPr>
          </a:p>
        </p:txBody>
      </p:sp>
      <p:sp>
        <p:nvSpPr>
          <p:cNvPr id="5" name="Flecha abajo 4"/>
          <p:cNvSpPr/>
          <p:nvPr/>
        </p:nvSpPr>
        <p:spPr>
          <a:xfrm rot="10800000" flipV="1">
            <a:off x="1873400" y="2608805"/>
            <a:ext cx="1293671" cy="625409"/>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CuadroTexto 5"/>
          <p:cNvSpPr txBox="1"/>
          <p:nvPr/>
        </p:nvSpPr>
        <p:spPr>
          <a:xfrm>
            <a:off x="365760" y="3382027"/>
            <a:ext cx="5108114" cy="2553891"/>
          </a:xfrm>
          <a:prstGeom prst="roundRect">
            <a:avLst/>
          </a:prstGeom>
          <a:noFill/>
          <a:ln>
            <a:prstDash val="dash"/>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dirty="0" smtClean="0"/>
              <a:t>Aquí se </a:t>
            </a:r>
            <a:r>
              <a:rPr lang="es-MX" dirty="0"/>
              <a:t>relacionan los </a:t>
            </a:r>
            <a:r>
              <a:rPr lang="es-MX" b="1" dirty="0"/>
              <a:t>niveles potenciales de desempeño</a:t>
            </a:r>
            <a:r>
              <a:rPr lang="es-MX" dirty="0"/>
              <a:t> y los </a:t>
            </a:r>
            <a:r>
              <a:rPr lang="es-MX" b="1" dirty="0"/>
              <a:t>aportes entregados por cada </a:t>
            </a:r>
            <a:r>
              <a:rPr lang="es-MX" b="1" dirty="0" smtClean="0"/>
              <a:t>miembro</a:t>
            </a:r>
            <a:r>
              <a:rPr lang="es-MX" dirty="0" smtClean="0"/>
              <a:t> </a:t>
            </a:r>
            <a:r>
              <a:rPr lang="es-MX" dirty="0" smtClean="0">
                <a:sym typeface="Wingdings" panose="05000000000000000000" pitchFamily="2" charset="2"/>
              </a:rPr>
              <a:t></a:t>
            </a:r>
            <a:r>
              <a:rPr lang="es-MX" dirty="0" smtClean="0"/>
              <a:t> la habilidad y las características de personalidad.</a:t>
            </a:r>
          </a:p>
          <a:p>
            <a:pPr algn="just"/>
            <a:r>
              <a:rPr lang="es-AR" dirty="0"/>
              <a:t>Todas las características presentes en el hombre afectan directamente el desempeño individual y su manera de interactuar e interesarse con las actuaciones de su grupo.</a:t>
            </a:r>
            <a:endParaRPr lang="es-MX" dirty="0"/>
          </a:p>
        </p:txBody>
      </p:sp>
      <p:sp>
        <p:nvSpPr>
          <p:cNvPr id="7" name="Flecha abajo 6"/>
          <p:cNvSpPr/>
          <p:nvPr/>
        </p:nvSpPr>
        <p:spPr>
          <a:xfrm rot="10800000" flipV="1">
            <a:off x="8764802" y="2608805"/>
            <a:ext cx="1293671" cy="625409"/>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CuadroTexto 7"/>
          <p:cNvSpPr txBox="1"/>
          <p:nvPr/>
        </p:nvSpPr>
        <p:spPr>
          <a:xfrm>
            <a:off x="5649238" y="3196225"/>
            <a:ext cx="6240036" cy="2826306"/>
          </a:xfrm>
          <a:prstGeom prst="roundRect">
            <a:avLst/>
          </a:prstGeom>
          <a:noFill/>
          <a:ln>
            <a:prstDash val="dash"/>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sz="1600" b="1" dirty="0" smtClean="0"/>
              <a:t>La </a:t>
            </a:r>
            <a:r>
              <a:rPr lang="es-MX" sz="1600" b="1" dirty="0"/>
              <a:t>estructura del grupo da forma al comportamiento global </a:t>
            </a:r>
            <a:r>
              <a:rPr lang="es-MX" sz="1600" dirty="0"/>
              <a:t>y </a:t>
            </a:r>
            <a:r>
              <a:rPr lang="es-MX" sz="1600" b="1" dirty="0"/>
              <a:t>posibilita la explicación mas aproximada al individuo</a:t>
            </a:r>
            <a:r>
              <a:rPr lang="es-MX" sz="1600" dirty="0"/>
              <a:t>, dándose fundamentalmente a través de </a:t>
            </a:r>
            <a:r>
              <a:rPr lang="es-MX" sz="1600" b="1" dirty="0"/>
              <a:t>dos variables </a:t>
            </a:r>
            <a:r>
              <a:rPr lang="es-MX" sz="1600" b="1" dirty="0" smtClean="0"/>
              <a:t>claves</a:t>
            </a:r>
            <a:r>
              <a:rPr lang="es-MX" sz="1600" dirty="0" smtClean="0"/>
              <a:t>: </a:t>
            </a:r>
          </a:p>
          <a:p>
            <a:pPr marL="285750" indent="-285750" algn="just">
              <a:buFontTx/>
              <a:buChar char="-"/>
            </a:pPr>
            <a:r>
              <a:rPr lang="es-AR" sz="1600" b="1" dirty="0"/>
              <a:t>E</a:t>
            </a:r>
            <a:r>
              <a:rPr lang="es-AR" sz="1600" b="1" dirty="0" smtClean="0"/>
              <a:t>l </a:t>
            </a:r>
            <a:r>
              <a:rPr lang="es-AR" sz="1600" b="1" dirty="0"/>
              <a:t>liderazgo </a:t>
            </a:r>
            <a:r>
              <a:rPr lang="es-AR" sz="1600" b="1" dirty="0" smtClean="0"/>
              <a:t>formal: </a:t>
            </a:r>
            <a:r>
              <a:rPr lang="es-AR" sz="1600" dirty="0" smtClean="0"/>
              <a:t>para </a:t>
            </a:r>
            <a:r>
              <a:rPr lang="es-AR" sz="1600" dirty="0"/>
              <a:t>la gerencia y dirección correcta de los grupos y componentes del sistema, ocupando un lugar clave e importante para los logros del grupo</a:t>
            </a:r>
            <a:r>
              <a:rPr lang="es-AR" sz="1600" dirty="0" smtClean="0"/>
              <a:t>.</a:t>
            </a:r>
          </a:p>
          <a:p>
            <a:pPr marL="285750" indent="-285750" algn="just">
              <a:buFontTx/>
              <a:buChar char="-"/>
            </a:pPr>
            <a:r>
              <a:rPr lang="es-AR" sz="1600" dirty="0" smtClean="0"/>
              <a:t>  </a:t>
            </a:r>
            <a:r>
              <a:rPr lang="es-AR" sz="1600" b="1" dirty="0" smtClean="0"/>
              <a:t>El </a:t>
            </a:r>
            <a:r>
              <a:rPr lang="es-AR" sz="1600" b="1" dirty="0"/>
              <a:t>papel del grupo</a:t>
            </a:r>
            <a:r>
              <a:rPr lang="es-AR" sz="1600" dirty="0"/>
              <a:t>, </a:t>
            </a:r>
            <a:r>
              <a:rPr lang="es-AR" sz="1600" dirty="0" smtClean="0"/>
              <a:t>que es el </a:t>
            </a:r>
            <a:r>
              <a:rPr lang="es-AR" sz="1600" dirty="0"/>
              <a:t>conjunto patrones de comportamiento, rol o función </a:t>
            </a:r>
            <a:r>
              <a:rPr lang="es-AR" sz="1600" dirty="0" smtClean="0"/>
              <a:t>deseable.</a:t>
            </a:r>
          </a:p>
          <a:p>
            <a:pPr algn="just"/>
            <a:r>
              <a:rPr lang="es-AR" sz="1600" b="1" dirty="0" smtClean="0"/>
              <a:t> </a:t>
            </a:r>
            <a:r>
              <a:rPr lang="es-AR" sz="1600" b="1" dirty="0"/>
              <a:t>Estos, deben ser claros y precisos en cuanto a identidad, expectativas, percepción y posibilidades de conflicto.  </a:t>
            </a:r>
            <a:endParaRPr lang="es-MX" b="1" dirty="0"/>
          </a:p>
        </p:txBody>
      </p:sp>
    </p:spTree>
    <p:extLst>
      <p:ext uri="{BB962C8B-B14F-4D97-AF65-F5344CB8AC3E}">
        <p14:creationId xmlns:p14="http://schemas.microsoft.com/office/powerpoint/2010/main" val="2815353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919401"/>
          </a:xfrm>
          <a:prstGeom prst="round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2400" b="1" dirty="0"/>
              <a:t>3</a:t>
            </a:r>
            <a:r>
              <a:rPr lang="es-MX" sz="2400" b="1" dirty="0" smtClean="0">
                <a:solidFill>
                  <a:schemeClr val="dk1"/>
                </a:solidFill>
              </a:rPr>
              <a:t>- </a:t>
            </a:r>
            <a:r>
              <a:rPr lang="es-MX" sz="2400" b="1" dirty="0">
                <a:solidFill>
                  <a:schemeClr val="dk1"/>
                </a:solidFill>
              </a:rPr>
              <a:t>NIVEL </a:t>
            </a:r>
            <a:r>
              <a:rPr lang="es-MX" sz="2400" b="1" dirty="0" smtClean="0">
                <a:solidFill>
                  <a:schemeClr val="dk1"/>
                </a:solidFill>
              </a:rPr>
              <a:t>ORGANIZACIONAL: </a:t>
            </a:r>
            <a:r>
              <a:rPr lang="es-AR" sz="2400" dirty="0"/>
              <a:t>Implicaciones del comportamiento de los empleados en las estructuras o diseños </a:t>
            </a:r>
            <a:r>
              <a:rPr lang="es-AR" sz="2400" dirty="0" smtClean="0"/>
              <a:t>organizacionales.</a:t>
            </a:r>
            <a:endParaRPr lang="es-MX" sz="2400" b="1" dirty="0">
              <a:solidFill>
                <a:schemeClr val="dk1"/>
              </a:solidFill>
            </a:endParaRPr>
          </a:p>
        </p:txBody>
      </p:sp>
      <p:sp>
        <p:nvSpPr>
          <p:cNvPr id="3" name="Rectángulo redondeado 2"/>
          <p:cNvSpPr/>
          <p:nvPr/>
        </p:nvSpPr>
        <p:spPr>
          <a:xfrm>
            <a:off x="365760" y="1520391"/>
            <a:ext cx="11437034" cy="493051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s-MX" b="1" dirty="0">
                <a:solidFill>
                  <a:schemeClr val="tx1"/>
                </a:solidFill>
                <a:sym typeface="Wingdings" panose="05000000000000000000" pitchFamily="2" charset="2"/>
              </a:rPr>
              <a:t>Keith Davis y </a:t>
            </a:r>
            <a:r>
              <a:rPr lang="es-MX" b="1" dirty="0" err="1">
                <a:solidFill>
                  <a:schemeClr val="tx1"/>
                </a:solidFill>
                <a:sym typeface="Wingdings" panose="05000000000000000000" pitchFamily="2" charset="2"/>
              </a:rPr>
              <a:t>Jhon</a:t>
            </a:r>
            <a:r>
              <a:rPr lang="es-MX" b="1" dirty="0">
                <a:solidFill>
                  <a:schemeClr val="tx1"/>
                </a:solidFill>
                <a:sym typeface="Wingdings" panose="05000000000000000000" pitchFamily="2" charset="2"/>
              </a:rPr>
              <a:t> W. </a:t>
            </a:r>
            <a:r>
              <a:rPr lang="es-MX" b="1" dirty="0" err="1">
                <a:solidFill>
                  <a:schemeClr val="tx1"/>
                </a:solidFill>
                <a:sym typeface="Wingdings" panose="05000000000000000000" pitchFamily="2" charset="2"/>
              </a:rPr>
              <a:t>Neustron</a:t>
            </a:r>
            <a:r>
              <a:rPr lang="es-MX" b="1" dirty="0">
                <a:solidFill>
                  <a:schemeClr val="tx1"/>
                </a:solidFill>
                <a:sym typeface="Wingdings" panose="05000000000000000000" pitchFamily="2" charset="2"/>
              </a:rPr>
              <a:t> </a:t>
            </a:r>
            <a:r>
              <a:rPr lang="es-MX" dirty="0">
                <a:solidFill>
                  <a:schemeClr val="tx1"/>
                </a:solidFill>
                <a:sym typeface="Wingdings" panose="05000000000000000000" pitchFamily="2" charset="2"/>
              </a:rPr>
              <a:t>(1994) en su texto Comportamiento Humano en el </a:t>
            </a:r>
            <a:r>
              <a:rPr lang="es-MX" dirty="0" smtClean="0">
                <a:solidFill>
                  <a:schemeClr val="tx1"/>
                </a:solidFill>
                <a:sym typeface="Wingdings" panose="05000000000000000000" pitchFamily="2" charset="2"/>
              </a:rPr>
              <a:t>Trabajo</a:t>
            </a:r>
            <a:r>
              <a:rPr lang="es-MX" dirty="0">
                <a:solidFill>
                  <a:schemeClr val="tx1"/>
                </a:solidFill>
                <a:sym typeface="Wingdings" panose="05000000000000000000" pitchFamily="2" charset="2"/>
              </a:rPr>
              <a:t>, describen </a:t>
            </a:r>
            <a:r>
              <a:rPr lang="es-MX" b="1" dirty="0">
                <a:solidFill>
                  <a:schemeClr val="tx1"/>
                </a:solidFill>
                <a:sym typeface="Wingdings" panose="05000000000000000000" pitchFamily="2" charset="2"/>
              </a:rPr>
              <a:t>que el proceso de desarrollo organizacional admite muchos métodos y enfoques, a saber:  </a:t>
            </a:r>
          </a:p>
          <a:p>
            <a:pPr algn="just"/>
            <a:r>
              <a:rPr lang="es-MX" b="1" dirty="0">
                <a:solidFill>
                  <a:schemeClr val="tx1"/>
                </a:solidFill>
                <a:sym typeface="Wingdings" panose="05000000000000000000" pitchFamily="2" charset="2"/>
              </a:rPr>
              <a:t>1.  Diagnóstico Inicial, </a:t>
            </a:r>
            <a:r>
              <a:rPr lang="es-MX" dirty="0">
                <a:solidFill>
                  <a:schemeClr val="tx1"/>
                </a:solidFill>
                <a:sym typeface="Wingdings" panose="05000000000000000000" pitchFamily="2" charset="2"/>
              </a:rPr>
              <a:t>tomado de las opiniones y consulta con la alta gerencia para definir acciones que </a:t>
            </a:r>
            <a:r>
              <a:rPr lang="es-MX" dirty="0" smtClean="0">
                <a:solidFill>
                  <a:schemeClr val="tx1"/>
                </a:solidFill>
                <a:sym typeface="Wingdings" panose="05000000000000000000" pitchFamily="2" charset="2"/>
              </a:rPr>
              <a:t>asistan </a:t>
            </a:r>
            <a:r>
              <a:rPr lang="es-MX" dirty="0">
                <a:solidFill>
                  <a:schemeClr val="tx1"/>
                </a:solidFill>
                <a:sym typeface="Wingdings" panose="05000000000000000000" pitchFamily="2" charset="2"/>
              </a:rPr>
              <a:t>las situaciones problemáticas de la empresa, elaborando los acercamientos de desarrollo organizacional que tengan más posibilidades de éxito.  </a:t>
            </a:r>
          </a:p>
          <a:p>
            <a:pPr algn="just"/>
            <a:r>
              <a:rPr lang="es-MX" b="1" dirty="0">
                <a:solidFill>
                  <a:schemeClr val="tx1"/>
                </a:solidFill>
                <a:sym typeface="Wingdings" panose="05000000000000000000" pitchFamily="2" charset="2"/>
              </a:rPr>
              <a:t>2.  Integración de la información. </a:t>
            </a:r>
            <a:r>
              <a:rPr lang="es-MX" dirty="0" smtClean="0">
                <a:solidFill>
                  <a:schemeClr val="tx1"/>
                </a:solidFill>
                <a:sym typeface="Wingdings" panose="05000000000000000000" pitchFamily="2" charset="2"/>
              </a:rPr>
              <a:t>Encuestas </a:t>
            </a:r>
            <a:r>
              <a:rPr lang="es-MX" dirty="0">
                <a:solidFill>
                  <a:schemeClr val="tx1"/>
                </a:solidFill>
                <a:sym typeface="Wingdings" panose="05000000000000000000" pitchFamily="2" charset="2"/>
              </a:rPr>
              <a:t>para </a:t>
            </a:r>
            <a:r>
              <a:rPr lang="es-MX" dirty="0" smtClean="0">
                <a:solidFill>
                  <a:schemeClr val="tx1"/>
                </a:solidFill>
                <a:sym typeface="Wingdings" panose="05000000000000000000" pitchFamily="2" charset="2"/>
              </a:rPr>
              <a:t>determinar: </a:t>
            </a:r>
            <a:r>
              <a:rPr lang="es-MX" dirty="0">
                <a:solidFill>
                  <a:schemeClr val="tx1"/>
                </a:solidFill>
                <a:sym typeface="Wingdings" panose="05000000000000000000" pitchFamily="2" charset="2"/>
              </a:rPr>
              <a:t>clima de organización y </a:t>
            </a:r>
            <a:r>
              <a:rPr lang="es-MX" dirty="0" smtClean="0">
                <a:solidFill>
                  <a:schemeClr val="tx1"/>
                </a:solidFill>
                <a:sym typeface="Wingdings" panose="05000000000000000000" pitchFamily="2" charset="2"/>
              </a:rPr>
              <a:t>problemas </a:t>
            </a:r>
            <a:r>
              <a:rPr lang="es-MX" dirty="0">
                <a:solidFill>
                  <a:schemeClr val="tx1"/>
                </a:solidFill>
                <a:sym typeface="Wingdings" panose="05000000000000000000" pitchFamily="2" charset="2"/>
              </a:rPr>
              <a:t>conductuales. </a:t>
            </a:r>
          </a:p>
          <a:p>
            <a:pPr algn="just"/>
            <a:r>
              <a:rPr lang="es-MX" b="1" dirty="0">
                <a:solidFill>
                  <a:schemeClr val="tx1"/>
                </a:solidFill>
                <a:sym typeface="Wingdings" panose="05000000000000000000" pitchFamily="2" charset="2"/>
              </a:rPr>
              <a:t>3.  </a:t>
            </a:r>
            <a:r>
              <a:rPr lang="es-MX" b="1" dirty="0" smtClean="0">
                <a:solidFill>
                  <a:schemeClr val="tx1"/>
                </a:solidFill>
                <a:sym typeface="Wingdings" panose="05000000000000000000" pitchFamily="2" charset="2"/>
              </a:rPr>
              <a:t>Retroalimentación </a:t>
            </a:r>
            <a:r>
              <a:rPr lang="es-MX" b="1" dirty="0">
                <a:solidFill>
                  <a:schemeClr val="tx1"/>
                </a:solidFill>
                <a:sym typeface="Wingdings" panose="05000000000000000000" pitchFamily="2" charset="2"/>
              </a:rPr>
              <a:t>de la información y confirmación</a:t>
            </a:r>
            <a:r>
              <a:rPr lang="es-MX" dirty="0">
                <a:solidFill>
                  <a:schemeClr val="tx1"/>
                </a:solidFill>
                <a:sym typeface="Wingdings" panose="05000000000000000000" pitchFamily="2" charset="2"/>
              </a:rPr>
              <a:t>. Grupos de trabajo revisan la información obtenida para establecer a posteriori las prioridades del cambio.  </a:t>
            </a:r>
          </a:p>
          <a:p>
            <a:pPr algn="just"/>
            <a:r>
              <a:rPr lang="es-MX" b="1" dirty="0">
                <a:solidFill>
                  <a:schemeClr val="tx1"/>
                </a:solidFill>
                <a:sym typeface="Wingdings" panose="05000000000000000000" pitchFamily="2" charset="2"/>
              </a:rPr>
              <a:t>4.  Planeación de la acción y solución de problemas. </a:t>
            </a:r>
          </a:p>
          <a:p>
            <a:pPr algn="just"/>
            <a:r>
              <a:rPr lang="es-MX" b="1" dirty="0">
                <a:solidFill>
                  <a:schemeClr val="tx1"/>
                </a:solidFill>
                <a:sym typeface="Wingdings" panose="05000000000000000000" pitchFamily="2" charset="2"/>
              </a:rPr>
              <a:t>5.  Construcción de equipos, </a:t>
            </a:r>
            <a:r>
              <a:rPr lang="es-MX" dirty="0">
                <a:solidFill>
                  <a:schemeClr val="tx1"/>
                </a:solidFill>
                <a:sym typeface="Wingdings" panose="05000000000000000000" pitchFamily="2" charset="2"/>
              </a:rPr>
              <a:t>donde gerente y subordinados trabajen juntos como equipo en las sesiones de desarrollo organizacional. </a:t>
            </a:r>
          </a:p>
          <a:p>
            <a:pPr algn="just"/>
            <a:r>
              <a:rPr lang="es-MX" b="1" dirty="0">
                <a:solidFill>
                  <a:schemeClr val="tx1"/>
                </a:solidFill>
                <a:sym typeface="Wingdings" panose="05000000000000000000" pitchFamily="2" charset="2"/>
              </a:rPr>
              <a:t>6.  Evaluación y seguimiento. </a:t>
            </a:r>
            <a:r>
              <a:rPr lang="es-MX" dirty="0">
                <a:solidFill>
                  <a:schemeClr val="tx1"/>
                </a:solidFill>
                <a:sym typeface="Wingdings" panose="05000000000000000000" pitchFamily="2" charset="2"/>
              </a:rPr>
              <a:t>Para desarrollar programas adicionales en áreas de su competencia y que son necesarias para la eficacia de la organización en sí.  Cada día el quehacer profesional, exige de los individuos mayor preparación en el campo organizacional </a:t>
            </a:r>
          </a:p>
        </p:txBody>
      </p:sp>
    </p:spTree>
    <p:extLst>
      <p:ext uri="{BB962C8B-B14F-4D97-AF65-F5344CB8AC3E}">
        <p14:creationId xmlns:p14="http://schemas.microsoft.com/office/powerpoint/2010/main" val="4067715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5788819"/>
          </a:xfrm>
          <a:prstGeom prst="roundRect">
            <a:avLst/>
          </a:prstGeom>
          <a:ln w="38100">
            <a:solidFill>
              <a:schemeClr val="accent1"/>
            </a:solidFill>
            <a:prstDash val="dash"/>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s-MX" sz="2400" b="1" dirty="0" smtClean="0"/>
              <a:t>CONCLUSIONES</a:t>
            </a:r>
            <a:endParaRPr lang="es-MX" sz="2400" b="1" dirty="0"/>
          </a:p>
          <a:p>
            <a:pPr marL="285750" indent="-285750" algn="just">
              <a:buFont typeface="Arial" panose="020B0604020202020204" pitchFamily="34" charset="0"/>
              <a:buChar char="•"/>
            </a:pPr>
            <a:r>
              <a:rPr lang="es-MX" b="1" dirty="0" smtClean="0"/>
              <a:t>Importancia del comportamiento organizacional </a:t>
            </a:r>
            <a:r>
              <a:rPr lang="es-MX" b="1" dirty="0" smtClean="0">
                <a:sym typeface="Wingdings" panose="05000000000000000000" pitchFamily="2" charset="2"/>
              </a:rPr>
              <a:t> </a:t>
            </a:r>
            <a:r>
              <a:rPr lang="es-MX" dirty="0" smtClean="0"/>
              <a:t>es </a:t>
            </a:r>
            <a:r>
              <a:rPr lang="es-MX" dirty="0"/>
              <a:t>un proceso que se fundamenta en el estudio del individuo como parte de vital de una </a:t>
            </a:r>
            <a:r>
              <a:rPr lang="es-MX" dirty="0" smtClean="0"/>
              <a:t>estructura </a:t>
            </a:r>
          </a:p>
          <a:p>
            <a:pPr algn="just"/>
            <a:endParaRPr lang="es-MX" sz="400" dirty="0"/>
          </a:p>
          <a:p>
            <a:pPr marL="261938" algn="just"/>
            <a:r>
              <a:rPr lang="es-MX" dirty="0" smtClean="0"/>
              <a:t>su </a:t>
            </a:r>
            <a:r>
              <a:rPr lang="es-MX" dirty="0"/>
              <a:t>estado conductual va a repercutir en la producción de la </a:t>
            </a:r>
            <a:r>
              <a:rPr lang="es-MX" dirty="0" smtClean="0"/>
              <a:t>organización</a:t>
            </a:r>
          </a:p>
          <a:p>
            <a:pPr marL="261938" algn="just"/>
            <a:r>
              <a:rPr lang="es-MX" b="1" dirty="0" smtClean="0"/>
              <a:t>Por lo tanto conocerlo </a:t>
            </a:r>
            <a:r>
              <a:rPr lang="es-MX" b="1" dirty="0"/>
              <a:t>y apoyarlo a través de métodos organizados va a ser de elevada eficacia para la </a:t>
            </a:r>
            <a:r>
              <a:rPr lang="es-MX" b="1" dirty="0" smtClean="0"/>
              <a:t>empresa. </a:t>
            </a:r>
          </a:p>
          <a:p>
            <a:pPr marL="285750" indent="-285750" algn="just">
              <a:buFont typeface="Arial" panose="020B0604020202020204" pitchFamily="34" charset="0"/>
              <a:buChar char="•"/>
            </a:pPr>
            <a:r>
              <a:rPr lang="es-MX" dirty="0" smtClean="0"/>
              <a:t>Dadas </a:t>
            </a:r>
            <a:r>
              <a:rPr lang="es-MX" dirty="0"/>
              <a:t>las nuevas reglas de juego a nivel mundial, los modelos tradicionales de administración y gerencia, diseñados para manejar la complejidad, no son una respuesta para producir el cambio</a:t>
            </a:r>
            <a:r>
              <a:rPr lang="es-MX" b="1" dirty="0"/>
              <a:t>. Es necesario avanzar </a:t>
            </a:r>
            <a:r>
              <a:rPr lang="es-MX" b="1" dirty="0" smtClean="0"/>
              <a:t>para </a:t>
            </a:r>
            <a:r>
              <a:rPr lang="es-MX" b="1" dirty="0"/>
              <a:t>contar con organizaciones eficientes, productivas, flexibles y autónomas, conscientes de que lo que realmente existen son las personas. </a:t>
            </a:r>
            <a:endParaRPr lang="es-MX" b="1" dirty="0" smtClean="0"/>
          </a:p>
          <a:p>
            <a:pPr marL="285750" indent="-285750" algn="just">
              <a:buFont typeface="Arial" panose="020B0604020202020204" pitchFamily="34" charset="0"/>
              <a:buChar char="•"/>
            </a:pPr>
            <a:r>
              <a:rPr lang="es-MX" dirty="0"/>
              <a:t>Es necesario abandonar los procesos de planeación centralizada y los esquemas paternalistas que generan dependencia y erosionan el ambiente interno de la organización, menoscabando las posibilidades de desarrollo humano, su nivel de compromiso y su interés por participar realmente en la vida de la organización</a:t>
            </a:r>
            <a:r>
              <a:rPr lang="es-MX" b="1" dirty="0"/>
              <a:t>. No podemos seguir separando la organización entre los que piensan y los que hacen. </a:t>
            </a:r>
            <a:endParaRPr lang="es-MX" b="1" dirty="0" smtClean="0"/>
          </a:p>
          <a:p>
            <a:pPr marL="285750" indent="-285750" algn="just">
              <a:buFont typeface="Arial" panose="020B0604020202020204" pitchFamily="34" charset="0"/>
              <a:buChar char="•"/>
            </a:pPr>
            <a:r>
              <a:rPr lang="es-AR" b="1" dirty="0"/>
              <a:t>Las nuevas realidades exigen cooperar en vez de competir. </a:t>
            </a:r>
            <a:r>
              <a:rPr lang="es-AR" dirty="0"/>
              <a:t>Cada ser humano es un asociado, un colaborador creativo y responsable que se </a:t>
            </a:r>
            <a:r>
              <a:rPr lang="es-AR" dirty="0" smtClean="0"/>
              <a:t>auto renueva </a:t>
            </a:r>
            <a:r>
              <a:rPr lang="es-AR" dirty="0"/>
              <a:t>y aprende </a:t>
            </a:r>
            <a:r>
              <a:rPr lang="es-AR" dirty="0" smtClean="0"/>
              <a:t>continuamente.</a:t>
            </a:r>
          </a:p>
          <a:p>
            <a:pPr marL="285750" indent="-285750" algn="just">
              <a:buFont typeface="Arial" panose="020B0604020202020204" pitchFamily="34" charset="0"/>
              <a:buChar char="•"/>
            </a:pPr>
            <a:r>
              <a:rPr lang="es-MX" b="1" dirty="0"/>
              <a:t>El verdadero viaje del descubrimiento no consiste en buscar nuevas tierras, sino en buscar con nuevos ojos. </a:t>
            </a:r>
            <a:endParaRPr lang="es-MX" b="1" dirty="0">
              <a:solidFill>
                <a:schemeClr val="dk1"/>
              </a:solidFill>
            </a:endParaRPr>
          </a:p>
        </p:txBody>
      </p:sp>
      <p:sp>
        <p:nvSpPr>
          <p:cNvPr id="5" name="Llamada de flecha hacia abajo 4"/>
          <p:cNvSpPr/>
          <p:nvPr/>
        </p:nvSpPr>
        <p:spPr>
          <a:xfrm>
            <a:off x="990110" y="1450859"/>
            <a:ext cx="958175" cy="359923"/>
          </a:xfrm>
          <a:prstGeom prst="downArrowCallou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050522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886265"/>
          </a:xfrm>
          <a:prstGeom prst="roundRect">
            <a:avLst/>
          </a:prstGeom>
          <a:solidFill>
            <a:srgbClr val="00B05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s-MX" sz="2400" b="1" dirty="0" smtClean="0">
                <a:solidFill>
                  <a:schemeClr val="tx1">
                    <a:lumMod val="95000"/>
                    <a:lumOff val="5000"/>
                  </a:schemeClr>
                </a:solidFill>
              </a:rPr>
              <a:t>COMPORTAMIENTO ORGANIZACIONAL </a:t>
            </a:r>
            <a:r>
              <a:rPr lang="es-MX" sz="2400" b="1" dirty="0">
                <a:solidFill>
                  <a:schemeClr val="tx1">
                    <a:lumMod val="95000"/>
                    <a:lumOff val="5000"/>
                  </a:schemeClr>
                </a:solidFill>
                <a:sym typeface="Wingdings" panose="05000000000000000000" pitchFamily="2" charset="2"/>
              </a:rPr>
              <a:t>-</a:t>
            </a:r>
            <a:r>
              <a:rPr lang="es-MX" sz="2400" b="1" dirty="0" smtClean="0">
                <a:solidFill>
                  <a:schemeClr val="tx1">
                    <a:lumMod val="95000"/>
                    <a:lumOff val="5000"/>
                  </a:schemeClr>
                </a:solidFill>
                <a:sym typeface="Wingdings" panose="05000000000000000000" pitchFamily="2" charset="2"/>
              </a:rPr>
              <a:t> CONDUCTA ORGANIZACIONAL</a:t>
            </a:r>
            <a:endParaRPr lang="es-MX" sz="2400" b="1" dirty="0">
              <a:solidFill>
                <a:schemeClr val="tx1">
                  <a:lumMod val="95000"/>
                  <a:lumOff val="5000"/>
                </a:schemeClr>
              </a:solidFill>
            </a:endParaRPr>
          </a:p>
        </p:txBody>
      </p:sp>
      <p:sp>
        <p:nvSpPr>
          <p:cNvPr id="3" name="Rectángulo: esquinas redondeadas 22">
            <a:extLst>
              <a:ext uri="{FF2B5EF4-FFF2-40B4-BE49-F238E27FC236}">
                <a16:creationId xmlns:a16="http://schemas.microsoft.com/office/drawing/2014/main" xmlns="" id="{2E79FD9F-FE1D-45B3-9E19-28BBAC9F0CF5}"/>
              </a:ext>
            </a:extLst>
          </p:cNvPr>
          <p:cNvSpPr/>
          <p:nvPr/>
        </p:nvSpPr>
        <p:spPr>
          <a:xfrm>
            <a:off x="467751" y="1322363"/>
            <a:ext cx="11233052" cy="5064991"/>
          </a:xfrm>
          <a:prstGeom prst="roundRect">
            <a:avLst/>
          </a:prstGeom>
          <a:solidFill>
            <a:srgbClr val="FFC000">
              <a:alpha val="50000"/>
            </a:srgb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s-MX"/>
          </a:p>
        </p:txBody>
      </p:sp>
      <p:sp>
        <p:nvSpPr>
          <p:cNvPr id="4" name="CuadroTexto 3"/>
          <p:cNvSpPr txBox="1"/>
          <p:nvPr/>
        </p:nvSpPr>
        <p:spPr>
          <a:xfrm>
            <a:off x="597877" y="1559861"/>
            <a:ext cx="10972799" cy="4524315"/>
          </a:xfrm>
          <a:prstGeom prst="rect">
            <a:avLst/>
          </a:prstGeom>
          <a:noFill/>
        </p:spPr>
        <p:txBody>
          <a:bodyPr wrap="square" rtlCol="0">
            <a:spAutoFit/>
          </a:bodyPr>
          <a:lstStyle/>
          <a:p>
            <a:r>
              <a:rPr lang="es-MX" b="1" dirty="0" smtClean="0"/>
              <a:t>DIFERENTES ESCUELAS, DIFERENTES POSTURAS</a:t>
            </a:r>
          </a:p>
          <a:p>
            <a:endParaRPr lang="es-MX" b="1" dirty="0" smtClean="0"/>
          </a:p>
          <a:p>
            <a:pPr marL="285750" indent="-285750">
              <a:buFont typeface="Arial" panose="020B0604020202020204" pitchFamily="34" charset="0"/>
              <a:buChar char="•"/>
            </a:pPr>
            <a:r>
              <a:rPr lang="es-MX" b="1" dirty="0" smtClean="0"/>
              <a:t>LEWIN</a:t>
            </a:r>
            <a:r>
              <a:rPr lang="es-MX" dirty="0" smtClean="0"/>
              <a:t>: </a:t>
            </a:r>
          </a:p>
          <a:p>
            <a:pPr marL="285750" indent="-285750">
              <a:buFontTx/>
              <a:buChar char="-"/>
            </a:pPr>
            <a:r>
              <a:rPr lang="es-MX" b="1" dirty="0" smtClean="0"/>
              <a:t>Conducta Organizacional</a:t>
            </a:r>
            <a:r>
              <a:rPr lang="es-MX" dirty="0" smtClean="0"/>
              <a:t>: </a:t>
            </a:r>
            <a:r>
              <a:rPr lang="es-AR" dirty="0"/>
              <a:t>la conducta humana está en función de la persona y el entorno y, concretamente, la conducta organizacional estará en función de los miembros y de la organización. </a:t>
            </a:r>
            <a:endParaRPr lang="es-AR" dirty="0" smtClean="0"/>
          </a:p>
          <a:p>
            <a:pPr marL="285750" indent="-285750">
              <a:buFontTx/>
              <a:buChar char="-"/>
            </a:pPr>
            <a:r>
              <a:rPr lang="es-AR" b="1" dirty="0" smtClean="0"/>
              <a:t>Unidades </a:t>
            </a:r>
            <a:r>
              <a:rPr lang="es-AR" b="1" dirty="0"/>
              <a:t>de </a:t>
            </a:r>
            <a:r>
              <a:rPr lang="es-AR" b="1" dirty="0" smtClean="0"/>
              <a:t>observación</a:t>
            </a:r>
            <a:r>
              <a:rPr lang="es-AR" dirty="0" smtClean="0"/>
              <a:t>: serán </a:t>
            </a:r>
            <a:r>
              <a:rPr lang="es-AR" dirty="0"/>
              <a:t>los individuos, los grupos pequeños, las organizaciones totales y la interacción de éstas </a:t>
            </a:r>
            <a:r>
              <a:rPr lang="es-AR" u="sng" dirty="0"/>
              <a:t>con sus contextos sociales</a:t>
            </a:r>
            <a:r>
              <a:rPr lang="es-AR" u="sng" dirty="0" smtClean="0"/>
              <a:t>.</a:t>
            </a:r>
          </a:p>
          <a:p>
            <a:endParaRPr lang="es-AR" dirty="0" smtClean="0"/>
          </a:p>
          <a:p>
            <a:pPr marL="285750" indent="-285750">
              <a:buFont typeface="Arial" panose="020B0604020202020204" pitchFamily="34" charset="0"/>
              <a:buChar char="•"/>
            </a:pPr>
            <a:r>
              <a:rPr lang="es-AR" b="1" dirty="0" smtClean="0"/>
              <a:t>COGNITIVA</a:t>
            </a:r>
            <a:r>
              <a:rPr lang="es-AR" dirty="0" smtClean="0"/>
              <a:t>:</a:t>
            </a:r>
          </a:p>
          <a:p>
            <a:pPr marL="285750" indent="-285750">
              <a:buFontTx/>
              <a:buChar char="-"/>
            </a:pPr>
            <a:r>
              <a:rPr lang="es-MX" b="1" dirty="0" smtClean="0"/>
              <a:t>Las </a:t>
            </a:r>
            <a:r>
              <a:rPr lang="es-MX" b="1" dirty="0"/>
              <a:t>organizaciones determinan la conducta</a:t>
            </a:r>
            <a:r>
              <a:rPr lang="es-MX" dirty="0"/>
              <a:t> organizacional proporcionando los estímulos a los que sus miembros están </a:t>
            </a:r>
            <a:r>
              <a:rPr lang="es-MX" dirty="0" smtClean="0"/>
              <a:t>expuestos.</a:t>
            </a:r>
          </a:p>
          <a:p>
            <a:pPr marL="285750" indent="-285750">
              <a:buFontTx/>
              <a:buChar char="-"/>
            </a:pPr>
            <a:r>
              <a:rPr lang="es-MX" dirty="0" smtClean="0"/>
              <a:t>Los Estímulos (E) son: - las expectativas que comunican a sus miembros</a:t>
            </a:r>
          </a:p>
          <a:p>
            <a:r>
              <a:rPr lang="es-MX" dirty="0"/>
              <a:t> </a:t>
            </a:r>
            <a:r>
              <a:rPr lang="es-MX" dirty="0" smtClean="0"/>
              <a:t>                                                   - los recursos que les proporcionan</a:t>
            </a:r>
          </a:p>
          <a:p>
            <a:pPr marL="285750" indent="-285750">
              <a:buFontTx/>
              <a:buChar char="-"/>
            </a:pPr>
            <a:r>
              <a:rPr lang="es-MX" dirty="0" smtClean="0"/>
              <a:t>Los miembros a su vez se comportan en la organización según sus necesidades, objetivos, habilidades y energía.</a:t>
            </a:r>
          </a:p>
          <a:p>
            <a:pPr marL="285750" indent="-285750">
              <a:buFontTx/>
              <a:buChar char="-"/>
            </a:pPr>
            <a:r>
              <a:rPr lang="es-MX" dirty="0" smtClean="0"/>
              <a:t>En esta perspectiva </a:t>
            </a:r>
            <a:r>
              <a:rPr lang="es-MX" u="sng" dirty="0" smtClean="0"/>
              <a:t>apenas</a:t>
            </a:r>
            <a:r>
              <a:rPr lang="es-MX" dirty="0" smtClean="0"/>
              <a:t> se consideran factores como el entorno social o las dimensiones contextuales</a:t>
            </a:r>
          </a:p>
        </p:txBody>
      </p:sp>
    </p:spTree>
    <p:extLst>
      <p:ext uri="{BB962C8B-B14F-4D97-AF65-F5344CB8AC3E}">
        <p14:creationId xmlns:p14="http://schemas.microsoft.com/office/powerpoint/2010/main" val="3999090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additive="base">
                                        <p:cTn id="2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4">
                                            <p:txEl>
                                              <p:pRg st="11" end="11"/>
                                            </p:txEl>
                                          </p:spTgt>
                                        </p:tgtEl>
                                        <p:attrNameLst>
                                          <p:attrName>style.visibility</p:attrName>
                                        </p:attrNameLst>
                                      </p:cBhvr>
                                      <p:to>
                                        <p:strVal val="visible"/>
                                      </p:to>
                                    </p:set>
                                    <p:anim calcmode="lin" valueType="num">
                                      <p:cBhvr additive="base">
                                        <p:cTn id="51"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886265"/>
          </a:xfrm>
          <a:prstGeom prst="roundRect">
            <a:avLst/>
          </a:prstGeom>
          <a:solidFill>
            <a:srgbClr val="00B05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s-MX" sz="2400" b="1" dirty="0">
                <a:solidFill>
                  <a:schemeClr val="tx1">
                    <a:lumMod val="95000"/>
                    <a:lumOff val="5000"/>
                  </a:schemeClr>
                </a:solidFill>
              </a:rPr>
              <a:t>COMPORTAMIENTO ORGANIZACIONAL </a:t>
            </a:r>
            <a:r>
              <a:rPr lang="es-MX" sz="2400" b="1" dirty="0">
                <a:solidFill>
                  <a:schemeClr val="tx1">
                    <a:lumMod val="95000"/>
                    <a:lumOff val="5000"/>
                  </a:schemeClr>
                </a:solidFill>
                <a:sym typeface="Wingdings" panose="05000000000000000000" pitchFamily="2" charset="2"/>
              </a:rPr>
              <a:t>- CONDUCTA ORGANIZACIONAL</a:t>
            </a:r>
            <a:endParaRPr lang="es-MX" sz="2400" b="1" dirty="0">
              <a:solidFill>
                <a:schemeClr val="tx1">
                  <a:lumMod val="95000"/>
                  <a:lumOff val="5000"/>
                </a:schemeClr>
              </a:solidFill>
            </a:endParaRPr>
          </a:p>
        </p:txBody>
      </p:sp>
      <p:sp>
        <p:nvSpPr>
          <p:cNvPr id="3" name="Rectángulo: esquinas redondeadas 22">
            <a:extLst>
              <a:ext uri="{FF2B5EF4-FFF2-40B4-BE49-F238E27FC236}">
                <a16:creationId xmlns:a16="http://schemas.microsoft.com/office/drawing/2014/main" xmlns="" id="{2E79FD9F-FE1D-45B3-9E19-28BBAC9F0CF5}"/>
              </a:ext>
            </a:extLst>
          </p:cNvPr>
          <p:cNvSpPr/>
          <p:nvPr/>
        </p:nvSpPr>
        <p:spPr>
          <a:xfrm>
            <a:off x="467751" y="1452282"/>
            <a:ext cx="11233052" cy="4935072"/>
          </a:xfrm>
          <a:prstGeom prst="roundRect">
            <a:avLst/>
          </a:prstGeom>
          <a:solidFill>
            <a:srgbClr val="FFC000">
              <a:alpha val="50000"/>
            </a:srgb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s-MX"/>
          </a:p>
        </p:txBody>
      </p:sp>
      <p:sp>
        <p:nvSpPr>
          <p:cNvPr id="4" name="CuadroTexto 3"/>
          <p:cNvSpPr txBox="1"/>
          <p:nvPr/>
        </p:nvSpPr>
        <p:spPr>
          <a:xfrm>
            <a:off x="605118" y="1721225"/>
            <a:ext cx="10972799" cy="3139321"/>
          </a:xfrm>
          <a:prstGeom prst="rect">
            <a:avLst/>
          </a:prstGeom>
          <a:noFill/>
        </p:spPr>
        <p:txBody>
          <a:bodyPr wrap="square" rtlCol="0">
            <a:spAutoFit/>
          </a:bodyPr>
          <a:lstStyle/>
          <a:p>
            <a:r>
              <a:rPr lang="es-MX" b="1" dirty="0" smtClean="0"/>
              <a:t>DIFERENTES ESCUELAS, DIFERENTES POSTURAS</a:t>
            </a:r>
          </a:p>
          <a:p>
            <a:pPr marL="285750" indent="-285750">
              <a:buFont typeface="Arial" panose="020B0604020202020204" pitchFamily="34" charset="0"/>
              <a:buChar char="•"/>
            </a:pPr>
            <a:r>
              <a:rPr lang="es-MX" b="1" dirty="0" smtClean="0"/>
              <a:t>MC GRATH</a:t>
            </a:r>
            <a:r>
              <a:rPr lang="es-MX" dirty="0" smtClean="0"/>
              <a:t>:</a:t>
            </a:r>
          </a:p>
          <a:p>
            <a:pPr marL="285750" indent="-285750">
              <a:buFontTx/>
              <a:buChar char="-"/>
            </a:pPr>
            <a:r>
              <a:rPr lang="es-MX" b="1" dirty="0" smtClean="0"/>
              <a:t>Conducta Organizacional: interacción de tres sistemas conceptuales independientes</a:t>
            </a:r>
          </a:p>
          <a:p>
            <a:pPr marL="342900" indent="-342900">
              <a:lnSpc>
                <a:spcPct val="200000"/>
              </a:lnSpc>
              <a:buFont typeface="+mj-lt"/>
              <a:buAutoNum type="arabicPeriod"/>
            </a:pPr>
            <a:r>
              <a:rPr lang="es-MX" b="1" dirty="0" smtClean="0"/>
              <a:t>Entorno físico y tecnológico</a:t>
            </a:r>
          </a:p>
          <a:p>
            <a:pPr marL="342900" indent="-342900">
              <a:lnSpc>
                <a:spcPct val="200000"/>
              </a:lnSpc>
              <a:buFont typeface="+mj-lt"/>
              <a:buAutoNum type="arabicPeriod"/>
            </a:pPr>
            <a:r>
              <a:rPr lang="es-MX" b="1" dirty="0" smtClean="0"/>
              <a:t>Medio social o patrones de interrelaciones personales en que ocurre</a:t>
            </a:r>
          </a:p>
          <a:p>
            <a:pPr marL="342900" indent="-342900">
              <a:lnSpc>
                <a:spcPct val="200000"/>
              </a:lnSpc>
              <a:buFont typeface="+mj-lt"/>
              <a:buAutoNum type="arabicPeriod"/>
            </a:pPr>
            <a:r>
              <a:rPr lang="es-MX" b="1" dirty="0" smtClean="0"/>
              <a:t>Sistemas personales de los miembros de la organización</a:t>
            </a:r>
          </a:p>
          <a:p>
            <a:pPr marL="342900" indent="-342900">
              <a:lnSpc>
                <a:spcPct val="200000"/>
              </a:lnSpc>
              <a:buFont typeface="+mj-lt"/>
              <a:buAutoNum type="arabicPeriod"/>
            </a:pPr>
            <a:endParaRPr lang="es-MX" dirty="0" smtClean="0"/>
          </a:p>
        </p:txBody>
      </p:sp>
      <p:sp>
        <p:nvSpPr>
          <p:cNvPr id="11" name="Flecha a la derecha con bandas 10"/>
          <p:cNvSpPr/>
          <p:nvPr/>
        </p:nvSpPr>
        <p:spPr>
          <a:xfrm rot="21145999">
            <a:off x="3800601" y="2764092"/>
            <a:ext cx="3700640" cy="390057"/>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Rectángulo redondeado 11"/>
          <p:cNvSpPr/>
          <p:nvPr/>
        </p:nvSpPr>
        <p:spPr>
          <a:xfrm>
            <a:off x="923925" y="2781299"/>
            <a:ext cx="2895600" cy="2952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Rectángulo redondeado 12"/>
          <p:cNvSpPr/>
          <p:nvPr/>
        </p:nvSpPr>
        <p:spPr>
          <a:xfrm>
            <a:off x="923924" y="3368676"/>
            <a:ext cx="6781799" cy="2691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Rectángulo redondeado 13"/>
          <p:cNvSpPr/>
          <p:nvPr/>
        </p:nvSpPr>
        <p:spPr>
          <a:xfrm>
            <a:off x="7441947" y="2569902"/>
            <a:ext cx="3574396" cy="70305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accent1">
                    <a:lumMod val="50000"/>
                  </a:schemeClr>
                </a:solidFill>
              </a:rPr>
              <a:t>Esta interrelación da lugar a los contextos comportamentales</a:t>
            </a:r>
            <a:endParaRPr lang="es-MX" dirty="0">
              <a:solidFill>
                <a:schemeClr val="accent1">
                  <a:lumMod val="50000"/>
                </a:schemeClr>
              </a:solidFill>
            </a:endParaRPr>
          </a:p>
        </p:txBody>
      </p:sp>
      <p:sp>
        <p:nvSpPr>
          <p:cNvPr id="15" name="Flecha a la derecha con bandas 14"/>
          <p:cNvSpPr/>
          <p:nvPr/>
        </p:nvSpPr>
        <p:spPr>
          <a:xfrm rot="626833">
            <a:off x="6212502" y="3688453"/>
            <a:ext cx="1441547" cy="437702"/>
          </a:xfrm>
          <a:prstGeom prst="stripedRightArrow">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Rectángulo redondeado 15"/>
          <p:cNvSpPr/>
          <p:nvPr/>
        </p:nvSpPr>
        <p:spPr>
          <a:xfrm>
            <a:off x="923924" y="3424005"/>
            <a:ext cx="6781799" cy="269100"/>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Rectángulo redondeado 16"/>
          <p:cNvSpPr/>
          <p:nvPr/>
        </p:nvSpPr>
        <p:spPr>
          <a:xfrm>
            <a:off x="923925" y="3903704"/>
            <a:ext cx="5799604" cy="282046"/>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Rectángulo redondeado 17"/>
          <p:cNvSpPr/>
          <p:nvPr/>
        </p:nvSpPr>
        <p:spPr>
          <a:xfrm>
            <a:off x="7461690" y="3693105"/>
            <a:ext cx="3267075" cy="730714"/>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accent2">
                    <a:lumMod val="75000"/>
                  </a:schemeClr>
                </a:solidFill>
              </a:rPr>
              <a:t>Esta interrelación determina roles</a:t>
            </a:r>
            <a:endParaRPr lang="es-MX" dirty="0">
              <a:solidFill>
                <a:schemeClr val="accent2">
                  <a:lumMod val="75000"/>
                </a:schemeClr>
              </a:solidFill>
            </a:endParaRPr>
          </a:p>
        </p:txBody>
      </p:sp>
      <p:sp>
        <p:nvSpPr>
          <p:cNvPr id="19" name="CuadroTexto 18"/>
          <p:cNvSpPr txBox="1"/>
          <p:nvPr/>
        </p:nvSpPr>
        <p:spPr>
          <a:xfrm>
            <a:off x="754743" y="4761522"/>
            <a:ext cx="10261600" cy="707886"/>
          </a:xfrm>
          <a:prstGeom prst="rect">
            <a:avLst/>
          </a:prstGeom>
          <a:noFill/>
        </p:spPr>
        <p:txBody>
          <a:bodyPr wrap="square" rtlCol="0">
            <a:spAutoFit/>
          </a:bodyPr>
          <a:lstStyle/>
          <a:p>
            <a:pPr algn="just"/>
            <a:r>
              <a:rPr lang="es-AR" sz="2000" b="1" dirty="0"/>
              <a:t>Para caracterizar una conducta como organizacional hay que considerar los tres sistemas conjuntamente: es el resultado de las tareas, los roles y los contextos comportamentales. </a:t>
            </a:r>
            <a:endParaRPr lang="es-MX" sz="2000" b="1" dirty="0"/>
          </a:p>
        </p:txBody>
      </p:sp>
    </p:spTree>
    <p:extLst>
      <p:ext uri="{BB962C8B-B14F-4D97-AF65-F5344CB8AC3E}">
        <p14:creationId xmlns:p14="http://schemas.microsoft.com/office/powerpoint/2010/main" val="2539245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additive="base">
                                        <p:cTn id="2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 calcmode="lin" valueType="num">
                                      <p:cBhvr additive="base">
                                        <p:cTn id="2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additive="base">
                                        <p:cTn id="3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ppt_x"/>
                                          </p:val>
                                        </p:tav>
                                        <p:tav tm="100000">
                                          <p:val>
                                            <p:strVal val="#ppt_x"/>
                                          </p:val>
                                        </p:tav>
                                      </p:tavLst>
                                    </p:anim>
                                    <p:anim calcmode="lin" valueType="num">
                                      <p:cBhvr additive="base">
                                        <p:cTn id="42" dur="500" fill="hold"/>
                                        <p:tgtEl>
                                          <p:spTgt spid="12"/>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additive="base">
                                        <p:cTn id="45" dur="500" fill="hold"/>
                                        <p:tgtEl>
                                          <p:spTgt spid="11"/>
                                        </p:tgtEl>
                                        <p:attrNameLst>
                                          <p:attrName>ppt_x</p:attrName>
                                        </p:attrNameLst>
                                      </p:cBhvr>
                                      <p:tavLst>
                                        <p:tav tm="0">
                                          <p:val>
                                            <p:strVal val="#ppt_x"/>
                                          </p:val>
                                        </p:tav>
                                        <p:tav tm="100000">
                                          <p:val>
                                            <p:strVal val="#ppt_x"/>
                                          </p:val>
                                        </p:tav>
                                      </p:tavLst>
                                    </p:anim>
                                    <p:anim calcmode="lin" valueType="num">
                                      <p:cBhvr additive="base">
                                        <p:cTn id="46" dur="500" fill="hold"/>
                                        <p:tgtEl>
                                          <p:spTgt spid="11"/>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additive="base">
                                        <p:cTn id="63" dur="500" fill="hold"/>
                                        <p:tgtEl>
                                          <p:spTgt spid="17"/>
                                        </p:tgtEl>
                                        <p:attrNameLst>
                                          <p:attrName>ppt_x</p:attrName>
                                        </p:attrNameLst>
                                      </p:cBhvr>
                                      <p:tavLst>
                                        <p:tav tm="0">
                                          <p:val>
                                            <p:strVal val="#ppt_x"/>
                                          </p:val>
                                        </p:tav>
                                        <p:tav tm="100000">
                                          <p:val>
                                            <p:strVal val="#ppt_x"/>
                                          </p:val>
                                        </p:tav>
                                      </p:tavLst>
                                    </p:anim>
                                    <p:anim calcmode="lin" valueType="num">
                                      <p:cBhvr additive="base">
                                        <p:cTn id="64" dur="500" fill="hold"/>
                                        <p:tgtEl>
                                          <p:spTgt spid="17"/>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18"/>
                                        </p:tgtEl>
                                        <p:attrNameLst>
                                          <p:attrName>style.visibility</p:attrName>
                                        </p:attrNameLst>
                                      </p:cBhvr>
                                      <p:to>
                                        <p:strVal val="visible"/>
                                      </p:to>
                                    </p:set>
                                    <p:anim calcmode="lin" valueType="num">
                                      <p:cBhvr additive="base">
                                        <p:cTn id="71" dur="500" fill="hold"/>
                                        <p:tgtEl>
                                          <p:spTgt spid="18"/>
                                        </p:tgtEl>
                                        <p:attrNameLst>
                                          <p:attrName>ppt_x</p:attrName>
                                        </p:attrNameLst>
                                      </p:cBhvr>
                                      <p:tavLst>
                                        <p:tav tm="0">
                                          <p:val>
                                            <p:strVal val="#ppt_x"/>
                                          </p:val>
                                        </p:tav>
                                        <p:tav tm="100000">
                                          <p:val>
                                            <p:strVal val="#ppt_x"/>
                                          </p:val>
                                        </p:tav>
                                      </p:tavLst>
                                    </p:anim>
                                    <p:anim calcmode="lin" valueType="num">
                                      <p:cBhvr additive="base">
                                        <p:cTn id="7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anim calcmode="lin" valueType="num">
                                      <p:cBhvr additive="base">
                                        <p:cTn id="77" dur="500" fill="hold"/>
                                        <p:tgtEl>
                                          <p:spTgt spid="19"/>
                                        </p:tgtEl>
                                        <p:attrNameLst>
                                          <p:attrName>ppt_x</p:attrName>
                                        </p:attrNameLst>
                                      </p:cBhvr>
                                      <p:tavLst>
                                        <p:tav tm="0">
                                          <p:val>
                                            <p:strVal val="#ppt_x"/>
                                          </p:val>
                                        </p:tav>
                                        <p:tav tm="100000">
                                          <p:val>
                                            <p:strVal val="#ppt_x"/>
                                          </p:val>
                                        </p:tav>
                                      </p:tavLst>
                                    </p:anim>
                                    <p:anim calcmode="lin" valueType="num">
                                      <p:cBhvr additive="base">
                                        <p:cTn id="7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1" grpId="0" animBg="1"/>
      <p:bldP spid="12" grpId="0" animBg="1"/>
      <p:bldP spid="13" grpId="0" animBg="1"/>
      <p:bldP spid="14" grpId="0" animBg="1"/>
      <p:bldP spid="15" grpId="0" animBg="1"/>
      <p:bldP spid="16" grpId="0" animBg="1"/>
      <p:bldP spid="17" grpId="0" animBg="1"/>
      <p:bldP spid="18" grpId="0" animBg="1"/>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496388" y="378043"/>
            <a:ext cx="11437034" cy="1102417"/>
          </a:xfrm>
          <a:prstGeom prst="roundRect">
            <a:avLst/>
          </a:prstGeom>
          <a:solidFill>
            <a:srgbClr val="00B05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s-MX" sz="2000" b="1" dirty="0">
                <a:solidFill>
                  <a:schemeClr val="tx1">
                    <a:lumMod val="95000"/>
                    <a:lumOff val="5000"/>
                  </a:schemeClr>
                </a:solidFill>
              </a:rPr>
              <a:t>Para estudiar la CONDUCTA ORGANIZACIONAL es necesario hacer una aproximación por 3 niveles</a:t>
            </a:r>
          </a:p>
          <a:p>
            <a:pPr algn="ctr"/>
            <a:r>
              <a:rPr lang="es-MX" sz="2000" b="1" dirty="0">
                <a:solidFill>
                  <a:schemeClr val="tx1">
                    <a:lumMod val="95000"/>
                    <a:lumOff val="5000"/>
                  </a:schemeClr>
                </a:solidFill>
              </a:rPr>
              <a:t>INDIVIDUAL- GRUPAL </a:t>
            </a:r>
            <a:r>
              <a:rPr lang="es-MX" sz="2000" b="1" dirty="0" smtClean="0">
                <a:solidFill>
                  <a:schemeClr val="tx1">
                    <a:lumMod val="95000"/>
                    <a:lumOff val="5000"/>
                  </a:schemeClr>
                </a:solidFill>
              </a:rPr>
              <a:t>– ORGANIZACIONAL</a:t>
            </a:r>
            <a:endParaRPr lang="es-MX" sz="2000" b="1" dirty="0">
              <a:solidFill>
                <a:schemeClr val="tx1">
                  <a:lumMod val="95000"/>
                  <a:lumOff val="5000"/>
                </a:schemeClr>
              </a:solidFill>
            </a:endParaRPr>
          </a:p>
        </p:txBody>
      </p:sp>
      <p:sp>
        <p:nvSpPr>
          <p:cNvPr id="3" name="Rectángulo: esquinas redondeadas 2">
            <a:extLst>
              <a:ext uri="{FF2B5EF4-FFF2-40B4-BE49-F238E27FC236}">
                <a16:creationId xmlns:a16="http://schemas.microsoft.com/office/drawing/2014/main" xmlns="" id="{26D44911-1DE3-4D9D-9351-7E2268349CB2}"/>
              </a:ext>
            </a:extLst>
          </p:cNvPr>
          <p:cNvSpPr/>
          <p:nvPr/>
        </p:nvSpPr>
        <p:spPr>
          <a:xfrm>
            <a:off x="496388" y="1638132"/>
            <a:ext cx="11335043" cy="844820"/>
          </a:xfrm>
          <a:prstGeom prst="roundRect">
            <a:avLst/>
          </a:prstGeom>
          <a:solidFill>
            <a:srgbClr val="FFC000">
              <a:alpha val="50000"/>
            </a:srgbClr>
          </a:solidFill>
          <a:ln>
            <a:solidFill>
              <a:schemeClr val="accent1">
                <a:lumMod val="75000"/>
              </a:schemeClr>
            </a:solidFill>
            <a:prstDash val="dash"/>
          </a:ln>
        </p:spPr>
        <p:style>
          <a:lnRef idx="0">
            <a:scrgbClr r="0" g="0" b="0"/>
          </a:lnRef>
          <a:fillRef idx="0">
            <a:scrgbClr r="0" g="0" b="0"/>
          </a:fillRef>
          <a:effectRef idx="0">
            <a:scrgbClr r="0" g="0" b="0"/>
          </a:effectRef>
          <a:fontRef idx="minor">
            <a:schemeClr val="lt1"/>
          </a:fontRef>
        </p:style>
        <p:txBody>
          <a:bodyPr rtlCol="0" anchor="ctr"/>
          <a:lstStyle/>
          <a:p>
            <a:r>
              <a:rPr lang="es-AR" b="1" dirty="0">
                <a:solidFill>
                  <a:schemeClr val="tx1"/>
                </a:solidFill>
              </a:rPr>
              <a:t>La organización es un conjunto de personas relacionado por un sistema de roles, comunicaciones, relaciones jerárquicas, etc</a:t>
            </a:r>
            <a:r>
              <a:rPr lang="es-AR" b="1" dirty="0" smtClean="0">
                <a:solidFill>
                  <a:schemeClr val="tx1"/>
                </a:solidFill>
              </a:rPr>
              <a:t>., </a:t>
            </a:r>
            <a:endParaRPr lang="es-MX" b="1" dirty="0">
              <a:solidFill>
                <a:schemeClr val="tx1"/>
              </a:solidFill>
            </a:endParaRPr>
          </a:p>
        </p:txBody>
      </p:sp>
      <p:sp>
        <p:nvSpPr>
          <p:cNvPr id="4" name="CuadroTexto 3"/>
          <p:cNvSpPr txBox="1"/>
          <p:nvPr/>
        </p:nvSpPr>
        <p:spPr>
          <a:xfrm>
            <a:off x="2324880" y="2113620"/>
            <a:ext cx="7678057" cy="369332"/>
          </a:xfrm>
          <a:prstGeom prst="rect">
            <a:avLst/>
          </a:prstGeom>
          <a:noFill/>
        </p:spPr>
        <p:txBody>
          <a:bodyPr wrap="square" rtlCol="0">
            <a:spAutoFit/>
          </a:bodyPr>
          <a:lstStyle/>
          <a:p>
            <a:r>
              <a:rPr lang="es-AR" b="1" dirty="0"/>
              <a:t>diseñado conscientemente para conseguir unos objetivos preestablecidos</a:t>
            </a:r>
            <a:endParaRPr lang="es-MX" b="1" dirty="0"/>
          </a:p>
        </p:txBody>
      </p:sp>
      <p:sp>
        <p:nvSpPr>
          <p:cNvPr id="5" name="Flecha abajo 4"/>
          <p:cNvSpPr/>
          <p:nvPr/>
        </p:nvSpPr>
        <p:spPr>
          <a:xfrm>
            <a:off x="7112001" y="2055686"/>
            <a:ext cx="188685" cy="1690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Flecha abajo 6"/>
          <p:cNvSpPr/>
          <p:nvPr/>
        </p:nvSpPr>
        <p:spPr>
          <a:xfrm>
            <a:off x="1059543" y="1451430"/>
            <a:ext cx="406400" cy="1306285"/>
          </a:xfrm>
          <a:prstGeom prst="down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Flecha abajo 5"/>
          <p:cNvSpPr/>
          <p:nvPr/>
        </p:nvSpPr>
        <p:spPr>
          <a:xfrm>
            <a:off x="3368767" y="2055686"/>
            <a:ext cx="188685" cy="1690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CuadroTexto 7"/>
          <p:cNvSpPr txBox="1"/>
          <p:nvPr/>
        </p:nvSpPr>
        <p:spPr>
          <a:xfrm>
            <a:off x="711199" y="2714174"/>
            <a:ext cx="10900229" cy="2308324"/>
          </a:xfrm>
          <a:prstGeom prst="rect">
            <a:avLst/>
          </a:prstGeom>
          <a:noFill/>
        </p:spPr>
        <p:txBody>
          <a:bodyPr wrap="square" rtlCol="0">
            <a:spAutoFit/>
          </a:bodyPr>
          <a:lstStyle/>
          <a:p>
            <a:r>
              <a:rPr lang="es-MX" b="1" dirty="0" smtClean="0">
                <a:latin typeface="Arial" panose="020B0604020202020204" pitchFamily="34" charset="0"/>
                <a:cs typeface="Arial" panose="020B0604020202020204" pitchFamily="34" charset="0"/>
              </a:rPr>
              <a:t>3 NIVELES DE ANÁLISIS</a:t>
            </a:r>
          </a:p>
          <a:p>
            <a:pPr marL="363538" lvl="1" indent="-188913">
              <a:buFont typeface="+mj-lt"/>
              <a:buAutoNum type="arabicPeriod"/>
            </a:pPr>
            <a:r>
              <a:rPr lang="es-AR" b="1" u="sng" dirty="0" smtClean="0"/>
              <a:t>INDIVIDUAL:</a:t>
            </a:r>
            <a:r>
              <a:rPr lang="es-AR" b="1" dirty="0" smtClean="0"/>
              <a:t> estudia </a:t>
            </a:r>
            <a:r>
              <a:rPr lang="es-AR" b="1" dirty="0"/>
              <a:t>el comportamiento organizacional como comportamiento de unos individuos con ciertas características psicológicas y en un determinado contexto. </a:t>
            </a:r>
            <a:endParaRPr lang="es-MX" sz="2000" b="1" dirty="0"/>
          </a:p>
          <a:p>
            <a:pPr marL="363538" lvl="1" indent="-188913">
              <a:buFont typeface="+mj-lt"/>
              <a:buAutoNum type="arabicPeriod"/>
            </a:pPr>
            <a:r>
              <a:rPr lang="es-AR" b="1" u="sng" dirty="0" smtClean="0"/>
              <a:t>GRUPAL:</a:t>
            </a:r>
            <a:r>
              <a:rPr lang="es-AR" b="1" dirty="0" smtClean="0"/>
              <a:t> </a:t>
            </a:r>
            <a:r>
              <a:rPr lang="es-AR" b="1" dirty="0"/>
              <a:t>las conductas se desarrollan en un ambiente social y son sociales ya que se dan en grupo y son resultado de la interacción de los miembros. </a:t>
            </a:r>
            <a:endParaRPr lang="es-MX" sz="2000" b="1" dirty="0"/>
          </a:p>
          <a:p>
            <a:pPr marL="363538" lvl="1" indent="-188913">
              <a:buFont typeface="+mj-lt"/>
              <a:buAutoNum type="arabicPeriod"/>
            </a:pPr>
            <a:r>
              <a:rPr lang="es-AR" b="1" u="sng" dirty="0" smtClean="0"/>
              <a:t>ORGANIZACIONAL:</a:t>
            </a:r>
            <a:r>
              <a:rPr lang="es-AR" b="1" dirty="0" smtClean="0"/>
              <a:t> </a:t>
            </a:r>
            <a:r>
              <a:rPr lang="es-AR" b="1" dirty="0"/>
              <a:t>las conductas están influidas por el marco organizacional en su conjunto, por los sistemas de roles y reglas establecidos en la organización, el diseño del ambiente físico, la estructura y funcionamiento de las redes de comunicación de los centros de decisión  y de la jerarquización de roles. </a:t>
            </a:r>
            <a:endParaRPr lang="es-MX" sz="2000" b="1" dirty="0"/>
          </a:p>
        </p:txBody>
      </p:sp>
      <p:sp>
        <p:nvSpPr>
          <p:cNvPr id="9" name="Rectángulo redondeado 8"/>
          <p:cNvSpPr/>
          <p:nvPr/>
        </p:nvSpPr>
        <p:spPr>
          <a:xfrm>
            <a:off x="711199" y="2988937"/>
            <a:ext cx="11120232" cy="2178151"/>
          </a:xfrm>
          <a:prstGeom prst="roundRect">
            <a:avLst/>
          </a:prstGeom>
          <a:solidFill>
            <a:schemeClr val="accent3">
              <a:lumMod val="60000"/>
              <a:lumOff val="40000"/>
              <a:alpha val="3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0" name="CuadroTexto 9"/>
          <p:cNvSpPr txBox="1"/>
          <p:nvPr/>
        </p:nvSpPr>
        <p:spPr>
          <a:xfrm>
            <a:off x="1024708" y="5025509"/>
            <a:ext cx="7635197" cy="369332"/>
          </a:xfrm>
          <a:prstGeom prst="rect">
            <a:avLst/>
          </a:prstGeom>
          <a:noFill/>
        </p:spPr>
        <p:txBody>
          <a:bodyPr wrap="square" rtlCol="0">
            <a:spAutoFit/>
          </a:bodyPr>
          <a:lstStyle/>
          <a:p>
            <a:r>
              <a:rPr lang="es-MX" b="1" dirty="0" smtClean="0"/>
              <a:t>LOS 3 NIVELES CONSTITUYEN EL SISTEMA ORGANIZACIONAL INTERNO</a:t>
            </a:r>
            <a:endParaRPr lang="es-MX" b="1" dirty="0"/>
          </a:p>
        </p:txBody>
      </p:sp>
      <p:sp>
        <p:nvSpPr>
          <p:cNvPr id="11" name="CuadroTexto 10"/>
          <p:cNvSpPr txBox="1"/>
          <p:nvPr/>
        </p:nvSpPr>
        <p:spPr>
          <a:xfrm flipH="1">
            <a:off x="533074" y="5544001"/>
            <a:ext cx="11078354" cy="646331"/>
          </a:xfrm>
          <a:prstGeom prst="rect">
            <a:avLst/>
          </a:prstGeom>
          <a:noFill/>
        </p:spPr>
        <p:txBody>
          <a:bodyPr wrap="square" rtlCol="0">
            <a:spAutoFit/>
          </a:bodyPr>
          <a:lstStyle/>
          <a:p>
            <a:r>
              <a:rPr lang="es-AR" dirty="0"/>
              <a:t>Pero además, las organizaciones se </a:t>
            </a:r>
            <a:r>
              <a:rPr lang="es-AR" dirty="0" smtClean="0"/>
              <a:t>encuentran </a:t>
            </a:r>
            <a:r>
              <a:rPr lang="es-AR" dirty="0"/>
              <a:t>en un </a:t>
            </a:r>
            <a:r>
              <a:rPr lang="es-AR" b="1" dirty="0"/>
              <a:t>contexto social más amplio (sistema institucional) </a:t>
            </a:r>
            <a:r>
              <a:rPr lang="es-AR" dirty="0"/>
              <a:t>y en ellas juega un papel central la tecnología utilizada y que el entorno ofrece </a:t>
            </a:r>
            <a:r>
              <a:rPr lang="es-AR" b="1" dirty="0"/>
              <a:t>(sistema técnico). </a:t>
            </a:r>
            <a:endParaRPr lang="es-AR" b="1" dirty="0" smtClean="0"/>
          </a:p>
        </p:txBody>
      </p:sp>
    </p:spTree>
    <p:extLst>
      <p:ext uri="{BB962C8B-B14F-4D97-AF65-F5344CB8AC3E}">
        <p14:creationId xmlns:p14="http://schemas.microsoft.com/office/powerpoint/2010/main" val="4138132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ppt_x"/>
                                          </p:val>
                                        </p:tav>
                                        <p:tav tm="100000">
                                          <p:val>
                                            <p:strVal val="#ppt_x"/>
                                          </p:val>
                                        </p:tav>
                                      </p:tavLst>
                                    </p:anim>
                                    <p:anim calcmode="lin" valueType="num">
                                      <p:cBhvr additive="base">
                                        <p:cTn id="4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 calcmode="lin" valueType="num">
                                      <p:cBhvr additive="base">
                                        <p:cTn id="53" dur="500" fill="hold"/>
                                        <p:tgtEl>
                                          <p:spTgt spid="11"/>
                                        </p:tgtEl>
                                        <p:attrNameLst>
                                          <p:attrName>ppt_x</p:attrName>
                                        </p:attrNameLst>
                                      </p:cBhvr>
                                      <p:tavLst>
                                        <p:tav tm="0">
                                          <p:val>
                                            <p:strVal val="#ppt_x"/>
                                          </p:val>
                                        </p:tav>
                                        <p:tav tm="100000">
                                          <p:val>
                                            <p:strVal val="#ppt_x"/>
                                          </p:val>
                                        </p:tav>
                                      </p:tavLst>
                                    </p:anim>
                                    <p:anim calcmode="lin" valueType="num">
                                      <p:cBhvr additive="base">
                                        <p:cTn id="5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animBg="1"/>
      <p:bldP spid="7" grpId="0" animBg="1"/>
      <p:bldP spid="6" grpId="0" animBg="1"/>
      <p:bldP spid="9" grpId="0" animBg="1"/>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65760" y="436098"/>
            <a:ext cx="11437034" cy="886265"/>
          </a:xfrm>
          <a:prstGeom prst="roundRect">
            <a:avLst/>
          </a:prstGeom>
          <a:solidFill>
            <a:srgbClr val="00B05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s-MX" sz="2400" dirty="0" smtClean="0">
                <a:solidFill>
                  <a:schemeClr val="tx1">
                    <a:lumMod val="95000"/>
                    <a:lumOff val="5000"/>
                  </a:schemeClr>
                </a:solidFill>
              </a:rPr>
              <a:t>1- NIVEL INDIVIDUAL</a:t>
            </a:r>
            <a:endParaRPr lang="es-MX" sz="2400" dirty="0">
              <a:solidFill>
                <a:schemeClr val="tx1">
                  <a:lumMod val="95000"/>
                  <a:lumOff val="5000"/>
                </a:schemeClr>
              </a:solidFill>
            </a:endParaRPr>
          </a:p>
        </p:txBody>
      </p:sp>
      <p:sp>
        <p:nvSpPr>
          <p:cNvPr id="3" name="CuadroTexto 2"/>
          <p:cNvSpPr txBox="1"/>
          <p:nvPr/>
        </p:nvSpPr>
        <p:spPr>
          <a:xfrm>
            <a:off x="365760" y="1436914"/>
            <a:ext cx="11437034" cy="5078313"/>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
            </a:pPr>
            <a:r>
              <a:rPr lang="es-ES" altLang="es-MX" dirty="0" smtClean="0">
                <a:latin typeface="Corbel" panose="020B0503020204020204" pitchFamily="34" charset="0"/>
                <a:ea typeface="Times New Roman" panose="02020603050405020304" pitchFamily="18" charset="0"/>
              </a:rPr>
              <a:t>LA </a:t>
            </a:r>
            <a:r>
              <a:rPr lang="es-ES" altLang="es-MX" dirty="0">
                <a:latin typeface="Corbel" panose="020B0503020204020204" pitchFamily="34" charset="0"/>
                <a:ea typeface="Times New Roman" panose="02020603050405020304" pitchFamily="18" charset="0"/>
              </a:rPr>
              <a:t>CONDUCTA ORGANIZACIONAL ESTÁ INFLUIDAD POR CÓMO </a:t>
            </a:r>
            <a:r>
              <a:rPr lang="es-ES" altLang="es-MX" b="1" dirty="0">
                <a:latin typeface="Corbel" panose="020B0503020204020204" pitchFamily="34" charset="0"/>
                <a:ea typeface="Times New Roman" panose="02020603050405020304" pitchFamily="18" charset="0"/>
              </a:rPr>
              <a:t>PERCIBE Y EVALÚA </a:t>
            </a:r>
            <a:r>
              <a:rPr lang="es-ES" altLang="es-MX" dirty="0">
                <a:latin typeface="Corbel" panose="020B0503020204020204" pitchFamily="34" charset="0"/>
                <a:ea typeface="Times New Roman" panose="02020603050405020304" pitchFamily="18" charset="0"/>
              </a:rPr>
              <a:t>EL INDIVIDUO LA ORGANIZACIÓN DESDE LA PERSPECTIVA QUE </a:t>
            </a:r>
            <a:r>
              <a:rPr lang="es-ES" altLang="es-MX" dirty="0" smtClean="0">
                <a:latin typeface="Corbel" panose="020B0503020204020204" pitchFamily="34" charset="0"/>
                <a:ea typeface="Times New Roman" panose="02020603050405020304" pitchFamily="18" charset="0"/>
              </a:rPr>
              <a:t>OCUPA</a:t>
            </a:r>
            <a:r>
              <a:rPr lang="es-MX" dirty="0" smtClean="0"/>
              <a:t>.</a:t>
            </a:r>
          </a:p>
          <a:p>
            <a:pPr marL="285750" indent="-285750" algn="just">
              <a:lnSpc>
                <a:spcPct val="150000"/>
              </a:lnSpc>
              <a:buFont typeface="Wingdings" panose="05000000000000000000" pitchFamily="2" charset="2"/>
              <a:buChar char="§"/>
            </a:pPr>
            <a:r>
              <a:rPr lang="es-MX" dirty="0"/>
              <a:t>LA CONDUCTA DEL INDIVIDUO EN LA ORGANIZACIÓN SE MANTIENE PORQUE ESTÁ </a:t>
            </a:r>
            <a:r>
              <a:rPr lang="es-MX" b="1" dirty="0"/>
              <a:t>MOTIVADO</a:t>
            </a:r>
            <a:r>
              <a:rPr lang="es-MX" dirty="0"/>
              <a:t> HACIA FINES PROPIOS QUE LA ORGANIZACIÓN SATISFACE Y QUE CUBREN PARTE DE SUS EXPECTATIVAS</a:t>
            </a:r>
            <a:r>
              <a:rPr lang="es-MX" dirty="0" smtClean="0"/>
              <a:t>.</a:t>
            </a:r>
          </a:p>
          <a:p>
            <a:pPr marL="285750" indent="-285750" algn="just">
              <a:lnSpc>
                <a:spcPct val="150000"/>
              </a:lnSpc>
              <a:buFont typeface="Wingdings" panose="05000000000000000000" pitchFamily="2" charset="2"/>
              <a:buChar char="§"/>
            </a:pPr>
            <a:r>
              <a:rPr lang="es-MX" dirty="0"/>
              <a:t>LA CONDUCTA DEL INDIVIDUO EN LA ORGANIZACIÓN SUPONE UNAS </a:t>
            </a:r>
            <a:r>
              <a:rPr lang="es-MX" b="1" dirty="0"/>
              <a:t>HABILIDADES Y APTITUDES LIMITADAS Y DIFERENCIALES</a:t>
            </a:r>
            <a:r>
              <a:rPr lang="es-MX" dirty="0"/>
              <a:t> ASÍ COMO LA POSIBILIDAD DE </a:t>
            </a:r>
            <a:r>
              <a:rPr lang="es-MX" b="1" dirty="0" smtClean="0"/>
              <a:t>APRENDER </a:t>
            </a:r>
            <a:r>
              <a:rPr lang="es-MX" dirty="0" smtClean="0"/>
              <a:t>(aprende no solo nuevas destrezas sino también acerca de los roles, valores, etc. en el proceso de socialización dentro de la organización)</a:t>
            </a:r>
            <a:r>
              <a:rPr lang="es-MX" b="1" dirty="0" smtClean="0"/>
              <a:t>.</a:t>
            </a:r>
          </a:p>
          <a:p>
            <a:pPr marL="285750" indent="-285750" algn="just">
              <a:lnSpc>
                <a:spcPct val="150000"/>
              </a:lnSpc>
              <a:buFont typeface="Wingdings" panose="05000000000000000000" pitchFamily="2" charset="2"/>
              <a:buChar char="§"/>
            </a:pPr>
            <a:r>
              <a:rPr lang="es-MX" dirty="0"/>
              <a:t>LA CONDUCTA ORGANIZACIONAL ES, EN BUENA PARTE, </a:t>
            </a:r>
            <a:r>
              <a:rPr lang="es-MX" b="1" dirty="0"/>
              <a:t>RACIONAL Y SUPONE PLANIFICACIÓN Y TOMA DE DECISIONES</a:t>
            </a:r>
            <a:r>
              <a:rPr lang="es-MX" b="1" dirty="0" smtClean="0"/>
              <a:t>.</a:t>
            </a:r>
          </a:p>
          <a:p>
            <a:pPr marL="285750" indent="-285750" algn="just">
              <a:lnSpc>
                <a:spcPct val="150000"/>
              </a:lnSpc>
              <a:buFont typeface="Wingdings" panose="05000000000000000000" pitchFamily="2" charset="2"/>
              <a:buChar char="§"/>
            </a:pPr>
            <a:r>
              <a:rPr lang="es-MX" dirty="0"/>
              <a:t>LAS DIMENSIONES DE </a:t>
            </a:r>
            <a:r>
              <a:rPr lang="es-MX" b="1" dirty="0"/>
              <a:t>PERSONALIDAD AFECTAN A LA CONDUCTA </a:t>
            </a:r>
            <a:r>
              <a:rPr lang="es-MX" dirty="0"/>
              <a:t>ORGANIZACIONAL DESDE SU </a:t>
            </a:r>
            <a:r>
              <a:rPr lang="es-MX" b="1" dirty="0"/>
              <a:t>INTERACCIÓN CON EL MEDIO Y LA SITUACIÓN</a:t>
            </a:r>
            <a:r>
              <a:rPr lang="es-MX" dirty="0"/>
              <a:t>. </a:t>
            </a:r>
          </a:p>
          <a:p>
            <a:pPr marL="285750" indent="-285750" algn="just">
              <a:lnSpc>
                <a:spcPct val="150000"/>
              </a:lnSpc>
              <a:buFont typeface="Wingdings" panose="05000000000000000000" pitchFamily="2" charset="2"/>
              <a:buChar char="§"/>
            </a:pPr>
            <a:endParaRPr lang="es-MX" dirty="0"/>
          </a:p>
        </p:txBody>
      </p:sp>
    </p:spTree>
    <p:extLst>
      <p:ext uri="{BB962C8B-B14F-4D97-AF65-F5344CB8AC3E}">
        <p14:creationId xmlns:p14="http://schemas.microsoft.com/office/powerpoint/2010/main" val="2502452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22217" y="323610"/>
            <a:ext cx="11437034" cy="637129"/>
          </a:xfrm>
          <a:prstGeom prst="roundRect">
            <a:avLst/>
          </a:prstGeom>
          <a:solidFill>
            <a:srgbClr val="00B05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s-MX" sz="2400" dirty="0">
                <a:solidFill>
                  <a:schemeClr val="tx1">
                    <a:lumMod val="95000"/>
                    <a:lumOff val="5000"/>
                  </a:schemeClr>
                </a:solidFill>
              </a:rPr>
              <a:t>2</a:t>
            </a:r>
            <a:r>
              <a:rPr lang="es-MX" sz="2400" dirty="0" smtClean="0">
                <a:solidFill>
                  <a:schemeClr val="tx1">
                    <a:lumMod val="95000"/>
                    <a:lumOff val="5000"/>
                  </a:schemeClr>
                </a:solidFill>
              </a:rPr>
              <a:t>- NIVEL GRUPAL</a:t>
            </a:r>
            <a:endParaRPr lang="es-MX" sz="2400" dirty="0">
              <a:solidFill>
                <a:schemeClr val="tx1">
                  <a:lumMod val="95000"/>
                  <a:lumOff val="5000"/>
                </a:schemeClr>
              </a:solidFill>
            </a:endParaRPr>
          </a:p>
        </p:txBody>
      </p:sp>
      <p:sp>
        <p:nvSpPr>
          <p:cNvPr id="3" name="CuadroTexto 2"/>
          <p:cNvSpPr txBox="1"/>
          <p:nvPr/>
        </p:nvSpPr>
        <p:spPr>
          <a:xfrm>
            <a:off x="333829" y="1024596"/>
            <a:ext cx="11538857" cy="1815882"/>
          </a:xfrm>
          <a:prstGeom prst="rect">
            <a:avLst/>
          </a:prstGeom>
          <a:noFill/>
        </p:spPr>
        <p:txBody>
          <a:bodyPr wrap="square" rtlCol="0">
            <a:spAutoFit/>
          </a:bodyPr>
          <a:lstStyle/>
          <a:p>
            <a:pPr marL="285750" indent="-285750">
              <a:buFontTx/>
              <a:buChar char="-"/>
            </a:pPr>
            <a:r>
              <a:rPr lang="es-MX" sz="1600" dirty="0" smtClean="0"/>
              <a:t>LAS NORMAS, OPINIONES Y </a:t>
            </a:r>
            <a:r>
              <a:rPr lang="es-MX" sz="1600" b="1" dirty="0" smtClean="0"/>
              <a:t>PRESIONES DE LOS GRUPOS INFORMALES INFLUYEN SOBRE LA CONDUCTA DE SUS MIEMBROS</a:t>
            </a:r>
          </a:p>
          <a:p>
            <a:pPr marL="285750" indent="-285750">
              <a:buFontTx/>
              <a:buChar char="-"/>
            </a:pPr>
            <a:r>
              <a:rPr lang="es-MX" sz="1600" b="1" dirty="0" smtClean="0"/>
              <a:t>ESCUELA DE RELACIONES HUMANAS</a:t>
            </a:r>
            <a:r>
              <a:rPr lang="es-MX" sz="1600" dirty="0"/>
              <a:t> </a:t>
            </a:r>
            <a:r>
              <a:rPr lang="es-MX" sz="1600" dirty="0" smtClean="0">
                <a:sym typeface="Wingdings" panose="05000000000000000000" pitchFamily="2" charset="2"/>
              </a:rPr>
              <a:t> </a:t>
            </a:r>
            <a:r>
              <a:rPr lang="es-MX" sz="1600" u="sng" dirty="0" smtClean="0">
                <a:sym typeface="Wingdings" panose="05000000000000000000" pitchFamily="2" charset="2"/>
              </a:rPr>
              <a:t>PERTENENCIA</a:t>
            </a:r>
            <a:r>
              <a:rPr lang="es-MX" sz="1600" dirty="0" smtClean="0">
                <a:sym typeface="Wingdings" panose="05000000000000000000" pitchFamily="2" charset="2"/>
              </a:rPr>
              <a:t>  del individuo a grupos formales e informales dentro de la organización.</a:t>
            </a:r>
          </a:p>
          <a:p>
            <a:r>
              <a:rPr lang="es-MX" sz="1600" b="1" dirty="0" smtClean="0">
                <a:sym typeface="Wingdings" panose="05000000000000000000" pitchFamily="2" charset="2"/>
              </a:rPr>
              <a:t>La conducta se desarrolla en GRUPOS               </a:t>
            </a:r>
            <a:r>
              <a:rPr lang="es-MX" sz="1600" dirty="0" smtClean="0">
                <a:sym typeface="Wingdings" panose="05000000000000000000" pitchFamily="2" charset="2"/>
              </a:rPr>
              <a:t>los individuos desarrollan más fidelidad a los objetivos del grupo que a los de la organización en su conjunto.</a:t>
            </a:r>
          </a:p>
          <a:p>
            <a:r>
              <a:rPr lang="es-ES" sz="1600" dirty="0"/>
              <a:t>E</a:t>
            </a:r>
            <a:r>
              <a:rPr lang="es-ES" sz="1600" dirty="0" smtClean="0"/>
              <a:t>l </a:t>
            </a:r>
            <a:r>
              <a:rPr lang="es-ES" sz="1600" dirty="0"/>
              <a:t>grupo o grupos a los que un individuo pertenece constituye su universo social. Este delimita y restringe el tipo de estímulos </a:t>
            </a:r>
            <a:r>
              <a:rPr lang="es-ES" sz="1600" dirty="0" smtClean="0"/>
              <a:t>que le llegan al individuo. </a:t>
            </a:r>
            <a:r>
              <a:rPr lang="es-ES" sz="1600" dirty="0"/>
              <a:t>Estos estímulos, a su vez, se distribuyen de forma para obtener una mayor conformidad y cohesión del grupo</a:t>
            </a:r>
            <a:r>
              <a:rPr lang="es-ES" sz="1600" dirty="0" smtClean="0"/>
              <a:t>.</a:t>
            </a:r>
            <a:endParaRPr lang="es-MX" sz="1600" dirty="0"/>
          </a:p>
        </p:txBody>
      </p:sp>
      <p:sp>
        <p:nvSpPr>
          <p:cNvPr id="4" name="Flecha derecha 3"/>
          <p:cNvSpPr/>
          <p:nvPr/>
        </p:nvSpPr>
        <p:spPr>
          <a:xfrm>
            <a:off x="3891721" y="1842474"/>
            <a:ext cx="406400" cy="1596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CuadroTexto 6"/>
          <p:cNvSpPr txBox="1"/>
          <p:nvPr/>
        </p:nvSpPr>
        <p:spPr>
          <a:xfrm>
            <a:off x="322217" y="2949088"/>
            <a:ext cx="1727200" cy="830997"/>
          </a:xfrm>
          <a:prstGeom prst="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2400" b="1" dirty="0" smtClean="0"/>
              <a:t>LIDE</a:t>
            </a:r>
          </a:p>
          <a:p>
            <a:pPr algn="ctr"/>
            <a:r>
              <a:rPr lang="es-MX" sz="2400" b="1" dirty="0" smtClean="0"/>
              <a:t>RAZGO</a:t>
            </a:r>
            <a:endParaRPr lang="es-MX" b="1" dirty="0"/>
          </a:p>
        </p:txBody>
      </p:sp>
      <p:sp>
        <p:nvSpPr>
          <p:cNvPr id="8" name="CuadroTexto 7"/>
          <p:cNvSpPr txBox="1"/>
          <p:nvPr/>
        </p:nvSpPr>
        <p:spPr>
          <a:xfrm>
            <a:off x="2336800" y="2956017"/>
            <a:ext cx="2728686" cy="338554"/>
          </a:xfrm>
          <a:prstGeom prst="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s-MX" sz="1600" b="1" dirty="0" smtClean="0"/>
              <a:t>Modelo de contingencia</a:t>
            </a:r>
            <a:endParaRPr lang="es-MX" sz="1600" b="1" dirty="0"/>
          </a:p>
        </p:txBody>
      </p:sp>
      <p:sp>
        <p:nvSpPr>
          <p:cNvPr id="10" name="CuadroTexto 9"/>
          <p:cNvSpPr txBox="1"/>
          <p:nvPr/>
        </p:nvSpPr>
        <p:spPr>
          <a:xfrm>
            <a:off x="2261813" y="3311144"/>
            <a:ext cx="9622485" cy="830997"/>
          </a:xfrm>
          <a:prstGeom prst="rect">
            <a:avLst/>
          </a:prstGeom>
          <a:noFill/>
        </p:spPr>
        <p:txBody>
          <a:bodyPr wrap="square" rtlCol="0">
            <a:spAutoFit/>
          </a:bodyPr>
          <a:lstStyle/>
          <a:p>
            <a:r>
              <a:rPr lang="es-MX" sz="1600" dirty="0" smtClean="0"/>
              <a:t>La ejecución y realización de un grupo depende de: </a:t>
            </a:r>
          </a:p>
          <a:p>
            <a:pPr marL="285750" indent="-285750">
              <a:buFontTx/>
              <a:buChar char="-"/>
            </a:pPr>
            <a:r>
              <a:rPr lang="es-MX" sz="1600" dirty="0" smtClean="0"/>
              <a:t>La estructura motivacional del líder (hacia la tarea o hacia las relaciones interpersonales)</a:t>
            </a:r>
          </a:p>
          <a:p>
            <a:pPr marL="285750" indent="-285750">
              <a:buFontTx/>
              <a:buChar char="-"/>
            </a:pPr>
            <a:r>
              <a:rPr lang="es-MX" sz="1600" dirty="0" smtClean="0"/>
              <a:t>El nivel de control e influencia de la situación.</a:t>
            </a:r>
            <a:endParaRPr lang="es-MX" sz="1600" dirty="0"/>
          </a:p>
        </p:txBody>
      </p:sp>
      <p:sp>
        <p:nvSpPr>
          <p:cNvPr id="11" name="Flecha derecha 10"/>
          <p:cNvSpPr/>
          <p:nvPr/>
        </p:nvSpPr>
        <p:spPr>
          <a:xfrm>
            <a:off x="5065486" y="3048350"/>
            <a:ext cx="1436914" cy="271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CuadroTexto 11"/>
          <p:cNvSpPr txBox="1"/>
          <p:nvPr/>
        </p:nvSpPr>
        <p:spPr>
          <a:xfrm>
            <a:off x="6502400" y="3048349"/>
            <a:ext cx="5256851"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MX" sz="1600" dirty="0" smtClean="0"/>
              <a:t>No tiene en cuenta las causas del comportamiento del líder</a:t>
            </a:r>
            <a:endParaRPr lang="es-MX" sz="1600" dirty="0"/>
          </a:p>
        </p:txBody>
      </p:sp>
      <p:sp>
        <p:nvSpPr>
          <p:cNvPr id="14" name="CuadroTexto 13"/>
          <p:cNvSpPr txBox="1"/>
          <p:nvPr/>
        </p:nvSpPr>
        <p:spPr>
          <a:xfrm>
            <a:off x="464458" y="4287052"/>
            <a:ext cx="2801257" cy="338554"/>
          </a:xfrm>
          <a:prstGeom prst="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n-US"/>
            </a:defPPr>
            <a:lvl1pPr>
              <a:defRPr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MX" sz="1600" dirty="0"/>
              <a:t>Perspectiva transaccional</a:t>
            </a:r>
          </a:p>
        </p:txBody>
      </p:sp>
      <p:sp>
        <p:nvSpPr>
          <p:cNvPr id="15" name="CuadroTexto 14"/>
          <p:cNvSpPr txBox="1"/>
          <p:nvPr/>
        </p:nvSpPr>
        <p:spPr>
          <a:xfrm>
            <a:off x="3381828" y="4258574"/>
            <a:ext cx="8490857" cy="584775"/>
          </a:xfrm>
          <a:prstGeom prst="rect">
            <a:avLst/>
          </a:prstGeom>
          <a:noFill/>
        </p:spPr>
        <p:txBody>
          <a:bodyPr wrap="square" rtlCol="0">
            <a:spAutoFit/>
          </a:bodyPr>
          <a:lstStyle/>
          <a:p>
            <a:r>
              <a:rPr lang="es-MX" sz="1600" dirty="0" smtClean="0"/>
              <a:t>Influencia mutua entre el líder y sus subordinados, y ésta es uno de los factores que determina el comportamiento del líder</a:t>
            </a:r>
            <a:endParaRPr lang="es-MX" sz="1600" dirty="0"/>
          </a:p>
        </p:txBody>
      </p:sp>
      <p:cxnSp>
        <p:nvCxnSpPr>
          <p:cNvPr id="17" name="Conector recto de flecha 16"/>
          <p:cNvCxnSpPr/>
          <p:nvPr/>
        </p:nvCxnSpPr>
        <p:spPr>
          <a:xfrm>
            <a:off x="3135086" y="4529652"/>
            <a:ext cx="362858"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8" name="CuadroTexto 17"/>
          <p:cNvSpPr txBox="1"/>
          <p:nvPr/>
        </p:nvSpPr>
        <p:spPr>
          <a:xfrm>
            <a:off x="435429" y="4921201"/>
            <a:ext cx="3033486" cy="584775"/>
          </a:xfrm>
          <a:prstGeom prst="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n-US"/>
            </a:defPPr>
            <a:lvl1pPr>
              <a:defRPr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algn="ctr"/>
            <a:r>
              <a:rPr lang="es-MX" sz="1600" dirty="0" err="1"/>
              <a:t>Hunt</a:t>
            </a:r>
            <a:r>
              <a:rPr lang="es-MX" sz="1600" dirty="0"/>
              <a:t> y </a:t>
            </a:r>
            <a:r>
              <a:rPr lang="es-MX" sz="1600" dirty="0" err="1"/>
              <a:t>Osborn</a:t>
            </a:r>
            <a:r>
              <a:rPr lang="es-MX" sz="1600" dirty="0"/>
              <a:t>:  modelo reactivo-adaptativo</a:t>
            </a:r>
          </a:p>
        </p:txBody>
      </p:sp>
      <p:cxnSp>
        <p:nvCxnSpPr>
          <p:cNvPr id="20" name="Conector recto de flecha 19"/>
          <p:cNvCxnSpPr/>
          <p:nvPr/>
        </p:nvCxnSpPr>
        <p:spPr>
          <a:xfrm>
            <a:off x="3316515" y="5197319"/>
            <a:ext cx="384628" cy="1508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1" name="CuadroTexto 20"/>
          <p:cNvSpPr txBox="1"/>
          <p:nvPr/>
        </p:nvSpPr>
        <p:spPr>
          <a:xfrm>
            <a:off x="3677478" y="5002879"/>
            <a:ext cx="8195207" cy="646331"/>
          </a:xfrm>
          <a:prstGeom prst="rect">
            <a:avLst/>
          </a:prstGeom>
          <a:noFill/>
        </p:spPr>
        <p:txBody>
          <a:bodyPr wrap="square" rtlCol="0">
            <a:spAutoFit/>
          </a:bodyPr>
          <a:lstStyle/>
          <a:p>
            <a:r>
              <a:rPr lang="es-ES" dirty="0"/>
              <a:t>los líderes adoptan su conducta al contexto organizacional y reaccionan a las demandas de sus subordinados</a:t>
            </a:r>
            <a:r>
              <a:rPr lang="es-ES" dirty="0" smtClean="0"/>
              <a:t>.</a:t>
            </a:r>
            <a:endParaRPr lang="es-MX" dirty="0"/>
          </a:p>
        </p:txBody>
      </p:sp>
      <p:sp>
        <p:nvSpPr>
          <p:cNvPr id="26" name="CuadroTexto 25"/>
          <p:cNvSpPr txBox="1"/>
          <p:nvPr/>
        </p:nvSpPr>
        <p:spPr>
          <a:xfrm>
            <a:off x="322217" y="5703597"/>
            <a:ext cx="1191632" cy="830997"/>
          </a:xfrm>
          <a:prstGeom prst="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n-US"/>
            </a:defPPr>
            <a:lvl1pPr algn="ctr">
              <a:defRPr sz="16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MX" dirty="0" smtClean="0"/>
              <a:t>Estudios </a:t>
            </a:r>
            <a:r>
              <a:rPr lang="es-MX" dirty="0"/>
              <a:t>más </a:t>
            </a:r>
            <a:r>
              <a:rPr lang="es-MX" dirty="0" smtClean="0"/>
              <a:t>recientes</a:t>
            </a:r>
            <a:endParaRPr lang="es-MX" dirty="0"/>
          </a:p>
        </p:txBody>
      </p:sp>
      <p:sp>
        <p:nvSpPr>
          <p:cNvPr id="27" name="CuadroTexto 26"/>
          <p:cNvSpPr txBox="1"/>
          <p:nvPr/>
        </p:nvSpPr>
        <p:spPr>
          <a:xfrm>
            <a:off x="1705583" y="5711095"/>
            <a:ext cx="10178715" cy="830997"/>
          </a:xfrm>
          <a:prstGeom prst="rect">
            <a:avLst/>
          </a:prstGeom>
          <a:noFill/>
        </p:spPr>
        <p:txBody>
          <a:bodyPr wrap="square" rtlCol="0">
            <a:spAutoFit/>
          </a:bodyPr>
          <a:lstStyle/>
          <a:p>
            <a:r>
              <a:rPr lang="es-MX" sz="1600" dirty="0"/>
              <a:t>señalan la necesidad de investigar las influencias mutuas de los comportamientos de los individuos en la organización y pone de manifiesto que el contexto del individuo en la organización es fundamentalmente social, como también lo es su conducta</a:t>
            </a:r>
            <a:r>
              <a:rPr lang="es-MX" sz="1600" dirty="0" smtClean="0"/>
              <a:t>.</a:t>
            </a:r>
            <a:endParaRPr lang="es-MX" sz="1600" dirty="0"/>
          </a:p>
        </p:txBody>
      </p:sp>
      <p:cxnSp>
        <p:nvCxnSpPr>
          <p:cNvPr id="29" name="Conector recto de flecha 28"/>
          <p:cNvCxnSpPr>
            <a:stCxn id="26" idx="3"/>
            <a:endCxn id="27" idx="1"/>
          </p:cNvCxnSpPr>
          <p:nvPr/>
        </p:nvCxnSpPr>
        <p:spPr>
          <a:xfrm>
            <a:off x="1513849" y="6119096"/>
            <a:ext cx="191734" cy="749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382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additive="base">
                                        <p:cTn id="39" dur="500" fill="hold"/>
                                        <p:tgtEl>
                                          <p:spTgt spid="7"/>
                                        </p:tgtEl>
                                        <p:attrNameLst>
                                          <p:attrName>ppt_x</p:attrName>
                                        </p:attrNameLst>
                                      </p:cBhvr>
                                      <p:tavLst>
                                        <p:tav tm="0">
                                          <p:val>
                                            <p:strVal val="#ppt_x"/>
                                          </p:val>
                                        </p:tav>
                                        <p:tav tm="100000">
                                          <p:val>
                                            <p:strVal val="#ppt_x"/>
                                          </p:val>
                                        </p:tav>
                                      </p:tavLst>
                                    </p:anim>
                                    <p:anim calcmode="lin" valueType="num">
                                      <p:cBhvr additive="base">
                                        <p:cTn id="4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additive="base">
                                        <p:cTn id="45" dur="500" fill="hold"/>
                                        <p:tgtEl>
                                          <p:spTgt spid="8"/>
                                        </p:tgtEl>
                                        <p:attrNameLst>
                                          <p:attrName>ppt_x</p:attrName>
                                        </p:attrNameLst>
                                      </p:cBhvr>
                                      <p:tavLst>
                                        <p:tav tm="0">
                                          <p:val>
                                            <p:strVal val="#ppt_x"/>
                                          </p:val>
                                        </p:tav>
                                        <p:tav tm="100000">
                                          <p:val>
                                            <p:strVal val="#ppt_x"/>
                                          </p:val>
                                        </p:tav>
                                      </p:tavLst>
                                    </p:anim>
                                    <p:anim calcmode="lin" valueType="num">
                                      <p:cBhvr additive="base">
                                        <p:cTn id="4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0">
                                            <p:txEl>
                                              <p:pRg st="0" end="0"/>
                                            </p:txEl>
                                          </p:spTgt>
                                        </p:tgtEl>
                                        <p:attrNameLst>
                                          <p:attrName>style.visibility</p:attrName>
                                        </p:attrNameLst>
                                      </p:cBhvr>
                                      <p:to>
                                        <p:strVal val="visible"/>
                                      </p:to>
                                    </p:set>
                                    <p:anim calcmode="lin" valueType="num">
                                      <p:cBhvr additive="base">
                                        <p:cTn id="5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0">
                                            <p:txEl>
                                              <p:pRg st="1" end="1"/>
                                            </p:txEl>
                                          </p:spTgt>
                                        </p:tgtEl>
                                        <p:attrNameLst>
                                          <p:attrName>style.visibility</p:attrName>
                                        </p:attrNameLst>
                                      </p:cBhvr>
                                      <p:to>
                                        <p:strVal val="visible"/>
                                      </p:to>
                                    </p:set>
                                    <p:anim calcmode="lin" valueType="num">
                                      <p:cBhvr additive="base">
                                        <p:cTn id="5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10">
                                            <p:txEl>
                                              <p:pRg st="2" end="2"/>
                                            </p:txEl>
                                          </p:spTgt>
                                        </p:tgtEl>
                                        <p:attrNameLst>
                                          <p:attrName>style.visibility</p:attrName>
                                        </p:attrNameLst>
                                      </p:cBhvr>
                                      <p:to>
                                        <p:strVal val="visible"/>
                                      </p:to>
                                    </p:set>
                                    <p:anim calcmode="lin" valueType="num">
                                      <p:cBhvr additive="base">
                                        <p:cTn id="6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1"/>
                                        </p:tgtEl>
                                        <p:attrNameLst>
                                          <p:attrName>style.visibility</p:attrName>
                                        </p:attrNameLst>
                                      </p:cBhvr>
                                      <p:to>
                                        <p:strVal val="visible"/>
                                      </p:to>
                                    </p:set>
                                    <p:anim calcmode="lin" valueType="num">
                                      <p:cBhvr additive="base">
                                        <p:cTn id="69" dur="500" fill="hold"/>
                                        <p:tgtEl>
                                          <p:spTgt spid="11"/>
                                        </p:tgtEl>
                                        <p:attrNameLst>
                                          <p:attrName>ppt_x</p:attrName>
                                        </p:attrNameLst>
                                      </p:cBhvr>
                                      <p:tavLst>
                                        <p:tav tm="0">
                                          <p:val>
                                            <p:strVal val="#ppt_x"/>
                                          </p:val>
                                        </p:tav>
                                        <p:tav tm="100000">
                                          <p:val>
                                            <p:strVal val="#ppt_x"/>
                                          </p:val>
                                        </p:tav>
                                      </p:tavLst>
                                    </p:anim>
                                    <p:anim calcmode="lin" valueType="num">
                                      <p:cBhvr additive="base">
                                        <p:cTn id="70" dur="500" fill="hold"/>
                                        <p:tgtEl>
                                          <p:spTgt spid="11"/>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2"/>
                                        </p:tgtEl>
                                        <p:attrNameLst>
                                          <p:attrName>style.visibility</p:attrName>
                                        </p:attrNameLst>
                                      </p:cBhvr>
                                      <p:to>
                                        <p:strVal val="visible"/>
                                      </p:to>
                                    </p:set>
                                    <p:anim calcmode="lin" valueType="num">
                                      <p:cBhvr additive="base">
                                        <p:cTn id="73" dur="500" fill="hold"/>
                                        <p:tgtEl>
                                          <p:spTgt spid="12"/>
                                        </p:tgtEl>
                                        <p:attrNameLst>
                                          <p:attrName>ppt_x</p:attrName>
                                        </p:attrNameLst>
                                      </p:cBhvr>
                                      <p:tavLst>
                                        <p:tav tm="0">
                                          <p:val>
                                            <p:strVal val="#ppt_x"/>
                                          </p:val>
                                        </p:tav>
                                        <p:tav tm="100000">
                                          <p:val>
                                            <p:strVal val="#ppt_x"/>
                                          </p:val>
                                        </p:tav>
                                      </p:tavLst>
                                    </p:anim>
                                    <p:anim calcmode="lin" valueType="num">
                                      <p:cBhvr additive="base">
                                        <p:cTn id="7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anim calcmode="lin" valueType="num">
                                      <p:cBhvr additive="base">
                                        <p:cTn id="79" dur="500" fill="hold"/>
                                        <p:tgtEl>
                                          <p:spTgt spid="14"/>
                                        </p:tgtEl>
                                        <p:attrNameLst>
                                          <p:attrName>ppt_x</p:attrName>
                                        </p:attrNameLst>
                                      </p:cBhvr>
                                      <p:tavLst>
                                        <p:tav tm="0">
                                          <p:val>
                                            <p:strVal val="#ppt_x"/>
                                          </p:val>
                                        </p:tav>
                                        <p:tav tm="100000">
                                          <p:val>
                                            <p:strVal val="#ppt_x"/>
                                          </p:val>
                                        </p:tav>
                                      </p:tavLst>
                                    </p:anim>
                                    <p:anim calcmode="lin" valueType="num">
                                      <p:cBhvr additive="base">
                                        <p:cTn id="8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15"/>
                                        </p:tgtEl>
                                        <p:attrNameLst>
                                          <p:attrName>style.visibility</p:attrName>
                                        </p:attrNameLst>
                                      </p:cBhvr>
                                      <p:to>
                                        <p:strVal val="visible"/>
                                      </p:to>
                                    </p:set>
                                    <p:anim calcmode="lin" valueType="num">
                                      <p:cBhvr additive="base">
                                        <p:cTn id="89" dur="500" fill="hold"/>
                                        <p:tgtEl>
                                          <p:spTgt spid="15"/>
                                        </p:tgtEl>
                                        <p:attrNameLst>
                                          <p:attrName>ppt_x</p:attrName>
                                        </p:attrNameLst>
                                      </p:cBhvr>
                                      <p:tavLst>
                                        <p:tav tm="0">
                                          <p:val>
                                            <p:strVal val="#ppt_x"/>
                                          </p:val>
                                        </p:tav>
                                        <p:tav tm="100000">
                                          <p:val>
                                            <p:strVal val="#ppt_x"/>
                                          </p:val>
                                        </p:tav>
                                      </p:tavLst>
                                    </p:anim>
                                    <p:anim calcmode="lin" valueType="num">
                                      <p:cBhvr additive="base">
                                        <p:cTn id="9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18"/>
                                        </p:tgtEl>
                                        <p:attrNameLst>
                                          <p:attrName>style.visibility</p:attrName>
                                        </p:attrNameLst>
                                      </p:cBhvr>
                                      <p:to>
                                        <p:strVal val="visible"/>
                                      </p:to>
                                    </p:set>
                                    <p:anim calcmode="lin" valueType="num">
                                      <p:cBhvr additive="base">
                                        <p:cTn id="95" dur="500" fill="hold"/>
                                        <p:tgtEl>
                                          <p:spTgt spid="18"/>
                                        </p:tgtEl>
                                        <p:attrNameLst>
                                          <p:attrName>ppt_x</p:attrName>
                                        </p:attrNameLst>
                                      </p:cBhvr>
                                      <p:tavLst>
                                        <p:tav tm="0">
                                          <p:val>
                                            <p:strVal val="#ppt_x"/>
                                          </p:val>
                                        </p:tav>
                                        <p:tav tm="100000">
                                          <p:val>
                                            <p:strVal val="#ppt_x"/>
                                          </p:val>
                                        </p:tav>
                                      </p:tavLst>
                                    </p:anim>
                                    <p:anim calcmode="lin" valueType="num">
                                      <p:cBhvr additive="base">
                                        <p:cTn id="9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nodeType="clickEffect">
                                  <p:stCondLst>
                                    <p:cond delay="0"/>
                                  </p:stCondLst>
                                  <p:childTnLst>
                                    <p:set>
                                      <p:cBhvr>
                                        <p:cTn id="100" dur="1" fill="hold">
                                          <p:stCondLst>
                                            <p:cond delay="0"/>
                                          </p:stCondLst>
                                        </p:cTn>
                                        <p:tgtEl>
                                          <p:spTgt spid="20"/>
                                        </p:tgtEl>
                                        <p:attrNameLst>
                                          <p:attrName>style.visibility</p:attrName>
                                        </p:attrNameLst>
                                      </p:cBhvr>
                                      <p:to>
                                        <p:strVal val="visible"/>
                                      </p:to>
                                    </p:set>
                                    <p:anim calcmode="lin" valueType="num">
                                      <p:cBhvr additive="base">
                                        <p:cTn id="101" dur="500" fill="hold"/>
                                        <p:tgtEl>
                                          <p:spTgt spid="20"/>
                                        </p:tgtEl>
                                        <p:attrNameLst>
                                          <p:attrName>ppt_x</p:attrName>
                                        </p:attrNameLst>
                                      </p:cBhvr>
                                      <p:tavLst>
                                        <p:tav tm="0">
                                          <p:val>
                                            <p:strVal val="#ppt_x"/>
                                          </p:val>
                                        </p:tav>
                                        <p:tav tm="100000">
                                          <p:val>
                                            <p:strVal val="#ppt_x"/>
                                          </p:val>
                                        </p:tav>
                                      </p:tavLst>
                                    </p:anim>
                                    <p:anim calcmode="lin" valueType="num">
                                      <p:cBhvr additive="base">
                                        <p:cTn id="102" dur="500" fill="hold"/>
                                        <p:tgtEl>
                                          <p:spTgt spid="20"/>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21"/>
                                        </p:tgtEl>
                                        <p:attrNameLst>
                                          <p:attrName>style.visibility</p:attrName>
                                        </p:attrNameLst>
                                      </p:cBhvr>
                                      <p:to>
                                        <p:strVal val="visible"/>
                                      </p:to>
                                    </p:set>
                                    <p:anim calcmode="lin" valueType="num">
                                      <p:cBhvr additive="base">
                                        <p:cTn id="105" dur="500" fill="hold"/>
                                        <p:tgtEl>
                                          <p:spTgt spid="21"/>
                                        </p:tgtEl>
                                        <p:attrNameLst>
                                          <p:attrName>ppt_x</p:attrName>
                                        </p:attrNameLst>
                                      </p:cBhvr>
                                      <p:tavLst>
                                        <p:tav tm="0">
                                          <p:val>
                                            <p:strVal val="#ppt_x"/>
                                          </p:val>
                                        </p:tav>
                                        <p:tav tm="100000">
                                          <p:val>
                                            <p:strVal val="#ppt_x"/>
                                          </p:val>
                                        </p:tav>
                                      </p:tavLst>
                                    </p:anim>
                                    <p:anim calcmode="lin" valueType="num">
                                      <p:cBhvr additive="base">
                                        <p:cTn id="10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26"/>
                                        </p:tgtEl>
                                        <p:attrNameLst>
                                          <p:attrName>style.visibility</p:attrName>
                                        </p:attrNameLst>
                                      </p:cBhvr>
                                      <p:to>
                                        <p:strVal val="visible"/>
                                      </p:to>
                                    </p:set>
                                    <p:anim calcmode="lin" valueType="num">
                                      <p:cBhvr additive="base">
                                        <p:cTn id="111" dur="500" fill="hold"/>
                                        <p:tgtEl>
                                          <p:spTgt spid="26"/>
                                        </p:tgtEl>
                                        <p:attrNameLst>
                                          <p:attrName>ppt_x</p:attrName>
                                        </p:attrNameLst>
                                      </p:cBhvr>
                                      <p:tavLst>
                                        <p:tav tm="0">
                                          <p:val>
                                            <p:strVal val="#ppt_x"/>
                                          </p:val>
                                        </p:tav>
                                        <p:tav tm="100000">
                                          <p:val>
                                            <p:strVal val="#ppt_x"/>
                                          </p:val>
                                        </p:tav>
                                      </p:tavLst>
                                    </p:anim>
                                    <p:anim calcmode="lin" valueType="num">
                                      <p:cBhvr additive="base">
                                        <p:cTn id="11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27"/>
                                        </p:tgtEl>
                                        <p:attrNameLst>
                                          <p:attrName>style.visibility</p:attrName>
                                        </p:attrNameLst>
                                      </p:cBhvr>
                                      <p:to>
                                        <p:strVal val="visible"/>
                                      </p:to>
                                    </p:set>
                                    <p:anim calcmode="lin" valueType="num">
                                      <p:cBhvr additive="base">
                                        <p:cTn id="117" dur="500" fill="hold"/>
                                        <p:tgtEl>
                                          <p:spTgt spid="27"/>
                                        </p:tgtEl>
                                        <p:attrNameLst>
                                          <p:attrName>ppt_x</p:attrName>
                                        </p:attrNameLst>
                                      </p:cBhvr>
                                      <p:tavLst>
                                        <p:tav tm="0">
                                          <p:val>
                                            <p:strVal val="#ppt_x"/>
                                          </p:val>
                                        </p:tav>
                                        <p:tav tm="100000">
                                          <p:val>
                                            <p:strVal val="#ppt_x"/>
                                          </p:val>
                                        </p:tav>
                                      </p:tavLst>
                                    </p:anim>
                                    <p:anim calcmode="lin" valueType="num">
                                      <p:cBhvr additive="base">
                                        <p:cTn id="118" dur="500" fill="hold"/>
                                        <p:tgtEl>
                                          <p:spTgt spid="27"/>
                                        </p:tgtEl>
                                        <p:attrNameLst>
                                          <p:attrName>ppt_y</p:attrName>
                                        </p:attrNameLst>
                                      </p:cBhvr>
                                      <p:tavLst>
                                        <p:tav tm="0">
                                          <p:val>
                                            <p:strVal val="1+#ppt_h/2"/>
                                          </p:val>
                                        </p:tav>
                                        <p:tav tm="100000">
                                          <p:val>
                                            <p:strVal val="#ppt_y"/>
                                          </p:val>
                                        </p:tav>
                                      </p:tavLst>
                                    </p:anim>
                                  </p:childTnLst>
                                </p:cTn>
                              </p:par>
                              <p:par>
                                <p:cTn id="119" presetID="2" presetClass="entr" presetSubtype="4" fill="hold" nodeType="withEffect">
                                  <p:stCondLst>
                                    <p:cond delay="0"/>
                                  </p:stCondLst>
                                  <p:childTnLst>
                                    <p:set>
                                      <p:cBhvr>
                                        <p:cTn id="120" dur="1" fill="hold">
                                          <p:stCondLst>
                                            <p:cond delay="0"/>
                                          </p:stCondLst>
                                        </p:cTn>
                                        <p:tgtEl>
                                          <p:spTgt spid="29"/>
                                        </p:tgtEl>
                                        <p:attrNameLst>
                                          <p:attrName>style.visibility</p:attrName>
                                        </p:attrNameLst>
                                      </p:cBhvr>
                                      <p:to>
                                        <p:strVal val="visible"/>
                                      </p:to>
                                    </p:set>
                                    <p:anim calcmode="lin" valueType="num">
                                      <p:cBhvr additive="base">
                                        <p:cTn id="121" dur="500" fill="hold"/>
                                        <p:tgtEl>
                                          <p:spTgt spid="29"/>
                                        </p:tgtEl>
                                        <p:attrNameLst>
                                          <p:attrName>ppt_x</p:attrName>
                                        </p:attrNameLst>
                                      </p:cBhvr>
                                      <p:tavLst>
                                        <p:tav tm="0">
                                          <p:val>
                                            <p:strVal val="#ppt_x"/>
                                          </p:val>
                                        </p:tav>
                                        <p:tav tm="100000">
                                          <p:val>
                                            <p:strVal val="#ppt_x"/>
                                          </p:val>
                                        </p:tav>
                                      </p:tavLst>
                                    </p:anim>
                                    <p:anim calcmode="lin" valueType="num">
                                      <p:cBhvr additive="base">
                                        <p:cTn id="12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7" grpId="0" animBg="1"/>
      <p:bldP spid="8" grpId="0" animBg="1"/>
      <p:bldP spid="11" grpId="0" animBg="1"/>
      <p:bldP spid="12" grpId="0" animBg="1"/>
      <p:bldP spid="14" grpId="0" animBg="1"/>
      <p:bldP spid="15" grpId="0"/>
      <p:bldP spid="18" grpId="0" animBg="1"/>
      <p:bldP spid="21" grpId="0"/>
      <p:bldP spid="26" grpId="0" animBg="1"/>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xmlns="" id="{7BFF41F8-1985-4CF1-B309-759001667968}"/>
              </a:ext>
            </a:extLst>
          </p:cNvPr>
          <p:cNvSpPr/>
          <p:nvPr/>
        </p:nvSpPr>
        <p:spPr>
          <a:xfrm>
            <a:off x="322217" y="323610"/>
            <a:ext cx="11437034" cy="637129"/>
          </a:xfrm>
          <a:prstGeom prst="roundRect">
            <a:avLst/>
          </a:prstGeom>
          <a:solidFill>
            <a:srgbClr val="00B05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s-MX" sz="2400" dirty="0">
                <a:solidFill>
                  <a:schemeClr val="tx1">
                    <a:lumMod val="95000"/>
                    <a:lumOff val="5000"/>
                  </a:schemeClr>
                </a:solidFill>
              </a:rPr>
              <a:t>3</a:t>
            </a:r>
            <a:r>
              <a:rPr lang="es-MX" sz="2400" dirty="0" smtClean="0">
                <a:solidFill>
                  <a:schemeClr val="tx1">
                    <a:lumMod val="95000"/>
                    <a:lumOff val="5000"/>
                  </a:schemeClr>
                </a:solidFill>
              </a:rPr>
              <a:t>- NIVEL ORGANIZACIONAL</a:t>
            </a:r>
            <a:endParaRPr lang="es-MX" sz="2400" dirty="0">
              <a:solidFill>
                <a:schemeClr val="tx1">
                  <a:lumMod val="95000"/>
                  <a:lumOff val="5000"/>
                </a:schemeClr>
              </a:solidFill>
            </a:endParaRPr>
          </a:p>
        </p:txBody>
      </p:sp>
      <p:sp>
        <p:nvSpPr>
          <p:cNvPr id="3" name="CuadroTexto 2"/>
          <p:cNvSpPr txBox="1"/>
          <p:nvPr/>
        </p:nvSpPr>
        <p:spPr>
          <a:xfrm>
            <a:off x="163287" y="960739"/>
            <a:ext cx="11789228" cy="5724644"/>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es-MX" b="1" dirty="0" smtClean="0"/>
              <a:t>Los principales determinantes organizacionales de la conducta de sus miembros son:</a:t>
            </a:r>
          </a:p>
          <a:p>
            <a:pPr marL="285750" indent="-285750">
              <a:lnSpc>
                <a:spcPct val="150000"/>
              </a:lnSpc>
              <a:buFont typeface="Wingdings" panose="05000000000000000000" pitchFamily="2" charset="2"/>
              <a:buChar char="§"/>
            </a:pPr>
            <a:r>
              <a:rPr lang="es-MX" b="1" u="sng" dirty="0" smtClean="0"/>
              <a:t>OBJETIVOS</a:t>
            </a:r>
            <a:r>
              <a:rPr lang="es-MX" sz="1600" dirty="0" smtClean="0"/>
              <a:t>: </a:t>
            </a:r>
            <a:r>
              <a:rPr lang="es-MX" sz="1600" dirty="0"/>
              <a:t>guían las decisiones y actividades en la </a:t>
            </a:r>
            <a:r>
              <a:rPr lang="es-MX" sz="1600" dirty="0" smtClean="0"/>
              <a:t>organización</a:t>
            </a:r>
          </a:p>
          <a:p>
            <a:pPr marL="285750" indent="-285750">
              <a:lnSpc>
                <a:spcPct val="150000"/>
              </a:lnSpc>
              <a:buFont typeface="Wingdings" panose="05000000000000000000" pitchFamily="2" charset="2"/>
              <a:buChar char="§"/>
            </a:pPr>
            <a:r>
              <a:rPr lang="es-MX" b="1" u="sng" dirty="0" smtClean="0"/>
              <a:t>TAREAS Y ROLES</a:t>
            </a:r>
            <a:r>
              <a:rPr lang="es-MX" dirty="0" smtClean="0"/>
              <a:t>: </a:t>
            </a:r>
            <a:r>
              <a:rPr lang="es-MX" sz="1600" dirty="0"/>
              <a:t>se definen progresivamente, diferenciándose de otras tareas y roles de forma que se puedan conseguir objetivos operacionales que permitirán conseguir objetivos complejos. </a:t>
            </a:r>
          </a:p>
          <a:p>
            <a:pPr marL="285750" indent="-285750">
              <a:lnSpc>
                <a:spcPct val="150000"/>
              </a:lnSpc>
              <a:buFont typeface="Wingdings" panose="05000000000000000000" pitchFamily="2" charset="2"/>
              <a:buChar char="§"/>
            </a:pPr>
            <a:r>
              <a:rPr lang="es-MX" b="1" u="sng" dirty="0" smtClean="0"/>
              <a:t>REGLAS</a:t>
            </a:r>
            <a:r>
              <a:rPr lang="es-MX" dirty="0" smtClean="0"/>
              <a:t>: </a:t>
            </a:r>
            <a:r>
              <a:rPr lang="es-MX" sz="1600" dirty="0"/>
              <a:t>son mecanismos de interacción y coordinación que definen las tareas y </a:t>
            </a:r>
            <a:r>
              <a:rPr lang="es-MX" sz="1600" dirty="0" smtClean="0"/>
              <a:t>responsabilidad. </a:t>
            </a:r>
            <a:endParaRPr lang="es-MX" sz="1600" dirty="0"/>
          </a:p>
          <a:p>
            <a:pPr marL="285750" indent="-285750">
              <a:lnSpc>
                <a:spcPct val="150000"/>
              </a:lnSpc>
              <a:buFont typeface="Wingdings" panose="05000000000000000000" pitchFamily="2" charset="2"/>
              <a:buChar char="§"/>
            </a:pPr>
            <a:r>
              <a:rPr lang="es-MX" b="1" u="sng" dirty="0" smtClean="0"/>
              <a:t>SISTEMA DE PODER Y LA ESTRUCTURA DE AUTORIDAD </a:t>
            </a:r>
            <a:r>
              <a:rPr lang="es-MX" sz="1600" dirty="0" smtClean="0"/>
              <a:t>(</a:t>
            </a:r>
            <a:r>
              <a:rPr lang="es-MX" sz="1600" dirty="0"/>
              <a:t>normas, valores, cooperación </a:t>
            </a:r>
            <a:r>
              <a:rPr lang="es-MX" sz="1600" dirty="0" smtClean="0"/>
              <a:t>coacción) </a:t>
            </a:r>
            <a:endParaRPr lang="es-MX" sz="1600" dirty="0"/>
          </a:p>
          <a:p>
            <a:pPr marL="285750" indent="-285750">
              <a:lnSpc>
                <a:spcPct val="150000"/>
              </a:lnSpc>
              <a:buFont typeface="Wingdings" panose="05000000000000000000" pitchFamily="2" charset="2"/>
              <a:buChar char="§"/>
            </a:pPr>
            <a:r>
              <a:rPr lang="es-MX" b="1" u="sng" dirty="0" smtClean="0"/>
              <a:t>REDES DE COMUNICACIÓN E INFORMACIÓN</a:t>
            </a:r>
            <a:r>
              <a:rPr lang="es-MX" sz="1600" dirty="0" smtClean="0"/>
              <a:t>: </a:t>
            </a:r>
            <a:r>
              <a:rPr lang="es-MX" sz="1600" dirty="0"/>
              <a:t>la transmisión presenta regularidades, constricciones y características que permiten incrementar la predictibilidad de la conducta organizacional. </a:t>
            </a:r>
            <a:endParaRPr lang="es-MX" sz="1600" dirty="0" smtClean="0"/>
          </a:p>
          <a:p>
            <a:pPr marL="285750" indent="-285750">
              <a:lnSpc>
                <a:spcPct val="150000"/>
              </a:lnSpc>
              <a:buFont typeface="Wingdings" panose="05000000000000000000" pitchFamily="2" charset="2"/>
              <a:buChar char="§"/>
            </a:pPr>
            <a:r>
              <a:rPr lang="es-MX" b="1" u="sng" dirty="0" smtClean="0"/>
              <a:t>CONFLICTOS</a:t>
            </a:r>
            <a:r>
              <a:rPr lang="es-MX" b="1" dirty="0" smtClean="0"/>
              <a:t>: </a:t>
            </a:r>
            <a:r>
              <a:rPr lang="es-MX" sz="1600" dirty="0" smtClean="0"/>
              <a:t>son </a:t>
            </a:r>
            <a:r>
              <a:rPr lang="es-MX" sz="1600" dirty="0"/>
              <a:t>la interacción directa de dos o más partes de modo que las acciones de una de ellas tienden a prevenir o forzar algún resultado en contra de las resistencias de la otra. Los conflictos entre grupos o departamentos determinan también la conducta en la organización. </a:t>
            </a:r>
          </a:p>
          <a:p>
            <a:pPr marL="285750" indent="-285750">
              <a:lnSpc>
                <a:spcPct val="150000"/>
              </a:lnSpc>
              <a:buFont typeface="Wingdings" panose="05000000000000000000" pitchFamily="2" charset="2"/>
              <a:buChar char="§"/>
            </a:pPr>
            <a:r>
              <a:rPr lang="es-MX" dirty="0" smtClean="0"/>
              <a:t>Además</a:t>
            </a:r>
            <a:r>
              <a:rPr lang="es-MX" dirty="0"/>
              <a:t>, </a:t>
            </a:r>
            <a:r>
              <a:rPr lang="es-MX" b="1" dirty="0"/>
              <a:t>existen otros mecanismos </a:t>
            </a:r>
            <a:r>
              <a:rPr lang="es-MX" dirty="0"/>
              <a:t>que permiten un cierto control, regulación y coordinación de los comportamientos como son los sistemas de selección, entrenamiento, socialización, evaluación y recompensas y el diseño del contexto físico, tecnológico y social</a:t>
            </a:r>
            <a:r>
              <a:rPr lang="es-MX" sz="1600" dirty="0"/>
              <a:t>. </a:t>
            </a:r>
          </a:p>
        </p:txBody>
      </p:sp>
    </p:spTree>
    <p:extLst>
      <p:ext uri="{BB962C8B-B14F-4D97-AF65-F5344CB8AC3E}">
        <p14:creationId xmlns:p14="http://schemas.microsoft.com/office/powerpoint/2010/main" val="3917526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2839271" y="847165"/>
            <a:ext cx="6508377" cy="2743199"/>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Título 1"/>
          <p:cNvSpPr>
            <a:spLocks noGrp="1"/>
          </p:cNvSpPr>
          <p:nvPr>
            <p:ph type="ctrTitle"/>
          </p:nvPr>
        </p:nvSpPr>
        <p:spPr>
          <a:xfrm>
            <a:off x="1109980" y="882376"/>
            <a:ext cx="9966960" cy="2926080"/>
          </a:xfrm>
        </p:spPr>
        <p:txBody>
          <a:bodyPr>
            <a:normAutofit/>
          </a:bodyPr>
          <a:lstStyle/>
          <a:p>
            <a:r>
              <a:rPr lang="es-MX" sz="19900" dirty="0">
                <a:solidFill>
                  <a:schemeClr val="accent1"/>
                </a:solidFill>
                <a:latin typeface="Arial Rounded MT Bold" panose="020F0704030504030204" pitchFamily="34" charset="0"/>
              </a:rPr>
              <a:t>2</a:t>
            </a:r>
          </a:p>
        </p:txBody>
      </p:sp>
    </p:spTree>
    <p:extLst>
      <p:ext uri="{BB962C8B-B14F-4D97-AF65-F5344CB8AC3E}">
        <p14:creationId xmlns:p14="http://schemas.microsoft.com/office/powerpoint/2010/main" val="2030361576"/>
      </p:ext>
    </p:extLst>
  </p:cSld>
  <p:clrMapOvr>
    <a:masterClrMapping/>
  </p:clrMapOvr>
</p:sld>
</file>

<file path=ppt/theme/theme1.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733</TotalTime>
  <Words>4053</Words>
  <Application>Microsoft Office PowerPoint</Application>
  <PresentationFormat>Panorámica</PresentationFormat>
  <Paragraphs>247</Paragraphs>
  <Slides>28</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28</vt:i4>
      </vt:variant>
    </vt:vector>
  </HeadingPairs>
  <TitlesOfParts>
    <vt:vector size="35" baseType="lpstr">
      <vt:lpstr>Arial</vt:lpstr>
      <vt:lpstr>Arial Rounded MT Bold</vt:lpstr>
      <vt:lpstr>Calibri</vt:lpstr>
      <vt:lpstr>Corbel</vt:lpstr>
      <vt:lpstr>Times New Roman</vt:lpstr>
      <vt:lpstr>Wingdings</vt:lpstr>
      <vt:lpstr>Base</vt:lpstr>
      <vt:lpstr>COMPORTAMIENTO ORGANIZACIONAL</vt:lpstr>
      <vt:lpstr>1</vt:lpstr>
      <vt:lpstr>Presentación de PowerPoint</vt:lpstr>
      <vt:lpstr>Presentación de PowerPoint</vt:lpstr>
      <vt:lpstr>Presentación de PowerPoint</vt:lpstr>
      <vt:lpstr>Presentación de PowerPoint</vt:lpstr>
      <vt:lpstr>Presentación de PowerPoint</vt:lpstr>
      <vt:lpstr>Presentación de PowerPoint</vt:lpstr>
      <vt:lpstr>2</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COMPORTAMIENTO ORGANIZACIONAL</dc:title>
  <dc:creator>Luciana Ines Paruzzo (prof.)</dc:creator>
  <cp:lastModifiedBy>Ambar</cp:lastModifiedBy>
  <cp:revision>64</cp:revision>
  <dcterms:created xsi:type="dcterms:W3CDTF">2020-04-21T06:05:10Z</dcterms:created>
  <dcterms:modified xsi:type="dcterms:W3CDTF">2021-05-12T18:06:15Z</dcterms:modified>
</cp:coreProperties>
</file>