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61" r:id="rId5"/>
    <p:sldId id="263" r:id="rId6"/>
    <p:sldId id="259" r:id="rId7"/>
    <p:sldId id="262" r:id="rId8"/>
    <p:sldId id="264" r:id="rId9"/>
    <p:sldId id="265" r:id="rId10"/>
    <p:sldId id="266" r:id="rId11"/>
    <p:sldId id="272" r:id="rId12"/>
    <p:sldId id="267" r:id="rId13"/>
    <p:sldId id="268" r:id="rId14"/>
    <p:sldId id="269" r:id="rId15"/>
    <p:sldId id="271" r:id="rId16"/>
    <p:sldId id="27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3/25/2020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5153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smtClean="0"/>
              <a:t>3/25/2020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884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smtClean="0"/>
              <a:t>3/25/2020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4350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smtClean="0"/>
              <a:t>3/25/2020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74754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smtClean="0"/>
              <a:t>3/25/2020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0022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3/25/2020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7251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3/25/2020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435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3/25/2020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9465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3/25/2020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7825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3/25/2020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590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3/25/2020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9899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0851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3/25/2020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7031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3/25/2020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1218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3/25/2020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867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smtClean="0"/>
              <a:t>3/25/2020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7619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3/25/2020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823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3/25/2020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57809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1000" y="282477"/>
            <a:ext cx="682811" cy="932769"/>
          </a:xfrm>
          <a:prstGeom prst="rect">
            <a:avLst/>
          </a:prstGeom>
          <a:effectLst/>
        </p:spPr>
      </p:pic>
      <p:sp>
        <p:nvSpPr>
          <p:cNvPr id="7" name="Título 1"/>
          <p:cNvSpPr>
            <a:spLocks noGrp="1"/>
          </p:cNvSpPr>
          <p:nvPr>
            <p:ph type="ctrTitle"/>
          </p:nvPr>
        </p:nvSpPr>
        <p:spPr>
          <a:xfrm>
            <a:off x="1439916" y="1215246"/>
            <a:ext cx="8825658" cy="654270"/>
          </a:xfrm>
        </p:spPr>
        <p:txBody>
          <a:bodyPr/>
          <a:lstStyle/>
          <a:p>
            <a:r>
              <a:rPr lang="es-ES" sz="3200" b="1" dirty="0" smtClean="0"/>
              <a:t>Unidad: 2-2, Ruta de fabricación del Acero</a:t>
            </a:r>
            <a:endParaRPr lang="es-ES" sz="3200" b="1" dirty="0"/>
          </a:p>
        </p:txBody>
      </p:sp>
      <p:sp>
        <p:nvSpPr>
          <p:cNvPr id="11" name="Subtítulo 4"/>
          <p:cNvSpPr>
            <a:spLocks noGrp="1"/>
          </p:cNvSpPr>
          <p:nvPr>
            <p:ph type="subTitle" idx="1"/>
          </p:nvPr>
        </p:nvSpPr>
        <p:spPr>
          <a:xfrm>
            <a:off x="9362648" y="3137338"/>
            <a:ext cx="1805851" cy="378372"/>
          </a:xfrm>
        </p:spPr>
        <p:txBody>
          <a:bodyPr/>
          <a:lstStyle/>
          <a:p>
            <a:r>
              <a:rPr lang="es-ES" cap="none" dirty="0" smtClean="0">
                <a:solidFill>
                  <a:schemeClr val="bg1"/>
                </a:solidFill>
                <a:latin typeface="Calibri" panose="020F0502020204030204" pitchFamily="34" charset="0"/>
              </a:rPr>
              <a:t>Proceso Integral</a:t>
            </a:r>
            <a:endParaRPr lang="es-ES" cap="none" dirty="0">
              <a:solidFill>
                <a:schemeClr val="bg1"/>
              </a:solidFill>
              <a:latin typeface="Calibri" panose="020F0502020204030204" pitchFamily="34" charset="0"/>
            </a:endParaRPr>
          </a:p>
        </p:txBody>
      </p:sp>
      <p:pic>
        <p:nvPicPr>
          <p:cNvPr id="2" name="Imagen 1"/>
          <p:cNvPicPr>
            <a:picLocks noChangeAspect="1"/>
          </p:cNvPicPr>
          <p:nvPr/>
        </p:nvPicPr>
        <p:blipFill>
          <a:blip r:embed="rId3"/>
          <a:stretch>
            <a:fillRect/>
          </a:stretch>
        </p:blipFill>
        <p:spPr>
          <a:xfrm>
            <a:off x="5693603" y="2262218"/>
            <a:ext cx="2725861" cy="2097635"/>
          </a:xfrm>
          <a:prstGeom prst="rect">
            <a:avLst/>
          </a:prstGeom>
        </p:spPr>
      </p:pic>
      <p:sp>
        <p:nvSpPr>
          <p:cNvPr id="10" name="Rectángulo 9"/>
          <p:cNvSpPr/>
          <p:nvPr/>
        </p:nvSpPr>
        <p:spPr>
          <a:xfrm>
            <a:off x="1439916" y="2049906"/>
            <a:ext cx="4188373" cy="3831818"/>
          </a:xfrm>
          <a:prstGeom prst="rect">
            <a:avLst/>
          </a:prstGeom>
        </p:spPr>
        <p:txBody>
          <a:bodyPr wrap="square">
            <a:spAutoFit/>
          </a:bodyPr>
          <a:lstStyle/>
          <a:p>
            <a:pPr algn="just">
              <a:lnSpc>
                <a:spcPct val="150000"/>
              </a:lnSpc>
            </a:pPr>
            <a:r>
              <a:rPr lang="es-ES" dirty="0" smtClean="0">
                <a:latin typeface="Calibri" panose="020F0502020204030204" pitchFamily="34" charset="0"/>
              </a:rPr>
              <a:t>       </a:t>
            </a:r>
            <a:r>
              <a:rPr lang="es-ES" u="sng" dirty="0" smtClean="0">
                <a:solidFill>
                  <a:schemeClr val="bg1"/>
                </a:solidFill>
                <a:latin typeface="Calibri" panose="020F0502020204030204" pitchFamily="34" charset="0"/>
              </a:rPr>
              <a:t>Existen  2 rutas bien definidas:</a:t>
            </a:r>
          </a:p>
          <a:p>
            <a:pPr algn="just">
              <a:lnSpc>
                <a:spcPct val="150000"/>
              </a:lnSpc>
            </a:pPr>
            <a:endParaRPr lang="es-ES" dirty="0">
              <a:solidFill>
                <a:schemeClr val="bg1"/>
              </a:solidFill>
              <a:latin typeface="Calibri" panose="020F0502020204030204" pitchFamily="34" charset="0"/>
            </a:endParaRPr>
          </a:p>
          <a:p>
            <a:pPr marL="342900" indent="-342900" algn="just">
              <a:lnSpc>
                <a:spcPct val="150000"/>
              </a:lnSpc>
              <a:buAutoNum type="arabicPeriod"/>
            </a:pPr>
            <a:r>
              <a:rPr lang="es-ES" dirty="0" smtClean="0">
                <a:solidFill>
                  <a:schemeClr val="bg1"/>
                </a:solidFill>
                <a:latin typeface="Calibri" panose="020F0502020204030204" pitchFamily="34" charset="0"/>
              </a:rPr>
              <a:t>Alto Horno más acería de convertidor, </a:t>
            </a:r>
            <a:r>
              <a:rPr lang="es-ES" i="1" dirty="0" smtClean="0">
                <a:solidFill>
                  <a:schemeClr val="bg1"/>
                </a:solidFill>
                <a:latin typeface="Calibri" panose="020F0502020204030204" pitchFamily="34" charset="0"/>
              </a:rPr>
              <a:t>parte  del mineral de Hierro.</a:t>
            </a:r>
          </a:p>
          <a:p>
            <a:pPr marL="342900" indent="-342900" algn="just">
              <a:lnSpc>
                <a:spcPct val="150000"/>
              </a:lnSpc>
              <a:buAutoNum type="arabicPeriod"/>
            </a:pPr>
            <a:endParaRPr lang="es-ES" dirty="0">
              <a:solidFill>
                <a:schemeClr val="bg1"/>
              </a:solidFill>
              <a:latin typeface="Calibri" panose="020F0502020204030204" pitchFamily="34" charset="0"/>
            </a:endParaRPr>
          </a:p>
          <a:p>
            <a:pPr algn="just">
              <a:lnSpc>
                <a:spcPct val="150000"/>
              </a:lnSpc>
            </a:pPr>
            <a:endParaRPr lang="es-ES" dirty="0" smtClean="0">
              <a:solidFill>
                <a:schemeClr val="bg1"/>
              </a:solidFill>
              <a:latin typeface="Calibri" panose="020F0502020204030204" pitchFamily="34" charset="0"/>
            </a:endParaRPr>
          </a:p>
          <a:p>
            <a:pPr algn="just">
              <a:lnSpc>
                <a:spcPct val="150000"/>
              </a:lnSpc>
            </a:pPr>
            <a:r>
              <a:rPr lang="es-ES" dirty="0" smtClean="0">
                <a:solidFill>
                  <a:schemeClr val="bg1"/>
                </a:solidFill>
                <a:latin typeface="Calibri" panose="020F0502020204030204" pitchFamily="34" charset="0"/>
              </a:rPr>
              <a:t>2.   La del Horno Eléctrico de Arco, parte de chatarras reciclada y pre-reducidos de Fe.</a:t>
            </a:r>
            <a:endParaRPr lang="es-ES" dirty="0">
              <a:solidFill>
                <a:schemeClr val="bg1"/>
              </a:solidFill>
              <a:latin typeface="Calibri" panose="020F0502020204030204" pitchFamily="34" charset="0"/>
            </a:endParaRPr>
          </a:p>
        </p:txBody>
      </p:sp>
      <p:sp>
        <p:nvSpPr>
          <p:cNvPr id="3" name="Cerrar llave 2"/>
          <p:cNvSpPr/>
          <p:nvPr/>
        </p:nvSpPr>
        <p:spPr>
          <a:xfrm>
            <a:off x="8824738" y="2262217"/>
            <a:ext cx="441434" cy="2097635"/>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S"/>
          </a:p>
        </p:txBody>
      </p:sp>
      <p:pic>
        <p:nvPicPr>
          <p:cNvPr id="5" name="Imagen 4"/>
          <p:cNvPicPr>
            <a:picLocks noChangeAspect="1"/>
          </p:cNvPicPr>
          <p:nvPr/>
        </p:nvPicPr>
        <p:blipFill>
          <a:blip r:embed="rId4"/>
          <a:stretch>
            <a:fillRect/>
          </a:stretch>
        </p:blipFill>
        <p:spPr>
          <a:xfrm>
            <a:off x="6207064" y="4507794"/>
            <a:ext cx="1698938" cy="1420930"/>
          </a:xfrm>
          <a:prstGeom prst="rect">
            <a:avLst/>
          </a:prstGeom>
        </p:spPr>
      </p:pic>
    </p:spTree>
    <p:extLst>
      <p:ext uri="{BB962C8B-B14F-4D97-AF65-F5344CB8AC3E}">
        <p14:creationId xmlns:p14="http://schemas.microsoft.com/office/powerpoint/2010/main" val="55208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601535" y="926482"/>
            <a:ext cx="2182225" cy="57752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3º </a:t>
            </a:r>
            <a:r>
              <a:rPr lang="es-ES" u="sng" cap="none" dirty="0" smtClean="0">
                <a:solidFill>
                  <a:schemeClr val="bg1"/>
                </a:solidFill>
                <a:latin typeface="Calibri" panose="020F0502020204030204" pitchFamily="34" charset="0"/>
              </a:rPr>
              <a:t>El Fundente</a:t>
            </a:r>
            <a:endParaRPr lang="es-ES" u="sng" cap="none" dirty="0">
              <a:solidFill>
                <a:schemeClr val="bg1"/>
              </a:solidFill>
              <a:latin typeface="Calibri" panose="020F0502020204030204" pitchFamily="34" charset="0"/>
            </a:endParaRPr>
          </a:p>
        </p:txBody>
      </p:sp>
      <p:sp>
        <p:nvSpPr>
          <p:cNvPr id="8" name="Rectángulo 7"/>
          <p:cNvSpPr/>
          <p:nvPr/>
        </p:nvSpPr>
        <p:spPr>
          <a:xfrm>
            <a:off x="1601535" y="1659535"/>
            <a:ext cx="6096000" cy="925125"/>
          </a:xfrm>
          <a:prstGeom prst="rect">
            <a:avLst/>
          </a:prstGeom>
        </p:spPr>
        <p:txBody>
          <a:bodyPr>
            <a:spAutoFit/>
          </a:bodyPr>
          <a:lstStyle/>
          <a:p>
            <a:pPr indent="228600" algn="just">
              <a:lnSpc>
                <a:spcPct val="115000"/>
              </a:lnSpc>
              <a:spcAft>
                <a:spcPts val="0"/>
              </a:spcAft>
            </a:pPr>
            <a:r>
              <a:rPr lang="es-ES" sz="1600" b="1" i="1" dirty="0">
                <a:solidFill>
                  <a:schemeClr val="bg1"/>
                </a:solidFill>
                <a:latin typeface="Calibri" panose="020F0502020204030204" pitchFamily="34" charset="0"/>
                <a:ea typeface="Times New Roman" panose="02020603050405020304" pitchFamily="18" charset="0"/>
              </a:rPr>
              <a:t>Su misión es generar la escoria </a:t>
            </a:r>
            <a:r>
              <a:rPr lang="es-ES" sz="1600" dirty="0">
                <a:solidFill>
                  <a:schemeClr val="bg1"/>
                </a:solidFill>
                <a:latin typeface="Calibri" panose="020F0502020204030204" pitchFamily="34" charset="0"/>
                <a:ea typeface="Times New Roman" panose="02020603050405020304" pitchFamily="18" charset="0"/>
              </a:rPr>
              <a:t>adecuada a las necesidades metalúrgicas de cada proceso, por lo que también se les denomina </a:t>
            </a:r>
            <a:r>
              <a:rPr lang="es-ES" sz="1600" i="1" dirty="0">
                <a:solidFill>
                  <a:schemeClr val="bg1"/>
                </a:solidFill>
                <a:latin typeface="Calibri" panose="020F0502020204030204" pitchFamily="34" charset="0"/>
                <a:ea typeface="Times New Roman" panose="02020603050405020304" pitchFamily="18" charset="0"/>
              </a:rPr>
              <a:t>escorificantes</a:t>
            </a:r>
            <a:r>
              <a:rPr lang="es-ES" sz="1600" dirty="0">
                <a:solidFill>
                  <a:schemeClr val="bg1"/>
                </a:solidFill>
                <a:latin typeface="Calibri" panose="020F0502020204030204" pitchFamily="34" charset="0"/>
                <a:ea typeface="Times New Roman" panose="02020603050405020304" pitchFamily="18" charset="0"/>
              </a:rPr>
              <a:t>.</a:t>
            </a:r>
            <a:endParaRPr lang="es-ES" sz="1600" dirty="0">
              <a:solidFill>
                <a:schemeClr val="bg1"/>
              </a:solidFill>
              <a:effectLst/>
              <a:latin typeface="Calibri" panose="020F0502020204030204" pitchFamily="34" charset="0"/>
              <a:ea typeface="Times New Roman" panose="02020603050405020304" pitchFamily="18" charset="0"/>
            </a:endParaRPr>
          </a:p>
        </p:txBody>
      </p:sp>
      <p:sp>
        <p:nvSpPr>
          <p:cNvPr id="9" name="Rectángulo 8"/>
          <p:cNvSpPr/>
          <p:nvPr/>
        </p:nvSpPr>
        <p:spPr>
          <a:xfrm>
            <a:off x="1601535" y="2740185"/>
            <a:ext cx="6096000" cy="861774"/>
          </a:xfrm>
          <a:prstGeom prst="rect">
            <a:avLst/>
          </a:prstGeom>
        </p:spPr>
        <p:txBody>
          <a:bodyPr>
            <a:spAutoFit/>
          </a:bodyPr>
          <a:lstStyle/>
          <a:p>
            <a:pPr algn="just"/>
            <a:r>
              <a:rPr lang="es-ES" dirty="0" smtClean="0">
                <a:solidFill>
                  <a:srgbClr val="000000"/>
                </a:solidFill>
                <a:latin typeface="Times New Roman" panose="02020603050405020304" pitchFamily="18" charset="0"/>
                <a:ea typeface="Times New Roman" panose="02020603050405020304" pitchFamily="18" charset="0"/>
              </a:rPr>
              <a:t>    </a:t>
            </a:r>
            <a:r>
              <a:rPr lang="es-ES" sz="1600" dirty="0" smtClean="0">
                <a:solidFill>
                  <a:schemeClr val="bg1"/>
                </a:solidFill>
                <a:latin typeface="Calibri" panose="020F0502020204030204" pitchFamily="34" charset="0"/>
                <a:ea typeface="Times New Roman" panose="02020603050405020304" pitchFamily="18" charset="0"/>
              </a:rPr>
              <a:t>Los </a:t>
            </a:r>
            <a:r>
              <a:rPr lang="es-ES" sz="1600" dirty="0">
                <a:solidFill>
                  <a:schemeClr val="bg1"/>
                </a:solidFill>
                <a:latin typeface="Calibri" panose="020F0502020204030204" pitchFamily="34" charset="0"/>
                <a:ea typeface="Times New Roman" panose="02020603050405020304" pitchFamily="18" charset="0"/>
              </a:rPr>
              <a:t>fundentes más habituales son la caliza o carbonato de </a:t>
            </a:r>
            <a:r>
              <a:rPr lang="es-ES" sz="1600" dirty="0" smtClean="0">
                <a:solidFill>
                  <a:schemeClr val="bg1"/>
                </a:solidFill>
                <a:latin typeface="Calibri" panose="020F0502020204030204" pitchFamily="34" charset="0"/>
                <a:ea typeface="Times New Roman" panose="02020603050405020304" pitchFamily="18" charset="0"/>
              </a:rPr>
              <a:t>Calcio (</a:t>
            </a:r>
            <a:r>
              <a:rPr lang="es-ES" sz="1600" i="1" dirty="0" smtClean="0">
                <a:solidFill>
                  <a:schemeClr val="bg1"/>
                </a:solidFill>
                <a:latin typeface="Calibri" panose="020F0502020204030204" pitchFamily="34" charset="0"/>
                <a:ea typeface="Times New Roman" panose="02020603050405020304" pitchFamily="18" charset="0"/>
              </a:rPr>
              <a:t>CO</a:t>
            </a:r>
            <a:r>
              <a:rPr lang="es-ES" sz="1600" i="1" baseline="-25000" dirty="0" smtClean="0">
                <a:solidFill>
                  <a:schemeClr val="bg1"/>
                </a:solidFill>
                <a:latin typeface="Calibri" panose="020F0502020204030204" pitchFamily="34" charset="0"/>
                <a:ea typeface="Times New Roman" panose="02020603050405020304" pitchFamily="18" charset="0"/>
              </a:rPr>
              <a:t>3</a:t>
            </a:r>
            <a:r>
              <a:rPr lang="es-ES" sz="1600" i="1" dirty="0" smtClean="0">
                <a:solidFill>
                  <a:schemeClr val="bg1"/>
                </a:solidFill>
                <a:latin typeface="Calibri" panose="020F0502020204030204" pitchFamily="34" charset="0"/>
                <a:ea typeface="Times New Roman" panose="02020603050405020304" pitchFamily="18" charset="0"/>
              </a:rPr>
              <a:t>Ca</a:t>
            </a:r>
            <a:r>
              <a:rPr lang="es-ES" sz="1600" i="1" dirty="0">
                <a:solidFill>
                  <a:schemeClr val="bg1"/>
                </a:solidFill>
                <a:latin typeface="Calibri" panose="020F0502020204030204" pitchFamily="34" charset="0"/>
                <a:ea typeface="Times New Roman" panose="02020603050405020304" pitchFamily="18" charset="0"/>
              </a:rPr>
              <a:t>)</a:t>
            </a:r>
            <a:r>
              <a:rPr lang="es-ES" sz="1600" dirty="0">
                <a:solidFill>
                  <a:schemeClr val="bg1"/>
                </a:solidFill>
                <a:latin typeface="Calibri" panose="020F0502020204030204" pitchFamily="34" charset="0"/>
                <a:ea typeface="Times New Roman" panose="02020603050405020304" pitchFamily="18" charset="0"/>
              </a:rPr>
              <a:t>, la cal viva  (</a:t>
            </a:r>
            <a:r>
              <a:rPr lang="es-ES" sz="1600" i="1" dirty="0" err="1">
                <a:solidFill>
                  <a:schemeClr val="bg1"/>
                </a:solidFill>
                <a:latin typeface="Calibri" panose="020F0502020204030204" pitchFamily="34" charset="0"/>
                <a:ea typeface="Times New Roman" panose="02020603050405020304" pitchFamily="18" charset="0"/>
              </a:rPr>
              <a:t>CaO</a:t>
            </a:r>
            <a:r>
              <a:rPr lang="es-ES" sz="1600" i="1" dirty="0">
                <a:solidFill>
                  <a:schemeClr val="bg1"/>
                </a:solidFill>
                <a:latin typeface="Calibri" panose="020F0502020204030204" pitchFamily="34" charset="0"/>
                <a:ea typeface="Times New Roman" panose="02020603050405020304" pitchFamily="18" charset="0"/>
              </a:rPr>
              <a:t>)</a:t>
            </a:r>
            <a:r>
              <a:rPr lang="es-ES" sz="1600" dirty="0">
                <a:solidFill>
                  <a:schemeClr val="bg1"/>
                </a:solidFill>
                <a:latin typeface="Calibri" panose="020F0502020204030204" pitchFamily="34" charset="0"/>
                <a:ea typeface="Times New Roman" panose="02020603050405020304" pitchFamily="18" charset="0"/>
              </a:rPr>
              <a:t>, la </a:t>
            </a:r>
            <a:r>
              <a:rPr lang="es-ES" sz="1600" dirty="0" smtClean="0">
                <a:solidFill>
                  <a:schemeClr val="bg1"/>
                </a:solidFill>
                <a:latin typeface="Calibri" panose="020F0502020204030204" pitchFamily="34" charset="0"/>
                <a:ea typeface="Times New Roman" panose="02020603050405020304" pitchFamily="18" charset="0"/>
              </a:rPr>
              <a:t>dolomía*, </a:t>
            </a:r>
            <a:r>
              <a:rPr lang="es-ES" sz="1600" dirty="0">
                <a:solidFill>
                  <a:schemeClr val="bg1"/>
                </a:solidFill>
                <a:latin typeface="Calibri" panose="020F0502020204030204" pitchFamily="34" charset="0"/>
                <a:ea typeface="Times New Roman" panose="02020603050405020304" pitchFamily="18" charset="0"/>
              </a:rPr>
              <a:t>la bauxita** y el espato flúor o fluorita.</a:t>
            </a:r>
            <a:endParaRPr lang="es-ES" sz="1600" dirty="0">
              <a:solidFill>
                <a:schemeClr val="bg1"/>
              </a:solidFill>
              <a:latin typeface="Calibri" panose="020F0502020204030204" pitchFamily="34" charset="0"/>
            </a:endParaRPr>
          </a:p>
        </p:txBody>
      </p:sp>
      <p:sp>
        <p:nvSpPr>
          <p:cNvPr id="10" name="Rectángulo 9"/>
          <p:cNvSpPr/>
          <p:nvPr/>
        </p:nvSpPr>
        <p:spPr>
          <a:xfrm>
            <a:off x="1601535" y="3772365"/>
            <a:ext cx="6096000" cy="1323439"/>
          </a:xfrm>
          <a:prstGeom prst="rect">
            <a:avLst/>
          </a:prstGeom>
        </p:spPr>
        <p:txBody>
          <a:bodyPr>
            <a:spAutoFit/>
          </a:bodyPr>
          <a:lstStyle/>
          <a:p>
            <a:pPr algn="just"/>
            <a:r>
              <a:rPr lang="es-ES" sz="1600" dirty="0" smtClean="0">
                <a:solidFill>
                  <a:schemeClr val="bg1"/>
                </a:solidFill>
                <a:latin typeface="Calibri" panose="020F0502020204030204" pitchFamily="34" charset="0"/>
                <a:ea typeface="Times New Roman" panose="02020603050405020304" pitchFamily="18" charset="0"/>
              </a:rPr>
              <a:t>    Los </a:t>
            </a:r>
            <a:r>
              <a:rPr lang="es-ES" sz="1600" dirty="0">
                <a:solidFill>
                  <a:schemeClr val="bg1"/>
                </a:solidFill>
                <a:latin typeface="Calibri" panose="020F0502020204030204" pitchFamily="34" charset="0"/>
                <a:ea typeface="Times New Roman" panose="02020603050405020304" pitchFamily="18" charset="0"/>
              </a:rPr>
              <a:t>elementos no metálicos, </a:t>
            </a:r>
            <a:r>
              <a:rPr lang="es-ES" sz="1600" dirty="0" smtClean="0">
                <a:solidFill>
                  <a:schemeClr val="bg1"/>
                </a:solidFill>
                <a:latin typeface="Calibri" panose="020F0502020204030204" pitchFamily="34" charset="0"/>
                <a:ea typeface="Times New Roman" panose="02020603050405020304" pitchFamily="18" charset="0"/>
              </a:rPr>
              <a:t> </a:t>
            </a:r>
            <a:r>
              <a:rPr lang="es-ES" sz="1600" dirty="0">
                <a:solidFill>
                  <a:schemeClr val="bg1"/>
                </a:solidFill>
                <a:latin typeface="Calibri" panose="020F0502020204030204" pitchFamily="34" charset="0"/>
                <a:ea typeface="Times New Roman" panose="02020603050405020304" pitchFamily="18" charset="0"/>
              </a:rPr>
              <a:t>que aparecen durante la fabricación del arrabio tienden a segregarse y a flotar, formando una capa de escoria sobre el metal líquido. Los fundentes se añaden para que se combinen a esa escoria “natural”, de forma que reduzcan su punto de fusión y </a:t>
            </a:r>
            <a:r>
              <a:rPr lang="es-ES" sz="1600" dirty="0" smtClean="0">
                <a:solidFill>
                  <a:schemeClr val="bg1"/>
                </a:solidFill>
                <a:latin typeface="Calibri" panose="020F0502020204030204" pitchFamily="34" charset="0"/>
                <a:ea typeface="Times New Roman" panose="02020603050405020304" pitchFamily="18" charset="0"/>
              </a:rPr>
              <a:t>viscosidad y así floten sobre el arrabio obtenido en estado líquido.</a:t>
            </a:r>
            <a:endParaRPr lang="es-ES" sz="1600" dirty="0">
              <a:solidFill>
                <a:schemeClr val="bg1"/>
              </a:solidFill>
              <a:latin typeface="Calibri" panose="020F0502020204030204" pitchFamily="34" charset="0"/>
            </a:endParaRPr>
          </a:p>
        </p:txBody>
      </p:sp>
      <p:pic>
        <p:nvPicPr>
          <p:cNvPr id="11" name="Imagen 10"/>
          <p:cNvPicPr>
            <a:picLocks noChangeAspect="1"/>
          </p:cNvPicPr>
          <p:nvPr/>
        </p:nvPicPr>
        <p:blipFill>
          <a:blip r:embed="rId3"/>
          <a:stretch>
            <a:fillRect/>
          </a:stretch>
        </p:blipFill>
        <p:spPr>
          <a:xfrm>
            <a:off x="8256311" y="1651903"/>
            <a:ext cx="2857500" cy="1600200"/>
          </a:xfrm>
          <a:prstGeom prst="rect">
            <a:avLst/>
          </a:prstGeom>
        </p:spPr>
      </p:pic>
      <p:sp>
        <p:nvSpPr>
          <p:cNvPr id="12" name="Subtítulo 4"/>
          <p:cNvSpPr txBox="1">
            <a:spLocks/>
          </p:cNvSpPr>
          <p:nvPr/>
        </p:nvSpPr>
        <p:spPr bwMode="gray">
          <a:xfrm>
            <a:off x="8966305" y="3316466"/>
            <a:ext cx="1437512"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Piedra caliza</a:t>
            </a:r>
            <a:endParaRPr lang="es-ES" sz="1600" cap="none" dirty="0">
              <a:solidFill>
                <a:schemeClr val="bg1"/>
              </a:solidFill>
              <a:latin typeface="Calibri" panose="020F0502020204030204" pitchFamily="34" charset="0"/>
            </a:endParaRPr>
          </a:p>
        </p:txBody>
      </p:sp>
      <p:pic>
        <p:nvPicPr>
          <p:cNvPr id="13" name="Imagen 12"/>
          <p:cNvPicPr>
            <a:picLocks noChangeAspect="1"/>
          </p:cNvPicPr>
          <p:nvPr/>
        </p:nvPicPr>
        <p:blipFill>
          <a:blip r:embed="rId4"/>
          <a:stretch>
            <a:fillRect/>
          </a:stretch>
        </p:blipFill>
        <p:spPr>
          <a:xfrm>
            <a:off x="8778910" y="3755345"/>
            <a:ext cx="1812302" cy="1357477"/>
          </a:xfrm>
          <a:prstGeom prst="rect">
            <a:avLst/>
          </a:prstGeom>
        </p:spPr>
      </p:pic>
      <p:sp>
        <p:nvSpPr>
          <p:cNvPr id="14" name="Subtítulo 4"/>
          <p:cNvSpPr txBox="1">
            <a:spLocks/>
          </p:cNvSpPr>
          <p:nvPr/>
        </p:nvSpPr>
        <p:spPr bwMode="gray">
          <a:xfrm>
            <a:off x="8993488" y="5203334"/>
            <a:ext cx="1437512"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Cal Viva (</a:t>
            </a:r>
            <a:r>
              <a:rPr lang="es-ES" sz="1600" cap="none" dirty="0" err="1" smtClean="0">
                <a:solidFill>
                  <a:schemeClr val="bg1"/>
                </a:solidFill>
                <a:latin typeface="Calibri" panose="020F0502020204030204" pitchFamily="34" charset="0"/>
              </a:rPr>
              <a:t>CaO</a:t>
            </a:r>
            <a:r>
              <a:rPr lang="es-ES" sz="1600" cap="none" dirty="0" smtClean="0">
                <a:solidFill>
                  <a:schemeClr val="bg1"/>
                </a:solidFill>
                <a:latin typeface="Calibri" panose="020F0502020204030204" pitchFamily="34" charset="0"/>
              </a:rPr>
              <a:t>)</a:t>
            </a:r>
            <a:endParaRPr lang="es-ES" sz="1600"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50577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a:spLocks noGrp="1"/>
          </p:cNvSpPr>
          <p:nvPr>
            <p:ph type="subTitle" idx="1"/>
          </p:nvPr>
        </p:nvSpPr>
        <p:spPr>
          <a:xfrm>
            <a:off x="1281629" y="986452"/>
            <a:ext cx="5213763" cy="463976"/>
          </a:xfrm>
        </p:spPr>
        <p:txBody>
          <a:bodyPr>
            <a:normAutofit/>
          </a:bodyPr>
          <a:lstStyle/>
          <a:p>
            <a:r>
              <a:rPr lang="es-ES" b="1" cap="none" dirty="0" smtClean="0">
                <a:solidFill>
                  <a:schemeClr val="bg1"/>
                </a:solidFill>
                <a:latin typeface="Calibri" panose="020F0502020204030204" pitchFamily="34" charset="0"/>
              </a:rPr>
              <a:t>Partes Principales de un Alto Horno</a:t>
            </a:r>
            <a:endParaRPr lang="es-ES" b="1" cap="none" dirty="0">
              <a:solidFill>
                <a:schemeClr val="bg1"/>
              </a:solidFill>
              <a:latin typeface="Calibri" panose="020F0502020204030204" pitchFamily="34" charset="0"/>
            </a:endParaRPr>
          </a:p>
        </p:txBody>
      </p:sp>
      <p:pic>
        <p:nvPicPr>
          <p:cNvPr id="10" name="Imagen 9"/>
          <p:cNvPicPr>
            <a:picLocks noChangeAspect="1"/>
          </p:cNvPicPr>
          <p:nvPr/>
        </p:nvPicPr>
        <p:blipFill>
          <a:blip r:embed="rId3"/>
          <a:stretch>
            <a:fillRect/>
          </a:stretch>
        </p:blipFill>
        <p:spPr>
          <a:xfrm>
            <a:off x="1281629" y="1580491"/>
            <a:ext cx="5742590" cy="4306943"/>
          </a:xfrm>
          <a:prstGeom prst="rect">
            <a:avLst/>
          </a:prstGeom>
        </p:spPr>
      </p:pic>
      <p:sp>
        <p:nvSpPr>
          <p:cNvPr id="14" name="Rectángulo 13"/>
          <p:cNvSpPr/>
          <p:nvPr/>
        </p:nvSpPr>
        <p:spPr>
          <a:xfrm>
            <a:off x="7254465" y="3763775"/>
            <a:ext cx="3702565" cy="923330"/>
          </a:xfrm>
          <a:prstGeom prst="rect">
            <a:avLst/>
          </a:prstGeom>
        </p:spPr>
        <p:txBody>
          <a:bodyPr wrap="square">
            <a:spAutoFit/>
          </a:bodyPr>
          <a:lstStyle/>
          <a:p>
            <a:pPr algn="just"/>
            <a:r>
              <a:rPr lang="es-ES" dirty="0" smtClean="0">
                <a:solidFill>
                  <a:schemeClr val="bg1"/>
                </a:solidFill>
                <a:latin typeface="Calibri" panose="020F0502020204030204" pitchFamily="34" charset="0"/>
              </a:rPr>
              <a:t>     </a:t>
            </a:r>
            <a:r>
              <a:rPr lang="es-ES" u="sng" dirty="0" smtClean="0">
                <a:solidFill>
                  <a:schemeClr val="bg1"/>
                </a:solidFill>
                <a:latin typeface="Calibri" panose="020F0502020204030204" pitchFamily="34" charset="0"/>
              </a:rPr>
              <a:t>Bigoteras;</a:t>
            </a:r>
            <a:r>
              <a:rPr lang="es-ES" dirty="0" smtClean="0">
                <a:solidFill>
                  <a:schemeClr val="bg1"/>
                </a:solidFill>
                <a:latin typeface="Calibri" panose="020F0502020204030204" pitchFamily="34" charset="0"/>
              </a:rPr>
              <a:t> conductos por donde se extrae la escoria, ya que esta flota sobre el arrabio.</a:t>
            </a:r>
          </a:p>
        </p:txBody>
      </p:sp>
      <p:sp>
        <p:nvSpPr>
          <p:cNvPr id="15" name="Rectángulo 14"/>
          <p:cNvSpPr/>
          <p:nvPr/>
        </p:nvSpPr>
        <p:spPr>
          <a:xfrm>
            <a:off x="7254467" y="4687105"/>
            <a:ext cx="3702565" cy="1200329"/>
          </a:xfrm>
          <a:prstGeom prst="rect">
            <a:avLst/>
          </a:prstGeom>
        </p:spPr>
        <p:txBody>
          <a:bodyPr wrap="square">
            <a:spAutoFit/>
          </a:bodyPr>
          <a:lstStyle/>
          <a:p>
            <a:pPr algn="just"/>
            <a:r>
              <a:rPr lang="es-ES" dirty="0" smtClean="0">
                <a:solidFill>
                  <a:schemeClr val="bg1"/>
                </a:solidFill>
                <a:latin typeface="Calibri" panose="020F0502020204030204" pitchFamily="34" charset="0"/>
              </a:rPr>
              <a:t>     </a:t>
            </a:r>
            <a:r>
              <a:rPr lang="es-ES" u="sng" dirty="0" smtClean="0">
                <a:solidFill>
                  <a:schemeClr val="bg1"/>
                </a:solidFill>
                <a:latin typeface="Calibri" panose="020F0502020204030204" pitchFamily="34" charset="0"/>
              </a:rPr>
              <a:t>Piqueras;</a:t>
            </a:r>
            <a:r>
              <a:rPr lang="es-ES" dirty="0" smtClean="0">
                <a:solidFill>
                  <a:schemeClr val="bg1"/>
                </a:solidFill>
                <a:latin typeface="Calibri" panose="020F0502020204030204" pitchFamily="34" charset="0"/>
              </a:rPr>
              <a:t> conductos a un nivel inferior por donde se extrae el arrabio para volcarlo a las cucharas torpedos.</a:t>
            </a:r>
          </a:p>
        </p:txBody>
      </p:sp>
      <p:sp>
        <p:nvSpPr>
          <p:cNvPr id="16" name="Rectángulo 15"/>
          <p:cNvSpPr/>
          <p:nvPr/>
        </p:nvSpPr>
        <p:spPr>
          <a:xfrm>
            <a:off x="7254465" y="3057819"/>
            <a:ext cx="3702565" cy="646331"/>
          </a:xfrm>
          <a:prstGeom prst="rect">
            <a:avLst/>
          </a:prstGeom>
        </p:spPr>
        <p:txBody>
          <a:bodyPr wrap="square">
            <a:spAutoFit/>
          </a:bodyPr>
          <a:lstStyle/>
          <a:p>
            <a:pPr algn="just"/>
            <a:r>
              <a:rPr lang="es-ES" dirty="0" smtClean="0">
                <a:solidFill>
                  <a:schemeClr val="bg1"/>
                </a:solidFill>
                <a:latin typeface="Calibri" panose="020F0502020204030204" pitchFamily="34" charset="0"/>
              </a:rPr>
              <a:t>     </a:t>
            </a:r>
            <a:r>
              <a:rPr lang="es-ES" u="sng" dirty="0" smtClean="0">
                <a:solidFill>
                  <a:schemeClr val="bg1"/>
                </a:solidFill>
                <a:latin typeface="Calibri" panose="020F0502020204030204" pitchFamily="34" charset="0"/>
              </a:rPr>
              <a:t>Toberas;</a:t>
            </a:r>
            <a:r>
              <a:rPr lang="es-ES" dirty="0" smtClean="0">
                <a:solidFill>
                  <a:schemeClr val="bg1"/>
                </a:solidFill>
                <a:latin typeface="Calibri" panose="020F0502020204030204" pitchFamily="34" charset="0"/>
              </a:rPr>
              <a:t> conductos por donde se introduce el aire</a:t>
            </a:r>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precalentado.</a:t>
            </a:r>
          </a:p>
        </p:txBody>
      </p:sp>
      <p:sp>
        <p:nvSpPr>
          <p:cNvPr id="17" name="Rectángulo 16"/>
          <p:cNvSpPr/>
          <p:nvPr/>
        </p:nvSpPr>
        <p:spPr>
          <a:xfrm>
            <a:off x="7254466" y="1580491"/>
            <a:ext cx="3702565" cy="1200329"/>
          </a:xfrm>
          <a:prstGeom prst="rect">
            <a:avLst/>
          </a:prstGeom>
        </p:spPr>
        <p:txBody>
          <a:bodyPr wrap="square">
            <a:spAutoFit/>
          </a:bodyPr>
          <a:lstStyle/>
          <a:p>
            <a:pPr algn="just"/>
            <a:r>
              <a:rPr lang="es-ES" dirty="0" smtClean="0">
                <a:solidFill>
                  <a:schemeClr val="bg1"/>
                </a:solidFill>
                <a:latin typeface="Calibri" panose="020F0502020204030204" pitchFamily="34" charset="0"/>
              </a:rPr>
              <a:t>     </a:t>
            </a:r>
            <a:r>
              <a:rPr lang="es-ES" u="sng" dirty="0" smtClean="0">
                <a:solidFill>
                  <a:schemeClr val="bg1"/>
                </a:solidFill>
                <a:latin typeface="Calibri" panose="020F0502020204030204" pitchFamily="34" charset="0"/>
              </a:rPr>
              <a:t>Tragante;</a:t>
            </a:r>
            <a:r>
              <a:rPr lang="es-ES" dirty="0" smtClean="0">
                <a:solidFill>
                  <a:schemeClr val="bg1"/>
                </a:solidFill>
                <a:latin typeface="Calibri" panose="020F0502020204030204" pitchFamily="34" charset="0"/>
              </a:rPr>
              <a:t> parte superior por donde se introduce la carga; Mineral de Hierro,  Carbón y Coque, el Fundente.</a:t>
            </a:r>
          </a:p>
        </p:txBody>
      </p:sp>
    </p:spTree>
    <p:extLst>
      <p:ext uri="{BB962C8B-B14F-4D97-AF65-F5344CB8AC3E}">
        <p14:creationId xmlns:p14="http://schemas.microsoft.com/office/powerpoint/2010/main" val="413174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a:spLocks noGrp="1"/>
          </p:cNvSpPr>
          <p:nvPr>
            <p:ph type="subTitle" idx="1"/>
          </p:nvPr>
        </p:nvSpPr>
        <p:spPr>
          <a:xfrm>
            <a:off x="1281630" y="986452"/>
            <a:ext cx="2596687" cy="463976"/>
          </a:xfrm>
        </p:spPr>
        <p:txBody>
          <a:bodyPr>
            <a:normAutofit/>
          </a:bodyPr>
          <a:lstStyle/>
          <a:p>
            <a:r>
              <a:rPr lang="es-ES" b="1" cap="none" dirty="0" smtClean="0">
                <a:solidFill>
                  <a:schemeClr val="bg1"/>
                </a:solidFill>
                <a:latin typeface="Calibri" panose="020F0502020204030204" pitchFamily="34" charset="0"/>
              </a:rPr>
              <a:t>Marcha del Alto Horno</a:t>
            </a:r>
            <a:endParaRPr lang="es-ES" b="1" cap="none" dirty="0">
              <a:solidFill>
                <a:schemeClr val="bg1"/>
              </a:solidFill>
              <a:latin typeface="Calibri" panose="020F0502020204030204" pitchFamily="34" charset="0"/>
            </a:endParaRPr>
          </a:p>
        </p:txBody>
      </p:sp>
      <p:sp>
        <p:nvSpPr>
          <p:cNvPr id="8" name="Rectángulo 7"/>
          <p:cNvSpPr/>
          <p:nvPr/>
        </p:nvSpPr>
        <p:spPr>
          <a:xfrm>
            <a:off x="1281630" y="1691514"/>
            <a:ext cx="4283598" cy="2800767"/>
          </a:xfrm>
          <a:prstGeom prst="rect">
            <a:avLst/>
          </a:prstGeom>
        </p:spPr>
        <p:txBody>
          <a:bodyPr wrap="square">
            <a:spAutoFit/>
          </a:bodyPr>
          <a:lstStyle/>
          <a:p>
            <a:pPr algn="just"/>
            <a:r>
              <a:rPr lang="es-ES" sz="1600" dirty="0" smtClean="0">
                <a:solidFill>
                  <a:schemeClr val="bg1"/>
                </a:solidFill>
                <a:latin typeface="Calibri" panose="020F0502020204030204" pitchFamily="34" charset="0"/>
                <a:ea typeface="Times New Roman" panose="02020603050405020304" pitchFamily="18" charset="0"/>
              </a:rPr>
              <a:t>    El </a:t>
            </a:r>
            <a:r>
              <a:rPr lang="es-ES" sz="1600" i="1" dirty="0">
                <a:solidFill>
                  <a:schemeClr val="bg1"/>
                </a:solidFill>
                <a:latin typeface="Calibri" panose="020F0502020204030204" pitchFamily="34" charset="0"/>
                <a:ea typeface="Times New Roman" panose="02020603050405020304" pitchFamily="18" charset="0"/>
              </a:rPr>
              <a:t>AH</a:t>
            </a:r>
            <a:r>
              <a:rPr lang="es-ES" sz="1600" dirty="0">
                <a:solidFill>
                  <a:schemeClr val="bg1"/>
                </a:solidFill>
                <a:latin typeface="Calibri" panose="020F0502020204030204" pitchFamily="34" charset="0"/>
                <a:ea typeface="Times New Roman" panose="02020603050405020304" pitchFamily="18" charset="0"/>
              </a:rPr>
              <a:t> como reactor funciona a contracorriente, dado que los materiales sólidos y fríos cargados por su parte superior van descendiendo y transformándose hasta el crisol del horno, </a:t>
            </a:r>
            <a:r>
              <a:rPr lang="es-ES" sz="1600" dirty="0" smtClean="0">
                <a:solidFill>
                  <a:schemeClr val="bg1"/>
                </a:solidFill>
                <a:latin typeface="Calibri" panose="020F0502020204030204" pitchFamily="34" charset="0"/>
                <a:ea typeface="Times New Roman" panose="02020603050405020304" pitchFamily="18" charset="0"/>
              </a:rPr>
              <a:t>otros componentes son </a:t>
            </a:r>
            <a:r>
              <a:rPr lang="es-ES" sz="1600" dirty="0">
                <a:solidFill>
                  <a:schemeClr val="bg1"/>
                </a:solidFill>
                <a:latin typeface="Calibri" panose="020F0502020204030204" pitchFamily="34" charset="0"/>
                <a:ea typeface="Times New Roman" panose="02020603050405020304" pitchFamily="18" charset="0"/>
              </a:rPr>
              <a:t>introducidos </a:t>
            </a:r>
            <a:r>
              <a:rPr lang="es-ES" sz="1600" dirty="0" smtClean="0">
                <a:solidFill>
                  <a:schemeClr val="bg1"/>
                </a:solidFill>
                <a:latin typeface="Calibri" panose="020F0502020204030204" pitchFamily="34" charset="0"/>
                <a:ea typeface="Times New Roman" panose="02020603050405020304" pitchFamily="18" charset="0"/>
              </a:rPr>
              <a:t>desde la parte inferior por </a:t>
            </a:r>
            <a:r>
              <a:rPr lang="es-ES" sz="1600" dirty="0">
                <a:solidFill>
                  <a:schemeClr val="bg1"/>
                </a:solidFill>
                <a:latin typeface="Calibri" panose="020F0502020204030204" pitchFamily="34" charset="0"/>
                <a:ea typeface="Times New Roman" panose="02020603050405020304" pitchFamily="18" charset="0"/>
              </a:rPr>
              <a:t>lo inyectores y </a:t>
            </a:r>
            <a:r>
              <a:rPr lang="es-ES" sz="1600" dirty="0" smtClean="0">
                <a:solidFill>
                  <a:schemeClr val="bg1"/>
                </a:solidFill>
                <a:latin typeface="Calibri" panose="020F0502020204030204" pitchFamily="34" charset="0"/>
                <a:ea typeface="Times New Roman" panose="02020603050405020304" pitchFamily="18" charset="0"/>
              </a:rPr>
              <a:t>toberas, que consisten en una </a:t>
            </a:r>
            <a:r>
              <a:rPr lang="es-ES" sz="1600" dirty="0">
                <a:solidFill>
                  <a:schemeClr val="bg1"/>
                </a:solidFill>
                <a:latin typeface="Calibri" panose="020F0502020204030204" pitchFamily="34" charset="0"/>
                <a:ea typeface="Times New Roman" panose="02020603050405020304" pitchFamily="18" charset="0"/>
              </a:rPr>
              <a:t>importante cantidad de aire enriquecido con </a:t>
            </a:r>
            <a:r>
              <a:rPr lang="es-ES" sz="1600" i="1" dirty="0">
                <a:solidFill>
                  <a:schemeClr val="bg1"/>
                </a:solidFill>
                <a:latin typeface="Calibri" panose="020F0502020204030204" pitchFamily="34" charset="0"/>
                <a:ea typeface="Times New Roman" panose="02020603050405020304" pitchFamily="18" charset="0"/>
              </a:rPr>
              <a:t>O</a:t>
            </a:r>
            <a:r>
              <a:rPr lang="es-ES" sz="1600" i="1" baseline="-25000" dirty="0">
                <a:solidFill>
                  <a:schemeClr val="bg1"/>
                </a:solidFill>
                <a:latin typeface="Calibri" panose="020F0502020204030204" pitchFamily="34" charset="0"/>
                <a:ea typeface="Times New Roman" panose="02020603050405020304" pitchFamily="18" charset="0"/>
              </a:rPr>
              <a:t>2</a:t>
            </a:r>
            <a:r>
              <a:rPr lang="es-ES" sz="1600" dirty="0">
                <a:solidFill>
                  <a:schemeClr val="bg1"/>
                </a:solidFill>
                <a:latin typeface="Calibri" panose="020F0502020204030204" pitchFamily="34" charset="0"/>
                <a:ea typeface="Times New Roman" panose="02020603050405020304" pitchFamily="18" charset="0"/>
              </a:rPr>
              <a:t>, </a:t>
            </a:r>
            <a:r>
              <a:rPr lang="es-ES" sz="1600" dirty="0" smtClean="0">
                <a:solidFill>
                  <a:schemeClr val="bg1"/>
                </a:solidFill>
                <a:latin typeface="Calibri" panose="020F0502020204030204" pitchFamily="34" charset="0"/>
                <a:ea typeface="Times New Roman" panose="02020603050405020304" pitchFamily="18" charset="0"/>
              </a:rPr>
              <a:t>los cuales ascienden </a:t>
            </a:r>
            <a:r>
              <a:rPr lang="es-ES" sz="1600" dirty="0">
                <a:solidFill>
                  <a:schemeClr val="bg1"/>
                </a:solidFill>
                <a:latin typeface="Calibri" panose="020F0502020204030204" pitchFamily="34" charset="0"/>
                <a:ea typeface="Times New Roman" panose="02020603050405020304" pitchFamily="18" charset="0"/>
              </a:rPr>
              <a:t>en forma de gases reactivos hasta salir por el tragante en la parte </a:t>
            </a:r>
            <a:r>
              <a:rPr lang="es-ES" sz="1600" dirty="0" smtClean="0">
                <a:solidFill>
                  <a:schemeClr val="bg1"/>
                </a:solidFill>
                <a:latin typeface="Calibri" panose="020F0502020204030204" pitchFamily="34" charset="0"/>
                <a:ea typeface="Times New Roman" panose="02020603050405020304" pitchFamily="18" charset="0"/>
              </a:rPr>
              <a:t>superior, </a:t>
            </a:r>
            <a:r>
              <a:rPr lang="es-ES" sz="1600" dirty="0">
                <a:solidFill>
                  <a:schemeClr val="bg1"/>
                </a:solidFill>
                <a:latin typeface="Calibri" panose="020F0502020204030204" pitchFamily="34" charset="0"/>
                <a:ea typeface="Times New Roman" panose="02020603050405020304" pitchFamily="18" charset="0"/>
              </a:rPr>
              <a:t>a través de conductos con forma de </a:t>
            </a:r>
            <a:r>
              <a:rPr lang="es-ES" sz="1600" dirty="0" smtClean="0">
                <a:solidFill>
                  <a:schemeClr val="bg1"/>
                </a:solidFill>
                <a:latin typeface="Calibri" panose="020F0502020204030204" pitchFamily="34" charset="0"/>
                <a:ea typeface="Times New Roman" panose="02020603050405020304" pitchFamily="18" charset="0"/>
              </a:rPr>
              <a:t>pantalón</a:t>
            </a:r>
            <a:r>
              <a:rPr lang="es-ES" sz="1600" dirty="0">
                <a:solidFill>
                  <a:schemeClr val="bg1"/>
                </a:solidFill>
                <a:latin typeface="Calibri" panose="020F0502020204030204" pitchFamily="34" charset="0"/>
                <a:ea typeface="Times New Roman" panose="02020603050405020304" pitchFamily="18" charset="0"/>
              </a:rPr>
              <a:t>.</a:t>
            </a:r>
            <a:endParaRPr lang="es-ES" sz="1600" dirty="0">
              <a:solidFill>
                <a:schemeClr val="bg1"/>
              </a:solidFill>
              <a:latin typeface="Calibri" panose="020F0502020204030204" pitchFamily="34" charset="0"/>
            </a:endParaRPr>
          </a:p>
        </p:txBody>
      </p:sp>
      <p:pic>
        <p:nvPicPr>
          <p:cNvPr id="9" name="Imagen 8"/>
          <p:cNvPicPr>
            <a:picLocks noChangeAspect="1"/>
          </p:cNvPicPr>
          <p:nvPr/>
        </p:nvPicPr>
        <p:blipFill>
          <a:blip r:embed="rId3"/>
          <a:stretch>
            <a:fillRect/>
          </a:stretch>
        </p:blipFill>
        <p:spPr>
          <a:xfrm>
            <a:off x="6192905" y="1691514"/>
            <a:ext cx="4238095" cy="3533333"/>
          </a:xfrm>
          <a:prstGeom prst="rect">
            <a:avLst/>
          </a:prstGeom>
        </p:spPr>
      </p:pic>
      <p:pic>
        <p:nvPicPr>
          <p:cNvPr id="2" name="Imagen 1"/>
          <p:cNvPicPr>
            <a:picLocks noChangeAspect="1"/>
          </p:cNvPicPr>
          <p:nvPr/>
        </p:nvPicPr>
        <p:blipFill>
          <a:blip r:embed="rId4"/>
          <a:stretch>
            <a:fillRect/>
          </a:stretch>
        </p:blipFill>
        <p:spPr>
          <a:xfrm>
            <a:off x="2857009" y="4524703"/>
            <a:ext cx="912100" cy="1037907"/>
          </a:xfrm>
          <a:prstGeom prst="rect">
            <a:avLst/>
          </a:prstGeom>
        </p:spPr>
      </p:pic>
      <p:cxnSp>
        <p:nvCxnSpPr>
          <p:cNvPr id="4" name="Conector recto de flecha 3"/>
          <p:cNvCxnSpPr/>
          <p:nvPr/>
        </p:nvCxnSpPr>
        <p:spPr>
          <a:xfrm>
            <a:off x="2175641" y="4319752"/>
            <a:ext cx="835573" cy="4136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679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3" name="Subtítulo 4"/>
          <p:cNvSpPr>
            <a:spLocks noGrp="1"/>
          </p:cNvSpPr>
          <p:nvPr>
            <p:ph type="subTitle" idx="1"/>
          </p:nvPr>
        </p:nvSpPr>
        <p:spPr>
          <a:xfrm>
            <a:off x="1281629" y="986452"/>
            <a:ext cx="4496729" cy="842348"/>
          </a:xfrm>
        </p:spPr>
        <p:txBody>
          <a:bodyPr>
            <a:normAutofit/>
          </a:bodyPr>
          <a:lstStyle/>
          <a:p>
            <a:r>
              <a:rPr lang="es-ES" b="1" cap="none" dirty="0" smtClean="0">
                <a:solidFill>
                  <a:schemeClr val="bg1"/>
                </a:solidFill>
                <a:latin typeface="Calibri" panose="020F0502020204030204" pitchFamily="34" charset="0"/>
              </a:rPr>
              <a:t>Marcha del Alto Horno – Zonas y Reacciones</a:t>
            </a:r>
            <a:endParaRPr lang="es-ES" b="1" cap="none" dirty="0">
              <a:solidFill>
                <a:schemeClr val="bg1"/>
              </a:solidFill>
              <a:latin typeface="Calibri" panose="020F0502020204030204" pitchFamily="34" charset="0"/>
            </a:endParaRPr>
          </a:p>
        </p:txBody>
      </p:sp>
      <p:sp>
        <p:nvSpPr>
          <p:cNvPr id="4" name="Rectángulo 3"/>
          <p:cNvSpPr/>
          <p:nvPr/>
        </p:nvSpPr>
        <p:spPr>
          <a:xfrm>
            <a:off x="1142394" y="1985464"/>
            <a:ext cx="4898453" cy="3139321"/>
          </a:xfrm>
          <a:prstGeom prst="rect">
            <a:avLst/>
          </a:prstGeom>
        </p:spPr>
        <p:txBody>
          <a:bodyPr wrap="square">
            <a:spAutoFit/>
          </a:bodyPr>
          <a:lstStyle/>
          <a:p>
            <a:r>
              <a:rPr lang="es-ES" dirty="0" smtClean="0">
                <a:solidFill>
                  <a:schemeClr val="bg1"/>
                </a:solidFill>
                <a:latin typeface="Calibri" panose="020F0502020204030204" pitchFamily="34" charset="0"/>
              </a:rPr>
              <a:t>   Aunque </a:t>
            </a:r>
            <a:r>
              <a:rPr lang="es-ES" dirty="0">
                <a:solidFill>
                  <a:schemeClr val="bg1"/>
                </a:solidFill>
                <a:latin typeface="Calibri" panose="020F0502020204030204" pitchFamily="34" charset="0"/>
              </a:rPr>
              <a:t>las reacciones de reducción se inician antes, su cinética no alcanza un ritmo eficaz hasta los 1000°C, evolucionando según las siguientes fórmulas:</a:t>
            </a:r>
          </a:p>
          <a:p>
            <a:endParaRPr lang="es-ES" dirty="0">
              <a:solidFill>
                <a:schemeClr val="bg1"/>
              </a:solidFill>
              <a:latin typeface="Calibri" panose="020F0502020204030204" pitchFamily="34" charset="0"/>
            </a:endParaRPr>
          </a:p>
          <a:p>
            <a:pPr algn="ctr">
              <a:lnSpc>
                <a:spcPct val="150000"/>
              </a:lnSpc>
            </a:pPr>
            <a:r>
              <a:rPr lang="es-ES" dirty="0">
                <a:solidFill>
                  <a:schemeClr val="bg1"/>
                </a:solidFill>
                <a:latin typeface="Calibri" panose="020F0502020204030204" pitchFamily="34" charset="0"/>
              </a:rPr>
              <a:t>3Fe2O3 + CO </a:t>
            </a:r>
            <a:r>
              <a:rPr lang="es-ES" dirty="0" smtClean="0">
                <a:solidFill>
                  <a:schemeClr val="bg1"/>
                </a:solidFill>
                <a:latin typeface="Calibri" panose="020F0502020204030204" pitchFamily="34" charset="0"/>
              </a:rPr>
              <a:t>=&gt; </a:t>
            </a:r>
            <a:r>
              <a:rPr lang="es-ES" dirty="0">
                <a:solidFill>
                  <a:schemeClr val="bg1"/>
                </a:solidFill>
                <a:latin typeface="Calibri" panose="020F0502020204030204" pitchFamily="34" charset="0"/>
              </a:rPr>
              <a:t>2 Fe3O4 + </a:t>
            </a:r>
            <a:r>
              <a:rPr lang="es-ES" dirty="0" smtClean="0">
                <a:solidFill>
                  <a:schemeClr val="bg1"/>
                </a:solidFill>
                <a:latin typeface="Calibri" panose="020F0502020204030204" pitchFamily="34" charset="0"/>
              </a:rPr>
              <a:t>CO2 </a:t>
            </a:r>
            <a:r>
              <a:rPr lang="es-ES" dirty="0" smtClean="0">
                <a:solidFill>
                  <a:schemeClr val="bg1"/>
                </a:solidFill>
                <a:latin typeface="Calibri" panose="020F0502020204030204" pitchFamily="34" charset="0"/>
                <a:sym typeface="Symbol" panose="05050102010706020507" pitchFamily="18" charset="2"/>
              </a:rPr>
              <a:t></a:t>
            </a:r>
            <a:endParaRPr lang="es-ES" dirty="0">
              <a:solidFill>
                <a:schemeClr val="bg1"/>
              </a:solidFill>
              <a:latin typeface="Calibri" panose="020F0502020204030204" pitchFamily="34" charset="0"/>
            </a:endParaRPr>
          </a:p>
          <a:p>
            <a:pPr algn="ctr">
              <a:lnSpc>
                <a:spcPct val="150000"/>
              </a:lnSpc>
            </a:pPr>
            <a:r>
              <a:rPr lang="es-ES" dirty="0">
                <a:solidFill>
                  <a:schemeClr val="bg1"/>
                </a:solidFill>
                <a:latin typeface="Calibri" panose="020F0502020204030204" pitchFamily="34" charset="0"/>
              </a:rPr>
              <a:t>Fe3O4 + CO  </a:t>
            </a:r>
            <a:r>
              <a:rPr lang="es-ES" dirty="0" smtClean="0">
                <a:solidFill>
                  <a:schemeClr val="bg1"/>
                </a:solidFill>
                <a:latin typeface="Calibri" panose="020F0502020204030204" pitchFamily="34" charset="0"/>
              </a:rPr>
              <a:t>=&gt; </a:t>
            </a:r>
            <a:r>
              <a:rPr lang="es-ES" dirty="0">
                <a:solidFill>
                  <a:schemeClr val="bg1"/>
                </a:solidFill>
                <a:latin typeface="Calibri" panose="020F0502020204030204" pitchFamily="34" charset="0"/>
              </a:rPr>
              <a:t>3  </a:t>
            </a:r>
            <a:r>
              <a:rPr lang="es-ES" dirty="0" err="1">
                <a:solidFill>
                  <a:schemeClr val="bg1"/>
                </a:solidFill>
                <a:latin typeface="Calibri" panose="020F0502020204030204" pitchFamily="34" charset="0"/>
              </a:rPr>
              <a:t>FeO</a:t>
            </a:r>
            <a:r>
              <a:rPr lang="es-ES" dirty="0">
                <a:solidFill>
                  <a:schemeClr val="bg1"/>
                </a:solidFill>
                <a:latin typeface="Calibri" panose="020F0502020204030204" pitchFamily="34" charset="0"/>
              </a:rPr>
              <a:t> + </a:t>
            </a:r>
            <a:r>
              <a:rPr lang="es-ES" dirty="0" smtClean="0">
                <a:solidFill>
                  <a:schemeClr val="bg1"/>
                </a:solidFill>
                <a:latin typeface="Calibri" panose="020F0502020204030204" pitchFamily="34" charset="0"/>
              </a:rPr>
              <a:t>CO2 </a:t>
            </a:r>
            <a:r>
              <a:rPr lang="es-ES" dirty="0" smtClean="0">
                <a:solidFill>
                  <a:schemeClr val="bg1"/>
                </a:solidFill>
                <a:latin typeface="Calibri" panose="020F0502020204030204" pitchFamily="34" charset="0"/>
                <a:sym typeface="Symbol" panose="05050102010706020507" pitchFamily="18" charset="2"/>
              </a:rPr>
              <a:t></a:t>
            </a:r>
            <a:endParaRPr lang="es-ES" dirty="0">
              <a:solidFill>
                <a:schemeClr val="bg1"/>
              </a:solidFill>
              <a:latin typeface="Calibri" panose="020F0502020204030204" pitchFamily="34" charset="0"/>
            </a:endParaRPr>
          </a:p>
          <a:p>
            <a:pPr algn="ctr">
              <a:lnSpc>
                <a:spcPct val="150000"/>
              </a:lnSpc>
            </a:pPr>
            <a:r>
              <a:rPr lang="es-ES" dirty="0" err="1">
                <a:solidFill>
                  <a:schemeClr val="bg1"/>
                </a:solidFill>
                <a:latin typeface="Calibri" panose="020F0502020204030204" pitchFamily="34" charset="0"/>
              </a:rPr>
              <a:t>FeO</a:t>
            </a:r>
            <a:r>
              <a:rPr lang="es-ES" dirty="0">
                <a:solidFill>
                  <a:schemeClr val="bg1"/>
                </a:solidFill>
                <a:latin typeface="Calibri" panose="020F0502020204030204" pitchFamily="34" charset="0"/>
              </a:rPr>
              <a:t> + CO  </a:t>
            </a:r>
            <a:r>
              <a:rPr lang="es-ES" dirty="0" smtClean="0">
                <a:solidFill>
                  <a:schemeClr val="bg1"/>
                </a:solidFill>
                <a:latin typeface="Calibri" panose="020F0502020204030204" pitchFamily="34" charset="0"/>
              </a:rPr>
              <a:t>=&gt; </a:t>
            </a:r>
            <a:r>
              <a:rPr lang="es-ES" dirty="0">
                <a:solidFill>
                  <a:schemeClr val="bg1"/>
                </a:solidFill>
                <a:latin typeface="Calibri" panose="020F0502020204030204" pitchFamily="34" charset="0"/>
              </a:rPr>
              <a:t>Fe + </a:t>
            </a:r>
            <a:r>
              <a:rPr lang="es-ES" dirty="0" smtClean="0">
                <a:solidFill>
                  <a:schemeClr val="bg1"/>
                </a:solidFill>
                <a:latin typeface="Calibri" panose="020F0502020204030204" pitchFamily="34" charset="0"/>
              </a:rPr>
              <a:t>CO2 </a:t>
            </a:r>
            <a:r>
              <a:rPr lang="es-ES" dirty="0" smtClean="0">
                <a:solidFill>
                  <a:schemeClr val="bg1"/>
                </a:solidFill>
                <a:latin typeface="Calibri" panose="020F0502020204030204" pitchFamily="34" charset="0"/>
                <a:sym typeface="Symbol" panose="05050102010706020507" pitchFamily="18" charset="2"/>
              </a:rPr>
              <a:t></a:t>
            </a:r>
            <a:endParaRPr lang="es-ES" dirty="0">
              <a:solidFill>
                <a:schemeClr val="bg1"/>
              </a:solidFill>
              <a:latin typeface="Calibri" panose="020F0502020204030204" pitchFamily="34" charset="0"/>
            </a:endParaRPr>
          </a:p>
          <a:p>
            <a:pPr algn="ctr">
              <a:lnSpc>
                <a:spcPct val="150000"/>
              </a:lnSpc>
            </a:pPr>
            <a:r>
              <a:rPr lang="es-ES" dirty="0" err="1">
                <a:solidFill>
                  <a:schemeClr val="bg1"/>
                </a:solidFill>
                <a:latin typeface="Calibri" panose="020F0502020204030204" pitchFamily="34" charset="0"/>
              </a:rPr>
              <a:t>FeO</a:t>
            </a:r>
            <a:r>
              <a:rPr lang="es-ES" dirty="0">
                <a:solidFill>
                  <a:schemeClr val="bg1"/>
                </a:solidFill>
                <a:latin typeface="Calibri" panose="020F0502020204030204" pitchFamily="34" charset="0"/>
              </a:rPr>
              <a:t> + C  </a:t>
            </a:r>
            <a:r>
              <a:rPr lang="es-ES" dirty="0" smtClean="0">
                <a:solidFill>
                  <a:schemeClr val="bg1"/>
                </a:solidFill>
                <a:latin typeface="Calibri" panose="020F0502020204030204" pitchFamily="34" charset="0"/>
              </a:rPr>
              <a:t>=&gt; </a:t>
            </a:r>
            <a:r>
              <a:rPr lang="es-ES" dirty="0">
                <a:solidFill>
                  <a:schemeClr val="bg1"/>
                </a:solidFill>
                <a:latin typeface="Calibri" panose="020F0502020204030204" pitchFamily="34" charset="0"/>
              </a:rPr>
              <a:t>Fe + CO </a:t>
            </a:r>
            <a:r>
              <a:rPr lang="es-ES" dirty="0" smtClean="0">
                <a:solidFill>
                  <a:schemeClr val="bg1"/>
                </a:solidFill>
                <a:latin typeface="Calibri" panose="020F0502020204030204" pitchFamily="34" charset="0"/>
              </a:rPr>
              <a:t> </a:t>
            </a:r>
            <a:r>
              <a:rPr lang="es-ES" dirty="0" smtClean="0">
                <a:solidFill>
                  <a:schemeClr val="bg1"/>
                </a:solidFill>
                <a:latin typeface="Calibri" panose="020F0502020204030204" pitchFamily="34" charset="0"/>
                <a:sym typeface="Symbol" panose="05050102010706020507" pitchFamily="18" charset="2"/>
              </a:rPr>
              <a:t></a:t>
            </a:r>
            <a:endParaRPr lang="es-ES" dirty="0">
              <a:solidFill>
                <a:schemeClr val="bg1"/>
              </a:solidFill>
              <a:latin typeface="Calibri" panose="020F0502020204030204" pitchFamily="34" charset="0"/>
            </a:endParaRPr>
          </a:p>
        </p:txBody>
      </p:sp>
      <p:pic>
        <p:nvPicPr>
          <p:cNvPr id="5" name="Imagen 4"/>
          <p:cNvPicPr>
            <a:picLocks noChangeAspect="1"/>
          </p:cNvPicPr>
          <p:nvPr/>
        </p:nvPicPr>
        <p:blipFill>
          <a:blip r:embed="rId3"/>
          <a:stretch>
            <a:fillRect/>
          </a:stretch>
        </p:blipFill>
        <p:spPr>
          <a:xfrm>
            <a:off x="6508145" y="921306"/>
            <a:ext cx="3860233" cy="5096185"/>
          </a:xfrm>
          <a:prstGeom prst="rect">
            <a:avLst/>
          </a:prstGeom>
        </p:spPr>
      </p:pic>
      <p:pic>
        <p:nvPicPr>
          <p:cNvPr id="7" name="Imagen 6"/>
          <p:cNvPicPr>
            <a:picLocks noChangeAspect="1"/>
          </p:cNvPicPr>
          <p:nvPr/>
        </p:nvPicPr>
        <p:blipFill>
          <a:blip r:embed="rId4"/>
          <a:stretch>
            <a:fillRect/>
          </a:stretch>
        </p:blipFill>
        <p:spPr>
          <a:xfrm>
            <a:off x="5966867" y="1968583"/>
            <a:ext cx="5146944" cy="3131921"/>
          </a:xfrm>
          <a:prstGeom prst="rect">
            <a:avLst/>
          </a:prstGeom>
        </p:spPr>
      </p:pic>
      <p:cxnSp>
        <p:nvCxnSpPr>
          <p:cNvPr id="9" name="Conector recto 8"/>
          <p:cNvCxnSpPr/>
          <p:nvPr/>
        </p:nvCxnSpPr>
        <p:spPr>
          <a:xfrm>
            <a:off x="9238593" y="1985464"/>
            <a:ext cx="31531" cy="3115040"/>
          </a:xfrm>
          <a:prstGeom prst="line">
            <a:avLst/>
          </a:prstGeom>
        </p:spPr>
        <p:style>
          <a:lnRef idx="1">
            <a:schemeClr val="accent1"/>
          </a:lnRef>
          <a:fillRef idx="0">
            <a:schemeClr val="accent1"/>
          </a:fillRef>
          <a:effectRef idx="0">
            <a:schemeClr val="accent1"/>
          </a:effectRef>
          <a:fontRef idx="minor">
            <a:schemeClr val="tx1"/>
          </a:fontRef>
        </p:style>
      </p:cxnSp>
      <p:sp>
        <p:nvSpPr>
          <p:cNvPr id="10" name="Abrir llave 9"/>
          <p:cNvSpPr/>
          <p:nvPr/>
        </p:nvSpPr>
        <p:spPr>
          <a:xfrm rot="5400000">
            <a:off x="7347910" y="22087"/>
            <a:ext cx="541172" cy="3303259"/>
          </a:xfrm>
          <a:prstGeom prst="lef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1" name="Subtítulo 4"/>
          <p:cNvSpPr txBox="1">
            <a:spLocks/>
          </p:cNvSpPr>
          <p:nvPr/>
        </p:nvSpPr>
        <p:spPr bwMode="gray">
          <a:xfrm>
            <a:off x="6821898" y="1097706"/>
            <a:ext cx="1718441"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Entrada Superior</a:t>
            </a:r>
            <a:endParaRPr lang="es-ES" sz="1600" cap="none" dirty="0">
              <a:solidFill>
                <a:schemeClr val="bg1"/>
              </a:solidFill>
              <a:latin typeface="Calibri" panose="020F0502020204030204" pitchFamily="34" charset="0"/>
            </a:endParaRPr>
          </a:p>
        </p:txBody>
      </p:sp>
      <p:sp>
        <p:nvSpPr>
          <p:cNvPr id="12" name="Subtítulo 4"/>
          <p:cNvSpPr txBox="1">
            <a:spLocks/>
          </p:cNvSpPr>
          <p:nvPr/>
        </p:nvSpPr>
        <p:spPr bwMode="gray">
          <a:xfrm>
            <a:off x="9395370" y="1136015"/>
            <a:ext cx="1718441"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Salida Superior</a:t>
            </a:r>
            <a:endParaRPr lang="es-ES" sz="1600" cap="none" dirty="0">
              <a:solidFill>
                <a:schemeClr val="bg1"/>
              </a:solidFill>
              <a:latin typeface="Calibri" panose="020F0502020204030204" pitchFamily="34" charset="0"/>
            </a:endParaRPr>
          </a:p>
        </p:txBody>
      </p:sp>
      <p:sp>
        <p:nvSpPr>
          <p:cNvPr id="13" name="Abrir llave 12"/>
          <p:cNvSpPr/>
          <p:nvPr/>
        </p:nvSpPr>
        <p:spPr>
          <a:xfrm rot="5400000">
            <a:off x="9921382" y="764015"/>
            <a:ext cx="541172" cy="1843686"/>
          </a:xfrm>
          <a:prstGeom prst="lef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4" name="Subtítulo 4"/>
          <p:cNvSpPr txBox="1">
            <a:spLocks/>
          </p:cNvSpPr>
          <p:nvPr/>
        </p:nvSpPr>
        <p:spPr bwMode="gray">
          <a:xfrm>
            <a:off x="9471132" y="5724357"/>
            <a:ext cx="1718441"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Entrada Inferior</a:t>
            </a:r>
            <a:endParaRPr lang="es-ES" sz="1600" cap="none" dirty="0">
              <a:solidFill>
                <a:schemeClr val="bg1"/>
              </a:solidFill>
              <a:latin typeface="Calibri" panose="020F0502020204030204" pitchFamily="34" charset="0"/>
            </a:endParaRPr>
          </a:p>
        </p:txBody>
      </p:sp>
      <p:sp>
        <p:nvSpPr>
          <p:cNvPr id="15" name="Subtítulo 4"/>
          <p:cNvSpPr txBox="1">
            <a:spLocks/>
          </p:cNvSpPr>
          <p:nvPr/>
        </p:nvSpPr>
        <p:spPr bwMode="gray">
          <a:xfrm>
            <a:off x="7026850" y="5724358"/>
            <a:ext cx="1718441"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Salida Inferior</a:t>
            </a:r>
            <a:endParaRPr lang="es-ES" sz="1600" cap="none" dirty="0">
              <a:solidFill>
                <a:schemeClr val="bg1"/>
              </a:solidFill>
              <a:latin typeface="Calibri" panose="020F0502020204030204" pitchFamily="34" charset="0"/>
            </a:endParaRPr>
          </a:p>
        </p:txBody>
      </p:sp>
      <p:sp>
        <p:nvSpPr>
          <p:cNvPr id="16" name="Abrir llave 15"/>
          <p:cNvSpPr/>
          <p:nvPr/>
        </p:nvSpPr>
        <p:spPr>
          <a:xfrm rot="16200000">
            <a:off x="7371175" y="3787930"/>
            <a:ext cx="541172" cy="3303259"/>
          </a:xfrm>
          <a:prstGeom prst="lef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7" name="Abrir llave 16"/>
          <p:cNvSpPr/>
          <p:nvPr/>
        </p:nvSpPr>
        <p:spPr>
          <a:xfrm rot="16200000">
            <a:off x="9952952" y="4549287"/>
            <a:ext cx="478032" cy="1843686"/>
          </a:xfrm>
          <a:prstGeom prst="lef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98569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a:spLocks noGrp="1"/>
          </p:cNvSpPr>
          <p:nvPr>
            <p:ph type="subTitle" idx="1"/>
          </p:nvPr>
        </p:nvSpPr>
        <p:spPr>
          <a:xfrm>
            <a:off x="1281629" y="986452"/>
            <a:ext cx="4496729" cy="842348"/>
          </a:xfrm>
        </p:spPr>
        <p:txBody>
          <a:bodyPr>
            <a:normAutofit/>
          </a:bodyPr>
          <a:lstStyle/>
          <a:p>
            <a:r>
              <a:rPr lang="es-ES" b="1" cap="none" dirty="0" smtClean="0">
                <a:solidFill>
                  <a:schemeClr val="bg1"/>
                </a:solidFill>
                <a:latin typeface="Calibri" panose="020F0502020204030204" pitchFamily="34" charset="0"/>
              </a:rPr>
              <a:t>Instalación de un  Alto Horno</a:t>
            </a:r>
            <a:endParaRPr lang="es-ES" b="1" cap="none" dirty="0">
              <a:solidFill>
                <a:schemeClr val="bg1"/>
              </a:solidFill>
              <a:latin typeface="Calibri" panose="020F0502020204030204" pitchFamily="34" charset="0"/>
            </a:endParaRPr>
          </a:p>
        </p:txBody>
      </p:sp>
      <p:pic>
        <p:nvPicPr>
          <p:cNvPr id="8" name="Imagen 7"/>
          <p:cNvPicPr>
            <a:picLocks noChangeAspect="1"/>
          </p:cNvPicPr>
          <p:nvPr/>
        </p:nvPicPr>
        <p:blipFill>
          <a:blip r:embed="rId3"/>
          <a:stretch>
            <a:fillRect/>
          </a:stretch>
        </p:blipFill>
        <p:spPr>
          <a:xfrm>
            <a:off x="3635463" y="1618401"/>
            <a:ext cx="6566883" cy="4546304"/>
          </a:xfrm>
          <a:prstGeom prst="rect">
            <a:avLst/>
          </a:prstGeom>
        </p:spPr>
      </p:pic>
      <p:pic>
        <p:nvPicPr>
          <p:cNvPr id="9" name="Imagen 8"/>
          <p:cNvPicPr>
            <a:picLocks noChangeAspect="1"/>
          </p:cNvPicPr>
          <p:nvPr/>
        </p:nvPicPr>
        <p:blipFill>
          <a:blip r:embed="rId4"/>
          <a:stretch>
            <a:fillRect/>
          </a:stretch>
        </p:blipFill>
        <p:spPr>
          <a:xfrm>
            <a:off x="1396602" y="1633016"/>
            <a:ext cx="1765748" cy="1255920"/>
          </a:xfrm>
          <a:prstGeom prst="rect">
            <a:avLst/>
          </a:prstGeom>
        </p:spPr>
      </p:pic>
      <p:cxnSp>
        <p:nvCxnSpPr>
          <p:cNvPr id="11" name="Conector recto de flecha 10"/>
          <p:cNvCxnSpPr/>
          <p:nvPr/>
        </p:nvCxnSpPr>
        <p:spPr>
          <a:xfrm>
            <a:off x="2758966" y="2380593"/>
            <a:ext cx="3184634" cy="129277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5"/>
          <a:stretch>
            <a:fillRect/>
          </a:stretch>
        </p:blipFill>
        <p:spPr>
          <a:xfrm>
            <a:off x="1412180" y="2865061"/>
            <a:ext cx="1765748" cy="2111357"/>
          </a:xfrm>
          <a:prstGeom prst="rect">
            <a:avLst/>
          </a:prstGeom>
        </p:spPr>
      </p:pic>
      <p:cxnSp>
        <p:nvCxnSpPr>
          <p:cNvPr id="14" name="Conector recto de flecha 13"/>
          <p:cNvCxnSpPr/>
          <p:nvPr/>
        </p:nvCxnSpPr>
        <p:spPr>
          <a:xfrm>
            <a:off x="2902935" y="3373404"/>
            <a:ext cx="1637357" cy="138952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6"/>
          <a:stretch>
            <a:fillRect/>
          </a:stretch>
        </p:blipFill>
        <p:spPr>
          <a:xfrm>
            <a:off x="1043569" y="5012552"/>
            <a:ext cx="2447925" cy="1095375"/>
          </a:xfrm>
          <a:prstGeom prst="rect">
            <a:avLst/>
          </a:prstGeom>
        </p:spPr>
      </p:pic>
      <p:cxnSp>
        <p:nvCxnSpPr>
          <p:cNvPr id="20" name="Conector recto de flecha 19"/>
          <p:cNvCxnSpPr/>
          <p:nvPr/>
        </p:nvCxnSpPr>
        <p:spPr>
          <a:xfrm flipV="1">
            <a:off x="2902935" y="5041651"/>
            <a:ext cx="2875423" cy="51374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923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Rectángulo 6"/>
          <p:cNvSpPr/>
          <p:nvPr/>
        </p:nvSpPr>
        <p:spPr>
          <a:xfrm>
            <a:off x="1266497" y="1215246"/>
            <a:ext cx="7183819" cy="369332"/>
          </a:xfrm>
          <a:prstGeom prst="rect">
            <a:avLst/>
          </a:prstGeom>
        </p:spPr>
        <p:txBody>
          <a:bodyPr wrap="square">
            <a:spAutoFit/>
          </a:bodyPr>
          <a:lstStyle/>
          <a:p>
            <a:r>
              <a:rPr lang="es-ES" b="1" dirty="0">
                <a:solidFill>
                  <a:schemeClr val="bg1"/>
                </a:solidFill>
                <a:latin typeface="Calibri" panose="020F0502020204030204" pitchFamily="34" charset="0"/>
              </a:rPr>
              <a:t>Características del Hierro de primera fusión </a:t>
            </a:r>
            <a:r>
              <a:rPr lang="es-ES" b="1" dirty="0" smtClean="0">
                <a:solidFill>
                  <a:schemeClr val="bg1"/>
                </a:solidFill>
                <a:latin typeface="Calibri" panose="020F0502020204030204" pitchFamily="34" charset="0"/>
              </a:rPr>
              <a:t>(Arrabio) obtenido </a:t>
            </a:r>
            <a:r>
              <a:rPr lang="es-ES" b="1" dirty="0">
                <a:solidFill>
                  <a:schemeClr val="bg1"/>
                </a:solidFill>
                <a:latin typeface="Calibri" panose="020F0502020204030204" pitchFamily="34" charset="0"/>
              </a:rPr>
              <a:t>en </a:t>
            </a:r>
            <a:r>
              <a:rPr lang="es-ES" b="1" dirty="0" smtClean="0">
                <a:solidFill>
                  <a:schemeClr val="bg1"/>
                </a:solidFill>
                <a:latin typeface="Calibri" panose="020F0502020204030204" pitchFamily="34" charset="0"/>
              </a:rPr>
              <a:t>el </a:t>
            </a:r>
            <a:r>
              <a:rPr lang="es-ES" b="1" dirty="0">
                <a:solidFill>
                  <a:schemeClr val="bg1"/>
                </a:solidFill>
                <a:latin typeface="Calibri" panose="020F0502020204030204" pitchFamily="34" charset="0"/>
              </a:rPr>
              <a:t>AH.</a:t>
            </a:r>
          </a:p>
        </p:txBody>
      </p:sp>
      <p:sp>
        <p:nvSpPr>
          <p:cNvPr id="2" name="Rectángulo 1"/>
          <p:cNvSpPr/>
          <p:nvPr/>
        </p:nvSpPr>
        <p:spPr>
          <a:xfrm>
            <a:off x="1266496" y="1822403"/>
            <a:ext cx="6379779" cy="1107996"/>
          </a:xfrm>
          <a:prstGeom prst="rect">
            <a:avLst/>
          </a:prstGeom>
        </p:spPr>
        <p:txBody>
          <a:bodyPr wrap="square">
            <a:spAutoFit/>
          </a:bodyPr>
          <a:lstStyle/>
          <a:p>
            <a:r>
              <a:rPr lang="es-ES" dirty="0" smtClean="0">
                <a:solidFill>
                  <a:schemeClr val="bg1"/>
                </a:solidFill>
                <a:latin typeface="Times New Roman" panose="02020603050405020304" pitchFamily="18" charset="0"/>
                <a:ea typeface="Times New Roman" panose="02020603050405020304" pitchFamily="18" charset="0"/>
              </a:rPr>
              <a:t>    </a:t>
            </a:r>
            <a:r>
              <a:rPr lang="es-ES" sz="1600" dirty="0" smtClean="0">
                <a:solidFill>
                  <a:schemeClr val="bg1"/>
                </a:solidFill>
                <a:latin typeface="Calibri" panose="020F0502020204030204" pitchFamily="34" charset="0"/>
                <a:ea typeface="Times New Roman" panose="02020603050405020304" pitchFamily="18" charset="0"/>
              </a:rPr>
              <a:t>El arrabio </a:t>
            </a:r>
            <a:r>
              <a:rPr lang="es-ES" sz="1600" dirty="0">
                <a:solidFill>
                  <a:schemeClr val="bg1"/>
                </a:solidFill>
                <a:latin typeface="Calibri" panose="020F0502020204030204" pitchFamily="34" charset="0"/>
                <a:ea typeface="Times New Roman" panose="02020603050405020304" pitchFamily="18" charset="0"/>
              </a:rPr>
              <a:t>o hierro de primera fusión está definido por su composición química, en torno al </a:t>
            </a:r>
            <a:r>
              <a:rPr lang="es-ES" sz="1600" b="1" dirty="0">
                <a:solidFill>
                  <a:schemeClr val="bg1"/>
                </a:solidFill>
                <a:latin typeface="Calibri" panose="020F0502020204030204" pitchFamily="34" charset="0"/>
                <a:ea typeface="Times New Roman" panose="02020603050405020304" pitchFamily="18" charset="0"/>
              </a:rPr>
              <a:t>4% de </a:t>
            </a:r>
            <a:r>
              <a:rPr lang="es-ES" sz="1600" b="1" i="1" dirty="0">
                <a:solidFill>
                  <a:schemeClr val="bg1"/>
                </a:solidFill>
                <a:latin typeface="Calibri" panose="020F0502020204030204" pitchFamily="34" charset="0"/>
                <a:ea typeface="Times New Roman" panose="02020603050405020304" pitchFamily="18" charset="0"/>
              </a:rPr>
              <a:t>C</a:t>
            </a:r>
            <a:r>
              <a:rPr lang="es-ES" sz="1600" b="1" dirty="0">
                <a:solidFill>
                  <a:schemeClr val="bg1"/>
                </a:solidFill>
                <a:latin typeface="Calibri" panose="020F0502020204030204" pitchFamily="34" charset="0"/>
                <a:ea typeface="Times New Roman" panose="02020603050405020304" pitchFamily="18" charset="0"/>
              </a:rPr>
              <a:t> </a:t>
            </a:r>
            <a:r>
              <a:rPr lang="es-ES" sz="1600" dirty="0">
                <a:solidFill>
                  <a:schemeClr val="bg1"/>
                </a:solidFill>
                <a:latin typeface="Calibri" panose="020F0502020204030204" pitchFamily="34" charset="0"/>
                <a:ea typeface="Times New Roman" panose="02020603050405020304" pitchFamily="18" charset="0"/>
              </a:rPr>
              <a:t>y contenidos muy variables de </a:t>
            </a:r>
            <a:r>
              <a:rPr lang="es-ES" sz="1600" i="1" dirty="0">
                <a:solidFill>
                  <a:schemeClr val="bg1"/>
                </a:solidFill>
                <a:latin typeface="Calibri" panose="020F0502020204030204" pitchFamily="34" charset="0"/>
                <a:ea typeface="Times New Roman" panose="02020603050405020304" pitchFamily="18" charset="0"/>
              </a:rPr>
              <a:t>Si, Mn, S </a:t>
            </a:r>
            <a:r>
              <a:rPr lang="es-ES" sz="1600" dirty="0">
                <a:solidFill>
                  <a:schemeClr val="bg1"/>
                </a:solidFill>
                <a:latin typeface="Calibri" panose="020F0502020204030204" pitchFamily="34" charset="0"/>
                <a:ea typeface="Times New Roman" panose="02020603050405020304" pitchFamily="18" charset="0"/>
              </a:rPr>
              <a:t>y</a:t>
            </a:r>
            <a:r>
              <a:rPr lang="es-ES" sz="1600" i="1" dirty="0">
                <a:solidFill>
                  <a:schemeClr val="bg1"/>
                </a:solidFill>
                <a:latin typeface="Calibri" panose="020F0502020204030204" pitchFamily="34" charset="0"/>
                <a:ea typeface="Times New Roman" panose="02020603050405020304" pitchFamily="18" charset="0"/>
              </a:rPr>
              <a:t> P</a:t>
            </a:r>
            <a:r>
              <a:rPr lang="es-ES" sz="1600" dirty="0">
                <a:solidFill>
                  <a:schemeClr val="bg1"/>
                </a:solidFill>
                <a:latin typeface="Calibri" panose="020F0502020204030204" pitchFamily="34" charset="0"/>
                <a:ea typeface="Times New Roman" panose="02020603050405020304" pitchFamily="18" charset="0"/>
              </a:rPr>
              <a:t>. </a:t>
            </a:r>
            <a:endParaRPr lang="es-ES" sz="1600" dirty="0" smtClean="0">
              <a:solidFill>
                <a:schemeClr val="bg1"/>
              </a:solidFill>
              <a:latin typeface="Calibri" panose="020F0502020204030204" pitchFamily="34" charset="0"/>
              <a:ea typeface="Times New Roman" panose="02020603050405020304" pitchFamily="18" charset="0"/>
            </a:endParaRPr>
          </a:p>
          <a:p>
            <a:r>
              <a:rPr lang="es-ES" sz="1600" dirty="0">
                <a:solidFill>
                  <a:schemeClr val="bg1"/>
                </a:solidFill>
                <a:latin typeface="Calibri" panose="020F0502020204030204" pitchFamily="34" charset="0"/>
                <a:ea typeface="Times New Roman" panose="02020603050405020304" pitchFamily="18" charset="0"/>
              </a:rPr>
              <a:t> </a:t>
            </a:r>
            <a:r>
              <a:rPr lang="es-ES" sz="1600" dirty="0" smtClean="0">
                <a:solidFill>
                  <a:schemeClr val="bg1"/>
                </a:solidFill>
                <a:latin typeface="Calibri" panose="020F0502020204030204" pitchFamily="34" charset="0"/>
                <a:ea typeface="Times New Roman" panose="02020603050405020304" pitchFamily="18" charset="0"/>
              </a:rPr>
              <a:t>    Con </a:t>
            </a:r>
            <a:r>
              <a:rPr lang="es-ES" sz="1600" dirty="0">
                <a:solidFill>
                  <a:schemeClr val="bg1"/>
                </a:solidFill>
                <a:latin typeface="Calibri" panose="020F0502020204030204" pitchFamily="34" charset="0"/>
                <a:ea typeface="Times New Roman" panose="02020603050405020304" pitchFamily="18" charset="0"/>
              </a:rPr>
              <a:t>el porcentaje de </a:t>
            </a:r>
            <a:r>
              <a:rPr lang="es-ES" sz="1600" i="1" dirty="0">
                <a:solidFill>
                  <a:schemeClr val="bg1"/>
                </a:solidFill>
                <a:latin typeface="Calibri" panose="020F0502020204030204" pitchFamily="34" charset="0"/>
                <a:ea typeface="Times New Roman" panose="02020603050405020304" pitchFamily="18" charset="0"/>
              </a:rPr>
              <a:t>C</a:t>
            </a:r>
            <a:r>
              <a:rPr lang="es-ES" sz="1600" dirty="0">
                <a:solidFill>
                  <a:schemeClr val="bg1"/>
                </a:solidFill>
                <a:latin typeface="Calibri" panose="020F0502020204030204" pitchFamily="34" charset="0"/>
                <a:ea typeface="Times New Roman" panose="02020603050405020304" pitchFamily="18" charset="0"/>
              </a:rPr>
              <a:t> citado tiene características especiales: es </a:t>
            </a:r>
            <a:r>
              <a:rPr lang="es-ES" sz="1600" dirty="0" smtClean="0">
                <a:solidFill>
                  <a:schemeClr val="bg1"/>
                </a:solidFill>
                <a:latin typeface="Calibri" panose="020F0502020204030204" pitchFamily="34" charset="0"/>
                <a:ea typeface="Times New Roman" panose="02020603050405020304" pitchFamily="18" charset="0"/>
              </a:rPr>
              <a:t>duro y frágil.</a:t>
            </a:r>
            <a:endParaRPr lang="es-ES" sz="1600" dirty="0">
              <a:solidFill>
                <a:schemeClr val="bg1"/>
              </a:solidFill>
              <a:latin typeface="Calibri" panose="020F0502020204030204" pitchFamily="34" charset="0"/>
            </a:endParaRPr>
          </a:p>
        </p:txBody>
      </p:sp>
      <p:pic>
        <p:nvPicPr>
          <p:cNvPr id="3" name="Imagen 2"/>
          <p:cNvPicPr>
            <a:picLocks noChangeAspect="1"/>
          </p:cNvPicPr>
          <p:nvPr/>
        </p:nvPicPr>
        <p:blipFill>
          <a:blip r:embed="rId3"/>
          <a:stretch>
            <a:fillRect/>
          </a:stretch>
        </p:blipFill>
        <p:spPr>
          <a:xfrm>
            <a:off x="8163003" y="1770820"/>
            <a:ext cx="1881494" cy="1591395"/>
          </a:xfrm>
          <a:prstGeom prst="rect">
            <a:avLst/>
          </a:prstGeom>
        </p:spPr>
      </p:pic>
      <p:sp>
        <p:nvSpPr>
          <p:cNvPr id="8" name="Rectángulo 7"/>
          <p:cNvSpPr/>
          <p:nvPr/>
        </p:nvSpPr>
        <p:spPr>
          <a:xfrm>
            <a:off x="1266497" y="3155774"/>
            <a:ext cx="5746532" cy="830997"/>
          </a:xfrm>
          <a:prstGeom prst="rect">
            <a:avLst/>
          </a:prstGeom>
        </p:spPr>
        <p:txBody>
          <a:bodyPr wrap="square">
            <a:spAutoFit/>
          </a:bodyPr>
          <a:lstStyle/>
          <a:p>
            <a:pPr marL="285750" indent="-285750">
              <a:buFont typeface="Arial" panose="020B0604020202020204" pitchFamily="34" charset="0"/>
              <a:buChar char="•"/>
            </a:pPr>
            <a:r>
              <a:rPr lang="es-ES" sz="1600" b="1" dirty="0" smtClean="0">
                <a:solidFill>
                  <a:schemeClr val="bg1"/>
                </a:solidFill>
                <a:latin typeface="Calibri" panose="020F0502020204030204" pitchFamily="34" charset="0"/>
                <a:ea typeface="Times New Roman" panose="02020603050405020304" pitchFamily="18" charset="0"/>
              </a:rPr>
              <a:t>Fundición Blanca</a:t>
            </a:r>
            <a:r>
              <a:rPr lang="es-ES" sz="1600" dirty="0" smtClean="0">
                <a:solidFill>
                  <a:schemeClr val="bg1"/>
                </a:solidFill>
                <a:latin typeface="Calibri" panose="020F0502020204030204" pitchFamily="34" charset="0"/>
                <a:ea typeface="Times New Roman" panose="02020603050405020304" pitchFamily="18" charset="0"/>
              </a:rPr>
              <a:t>: se llama a si al hierro fundido que </a:t>
            </a:r>
            <a:r>
              <a:rPr lang="es-ES" sz="1600" i="1" u="sng" dirty="0" smtClean="0">
                <a:solidFill>
                  <a:schemeClr val="bg1"/>
                </a:solidFill>
                <a:latin typeface="Calibri" panose="020F0502020204030204" pitchFamily="34" charset="0"/>
                <a:ea typeface="Times New Roman" panose="02020603050405020304" pitchFamily="18" charset="0"/>
              </a:rPr>
              <a:t>contiene exceso de Mn (Manganeso)</a:t>
            </a:r>
            <a:r>
              <a:rPr lang="es-ES" sz="1600" dirty="0" smtClean="0">
                <a:solidFill>
                  <a:schemeClr val="bg1"/>
                </a:solidFill>
                <a:latin typeface="Calibri" panose="020F0502020204030204" pitchFamily="34" charset="0"/>
                <a:ea typeface="Times New Roman" panose="02020603050405020304" pitchFamily="18" charset="0"/>
              </a:rPr>
              <a:t>, debido a su color gris claro. Solo es </a:t>
            </a:r>
            <a:r>
              <a:rPr lang="es-ES" sz="1600" i="1" dirty="0" smtClean="0">
                <a:solidFill>
                  <a:schemeClr val="bg1"/>
                </a:solidFill>
                <a:latin typeface="Calibri" panose="020F0502020204030204" pitchFamily="34" charset="0"/>
                <a:ea typeface="Times New Roman" panose="02020603050405020304" pitchFamily="18" charset="0"/>
              </a:rPr>
              <a:t>empleada para la obtención de “aceros”</a:t>
            </a:r>
            <a:r>
              <a:rPr lang="es-ES" sz="1600" dirty="0" smtClean="0">
                <a:solidFill>
                  <a:schemeClr val="bg1"/>
                </a:solidFill>
                <a:latin typeface="Calibri" panose="020F0502020204030204" pitchFamily="34" charset="0"/>
                <a:ea typeface="Times New Roman" panose="02020603050405020304" pitchFamily="18" charset="0"/>
              </a:rPr>
              <a:t>.</a:t>
            </a:r>
            <a:endParaRPr lang="es-ES" sz="1600" i="1" u="sng" dirty="0">
              <a:solidFill>
                <a:schemeClr val="bg1"/>
              </a:solidFill>
              <a:latin typeface="Calibri" panose="020F0502020204030204" pitchFamily="34" charset="0"/>
            </a:endParaRPr>
          </a:p>
        </p:txBody>
      </p:sp>
      <p:pic>
        <p:nvPicPr>
          <p:cNvPr id="4" name="Imagen 3"/>
          <p:cNvPicPr>
            <a:picLocks noChangeAspect="1"/>
          </p:cNvPicPr>
          <p:nvPr/>
        </p:nvPicPr>
        <p:blipFill>
          <a:blip r:embed="rId4"/>
          <a:stretch>
            <a:fillRect/>
          </a:stretch>
        </p:blipFill>
        <p:spPr>
          <a:xfrm>
            <a:off x="7267901" y="3363246"/>
            <a:ext cx="3671699" cy="2753775"/>
          </a:xfrm>
          <a:prstGeom prst="rect">
            <a:avLst/>
          </a:prstGeom>
        </p:spPr>
      </p:pic>
      <p:sp>
        <p:nvSpPr>
          <p:cNvPr id="9" name="Rectángulo 8"/>
          <p:cNvSpPr/>
          <p:nvPr/>
        </p:nvSpPr>
        <p:spPr>
          <a:xfrm>
            <a:off x="1266497" y="3986771"/>
            <a:ext cx="5746532" cy="1077218"/>
          </a:xfrm>
          <a:prstGeom prst="rect">
            <a:avLst/>
          </a:prstGeom>
        </p:spPr>
        <p:txBody>
          <a:bodyPr wrap="square">
            <a:spAutoFit/>
          </a:bodyPr>
          <a:lstStyle/>
          <a:p>
            <a:pPr marL="285750" indent="-285750">
              <a:buFont typeface="Arial" panose="020B0604020202020204" pitchFamily="34" charset="0"/>
              <a:buChar char="•"/>
            </a:pPr>
            <a:r>
              <a:rPr lang="es-ES" sz="1600" b="1" dirty="0" smtClean="0">
                <a:solidFill>
                  <a:schemeClr val="bg1"/>
                </a:solidFill>
                <a:latin typeface="Calibri" panose="020F0502020204030204" pitchFamily="34" charset="0"/>
                <a:ea typeface="Times New Roman" panose="02020603050405020304" pitchFamily="18" charset="0"/>
              </a:rPr>
              <a:t>Fundición Gris</a:t>
            </a:r>
            <a:r>
              <a:rPr lang="es-ES" sz="1600" dirty="0" smtClean="0">
                <a:solidFill>
                  <a:schemeClr val="bg1"/>
                </a:solidFill>
                <a:latin typeface="Calibri" panose="020F0502020204030204" pitchFamily="34" charset="0"/>
                <a:ea typeface="Times New Roman" panose="02020603050405020304" pitchFamily="18" charset="0"/>
              </a:rPr>
              <a:t>: se llama a si al hierro fundido que </a:t>
            </a:r>
            <a:r>
              <a:rPr lang="es-ES" sz="1600" i="1" u="sng" dirty="0" smtClean="0">
                <a:solidFill>
                  <a:schemeClr val="bg1"/>
                </a:solidFill>
                <a:latin typeface="Calibri" panose="020F0502020204030204" pitchFamily="34" charset="0"/>
                <a:ea typeface="Times New Roman" panose="02020603050405020304" pitchFamily="18" charset="0"/>
              </a:rPr>
              <a:t>contiene exceso de Si (Silicio)</a:t>
            </a:r>
            <a:r>
              <a:rPr lang="es-ES" sz="1600" dirty="0" smtClean="0">
                <a:solidFill>
                  <a:schemeClr val="bg1"/>
                </a:solidFill>
                <a:latin typeface="Calibri" panose="020F0502020204030204" pitchFamily="34" charset="0"/>
                <a:ea typeface="Times New Roman" panose="02020603050405020304" pitchFamily="18" charset="0"/>
              </a:rPr>
              <a:t>, debido a su color gris oscuro. En esta el contenido de C es menor que en la anterior y presentándose en gran parte en forma de grafito. </a:t>
            </a:r>
            <a:endParaRPr lang="es-ES" sz="1600" i="1" u="sng" dirty="0">
              <a:solidFill>
                <a:schemeClr val="bg1"/>
              </a:solidFill>
              <a:latin typeface="Calibri" panose="020F0502020204030204" pitchFamily="34" charset="0"/>
            </a:endParaRPr>
          </a:p>
        </p:txBody>
      </p:sp>
      <p:sp>
        <p:nvSpPr>
          <p:cNvPr id="10" name="Rectángulo 9"/>
          <p:cNvSpPr/>
          <p:nvPr/>
        </p:nvSpPr>
        <p:spPr>
          <a:xfrm>
            <a:off x="1266497" y="5063989"/>
            <a:ext cx="5746532" cy="338554"/>
          </a:xfrm>
          <a:prstGeom prst="rect">
            <a:avLst/>
          </a:prstGeom>
        </p:spPr>
        <p:txBody>
          <a:bodyPr wrap="square">
            <a:spAutoFit/>
          </a:bodyPr>
          <a:lstStyle/>
          <a:p>
            <a:pPr marL="285750" indent="-285750">
              <a:buFont typeface="Arial" panose="020B0604020202020204" pitchFamily="34" charset="0"/>
              <a:buChar char="•"/>
            </a:pPr>
            <a:r>
              <a:rPr lang="es-ES" sz="1600" b="1" dirty="0" smtClean="0">
                <a:solidFill>
                  <a:schemeClr val="bg1"/>
                </a:solidFill>
                <a:latin typeface="Calibri" panose="020F0502020204030204" pitchFamily="34" charset="0"/>
                <a:ea typeface="Times New Roman" panose="02020603050405020304" pitchFamily="18" charset="0"/>
              </a:rPr>
              <a:t>Fundición Atruchada</a:t>
            </a:r>
            <a:r>
              <a:rPr lang="es-ES" sz="1600" dirty="0" smtClean="0">
                <a:solidFill>
                  <a:schemeClr val="bg1"/>
                </a:solidFill>
                <a:latin typeface="Calibri" panose="020F0502020204030204" pitchFamily="34" charset="0"/>
                <a:ea typeface="Times New Roman" panose="02020603050405020304" pitchFamily="18" charset="0"/>
              </a:rPr>
              <a:t>:</a:t>
            </a:r>
            <a:endParaRPr lang="es-ES" sz="1600" i="1" u="sng"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14264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pic>
        <p:nvPicPr>
          <p:cNvPr id="8" name="Imagen 7"/>
          <p:cNvPicPr>
            <a:picLocks noChangeAspect="1"/>
          </p:cNvPicPr>
          <p:nvPr/>
        </p:nvPicPr>
        <p:blipFill>
          <a:blip r:embed="rId3"/>
          <a:stretch>
            <a:fillRect/>
          </a:stretch>
        </p:blipFill>
        <p:spPr>
          <a:xfrm>
            <a:off x="6846959" y="2052107"/>
            <a:ext cx="3401900" cy="2551424"/>
          </a:xfrm>
          <a:prstGeom prst="rect">
            <a:avLst/>
          </a:prstGeom>
        </p:spPr>
      </p:pic>
      <p:sp>
        <p:nvSpPr>
          <p:cNvPr id="9" name="Subtítulo 4"/>
          <p:cNvSpPr>
            <a:spLocks noGrp="1"/>
          </p:cNvSpPr>
          <p:nvPr>
            <p:ph type="subTitle" idx="1"/>
          </p:nvPr>
        </p:nvSpPr>
        <p:spPr>
          <a:xfrm>
            <a:off x="1549643" y="986452"/>
            <a:ext cx="4496729" cy="842348"/>
          </a:xfrm>
        </p:spPr>
        <p:txBody>
          <a:bodyPr>
            <a:normAutofit/>
          </a:bodyPr>
          <a:lstStyle/>
          <a:p>
            <a:r>
              <a:rPr lang="es-ES" sz="2000" b="1" cap="none" dirty="0" smtClean="0">
                <a:solidFill>
                  <a:srgbClr val="00B0F0"/>
                </a:solidFill>
                <a:latin typeface="Calibri" panose="020F0502020204030204" pitchFamily="34" charset="0"/>
              </a:rPr>
              <a:t>2º</a:t>
            </a:r>
            <a:r>
              <a:rPr lang="es-ES" b="1" cap="none" dirty="0" smtClean="0">
                <a:solidFill>
                  <a:schemeClr val="bg1"/>
                </a:solidFill>
                <a:latin typeface="Calibri" panose="020F0502020204030204" pitchFamily="34" charset="0"/>
              </a:rPr>
              <a:t> Cuchara Torpedo</a:t>
            </a:r>
            <a:endParaRPr lang="es-ES" b="1" cap="none" dirty="0">
              <a:solidFill>
                <a:schemeClr val="bg1"/>
              </a:solidFill>
              <a:latin typeface="Calibri" panose="020F0502020204030204" pitchFamily="34" charset="0"/>
            </a:endParaRPr>
          </a:p>
        </p:txBody>
      </p:sp>
      <p:sp>
        <p:nvSpPr>
          <p:cNvPr id="10" name="Subtítulo 4"/>
          <p:cNvSpPr txBox="1">
            <a:spLocks/>
          </p:cNvSpPr>
          <p:nvPr/>
        </p:nvSpPr>
        <p:spPr bwMode="gray">
          <a:xfrm>
            <a:off x="7718794" y="4603531"/>
            <a:ext cx="2024296"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Cuchara Torpedo</a:t>
            </a:r>
            <a:endParaRPr lang="es-ES" sz="1600" cap="none" dirty="0">
              <a:solidFill>
                <a:schemeClr val="bg1"/>
              </a:solidFill>
              <a:latin typeface="Calibri" panose="020F0502020204030204" pitchFamily="34" charset="0"/>
            </a:endParaRPr>
          </a:p>
        </p:txBody>
      </p:sp>
      <p:sp>
        <p:nvSpPr>
          <p:cNvPr id="11" name="Rectángulo 10"/>
          <p:cNvSpPr/>
          <p:nvPr/>
        </p:nvSpPr>
        <p:spPr>
          <a:xfrm>
            <a:off x="1329241" y="1799859"/>
            <a:ext cx="4937531" cy="4247317"/>
          </a:xfrm>
          <a:prstGeom prst="rect">
            <a:avLst/>
          </a:prstGeom>
        </p:spPr>
        <p:txBody>
          <a:bodyPr wrap="square">
            <a:spAutoFit/>
          </a:bodyPr>
          <a:lstStyle/>
          <a:p>
            <a:pPr algn="just"/>
            <a:r>
              <a:rPr lang="es-ES" dirty="0" smtClean="0">
                <a:solidFill>
                  <a:schemeClr val="bg1"/>
                </a:solidFill>
                <a:latin typeface="Calibri" panose="020F0502020204030204" pitchFamily="34" charset="0"/>
              </a:rPr>
              <a:t>     Estas cucharas revestidas </a:t>
            </a:r>
            <a:r>
              <a:rPr lang="es-ES" dirty="0">
                <a:solidFill>
                  <a:schemeClr val="bg1"/>
                </a:solidFill>
                <a:latin typeface="Calibri" panose="020F0502020204030204" pitchFamily="34" charset="0"/>
              </a:rPr>
              <a:t>de material refractario, con capacidad </a:t>
            </a:r>
            <a:r>
              <a:rPr lang="es-ES" dirty="0" smtClean="0">
                <a:solidFill>
                  <a:schemeClr val="bg1"/>
                </a:solidFill>
                <a:latin typeface="Calibri" panose="020F0502020204030204" pitchFamily="34" charset="0"/>
              </a:rPr>
              <a:t>para </a:t>
            </a:r>
            <a:r>
              <a:rPr lang="es-ES" dirty="0">
                <a:solidFill>
                  <a:schemeClr val="bg1"/>
                </a:solidFill>
                <a:latin typeface="Calibri" panose="020F0502020204030204" pitchFamily="34" charset="0"/>
              </a:rPr>
              <a:t>unas 270Tn </a:t>
            </a:r>
            <a:r>
              <a:rPr lang="es-ES" dirty="0" smtClean="0">
                <a:solidFill>
                  <a:schemeClr val="bg1"/>
                </a:solidFill>
                <a:latin typeface="Calibri" panose="020F0502020204030204" pitchFamily="34" charset="0"/>
              </a:rPr>
              <a:t>de arrabio, recogen desde la parte más baja del crisol  (piqueras) el arrabio y lo transportan </a:t>
            </a:r>
            <a:r>
              <a:rPr lang="es-ES" dirty="0">
                <a:solidFill>
                  <a:schemeClr val="bg1"/>
                </a:solidFill>
                <a:latin typeface="Calibri" panose="020F0502020204030204" pitchFamily="34" charset="0"/>
              </a:rPr>
              <a:t>a la acería </a:t>
            </a:r>
            <a:r>
              <a:rPr lang="es-ES" dirty="0" smtClean="0">
                <a:solidFill>
                  <a:schemeClr val="bg1"/>
                </a:solidFill>
                <a:latin typeface="Calibri" panose="020F0502020204030204" pitchFamily="34" charset="0"/>
              </a:rPr>
              <a:t>del </a:t>
            </a:r>
            <a:r>
              <a:rPr lang="es-ES" dirty="0">
                <a:solidFill>
                  <a:schemeClr val="bg1"/>
                </a:solidFill>
                <a:latin typeface="Calibri" panose="020F0502020204030204" pitchFamily="34" charset="0"/>
              </a:rPr>
              <a:t>convertidor o a la fundición de </a:t>
            </a:r>
            <a:r>
              <a:rPr lang="es-ES" dirty="0" smtClean="0">
                <a:solidFill>
                  <a:schemeClr val="bg1"/>
                </a:solidFill>
                <a:latin typeface="Calibri" panose="020F0502020204030204" pitchFamily="34" charset="0"/>
              </a:rPr>
              <a:t>arrabio. </a:t>
            </a:r>
          </a:p>
          <a:p>
            <a:pPr algn="just"/>
            <a:r>
              <a:rPr lang="es-ES" dirty="0" smtClean="0">
                <a:solidFill>
                  <a:schemeClr val="bg1"/>
                </a:solidFill>
                <a:latin typeface="Calibri" panose="020F0502020204030204" pitchFamily="34" charset="0"/>
              </a:rPr>
              <a:t>	A la vez en la cuchara (camino a destino) el arrabio sufre una serie de tratamientos para prepararlo para las etapas posteriores y que son;</a:t>
            </a:r>
          </a:p>
          <a:p>
            <a:pPr algn="just"/>
            <a:endParaRPr lang="es-ES" dirty="0" smtClean="0">
              <a:solidFill>
                <a:schemeClr val="bg1"/>
              </a:solidFill>
              <a:latin typeface="Calibri" panose="020F0502020204030204" pitchFamily="34" charset="0"/>
            </a:endParaRPr>
          </a:p>
          <a:p>
            <a:pPr marL="285750" indent="-285750" algn="just">
              <a:buFontTx/>
              <a:buChar char="-"/>
            </a:pPr>
            <a:r>
              <a:rPr lang="es-ES" dirty="0" smtClean="0">
                <a:solidFill>
                  <a:schemeClr val="bg1"/>
                </a:solidFill>
                <a:latin typeface="Calibri" panose="020F0502020204030204" pitchFamily="34" charset="0"/>
              </a:rPr>
              <a:t>Defosforación; eliminación del fosforo.</a:t>
            </a:r>
          </a:p>
          <a:p>
            <a:pPr marL="285750" indent="-285750" algn="just">
              <a:buFontTx/>
              <a:buChar char="-"/>
            </a:pPr>
            <a:r>
              <a:rPr lang="es-ES" dirty="0" smtClean="0">
                <a:solidFill>
                  <a:schemeClr val="bg1"/>
                </a:solidFill>
                <a:latin typeface="Calibri" panose="020F0502020204030204" pitchFamily="34" charset="0"/>
              </a:rPr>
              <a:t>Desulfuración; eliminación del azufre.</a:t>
            </a:r>
          </a:p>
          <a:p>
            <a:pPr marL="285750" indent="-285750" algn="just">
              <a:buFontTx/>
              <a:buChar char="-"/>
            </a:pPr>
            <a:endParaRPr lang="es-ES" dirty="0">
              <a:solidFill>
                <a:schemeClr val="bg1"/>
              </a:solidFill>
              <a:latin typeface="Calibri" panose="020F0502020204030204" pitchFamily="34" charset="0"/>
            </a:endParaRPr>
          </a:p>
          <a:p>
            <a:pPr algn="just"/>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Ambos se logran por adición de carburo cálcico (C2Ca) y gránulos de Mg (Magnesio) metálicos.</a:t>
            </a:r>
            <a:endParaRPr lang="es-E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64445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549643" y="986452"/>
            <a:ext cx="4496729" cy="84234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2000" b="1" cap="none" dirty="0">
                <a:solidFill>
                  <a:srgbClr val="00B0F0"/>
                </a:solidFill>
                <a:latin typeface="Calibri" panose="020F0502020204030204" pitchFamily="34" charset="0"/>
              </a:rPr>
              <a:t>3</a:t>
            </a:r>
            <a:r>
              <a:rPr lang="es-ES" sz="2000" b="1" cap="none" dirty="0" smtClean="0">
                <a:solidFill>
                  <a:srgbClr val="00B0F0"/>
                </a:solidFill>
                <a:latin typeface="Calibri" panose="020F0502020204030204" pitchFamily="34" charset="0"/>
              </a:rPr>
              <a:t>º</a:t>
            </a:r>
            <a:r>
              <a:rPr lang="es-ES" b="1" cap="none" dirty="0" smtClean="0">
                <a:solidFill>
                  <a:schemeClr val="bg1"/>
                </a:solidFill>
                <a:latin typeface="Calibri" panose="020F0502020204030204" pitchFamily="34" charset="0"/>
              </a:rPr>
              <a:t> Convertidor Bessemer – Afino al aire</a:t>
            </a:r>
            <a:endParaRPr lang="es-ES" b="1" cap="none" dirty="0">
              <a:solidFill>
                <a:schemeClr val="bg1"/>
              </a:solidFill>
              <a:latin typeface="Calibri" panose="020F0502020204030204" pitchFamily="34" charset="0"/>
            </a:endParaRPr>
          </a:p>
        </p:txBody>
      </p:sp>
      <p:sp>
        <p:nvSpPr>
          <p:cNvPr id="10" name="Rectángulo 9"/>
          <p:cNvSpPr/>
          <p:nvPr/>
        </p:nvSpPr>
        <p:spPr>
          <a:xfrm>
            <a:off x="1329241" y="1799859"/>
            <a:ext cx="4937531" cy="2862322"/>
          </a:xfrm>
          <a:prstGeom prst="rect">
            <a:avLst/>
          </a:prstGeom>
        </p:spPr>
        <p:txBody>
          <a:bodyPr wrap="square">
            <a:spAutoFit/>
          </a:bodyPr>
          <a:lstStyle/>
          <a:p>
            <a:pPr algn="just"/>
            <a:r>
              <a:rPr lang="es-ES" dirty="0" smtClean="0">
                <a:solidFill>
                  <a:schemeClr val="bg1"/>
                </a:solidFill>
                <a:latin typeface="Calibri" panose="020F0502020204030204" pitchFamily="34" charset="0"/>
              </a:rPr>
              <a:t>     El convertidor Bessemer tiene por misión en un primer paso lograr un “Afino” del arrabio, obteniendo acero mediante la descarburación del arrabio, reducción de Carbono.</a:t>
            </a:r>
          </a:p>
          <a:p>
            <a:pPr algn="just"/>
            <a:r>
              <a:rPr lang="es-ES" dirty="0" smtClean="0">
                <a:solidFill>
                  <a:schemeClr val="bg1"/>
                </a:solidFill>
                <a:latin typeface="Calibri" panose="020F0502020204030204" pitchFamily="34" charset="0"/>
              </a:rPr>
              <a:t>    Los convertidores Bessemer poseían refractarios ácidos, ladrillos de SiO2, esto impedía la eliminación de S y de P.</a:t>
            </a:r>
          </a:p>
          <a:p>
            <a:pPr algn="just"/>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    Por tal motivo surgió el Convertidor Thomas que empleaba revestimiento de material básico.</a:t>
            </a:r>
          </a:p>
          <a:p>
            <a:pPr algn="just"/>
            <a:r>
              <a:rPr lang="es-ES" dirty="0" smtClean="0">
                <a:solidFill>
                  <a:schemeClr val="bg1"/>
                </a:solidFill>
                <a:latin typeface="Calibri" panose="020F0502020204030204" pitchFamily="34" charset="0"/>
              </a:rPr>
              <a:t>     Ambos convertidores hoy ya están en desuso.</a:t>
            </a:r>
            <a:endParaRPr lang="es-ES" dirty="0">
              <a:solidFill>
                <a:schemeClr val="bg1"/>
              </a:solidFill>
              <a:latin typeface="Calibri" panose="020F0502020204030204" pitchFamily="34" charset="0"/>
            </a:endParaRPr>
          </a:p>
        </p:txBody>
      </p:sp>
      <p:pic>
        <p:nvPicPr>
          <p:cNvPr id="11" name="Imagen 10"/>
          <p:cNvPicPr>
            <a:picLocks noChangeAspect="1"/>
          </p:cNvPicPr>
          <p:nvPr/>
        </p:nvPicPr>
        <p:blipFill>
          <a:blip r:embed="rId3"/>
          <a:stretch>
            <a:fillRect/>
          </a:stretch>
        </p:blipFill>
        <p:spPr>
          <a:xfrm>
            <a:off x="6487174" y="1828800"/>
            <a:ext cx="4656398" cy="3155801"/>
          </a:xfrm>
          <a:prstGeom prst="rect">
            <a:avLst/>
          </a:prstGeom>
        </p:spPr>
      </p:pic>
      <p:sp>
        <p:nvSpPr>
          <p:cNvPr id="12" name="Subtítulo 4"/>
          <p:cNvSpPr txBox="1">
            <a:spLocks/>
          </p:cNvSpPr>
          <p:nvPr/>
        </p:nvSpPr>
        <p:spPr bwMode="gray">
          <a:xfrm>
            <a:off x="7986808" y="5142256"/>
            <a:ext cx="2134654"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Convertidor Bessemer</a:t>
            </a:r>
            <a:endParaRPr lang="es-ES" sz="1600"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51760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431000" y="282477"/>
            <a:ext cx="682811" cy="932769"/>
          </a:xfrm>
          <a:prstGeom prst="rect">
            <a:avLst/>
          </a:prstGeom>
          <a:effectLst/>
        </p:spPr>
      </p:pic>
      <p:pic>
        <p:nvPicPr>
          <p:cNvPr id="9" name="Imagen 8"/>
          <p:cNvPicPr>
            <a:picLocks noChangeAspect="1"/>
          </p:cNvPicPr>
          <p:nvPr/>
        </p:nvPicPr>
        <p:blipFill>
          <a:blip r:embed="rId3"/>
          <a:stretch>
            <a:fillRect/>
          </a:stretch>
        </p:blipFill>
        <p:spPr>
          <a:xfrm>
            <a:off x="7235522" y="1433765"/>
            <a:ext cx="3075126" cy="4317959"/>
          </a:xfrm>
          <a:prstGeom prst="rect">
            <a:avLst/>
          </a:prstGeom>
        </p:spPr>
      </p:pic>
      <p:sp>
        <p:nvSpPr>
          <p:cNvPr id="10" name="Subtítulo 4"/>
          <p:cNvSpPr txBox="1">
            <a:spLocks/>
          </p:cNvSpPr>
          <p:nvPr/>
        </p:nvSpPr>
        <p:spPr bwMode="gray">
          <a:xfrm>
            <a:off x="1549643" y="986452"/>
            <a:ext cx="4496729" cy="84234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b="1" cap="none" dirty="0" smtClean="0">
                <a:solidFill>
                  <a:schemeClr val="bg1"/>
                </a:solidFill>
                <a:latin typeface="Calibri" panose="020F0502020204030204" pitchFamily="34" charset="0"/>
              </a:rPr>
              <a:t>Convertidor Bessemer – Funcionamiento</a:t>
            </a:r>
            <a:endParaRPr lang="es-ES" b="1" cap="none" dirty="0">
              <a:solidFill>
                <a:schemeClr val="bg1"/>
              </a:solidFill>
              <a:latin typeface="Calibri" panose="020F0502020204030204" pitchFamily="34" charset="0"/>
            </a:endParaRPr>
          </a:p>
        </p:txBody>
      </p:sp>
      <p:sp>
        <p:nvSpPr>
          <p:cNvPr id="11" name="Rectángulo 10"/>
          <p:cNvSpPr/>
          <p:nvPr/>
        </p:nvSpPr>
        <p:spPr>
          <a:xfrm>
            <a:off x="1329241" y="1433765"/>
            <a:ext cx="4937531" cy="4247317"/>
          </a:xfrm>
          <a:prstGeom prst="rect">
            <a:avLst/>
          </a:prstGeom>
        </p:spPr>
        <p:txBody>
          <a:bodyPr wrap="square">
            <a:spAutoFit/>
          </a:bodyPr>
          <a:lstStyle/>
          <a:p>
            <a:pPr algn="just"/>
            <a:r>
              <a:rPr lang="es-ES" dirty="0" smtClean="0">
                <a:solidFill>
                  <a:schemeClr val="bg1"/>
                </a:solidFill>
                <a:latin typeface="Calibri" panose="020F0502020204030204" pitchFamily="34" charset="0"/>
              </a:rPr>
              <a:t>     El convertidor Bessemer consiste en un recipiente en forma de pera, posee una boca de entrada (arrabio) y por la misma para la salida (acero), una parte central de mayor diámetro y una parte inferior donde se encuentran toberas para poder ingresar el aire a presión, esta deberá ser tal que mantenga la masa de arrabio fundida a cierto nivel para que la misma no descienda y tape las toberas.</a:t>
            </a:r>
          </a:p>
          <a:p>
            <a:pPr algn="just"/>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Se ve en sus laterales que el recipiente se soporta (en su eje de giro) por gorrones o muñones, uno con piñón y cremallera para accionar su giro y el otro hueco por donde ingresa el aire a presión, dichos gorrones permiten su giro para lograr la colada del metal fundido.</a:t>
            </a:r>
            <a:endParaRPr lang="es-E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6623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549643" y="986452"/>
            <a:ext cx="5497543" cy="84234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2000" b="1" cap="none" dirty="0" smtClean="0">
                <a:solidFill>
                  <a:srgbClr val="00B0F0"/>
                </a:solidFill>
                <a:latin typeface="Calibri" panose="020F0502020204030204" pitchFamily="34" charset="0"/>
              </a:rPr>
              <a:t>3.1 º</a:t>
            </a:r>
            <a:r>
              <a:rPr lang="es-ES" b="1" cap="none" dirty="0" smtClean="0">
                <a:solidFill>
                  <a:schemeClr val="bg1"/>
                </a:solidFill>
                <a:latin typeface="Calibri" panose="020F0502020204030204" pitchFamily="34" charset="0"/>
              </a:rPr>
              <a:t> Horno Martin Siemens – Afino sobre solera.</a:t>
            </a:r>
            <a:endParaRPr lang="es-ES" b="1" cap="none" dirty="0">
              <a:solidFill>
                <a:schemeClr val="bg1"/>
              </a:solidFill>
              <a:latin typeface="Calibri" panose="020F0502020204030204" pitchFamily="34" charset="0"/>
            </a:endParaRPr>
          </a:p>
        </p:txBody>
      </p:sp>
      <p:sp>
        <p:nvSpPr>
          <p:cNvPr id="8" name="Rectángulo 7"/>
          <p:cNvSpPr/>
          <p:nvPr/>
        </p:nvSpPr>
        <p:spPr>
          <a:xfrm>
            <a:off x="1549643" y="1591420"/>
            <a:ext cx="4937531" cy="4247317"/>
          </a:xfrm>
          <a:prstGeom prst="rect">
            <a:avLst/>
          </a:prstGeom>
        </p:spPr>
        <p:txBody>
          <a:bodyPr wrap="square">
            <a:spAutoFit/>
          </a:bodyPr>
          <a:lstStyle/>
          <a:p>
            <a:pPr algn="just"/>
            <a:r>
              <a:rPr lang="es-ES" dirty="0" smtClean="0">
                <a:solidFill>
                  <a:schemeClr val="bg1"/>
                </a:solidFill>
                <a:latin typeface="Calibri" panose="020F0502020204030204" pitchFamily="34" charset="0"/>
              </a:rPr>
              <a:t>    	Una variante al Convertidor Bessemer es el Horno Martin Siemens.</a:t>
            </a:r>
          </a:p>
          <a:p>
            <a:pPr algn="just"/>
            <a:endParaRPr lang="es-ES" dirty="0" smtClean="0">
              <a:solidFill>
                <a:schemeClr val="bg1"/>
              </a:solidFill>
              <a:latin typeface="Calibri" panose="020F0502020204030204" pitchFamily="34" charset="0"/>
            </a:endParaRPr>
          </a:p>
          <a:p>
            <a:pPr algn="just"/>
            <a:r>
              <a:rPr lang="es-ES" dirty="0" smtClean="0">
                <a:solidFill>
                  <a:schemeClr val="bg1"/>
                </a:solidFill>
                <a:latin typeface="Calibri" panose="020F0502020204030204" pitchFamily="34" charset="0"/>
              </a:rPr>
              <a:t>	Consiste también en descarburar la fundición, partiendo del arrabio con agregados posteriores, en porciones de 100kg, de chatarra de hierro y mineral de hierro ya que el oxigeno de este produce la oxidación de las principales impurezas que reaccionan con el Carbono para formar CO.</a:t>
            </a:r>
          </a:p>
          <a:p>
            <a:pPr algn="just"/>
            <a:endParaRPr lang="es-ES" dirty="0">
              <a:solidFill>
                <a:schemeClr val="bg1"/>
              </a:solidFill>
              <a:latin typeface="Calibri" panose="020F0502020204030204" pitchFamily="34" charset="0"/>
            </a:endParaRPr>
          </a:p>
          <a:p>
            <a:pPr algn="just"/>
            <a:r>
              <a:rPr lang="es-ES" dirty="0" smtClean="0">
                <a:solidFill>
                  <a:schemeClr val="bg1"/>
                </a:solidFill>
                <a:latin typeface="Calibri" panose="020F0502020204030204" pitchFamily="34" charset="0"/>
              </a:rPr>
              <a:t>	Este horno es considerado de reverbero ya que la materia a fundir no está en contacto con el combustible, solo las llamas y los gases de la combustión.</a:t>
            </a:r>
          </a:p>
          <a:p>
            <a:pPr algn="just"/>
            <a:r>
              <a:rPr lang="es-ES" dirty="0">
                <a:solidFill>
                  <a:schemeClr val="bg1"/>
                </a:solidFill>
                <a:latin typeface="Calibri" panose="020F0502020204030204" pitchFamily="34" charset="0"/>
              </a:rPr>
              <a:t>	</a:t>
            </a:r>
          </a:p>
        </p:txBody>
      </p:sp>
      <p:pic>
        <p:nvPicPr>
          <p:cNvPr id="9" name="Imagen 8"/>
          <p:cNvPicPr>
            <a:picLocks noChangeAspect="1"/>
          </p:cNvPicPr>
          <p:nvPr/>
        </p:nvPicPr>
        <p:blipFill>
          <a:blip r:embed="rId3"/>
          <a:stretch>
            <a:fillRect/>
          </a:stretch>
        </p:blipFill>
        <p:spPr>
          <a:xfrm>
            <a:off x="6718622" y="1591420"/>
            <a:ext cx="4395189" cy="3043642"/>
          </a:xfrm>
          <a:prstGeom prst="rect">
            <a:avLst/>
          </a:prstGeom>
        </p:spPr>
      </p:pic>
      <p:sp>
        <p:nvSpPr>
          <p:cNvPr id="10" name="Subtítulo 4"/>
          <p:cNvSpPr txBox="1">
            <a:spLocks/>
          </p:cNvSpPr>
          <p:nvPr/>
        </p:nvSpPr>
        <p:spPr bwMode="gray">
          <a:xfrm>
            <a:off x="7848888" y="4784131"/>
            <a:ext cx="2193745"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Horno Martin - Siemens</a:t>
            </a:r>
            <a:endParaRPr lang="es-ES" sz="1600"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9340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1439916" y="1215246"/>
            <a:ext cx="8825658" cy="427410"/>
          </a:xfrm>
        </p:spPr>
        <p:txBody>
          <a:bodyPr/>
          <a:lstStyle/>
          <a:p>
            <a:r>
              <a:rPr lang="es-ES" b="1" cap="none" dirty="0">
                <a:solidFill>
                  <a:schemeClr val="bg1"/>
                </a:solidFill>
                <a:latin typeface="Calibri" panose="020F0502020204030204" pitchFamily="34" charset="0"/>
              </a:rPr>
              <a:t>E</a:t>
            </a:r>
            <a:r>
              <a:rPr lang="es-ES" b="1" cap="none" dirty="0" smtClean="0">
                <a:solidFill>
                  <a:schemeClr val="bg1"/>
                </a:solidFill>
                <a:latin typeface="Calibri" panose="020F0502020204030204" pitchFamily="34" charset="0"/>
              </a:rPr>
              <a:t>squema del proceso siderúrgico de la primera Ruta – Siderurgia Integral. </a:t>
            </a:r>
            <a:endParaRPr lang="es-ES" b="1" cap="none" dirty="0">
              <a:solidFill>
                <a:schemeClr val="bg1"/>
              </a:solidFill>
              <a:latin typeface="Calibri" panose="020F0502020204030204" pitchFamily="34" charset="0"/>
            </a:endParaRPr>
          </a:p>
        </p:txBody>
      </p:sp>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Rectángulo 6"/>
          <p:cNvSpPr/>
          <p:nvPr/>
        </p:nvSpPr>
        <p:spPr>
          <a:xfrm>
            <a:off x="1274490" y="1822750"/>
            <a:ext cx="3124089" cy="3000821"/>
          </a:xfrm>
          <a:prstGeom prst="rect">
            <a:avLst/>
          </a:prstGeom>
        </p:spPr>
        <p:txBody>
          <a:bodyPr wrap="square">
            <a:spAutoFit/>
          </a:bodyPr>
          <a:lstStyle/>
          <a:p>
            <a:pPr algn="just">
              <a:lnSpc>
                <a:spcPct val="150000"/>
              </a:lnSpc>
            </a:pPr>
            <a:r>
              <a:rPr lang="es-ES" dirty="0" smtClean="0">
                <a:latin typeface="Calibri" panose="020F0502020204030204" pitchFamily="34" charset="0"/>
              </a:rPr>
              <a:t>       </a:t>
            </a:r>
            <a:r>
              <a:rPr lang="es-ES" dirty="0">
                <a:solidFill>
                  <a:schemeClr val="bg1"/>
                </a:solidFill>
                <a:latin typeface="Calibri" panose="020F0502020204030204" pitchFamily="34" charset="0"/>
              </a:rPr>
              <a:t>S</a:t>
            </a:r>
            <a:r>
              <a:rPr lang="es-ES" dirty="0" smtClean="0">
                <a:solidFill>
                  <a:schemeClr val="bg1"/>
                </a:solidFill>
                <a:latin typeface="Calibri" panose="020F0502020204030204" pitchFamily="34" charset="0"/>
              </a:rPr>
              <a:t>e puede dividir en las siguientes 3 etapas:</a:t>
            </a:r>
          </a:p>
          <a:p>
            <a:pPr algn="just">
              <a:lnSpc>
                <a:spcPct val="150000"/>
              </a:lnSpc>
            </a:pPr>
            <a:endParaRPr lang="es-ES" dirty="0">
              <a:solidFill>
                <a:schemeClr val="bg1"/>
              </a:solidFill>
              <a:latin typeface="Calibri" panose="020F0502020204030204" pitchFamily="34" charset="0"/>
            </a:endParaRPr>
          </a:p>
          <a:p>
            <a:pPr marL="285750" indent="-285750" algn="just">
              <a:lnSpc>
                <a:spcPct val="150000"/>
              </a:lnSpc>
              <a:buFontTx/>
              <a:buChar char="-"/>
            </a:pPr>
            <a:r>
              <a:rPr lang="es-ES" dirty="0" smtClean="0">
                <a:solidFill>
                  <a:schemeClr val="bg1"/>
                </a:solidFill>
                <a:latin typeface="Calibri" panose="020F0502020204030204" pitchFamily="34" charset="0"/>
              </a:rPr>
              <a:t>Fabricación del Arrabio.</a:t>
            </a:r>
          </a:p>
          <a:p>
            <a:pPr marL="285750" indent="-285750" algn="just">
              <a:lnSpc>
                <a:spcPct val="150000"/>
              </a:lnSpc>
              <a:buFontTx/>
              <a:buChar char="-"/>
            </a:pPr>
            <a:r>
              <a:rPr lang="es-ES" dirty="0" smtClean="0">
                <a:solidFill>
                  <a:schemeClr val="bg1"/>
                </a:solidFill>
                <a:latin typeface="Calibri" panose="020F0502020204030204" pitchFamily="34" charset="0"/>
              </a:rPr>
              <a:t>Fabricación de acero.</a:t>
            </a:r>
          </a:p>
          <a:p>
            <a:pPr marL="285750" indent="-285750" algn="just">
              <a:lnSpc>
                <a:spcPct val="150000"/>
              </a:lnSpc>
              <a:buFontTx/>
              <a:buChar char="-"/>
            </a:pPr>
            <a:r>
              <a:rPr lang="es-ES" dirty="0" smtClean="0">
                <a:solidFill>
                  <a:schemeClr val="bg1"/>
                </a:solidFill>
                <a:latin typeface="Calibri" panose="020F0502020204030204" pitchFamily="34" charset="0"/>
              </a:rPr>
              <a:t>Técnicas de transformación y acabado.</a:t>
            </a:r>
            <a:endParaRPr lang="es-ES" dirty="0">
              <a:solidFill>
                <a:schemeClr val="bg1"/>
              </a:solidFill>
              <a:latin typeface="Calibri" panose="020F0502020204030204" pitchFamily="34" charset="0"/>
            </a:endParaRPr>
          </a:p>
        </p:txBody>
      </p:sp>
      <p:pic>
        <p:nvPicPr>
          <p:cNvPr id="2" name="Imagen 1"/>
          <p:cNvPicPr>
            <a:picLocks noChangeAspect="1"/>
          </p:cNvPicPr>
          <p:nvPr/>
        </p:nvPicPr>
        <p:blipFill>
          <a:blip r:embed="rId3"/>
          <a:stretch>
            <a:fillRect/>
          </a:stretch>
        </p:blipFill>
        <p:spPr>
          <a:xfrm>
            <a:off x="5299208" y="1822751"/>
            <a:ext cx="1745267" cy="1960974"/>
          </a:xfrm>
          <a:prstGeom prst="rect">
            <a:avLst/>
          </a:prstGeom>
        </p:spPr>
      </p:pic>
      <p:sp>
        <p:nvSpPr>
          <p:cNvPr id="3" name="Flecha derecha 2"/>
          <p:cNvSpPr/>
          <p:nvPr/>
        </p:nvSpPr>
        <p:spPr>
          <a:xfrm>
            <a:off x="7179783" y="2567627"/>
            <a:ext cx="592617" cy="34003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Subtítulo 4"/>
          <p:cNvSpPr txBox="1">
            <a:spLocks/>
          </p:cNvSpPr>
          <p:nvPr/>
        </p:nvSpPr>
        <p:spPr bwMode="gray">
          <a:xfrm>
            <a:off x="7907708" y="2193734"/>
            <a:ext cx="2907437" cy="142785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Mediante  la reducción del mineral se obtiene un producto de 96%Fe y 4%C, denominado </a:t>
            </a:r>
            <a:r>
              <a:rPr lang="es-ES" i="1" cap="none" dirty="0" smtClean="0">
                <a:solidFill>
                  <a:schemeClr val="bg1"/>
                </a:solidFill>
                <a:latin typeface="Calibri" panose="020F0502020204030204" pitchFamily="34" charset="0"/>
              </a:rPr>
              <a:t>Arrabio.</a:t>
            </a:r>
            <a:endParaRPr lang="es-ES" i="1" cap="none" dirty="0">
              <a:solidFill>
                <a:schemeClr val="bg1"/>
              </a:solidFill>
              <a:latin typeface="Calibri" panose="020F0502020204030204" pitchFamily="34" charset="0"/>
            </a:endParaRPr>
          </a:p>
        </p:txBody>
      </p:sp>
      <p:pic>
        <p:nvPicPr>
          <p:cNvPr id="4" name="Imagen 3"/>
          <p:cNvPicPr>
            <a:picLocks noChangeAspect="1"/>
          </p:cNvPicPr>
          <p:nvPr/>
        </p:nvPicPr>
        <p:blipFill>
          <a:blip r:embed="rId4"/>
          <a:stretch>
            <a:fillRect/>
          </a:stretch>
        </p:blipFill>
        <p:spPr>
          <a:xfrm rot="5400000">
            <a:off x="8893932" y="3666655"/>
            <a:ext cx="615749" cy="396274"/>
          </a:xfrm>
          <a:prstGeom prst="rect">
            <a:avLst/>
          </a:prstGeom>
        </p:spPr>
      </p:pic>
      <p:sp>
        <p:nvSpPr>
          <p:cNvPr id="9" name="Subtítulo 4"/>
          <p:cNvSpPr txBox="1">
            <a:spLocks/>
          </p:cNvSpPr>
          <p:nvPr/>
        </p:nvSpPr>
        <p:spPr bwMode="gray">
          <a:xfrm>
            <a:off x="5602186" y="3794295"/>
            <a:ext cx="1511173" cy="37837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Alto Horno</a:t>
            </a:r>
            <a:endParaRPr lang="es-ES" cap="none" dirty="0">
              <a:solidFill>
                <a:schemeClr val="bg1"/>
              </a:solidFill>
              <a:latin typeface="Calibri" panose="020F0502020204030204" pitchFamily="34" charset="0"/>
            </a:endParaRPr>
          </a:p>
        </p:txBody>
      </p:sp>
      <p:pic>
        <p:nvPicPr>
          <p:cNvPr id="10" name="Imagen 9"/>
          <p:cNvPicPr>
            <a:picLocks noChangeAspect="1"/>
          </p:cNvPicPr>
          <p:nvPr/>
        </p:nvPicPr>
        <p:blipFill>
          <a:blip r:embed="rId5"/>
          <a:stretch>
            <a:fillRect/>
          </a:stretch>
        </p:blipFill>
        <p:spPr>
          <a:xfrm>
            <a:off x="8136251" y="4188439"/>
            <a:ext cx="2131109" cy="1444158"/>
          </a:xfrm>
          <a:prstGeom prst="rect">
            <a:avLst/>
          </a:prstGeom>
        </p:spPr>
      </p:pic>
      <p:sp>
        <p:nvSpPr>
          <p:cNvPr id="11" name="Subtítulo 4"/>
          <p:cNvSpPr txBox="1">
            <a:spLocks/>
          </p:cNvSpPr>
          <p:nvPr/>
        </p:nvSpPr>
        <p:spPr bwMode="gray">
          <a:xfrm>
            <a:off x="8221694" y="5632597"/>
            <a:ext cx="2209306" cy="566850"/>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Convertidor Bessemer</a:t>
            </a:r>
            <a:endParaRPr lang="es-ES" cap="none" dirty="0">
              <a:solidFill>
                <a:schemeClr val="bg1"/>
              </a:solidFill>
              <a:latin typeface="Calibri" panose="020F0502020204030204" pitchFamily="34" charset="0"/>
            </a:endParaRPr>
          </a:p>
        </p:txBody>
      </p:sp>
      <p:pic>
        <p:nvPicPr>
          <p:cNvPr id="12" name="Imagen 11"/>
          <p:cNvPicPr>
            <a:picLocks noChangeAspect="1"/>
          </p:cNvPicPr>
          <p:nvPr/>
        </p:nvPicPr>
        <p:blipFill>
          <a:blip r:embed="rId6"/>
          <a:stretch>
            <a:fillRect/>
          </a:stretch>
        </p:blipFill>
        <p:spPr>
          <a:xfrm rot="5400000">
            <a:off x="7466599" y="4713834"/>
            <a:ext cx="396274" cy="615749"/>
          </a:xfrm>
          <a:prstGeom prst="rect">
            <a:avLst/>
          </a:prstGeom>
        </p:spPr>
      </p:pic>
      <p:sp>
        <p:nvSpPr>
          <p:cNvPr id="13" name="Subtítulo 4"/>
          <p:cNvSpPr txBox="1">
            <a:spLocks/>
          </p:cNvSpPr>
          <p:nvPr/>
        </p:nvSpPr>
        <p:spPr bwMode="gray">
          <a:xfrm>
            <a:off x="5039821" y="4830904"/>
            <a:ext cx="2264040" cy="396275"/>
          </a:xfrm>
          <a:prstGeom prst="rect">
            <a:avLst/>
          </a:prstGeom>
          <a:ln w="28575">
            <a:solidFill>
              <a:schemeClr val="bg1"/>
            </a:solidFill>
          </a:ln>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Metalurgia Secundaria</a:t>
            </a:r>
            <a:endParaRPr lang="es-ES" cap="none" dirty="0">
              <a:solidFill>
                <a:schemeClr val="bg1"/>
              </a:solidFill>
              <a:latin typeface="Calibri" panose="020F0502020204030204" pitchFamily="34" charset="0"/>
            </a:endParaRPr>
          </a:p>
        </p:txBody>
      </p:sp>
      <p:sp>
        <p:nvSpPr>
          <p:cNvPr id="14" name="Subtítulo 4"/>
          <p:cNvSpPr txBox="1">
            <a:spLocks/>
          </p:cNvSpPr>
          <p:nvPr/>
        </p:nvSpPr>
        <p:spPr bwMode="gray">
          <a:xfrm>
            <a:off x="4937833" y="5245572"/>
            <a:ext cx="2468015" cy="67045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ES" cap="none" dirty="0" smtClean="0">
                <a:solidFill>
                  <a:schemeClr val="bg1"/>
                </a:solidFill>
                <a:latin typeface="Calibri" panose="020F0502020204030204" pitchFamily="34" charset="0"/>
              </a:rPr>
              <a:t>Destinada al ajuste final de la composición.</a:t>
            </a:r>
            <a:endParaRPr lang="es-ES" i="1" cap="none" dirty="0">
              <a:solidFill>
                <a:schemeClr val="bg1"/>
              </a:solidFill>
              <a:latin typeface="Calibri" panose="020F0502020204030204" pitchFamily="34" charset="0"/>
            </a:endParaRPr>
          </a:p>
        </p:txBody>
      </p:sp>
      <p:sp>
        <p:nvSpPr>
          <p:cNvPr id="15" name="Cerrar llave 14"/>
          <p:cNvSpPr/>
          <p:nvPr/>
        </p:nvSpPr>
        <p:spPr>
          <a:xfrm>
            <a:off x="10388260" y="4188439"/>
            <a:ext cx="384145" cy="1444158"/>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Subtítulo 4"/>
          <p:cNvSpPr txBox="1">
            <a:spLocks/>
          </p:cNvSpPr>
          <p:nvPr/>
        </p:nvSpPr>
        <p:spPr bwMode="gray">
          <a:xfrm rot="16200000">
            <a:off x="9936329" y="4547479"/>
            <a:ext cx="2209306" cy="56685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Obtención de Acero</a:t>
            </a:r>
            <a:endParaRPr lang="es-ES"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73540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Rectángulo 6"/>
          <p:cNvSpPr/>
          <p:nvPr/>
        </p:nvSpPr>
        <p:spPr>
          <a:xfrm>
            <a:off x="1360457" y="1215246"/>
            <a:ext cx="5639433" cy="4524315"/>
          </a:xfrm>
          <a:prstGeom prst="rect">
            <a:avLst/>
          </a:prstGeom>
        </p:spPr>
        <p:txBody>
          <a:bodyPr wrap="square">
            <a:spAutoFit/>
          </a:bodyPr>
          <a:lstStyle/>
          <a:p>
            <a:pPr algn="just"/>
            <a:r>
              <a:rPr lang="es-ES" dirty="0" smtClean="0">
                <a:solidFill>
                  <a:schemeClr val="bg1"/>
                </a:solidFill>
                <a:latin typeface="Calibri" panose="020F0502020204030204" pitchFamily="34" charset="0"/>
              </a:rPr>
              <a:t>   	 El crisol del Horno tiene un revestimiento básico (</a:t>
            </a:r>
            <a:r>
              <a:rPr lang="es-ES" dirty="0" err="1" smtClean="0">
                <a:solidFill>
                  <a:schemeClr val="bg1"/>
                </a:solidFill>
                <a:latin typeface="Calibri" panose="020F0502020204030204" pitchFamily="34" charset="0"/>
              </a:rPr>
              <a:t>CaO</a:t>
            </a:r>
            <a:r>
              <a:rPr lang="es-ES" dirty="0" smtClean="0">
                <a:solidFill>
                  <a:schemeClr val="bg1"/>
                </a:solidFill>
                <a:latin typeface="Calibri" panose="020F0502020204030204" pitchFamily="34" charset="0"/>
              </a:rPr>
              <a:t>), dispone de un techo refractario suspendido sobre la solera donde se depositan las materias primas.</a:t>
            </a:r>
          </a:p>
          <a:p>
            <a:pPr algn="just"/>
            <a:endParaRPr lang="es-ES" dirty="0">
              <a:solidFill>
                <a:schemeClr val="bg1"/>
              </a:solidFill>
              <a:latin typeface="Calibri" panose="020F0502020204030204" pitchFamily="34" charset="0"/>
            </a:endParaRPr>
          </a:p>
          <a:p>
            <a:pPr algn="just"/>
            <a:r>
              <a:rPr lang="es-ES" dirty="0" smtClean="0">
                <a:solidFill>
                  <a:schemeClr val="bg1"/>
                </a:solidFill>
                <a:latin typeface="Calibri" panose="020F0502020204030204" pitchFamily="34" charset="0"/>
              </a:rPr>
              <a:t>	El Horno posee un gasógeno y baterías de recuperadores de calor, de manera que el gas combustible pasa por uno de estos recuperadores (intercambiadores de calor) para entrar así en el horno al mismo tiempo que el aire necesario pasa por otra batería o recuperador para ingresar ambos precalentados.</a:t>
            </a:r>
          </a:p>
          <a:p>
            <a:pPr algn="just"/>
            <a:endParaRPr lang="es-ES" dirty="0" smtClean="0">
              <a:solidFill>
                <a:schemeClr val="bg1"/>
              </a:solidFill>
              <a:latin typeface="Calibri" panose="020F0502020204030204" pitchFamily="34" charset="0"/>
            </a:endParaRPr>
          </a:p>
          <a:p>
            <a:pPr algn="just"/>
            <a:r>
              <a:rPr lang="es-ES" dirty="0">
                <a:solidFill>
                  <a:schemeClr val="bg1"/>
                </a:solidFill>
                <a:latin typeface="Calibri" panose="020F0502020204030204" pitchFamily="34" charset="0"/>
              </a:rPr>
              <a:t>	L</a:t>
            </a:r>
            <a:r>
              <a:rPr lang="es-ES" dirty="0" smtClean="0">
                <a:solidFill>
                  <a:schemeClr val="bg1"/>
                </a:solidFill>
                <a:latin typeface="Calibri" panose="020F0502020204030204" pitchFamily="34" charset="0"/>
              </a:rPr>
              <a:t>os gases residuales o resultantes salen pasando previamente por dichas baterías cediendo su calor y precalentando las mismas para que se pueda suceder lo dicho en el párrafo anterior.</a:t>
            </a:r>
          </a:p>
          <a:p>
            <a:pPr algn="just"/>
            <a:r>
              <a:rPr lang="es-ES" dirty="0">
                <a:solidFill>
                  <a:schemeClr val="bg1"/>
                </a:solidFill>
                <a:latin typeface="Calibri" panose="020F0502020204030204" pitchFamily="34" charset="0"/>
              </a:rPr>
              <a:t>	</a:t>
            </a:r>
          </a:p>
        </p:txBody>
      </p:sp>
      <p:pic>
        <p:nvPicPr>
          <p:cNvPr id="8" name="Imagen 7"/>
          <p:cNvPicPr>
            <a:picLocks noChangeAspect="1"/>
          </p:cNvPicPr>
          <p:nvPr/>
        </p:nvPicPr>
        <p:blipFill>
          <a:blip r:embed="rId3"/>
          <a:stretch>
            <a:fillRect/>
          </a:stretch>
        </p:blipFill>
        <p:spPr>
          <a:xfrm>
            <a:off x="7373475" y="2335759"/>
            <a:ext cx="3560184" cy="2362365"/>
          </a:xfrm>
          <a:prstGeom prst="rect">
            <a:avLst/>
          </a:prstGeom>
        </p:spPr>
      </p:pic>
      <p:sp>
        <p:nvSpPr>
          <p:cNvPr id="9" name="Subtítulo 4"/>
          <p:cNvSpPr txBox="1">
            <a:spLocks/>
          </p:cNvSpPr>
          <p:nvPr/>
        </p:nvSpPr>
        <p:spPr bwMode="gray">
          <a:xfrm>
            <a:off x="8056694" y="4815662"/>
            <a:ext cx="2193745"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Horno Martin - Siemens</a:t>
            </a:r>
            <a:endParaRPr lang="es-ES" sz="1600"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8853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549643" y="986452"/>
            <a:ext cx="5497543" cy="84234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2000" b="1" cap="none" dirty="0" smtClean="0">
                <a:solidFill>
                  <a:srgbClr val="00B0F0"/>
                </a:solidFill>
                <a:latin typeface="Calibri" panose="020F0502020204030204" pitchFamily="34" charset="0"/>
              </a:rPr>
              <a:t>4º </a:t>
            </a:r>
            <a:r>
              <a:rPr lang="es-ES" sz="2000" cap="none" dirty="0" smtClean="0">
                <a:solidFill>
                  <a:schemeClr val="bg1"/>
                </a:solidFill>
                <a:latin typeface="Calibri" panose="020F0502020204030204" pitchFamily="34" charset="0"/>
              </a:rPr>
              <a:t>Horno de cuchara</a:t>
            </a:r>
            <a:r>
              <a:rPr lang="es-ES" b="1" cap="none" dirty="0">
                <a:solidFill>
                  <a:schemeClr val="bg1"/>
                </a:solidFill>
                <a:latin typeface="Calibri" panose="020F0502020204030204" pitchFamily="34" charset="0"/>
              </a:rPr>
              <a:t> </a:t>
            </a:r>
            <a:r>
              <a:rPr lang="es-ES" b="1" cap="none" dirty="0" smtClean="0">
                <a:solidFill>
                  <a:schemeClr val="bg1"/>
                </a:solidFill>
                <a:latin typeface="Calibri" panose="020F0502020204030204" pitchFamily="34" charset="0"/>
              </a:rPr>
              <a:t>– Metalurgia Secundaria.</a:t>
            </a:r>
            <a:endParaRPr lang="es-ES" b="1" cap="none" dirty="0">
              <a:solidFill>
                <a:schemeClr val="bg1"/>
              </a:solidFill>
              <a:latin typeface="Calibri" panose="020F0502020204030204" pitchFamily="34" charset="0"/>
            </a:endParaRPr>
          </a:p>
        </p:txBody>
      </p:sp>
      <p:sp>
        <p:nvSpPr>
          <p:cNvPr id="8" name="Rectángulo 7"/>
          <p:cNvSpPr/>
          <p:nvPr/>
        </p:nvSpPr>
        <p:spPr>
          <a:xfrm>
            <a:off x="1076678" y="1768724"/>
            <a:ext cx="4961516" cy="3139321"/>
          </a:xfrm>
          <a:prstGeom prst="rect">
            <a:avLst/>
          </a:prstGeom>
        </p:spPr>
        <p:txBody>
          <a:bodyPr wrap="square">
            <a:spAutoFit/>
          </a:bodyPr>
          <a:lstStyle/>
          <a:p>
            <a:pPr algn="just"/>
            <a:r>
              <a:rPr lang="es-ES" dirty="0" smtClean="0">
                <a:solidFill>
                  <a:schemeClr val="bg1"/>
                </a:solidFill>
                <a:latin typeface="Calibri" panose="020F0502020204030204" pitchFamily="34" charset="0"/>
              </a:rPr>
              <a:t>   	 El acero líquido, tal y como sale del convertidor o del horno eléctrico de arco, no puede considerarse totalmente acabado.</a:t>
            </a:r>
          </a:p>
          <a:p>
            <a:pPr algn="just"/>
            <a:endParaRPr lang="es-ES" dirty="0">
              <a:solidFill>
                <a:schemeClr val="bg1"/>
              </a:solidFill>
              <a:latin typeface="Calibri" panose="020F0502020204030204" pitchFamily="34" charset="0"/>
            </a:endParaRPr>
          </a:p>
          <a:p>
            <a:pPr algn="just"/>
            <a:r>
              <a:rPr lang="es-ES" dirty="0" smtClean="0">
                <a:solidFill>
                  <a:schemeClr val="bg1"/>
                </a:solidFill>
                <a:latin typeface="Calibri" panose="020F0502020204030204" pitchFamily="34" charset="0"/>
              </a:rPr>
              <a:t>	Los Objetivos de la Metalurgia secundaria son.</a:t>
            </a:r>
          </a:p>
          <a:p>
            <a:pPr algn="just"/>
            <a:endParaRPr lang="es-ES" dirty="0">
              <a:solidFill>
                <a:schemeClr val="bg1"/>
              </a:solidFill>
              <a:latin typeface="Calibri" panose="020F0502020204030204" pitchFamily="34" charset="0"/>
            </a:endParaRPr>
          </a:p>
          <a:p>
            <a:pPr marL="285750" indent="-285750" algn="just">
              <a:buFontTx/>
              <a:buChar char="-"/>
            </a:pPr>
            <a:r>
              <a:rPr lang="es-ES" dirty="0" smtClean="0">
                <a:solidFill>
                  <a:schemeClr val="bg1"/>
                </a:solidFill>
                <a:latin typeface="Calibri" panose="020F0502020204030204" pitchFamily="34" charset="0"/>
              </a:rPr>
              <a:t>Reducción del contenido de gases de H, O y N.</a:t>
            </a:r>
          </a:p>
          <a:p>
            <a:pPr marL="285750" indent="-285750" algn="just">
              <a:buFontTx/>
              <a:buChar char="-"/>
            </a:pPr>
            <a:r>
              <a:rPr lang="es-ES" dirty="0" smtClean="0">
                <a:solidFill>
                  <a:schemeClr val="bg1"/>
                </a:solidFill>
                <a:latin typeface="Calibri" panose="020F0502020204030204" pitchFamily="34" charset="0"/>
              </a:rPr>
              <a:t>Reducción del contenido de S.</a:t>
            </a:r>
          </a:p>
          <a:p>
            <a:pPr marL="285750" indent="-285750" algn="just">
              <a:buFontTx/>
              <a:buChar char="-"/>
            </a:pPr>
            <a:r>
              <a:rPr lang="es-ES" dirty="0" smtClean="0">
                <a:solidFill>
                  <a:schemeClr val="bg1"/>
                </a:solidFill>
                <a:latin typeface="Calibri" panose="020F0502020204030204" pitchFamily="34" charset="0"/>
              </a:rPr>
              <a:t>Mejora de la limpieza del acero, eliminando inclusiones no metálicas.</a:t>
            </a:r>
          </a:p>
          <a:p>
            <a:pPr marL="285750" indent="-285750" algn="just">
              <a:buFontTx/>
              <a:buChar char="-"/>
            </a:pPr>
            <a:r>
              <a:rPr lang="es-ES" dirty="0" smtClean="0">
                <a:solidFill>
                  <a:schemeClr val="bg1"/>
                </a:solidFill>
                <a:latin typeface="Calibri" panose="020F0502020204030204" pitchFamily="34" charset="0"/>
              </a:rPr>
              <a:t>Ajuste preciso de la composición química.</a:t>
            </a:r>
          </a:p>
        </p:txBody>
      </p:sp>
      <p:pic>
        <p:nvPicPr>
          <p:cNvPr id="12" name="Imagen 11"/>
          <p:cNvPicPr>
            <a:picLocks noChangeAspect="1"/>
          </p:cNvPicPr>
          <p:nvPr/>
        </p:nvPicPr>
        <p:blipFill>
          <a:blip r:embed="rId3"/>
          <a:stretch>
            <a:fillRect/>
          </a:stretch>
        </p:blipFill>
        <p:spPr>
          <a:xfrm>
            <a:off x="7173310" y="1828800"/>
            <a:ext cx="2222938" cy="3370730"/>
          </a:xfrm>
          <a:prstGeom prst="rect">
            <a:avLst/>
          </a:prstGeom>
        </p:spPr>
      </p:pic>
    </p:spTree>
    <p:extLst>
      <p:ext uri="{BB962C8B-B14F-4D97-AF65-F5344CB8AC3E}">
        <p14:creationId xmlns:p14="http://schemas.microsoft.com/office/powerpoint/2010/main" val="308097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549643" y="986452"/>
            <a:ext cx="5497543" cy="84234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2000" b="1" cap="none" dirty="0" smtClean="0">
                <a:solidFill>
                  <a:schemeClr val="bg1"/>
                </a:solidFill>
                <a:latin typeface="Calibri" panose="020F0502020204030204" pitchFamily="34" charset="0"/>
              </a:rPr>
              <a:t>Horno cuchara</a:t>
            </a:r>
            <a:r>
              <a:rPr lang="es-ES" b="1" cap="none" dirty="0" smtClean="0">
                <a:solidFill>
                  <a:schemeClr val="bg1"/>
                </a:solidFill>
                <a:latin typeface="Calibri" panose="020F0502020204030204" pitchFamily="34" charset="0"/>
              </a:rPr>
              <a:t> – </a:t>
            </a:r>
            <a:r>
              <a:rPr lang="es-ES" cap="none" dirty="0" smtClean="0">
                <a:solidFill>
                  <a:schemeClr val="bg1"/>
                </a:solidFill>
                <a:latin typeface="Calibri" panose="020F0502020204030204" pitchFamily="34" charset="0"/>
              </a:rPr>
              <a:t>Continuación.</a:t>
            </a:r>
            <a:endParaRPr lang="es-ES" cap="none" dirty="0">
              <a:solidFill>
                <a:schemeClr val="bg1"/>
              </a:solidFill>
              <a:latin typeface="Calibri" panose="020F0502020204030204" pitchFamily="34" charset="0"/>
            </a:endParaRPr>
          </a:p>
        </p:txBody>
      </p:sp>
      <p:pic>
        <p:nvPicPr>
          <p:cNvPr id="8" name="Imagen 7"/>
          <p:cNvPicPr>
            <a:picLocks noChangeAspect="1"/>
          </p:cNvPicPr>
          <p:nvPr/>
        </p:nvPicPr>
        <p:blipFill>
          <a:blip r:embed="rId3"/>
          <a:stretch>
            <a:fillRect/>
          </a:stretch>
        </p:blipFill>
        <p:spPr>
          <a:xfrm>
            <a:off x="6385833" y="1671145"/>
            <a:ext cx="4706520" cy="3212870"/>
          </a:xfrm>
          <a:prstGeom prst="rect">
            <a:avLst/>
          </a:prstGeom>
        </p:spPr>
      </p:pic>
      <p:sp>
        <p:nvSpPr>
          <p:cNvPr id="9" name="Subtítulo 4"/>
          <p:cNvSpPr txBox="1">
            <a:spLocks/>
          </p:cNvSpPr>
          <p:nvPr/>
        </p:nvSpPr>
        <p:spPr bwMode="gray">
          <a:xfrm>
            <a:off x="7642220" y="4884015"/>
            <a:ext cx="2193745"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ES" sz="1600" cap="none" dirty="0" smtClean="0">
                <a:solidFill>
                  <a:schemeClr val="bg1"/>
                </a:solidFill>
                <a:latin typeface="Calibri" panose="020F0502020204030204" pitchFamily="34" charset="0"/>
              </a:rPr>
              <a:t>Horno Cuchara</a:t>
            </a:r>
            <a:endParaRPr lang="es-ES" sz="1600" cap="none" dirty="0">
              <a:solidFill>
                <a:schemeClr val="bg1"/>
              </a:solidFill>
              <a:latin typeface="Calibri" panose="020F0502020204030204" pitchFamily="34" charset="0"/>
            </a:endParaRPr>
          </a:p>
        </p:txBody>
      </p:sp>
      <p:sp>
        <p:nvSpPr>
          <p:cNvPr id="10" name="Rectángulo 9"/>
          <p:cNvSpPr/>
          <p:nvPr/>
        </p:nvSpPr>
        <p:spPr>
          <a:xfrm>
            <a:off x="1108210" y="1671145"/>
            <a:ext cx="5277622" cy="4247317"/>
          </a:xfrm>
          <a:prstGeom prst="rect">
            <a:avLst/>
          </a:prstGeom>
        </p:spPr>
        <p:txBody>
          <a:bodyPr wrap="square">
            <a:spAutoFit/>
          </a:bodyPr>
          <a:lstStyle/>
          <a:p>
            <a:pPr algn="just"/>
            <a:r>
              <a:rPr lang="es-ES" dirty="0" smtClean="0">
                <a:solidFill>
                  <a:schemeClr val="bg1"/>
                </a:solidFill>
                <a:latin typeface="Calibri" panose="020F0502020204030204" pitchFamily="34" charset="0"/>
              </a:rPr>
              <a:t>   	 El mismo consiste en una bóveda que se acopla a la parte superior de otra con forma a una cuchara, la que contiene el acero, cuenta también con unos equipos auxiliares (ver imagen anterior) cuya funciones son;</a:t>
            </a:r>
          </a:p>
          <a:p>
            <a:pPr algn="just"/>
            <a:r>
              <a:rPr lang="es-ES" dirty="0" smtClean="0">
                <a:solidFill>
                  <a:schemeClr val="bg1"/>
                </a:solidFill>
                <a:latin typeface="Calibri" panose="020F0502020204030204" pitchFamily="34" charset="0"/>
              </a:rPr>
              <a:t>- Soplado de gases,</a:t>
            </a:r>
          </a:p>
          <a:p>
            <a:pPr algn="just"/>
            <a:r>
              <a:rPr lang="es-ES" dirty="0" smtClean="0">
                <a:solidFill>
                  <a:schemeClr val="bg1"/>
                </a:solidFill>
                <a:latin typeface="Calibri" panose="020F0502020204030204" pitchFamily="34" charset="0"/>
              </a:rPr>
              <a:t>- Adición de ferroaleaciones.</a:t>
            </a:r>
          </a:p>
          <a:p>
            <a:pPr algn="just"/>
            <a:r>
              <a:rPr lang="es-ES" dirty="0" smtClean="0">
                <a:solidFill>
                  <a:schemeClr val="bg1"/>
                </a:solidFill>
                <a:latin typeface="Calibri" panose="020F0502020204030204" pitchFamily="34" charset="0"/>
              </a:rPr>
              <a:t>- Adición de fundentes y otros aditivos.</a:t>
            </a:r>
            <a:endParaRPr lang="es-ES" dirty="0">
              <a:solidFill>
                <a:schemeClr val="bg1"/>
              </a:solidFill>
              <a:latin typeface="Calibri" panose="020F0502020204030204" pitchFamily="34" charset="0"/>
            </a:endParaRPr>
          </a:p>
          <a:p>
            <a:pPr algn="just"/>
            <a:endParaRPr lang="es-ES" dirty="0" smtClean="0">
              <a:solidFill>
                <a:schemeClr val="bg1"/>
              </a:solidFill>
              <a:latin typeface="Calibri" panose="020F0502020204030204" pitchFamily="34" charset="0"/>
            </a:endParaRPr>
          </a:p>
          <a:p>
            <a:pPr algn="just"/>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La bóveda cuenta con tres electrodos que calientan la colada por arco eléctrico, insuflando por la parte inferior gases inertes (N2 o Ar) para agitar el caldo y así homogenizarlo.</a:t>
            </a:r>
            <a:endParaRPr lang="es-ES" dirty="0">
              <a:solidFill>
                <a:schemeClr val="bg1"/>
              </a:solidFill>
              <a:latin typeface="Calibri" panose="020F0502020204030204" pitchFamily="34" charset="0"/>
            </a:endParaRPr>
          </a:p>
          <a:p>
            <a:pPr algn="just"/>
            <a:r>
              <a:rPr lang="es-ES" dirty="0" smtClean="0">
                <a:solidFill>
                  <a:schemeClr val="bg1"/>
                </a:solidFill>
                <a:latin typeface="Calibri" panose="020F0502020204030204" pitchFamily="34" charset="0"/>
              </a:rPr>
              <a:t>	Se puede observar que la cuchara bascula en su centro gracias a la acción de un pistón hidráulico.</a:t>
            </a:r>
          </a:p>
        </p:txBody>
      </p:sp>
    </p:spTree>
    <p:extLst>
      <p:ext uri="{BB962C8B-B14F-4D97-AF65-F5344CB8AC3E}">
        <p14:creationId xmlns:p14="http://schemas.microsoft.com/office/powerpoint/2010/main" val="129719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pic>
        <p:nvPicPr>
          <p:cNvPr id="9" name="Imagen 8"/>
          <p:cNvPicPr>
            <a:picLocks noChangeAspect="1"/>
          </p:cNvPicPr>
          <p:nvPr/>
        </p:nvPicPr>
        <p:blipFill>
          <a:blip r:embed="rId3"/>
          <a:stretch>
            <a:fillRect/>
          </a:stretch>
        </p:blipFill>
        <p:spPr>
          <a:xfrm>
            <a:off x="2901839" y="3320195"/>
            <a:ext cx="5918922" cy="1812542"/>
          </a:xfrm>
          <a:prstGeom prst="rect">
            <a:avLst/>
          </a:prstGeom>
        </p:spPr>
      </p:pic>
      <p:sp>
        <p:nvSpPr>
          <p:cNvPr id="10" name="Rectángulo 9"/>
          <p:cNvSpPr/>
          <p:nvPr/>
        </p:nvSpPr>
        <p:spPr>
          <a:xfrm>
            <a:off x="1298028" y="1828800"/>
            <a:ext cx="7814441" cy="1200329"/>
          </a:xfrm>
          <a:prstGeom prst="rect">
            <a:avLst/>
          </a:prstGeom>
        </p:spPr>
        <p:txBody>
          <a:bodyPr wrap="square">
            <a:spAutoFit/>
          </a:bodyPr>
          <a:lstStyle/>
          <a:p>
            <a:pPr algn="just"/>
            <a:r>
              <a:rPr lang="es-ES" dirty="0" smtClean="0">
                <a:solidFill>
                  <a:schemeClr val="bg1"/>
                </a:solidFill>
                <a:latin typeface="Calibri" panose="020F0502020204030204" pitchFamily="34" charset="0"/>
              </a:rPr>
              <a:t>     La </a:t>
            </a:r>
            <a:r>
              <a:rPr lang="es-ES" dirty="0">
                <a:solidFill>
                  <a:schemeClr val="bg1"/>
                </a:solidFill>
                <a:latin typeface="Calibri" panose="020F0502020204030204" pitchFamily="34" charset="0"/>
              </a:rPr>
              <a:t>cuchara bascula </a:t>
            </a:r>
            <a:r>
              <a:rPr lang="es-ES" dirty="0" smtClean="0">
                <a:solidFill>
                  <a:schemeClr val="bg1"/>
                </a:solidFill>
                <a:latin typeface="Calibri" panose="020F0502020204030204" pitchFamily="34" charset="0"/>
              </a:rPr>
              <a:t>en su apoyo y por medio de una fuerza impartida por </a:t>
            </a:r>
            <a:r>
              <a:rPr lang="es-ES" dirty="0">
                <a:solidFill>
                  <a:schemeClr val="bg1"/>
                </a:solidFill>
                <a:latin typeface="Calibri" panose="020F0502020204030204" pitchFamily="34" charset="0"/>
              </a:rPr>
              <a:t>un pistón hidráulico </a:t>
            </a:r>
            <a:r>
              <a:rPr lang="es-ES" dirty="0" smtClean="0">
                <a:solidFill>
                  <a:schemeClr val="bg1"/>
                </a:solidFill>
                <a:latin typeface="Calibri" panose="020F0502020204030204" pitchFamily="34" charset="0"/>
              </a:rPr>
              <a:t>ubicado en un lado, de manera tal que, al bascular hacia la izquierda se vierte afuera la escoria y luego al bascular hacia la derecha se vierte </a:t>
            </a:r>
            <a:r>
              <a:rPr lang="es-ES" dirty="0">
                <a:solidFill>
                  <a:schemeClr val="bg1"/>
                </a:solidFill>
                <a:latin typeface="Calibri" panose="020F0502020204030204" pitchFamily="34" charset="0"/>
              </a:rPr>
              <a:t>el acero obtenido sobre otra cuchara de </a:t>
            </a:r>
            <a:r>
              <a:rPr lang="es-ES" dirty="0" smtClean="0">
                <a:solidFill>
                  <a:schemeClr val="bg1"/>
                </a:solidFill>
                <a:latin typeface="Calibri" panose="020F0502020204030204" pitchFamily="34" charset="0"/>
              </a:rPr>
              <a:t>colada.</a:t>
            </a:r>
            <a:endParaRPr lang="es-ES" dirty="0">
              <a:solidFill>
                <a:schemeClr val="bg1"/>
              </a:solidFill>
              <a:latin typeface="Calibri" panose="020F0502020204030204" pitchFamily="34" charset="0"/>
            </a:endParaRPr>
          </a:p>
        </p:txBody>
      </p:sp>
      <p:sp>
        <p:nvSpPr>
          <p:cNvPr id="11" name="Subtítulo 4"/>
          <p:cNvSpPr txBox="1">
            <a:spLocks/>
          </p:cNvSpPr>
          <p:nvPr/>
        </p:nvSpPr>
        <p:spPr bwMode="gray">
          <a:xfrm>
            <a:off x="4475555" y="5195853"/>
            <a:ext cx="2771489"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ES" sz="1600" cap="none" dirty="0" smtClean="0">
                <a:solidFill>
                  <a:schemeClr val="bg1"/>
                </a:solidFill>
                <a:latin typeface="Calibri" panose="020F0502020204030204" pitchFamily="34" charset="0"/>
              </a:rPr>
              <a:t>Basculación del Horno Cuchara</a:t>
            </a:r>
            <a:endParaRPr lang="es-ES" sz="1600" cap="none" dirty="0">
              <a:solidFill>
                <a:schemeClr val="bg1"/>
              </a:solidFill>
              <a:latin typeface="Calibri" panose="020F0502020204030204" pitchFamily="34" charset="0"/>
            </a:endParaRPr>
          </a:p>
        </p:txBody>
      </p:sp>
      <p:sp>
        <p:nvSpPr>
          <p:cNvPr id="12" name="Subtítulo 4"/>
          <p:cNvSpPr txBox="1">
            <a:spLocks/>
          </p:cNvSpPr>
          <p:nvPr/>
        </p:nvSpPr>
        <p:spPr bwMode="gray">
          <a:xfrm>
            <a:off x="1549643" y="986452"/>
            <a:ext cx="5497543" cy="84234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2000" b="1" cap="none" dirty="0" smtClean="0">
                <a:solidFill>
                  <a:schemeClr val="bg1"/>
                </a:solidFill>
                <a:latin typeface="Calibri" panose="020F0502020204030204" pitchFamily="34" charset="0"/>
              </a:rPr>
              <a:t>Horno cuchara</a:t>
            </a:r>
            <a:r>
              <a:rPr lang="es-ES" b="1" cap="none" dirty="0" smtClean="0">
                <a:solidFill>
                  <a:schemeClr val="bg1"/>
                </a:solidFill>
                <a:latin typeface="Calibri" panose="020F0502020204030204" pitchFamily="34" charset="0"/>
              </a:rPr>
              <a:t> – </a:t>
            </a:r>
            <a:r>
              <a:rPr lang="es-ES" cap="none" dirty="0" smtClean="0">
                <a:solidFill>
                  <a:schemeClr val="bg1"/>
                </a:solidFill>
                <a:latin typeface="Calibri" panose="020F0502020204030204" pitchFamily="34" charset="0"/>
              </a:rPr>
              <a:t>Continuación.</a:t>
            </a:r>
            <a:endParaRPr lang="es-ES"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38117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549643" y="986452"/>
            <a:ext cx="5497543" cy="84234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2000" b="1" cap="none" dirty="0">
                <a:solidFill>
                  <a:srgbClr val="00B0F0"/>
                </a:solidFill>
                <a:latin typeface="Calibri" panose="020F0502020204030204" pitchFamily="34" charset="0"/>
              </a:rPr>
              <a:t>5</a:t>
            </a:r>
            <a:r>
              <a:rPr lang="es-ES" sz="2000" b="1" cap="none" dirty="0" smtClean="0">
                <a:solidFill>
                  <a:srgbClr val="00B0F0"/>
                </a:solidFill>
                <a:latin typeface="Calibri" panose="020F0502020204030204" pitchFamily="34" charset="0"/>
              </a:rPr>
              <a:t>º </a:t>
            </a:r>
            <a:r>
              <a:rPr lang="es-ES" sz="2000" cap="none" dirty="0" smtClean="0">
                <a:solidFill>
                  <a:schemeClr val="bg1"/>
                </a:solidFill>
                <a:latin typeface="Calibri" panose="020F0502020204030204" pitchFamily="34" charset="0"/>
              </a:rPr>
              <a:t>Horno de Cubilote</a:t>
            </a:r>
            <a:endParaRPr lang="es-ES" b="1" cap="none" dirty="0">
              <a:solidFill>
                <a:schemeClr val="bg1"/>
              </a:solidFill>
              <a:latin typeface="Calibri" panose="020F0502020204030204" pitchFamily="34" charset="0"/>
            </a:endParaRPr>
          </a:p>
        </p:txBody>
      </p:sp>
      <p:pic>
        <p:nvPicPr>
          <p:cNvPr id="9" name="Imagen 8"/>
          <p:cNvPicPr>
            <a:picLocks noChangeAspect="1"/>
          </p:cNvPicPr>
          <p:nvPr/>
        </p:nvPicPr>
        <p:blipFill>
          <a:blip r:embed="rId3"/>
          <a:stretch>
            <a:fillRect/>
          </a:stretch>
        </p:blipFill>
        <p:spPr>
          <a:xfrm>
            <a:off x="7439431" y="1407626"/>
            <a:ext cx="3674380" cy="4176633"/>
          </a:xfrm>
          <a:prstGeom prst="rect">
            <a:avLst/>
          </a:prstGeom>
        </p:spPr>
      </p:pic>
      <p:sp>
        <p:nvSpPr>
          <p:cNvPr id="11" name="Rectángulo 10"/>
          <p:cNvSpPr/>
          <p:nvPr/>
        </p:nvSpPr>
        <p:spPr>
          <a:xfrm>
            <a:off x="1549643" y="1591420"/>
            <a:ext cx="4937531" cy="4247317"/>
          </a:xfrm>
          <a:prstGeom prst="rect">
            <a:avLst/>
          </a:prstGeom>
        </p:spPr>
        <p:txBody>
          <a:bodyPr wrap="square">
            <a:spAutoFit/>
          </a:bodyPr>
          <a:lstStyle/>
          <a:p>
            <a:pPr algn="just"/>
            <a:r>
              <a:rPr lang="es-ES" dirty="0" smtClean="0">
                <a:solidFill>
                  <a:schemeClr val="bg1"/>
                </a:solidFill>
                <a:latin typeface="Calibri" panose="020F0502020204030204" pitchFamily="34" charset="0"/>
              </a:rPr>
              <a:t>    	El cubilote es un horno de cuba vertical, de 4 a 6mts, </a:t>
            </a:r>
            <a:r>
              <a:rPr lang="es-ES" i="1" u="sng" dirty="0" smtClean="0">
                <a:solidFill>
                  <a:schemeClr val="bg1"/>
                </a:solidFill>
                <a:latin typeface="Calibri" panose="020F0502020204030204" pitchFamily="34" charset="0"/>
              </a:rPr>
              <a:t>cuya función es la de fundir</a:t>
            </a:r>
            <a:r>
              <a:rPr lang="es-ES" dirty="0" smtClean="0">
                <a:solidFill>
                  <a:schemeClr val="bg1"/>
                </a:solidFill>
                <a:latin typeface="Calibri" panose="020F0502020204030204" pitchFamily="34" charset="0"/>
              </a:rPr>
              <a:t> el cual  se carga por la parte superior de; Carbón de coque, fundentes y lingotes de arrabio proveniente del A.H.</a:t>
            </a:r>
          </a:p>
          <a:p>
            <a:pPr algn="just"/>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El aire necesario para la operación se inyecta por la parte inferior a través de toberas que parten de una caja de aire que rodea al horno.</a:t>
            </a:r>
          </a:p>
          <a:p>
            <a:pPr algn="just"/>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Al igual que en A.H. en su interior se encuentra la fundición en estado líquido más escoria fluida, producida por el fundente, la cual se retira por los agujeros de escoriar y a la fundición se lo saca de las piqueras.</a:t>
            </a:r>
          </a:p>
          <a:p>
            <a:pPr algn="just"/>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El producto obtenido es la </a:t>
            </a:r>
            <a:r>
              <a:rPr lang="es-ES" b="1" i="1" u="sng" dirty="0" smtClean="0">
                <a:solidFill>
                  <a:schemeClr val="bg1"/>
                </a:solidFill>
                <a:latin typeface="Calibri" panose="020F0502020204030204" pitchFamily="34" charset="0"/>
              </a:rPr>
              <a:t>fundición de segunda Fusión</a:t>
            </a:r>
            <a:r>
              <a:rPr lang="es-ES" dirty="0" smtClean="0">
                <a:solidFill>
                  <a:schemeClr val="bg1"/>
                </a:solidFill>
                <a:latin typeface="Calibri" panose="020F0502020204030204" pitchFamily="34" charset="0"/>
              </a:rPr>
              <a:t>, empleada para fabricar piezas.</a:t>
            </a:r>
            <a:endParaRPr lang="es-ES" b="1" i="1" u="sng" dirty="0">
              <a:solidFill>
                <a:schemeClr val="bg1"/>
              </a:solidFill>
              <a:latin typeface="Calibri" panose="020F0502020204030204" pitchFamily="34" charset="0"/>
            </a:endParaRPr>
          </a:p>
        </p:txBody>
      </p:sp>
      <p:sp>
        <p:nvSpPr>
          <p:cNvPr id="12" name="Subtítulo 4"/>
          <p:cNvSpPr txBox="1">
            <a:spLocks/>
          </p:cNvSpPr>
          <p:nvPr/>
        </p:nvSpPr>
        <p:spPr bwMode="gray">
          <a:xfrm>
            <a:off x="8179748" y="5584259"/>
            <a:ext cx="2193745"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ES" sz="1600" cap="none" dirty="0" smtClean="0">
                <a:solidFill>
                  <a:schemeClr val="bg1"/>
                </a:solidFill>
                <a:latin typeface="Calibri" panose="020F0502020204030204" pitchFamily="34" charset="0"/>
              </a:rPr>
              <a:t>Horno Cubilote</a:t>
            </a:r>
            <a:endParaRPr lang="es-ES" sz="1600"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97308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Título 1"/>
          <p:cNvSpPr>
            <a:spLocks noGrp="1"/>
          </p:cNvSpPr>
          <p:nvPr>
            <p:ph type="ctrTitle"/>
          </p:nvPr>
        </p:nvSpPr>
        <p:spPr>
          <a:xfrm>
            <a:off x="1148142" y="748861"/>
            <a:ext cx="8825658" cy="654270"/>
          </a:xfrm>
        </p:spPr>
        <p:txBody>
          <a:bodyPr/>
          <a:lstStyle/>
          <a:p>
            <a:r>
              <a:rPr lang="es-ES" sz="2800" b="1" dirty="0" smtClean="0"/>
              <a:t>2º Vía de obtención del acero</a:t>
            </a:r>
            <a:endParaRPr lang="es-ES" sz="2800" b="1" dirty="0"/>
          </a:p>
        </p:txBody>
      </p:sp>
      <p:sp>
        <p:nvSpPr>
          <p:cNvPr id="8" name="Subtítulo 4"/>
          <p:cNvSpPr txBox="1">
            <a:spLocks/>
          </p:cNvSpPr>
          <p:nvPr/>
        </p:nvSpPr>
        <p:spPr bwMode="gray">
          <a:xfrm>
            <a:off x="1148142" y="1606236"/>
            <a:ext cx="9282858" cy="84234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2000" cap="none" dirty="0" smtClean="0">
                <a:solidFill>
                  <a:schemeClr val="bg1"/>
                </a:solidFill>
                <a:latin typeface="Calibri" panose="020F0502020204030204" pitchFamily="34" charset="0"/>
              </a:rPr>
              <a:t>	El Horno Eléctrico de arco, la diferencia principal con el de la primera ruta (Siderurgia Integral) es que no trata minerales de Fe, sino </a:t>
            </a:r>
            <a:r>
              <a:rPr lang="es-ES" sz="2000" b="1" i="1" cap="none" dirty="0" smtClean="0">
                <a:solidFill>
                  <a:schemeClr val="bg1"/>
                </a:solidFill>
                <a:latin typeface="Calibri" panose="020F0502020204030204" pitchFamily="34" charset="0"/>
              </a:rPr>
              <a:t>chatarras y Pre-reducidos</a:t>
            </a:r>
            <a:r>
              <a:rPr lang="es-ES" sz="2000" cap="none" dirty="0" smtClean="0">
                <a:solidFill>
                  <a:schemeClr val="bg1"/>
                </a:solidFill>
                <a:latin typeface="Calibri" panose="020F0502020204030204" pitchFamily="34" charset="0"/>
              </a:rPr>
              <a:t>.</a:t>
            </a:r>
            <a:endParaRPr lang="es-ES" cap="none" dirty="0">
              <a:solidFill>
                <a:schemeClr val="bg1"/>
              </a:solidFill>
              <a:latin typeface="Calibri" panose="020F0502020204030204" pitchFamily="34" charset="0"/>
            </a:endParaRPr>
          </a:p>
        </p:txBody>
      </p:sp>
      <p:sp>
        <p:nvSpPr>
          <p:cNvPr id="9" name="Subtítulo 4"/>
          <p:cNvSpPr txBox="1">
            <a:spLocks/>
          </p:cNvSpPr>
          <p:nvPr/>
        </p:nvSpPr>
        <p:spPr bwMode="gray">
          <a:xfrm>
            <a:off x="1148142" y="2448584"/>
            <a:ext cx="5000411" cy="341803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2000" cap="none" dirty="0" smtClean="0">
                <a:solidFill>
                  <a:schemeClr val="bg1"/>
                </a:solidFill>
                <a:latin typeface="Calibri" panose="020F0502020204030204" pitchFamily="34" charset="0"/>
              </a:rPr>
              <a:t>	</a:t>
            </a:r>
            <a:r>
              <a:rPr lang="es-ES" u="sng" cap="none" dirty="0" smtClean="0">
                <a:solidFill>
                  <a:schemeClr val="bg1"/>
                </a:solidFill>
                <a:latin typeface="Calibri" panose="020F0502020204030204" pitchFamily="34" charset="0"/>
              </a:rPr>
              <a:t>Materia Prima</a:t>
            </a:r>
            <a:r>
              <a:rPr lang="es-ES" cap="none" dirty="0" smtClean="0">
                <a:solidFill>
                  <a:schemeClr val="bg1"/>
                </a:solidFill>
                <a:latin typeface="Calibri" panose="020F0502020204030204" pitchFamily="34" charset="0"/>
              </a:rPr>
              <a:t>:</a:t>
            </a:r>
          </a:p>
          <a:p>
            <a:pPr marL="342900" indent="-342900">
              <a:buClr>
                <a:schemeClr val="bg1"/>
              </a:buClr>
              <a:buFont typeface="Arial" panose="020B0604020202020204" pitchFamily="34" charset="0"/>
              <a:buChar char="•"/>
            </a:pPr>
            <a:r>
              <a:rPr lang="es-ES" sz="2000" cap="none" dirty="0" smtClean="0">
                <a:solidFill>
                  <a:schemeClr val="bg1"/>
                </a:solidFill>
                <a:latin typeface="Calibri" panose="020F0502020204030204" pitchFamily="34" charset="0"/>
              </a:rPr>
              <a:t>Chatarra; de estructuras, ferrocarriles, barcos, autos, etc.</a:t>
            </a:r>
          </a:p>
          <a:p>
            <a:pPr marL="342900" indent="-342900">
              <a:buClr>
                <a:schemeClr val="bg1"/>
              </a:buClr>
              <a:buFont typeface="Arial" panose="020B0604020202020204" pitchFamily="34" charset="0"/>
              <a:buChar char="•"/>
            </a:pPr>
            <a:r>
              <a:rPr lang="es-ES" sz="2000" cap="none" dirty="0" smtClean="0">
                <a:solidFill>
                  <a:schemeClr val="bg1"/>
                </a:solidFill>
                <a:latin typeface="Calibri" panose="020F0502020204030204" pitchFamily="34" charset="0"/>
              </a:rPr>
              <a:t>Pre-reducidos; en sustituto de la anterior, procede de la reducción directa del mineral de Fe, con un contenido de 93% de este.</a:t>
            </a:r>
          </a:p>
          <a:p>
            <a:pPr marL="342900" indent="-342900">
              <a:buClr>
                <a:schemeClr val="bg1"/>
              </a:buClr>
              <a:buFont typeface="Arial" panose="020B0604020202020204" pitchFamily="34" charset="0"/>
              <a:buChar char="•"/>
            </a:pPr>
            <a:r>
              <a:rPr lang="es-ES" sz="2000" cap="none" dirty="0" smtClean="0">
                <a:solidFill>
                  <a:schemeClr val="bg1"/>
                </a:solidFill>
                <a:latin typeface="Calibri" panose="020F0502020204030204" pitchFamily="34" charset="0"/>
              </a:rPr>
              <a:t>Carbón</a:t>
            </a:r>
          </a:p>
          <a:p>
            <a:pPr marL="342900" indent="-342900">
              <a:buClr>
                <a:schemeClr val="bg1"/>
              </a:buClr>
              <a:buFont typeface="Arial" panose="020B0604020202020204" pitchFamily="34" charset="0"/>
              <a:buChar char="•"/>
            </a:pPr>
            <a:r>
              <a:rPr lang="es-ES" sz="2000" cap="none" dirty="0" smtClean="0">
                <a:solidFill>
                  <a:schemeClr val="bg1"/>
                </a:solidFill>
                <a:latin typeface="Calibri" panose="020F0502020204030204" pitchFamily="34" charset="0"/>
              </a:rPr>
              <a:t>Cal y escorificantes</a:t>
            </a:r>
            <a:endParaRPr lang="es-ES" cap="none" dirty="0">
              <a:solidFill>
                <a:schemeClr val="bg1"/>
              </a:solidFill>
              <a:latin typeface="Calibri" panose="020F0502020204030204" pitchFamily="34" charset="0"/>
            </a:endParaRPr>
          </a:p>
        </p:txBody>
      </p:sp>
      <p:sp>
        <p:nvSpPr>
          <p:cNvPr id="10" name="Subtítulo 4"/>
          <p:cNvSpPr txBox="1">
            <a:spLocks/>
          </p:cNvSpPr>
          <p:nvPr/>
        </p:nvSpPr>
        <p:spPr bwMode="gray">
          <a:xfrm>
            <a:off x="6668814" y="2651688"/>
            <a:ext cx="4444997" cy="323377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342900" indent="-342900">
              <a:buClr>
                <a:schemeClr val="bg1"/>
              </a:buClr>
              <a:buFont typeface="Arial" panose="020B0604020202020204" pitchFamily="34" charset="0"/>
              <a:buChar char="•"/>
            </a:pPr>
            <a:r>
              <a:rPr lang="es-ES" sz="2000" cap="none" dirty="0" smtClean="0">
                <a:solidFill>
                  <a:schemeClr val="bg1"/>
                </a:solidFill>
                <a:latin typeface="Calibri" panose="020F0502020204030204" pitchFamily="34" charset="0"/>
              </a:rPr>
              <a:t>Electricidad.</a:t>
            </a:r>
          </a:p>
          <a:p>
            <a:pPr marL="342900" indent="-342900">
              <a:buClr>
                <a:schemeClr val="bg1"/>
              </a:buClr>
              <a:buFont typeface="Arial" panose="020B0604020202020204" pitchFamily="34" charset="0"/>
              <a:buChar char="•"/>
            </a:pPr>
            <a:r>
              <a:rPr lang="es-ES" sz="2000" cap="none" dirty="0" smtClean="0">
                <a:solidFill>
                  <a:schemeClr val="bg1"/>
                </a:solidFill>
                <a:latin typeface="Calibri" panose="020F0502020204030204" pitchFamily="34" charset="0"/>
              </a:rPr>
              <a:t>Oxígeno.</a:t>
            </a:r>
          </a:p>
          <a:p>
            <a:pPr marL="342900" indent="-342900">
              <a:buClr>
                <a:schemeClr val="bg1"/>
              </a:buClr>
              <a:buFont typeface="Arial" panose="020B0604020202020204" pitchFamily="34" charset="0"/>
              <a:buChar char="•"/>
            </a:pPr>
            <a:r>
              <a:rPr lang="es-ES" sz="2000" cap="none" dirty="0" smtClean="0">
                <a:solidFill>
                  <a:schemeClr val="bg1"/>
                </a:solidFill>
                <a:latin typeface="Calibri" panose="020F0502020204030204" pitchFamily="34" charset="0"/>
              </a:rPr>
              <a:t>Combustibles fósiles, líquidos como gaseosos.</a:t>
            </a:r>
          </a:p>
        </p:txBody>
      </p:sp>
    </p:spTree>
    <p:extLst>
      <p:ext uri="{BB962C8B-B14F-4D97-AF65-F5344CB8AC3E}">
        <p14:creationId xmlns:p14="http://schemas.microsoft.com/office/powerpoint/2010/main" val="515873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337327" y="1356046"/>
            <a:ext cx="4527445" cy="420918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	</a:t>
            </a:r>
            <a:r>
              <a:rPr lang="es-ES" u="sng" cap="none" dirty="0" smtClean="0">
                <a:solidFill>
                  <a:schemeClr val="bg1"/>
                </a:solidFill>
                <a:latin typeface="Calibri" panose="020F0502020204030204" pitchFamily="34" charset="0"/>
              </a:rPr>
              <a:t>Equipos e instalaciones</a:t>
            </a:r>
            <a:r>
              <a:rPr lang="es-ES" cap="none" dirty="0" smtClean="0">
                <a:solidFill>
                  <a:schemeClr val="bg1"/>
                </a:solidFill>
                <a:latin typeface="Calibri" panose="020F0502020204030204" pitchFamily="34" charset="0"/>
              </a:rPr>
              <a:t>:</a:t>
            </a:r>
          </a:p>
          <a:p>
            <a:endParaRPr lang="es-ES" cap="none" dirty="0" smtClean="0">
              <a:solidFill>
                <a:schemeClr val="bg1"/>
              </a:solidFill>
              <a:latin typeface="Calibri" panose="020F0502020204030204" pitchFamily="34" charset="0"/>
            </a:endParaRPr>
          </a:p>
          <a:p>
            <a:pPr>
              <a:buClr>
                <a:schemeClr val="bg1"/>
              </a:buClr>
            </a:pPr>
            <a:r>
              <a:rPr lang="es-ES" cap="none" dirty="0" smtClean="0">
                <a:solidFill>
                  <a:schemeClr val="bg1"/>
                </a:solidFill>
                <a:latin typeface="Calibri" panose="020F0502020204030204" pitchFamily="34" charset="0"/>
              </a:rPr>
              <a:t>1)   Equipos eléctricos;</a:t>
            </a:r>
            <a:endParaRPr lang="es-ES" cap="none" dirty="0">
              <a:solidFill>
                <a:schemeClr val="bg1"/>
              </a:solidFill>
              <a:latin typeface="Calibri" panose="020F0502020204030204" pitchFamily="34" charset="0"/>
            </a:endParaRP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Transformador</a:t>
            </a: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Cables de potencia</a:t>
            </a: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Sistema de regulación y accionamiento de electrodos.</a:t>
            </a: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Electrodos; </a:t>
            </a:r>
            <a:r>
              <a:rPr lang="es-ES" cap="none" dirty="0" smtClean="0">
                <a:solidFill>
                  <a:schemeClr val="bg1"/>
                </a:solidFill>
                <a:latin typeface="Calibri" panose="020F0502020204030204" pitchFamily="34" charset="0"/>
              </a:rPr>
              <a:t>según el tipo de corriente de la instalación se tiene, 3 </a:t>
            </a:r>
            <a:r>
              <a:rPr lang="es-ES" cap="none" dirty="0" smtClean="0">
                <a:solidFill>
                  <a:schemeClr val="bg1"/>
                </a:solidFill>
                <a:latin typeface="Calibri" panose="020F0502020204030204" pitchFamily="34" charset="0"/>
              </a:rPr>
              <a:t>para Corriente Alterna y 1 para CC, el cátodo (-) sobre la carga y el ánodo (+) en la parte inferior de la misma.</a:t>
            </a:r>
          </a:p>
          <a:p>
            <a:pPr>
              <a:buClr>
                <a:schemeClr val="bg1"/>
              </a:buClr>
            </a:pPr>
            <a:endParaRPr lang="es-ES" cap="none" dirty="0">
              <a:solidFill>
                <a:schemeClr val="bg1"/>
              </a:solidFill>
              <a:latin typeface="Calibri" panose="020F0502020204030204" pitchFamily="34" charset="0"/>
            </a:endParaRPr>
          </a:p>
        </p:txBody>
      </p:sp>
      <p:pic>
        <p:nvPicPr>
          <p:cNvPr id="8" name="Imagen 7"/>
          <p:cNvPicPr>
            <a:picLocks noChangeAspect="1"/>
          </p:cNvPicPr>
          <p:nvPr/>
        </p:nvPicPr>
        <p:blipFill>
          <a:blip r:embed="rId3"/>
          <a:stretch>
            <a:fillRect/>
          </a:stretch>
        </p:blipFill>
        <p:spPr>
          <a:xfrm>
            <a:off x="6137680" y="1832616"/>
            <a:ext cx="4976131" cy="2891536"/>
          </a:xfrm>
          <a:prstGeom prst="rect">
            <a:avLst/>
          </a:prstGeom>
        </p:spPr>
      </p:pic>
      <p:sp>
        <p:nvSpPr>
          <p:cNvPr id="9" name="Subtítulo 4"/>
          <p:cNvSpPr txBox="1">
            <a:spLocks/>
          </p:cNvSpPr>
          <p:nvPr/>
        </p:nvSpPr>
        <p:spPr bwMode="gray">
          <a:xfrm>
            <a:off x="7563392" y="4885623"/>
            <a:ext cx="2431945"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ES" sz="1600" cap="none" dirty="0" smtClean="0">
                <a:solidFill>
                  <a:schemeClr val="bg1"/>
                </a:solidFill>
                <a:latin typeface="Calibri" panose="020F0502020204030204" pitchFamily="34" charset="0"/>
              </a:rPr>
              <a:t>Horno Eléctrico de Arco</a:t>
            </a:r>
            <a:endParaRPr lang="es-ES" sz="1600"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98128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8" name="Subtítulo 4"/>
          <p:cNvSpPr txBox="1">
            <a:spLocks/>
          </p:cNvSpPr>
          <p:nvPr/>
        </p:nvSpPr>
        <p:spPr bwMode="gray">
          <a:xfrm>
            <a:off x="1116609" y="1215246"/>
            <a:ext cx="4432853" cy="375752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	</a:t>
            </a:r>
            <a:r>
              <a:rPr lang="es-ES" u="sng" cap="none" dirty="0" smtClean="0">
                <a:solidFill>
                  <a:schemeClr val="bg1"/>
                </a:solidFill>
                <a:latin typeface="Calibri" panose="020F0502020204030204" pitchFamily="34" charset="0"/>
              </a:rPr>
              <a:t>Equipos e instalaciones</a:t>
            </a:r>
            <a:r>
              <a:rPr lang="es-ES" cap="none" dirty="0" smtClean="0">
                <a:solidFill>
                  <a:schemeClr val="bg1"/>
                </a:solidFill>
                <a:latin typeface="Calibri" panose="020F0502020204030204" pitchFamily="34" charset="0"/>
              </a:rPr>
              <a:t>:</a:t>
            </a:r>
          </a:p>
          <a:p>
            <a:endParaRPr lang="es-ES" cap="none" dirty="0" smtClean="0">
              <a:solidFill>
                <a:schemeClr val="bg1"/>
              </a:solidFill>
              <a:latin typeface="Calibri" panose="020F0502020204030204" pitchFamily="34" charset="0"/>
            </a:endParaRPr>
          </a:p>
          <a:p>
            <a:pPr>
              <a:buClr>
                <a:schemeClr val="bg1"/>
              </a:buClr>
            </a:pPr>
            <a:r>
              <a:rPr lang="es-ES" cap="none" dirty="0">
                <a:solidFill>
                  <a:schemeClr val="bg1"/>
                </a:solidFill>
                <a:latin typeface="Calibri" panose="020F0502020204030204" pitchFamily="34" charset="0"/>
              </a:rPr>
              <a:t>2</a:t>
            </a:r>
            <a:r>
              <a:rPr lang="es-ES" cap="none" dirty="0" smtClean="0">
                <a:solidFill>
                  <a:schemeClr val="bg1"/>
                </a:solidFill>
                <a:latin typeface="Calibri" panose="020F0502020204030204" pitchFamily="34" charset="0"/>
              </a:rPr>
              <a:t>)   Equipos Mecánicos;</a:t>
            </a:r>
            <a:endParaRPr lang="es-ES" cap="none" dirty="0">
              <a:solidFill>
                <a:schemeClr val="bg1"/>
              </a:solidFill>
              <a:latin typeface="Calibri" panose="020F0502020204030204" pitchFamily="34" charset="0"/>
            </a:endParaRP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Solera y cuba del horno; que contienen la chatarra y posteriormente el acero líquido, la cuba cuenta con una puerta para el descoriado  y por donde se introducen lanzas para ingresar oxigeno y gas.</a:t>
            </a: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Bóveda; formada por paneles refrigerados con orificios pasantes para los electrodos, otro para la evacuación directa de humos y gases. Son móviles, se elevan y pivotean respecto a un eje externo a la cuba.</a:t>
            </a:r>
            <a:endParaRPr lang="es-ES" cap="none" dirty="0">
              <a:solidFill>
                <a:schemeClr val="bg1"/>
              </a:solidFill>
              <a:latin typeface="Calibri" panose="020F0502020204030204" pitchFamily="34" charset="0"/>
            </a:endParaRPr>
          </a:p>
        </p:txBody>
      </p:sp>
      <p:sp>
        <p:nvSpPr>
          <p:cNvPr id="9" name="Subtítulo 4"/>
          <p:cNvSpPr txBox="1">
            <a:spLocks/>
          </p:cNvSpPr>
          <p:nvPr/>
        </p:nvSpPr>
        <p:spPr bwMode="gray">
          <a:xfrm>
            <a:off x="5892682" y="1640915"/>
            <a:ext cx="5221129" cy="375752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	</a:t>
            </a:r>
          </a:p>
          <a:p>
            <a:pPr>
              <a:buClr>
                <a:schemeClr val="bg1"/>
              </a:buClr>
            </a:pPr>
            <a:r>
              <a:rPr lang="es-ES" cap="none" dirty="0">
                <a:solidFill>
                  <a:schemeClr val="bg1"/>
                </a:solidFill>
                <a:latin typeface="Calibri" panose="020F0502020204030204" pitchFamily="34" charset="0"/>
              </a:rPr>
              <a:t>3</a:t>
            </a:r>
            <a:r>
              <a:rPr lang="es-ES" cap="none" dirty="0" smtClean="0">
                <a:solidFill>
                  <a:schemeClr val="bg1"/>
                </a:solidFill>
                <a:latin typeface="Calibri" panose="020F0502020204030204" pitchFamily="34" charset="0"/>
              </a:rPr>
              <a:t>)   Equipos Auxiliares;</a:t>
            </a: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Sistemas de cestas y manejo de chatarra.</a:t>
            </a: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Sistemas de aspiración y tratamiento de humos.</a:t>
            </a: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Equipos de inyección de combustibles, oxígeno y escorificantes. Para el oxígeno se emplean lanzas.</a:t>
            </a:r>
          </a:p>
          <a:p>
            <a:pPr marL="342900" indent="-342900">
              <a:buClr>
                <a:schemeClr val="bg1"/>
              </a:buClr>
              <a:buFont typeface="Arial" panose="020B0604020202020204" pitchFamily="34" charset="0"/>
              <a:buChar char="•"/>
            </a:pPr>
            <a:r>
              <a:rPr lang="es-ES" cap="none" dirty="0" smtClean="0">
                <a:solidFill>
                  <a:schemeClr val="bg1"/>
                </a:solidFill>
                <a:latin typeface="Calibri" panose="020F0502020204030204" pitchFamily="34" charset="0"/>
              </a:rPr>
              <a:t>Quemadores de combustibles líquidos, que trabajan como mecheros, para ayudar en temperatura a la fundición </a:t>
            </a:r>
            <a:r>
              <a:rPr lang="es-ES" cap="none" dirty="0" smtClean="0">
                <a:solidFill>
                  <a:schemeClr val="bg1"/>
                </a:solidFill>
                <a:latin typeface="Calibri" panose="020F0502020204030204" pitchFamily="34" charset="0"/>
              </a:rPr>
              <a:t>generada por </a:t>
            </a:r>
            <a:r>
              <a:rPr lang="es-ES" cap="none" dirty="0" smtClean="0">
                <a:solidFill>
                  <a:schemeClr val="bg1"/>
                </a:solidFill>
                <a:latin typeface="Calibri" panose="020F0502020204030204" pitchFamily="34" charset="0"/>
              </a:rPr>
              <a:t>los arcos eléctricos.</a:t>
            </a:r>
          </a:p>
          <a:p>
            <a:pPr marL="342900" indent="-342900">
              <a:buClr>
                <a:schemeClr val="bg1"/>
              </a:buClr>
              <a:buFont typeface="Arial" panose="020B0604020202020204" pitchFamily="34" charset="0"/>
              <a:buChar char="•"/>
            </a:pPr>
            <a:endParaRPr lang="es-ES"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04640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305794" y="1041824"/>
            <a:ext cx="7018398" cy="5122493"/>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	</a:t>
            </a:r>
            <a:r>
              <a:rPr lang="es-ES" u="sng" cap="none" dirty="0" smtClean="0">
                <a:solidFill>
                  <a:schemeClr val="bg1"/>
                </a:solidFill>
                <a:latin typeface="Calibri" panose="020F0502020204030204" pitchFamily="34" charset="0"/>
              </a:rPr>
              <a:t>Marcha de un Horno Eléctrico</a:t>
            </a:r>
            <a:endParaRPr lang="es-ES" cap="none" dirty="0" smtClean="0">
              <a:solidFill>
                <a:schemeClr val="bg1"/>
              </a:solidFill>
              <a:latin typeface="Calibri" panose="020F0502020204030204" pitchFamily="34" charset="0"/>
            </a:endParaRPr>
          </a:p>
          <a:p>
            <a:endParaRPr lang="es-ES" cap="none" dirty="0" smtClean="0">
              <a:solidFill>
                <a:schemeClr val="bg1"/>
              </a:solidFill>
              <a:latin typeface="Calibri" panose="020F0502020204030204" pitchFamily="34" charset="0"/>
            </a:endParaRPr>
          </a:p>
          <a:p>
            <a:pPr>
              <a:buClr>
                <a:schemeClr val="bg1"/>
              </a:buClr>
            </a:pPr>
            <a:r>
              <a:rPr lang="es-ES" cap="none" dirty="0" smtClean="0">
                <a:solidFill>
                  <a:schemeClr val="bg1"/>
                </a:solidFill>
                <a:latin typeface="Calibri" panose="020F0502020204030204" pitchFamily="34" charset="0"/>
              </a:rPr>
              <a:t>Se divide en dos etapas;</a:t>
            </a:r>
          </a:p>
          <a:p>
            <a:pPr marL="342900" indent="-342900">
              <a:buClr>
                <a:schemeClr val="bg1"/>
              </a:buClr>
              <a:buAutoNum type="arabicParenR"/>
            </a:pPr>
            <a:r>
              <a:rPr lang="es-ES" cap="none" dirty="0" smtClean="0">
                <a:solidFill>
                  <a:schemeClr val="bg1"/>
                </a:solidFill>
                <a:latin typeface="Calibri" panose="020F0502020204030204" pitchFamily="34" charset="0"/>
              </a:rPr>
              <a:t>Etapa de fusión, se inicia con la carga y su posterior fusión por aplicación de tensión a los electrodos haciendo saltar el arco eléctrico, de dos maneras</a:t>
            </a:r>
            <a:r>
              <a:rPr lang="es-ES" cap="none" dirty="0">
                <a:solidFill>
                  <a:schemeClr val="bg1"/>
                </a:solidFill>
                <a:latin typeface="Calibri" panose="020F0502020204030204" pitchFamily="34" charset="0"/>
              </a:rPr>
              <a:t>,</a:t>
            </a:r>
            <a:r>
              <a:rPr lang="es-ES" cap="none" dirty="0" smtClean="0">
                <a:solidFill>
                  <a:schemeClr val="bg1"/>
                </a:solidFill>
                <a:latin typeface="Calibri" panose="020F0502020204030204" pitchFamily="34" charset="0"/>
              </a:rPr>
              <a:t> arco corto de baja tensión y elevada corriente y otra de arco largo de alta tensión y baja corriente, este último es el más conveniente.</a:t>
            </a:r>
          </a:p>
          <a:p>
            <a:pPr marL="342900" indent="-342900">
              <a:buClr>
                <a:schemeClr val="bg1"/>
              </a:buClr>
              <a:buAutoNum type="arabicParenR"/>
            </a:pPr>
            <a:r>
              <a:rPr lang="es-ES" cap="none" dirty="0">
                <a:solidFill>
                  <a:schemeClr val="bg1"/>
                </a:solidFill>
                <a:latin typeface="Calibri" panose="020F0502020204030204" pitchFamily="34" charset="0"/>
              </a:rPr>
              <a:t> </a:t>
            </a:r>
            <a:r>
              <a:rPr lang="es-ES" cap="none" dirty="0" smtClean="0">
                <a:solidFill>
                  <a:schemeClr val="bg1"/>
                </a:solidFill>
                <a:latin typeface="Calibri" panose="020F0502020204030204" pitchFamily="34" charset="0"/>
              </a:rPr>
              <a:t>Etapa de afino, dividida en tres; </a:t>
            </a:r>
          </a:p>
          <a:p>
            <a:pPr>
              <a:buClr>
                <a:schemeClr val="bg1"/>
              </a:buClr>
            </a:pPr>
            <a:r>
              <a:rPr lang="es-ES" cap="none" dirty="0" smtClean="0">
                <a:solidFill>
                  <a:schemeClr val="bg1"/>
                </a:solidFill>
                <a:latin typeface="Calibri" panose="020F0502020204030204" pitchFamily="34" charset="0"/>
              </a:rPr>
              <a:t>-    Afino oxidante; se inyecta O2 y se elimina elementos en forma de óxidos de los elementos Si, Mn y P que quedan atrapados en escoria</a:t>
            </a:r>
          </a:p>
          <a:p>
            <a:pPr marL="285750" indent="-285750">
              <a:buClr>
                <a:schemeClr val="bg1"/>
              </a:buClr>
              <a:buFontTx/>
              <a:buChar char="-"/>
            </a:pPr>
            <a:r>
              <a:rPr lang="es-ES" cap="none" dirty="0" smtClean="0">
                <a:solidFill>
                  <a:schemeClr val="bg1"/>
                </a:solidFill>
                <a:latin typeface="Calibri" panose="020F0502020204030204" pitchFamily="34" charset="0"/>
              </a:rPr>
              <a:t>Afino reductor; elimina el S (azufre) y reduce el contenido de O2</a:t>
            </a:r>
          </a:p>
          <a:p>
            <a:pPr marL="285750" indent="-285750">
              <a:buClr>
                <a:schemeClr val="bg1"/>
              </a:buClr>
              <a:buFontTx/>
              <a:buChar char="-"/>
            </a:pPr>
            <a:r>
              <a:rPr lang="es-ES" cap="none" dirty="0" smtClean="0">
                <a:solidFill>
                  <a:schemeClr val="bg1"/>
                </a:solidFill>
                <a:latin typeface="Calibri" panose="020F0502020204030204" pitchFamily="34" charset="0"/>
              </a:rPr>
              <a:t>Ajuste de composición final (realizado en la Metalurgia Secundaria)</a:t>
            </a:r>
          </a:p>
          <a:p>
            <a:pPr>
              <a:buClr>
                <a:schemeClr val="bg1"/>
              </a:buClr>
            </a:pPr>
            <a:endParaRPr lang="es-ES" cap="none" dirty="0">
              <a:solidFill>
                <a:schemeClr val="bg1"/>
              </a:solidFill>
              <a:latin typeface="Calibri" panose="020F0502020204030204" pitchFamily="34" charset="0"/>
            </a:endParaRPr>
          </a:p>
        </p:txBody>
      </p:sp>
      <p:sp>
        <p:nvSpPr>
          <p:cNvPr id="8" name="Cerrar llave 7"/>
          <p:cNvSpPr/>
          <p:nvPr/>
        </p:nvSpPr>
        <p:spPr>
          <a:xfrm>
            <a:off x="7977352" y="2049517"/>
            <a:ext cx="977461" cy="2695904"/>
          </a:xfrm>
          <a:prstGeom prst="rightBrace">
            <a:avLst>
              <a:gd name="adj1" fmla="val 8333"/>
              <a:gd name="adj2" fmla="val 25796"/>
            </a:avLst>
          </a:prstGeom>
          <a:noFill/>
          <a:ln>
            <a:solidFill>
              <a:schemeClr val="bg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
        <p:nvSpPr>
          <p:cNvPr id="9" name="Subtítulo 4"/>
          <p:cNvSpPr txBox="1">
            <a:spLocks/>
          </p:cNvSpPr>
          <p:nvPr/>
        </p:nvSpPr>
        <p:spPr bwMode="gray">
          <a:xfrm>
            <a:off x="8954813" y="1851410"/>
            <a:ext cx="2431945" cy="175166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Solo estos dos procesos se realizan en el Horno Eléctrico de Arco, los 2 restantes pasan a formar parte de la Metalurgia Secundaria.</a:t>
            </a:r>
            <a:endParaRPr lang="es-ES" cap="none" dirty="0">
              <a:solidFill>
                <a:schemeClr val="bg1"/>
              </a:solidFill>
              <a:latin typeface="Calibri" panose="020F0502020204030204" pitchFamily="34" charset="0"/>
            </a:endParaRPr>
          </a:p>
        </p:txBody>
      </p:sp>
      <p:pic>
        <p:nvPicPr>
          <p:cNvPr id="10" name="Imagen 9"/>
          <p:cNvPicPr>
            <a:picLocks noChangeAspect="1"/>
          </p:cNvPicPr>
          <p:nvPr/>
        </p:nvPicPr>
        <p:blipFill>
          <a:blip r:embed="rId3"/>
          <a:stretch>
            <a:fillRect/>
          </a:stretch>
        </p:blipFill>
        <p:spPr>
          <a:xfrm>
            <a:off x="8838106" y="4013326"/>
            <a:ext cx="2275705" cy="1881984"/>
          </a:xfrm>
          <a:prstGeom prst="rect">
            <a:avLst/>
          </a:prstGeom>
        </p:spPr>
      </p:pic>
      <p:cxnSp>
        <p:nvCxnSpPr>
          <p:cNvPr id="12" name="Conector recto de flecha 11"/>
          <p:cNvCxnSpPr/>
          <p:nvPr/>
        </p:nvCxnSpPr>
        <p:spPr>
          <a:xfrm>
            <a:off x="7832651" y="4524703"/>
            <a:ext cx="2209983" cy="8828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45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cxnSp>
        <p:nvCxnSpPr>
          <p:cNvPr id="11" name="Conector recto de flecha 10"/>
          <p:cNvCxnSpPr/>
          <p:nvPr/>
        </p:nvCxnSpPr>
        <p:spPr>
          <a:xfrm>
            <a:off x="3072003" y="1936803"/>
            <a:ext cx="869815" cy="976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3072004" y="1058599"/>
            <a:ext cx="869815" cy="70569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Subtítulo 4"/>
          <p:cNvSpPr txBox="1">
            <a:spLocks/>
          </p:cNvSpPr>
          <p:nvPr/>
        </p:nvSpPr>
        <p:spPr bwMode="gray">
          <a:xfrm>
            <a:off x="4042932" y="921215"/>
            <a:ext cx="1005510" cy="450386"/>
          </a:xfrm>
          <a:prstGeom prst="rect">
            <a:avLst/>
          </a:prstGeom>
          <a:ln w="28575">
            <a:solidFill>
              <a:schemeClr val="bg1"/>
            </a:solidFill>
          </a:ln>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Gas Rico</a:t>
            </a:r>
            <a:endParaRPr lang="es-ES" cap="none" dirty="0">
              <a:solidFill>
                <a:schemeClr val="bg1"/>
              </a:solidFill>
              <a:latin typeface="Calibri" panose="020F0502020204030204" pitchFamily="34" charset="0"/>
            </a:endParaRPr>
          </a:p>
        </p:txBody>
      </p:sp>
      <p:sp>
        <p:nvSpPr>
          <p:cNvPr id="24" name="Subtítulo 4"/>
          <p:cNvSpPr txBox="1">
            <a:spLocks/>
          </p:cNvSpPr>
          <p:nvPr/>
        </p:nvSpPr>
        <p:spPr bwMode="gray">
          <a:xfrm>
            <a:off x="3989726" y="2930107"/>
            <a:ext cx="958214" cy="450386"/>
          </a:xfrm>
          <a:prstGeom prst="rect">
            <a:avLst/>
          </a:prstGeom>
          <a:ln w="28575">
            <a:noFill/>
          </a:ln>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u="sng" cap="none" dirty="0" smtClean="0">
                <a:solidFill>
                  <a:schemeClr val="bg1"/>
                </a:solidFill>
                <a:latin typeface="Calibri" panose="020F0502020204030204" pitchFamily="34" charset="0"/>
              </a:rPr>
              <a:t>Arrabio</a:t>
            </a:r>
            <a:endParaRPr lang="es-ES" u="sng" cap="none" dirty="0">
              <a:solidFill>
                <a:schemeClr val="bg1"/>
              </a:solidFill>
              <a:latin typeface="Calibri" panose="020F0502020204030204" pitchFamily="34" charset="0"/>
            </a:endParaRPr>
          </a:p>
        </p:txBody>
      </p:sp>
      <p:cxnSp>
        <p:nvCxnSpPr>
          <p:cNvPr id="25" name="Conector recto de flecha 24"/>
          <p:cNvCxnSpPr/>
          <p:nvPr/>
        </p:nvCxnSpPr>
        <p:spPr>
          <a:xfrm>
            <a:off x="3085843" y="3136221"/>
            <a:ext cx="869815" cy="976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Subtítulo 4"/>
          <p:cNvSpPr txBox="1">
            <a:spLocks/>
          </p:cNvSpPr>
          <p:nvPr/>
        </p:nvSpPr>
        <p:spPr bwMode="gray">
          <a:xfrm>
            <a:off x="4025040" y="1723906"/>
            <a:ext cx="1005511" cy="450386"/>
          </a:xfrm>
          <a:prstGeom prst="rect">
            <a:avLst/>
          </a:prstGeom>
          <a:ln w="28575">
            <a:solidFill>
              <a:schemeClr val="bg1"/>
            </a:solidFill>
          </a:ln>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Escoria</a:t>
            </a:r>
            <a:endParaRPr lang="es-ES" cap="none" dirty="0">
              <a:solidFill>
                <a:schemeClr val="bg1"/>
              </a:solidFill>
              <a:latin typeface="Calibri" panose="020F0502020204030204" pitchFamily="34" charset="0"/>
            </a:endParaRPr>
          </a:p>
        </p:txBody>
      </p:sp>
      <p:cxnSp>
        <p:nvCxnSpPr>
          <p:cNvPr id="27" name="Conector recto de flecha 26"/>
          <p:cNvCxnSpPr>
            <a:stCxn id="24" idx="3"/>
          </p:cNvCxnSpPr>
          <p:nvPr/>
        </p:nvCxnSpPr>
        <p:spPr>
          <a:xfrm flipV="1">
            <a:off x="4947940" y="2776636"/>
            <a:ext cx="1459055" cy="37866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Subtítulo 4"/>
          <p:cNvSpPr txBox="1">
            <a:spLocks/>
          </p:cNvSpPr>
          <p:nvPr/>
        </p:nvSpPr>
        <p:spPr bwMode="gray">
          <a:xfrm>
            <a:off x="6428848" y="2453789"/>
            <a:ext cx="1872719" cy="715080"/>
          </a:xfrm>
          <a:prstGeom prst="rect">
            <a:avLst/>
          </a:prstGeom>
          <a:ln w="28575">
            <a:noFill/>
          </a:ln>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u="sng" cap="none" dirty="0" smtClean="0">
                <a:solidFill>
                  <a:schemeClr val="bg1"/>
                </a:solidFill>
                <a:latin typeface="Calibri" panose="020F0502020204030204" pitchFamily="34" charset="0"/>
              </a:rPr>
              <a:t>Pre-tratamiento del Arrabio</a:t>
            </a:r>
            <a:endParaRPr lang="es-ES" u="sng" cap="none" dirty="0">
              <a:solidFill>
                <a:schemeClr val="bg1"/>
              </a:solidFill>
              <a:latin typeface="Calibri" panose="020F0502020204030204" pitchFamily="34" charset="0"/>
            </a:endParaRPr>
          </a:p>
        </p:txBody>
      </p:sp>
      <p:pic>
        <p:nvPicPr>
          <p:cNvPr id="30" name="Imagen 29"/>
          <p:cNvPicPr>
            <a:picLocks noChangeAspect="1"/>
          </p:cNvPicPr>
          <p:nvPr/>
        </p:nvPicPr>
        <p:blipFill>
          <a:blip r:embed="rId3"/>
          <a:stretch>
            <a:fillRect/>
          </a:stretch>
        </p:blipFill>
        <p:spPr>
          <a:xfrm>
            <a:off x="6428848" y="1371601"/>
            <a:ext cx="1474309" cy="1104308"/>
          </a:xfrm>
          <a:prstGeom prst="rect">
            <a:avLst/>
          </a:prstGeom>
        </p:spPr>
      </p:pic>
      <p:sp>
        <p:nvSpPr>
          <p:cNvPr id="32" name="Subtítulo 4"/>
          <p:cNvSpPr txBox="1">
            <a:spLocks/>
          </p:cNvSpPr>
          <p:nvPr/>
        </p:nvSpPr>
        <p:spPr bwMode="gray">
          <a:xfrm>
            <a:off x="6378174" y="1058599"/>
            <a:ext cx="1894572" cy="478596"/>
          </a:xfrm>
          <a:prstGeom prst="rect">
            <a:avLst/>
          </a:prstGeom>
          <a:ln w="28575">
            <a:noFill/>
          </a:ln>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i="1" cap="none" dirty="0" smtClean="0">
                <a:solidFill>
                  <a:schemeClr val="bg1"/>
                </a:solidFill>
                <a:latin typeface="Calibri" panose="020F0502020204030204" pitchFamily="34" charset="0"/>
              </a:rPr>
              <a:t>Cuchara Torpedo</a:t>
            </a:r>
            <a:endParaRPr lang="es-ES" sz="1600" i="1" cap="none" dirty="0">
              <a:solidFill>
                <a:schemeClr val="bg1"/>
              </a:solidFill>
              <a:latin typeface="Calibri" panose="020F0502020204030204" pitchFamily="34" charset="0"/>
            </a:endParaRPr>
          </a:p>
        </p:txBody>
      </p:sp>
      <p:pic>
        <p:nvPicPr>
          <p:cNvPr id="34" name="Imagen 33"/>
          <p:cNvPicPr>
            <a:picLocks noChangeAspect="1"/>
          </p:cNvPicPr>
          <p:nvPr/>
        </p:nvPicPr>
        <p:blipFill>
          <a:blip r:embed="rId4"/>
          <a:stretch>
            <a:fillRect/>
          </a:stretch>
        </p:blipFill>
        <p:spPr>
          <a:xfrm>
            <a:off x="8269638" y="2680138"/>
            <a:ext cx="963251" cy="158510"/>
          </a:xfrm>
          <a:prstGeom prst="rect">
            <a:avLst/>
          </a:prstGeom>
        </p:spPr>
      </p:pic>
      <p:sp>
        <p:nvSpPr>
          <p:cNvPr id="35" name="Subtítulo 4"/>
          <p:cNvSpPr txBox="1">
            <a:spLocks/>
          </p:cNvSpPr>
          <p:nvPr/>
        </p:nvSpPr>
        <p:spPr bwMode="gray">
          <a:xfrm>
            <a:off x="9232889" y="2453789"/>
            <a:ext cx="1198111" cy="920032"/>
          </a:xfrm>
          <a:prstGeom prst="rect">
            <a:avLst/>
          </a:prstGeom>
          <a:ln w="28575">
            <a:noFill/>
          </a:ln>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u="sng" cap="none" dirty="0" smtClean="0">
                <a:solidFill>
                  <a:schemeClr val="bg1"/>
                </a:solidFill>
                <a:latin typeface="Calibri" panose="020F0502020204030204" pitchFamily="34" charset="0"/>
              </a:rPr>
              <a:t>Colada del arrabio en lingotes</a:t>
            </a:r>
            <a:endParaRPr lang="es-ES" u="sng" cap="none" dirty="0">
              <a:solidFill>
                <a:schemeClr val="bg1"/>
              </a:solidFill>
              <a:latin typeface="Calibri" panose="020F0502020204030204" pitchFamily="34" charset="0"/>
            </a:endParaRPr>
          </a:p>
        </p:txBody>
      </p:sp>
      <p:pic>
        <p:nvPicPr>
          <p:cNvPr id="36" name="Imagen 35"/>
          <p:cNvPicPr>
            <a:picLocks noChangeAspect="1"/>
          </p:cNvPicPr>
          <p:nvPr/>
        </p:nvPicPr>
        <p:blipFill>
          <a:blip r:embed="rId5"/>
          <a:stretch>
            <a:fillRect/>
          </a:stretch>
        </p:blipFill>
        <p:spPr>
          <a:xfrm>
            <a:off x="9232889" y="1586267"/>
            <a:ext cx="1110383" cy="831715"/>
          </a:xfrm>
          <a:prstGeom prst="rect">
            <a:avLst/>
          </a:prstGeom>
        </p:spPr>
      </p:pic>
      <p:pic>
        <p:nvPicPr>
          <p:cNvPr id="37" name="Imagen 36"/>
          <p:cNvPicPr>
            <a:picLocks noChangeAspect="1"/>
          </p:cNvPicPr>
          <p:nvPr/>
        </p:nvPicPr>
        <p:blipFill>
          <a:blip r:embed="rId4"/>
          <a:stretch>
            <a:fillRect/>
          </a:stretch>
        </p:blipFill>
        <p:spPr>
          <a:xfrm rot="2565162">
            <a:off x="7866991" y="3494252"/>
            <a:ext cx="1578558" cy="259763"/>
          </a:xfrm>
          <a:prstGeom prst="rect">
            <a:avLst/>
          </a:prstGeom>
        </p:spPr>
      </p:pic>
      <p:pic>
        <p:nvPicPr>
          <p:cNvPr id="39" name="Imagen 38"/>
          <p:cNvPicPr>
            <a:picLocks noChangeAspect="1"/>
          </p:cNvPicPr>
          <p:nvPr/>
        </p:nvPicPr>
        <p:blipFill>
          <a:blip r:embed="rId6"/>
          <a:stretch>
            <a:fillRect/>
          </a:stretch>
        </p:blipFill>
        <p:spPr>
          <a:xfrm>
            <a:off x="9323998" y="3727822"/>
            <a:ext cx="1039026" cy="1673517"/>
          </a:xfrm>
          <a:prstGeom prst="rect">
            <a:avLst/>
          </a:prstGeom>
        </p:spPr>
      </p:pic>
      <p:pic>
        <p:nvPicPr>
          <p:cNvPr id="40" name="Imagen 39"/>
          <p:cNvPicPr>
            <a:picLocks noChangeAspect="1"/>
          </p:cNvPicPr>
          <p:nvPr/>
        </p:nvPicPr>
        <p:blipFill>
          <a:blip r:embed="rId7"/>
          <a:stretch>
            <a:fillRect/>
          </a:stretch>
        </p:blipFill>
        <p:spPr>
          <a:xfrm>
            <a:off x="852413" y="781092"/>
            <a:ext cx="2136368" cy="2852161"/>
          </a:xfrm>
          <a:prstGeom prst="rect">
            <a:avLst/>
          </a:prstGeom>
        </p:spPr>
      </p:pic>
      <p:sp>
        <p:nvSpPr>
          <p:cNvPr id="41" name="Subtítulo 4"/>
          <p:cNvSpPr txBox="1">
            <a:spLocks/>
          </p:cNvSpPr>
          <p:nvPr/>
        </p:nvSpPr>
        <p:spPr bwMode="gray">
          <a:xfrm>
            <a:off x="9323998" y="5401339"/>
            <a:ext cx="1315281" cy="478596"/>
          </a:xfrm>
          <a:prstGeom prst="rect">
            <a:avLst/>
          </a:prstGeom>
          <a:ln w="28575">
            <a:noFill/>
          </a:ln>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i="1" cap="none" dirty="0" smtClean="0">
                <a:solidFill>
                  <a:schemeClr val="bg1"/>
                </a:solidFill>
                <a:latin typeface="Calibri" panose="020F0502020204030204" pitchFamily="34" charset="0"/>
              </a:rPr>
              <a:t>Convertidor Bessemer.</a:t>
            </a:r>
            <a:endParaRPr lang="es-ES" sz="1600" i="1" cap="none" dirty="0">
              <a:solidFill>
                <a:schemeClr val="bg1"/>
              </a:solidFill>
              <a:latin typeface="Calibri" panose="020F0502020204030204" pitchFamily="34" charset="0"/>
            </a:endParaRPr>
          </a:p>
        </p:txBody>
      </p:sp>
      <p:pic>
        <p:nvPicPr>
          <p:cNvPr id="42" name="Imagen 41"/>
          <p:cNvPicPr>
            <a:picLocks noChangeAspect="1"/>
          </p:cNvPicPr>
          <p:nvPr/>
        </p:nvPicPr>
        <p:blipFill>
          <a:blip r:embed="rId4"/>
          <a:stretch>
            <a:fillRect/>
          </a:stretch>
        </p:blipFill>
        <p:spPr>
          <a:xfrm rot="10800000">
            <a:off x="8435558" y="4485325"/>
            <a:ext cx="797327" cy="131206"/>
          </a:xfrm>
          <a:prstGeom prst="rect">
            <a:avLst/>
          </a:prstGeom>
        </p:spPr>
      </p:pic>
      <p:pic>
        <p:nvPicPr>
          <p:cNvPr id="43" name="Imagen 42"/>
          <p:cNvPicPr>
            <a:picLocks noChangeAspect="1"/>
          </p:cNvPicPr>
          <p:nvPr/>
        </p:nvPicPr>
        <p:blipFill>
          <a:blip r:embed="rId4"/>
          <a:stretch>
            <a:fillRect/>
          </a:stretch>
        </p:blipFill>
        <p:spPr>
          <a:xfrm rot="7979468">
            <a:off x="8330152" y="5045490"/>
            <a:ext cx="1066074" cy="175430"/>
          </a:xfrm>
          <a:prstGeom prst="rect">
            <a:avLst/>
          </a:prstGeom>
        </p:spPr>
      </p:pic>
      <p:sp>
        <p:nvSpPr>
          <p:cNvPr id="44" name="Subtítulo 4"/>
          <p:cNvSpPr txBox="1">
            <a:spLocks/>
          </p:cNvSpPr>
          <p:nvPr/>
        </p:nvSpPr>
        <p:spPr bwMode="gray">
          <a:xfrm>
            <a:off x="7650758" y="5535579"/>
            <a:ext cx="925684" cy="344356"/>
          </a:xfrm>
          <a:prstGeom prst="rect">
            <a:avLst/>
          </a:prstGeom>
          <a:ln w="9525">
            <a:solidFill>
              <a:schemeClr val="bg1"/>
            </a:solidFill>
          </a:ln>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Escoria</a:t>
            </a:r>
            <a:endParaRPr lang="es-ES" cap="none" dirty="0">
              <a:solidFill>
                <a:schemeClr val="bg1"/>
              </a:solidFill>
              <a:latin typeface="Calibri" panose="020F0502020204030204" pitchFamily="34" charset="0"/>
            </a:endParaRPr>
          </a:p>
        </p:txBody>
      </p:sp>
      <p:sp>
        <p:nvSpPr>
          <p:cNvPr id="45" name="Subtítulo 4"/>
          <p:cNvSpPr txBox="1">
            <a:spLocks/>
          </p:cNvSpPr>
          <p:nvPr/>
        </p:nvSpPr>
        <p:spPr bwMode="gray">
          <a:xfrm>
            <a:off x="7292577" y="4420659"/>
            <a:ext cx="1283865" cy="344356"/>
          </a:xfrm>
          <a:prstGeom prst="rect">
            <a:avLst/>
          </a:prstGeom>
          <a:ln w="9525">
            <a:noFill/>
          </a:ln>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u="sng" cap="none" dirty="0" smtClean="0">
                <a:solidFill>
                  <a:schemeClr val="bg1"/>
                </a:solidFill>
                <a:latin typeface="Calibri" panose="020F0502020204030204" pitchFamily="34" charset="0"/>
              </a:rPr>
              <a:t>Acero Bruto</a:t>
            </a:r>
            <a:endParaRPr lang="es-ES" u="sng" cap="none" dirty="0">
              <a:solidFill>
                <a:schemeClr val="bg1"/>
              </a:solidFill>
              <a:latin typeface="Calibri" panose="020F0502020204030204" pitchFamily="34" charset="0"/>
            </a:endParaRPr>
          </a:p>
        </p:txBody>
      </p:sp>
      <p:sp>
        <p:nvSpPr>
          <p:cNvPr id="50" name="Subtítulo 4"/>
          <p:cNvSpPr txBox="1">
            <a:spLocks/>
          </p:cNvSpPr>
          <p:nvPr/>
        </p:nvSpPr>
        <p:spPr bwMode="gray">
          <a:xfrm>
            <a:off x="4947940" y="5704182"/>
            <a:ext cx="1911923" cy="390456"/>
          </a:xfrm>
          <a:prstGeom prst="rect">
            <a:avLst/>
          </a:prstGeom>
          <a:ln w="28575">
            <a:noFill/>
          </a:ln>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i="1" cap="none" dirty="0" smtClean="0">
                <a:solidFill>
                  <a:schemeClr val="bg1"/>
                </a:solidFill>
                <a:latin typeface="Calibri" panose="020F0502020204030204" pitchFamily="34" charset="0"/>
              </a:rPr>
              <a:t>Horno Cuchara.</a:t>
            </a:r>
            <a:endParaRPr lang="es-ES" sz="1600" i="1" cap="none" dirty="0">
              <a:solidFill>
                <a:schemeClr val="bg1"/>
              </a:solidFill>
              <a:latin typeface="Calibri" panose="020F0502020204030204" pitchFamily="34" charset="0"/>
            </a:endParaRPr>
          </a:p>
        </p:txBody>
      </p:sp>
      <p:sp>
        <p:nvSpPr>
          <p:cNvPr id="51" name="Subtítulo 4"/>
          <p:cNvSpPr txBox="1">
            <a:spLocks/>
          </p:cNvSpPr>
          <p:nvPr/>
        </p:nvSpPr>
        <p:spPr bwMode="gray">
          <a:xfrm rot="16200000">
            <a:off x="10051131" y="2120090"/>
            <a:ext cx="1759148" cy="341860"/>
          </a:xfrm>
          <a:prstGeom prst="rect">
            <a:avLst/>
          </a:prstGeom>
          <a:ln w="9525">
            <a:noFill/>
          </a:ln>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Para almacenar</a:t>
            </a:r>
            <a:endParaRPr lang="es-ES" cap="none" dirty="0">
              <a:solidFill>
                <a:schemeClr val="bg1"/>
              </a:solidFill>
              <a:latin typeface="Calibri" panose="020F0502020204030204" pitchFamily="34" charset="0"/>
            </a:endParaRPr>
          </a:p>
        </p:txBody>
      </p:sp>
      <p:sp>
        <p:nvSpPr>
          <p:cNvPr id="55" name="Abrir llave 54"/>
          <p:cNvSpPr/>
          <p:nvPr/>
        </p:nvSpPr>
        <p:spPr>
          <a:xfrm>
            <a:off x="10448056" y="1641460"/>
            <a:ext cx="382445" cy="1527409"/>
          </a:xfrm>
          <a:prstGeom prst="leftBrace">
            <a:avLst>
              <a:gd name="adj1" fmla="val 8333"/>
              <a:gd name="adj2" fmla="val 2689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56" name="Imagen 55"/>
          <p:cNvPicPr>
            <a:picLocks noChangeAspect="1"/>
          </p:cNvPicPr>
          <p:nvPr/>
        </p:nvPicPr>
        <p:blipFill>
          <a:blip r:embed="rId8"/>
          <a:stretch>
            <a:fillRect/>
          </a:stretch>
        </p:blipFill>
        <p:spPr>
          <a:xfrm>
            <a:off x="4642345" y="4245849"/>
            <a:ext cx="2144691" cy="1458705"/>
          </a:xfrm>
          <a:prstGeom prst="rect">
            <a:avLst/>
          </a:prstGeom>
        </p:spPr>
      </p:pic>
      <p:sp>
        <p:nvSpPr>
          <p:cNvPr id="1025" name="Rectángulo redondeado 1024"/>
          <p:cNvSpPr/>
          <p:nvPr/>
        </p:nvSpPr>
        <p:spPr>
          <a:xfrm>
            <a:off x="791719" y="3897849"/>
            <a:ext cx="6103831" cy="218950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28" name="Conector recto de flecha 1027"/>
          <p:cNvCxnSpPr>
            <a:stCxn id="45" idx="1"/>
          </p:cNvCxnSpPr>
          <p:nvPr/>
        </p:nvCxnSpPr>
        <p:spPr>
          <a:xfrm flipH="1" flipV="1">
            <a:off x="6956244" y="4590809"/>
            <a:ext cx="336333" cy="202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 name="Subtítulo 4"/>
          <p:cNvSpPr txBox="1">
            <a:spLocks/>
          </p:cNvSpPr>
          <p:nvPr/>
        </p:nvSpPr>
        <p:spPr bwMode="gray">
          <a:xfrm>
            <a:off x="3220771" y="3874051"/>
            <a:ext cx="2218331" cy="450386"/>
          </a:xfrm>
          <a:prstGeom prst="rect">
            <a:avLst/>
          </a:prstGeom>
          <a:ln w="28575">
            <a:noFill/>
          </a:ln>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b="1" cap="none" dirty="0" smtClean="0">
                <a:solidFill>
                  <a:srgbClr val="FFFF00"/>
                </a:solidFill>
                <a:latin typeface="Calibri" panose="020F0502020204030204" pitchFamily="34" charset="0"/>
              </a:rPr>
              <a:t>Metalurgia Secundaria</a:t>
            </a:r>
            <a:endParaRPr lang="es-ES" sz="1600" b="1" cap="none" dirty="0">
              <a:solidFill>
                <a:srgbClr val="FFFF00"/>
              </a:solidFill>
              <a:latin typeface="Calibri" panose="020F0502020204030204" pitchFamily="34" charset="0"/>
            </a:endParaRPr>
          </a:p>
        </p:txBody>
      </p:sp>
      <p:sp>
        <p:nvSpPr>
          <p:cNvPr id="73" name="Subtítulo 4"/>
          <p:cNvSpPr txBox="1">
            <a:spLocks/>
          </p:cNvSpPr>
          <p:nvPr/>
        </p:nvSpPr>
        <p:spPr bwMode="gray">
          <a:xfrm>
            <a:off x="3503469" y="5359826"/>
            <a:ext cx="925684" cy="344356"/>
          </a:xfrm>
          <a:prstGeom prst="rect">
            <a:avLst/>
          </a:prstGeom>
          <a:ln w="9525">
            <a:solidFill>
              <a:schemeClr val="bg1"/>
            </a:solidFill>
          </a:ln>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Escoria</a:t>
            </a:r>
            <a:endParaRPr lang="es-ES" cap="none" dirty="0">
              <a:solidFill>
                <a:schemeClr val="bg1"/>
              </a:solidFill>
              <a:latin typeface="Calibri" panose="020F0502020204030204" pitchFamily="34" charset="0"/>
            </a:endParaRPr>
          </a:p>
        </p:txBody>
      </p:sp>
      <p:cxnSp>
        <p:nvCxnSpPr>
          <p:cNvPr id="74" name="Conector recto de flecha 73"/>
          <p:cNvCxnSpPr>
            <a:endCxn id="73" idx="0"/>
          </p:cNvCxnSpPr>
          <p:nvPr/>
        </p:nvCxnSpPr>
        <p:spPr>
          <a:xfrm flipH="1">
            <a:off x="3966311" y="4995154"/>
            <a:ext cx="544826" cy="36467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p:cNvCxnSpPr/>
          <p:nvPr/>
        </p:nvCxnSpPr>
        <p:spPr>
          <a:xfrm flipH="1">
            <a:off x="4025040" y="4604684"/>
            <a:ext cx="502756"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Subtítulo 4"/>
          <p:cNvSpPr txBox="1">
            <a:spLocks/>
          </p:cNvSpPr>
          <p:nvPr/>
        </p:nvSpPr>
        <p:spPr bwMode="gray">
          <a:xfrm>
            <a:off x="3335868" y="4405423"/>
            <a:ext cx="840614" cy="359592"/>
          </a:xfrm>
          <a:prstGeom prst="rect">
            <a:avLst/>
          </a:prstGeom>
          <a:ln w="9525">
            <a:noFill/>
          </a:ln>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u="sng" cap="none" dirty="0" smtClean="0">
                <a:solidFill>
                  <a:schemeClr val="bg1"/>
                </a:solidFill>
                <a:latin typeface="Calibri" panose="020F0502020204030204" pitchFamily="34" charset="0"/>
              </a:rPr>
              <a:t>Acero</a:t>
            </a:r>
            <a:endParaRPr lang="es-ES" u="sng" cap="none" dirty="0">
              <a:solidFill>
                <a:schemeClr val="bg1"/>
              </a:solidFill>
              <a:latin typeface="Calibri" panose="020F0502020204030204" pitchFamily="34" charset="0"/>
            </a:endParaRPr>
          </a:p>
        </p:txBody>
      </p:sp>
      <p:sp>
        <p:nvSpPr>
          <p:cNvPr id="88" name="Subtítulo 4"/>
          <p:cNvSpPr txBox="1">
            <a:spLocks/>
          </p:cNvSpPr>
          <p:nvPr/>
        </p:nvSpPr>
        <p:spPr bwMode="gray">
          <a:xfrm>
            <a:off x="784568" y="4245849"/>
            <a:ext cx="1857260" cy="498527"/>
          </a:xfrm>
          <a:prstGeom prst="rect">
            <a:avLst/>
          </a:prstGeom>
          <a:ln w="9525">
            <a:noFill/>
          </a:ln>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 </a:t>
            </a:r>
            <a:r>
              <a:rPr lang="es-ES" sz="1600" u="sng" cap="none" dirty="0" smtClean="0">
                <a:solidFill>
                  <a:schemeClr val="bg1"/>
                </a:solidFill>
                <a:latin typeface="Calibri" panose="020F0502020204030204" pitchFamily="34" charset="0"/>
              </a:rPr>
              <a:t>Colada Continua;</a:t>
            </a:r>
            <a:r>
              <a:rPr lang="es-ES" sz="1600" cap="none" dirty="0" smtClean="0">
                <a:solidFill>
                  <a:schemeClr val="bg1"/>
                </a:solidFill>
                <a:latin typeface="Calibri" panose="020F0502020204030204" pitchFamily="34" charset="0"/>
              </a:rPr>
              <a:t> </a:t>
            </a:r>
            <a:r>
              <a:rPr lang="es-ES" sz="1600" cap="none" dirty="0" err="1" smtClean="0">
                <a:solidFill>
                  <a:schemeClr val="bg1"/>
                </a:solidFill>
                <a:latin typeface="Calibri" panose="020F0502020204030204" pitchFamily="34" charset="0"/>
              </a:rPr>
              <a:t>Semi</a:t>
            </a:r>
            <a:r>
              <a:rPr lang="es-ES" sz="1600" cap="none" dirty="0" smtClean="0">
                <a:solidFill>
                  <a:schemeClr val="bg1"/>
                </a:solidFill>
                <a:latin typeface="Calibri" panose="020F0502020204030204" pitchFamily="34" charset="0"/>
              </a:rPr>
              <a:t> productos</a:t>
            </a:r>
          </a:p>
          <a:p>
            <a:endParaRPr lang="es-ES" sz="1600" u="sng" cap="none" dirty="0">
              <a:solidFill>
                <a:schemeClr val="bg1"/>
              </a:solidFill>
              <a:latin typeface="Calibri" panose="020F0502020204030204" pitchFamily="34" charset="0"/>
            </a:endParaRPr>
          </a:p>
        </p:txBody>
      </p:sp>
      <p:sp>
        <p:nvSpPr>
          <p:cNvPr id="89" name="Subtítulo 4"/>
          <p:cNvSpPr txBox="1">
            <a:spLocks/>
          </p:cNvSpPr>
          <p:nvPr/>
        </p:nvSpPr>
        <p:spPr bwMode="gray">
          <a:xfrm>
            <a:off x="791719" y="4844360"/>
            <a:ext cx="2081601" cy="498527"/>
          </a:xfrm>
          <a:prstGeom prst="rect">
            <a:avLst/>
          </a:prstGeom>
          <a:ln w="9525">
            <a:noFill/>
          </a:ln>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 </a:t>
            </a:r>
            <a:r>
              <a:rPr lang="es-ES" sz="1600" u="sng" cap="none" dirty="0" smtClean="0">
                <a:solidFill>
                  <a:schemeClr val="bg1"/>
                </a:solidFill>
                <a:latin typeface="Calibri" panose="020F0502020204030204" pitchFamily="34" charset="0"/>
              </a:rPr>
              <a:t>Colada </a:t>
            </a:r>
            <a:r>
              <a:rPr lang="es-ES" sz="1600" u="sng" cap="none" dirty="0" err="1" smtClean="0">
                <a:solidFill>
                  <a:schemeClr val="bg1"/>
                </a:solidFill>
                <a:latin typeface="Calibri" panose="020F0502020204030204" pitchFamily="34" charset="0"/>
              </a:rPr>
              <a:t>Convencjonal</a:t>
            </a:r>
            <a:r>
              <a:rPr lang="es-ES" sz="1600" u="sng" cap="none" dirty="0" smtClean="0">
                <a:solidFill>
                  <a:schemeClr val="bg1"/>
                </a:solidFill>
                <a:latin typeface="Calibri" panose="020F0502020204030204" pitchFamily="34" charset="0"/>
              </a:rPr>
              <a:t>;</a:t>
            </a:r>
            <a:r>
              <a:rPr lang="es-ES" sz="1600" cap="none" dirty="0" smtClean="0">
                <a:solidFill>
                  <a:schemeClr val="bg1"/>
                </a:solidFill>
                <a:latin typeface="Calibri" panose="020F0502020204030204" pitchFamily="34" charset="0"/>
              </a:rPr>
              <a:t>     Lingotes</a:t>
            </a:r>
            <a:endParaRPr lang="es-ES" sz="1600" u="sng" cap="none" dirty="0">
              <a:solidFill>
                <a:schemeClr val="bg1"/>
              </a:solidFill>
              <a:latin typeface="Calibri" panose="020F0502020204030204" pitchFamily="34" charset="0"/>
            </a:endParaRPr>
          </a:p>
        </p:txBody>
      </p:sp>
      <p:sp>
        <p:nvSpPr>
          <p:cNvPr id="90" name="Subtítulo 4"/>
          <p:cNvSpPr txBox="1">
            <a:spLocks/>
          </p:cNvSpPr>
          <p:nvPr/>
        </p:nvSpPr>
        <p:spPr bwMode="gray">
          <a:xfrm>
            <a:off x="1255803" y="5612622"/>
            <a:ext cx="1618066" cy="498527"/>
          </a:xfrm>
          <a:prstGeom prst="rect">
            <a:avLst/>
          </a:prstGeom>
          <a:ln w="9525">
            <a:noFill/>
          </a:ln>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 </a:t>
            </a:r>
            <a:r>
              <a:rPr lang="es-ES" sz="1600" u="sng" cap="none" dirty="0" smtClean="0">
                <a:solidFill>
                  <a:schemeClr val="bg1"/>
                </a:solidFill>
                <a:latin typeface="Calibri" panose="020F0502020204030204" pitchFamily="34" charset="0"/>
              </a:rPr>
              <a:t>Moldeo;</a:t>
            </a:r>
            <a:r>
              <a:rPr lang="es-ES" sz="1600" cap="none" dirty="0" smtClean="0">
                <a:solidFill>
                  <a:schemeClr val="bg1"/>
                </a:solidFill>
                <a:latin typeface="Calibri" panose="020F0502020204030204" pitchFamily="34" charset="0"/>
              </a:rPr>
              <a:t> Piezas</a:t>
            </a:r>
            <a:endParaRPr lang="es-ES" sz="1600" u="sng" cap="none" dirty="0">
              <a:solidFill>
                <a:schemeClr val="bg1"/>
              </a:solidFill>
              <a:latin typeface="Calibri" panose="020F0502020204030204" pitchFamily="34" charset="0"/>
            </a:endParaRPr>
          </a:p>
        </p:txBody>
      </p:sp>
      <p:sp>
        <p:nvSpPr>
          <p:cNvPr id="91" name="Abrir llave 90"/>
          <p:cNvSpPr/>
          <p:nvPr/>
        </p:nvSpPr>
        <p:spPr>
          <a:xfrm rot="10800000">
            <a:off x="2732942" y="4237210"/>
            <a:ext cx="343509" cy="1164127"/>
          </a:xfrm>
          <a:prstGeom prst="leftBrace">
            <a:avLst>
              <a:gd name="adj1" fmla="val 8333"/>
              <a:gd name="adj2" fmla="val 50924"/>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92" name="Conector recto de flecha 91"/>
          <p:cNvCxnSpPr/>
          <p:nvPr/>
        </p:nvCxnSpPr>
        <p:spPr>
          <a:xfrm flipH="1">
            <a:off x="3098964" y="4757728"/>
            <a:ext cx="404505" cy="6154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ector recto de flecha 94"/>
          <p:cNvCxnSpPr/>
          <p:nvPr/>
        </p:nvCxnSpPr>
        <p:spPr>
          <a:xfrm flipH="1">
            <a:off x="2779213" y="4765015"/>
            <a:ext cx="770141" cy="101794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Subtítulo 4"/>
          <p:cNvSpPr txBox="1">
            <a:spLocks/>
          </p:cNvSpPr>
          <p:nvPr/>
        </p:nvSpPr>
        <p:spPr bwMode="gray">
          <a:xfrm>
            <a:off x="1930495" y="832760"/>
            <a:ext cx="1453139" cy="478596"/>
          </a:xfrm>
          <a:prstGeom prst="rect">
            <a:avLst/>
          </a:prstGeom>
          <a:ln w="28575">
            <a:noFill/>
          </a:ln>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i="1" cap="none" dirty="0" smtClean="0">
                <a:solidFill>
                  <a:schemeClr val="tx1"/>
                </a:solidFill>
                <a:latin typeface="Calibri" panose="020F0502020204030204" pitchFamily="34" charset="0"/>
              </a:rPr>
              <a:t>Alto Horno</a:t>
            </a:r>
            <a:endParaRPr lang="es-ES" i="1" cap="none" dirty="0">
              <a:solidFill>
                <a:schemeClr val="tx1"/>
              </a:solidFill>
              <a:latin typeface="Calibri" panose="020F0502020204030204" pitchFamily="34" charset="0"/>
            </a:endParaRPr>
          </a:p>
        </p:txBody>
      </p:sp>
      <p:sp>
        <p:nvSpPr>
          <p:cNvPr id="46" name="CuadroTexto 45"/>
          <p:cNvSpPr txBox="1"/>
          <p:nvPr/>
        </p:nvSpPr>
        <p:spPr>
          <a:xfrm>
            <a:off x="8480505" y="2395492"/>
            <a:ext cx="397683" cy="338554"/>
          </a:xfrm>
          <a:prstGeom prst="rect">
            <a:avLst/>
          </a:prstGeom>
          <a:noFill/>
        </p:spPr>
        <p:txBody>
          <a:bodyPr wrap="square" rtlCol="0">
            <a:spAutoFit/>
          </a:bodyPr>
          <a:lstStyle/>
          <a:p>
            <a:r>
              <a:rPr lang="es-ES" sz="1600" b="1" dirty="0" smtClean="0">
                <a:solidFill>
                  <a:schemeClr val="bg1"/>
                </a:solidFill>
                <a:latin typeface="Arial" panose="020B0604020202020204" pitchFamily="34" charset="0"/>
                <a:cs typeface="Arial" panose="020B0604020202020204" pitchFamily="34" charset="0"/>
              </a:rPr>
              <a:t>1º</a:t>
            </a:r>
            <a:endParaRPr lang="es-ES" sz="1600" b="1" dirty="0">
              <a:solidFill>
                <a:schemeClr val="bg1"/>
              </a:solidFill>
              <a:latin typeface="Arial" panose="020B0604020202020204" pitchFamily="34" charset="0"/>
              <a:cs typeface="Arial" panose="020B0604020202020204" pitchFamily="34" charset="0"/>
            </a:endParaRPr>
          </a:p>
        </p:txBody>
      </p:sp>
      <p:sp>
        <p:nvSpPr>
          <p:cNvPr id="47" name="CuadroTexto 46"/>
          <p:cNvSpPr txBox="1"/>
          <p:nvPr/>
        </p:nvSpPr>
        <p:spPr>
          <a:xfrm>
            <a:off x="8113600" y="3538775"/>
            <a:ext cx="397683" cy="338554"/>
          </a:xfrm>
          <a:prstGeom prst="rect">
            <a:avLst/>
          </a:prstGeom>
          <a:noFill/>
        </p:spPr>
        <p:txBody>
          <a:bodyPr wrap="square" rtlCol="0">
            <a:spAutoFit/>
          </a:bodyPr>
          <a:lstStyle/>
          <a:p>
            <a:r>
              <a:rPr lang="es-ES" sz="1600" b="1" dirty="0">
                <a:solidFill>
                  <a:schemeClr val="bg1"/>
                </a:solidFill>
                <a:latin typeface="Arial" panose="020B0604020202020204" pitchFamily="34" charset="0"/>
                <a:cs typeface="Arial" panose="020B0604020202020204" pitchFamily="34" charset="0"/>
              </a:rPr>
              <a:t>2</a:t>
            </a:r>
            <a:r>
              <a:rPr lang="es-ES" sz="1600" b="1" dirty="0" smtClean="0">
                <a:solidFill>
                  <a:schemeClr val="bg1"/>
                </a:solidFill>
                <a:latin typeface="Arial" panose="020B0604020202020204" pitchFamily="34" charset="0"/>
                <a:cs typeface="Arial" panose="020B0604020202020204" pitchFamily="34" charset="0"/>
              </a:rPr>
              <a:t>º</a:t>
            </a:r>
            <a:endParaRPr lang="es-E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86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a:spLocks noGrp="1"/>
          </p:cNvSpPr>
          <p:nvPr>
            <p:ph type="subTitle" idx="1"/>
          </p:nvPr>
        </p:nvSpPr>
        <p:spPr>
          <a:xfrm>
            <a:off x="1439916" y="1215245"/>
            <a:ext cx="1918139" cy="455899"/>
          </a:xfrm>
        </p:spPr>
        <p:txBody>
          <a:bodyPr/>
          <a:lstStyle/>
          <a:p>
            <a:r>
              <a:rPr lang="es-ES" b="1" cap="none" dirty="0" err="1" smtClean="0">
                <a:solidFill>
                  <a:schemeClr val="bg1"/>
                </a:solidFill>
                <a:latin typeface="Calibri" panose="020F0502020204030204" pitchFamily="34" charset="0"/>
              </a:rPr>
              <a:t>Semi</a:t>
            </a:r>
            <a:r>
              <a:rPr lang="es-ES" b="1" cap="none" dirty="0" smtClean="0">
                <a:solidFill>
                  <a:schemeClr val="bg1"/>
                </a:solidFill>
                <a:latin typeface="Calibri" panose="020F0502020204030204" pitchFamily="34" charset="0"/>
              </a:rPr>
              <a:t>-productos;</a:t>
            </a:r>
            <a:endParaRPr lang="es-ES" b="1" cap="none" dirty="0">
              <a:solidFill>
                <a:schemeClr val="bg1"/>
              </a:solidFill>
              <a:latin typeface="Calibri" panose="020F0502020204030204" pitchFamily="34" charset="0"/>
            </a:endParaRPr>
          </a:p>
        </p:txBody>
      </p:sp>
      <p:sp>
        <p:nvSpPr>
          <p:cNvPr id="8" name="CuadroTexto 7"/>
          <p:cNvSpPr txBox="1"/>
          <p:nvPr/>
        </p:nvSpPr>
        <p:spPr>
          <a:xfrm>
            <a:off x="1219198" y="2128344"/>
            <a:ext cx="441435" cy="369332"/>
          </a:xfrm>
          <a:prstGeom prst="rect">
            <a:avLst/>
          </a:prstGeom>
          <a:noFill/>
        </p:spPr>
        <p:txBody>
          <a:bodyPr wrap="square" rtlCol="0">
            <a:spAutoFit/>
          </a:bodyPr>
          <a:lstStyle/>
          <a:p>
            <a:r>
              <a:rPr lang="es-ES" b="1" dirty="0" smtClean="0">
                <a:solidFill>
                  <a:srgbClr val="FFFF00"/>
                </a:solidFill>
                <a:latin typeface="Calibri" panose="020F0502020204030204" pitchFamily="34" charset="0"/>
              </a:rPr>
              <a:t>1º</a:t>
            </a:r>
            <a:endParaRPr lang="es-ES" b="1" dirty="0">
              <a:solidFill>
                <a:srgbClr val="FFFF00"/>
              </a:solidFill>
              <a:latin typeface="Calibri" panose="020F0502020204030204" pitchFamily="34" charset="0"/>
            </a:endParaRPr>
          </a:p>
        </p:txBody>
      </p:sp>
      <p:sp>
        <p:nvSpPr>
          <p:cNvPr id="9" name="CuadroTexto 8"/>
          <p:cNvSpPr txBox="1"/>
          <p:nvPr/>
        </p:nvSpPr>
        <p:spPr>
          <a:xfrm>
            <a:off x="1219198" y="3967446"/>
            <a:ext cx="441435" cy="369332"/>
          </a:xfrm>
          <a:prstGeom prst="rect">
            <a:avLst/>
          </a:prstGeom>
          <a:noFill/>
        </p:spPr>
        <p:txBody>
          <a:bodyPr wrap="square" rtlCol="0">
            <a:spAutoFit/>
          </a:bodyPr>
          <a:lstStyle/>
          <a:p>
            <a:r>
              <a:rPr lang="es-ES" b="1" dirty="0">
                <a:solidFill>
                  <a:srgbClr val="FFFF00"/>
                </a:solidFill>
                <a:latin typeface="Calibri" panose="020F0502020204030204" pitchFamily="34" charset="0"/>
              </a:rPr>
              <a:t>2</a:t>
            </a:r>
            <a:r>
              <a:rPr lang="es-ES" b="1" dirty="0" smtClean="0">
                <a:solidFill>
                  <a:srgbClr val="FFFF00"/>
                </a:solidFill>
                <a:latin typeface="Calibri" panose="020F0502020204030204" pitchFamily="34" charset="0"/>
              </a:rPr>
              <a:t>º</a:t>
            </a:r>
            <a:endParaRPr lang="es-ES" b="1" dirty="0">
              <a:solidFill>
                <a:srgbClr val="FFFF00"/>
              </a:solidFill>
              <a:latin typeface="Calibri" panose="020F0502020204030204" pitchFamily="34" charset="0"/>
            </a:endParaRPr>
          </a:p>
        </p:txBody>
      </p:sp>
      <p:pic>
        <p:nvPicPr>
          <p:cNvPr id="10" name="Imagen 9"/>
          <p:cNvPicPr>
            <a:picLocks noChangeAspect="1"/>
          </p:cNvPicPr>
          <p:nvPr/>
        </p:nvPicPr>
        <p:blipFill>
          <a:blip r:embed="rId3"/>
          <a:stretch>
            <a:fillRect/>
          </a:stretch>
        </p:blipFill>
        <p:spPr>
          <a:xfrm>
            <a:off x="1644867" y="4459999"/>
            <a:ext cx="1864929" cy="1491943"/>
          </a:xfrm>
          <a:prstGeom prst="rect">
            <a:avLst/>
          </a:prstGeom>
        </p:spPr>
      </p:pic>
      <p:sp>
        <p:nvSpPr>
          <p:cNvPr id="11" name="Subtítulo 4"/>
          <p:cNvSpPr txBox="1">
            <a:spLocks/>
          </p:cNvSpPr>
          <p:nvPr/>
        </p:nvSpPr>
        <p:spPr bwMode="gray">
          <a:xfrm>
            <a:off x="1660633" y="3985773"/>
            <a:ext cx="2529611"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b="1" cap="none" dirty="0" smtClean="0">
                <a:solidFill>
                  <a:schemeClr val="bg1"/>
                </a:solidFill>
                <a:latin typeface="Calibri" panose="020F0502020204030204" pitchFamily="34" charset="0"/>
              </a:rPr>
              <a:t>Vía por moldeo en piezas.</a:t>
            </a:r>
            <a:endParaRPr lang="es-ES" sz="1600" b="1" cap="none" dirty="0">
              <a:solidFill>
                <a:schemeClr val="bg1"/>
              </a:solidFill>
              <a:latin typeface="Calibri" panose="020F0502020204030204" pitchFamily="34" charset="0"/>
            </a:endParaRPr>
          </a:p>
        </p:txBody>
      </p:sp>
      <p:sp>
        <p:nvSpPr>
          <p:cNvPr id="12" name="Subtítulo 4"/>
          <p:cNvSpPr txBox="1">
            <a:spLocks/>
          </p:cNvSpPr>
          <p:nvPr/>
        </p:nvSpPr>
        <p:spPr bwMode="gray">
          <a:xfrm>
            <a:off x="1660633" y="2144610"/>
            <a:ext cx="2186153" cy="81026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b="1" cap="none" dirty="0" smtClean="0">
                <a:solidFill>
                  <a:schemeClr val="bg1"/>
                </a:solidFill>
                <a:latin typeface="Calibri" panose="020F0502020204030204" pitchFamily="34" charset="0"/>
              </a:rPr>
              <a:t>Vía por solidificación</a:t>
            </a:r>
            <a:r>
              <a:rPr lang="es-ES" sz="1600" b="1" cap="none" dirty="0">
                <a:solidFill>
                  <a:schemeClr val="bg1"/>
                </a:solidFill>
                <a:latin typeface="Calibri" panose="020F0502020204030204" pitchFamily="34" charset="0"/>
              </a:rPr>
              <a:t> </a:t>
            </a:r>
            <a:r>
              <a:rPr lang="es-ES" sz="1600" b="1" cap="none" dirty="0" smtClean="0">
                <a:solidFill>
                  <a:schemeClr val="bg1"/>
                </a:solidFill>
                <a:latin typeface="Calibri" panose="020F0502020204030204" pitchFamily="34" charset="0"/>
              </a:rPr>
              <a:t>de </a:t>
            </a:r>
            <a:r>
              <a:rPr lang="es-ES" sz="1600" b="1" cap="none" dirty="0" err="1" smtClean="0">
                <a:solidFill>
                  <a:schemeClr val="bg1"/>
                </a:solidFill>
                <a:latin typeface="Calibri" panose="020F0502020204030204" pitchFamily="34" charset="0"/>
              </a:rPr>
              <a:t>semi</a:t>
            </a:r>
            <a:r>
              <a:rPr lang="es-ES" sz="1600" b="1" cap="none" dirty="0" smtClean="0">
                <a:solidFill>
                  <a:schemeClr val="bg1"/>
                </a:solidFill>
                <a:latin typeface="Calibri" panose="020F0502020204030204" pitchFamily="34" charset="0"/>
              </a:rPr>
              <a:t>-productos</a:t>
            </a:r>
            <a:endParaRPr lang="es-ES" sz="1600" b="1" cap="none" dirty="0">
              <a:solidFill>
                <a:schemeClr val="bg1"/>
              </a:solidFill>
              <a:latin typeface="Calibri" panose="020F0502020204030204" pitchFamily="34" charset="0"/>
            </a:endParaRPr>
          </a:p>
        </p:txBody>
      </p:sp>
      <p:pic>
        <p:nvPicPr>
          <p:cNvPr id="15" name="Imagen 14"/>
          <p:cNvPicPr>
            <a:picLocks noChangeAspect="1"/>
          </p:cNvPicPr>
          <p:nvPr/>
        </p:nvPicPr>
        <p:blipFill>
          <a:blip r:embed="rId4"/>
          <a:stretch>
            <a:fillRect/>
          </a:stretch>
        </p:blipFill>
        <p:spPr>
          <a:xfrm>
            <a:off x="3846786" y="2144610"/>
            <a:ext cx="1434662" cy="1019365"/>
          </a:xfrm>
          <a:prstGeom prst="rect">
            <a:avLst/>
          </a:prstGeom>
        </p:spPr>
      </p:pic>
      <p:pic>
        <p:nvPicPr>
          <p:cNvPr id="16" name="Imagen 15"/>
          <p:cNvPicPr>
            <a:picLocks noChangeAspect="1"/>
          </p:cNvPicPr>
          <p:nvPr/>
        </p:nvPicPr>
        <p:blipFill>
          <a:blip r:embed="rId5"/>
          <a:stretch>
            <a:fillRect/>
          </a:stretch>
        </p:blipFill>
        <p:spPr>
          <a:xfrm>
            <a:off x="5412357" y="2108261"/>
            <a:ext cx="1409433" cy="1055714"/>
          </a:xfrm>
          <a:prstGeom prst="rect">
            <a:avLst/>
          </a:prstGeom>
        </p:spPr>
      </p:pic>
      <p:sp>
        <p:nvSpPr>
          <p:cNvPr id="17" name="Subtítulo 4"/>
          <p:cNvSpPr txBox="1">
            <a:spLocks/>
          </p:cNvSpPr>
          <p:nvPr/>
        </p:nvSpPr>
        <p:spPr bwMode="gray">
          <a:xfrm>
            <a:off x="4075386" y="3163975"/>
            <a:ext cx="977462"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Lingotes</a:t>
            </a:r>
            <a:endParaRPr lang="es-ES" sz="1600" cap="none" dirty="0">
              <a:solidFill>
                <a:schemeClr val="bg1"/>
              </a:solidFill>
              <a:latin typeface="Calibri" panose="020F0502020204030204" pitchFamily="34" charset="0"/>
            </a:endParaRPr>
          </a:p>
        </p:txBody>
      </p:sp>
      <p:sp>
        <p:nvSpPr>
          <p:cNvPr id="18" name="Subtítulo 4"/>
          <p:cNvSpPr txBox="1">
            <a:spLocks/>
          </p:cNvSpPr>
          <p:nvPr/>
        </p:nvSpPr>
        <p:spPr bwMode="gray">
          <a:xfrm>
            <a:off x="5510048" y="3163975"/>
            <a:ext cx="1197442"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Planchones</a:t>
            </a:r>
            <a:endParaRPr lang="es-ES" sz="1600" cap="none" dirty="0">
              <a:solidFill>
                <a:schemeClr val="bg1"/>
              </a:solidFill>
              <a:latin typeface="Calibri" panose="020F0502020204030204" pitchFamily="34" charset="0"/>
            </a:endParaRPr>
          </a:p>
        </p:txBody>
      </p:sp>
      <p:pic>
        <p:nvPicPr>
          <p:cNvPr id="19" name="Imagen 18"/>
          <p:cNvPicPr>
            <a:picLocks noChangeAspect="1"/>
          </p:cNvPicPr>
          <p:nvPr/>
        </p:nvPicPr>
        <p:blipFill>
          <a:blip r:embed="rId6"/>
          <a:stretch>
            <a:fillRect/>
          </a:stretch>
        </p:blipFill>
        <p:spPr>
          <a:xfrm>
            <a:off x="6936090" y="2128344"/>
            <a:ext cx="1283002" cy="1055373"/>
          </a:xfrm>
          <a:prstGeom prst="rect">
            <a:avLst/>
          </a:prstGeom>
        </p:spPr>
      </p:pic>
      <p:sp>
        <p:nvSpPr>
          <p:cNvPr id="20" name="Subtítulo 4"/>
          <p:cNvSpPr txBox="1">
            <a:spLocks/>
          </p:cNvSpPr>
          <p:nvPr/>
        </p:nvSpPr>
        <p:spPr bwMode="gray">
          <a:xfrm>
            <a:off x="7021650" y="3183717"/>
            <a:ext cx="1197442"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Palanquillas</a:t>
            </a:r>
            <a:endParaRPr lang="es-ES" sz="1600" cap="none" dirty="0">
              <a:solidFill>
                <a:schemeClr val="bg1"/>
              </a:solidFill>
              <a:latin typeface="Calibri" panose="020F0502020204030204" pitchFamily="34" charset="0"/>
            </a:endParaRPr>
          </a:p>
        </p:txBody>
      </p:sp>
      <p:sp>
        <p:nvSpPr>
          <p:cNvPr id="21" name="Abrir llave 20"/>
          <p:cNvSpPr/>
          <p:nvPr/>
        </p:nvSpPr>
        <p:spPr>
          <a:xfrm rot="16200000">
            <a:off x="5736053" y="-566286"/>
            <a:ext cx="593771" cy="4644261"/>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Subtítulo 4"/>
          <p:cNvSpPr txBox="1">
            <a:spLocks/>
          </p:cNvSpPr>
          <p:nvPr/>
        </p:nvSpPr>
        <p:spPr bwMode="gray">
          <a:xfrm>
            <a:off x="3786639" y="1338154"/>
            <a:ext cx="4644260" cy="455899"/>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Almacenamiento, distribución y transformación final</a:t>
            </a:r>
            <a:endParaRPr lang="es-ES" sz="1600" cap="none" dirty="0">
              <a:solidFill>
                <a:schemeClr val="bg1"/>
              </a:solidFill>
              <a:latin typeface="Calibri" panose="020F0502020204030204" pitchFamily="34" charset="0"/>
            </a:endParaRPr>
          </a:p>
        </p:txBody>
      </p:sp>
      <p:sp>
        <p:nvSpPr>
          <p:cNvPr id="23" name="Abrir llave 22"/>
          <p:cNvSpPr/>
          <p:nvPr/>
        </p:nvSpPr>
        <p:spPr>
          <a:xfrm rot="10800000">
            <a:off x="8533252" y="2128344"/>
            <a:ext cx="593771" cy="1134302"/>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 name="Subtítulo 4"/>
          <p:cNvSpPr txBox="1">
            <a:spLocks/>
          </p:cNvSpPr>
          <p:nvPr/>
        </p:nvSpPr>
        <p:spPr bwMode="gray">
          <a:xfrm>
            <a:off x="9127023" y="2549743"/>
            <a:ext cx="1918139" cy="455899"/>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b="1" cap="none" dirty="0" smtClean="0">
                <a:solidFill>
                  <a:schemeClr val="bg1"/>
                </a:solidFill>
                <a:latin typeface="Calibri" panose="020F0502020204030204" pitchFamily="34" charset="0"/>
              </a:rPr>
              <a:t>Transformación Final;</a:t>
            </a:r>
            <a:endParaRPr lang="es-ES" b="1" cap="none" dirty="0">
              <a:solidFill>
                <a:schemeClr val="bg1"/>
              </a:solidFill>
              <a:latin typeface="Calibri" panose="020F0502020204030204" pitchFamily="34" charset="0"/>
            </a:endParaRPr>
          </a:p>
        </p:txBody>
      </p:sp>
      <p:pic>
        <p:nvPicPr>
          <p:cNvPr id="29" name="Imagen 28"/>
          <p:cNvPicPr>
            <a:picLocks noChangeAspect="1"/>
          </p:cNvPicPr>
          <p:nvPr/>
        </p:nvPicPr>
        <p:blipFill>
          <a:blip r:embed="rId7"/>
          <a:stretch>
            <a:fillRect/>
          </a:stretch>
        </p:blipFill>
        <p:spPr>
          <a:xfrm>
            <a:off x="9376017" y="4394036"/>
            <a:ext cx="1954921" cy="1094756"/>
          </a:xfrm>
          <a:prstGeom prst="rect">
            <a:avLst/>
          </a:prstGeom>
        </p:spPr>
      </p:pic>
      <p:sp>
        <p:nvSpPr>
          <p:cNvPr id="30" name="Subtítulo 4"/>
          <p:cNvSpPr txBox="1">
            <a:spLocks/>
          </p:cNvSpPr>
          <p:nvPr/>
        </p:nvSpPr>
        <p:spPr bwMode="gray">
          <a:xfrm>
            <a:off x="10008294" y="5488790"/>
            <a:ext cx="833639" cy="3683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Forja</a:t>
            </a:r>
            <a:endParaRPr lang="es-ES" sz="1600" cap="none" dirty="0">
              <a:solidFill>
                <a:schemeClr val="bg1"/>
              </a:solidFill>
              <a:latin typeface="Calibri" panose="020F0502020204030204" pitchFamily="34" charset="0"/>
            </a:endParaRPr>
          </a:p>
        </p:txBody>
      </p:sp>
      <p:pic>
        <p:nvPicPr>
          <p:cNvPr id="34" name="Imagen 33"/>
          <p:cNvPicPr>
            <a:picLocks noChangeAspect="1"/>
          </p:cNvPicPr>
          <p:nvPr/>
        </p:nvPicPr>
        <p:blipFill>
          <a:blip r:embed="rId8"/>
          <a:stretch>
            <a:fillRect/>
          </a:stretch>
        </p:blipFill>
        <p:spPr>
          <a:xfrm>
            <a:off x="7685337" y="4394035"/>
            <a:ext cx="1621332" cy="1075014"/>
          </a:xfrm>
          <a:prstGeom prst="rect">
            <a:avLst/>
          </a:prstGeom>
        </p:spPr>
      </p:pic>
      <p:sp>
        <p:nvSpPr>
          <p:cNvPr id="35" name="Subtítulo 4"/>
          <p:cNvSpPr txBox="1">
            <a:spLocks/>
          </p:cNvSpPr>
          <p:nvPr/>
        </p:nvSpPr>
        <p:spPr bwMode="gray">
          <a:xfrm>
            <a:off x="7814405" y="5488790"/>
            <a:ext cx="1363196" cy="54650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ES" sz="1600" cap="none" dirty="0" smtClean="0">
                <a:solidFill>
                  <a:schemeClr val="bg1"/>
                </a:solidFill>
                <a:latin typeface="Calibri" panose="020F0502020204030204" pitchFamily="34" charset="0"/>
              </a:rPr>
              <a:t>Laminación en caliente</a:t>
            </a:r>
            <a:endParaRPr lang="es-ES" sz="1600" cap="none" dirty="0">
              <a:solidFill>
                <a:schemeClr val="bg1"/>
              </a:solidFill>
              <a:latin typeface="Calibri" panose="020F0502020204030204" pitchFamily="34" charset="0"/>
            </a:endParaRPr>
          </a:p>
        </p:txBody>
      </p:sp>
      <p:pic>
        <p:nvPicPr>
          <p:cNvPr id="36" name="Imagen 35"/>
          <p:cNvPicPr>
            <a:picLocks noChangeAspect="1"/>
          </p:cNvPicPr>
          <p:nvPr/>
        </p:nvPicPr>
        <p:blipFill>
          <a:blip r:embed="rId9"/>
          <a:stretch>
            <a:fillRect/>
          </a:stretch>
        </p:blipFill>
        <p:spPr>
          <a:xfrm>
            <a:off x="6137458" y="4394036"/>
            <a:ext cx="1461555" cy="1094756"/>
          </a:xfrm>
          <a:prstGeom prst="rect">
            <a:avLst/>
          </a:prstGeom>
        </p:spPr>
      </p:pic>
      <p:sp>
        <p:nvSpPr>
          <p:cNvPr id="37" name="Subtítulo 4"/>
          <p:cNvSpPr txBox="1">
            <a:spLocks/>
          </p:cNvSpPr>
          <p:nvPr/>
        </p:nvSpPr>
        <p:spPr bwMode="gray">
          <a:xfrm>
            <a:off x="6235817" y="5488790"/>
            <a:ext cx="1363196" cy="54650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ES" sz="1600" cap="none" dirty="0" smtClean="0">
                <a:solidFill>
                  <a:schemeClr val="bg1"/>
                </a:solidFill>
                <a:latin typeface="Calibri" panose="020F0502020204030204" pitchFamily="34" charset="0"/>
              </a:rPr>
              <a:t>Laminación en frío</a:t>
            </a:r>
            <a:endParaRPr lang="es-ES" sz="1600" cap="none" dirty="0">
              <a:solidFill>
                <a:schemeClr val="bg1"/>
              </a:solidFill>
              <a:latin typeface="Calibri" panose="020F0502020204030204" pitchFamily="34" charset="0"/>
            </a:endParaRPr>
          </a:p>
        </p:txBody>
      </p:sp>
      <p:sp>
        <p:nvSpPr>
          <p:cNvPr id="38" name="Rectángulo redondeado 37"/>
          <p:cNvSpPr/>
          <p:nvPr/>
        </p:nvSpPr>
        <p:spPr>
          <a:xfrm>
            <a:off x="5967248" y="3995050"/>
            <a:ext cx="5517516" cy="2095933"/>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bajo 3"/>
          <p:cNvSpPr/>
          <p:nvPr/>
        </p:nvSpPr>
        <p:spPr>
          <a:xfrm>
            <a:off x="9870629" y="2954876"/>
            <a:ext cx="317265" cy="89191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351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a:spLocks noGrp="1"/>
          </p:cNvSpPr>
          <p:nvPr>
            <p:ph type="subTitle" idx="1"/>
          </p:nvPr>
        </p:nvSpPr>
        <p:spPr>
          <a:xfrm>
            <a:off x="1446021" y="1020313"/>
            <a:ext cx="3936125" cy="613555"/>
          </a:xfrm>
        </p:spPr>
        <p:txBody>
          <a:bodyPr>
            <a:normAutofit/>
          </a:bodyPr>
          <a:lstStyle/>
          <a:p>
            <a:r>
              <a:rPr lang="es-ES" b="1" cap="none" dirty="0" smtClean="0">
                <a:solidFill>
                  <a:schemeClr val="bg1"/>
                </a:solidFill>
                <a:latin typeface="Calibri" panose="020F0502020204030204" pitchFamily="34" charset="0"/>
              </a:rPr>
              <a:t>Producto comerciales de los aceros</a:t>
            </a:r>
            <a:endParaRPr lang="es-ES" b="1" cap="none" dirty="0">
              <a:solidFill>
                <a:schemeClr val="bg1"/>
              </a:solidFill>
              <a:latin typeface="Calibri" panose="020F0502020204030204" pitchFamily="34" charset="0"/>
            </a:endParaRPr>
          </a:p>
        </p:txBody>
      </p:sp>
      <p:pic>
        <p:nvPicPr>
          <p:cNvPr id="8" name="Imagen 7"/>
          <p:cNvPicPr>
            <a:picLocks noChangeAspect="1"/>
          </p:cNvPicPr>
          <p:nvPr/>
        </p:nvPicPr>
        <p:blipFill>
          <a:blip r:embed="rId3"/>
          <a:stretch>
            <a:fillRect/>
          </a:stretch>
        </p:blipFill>
        <p:spPr>
          <a:xfrm>
            <a:off x="1446021" y="2170223"/>
            <a:ext cx="1968989" cy="1061710"/>
          </a:xfrm>
          <a:prstGeom prst="rect">
            <a:avLst/>
          </a:prstGeom>
        </p:spPr>
      </p:pic>
      <p:sp>
        <p:nvSpPr>
          <p:cNvPr id="9" name="Subtítulo 4"/>
          <p:cNvSpPr txBox="1">
            <a:spLocks/>
          </p:cNvSpPr>
          <p:nvPr/>
        </p:nvSpPr>
        <p:spPr bwMode="gray">
          <a:xfrm>
            <a:off x="1986209" y="3331453"/>
            <a:ext cx="977462"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Chapas</a:t>
            </a:r>
            <a:endParaRPr lang="es-ES" sz="1600" cap="none" dirty="0">
              <a:solidFill>
                <a:schemeClr val="bg1"/>
              </a:solidFill>
              <a:latin typeface="Calibri" panose="020F0502020204030204" pitchFamily="34" charset="0"/>
            </a:endParaRPr>
          </a:p>
        </p:txBody>
      </p:sp>
      <p:pic>
        <p:nvPicPr>
          <p:cNvPr id="10" name="Imagen 9"/>
          <p:cNvPicPr>
            <a:picLocks noChangeAspect="1"/>
          </p:cNvPicPr>
          <p:nvPr/>
        </p:nvPicPr>
        <p:blipFill>
          <a:blip r:embed="rId4"/>
          <a:stretch>
            <a:fillRect/>
          </a:stretch>
        </p:blipFill>
        <p:spPr>
          <a:xfrm>
            <a:off x="3594138" y="2165649"/>
            <a:ext cx="1492798" cy="1066284"/>
          </a:xfrm>
          <a:prstGeom prst="rect">
            <a:avLst/>
          </a:prstGeom>
        </p:spPr>
      </p:pic>
      <p:sp>
        <p:nvSpPr>
          <p:cNvPr id="11" name="Subtítulo 4"/>
          <p:cNvSpPr txBox="1">
            <a:spLocks/>
          </p:cNvSpPr>
          <p:nvPr/>
        </p:nvSpPr>
        <p:spPr bwMode="gray">
          <a:xfrm>
            <a:off x="3851806" y="3320616"/>
            <a:ext cx="977462"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Bobinas</a:t>
            </a:r>
            <a:endParaRPr lang="es-ES" sz="1600" cap="none" dirty="0">
              <a:solidFill>
                <a:schemeClr val="bg1"/>
              </a:solidFill>
              <a:latin typeface="Calibri" panose="020F0502020204030204" pitchFamily="34" charset="0"/>
            </a:endParaRPr>
          </a:p>
        </p:txBody>
      </p:sp>
      <p:pic>
        <p:nvPicPr>
          <p:cNvPr id="12" name="Imagen 11"/>
          <p:cNvPicPr>
            <a:picLocks noChangeAspect="1"/>
          </p:cNvPicPr>
          <p:nvPr/>
        </p:nvPicPr>
        <p:blipFill>
          <a:blip r:embed="rId5"/>
          <a:stretch>
            <a:fillRect/>
          </a:stretch>
        </p:blipFill>
        <p:spPr>
          <a:xfrm>
            <a:off x="5266064" y="2179287"/>
            <a:ext cx="1952179" cy="1052646"/>
          </a:xfrm>
          <a:prstGeom prst="rect">
            <a:avLst/>
          </a:prstGeom>
        </p:spPr>
      </p:pic>
      <p:sp>
        <p:nvSpPr>
          <p:cNvPr id="13" name="Subtítulo 4"/>
          <p:cNvSpPr txBox="1">
            <a:spLocks/>
          </p:cNvSpPr>
          <p:nvPr/>
        </p:nvSpPr>
        <p:spPr bwMode="gray">
          <a:xfrm>
            <a:off x="5777069" y="3320615"/>
            <a:ext cx="930167"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Flejes</a:t>
            </a:r>
            <a:endParaRPr lang="es-ES" sz="1600" cap="none" dirty="0">
              <a:solidFill>
                <a:schemeClr val="bg1"/>
              </a:solidFill>
              <a:latin typeface="Calibri" panose="020F0502020204030204" pitchFamily="34" charset="0"/>
            </a:endParaRPr>
          </a:p>
        </p:txBody>
      </p:sp>
      <p:sp>
        <p:nvSpPr>
          <p:cNvPr id="14" name="CuadroTexto 13"/>
          <p:cNvSpPr txBox="1"/>
          <p:nvPr/>
        </p:nvSpPr>
        <p:spPr>
          <a:xfrm>
            <a:off x="1066797" y="1701371"/>
            <a:ext cx="441435" cy="369332"/>
          </a:xfrm>
          <a:prstGeom prst="rect">
            <a:avLst/>
          </a:prstGeom>
          <a:noFill/>
        </p:spPr>
        <p:txBody>
          <a:bodyPr wrap="square" rtlCol="0">
            <a:spAutoFit/>
          </a:bodyPr>
          <a:lstStyle/>
          <a:p>
            <a:r>
              <a:rPr lang="es-ES" b="1" dirty="0" smtClean="0">
                <a:solidFill>
                  <a:srgbClr val="FFFF00"/>
                </a:solidFill>
                <a:latin typeface="Calibri" panose="020F0502020204030204" pitchFamily="34" charset="0"/>
              </a:rPr>
              <a:t>1º</a:t>
            </a:r>
            <a:endParaRPr lang="es-ES" b="1" dirty="0">
              <a:solidFill>
                <a:srgbClr val="FFFF00"/>
              </a:solidFill>
              <a:latin typeface="Calibri" panose="020F0502020204030204" pitchFamily="34" charset="0"/>
            </a:endParaRPr>
          </a:p>
        </p:txBody>
      </p:sp>
      <p:sp>
        <p:nvSpPr>
          <p:cNvPr id="15" name="CuadroTexto 14"/>
          <p:cNvSpPr txBox="1"/>
          <p:nvPr/>
        </p:nvSpPr>
        <p:spPr>
          <a:xfrm>
            <a:off x="1062166" y="4093304"/>
            <a:ext cx="441435" cy="369332"/>
          </a:xfrm>
          <a:prstGeom prst="rect">
            <a:avLst/>
          </a:prstGeom>
          <a:noFill/>
        </p:spPr>
        <p:txBody>
          <a:bodyPr wrap="square" rtlCol="0">
            <a:spAutoFit/>
          </a:bodyPr>
          <a:lstStyle/>
          <a:p>
            <a:r>
              <a:rPr lang="es-ES" b="1" dirty="0">
                <a:solidFill>
                  <a:srgbClr val="FFFF00"/>
                </a:solidFill>
                <a:latin typeface="Calibri" panose="020F0502020204030204" pitchFamily="34" charset="0"/>
              </a:rPr>
              <a:t>2</a:t>
            </a:r>
            <a:r>
              <a:rPr lang="es-ES" b="1" dirty="0" smtClean="0">
                <a:solidFill>
                  <a:srgbClr val="FFFF00"/>
                </a:solidFill>
                <a:latin typeface="Calibri" panose="020F0502020204030204" pitchFamily="34" charset="0"/>
              </a:rPr>
              <a:t>º</a:t>
            </a:r>
            <a:endParaRPr lang="es-ES" b="1" dirty="0">
              <a:solidFill>
                <a:srgbClr val="FFFF00"/>
              </a:solidFill>
              <a:latin typeface="Calibri" panose="020F0502020204030204" pitchFamily="34" charset="0"/>
            </a:endParaRPr>
          </a:p>
        </p:txBody>
      </p:sp>
      <p:pic>
        <p:nvPicPr>
          <p:cNvPr id="16" name="Imagen 15"/>
          <p:cNvPicPr>
            <a:picLocks noChangeAspect="1"/>
          </p:cNvPicPr>
          <p:nvPr/>
        </p:nvPicPr>
        <p:blipFill>
          <a:blip r:embed="rId6"/>
          <a:stretch>
            <a:fillRect/>
          </a:stretch>
        </p:blipFill>
        <p:spPr>
          <a:xfrm>
            <a:off x="7397371" y="2179287"/>
            <a:ext cx="1620505" cy="1045487"/>
          </a:xfrm>
          <a:prstGeom prst="rect">
            <a:avLst/>
          </a:prstGeom>
        </p:spPr>
      </p:pic>
      <p:sp>
        <p:nvSpPr>
          <p:cNvPr id="17" name="Subtítulo 4"/>
          <p:cNvSpPr txBox="1">
            <a:spLocks/>
          </p:cNvSpPr>
          <p:nvPr/>
        </p:nvSpPr>
        <p:spPr bwMode="gray">
          <a:xfrm>
            <a:off x="8293612" y="3319871"/>
            <a:ext cx="1613585" cy="455899"/>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Chapas perfiladas</a:t>
            </a:r>
            <a:endParaRPr lang="es-ES" sz="1600" cap="none" dirty="0">
              <a:solidFill>
                <a:schemeClr val="bg1"/>
              </a:solidFill>
              <a:latin typeface="Calibri" panose="020F0502020204030204" pitchFamily="34" charset="0"/>
            </a:endParaRPr>
          </a:p>
        </p:txBody>
      </p:sp>
      <p:sp>
        <p:nvSpPr>
          <p:cNvPr id="18" name="Subtítulo 4"/>
          <p:cNvSpPr txBox="1">
            <a:spLocks/>
          </p:cNvSpPr>
          <p:nvPr/>
        </p:nvSpPr>
        <p:spPr bwMode="gray">
          <a:xfrm>
            <a:off x="1403620" y="1683628"/>
            <a:ext cx="3936125" cy="61355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Productos Planos</a:t>
            </a:r>
            <a:endParaRPr lang="es-ES" cap="none" dirty="0">
              <a:solidFill>
                <a:schemeClr val="bg1"/>
              </a:solidFill>
              <a:latin typeface="Calibri" panose="020F0502020204030204" pitchFamily="34" charset="0"/>
            </a:endParaRPr>
          </a:p>
        </p:txBody>
      </p:sp>
      <p:sp>
        <p:nvSpPr>
          <p:cNvPr id="19" name="Subtítulo 4"/>
          <p:cNvSpPr txBox="1">
            <a:spLocks/>
          </p:cNvSpPr>
          <p:nvPr/>
        </p:nvSpPr>
        <p:spPr bwMode="gray">
          <a:xfrm>
            <a:off x="1446020" y="4085342"/>
            <a:ext cx="3936125" cy="61355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Productos Largos</a:t>
            </a:r>
            <a:endParaRPr lang="es-ES" cap="none" dirty="0">
              <a:solidFill>
                <a:schemeClr val="bg1"/>
              </a:solidFill>
              <a:latin typeface="Calibri" panose="020F0502020204030204" pitchFamily="34" charset="0"/>
            </a:endParaRPr>
          </a:p>
        </p:txBody>
      </p:sp>
      <p:pic>
        <p:nvPicPr>
          <p:cNvPr id="20" name="Imagen 19"/>
          <p:cNvPicPr>
            <a:picLocks noChangeAspect="1"/>
          </p:cNvPicPr>
          <p:nvPr/>
        </p:nvPicPr>
        <p:blipFill>
          <a:blip r:embed="rId7"/>
          <a:stretch>
            <a:fillRect/>
          </a:stretch>
        </p:blipFill>
        <p:spPr>
          <a:xfrm>
            <a:off x="1446021" y="4516346"/>
            <a:ext cx="1968990" cy="1196837"/>
          </a:xfrm>
          <a:prstGeom prst="rect">
            <a:avLst/>
          </a:prstGeom>
        </p:spPr>
      </p:pic>
      <p:sp>
        <p:nvSpPr>
          <p:cNvPr id="21" name="Subtítulo 4"/>
          <p:cNvSpPr txBox="1">
            <a:spLocks/>
          </p:cNvSpPr>
          <p:nvPr/>
        </p:nvSpPr>
        <p:spPr bwMode="gray">
          <a:xfrm>
            <a:off x="1655380" y="5766893"/>
            <a:ext cx="1759630"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Barras calibradas</a:t>
            </a:r>
            <a:endParaRPr lang="es-ES" sz="1600" cap="none" dirty="0">
              <a:solidFill>
                <a:schemeClr val="bg1"/>
              </a:solidFill>
              <a:latin typeface="Calibri" panose="020F0502020204030204" pitchFamily="34" charset="0"/>
            </a:endParaRPr>
          </a:p>
        </p:txBody>
      </p:sp>
      <p:pic>
        <p:nvPicPr>
          <p:cNvPr id="22" name="Imagen 21"/>
          <p:cNvPicPr>
            <a:picLocks noChangeAspect="1"/>
          </p:cNvPicPr>
          <p:nvPr/>
        </p:nvPicPr>
        <p:blipFill>
          <a:blip r:embed="rId8"/>
          <a:stretch>
            <a:fillRect/>
          </a:stretch>
        </p:blipFill>
        <p:spPr>
          <a:xfrm>
            <a:off x="3594138" y="4516346"/>
            <a:ext cx="2643115" cy="1198530"/>
          </a:xfrm>
          <a:prstGeom prst="rect">
            <a:avLst/>
          </a:prstGeom>
        </p:spPr>
      </p:pic>
      <p:sp>
        <p:nvSpPr>
          <p:cNvPr id="23" name="Subtítulo 4"/>
          <p:cNvSpPr txBox="1">
            <a:spLocks/>
          </p:cNvSpPr>
          <p:nvPr/>
        </p:nvSpPr>
        <p:spPr bwMode="gray">
          <a:xfrm>
            <a:off x="3949453" y="5766893"/>
            <a:ext cx="2287800"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Perfiles estructurales</a:t>
            </a:r>
            <a:endParaRPr lang="es-ES" sz="1600" cap="none" dirty="0">
              <a:solidFill>
                <a:schemeClr val="bg1"/>
              </a:solidFill>
              <a:latin typeface="Calibri" panose="020F0502020204030204" pitchFamily="34" charset="0"/>
            </a:endParaRPr>
          </a:p>
        </p:txBody>
      </p:sp>
      <p:pic>
        <p:nvPicPr>
          <p:cNvPr id="24" name="Imagen 23"/>
          <p:cNvPicPr>
            <a:picLocks noChangeAspect="1"/>
          </p:cNvPicPr>
          <p:nvPr/>
        </p:nvPicPr>
        <p:blipFill>
          <a:blip r:embed="rId9"/>
          <a:stretch>
            <a:fillRect/>
          </a:stretch>
        </p:blipFill>
        <p:spPr>
          <a:xfrm>
            <a:off x="6361135" y="4516346"/>
            <a:ext cx="1291033" cy="1196837"/>
          </a:xfrm>
          <a:prstGeom prst="rect">
            <a:avLst/>
          </a:prstGeom>
        </p:spPr>
      </p:pic>
      <p:sp>
        <p:nvSpPr>
          <p:cNvPr id="25" name="Subtítulo 4"/>
          <p:cNvSpPr txBox="1">
            <a:spLocks/>
          </p:cNvSpPr>
          <p:nvPr/>
        </p:nvSpPr>
        <p:spPr bwMode="gray">
          <a:xfrm>
            <a:off x="6416380" y="5766893"/>
            <a:ext cx="1457055"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Alambrones</a:t>
            </a:r>
            <a:endParaRPr lang="es-ES" sz="1600" cap="none" dirty="0">
              <a:solidFill>
                <a:schemeClr val="bg1"/>
              </a:solidFill>
              <a:latin typeface="Calibri" panose="020F0502020204030204" pitchFamily="34" charset="0"/>
            </a:endParaRPr>
          </a:p>
        </p:txBody>
      </p:sp>
      <p:pic>
        <p:nvPicPr>
          <p:cNvPr id="26" name="Imagen 25"/>
          <p:cNvPicPr>
            <a:picLocks noChangeAspect="1"/>
          </p:cNvPicPr>
          <p:nvPr/>
        </p:nvPicPr>
        <p:blipFill>
          <a:blip r:embed="rId10"/>
          <a:stretch>
            <a:fillRect/>
          </a:stretch>
        </p:blipFill>
        <p:spPr>
          <a:xfrm>
            <a:off x="9308097" y="4560266"/>
            <a:ext cx="1672585" cy="1108996"/>
          </a:xfrm>
          <a:prstGeom prst="rect">
            <a:avLst/>
          </a:prstGeom>
        </p:spPr>
      </p:pic>
      <p:sp>
        <p:nvSpPr>
          <p:cNvPr id="27" name="Subtítulo 4"/>
          <p:cNvSpPr txBox="1">
            <a:spLocks/>
          </p:cNvSpPr>
          <p:nvPr/>
        </p:nvSpPr>
        <p:spPr bwMode="gray">
          <a:xfrm>
            <a:off x="9397660" y="5766893"/>
            <a:ext cx="1583022"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Tubos; Schedule</a:t>
            </a:r>
            <a:endParaRPr lang="es-ES" sz="1600" cap="none" dirty="0">
              <a:solidFill>
                <a:schemeClr val="bg1"/>
              </a:solidFill>
              <a:latin typeface="Calibri" panose="020F0502020204030204" pitchFamily="34" charset="0"/>
            </a:endParaRPr>
          </a:p>
        </p:txBody>
      </p:sp>
      <p:pic>
        <p:nvPicPr>
          <p:cNvPr id="28" name="Imagen 27"/>
          <p:cNvPicPr>
            <a:picLocks noChangeAspect="1"/>
          </p:cNvPicPr>
          <p:nvPr/>
        </p:nvPicPr>
        <p:blipFill>
          <a:blip r:embed="rId11"/>
          <a:stretch>
            <a:fillRect/>
          </a:stretch>
        </p:blipFill>
        <p:spPr>
          <a:xfrm>
            <a:off x="9017876" y="2179287"/>
            <a:ext cx="1605776" cy="1045487"/>
          </a:xfrm>
          <a:prstGeom prst="rect">
            <a:avLst/>
          </a:prstGeom>
        </p:spPr>
      </p:pic>
      <p:pic>
        <p:nvPicPr>
          <p:cNvPr id="2" name="Imagen 1"/>
          <p:cNvPicPr>
            <a:picLocks noChangeAspect="1"/>
          </p:cNvPicPr>
          <p:nvPr/>
        </p:nvPicPr>
        <p:blipFill>
          <a:blip r:embed="rId12"/>
          <a:stretch>
            <a:fillRect/>
          </a:stretch>
        </p:blipFill>
        <p:spPr>
          <a:xfrm>
            <a:off x="7776050" y="4625459"/>
            <a:ext cx="1438820" cy="978609"/>
          </a:xfrm>
          <a:prstGeom prst="rect">
            <a:avLst/>
          </a:prstGeom>
        </p:spPr>
      </p:pic>
      <p:sp>
        <p:nvSpPr>
          <p:cNvPr id="29" name="Subtítulo 4"/>
          <p:cNvSpPr txBox="1">
            <a:spLocks/>
          </p:cNvSpPr>
          <p:nvPr/>
        </p:nvSpPr>
        <p:spPr bwMode="gray">
          <a:xfrm>
            <a:off x="7776050" y="5766892"/>
            <a:ext cx="1588025" cy="455899"/>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Barras corrugadas o Nervadas.</a:t>
            </a:r>
            <a:endParaRPr lang="es-ES" sz="1600"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0857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431000" y="282477"/>
            <a:ext cx="682811" cy="932769"/>
          </a:xfrm>
          <a:prstGeom prst="rect">
            <a:avLst/>
          </a:prstGeom>
          <a:effectLst/>
        </p:spPr>
      </p:pic>
      <p:pic>
        <p:nvPicPr>
          <p:cNvPr id="9" name="Imagen 8"/>
          <p:cNvPicPr>
            <a:picLocks noChangeAspect="1"/>
          </p:cNvPicPr>
          <p:nvPr/>
        </p:nvPicPr>
        <p:blipFill>
          <a:blip r:embed="rId3"/>
          <a:stretch>
            <a:fillRect/>
          </a:stretch>
        </p:blipFill>
        <p:spPr>
          <a:xfrm>
            <a:off x="3753902" y="987962"/>
            <a:ext cx="6639119" cy="5102794"/>
          </a:xfrm>
          <a:prstGeom prst="rect">
            <a:avLst/>
          </a:prstGeom>
        </p:spPr>
      </p:pic>
      <p:sp>
        <p:nvSpPr>
          <p:cNvPr id="2" name="CuadroTexto 1"/>
          <p:cNvSpPr txBox="1"/>
          <p:nvPr/>
        </p:nvSpPr>
        <p:spPr>
          <a:xfrm>
            <a:off x="5393515" y="5092262"/>
            <a:ext cx="502787" cy="338554"/>
          </a:xfrm>
          <a:prstGeom prst="rect">
            <a:avLst/>
          </a:prstGeom>
          <a:noFill/>
        </p:spPr>
        <p:txBody>
          <a:bodyPr wrap="square" rtlCol="0">
            <a:spAutoFit/>
          </a:bodyPr>
          <a:lstStyle/>
          <a:p>
            <a:r>
              <a:rPr lang="es-ES" sz="1600" b="1" dirty="0" smtClean="0">
                <a:solidFill>
                  <a:srgbClr val="002060"/>
                </a:solidFill>
                <a:latin typeface="Arial" panose="020B0604020202020204" pitchFamily="34" charset="0"/>
                <a:cs typeface="Arial" panose="020B0604020202020204" pitchFamily="34" charset="0"/>
              </a:rPr>
              <a:t>2º</a:t>
            </a:r>
            <a:endParaRPr lang="es-ES" sz="1600" b="1" dirty="0">
              <a:solidFill>
                <a:srgbClr val="002060"/>
              </a:solidFill>
              <a:latin typeface="Arial" panose="020B0604020202020204" pitchFamily="34" charset="0"/>
              <a:cs typeface="Arial" panose="020B0604020202020204" pitchFamily="34" charset="0"/>
            </a:endParaRPr>
          </a:p>
        </p:txBody>
      </p:sp>
      <p:sp>
        <p:nvSpPr>
          <p:cNvPr id="6" name="CuadroTexto 5"/>
          <p:cNvSpPr txBox="1"/>
          <p:nvPr/>
        </p:nvSpPr>
        <p:spPr>
          <a:xfrm>
            <a:off x="3922068" y="2737943"/>
            <a:ext cx="397683" cy="338554"/>
          </a:xfrm>
          <a:prstGeom prst="rect">
            <a:avLst/>
          </a:prstGeom>
          <a:noFill/>
        </p:spPr>
        <p:txBody>
          <a:bodyPr wrap="square" rtlCol="0">
            <a:spAutoFit/>
          </a:bodyPr>
          <a:lstStyle/>
          <a:p>
            <a:r>
              <a:rPr lang="es-ES" sz="1600" b="1" dirty="0" smtClean="0">
                <a:solidFill>
                  <a:srgbClr val="002060"/>
                </a:solidFill>
                <a:latin typeface="Arial" panose="020B0604020202020204" pitchFamily="34" charset="0"/>
                <a:cs typeface="Arial" panose="020B0604020202020204" pitchFamily="34" charset="0"/>
              </a:rPr>
              <a:t>1º</a:t>
            </a:r>
            <a:endParaRPr lang="es-ES" sz="1600" b="1" dirty="0">
              <a:solidFill>
                <a:srgbClr val="002060"/>
              </a:solidFill>
              <a:latin typeface="Arial" panose="020B0604020202020204" pitchFamily="34" charset="0"/>
              <a:cs typeface="Arial" panose="020B0604020202020204" pitchFamily="34" charset="0"/>
            </a:endParaRPr>
          </a:p>
        </p:txBody>
      </p:sp>
      <p:sp>
        <p:nvSpPr>
          <p:cNvPr id="7" name="CuadroTexto 6"/>
          <p:cNvSpPr txBox="1"/>
          <p:nvPr/>
        </p:nvSpPr>
        <p:spPr>
          <a:xfrm>
            <a:off x="6675778" y="4224044"/>
            <a:ext cx="397683" cy="338554"/>
          </a:xfrm>
          <a:prstGeom prst="rect">
            <a:avLst/>
          </a:prstGeom>
          <a:noFill/>
        </p:spPr>
        <p:txBody>
          <a:bodyPr wrap="square" rtlCol="0">
            <a:spAutoFit/>
          </a:bodyPr>
          <a:lstStyle/>
          <a:p>
            <a:r>
              <a:rPr lang="es-ES" sz="1600" b="1" dirty="0">
                <a:solidFill>
                  <a:srgbClr val="002060"/>
                </a:solidFill>
                <a:latin typeface="Arial" panose="020B0604020202020204" pitchFamily="34" charset="0"/>
                <a:cs typeface="Arial" panose="020B0604020202020204" pitchFamily="34" charset="0"/>
              </a:rPr>
              <a:t>3</a:t>
            </a:r>
            <a:r>
              <a:rPr lang="es-ES" sz="1600" b="1" dirty="0" smtClean="0">
                <a:solidFill>
                  <a:srgbClr val="002060"/>
                </a:solidFill>
                <a:latin typeface="Arial" panose="020B0604020202020204" pitchFamily="34" charset="0"/>
                <a:cs typeface="Arial" panose="020B0604020202020204" pitchFamily="34" charset="0"/>
              </a:rPr>
              <a:t>º</a:t>
            </a:r>
            <a:endParaRPr lang="es-ES" sz="1600" b="1" dirty="0">
              <a:solidFill>
                <a:srgbClr val="002060"/>
              </a:solidFill>
              <a:latin typeface="Arial" panose="020B0604020202020204" pitchFamily="34" charset="0"/>
              <a:cs typeface="Arial" panose="020B0604020202020204" pitchFamily="34" charset="0"/>
            </a:endParaRPr>
          </a:p>
        </p:txBody>
      </p:sp>
      <p:sp>
        <p:nvSpPr>
          <p:cNvPr id="10" name="CuadroTexto 9"/>
          <p:cNvSpPr txBox="1"/>
          <p:nvPr/>
        </p:nvSpPr>
        <p:spPr>
          <a:xfrm>
            <a:off x="8162992" y="4203025"/>
            <a:ext cx="397683" cy="338554"/>
          </a:xfrm>
          <a:prstGeom prst="rect">
            <a:avLst/>
          </a:prstGeom>
          <a:noFill/>
        </p:spPr>
        <p:txBody>
          <a:bodyPr wrap="square" rtlCol="0">
            <a:spAutoFit/>
          </a:bodyPr>
          <a:lstStyle/>
          <a:p>
            <a:r>
              <a:rPr lang="es-ES" sz="1600" b="1" dirty="0" smtClean="0">
                <a:solidFill>
                  <a:srgbClr val="002060"/>
                </a:solidFill>
                <a:latin typeface="Arial" panose="020B0604020202020204" pitchFamily="34" charset="0"/>
                <a:cs typeface="Arial" panose="020B0604020202020204" pitchFamily="34" charset="0"/>
              </a:rPr>
              <a:t>4º</a:t>
            </a:r>
            <a:endParaRPr lang="es-ES" sz="1600" b="1" dirty="0">
              <a:solidFill>
                <a:srgbClr val="002060"/>
              </a:solidFill>
              <a:latin typeface="Arial" panose="020B0604020202020204" pitchFamily="34" charset="0"/>
              <a:cs typeface="Arial" panose="020B0604020202020204" pitchFamily="34" charset="0"/>
            </a:endParaRPr>
          </a:p>
        </p:txBody>
      </p:sp>
      <p:sp>
        <p:nvSpPr>
          <p:cNvPr id="11" name="CuadroTexto 10"/>
          <p:cNvSpPr txBox="1"/>
          <p:nvPr/>
        </p:nvSpPr>
        <p:spPr>
          <a:xfrm>
            <a:off x="7765309" y="1612225"/>
            <a:ext cx="397683" cy="338554"/>
          </a:xfrm>
          <a:prstGeom prst="rect">
            <a:avLst/>
          </a:prstGeom>
          <a:noFill/>
        </p:spPr>
        <p:txBody>
          <a:bodyPr wrap="square" rtlCol="0">
            <a:spAutoFit/>
          </a:bodyPr>
          <a:lstStyle/>
          <a:p>
            <a:r>
              <a:rPr lang="es-ES" sz="1600" b="1" dirty="0">
                <a:solidFill>
                  <a:srgbClr val="002060"/>
                </a:solidFill>
                <a:latin typeface="Arial" panose="020B0604020202020204" pitchFamily="34" charset="0"/>
                <a:cs typeface="Arial" panose="020B0604020202020204" pitchFamily="34" charset="0"/>
              </a:rPr>
              <a:t>5</a:t>
            </a:r>
            <a:r>
              <a:rPr lang="es-ES" sz="1600" b="1" dirty="0" smtClean="0">
                <a:solidFill>
                  <a:srgbClr val="002060"/>
                </a:solidFill>
                <a:latin typeface="Arial" panose="020B0604020202020204" pitchFamily="34" charset="0"/>
                <a:cs typeface="Arial" panose="020B0604020202020204" pitchFamily="34" charset="0"/>
              </a:rPr>
              <a:t>º</a:t>
            </a:r>
            <a:endParaRPr lang="es-ES" sz="1600" b="1" dirty="0">
              <a:solidFill>
                <a:srgbClr val="002060"/>
              </a:solidFill>
              <a:latin typeface="Arial" panose="020B0604020202020204" pitchFamily="34" charset="0"/>
              <a:cs typeface="Arial" panose="020B0604020202020204" pitchFamily="34" charset="0"/>
            </a:endParaRPr>
          </a:p>
        </p:txBody>
      </p:sp>
      <p:sp>
        <p:nvSpPr>
          <p:cNvPr id="12" name="Subtítulo 4"/>
          <p:cNvSpPr>
            <a:spLocks noGrp="1"/>
          </p:cNvSpPr>
          <p:nvPr>
            <p:ph type="subTitle" idx="1"/>
          </p:nvPr>
        </p:nvSpPr>
        <p:spPr>
          <a:xfrm>
            <a:off x="1262952" y="1017834"/>
            <a:ext cx="2490950" cy="1188782"/>
          </a:xfrm>
        </p:spPr>
        <p:txBody>
          <a:bodyPr>
            <a:normAutofit/>
          </a:bodyPr>
          <a:lstStyle/>
          <a:p>
            <a:r>
              <a:rPr lang="es-ES" b="1" cap="none" dirty="0" smtClean="0">
                <a:solidFill>
                  <a:schemeClr val="bg1"/>
                </a:solidFill>
                <a:latin typeface="Calibri" panose="020F0502020204030204" pitchFamily="34" charset="0"/>
              </a:rPr>
              <a:t>Componentes principales del Proceso de Siderurgia Integral</a:t>
            </a:r>
            <a:endParaRPr lang="es-ES" b="1" cap="none" dirty="0">
              <a:solidFill>
                <a:schemeClr val="bg1"/>
              </a:solidFill>
              <a:latin typeface="Calibri" panose="020F0502020204030204" pitchFamily="34" charset="0"/>
            </a:endParaRPr>
          </a:p>
        </p:txBody>
      </p:sp>
      <p:sp>
        <p:nvSpPr>
          <p:cNvPr id="13" name="Subtítulo 4"/>
          <p:cNvSpPr txBox="1">
            <a:spLocks/>
          </p:cNvSpPr>
          <p:nvPr/>
        </p:nvSpPr>
        <p:spPr bwMode="gray">
          <a:xfrm>
            <a:off x="1262952" y="3984527"/>
            <a:ext cx="2298217" cy="118878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just"/>
            <a:r>
              <a:rPr lang="es-ES" cap="none" dirty="0" smtClean="0">
                <a:solidFill>
                  <a:schemeClr val="bg1"/>
                </a:solidFill>
                <a:latin typeface="Calibri" panose="020F0502020204030204" pitchFamily="34" charset="0"/>
              </a:rPr>
              <a:t>A continuación se pasa a describir cada equipo señalizado por orden. </a:t>
            </a:r>
            <a:endParaRPr lang="es-ES" cap="none" dirty="0">
              <a:solidFill>
                <a:schemeClr val="bg1"/>
              </a:solidFill>
              <a:latin typeface="Calibri" panose="020F0502020204030204" pitchFamily="34" charset="0"/>
            </a:endParaRPr>
          </a:p>
        </p:txBody>
      </p:sp>
      <p:sp>
        <p:nvSpPr>
          <p:cNvPr id="3" name="Flecha abajo 2"/>
          <p:cNvSpPr/>
          <p:nvPr/>
        </p:nvSpPr>
        <p:spPr>
          <a:xfrm>
            <a:off x="2144110" y="5261539"/>
            <a:ext cx="364317" cy="6820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42875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912252" y="1450428"/>
            <a:ext cx="2770106" cy="4502298"/>
          </a:xfrm>
          <a:prstGeom prst="rect">
            <a:avLst/>
          </a:prstGeom>
        </p:spPr>
      </p:pic>
      <p:pic>
        <p:nvPicPr>
          <p:cNvPr id="7" name="Imagen 6"/>
          <p:cNvPicPr>
            <a:picLocks noChangeAspect="1"/>
          </p:cNvPicPr>
          <p:nvPr/>
        </p:nvPicPr>
        <p:blipFill>
          <a:blip r:embed="rId3"/>
          <a:stretch>
            <a:fillRect/>
          </a:stretch>
        </p:blipFill>
        <p:spPr>
          <a:xfrm>
            <a:off x="10431000" y="282477"/>
            <a:ext cx="682811" cy="932769"/>
          </a:xfrm>
          <a:prstGeom prst="rect">
            <a:avLst/>
          </a:prstGeom>
          <a:effectLst/>
        </p:spPr>
      </p:pic>
      <p:sp>
        <p:nvSpPr>
          <p:cNvPr id="4" name="Subtítulo 4"/>
          <p:cNvSpPr>
            <a:spLocks noGrp="1"/>
          </p:cNvSpPr>
          <p:nvPr>
            <p:ph type="subTitle" idx="1"/>
          </p:nvPr>
        </p:nvSpPr>
        <p:spPr>
          <a:xfrm>
            <a:off x="1281631" y="986452"/>
            <a:ext cx="2344438" cy="463976"/>
          </a:xfrm>
        </p:spPr>
        <p:txBody>
          <a:bodyPr>
            <a:normAutofit/>
          </a:bodyPr>
          <a:lstStyle/>
          <a:p>
            <a:r>
              <a:rPr lang="es-ES" sz="2400" b="1" cap="none" dirty="0" smtClean="0">
                <a:solidFill>
                  <a:srgbClr val="0070C0"/>
                </a:solidFill>
                <a:latin typeface="Calibri" panose="020F0502020204030204" pitchFamily="34" charset="0"/>
              </a:rPr>
              <a:t>1º</a:t>
            </a:r>
            <a:r>
              <a:rPr lang="es-ES" b="1" cap="none" dirty="0" smtClean="0">
                <a:solidFill>
                  <a:schemeClr val="bg1"/>
                </a:solidFill>
                <a:latin typeface="Calibri" panose="020F0502020204030204" pitchFamily="34" charset="0"/>
              </a:rPr>
              <a:t> El Alto Horno</a:t>
            </a:r>
            <a:endParaRPr lang="es-ES" b="1" cap="none" dirty="0">
              <a:solidFill>
                <a:schemeClr val="bg1"/>
              </a:solidFill>
              <a:latin typeface="Calibri" panose="020F0502020204030204" pitchFamily="34" charset="0"/>
            </a:endParaRPr>
          </a:p>
        </p:txBody>
      </p:sp>
      <p:sp>
        <p:nvSpPr>
          <p:cNvPr id="8" name="Rectángulo 7"/>
          <p:cNvSpPr/>
          <p:nvPr/>
        </p:nvSpPr>
        <p:spPr>
          <a:xfrm>
            <a:off x="5042449" y="1450428"/>
            <a:ext cx="4180379" cy="4662815"/>
          </a:xfrm>
          <a:prstGeom prst="rect">
            <a:avLst/>
          </a:prstGeom>
        </p:spPr>
        <p:txBody>
          <a:bodyPr wrap="square">
            <a:spAutoFit/>
          </a:bodyPr>
          <a:lstStyle/>
          <a:p>
            <a:pPr algn="just">
              <a:lnSpc>
                <a:spcPct val="150000"/>
              </a:lnSpc>
            </a:pPr>
            <a:r>
              <a:rPr lang="es-ES" dirty="0" smtClean="0">
                <a:solidFill>
                  <a:schemeClr val="bg1"/>
                </a:solidFill>
                <a:latin typeface="Calibri" panose="020F0502020204030204" pitchFamily="34" charset="0"/>
              </a:rPr>
              <a:t>    El Objetivo principal es </a:t>
            </a:r>
            <a:r>
              <a:rPr lang="es-ES" b="1" i="1" dirty="0" smtClean="0">
                <a:solidFill>
                  <a:schemeClr val="bg1"/>
                </a:solidFill>
                <a:latin typeface="Calibri" panose="020F0502020204030204" pitchFamily="34" charset="0"/>
              </a:rPr>
              <a:t>reducir los óxidos de hierro</a:t>
            </a:r>
            <a:r>
              <a:rPr lang="es-ES" dirty="0" smtClean="0">
                <a:solidFill>
                  <a:schemeClr val="bg1"/>
                </a:solidFill>
                <a:latin typeface="Calibri" panose="020F0502020204030204" pitchFamily="34" charset="0"/>
              </a:rPr>
              <a:t>, obteniéndose este en estado líquido y con un alto contenido de Carbono e impurezas.</a:t>
            </a:r>
          </a:p>
          <a:p>
            <a:pPr algn="just">
              <a:lnSpc>
                <a:spcPct val="150000"/>
              </a:lnSpc>
            </a:pPr>
            <a:r>
              <a:rPr lang="es-ES" dirty="0" smtClean="0">
                <a:solidFill>
                  <a:schemeClr val="bg1"/>
                </a:solidFill>
                <a:latin typeface="Calibri" panose="020F0502020204030204" pitchFamily="34" charset="0"/>
              </a:rPr>
              <a:t>    El producto se llama arrabio o fundición de primera fusión con un contenido de 96%Fe y de 4%C y de bajo punto de fusión.</a:t>
            </a:r>
          </a:p>
          <a:p>
            <a:pPr algn="just">
              <a:lnSpc>
                <a:spcPct val="150000"/>
              </a:lnSpc>
            </a:pPr>
            <a:r>
              <a:rPr lang="es-ES" dirty="0">
                <a:solidFill>
                  <a:schemeClr val="bg1"/>
                </a:solidFill>
                <a:latin typeface="Calibri" panose="020F0502020204030204" pitchFamily="34" charset="0"/>
              </a:rPr>
              <a:t> </a:t>
            </a:r>
            <a:r>
              <a:rPr lang="es-ES" dirty="0" smtClean="0">
                <a:solidFill>
                  <a:schemeClr val="bg1"/>
                </a:solidFill>
                <a:latin typeface="Calibri" panose="020F0502020204030204" pitchFamily="34" charset="0"/>
              </a:rPr>
              <a:t>   Se lo alimenta por la parte superior (tragante) con cargas alternadas de </a:t>
            </a:r>
            <a:r>
              <a:rPr lang="es-ES" i="1" dirty="0" smtClean="0">
                <a:solidFill>
                  <a:srgbClr val="FFFF00"/>
                </a:solidFill>
                <a:latin typeface="Calibri" panose="020F0502020204030204" pitchFamily="34" charset="0"/>
              </a:rPr>
              <a:t>mineral de hierro, de carbón de coque y de fundente.</a:t>
            </a:r>
            <a:endParaRPr lang="es-ES" i="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579977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9" name="Subtítulo 4"/>
          <p:cNvSpPr txBox="1">
            <a:spLocks/>
          </p:cNvSpPr>
          <p:nvPr/>
        </p:nvSpPr>
        <p:spPr bwMode="gray">
          <a:xfrm>
            <a:off x="1549645" y="862930"/>
            <a:ext cx="2439030" cy="57752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b="1" cap="none" dirty="0" smtClean="0">
                <a:solidFill>
                  <a:schemeClr val="bg1"/>
                </a:solidFill>
                <a:latin typeface="Calibri" panose="020F0502020204030204" pitchFamily="34" charset="0"/>
              </a:rPr>
              <a:t>Materias Prima del AH</a:t>
            </a:r>
            <a:endParaRPr lang="es-ES" b="1" cap="none" dirty="0">
              <a:solidFill>
                <a:schemeClr val="bg1"/>
              </a:solidFill>
              <a:latin typeface="Calibri" panose="020F0502020204030204" pitchFamily="34" charset="0"/>
            </a:endParaRPr>
          </a:p>
        </p:txBody>
      </p:sp>
      <p:sp>
        <p:nvSpPr>
          <p:cNvPr id="10" name="Subtítulo 4"/>
          <p:cNvSpPr txBox="1">
            <a:spLocks/>
          </p:cNvSpPr>
          <p:nvPr/>
        </p:nvSpPr>
        <p:spPr bwMode="gray">
          <a:xfrm>
            <a:off x="8333375" y="1308960"/>
            <a:ext cx="1772322" cy="57752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1º </a:t>
            </a:r>
            <a:r>
              <a:rPr lang="es-ES" u="sng" cap="none" dirty="0" smtClean="0">
                <a:solidFill>
                  <a:schemeClr val="bg1"/>
                </a:solidFill>
                <a:latin typeface="Calibri" panose="020F0502020204030204" pitchFamily="34" charset="0"/>
              </a:rPr>
              <a:t>El Mineral</a:t>
            </a:r>
            <a:endParaRPr lang="es-ES" u="sng" cap="none" dirty="0">
              <a:solidFill>
                <a:schemeClr val="bg1"/>
              </a:solidFill>
              <a:latin typeface="Calibri" panose="020F050202020403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117346609"/>
              </p:ext>
            </p:extLst>
          </p:nvPr>
        </p:nvGraphicFramePr>
        <p:xfrm>
          <a:off x="7012106" y="1886488"/>
          <a:ext cx="4069080" cy="2208276"/>
        </p:xfrm>
        <a:graphic>
          <a:graphicData uri="http://schemas.openxmlformats.org/drawingml/2006/table">
            <a:tbl>
              <a:tblPr firstRow="1" firstCol="1" lastRow="1" lastCol="1" bandRow="1" bandCol="1">
                <a:tableStyleId>{5C22544A-7EE6-4342-B048-85BDC9FD1C3A}</a:tableStyleId>
              </a:tblPr>
              <a:tblGrid>
                <a:gridCol w="1525905"/>
                <a:gridCol w="1525905"/>
                <a:gridCol w="1017270"/>
              </a:tblGrid>
              <a:tr h="0">
                <a:tc>
                  <a:txBody>
                    <a:bodyPr/>
                    <a:lstStyle/>
                    <a:p>
                      <a:pPr algn="ctr">
                        <a:lnSpc>
                          <a:spcPct val="115000"/>
                        </a:lnSpc>
                        <a:spcAft>
                          <a:spcPts val="0"/>
                        </a:spcAft>
                      </a:pPr>
                      <a:r>
                        <a:rPr lang="es-ES" sz="1400" dirty="0">
                          <a:effectLst/>
                        </a:rPr>
                        <a:t>Tipo de mineral</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s-ES" sz="1400" dirty="0">
                          <a:effectLst/>
                        </a:rPr>
                        <a:t>Composición </a:t>
                      </a:r>
                      <a:r>
                        <a:rPr lang="es-ES" sz="1400" dirty="0" smtClean="0">
                          <a:effectLst/>
                        </a:rPr>
                        <a:t>base</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Proporción de Fe</a:t>
                      </a:r>
                      <a:endParaRPr lang="es-ES" sz="1400">
                        <a:effectLst/>
                        <a:latin typeface="Times New Roman" panose="02020603050405020304" pitchFamily="18" charset="0"/>
                        <a:ea typeface="Times New Roman" panose="02020603050405020304" pitchFamily="18" charset="0"/>
                      </a:endParaRPr>
                    </a:p>
                  </a:txBody>
                  <a:tcPr marL="68580" marR="68580" marT="0" marB="0"/>
                </a:tc>
              </a:tr>
              <a:tr h="0">
                <a:tc rowSpan="3">
                  <a:txBody>
                    <a:bodyPr/>
                    <a:lstStyle/>
                    <a:p>
                      <a:pPr algn="ctr">
                        <a:lnSpc>
                          <a:spcPct val="115000"/>
                        </a:lnSpc>
                        <a:spcAft>
                          <a:spcPts val="0"/>
                        </a:spcAft>
                      </a:pPr>
                      <a:r>
                        <a:rPr lang="es-ES" sz="1400" dirty="0">
                          <a:effectLst/>
                        </a:rPr>
                        <a:t> </a:t>
                      </a:r>
                    </a:p>
                    <a:p>
                      <a:pPr algn="ctr">
                        <a:lnSpc>
                          <a:spcPct val="115000"/>
                        </a:lnSpc>
                        <a:spcAft>
                          <a:spcPts val="0"/>
                        </a:spcAft>
                      </a:pPr>
                      <a:r>
                        <a:rPr lang="es-ES" sz="1400" dirty="0">
                          <a:effectLst/>
                        </a:rPr>
                        <a:t>Óxidos</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s-ES" sz="1400" dirty="0">
                          <a:effectLst/>
                        </a:rPr>
                        <a:t>Fe</a:t>
                      </a:r>
                      <a:r>
                        <a:rPr lang="es-ES" sz="1400" baseline="-25000" dirty="0">
                          <a:effectLst/>
                        </a:rPr>
                        <a:t>3</a:t>
                      </a:r>
                      <a:r>
                        <a:rPr lang="es-ES" sz="1400" dirty="0">
                          <a:effectLst/>
                        </a:rPr>
                        <a:t>O</a:t>
                      </a:r>
                      <a:r>
                        <a:rPr lang="es-ES" sz="1400" baseline="-25000" dirty="0">
                          <a:effectLst/>
                        </a:rPr>
                        <a:t>4</a:t>
                      </a:r>
                      <a:r>
                        <a:rPr lang="es-ES" sz="1400" dirty="0">
                          <a:effectLst/>
                        </a:rPr>
                        <a:t> (magnesita)</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s-ES" sz="1400" dirty="0">
                          <a:effectLst/>
                        </a:rPr>
                        <a:t>72%</a:t>
                      </a:r>
                      <a:endParaRPr lang="es-ES" sz="1400" dirty="0">
                        <a:effectLst/>
                        <a:latin typeface="Times New Roman" panose="02020603050405020304" pitchFamily="18" charset="0"/>
                        <a:ea typeface="Times New Roman" panose="02020603050405020304" pitchFamily="18" charset="0"/>
                      </a:endParaRPr>
                    </a:p>
                  </a:txBody>
                  <a:tcPr marL="68580" marR="68580" marT="0" marB="0"/>
                </a:tc>
              </a:tr>
              <a:tr h="0">
                <a:tc vMerge="1">
                  <a:txBody>
                    <a:bodyPr/>
                    <a:lstStyle/>
                    <a:p>
                      <a:endParaRPr lang="es-ES"/>
                    </a:p>
                  </a:txBody>
                  <a:tcPr/>
                </a:tc>
                <a:tc>
                  <a:txBody>
                    <a:bodyPr/>
                    <a:lstStyle/>
                    <a:p>
                      <a:pPr algn="ctr">
                        <a:lnSpc>
                          <a:spcPct val="115000"/>
                        </a:lnSpc>
                        <a:spcAft>
                          <a:spcPts val="0"/>
                        </a:spcAft>
                      </a:pPr>
                      <a:r>
                        <a:rPr lang="es-ES" sz="1400">
                          <a:effectLst/>
                        </a:rPr>
                        <a:t>Fe</a:t>
                      </a:r>
                      <a:r>
                        <a:rPr lang="es-ES" sz="1400" baseline="-25000">
                          <a:effectLst/>
                        </a:rPr>
                        <a:t>2</a:t>
                      </a:r>
                      <a:r>
                        <a:rPr lang="es-ES" sz="1400">
                          <a:effectLst/>
                        </a:rPr>
                        <a:t>O</a:t>
                      </a:r>
                      <a:r>
                        <a:rPr lang="es-ES" sz="1400" baseline="-25000">
                          <a:effectLst/>
                        </a:rPr>
                        <a:t>3</a:t>
                      </a:r>
                      <a:r>
                        <a:rPr lang="es-ES" sz="1400">
                          <a:effectLst/>
                        </a:rPr>
                        <a:t> (hematita)</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s-ES" sz="1400" dirty="0">
                          <a:effectLst/>
                        </a:rPr>
                        <a:t>70%</a:t>
                      </a:r>
                      <a:endParaRPr lang="es-ES" sz="1400" dirty="0">
                        <a:effectLst/>
                        <a:latin typeface="Times New Roman" panose="02020603050405020304" pitchFamily="18" charset="0"/>
                        <a:ea typeface="Times New Roman" panose="02020603050405020304" pitchFamily="18" charset="0"/>
                      </a:endParaRPr>
                    </a:p>
                  </a:txBody>
                  <a:tcPr marL="68580" marR="68580" marT="0" marB="0"/>
                </a:tc>
              </a:tr>
              <a:tr h="0">
                <a:tc vMerge="1">
                  <a:txBody>
                    <a:bodyPr/>
                    <a:lstStyle/>
                    <a:p>
                      <a:endParaRPr lang="es-ES"/>
                    </a:p>
                  </a:txBody>
                  <a:tcPr/>
                </a:tc>
                <a:tc>
                  <a:txBody>
                    <a:bodyPr/>
                    <a:lstStyle/>
                    <a:p>
                      <a:pPr algn="ctr">
                        <a:lnSpc>
                          <a:spcPct val="115000"/>
                        </a:lnSpc>
                        <a:spcAft>
                          <a:spcPts val="0"/>
                        </a:spcAft>
                      </a:pPr>
                      <a:r>
                        <a:rPr lang="es-ES" sz="1400">
                          <a:effectLst/>
                        </a:rPr>
                        <a:t>Fe</a:t>
                      </a:r>
                      <a:r>
                        <a:rPr lang="es-ES" sz="1400" baseline="-25000">
                          <a:effectLst/>
                        </a:rPr>
                        <a:t>2</a:t>
                      </a:r>
                      <a:r>
                        <a:rPr lang="es-ES" sz="1400">
                          <a:effectLst/>
                        </a:rPr>
                        <a:t>O</a:t>
                      </a:r>
                      <a:r>
                        <a:rPr lang="es-ES" sz="1400" baseline="-25000">
                          <a:effectLst/>
                        </a:rPr>
                        <a:t>3</a:t>
                      </a:r>
                      <a:r>
                        <a:rPr lang="es-ES" sz="1400">
                          <a:effectLst/>
                        </a:rPr>
                        <a:t>(H</a:t>
                      </a:r>
                      <a:r>
                        <a:rPr lang="es-ES" sz="1400" baseline="-25000">
                          <a:effectLst/>
                        </a:rPr>
                        <a:t>2</a:t>
                      </a:r>
                      <a:r>
                        <a:rPr lang="es-ES" sz="1400">
                          <a:effectLst/>
                        </a:rPr>
                        <a:t>O)n (limonita)</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s-ES" sz="1400" dirty="0">
                          <a:effectLst/>
                        </a:rPr>
                        <a:t>60%</a:t>
                      </a:r>
                      <a:endParaRPr lang="es-ES"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400">
                          <a:effectLst/>
                        </a:rPr>
                        <a:t>Carbonato</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CO</a:t>
                      </a:r>
                      <a:r>
                        <a:rPr lang="es-ES" sz="1400" baseline="-25000">
                          <a:effectLst/>
                        </a:rPr>
                        <a:t>3</a:t>
                      </a:r>
                      <a:r>
                        <a:rPr lang="es-ES" sz="1400">
                          <a:effectLst/>
                        </a:rPr>
                        <a:t>Fe (siderita)</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s-ES" sz="1400" dirty="0">
                          <a:effectLst/>
                        </a:rPr>
                        <a:t>48%</a:t>
                      </a:r>
                      <a:endParaRPr lang="es-ES"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18" name="Imagen 17"/>
          <p:cNvPicPr>
            <a:picLocks noChangeAspect="1"/>
          </p:cNvPicPr>
          <p:nvPr/>
        </p:nvPicPr>
        <p:blipFill>
          <a:blip r:embed="rId3"/>
          <a:stretch>
            <a:fillRect/>
          </a:stretch>
        </p:blipFill>
        <p:spPr>
          <a:xfrm>
            <a:off x="1271675" y="1576552"/>
            <a:ext cx="5592650" cy="4209393"/>
          </a:xfrm>
          <a:prstGeom prst="rect">
            <a:avLst/>
          </a:prstGeom>
        </p:spPr>
      </p:pic>
      <p:pic>
        <p:nvPicPr>
          <p:cNvPr id="19" name="Imagen 18"/>
          <p:cNvPicPr>
            <a:picLocks noChangeAspect="1"/>
          </p:cNvPicPr>
          <p:nvPr/>
        </p:nvPicPr>
        <p:blipFill>
          <a:blip r:embed="rId4"/>
          <a:stretch>
            <a:fillRect/>
          </a:stretch>
        </p:blipFill>
        <p:spPr>
          <a:xfrm>
            <a:off x="6976563" y="1796916"/>
            <a:ext cx="4140166" cy="3888485"/>
          </a:xfrm>
          <a:prstGeom prst="rect">
            <a:avLst/>
          </a:prstGeom>
        </p:spPr>
      </p:pic>
      <p:sp>
        <p:nvSpPr>
          <p:cNvPr id="20" name="CuadroTexto 19"/>
          <p:cNvSpPr txBox="1"/>
          <p:nvPr/>
        </p:nvSpPr>
        <p:spPr>
          <a:xfrm>
            <a:off x="1271675" y="1886488"/>
            <a:ext cx="397683" cy="338554"/>
          </a:xfrm>
          <a:prstGeom prst="rect">
            <a:avLst/>
          </a:prstGeom>
          <a:noFill/>
        </p:spPr>
        <p:txBody>
          <a:bodyPr wrap="square" rtlCol="0">
            <a:spAutoFit/>
          </a:bodyPr>
          <a:lstStyle/>
          <a:p>
            <a:r>
              <a:rPr lang="es-ES" sz="1600" b="1" dirty="0" smtClean="0">
                <a:solidFill>
                  <a:srgbClr val="002060"/>
                </a:solidFill>
                <a:latin typeface="Arial" panose="020B0604020202020204" pitchFamily="34" charset="0"/>
                <a:cs typeface="Arial" panose="020B0604020202020204" pitchFamily="34" charset="0"/>
              </a:rPr>
              <a:t>1º</a:t>
            </a:r>
            <a:endParaRPr lang="es-ES" sz="1600" b="1" dirty="0">
              <a:solidFill>
                <a:srgbClr val="002060"/>
              </a:solidFill>
              <a:latin typeface="Arial" panose="020B0604020202020204" pitchFamily="34" charset="0"/>
              <a:cs typeface="Arial" panose="020B0604020202020204" pitchFamily="34" charset="0"/>
            </a:endParaRPr>
          </a:p>
        </p:txBody>
      </p:sp>
      <p:sp>
        <p:nvSpPr>
          <p:cNvPr id="21" name="CuadroTexto 20"/>
          <p:cNvSpPr txBox="1"/>
          <p:nvPr/>
        </p:nvSpPr>
        <p:spPr>
          <a:xfrm>
            <a:off x="1290451" y="4766323"/>
            <a:ext cx="397683" cy="338554"/>
          </a:xfrm>
          <a:prstGeom prst="rect">
            <a:avLst/>
          </a:prstGeom>
          <a:noFill/>
        </p:spPr>
        <p:txBody>
          <a:bodyPr wrap="square" rtlCol="0">
            <a:spAutoFit/>
          </a:bodyPr>
          <a:lstStyle/>
          <a:p>
            <a:r>
              <a:rPr lang="es-ES" sz="1600" b="1" dirty="0">
                <a:solidFill>
                  <a:srgbClr val="002060"/>
                </a:solidFill>
                <a:latin typeface="Arial" panose="020B0604020202020204" pitchFamily="34" charset="0"/>
                <a:cs typeface="Arial" panose="020B0604020202020204" pitchFamily="34" charset="0"/>
              </a:rPr>
              <a:t>2</a:t>
            </a:r>
            <a:r>
              <a:rPr lang="es-ES" sz="1600" b="1" dirty="0" smtClean="0">
                <a:solidFill>
                  <a:srgbClr val="002060"/>
                </a:solidFill>
                <a:latin typeface="Arial" panose="020B0604020202020204" pitchFamily="34" charset="0"/>
                <a:cs typeface="Arial" panose="020B0604020202020204" pitchFamily="34" charset="0"/>
              </a:rPr>
              <a:t>º</a:t>
            </a:r>
            <a:endParaRPr lang="es-ES" sz="1600" b="1" dirty="0">
              <a:solidFill>
                <a:srgbClr val="002060"/>
              </a:solidFill>
              <a:latin typeface="Arial" panose="020B0604020202020204" pitchFamily="34" charset="0"/>
              <a:cs typeface="Arial" panose="020B0604020202020204" pitchFamily="34" charset="0"/>
            </a:endParaRPr>
          </a:p>
        </p:txBody>
      </p:sp>
      <p:sp>
        <p:nvSpPr>
          <p:cNvPr id="22" name="CuadroTexto 21"/>
          <p:cNvSpPr txBox="1"/>
          <p:nvPr/>
        </p:nvSpPr>
        <p:spPr>
          <a:xfrm>
            <a:off x="1271674" y="3402605"/>
            <a:ext cx="397683" cy="338554"/>
          </a:xfrm>
          <a:prstGeom prst="rect">
            <a:avLst/>
          </a:prstGeom>
          <a:noFill/>
        </p:spPr>
        <p:txBody>
          <a:bodyPr wrap="square" rtlCol="0">
            <a:spAutoFit/>
          </a:bodyPr>
          <a:lstStyle/>
          <a:p>
            <a:r>
              <a:rPr lang="es-ES" sz="1600" b="1" dirty="0" smtClean="0">
                <a:solidFill>
                  <a:srgbClr val="002060"/>
                </a:solidFill>
                <a:latin typeface="Arial" panose="020B0604020202020204" pitchFamily="34" charset="0"/>
                <a:cs typeface="Arial" panose="020B0604020202020204" pitchFamily="34" charset="0"/>
              </a:rPr>
              <a:t>3º</a:t>
            </a:r>
            <a:endParaRPr lang="es-E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03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431000" y="282477"/>
            <a:ext cx="682811" cy="932769"/>
          </a:xfrm>
          <a:prstGeom prst="rect">
            <a:avLst/>
          </a:prstGeom>
          <a:effectLst/>
        </p:spPr>
      </p:pic>
      <p:sp>
        <p:nvSpPr>
          <p:cNvPr id="7" name="Subtítulo 4"/>
          <p:cNvSpPr txBox="1">
            <a:spLocks/>
          </p:cNvSpPr>
          <p:nvPr/>
        </p:nvSpPr>
        <p:spPr bwMode="gray">
          <a:xfrm>
            <a:off x="1601535" y="926482"/>
            <a:ext cx="2182225" cy="57752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cap="none" dirty="0" smtClean="0">
                <a:solidFill>
                  <a:schemeClr val="bg1"/>
                </a:solidFill>
                <a:latin typeface="Calibri" panose="020F0502020204030204" pitchFamily="34" charset="0"/>
              </a:rPr>
              <a:t>2º </a:t>
            </a:r>
            <a:r>
              <a:rPr lang="es-ES" u="sng" cap="none" dirty="0" smtClean="0">
                <a:solidFill>
                  <a:schemeClr val="bg1"/>
                </a:solidFill>
                <a:latin typeface="Calibri" panose="020F0502020204030204" pitchFamily="34" charset="0"/>
              </a:rPr>
              <a:t>El Carbón y Coque</a:t>
            </a:r>
            <a:endParaRPr lang="es-ES" u="sng" cap="none" dirty="0">
              <a:solidFill>
                <a:schemeClr val="bg1"/>
              </a:solidFill>
              <a:latin typeface="Calibri" panose="020F0502020204030204" pitchFamily="34" charset="0"/>
            </a:endParaRPr>
          </a:p>
        </p:txBody>
      </p:sp>
      <p:sp>
        <p:nvSpPr>
          <p:cNvPr id="8" name="Rectángulo 7"/>
          <p:cNvSpPr/>
          <p:nvPr/>
        </p:nvSpPr>
        <p:spPr>
          <a:xfrm>
            <a:off x="960298" y="1499515"/>
            <a:ext cx="4693033" cy="1508105"/>
          </a:xfrm>
          <a:prstGeom prst="rect">
            <a:avLst/>
          </a:prstGeom>
        </p:spPr>
        <p:txBody>
          <a:bodyPr wrap="square">
            <a:spAutoFit/>
          </a:bodyPr>
          <a:lstStyle/>
          <a:p>
            <a:pPr indent="228600" algn="just">
              <a:lnSpc>
                <a:spcPct val="115000"/>
              </a:lnSpc>
              <a:spcAft>
                <a:spcPts val="0"/>
              </a:spcAft>
            </a:pPr>
            <a:r>
              <a:rPr lang="es-ES" sz="1600" dirty="0">
                <a:solidFill>
                  <a:schemeClr val="bg1"/>
                </a:solidFill>
                <a:latin typeface="Calibri" panose="020F0502020204030204" pitchFamily="34" charset="0"/>
                <a:ea typeface="Times New Roman" panose="02020603050405020304" pitchFamily="18" charset="0"/>
              </a:rPr>
              <a:t>El empleo del carbón no es directo, debiendo transformarse previamente en un producto adecuado para la carga y operación del horno: el</a:t>
            </a:r>
            <a:r>
              <a:rPr lang="es-ES" sz="1600" i="1" dirty="0">
                <a:solidFill>
                  <a:schemeClr val="bg1"/>
                </a:solidFill>
                <a:latin typeface="Calibri" panose="020F0502020204030204" pitchFamily="34" charset="0"/>
                <a:ea typeface="Times New Roman" panose="02020603050405020304" pitchFamily="18" charset="0"/>
              </a:rPr>
              <a:t> </a:t>
            </a:r>
            <a:r>
              <a:rPr lang="es-ES" sz="1600" b="1" i="1" dirty="0">
                <a:solidFill>
                  <a:schemeClr val="bg1"/>
                </a:solidFill>
                <a:latin typeface="Calibri" panose="020F0502020204030204" pitchFamily="34" charset="0"/>
                <a:ea typeface="Times New Roman" panose="02020603050405020304" pitchFamily="18" charset="0"/>
              </a:rPr>
              <a:t>coque</a:t>
            </a:r>
            <a:r>
              <a:rPr lang="es-ES" sz="1600" dirty="0">
                <a:solidFill>
                  <a:schemeClr val="bg1"/>
                </a:solidFill>
                <a:latin typeface="Calibri" panose="020F0502020204030204" pitchFamily="34" charset="0"/>
                <a:ea typeface="Times New Roman" panose="02020603050405020304" pitchFamily="18" charset="0"/>
              </a:rPr>
              <a:t>. El coque siderúrgico es el resultado de la destilación seca del carbón por calentamiento en ausencia de aire.</a:t>
            </a:r>
            <a:endParaRPr lang="es-ES" sz="1600" dirty="0">
              <a:solidFill>
                <a:schemeClr val="bg1"/>
              </a:solidFill>
              <a:effectLst/>
              <a:latin typeface="Calibri" panose="020F0502020204030204" pitchFamily="34" charset="0"/>
              <a:ea typeface="Times New Roman" panose="02020603050405020304" pitchFamily="18" charset="0"/>
            </a:endParaRPr>
          </a:p>
        </p:txBody>
      </p:sp>
      <p:pic>
        <p:nvPicPr>
          <p:cNvPr id="9" name="Imagen 8"/>
          <p:cNvPicPr>
            <a:picLocks noChangeAspect="1"/>
          </p:cNvPicPr>
          <p:nvPr/>
        </p:nvPicPr>
        <p:blipFill>
          <a:blip r:embed="rId3"/>
          <a:stretch>
            <a:fillRect/>
          </a:stretch>
        </p:blipFill>
        <p:spPr>
          <a:xfrm>
            <a:off x="5964360" y="1792774"/>
            <a:ext cx="2790495" cy="1973078"/>
          </a:xfrm>
          <a:prstGeom prst="rect">
            <a:avLst/>
          </a:prstGeom>
        </p:spPr>
      </p:pic>
      <p:sp>
        <p:nvSpPr>
          <p:cNvPr id="10" name="Subtítulo 4"/>
          <p:cNvSpPr txBox="1">
            <a:spLocks/>
          </p:cNvSpPr>
          <p:nvPr/>
        </p:nvSpPr>
        <p:spPr bwMode="gray">
          <a:xfrm>
            <a:off x="6200841" y="1175235"/>
            <a:ext cx="3200400" cy="54592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Gas de destilación de la Hulla.</a:t>
            </a:r>
            <a:endParaRPr lang="es-ES" sz="1600" cap="none" dirty="0">
              <a:solidFill>
                <a:schemeClr val="bg1"/>
              </a:solidFill>
              <a:latin typeface="Calibri" panose="020F0502020204030204" pitchFamily="34" charset="0"/>
            </a:endParaRPr>
          </a:p>
        </p:txBody>
      </p:sp>
      <p:pic>
        <p:nvPicPr>
          <p:cNvPr id="11" name="Imagen 10"/>
          <p:cNvPicPr>
            <a:picLocks noChangeAspect="1"/>
          </p:cNvPicPr>
          <p:nvPr/>
        </p:nvPicPr>
        <p:blipFill>
          <a:blip r:embed="rId4"/>
          <a:stretch>
            <a:fillRect/>
          </a:stretch>
        </p:blipFill>
        <p:spPr>
          <a:xfrm>
            <a:off x="9731000" y="1792774"/>
            <a:ext cx="1226034" cy="2018369"/>
          </a:xfrm>
          <a:prstGeom prst="rect">
            <a:avLst/>
          </a:prstGeom>
        </p:spPr>
      </p:pic>
      <p:cxnSp>
        <p:nvCxnSpPr>
          <p:cNvPr id="12" name="Conector recto de flecha 11"/>
          <p:cNvCxnSpPr/>
          <p:nvPr/>
        </p:nvCxnSpPr>
        <p:spPr>
          <a:xfrm>
            <a:off x="8808020" y="2769553"/>
            <a:ext cx="869815" cy="976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Subtítulo 4"/>
          <p:cNvSpPr txBox="1">
            <a:spLocks/>
          </p:cNvSpPr>
          <p:nvPr/>
        </p:nvSpPr>
        <p:spPr bwMode="gray">
          <a:xfrm>
            <a:off x="9427779" y="3932772"/>
            <a:ext cx="1862441" cy="68652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ES" sz="1600" cap="none" dirty="0" smtClean="0">
                <a:solidFill>
                  <a:schemeClr val="bg1"/>
                </a:solidFill>
                <a:latin typeface="Calibri" panose="020F0502020204030204" pitchFamily="34" charset="0"/>
              </a:rPr>
              <a:t>Horno a punto del deshornado.</a:t>
            </a:r>
            <a:endParaRPr lang="es-ES" sz="1600" cap="none" dirty="0">
              <a:solidFill>
                <a:schemeClr val="bg1"/>
              </a:solidFill>
              <a:latin typeface="Calibri" panose="020F0502020204030204" pitchFamily="34" charset="0"/>
            </a:endParaRPr>
          </a:p>
        </p:txBody>
      </p:sp>
      <p:sp>
        <p:nvSpPr>
          <p:cNvPr id="14" name="Flecha doblada 13"/>
          <p:cNvSpPr/>
          <p:nvPr/>
        </p:nvSpPr>
        <p:spPr>
          <a:xfrm rot="10800000">
            <a:off x="10054272" y="4619296"/>
            <a:ext cx="579485" cy="993227"/>
          </a:xfrm>
          <a:prstGeom prst="bentArrow">
            <a:avLst>
              <a:gd name="adj1" fmla="val 5440"/>
              <a:gd name="adj2" fmla="val 13823"/>
              <a:gd name="adj3" fmla="val 25000"/>
              <a:gd name="adj4" fmla="val 0"/>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Subtítulo 4"/>
          <p:cNvSpPr txBox="1">
            <a:spLocks/>
          </p:cNvSpPr>
          <p:nvPr/>
        </p:nvSpPr>
        <p:spPr bwMode="gray">
          <a:xfrm>
            <a:off x="8671811" y="5384574"/>
            <a:ext cx="1382461"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Enfriamiento</a:t>
            </a:r>
            <a:endParaRPr lang="es-ES" sz="1600" cap="none" dirty="0">
              <a:solidFill>
                <a:schemeClr val="bg1"/>
              </a:solidFill>
              <a:latin typeface="Calibri" panose="020F0502020204030204" pitchFamily="34" charset="0"/>
            </a:endParaRPr>
          </a:p>
        </p:txBody>
      </p:sp>
      <p:sp>
        <p:nvSpPr>
          <p:cNvPr id="17" name="Subtítulo 4"/>
          <p:cNvSpPr txBox="1">
            <a:spLocks/>
          </p:cNvSpPr>
          <p:nvPr/>
        </p:nvSpPr>
        <p:spPr bwMode="gray">
          <a:xfrm>
            <a:off x="6976103" y="5377341"/>
            <a:ext cx="1382461" cy="62251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Trituración y Cribado</a:t>
            </a:r>
            <a:endParaRPr lang="es-ES" sz="1600" cap="none" dirty="0">
              <a:solidFill>
                <a:schemeClr val="bg1"/>
              </a:solidFill>
              <a:latin typeface="Calibri" panose="020F0502020204030204" pitchFamily="34" charset="0"/>
            </a:endParaRPr>
          </a:p>
        </p:txBody>
      </p:sp>
      <p:cxnSp>
        <p:nvCxnSpPr>
          <p:cNvPr id="18" name="Conector recto de flecha 17"/>
          <p:cNvCxnSpPr/>
          <p:nvPr/>
        </p:nvCxnSpPr>
        <p:spPr>
          <a:xfrm flipV="1">
            <a:off x="7743327" y="1504010"/>
            <a:ext cx="0" cy="28876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Subtítulo 4"/>
          <p:cNvSpPr txBox="1">
            <a:spLocks/>
          </p:cNvSpPr>
          <p:nvPr/>
        </p:nvSpPr>
        <p:spPr bwMode="gray">
          <a:xfrm>
            <a:off x="6652786" y="3949717"/>
            <a:ext cx="1718441"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Batería de Coque</a:t>
            </a:r>
            <a:endParaRPr lang="es-ES" sz="1600" cap="none" dirty="0">
              <a:solidFill>
                <a:schemeClr val="bg1"/>
              </a:solidFill>
              <a:latin typeface="Calibri" panose="020F0502020204030204" pitchFamily="34" charset="0"/>
            </a:endParaRPr>
          </a:p>
        </p:txBody>
      </p:sp>
      <p:sp>
        <p:nvSpPr>
          <p:cNvPr id="23" name="Rectángulo 22"/>
          <p:cNvSpPr/>
          <p:nvPr/>
        </p:nvSpPr>
        <p:spPr>
          <a:xfrm>
            <a:off x="990952" y="3070446"/>
            <a:ext cx="4660161" cy="2357568"/>
          </a:xfrm>
          <a:prstGeom prst="rect">
            <a:avLst/>
          </a:prstGeom>
        </p:spPr>
        <p:txBody>
          <a:bodyPr wrap="square">
            <a:spAutoFit/>
          </a:bodyPr>
          <a:lstStyle/>
          <a:p>
            <a:pPr indent="228600" algn="just">
              <a:lnSpc>
                <a:spcPct val="115000"/>
              </a:lnSpc>
              <a:spcAft>
                <a:spcPts val="0"/>
              </a:spcAft>
            </a:pPr>
            <a:r>
              <a:rPr lang="es-ES" sz="1600" dirty="0">
                <a:solidFill>
                  <a:schemeClr val="bg1"/>
                </a:solidFill>
                <a:latin typeface="Calibri" panose="020F0502020204030204" pitchFamily="34" charset="0"/>
                <a:ea typeface="Times New Roman" panose="02020603050405020304" pitchFamily="18" charset="0"/>
              </a:rPr>
              <a:t>El coque tiene tres misiones: </a:t>
            </a:r>
            <a:r>
              <a:rPr lang="es-ES" sz="1600" i="1" u="sng" dirty="0">
                <a:solidFill>
                  <a:schemeClr val="bg1"/>
                </a:solidFill>
                <a:latin typeface="Calibri" panose="020F0502020204030204" pitchFamily="34" charset="0"/>
                <a:ea typeface="Times New Roman" panose="02020603050405020304" pitchFamily="18" charset="0"/>
              </a:rPr>
              <a:t>combustible</a:t>
            </a:r>
            <a:r>
              <a:rPr lang="es-ES" sz="1600" dirty="0">
                <a:solidFill>
                  <a:schemeClr val="bg1"/>
                </a:solidFill>
                <a:latin typeface="Calibri" panose="020F0502020204030204" pitchFamily="34" charset="0"/>
                <a:ea typeface="Times New Roman" panose="02020603050405020304" pitchFamily="18" charset="0"/>
              </a:rPr>
              <a:t> de alto poder calorífico, mayor al 90%</a:t>
            </a:r>
            <a:r>
              <a:rPr lang="es-ES" sz="1600" i="1" dirty="0">
                <a:solidFill>
                  <a:schemeClr val="bg1"/>
                </a:solidFill>
                <a:latin typeface="Calibri" panose="020F0502020204030204" pitchFamily="34" charset="0"/>
                <a:ea typeface="Times New Roman" panose="02020603050405020304" pitchFamily="18" charset="0"/>
              </a:rPr>
              <a:t> </a:t>
            </a:r>
            <a:r>
              <a:rPr lang="es-ES" sz="1600" dirty="0">
                <a:solidFill>
                  <a:schemeClr val="bg1"/>
                </a:solidFill>
                <a:latin typeface="Calibri" panose="020F0502020204030204" pitchFamily="34" charset="0"/>
                <a:ea typeface="Times New Roman" panose="02020603050405020304" pitchFamily="18" charset="0"/>
              </a:rPr>
              <a:t>de </a:t>
            </a:r>
            <a:r>
              <a:rPr lang="es-ES" sz="1600" i="1" dirty="0">
                <a:solidFill>
                  <a:schemeClr val="bg1"/>
                </a:solidFill>
                <a:latin typeface="Calibri" panose="020F0502020204030204" pitchFamily="34" charset="0"/>
                <a:ea typeface="Times New Roman" panose="02020603050405020304" pitchFamily="18" charset="0"/>
              </a:rPr>
              <a:t>C</a:t>
            </a:r>
            <a:r>
              <a:rPr lang="es-ES" sz="1600" dirty="0">
                <a:solidFill>
                  <a:schemeClr val="bg1"/>
                </a:solidFill>
                <a:latin typeface="Calibri" panose="020F0502020204030204" pitchFamily="34" charset="0"/>
                <a:ea typeface="Times New Roman" panose="02020603050405020304" pitchFamily="18" charset="0"/>
              </a:rPr>
              <a:t>, para alcanzar la temperatura de reacción, </a:t>
            </a:r>
            <a:r>
              <a:rPr lang="es-ES" sz="1600" i="1" u="sng" dirty="0">
                <a:solidFill>
                  <a:schemeClr val="bg1"/>
                </a:solidFill>
                <a:latin typeface="Calibri" panose="020F0502020204030204" pitchFamily="34" charset="0"/>
                <a:ea typeface="Times New Roman" panose="02020603050405020304" pitchFamily="18" charset="0"/>
              </a:rPr>
              <a:t>generar el gas reductor</a:t>
            </a:r>
            <a:r>
              <a:rPr lang="es-ES" sz="1600" dirty="0">
                <a:solidFill>
                  <a:schemeClr val="bg1"/>
                </a:solidFill>
                <a:latin typeface="Calibri" panose="020F0502020204030204" pitchFamily="34" charset="0"/>
                <a:ea typeface="Times New Roman" panose="02020603050405020304" pitchFamily="18" charset="0"/>
              </a:rPr>
              <a:t>, </a:t>
            </a:r>
            <a:r>
              <a:rPr lang="es-ES" sz="1600" i="1" dirty="0">
                <a:solidFill>
                  <a:schemeClr val="bg1"/>
                </a:solidFill>
                <a:latin typeface="Calibri" panose="020F0502020204030204" pitchFamily="34" charset="0"/>
                <a:ea typeface="Times New Roman" panose="02020603050405020304" pitchFamily="18" charset="0"/>
              </a:rPr>
              <a:t>CO </a:t>
            </a:r>
            <a:r>
              <a:rPr lang="es-ES" sz="1600" dirty="0">
                <a:solidFill>
                  <a:schemeClr val="bg1"/>
                </a:solidFill>
                <a:latin typeface="Calibri" panose="020F0502020204030204" pitchFamily="34" charset="0"/>
                <a:ea typeface="Times New Roman" panose="02020603050405020304" pitchFamily="18" charset="0"/>
              </a:rPr>
              <a:t>que transforma los óxidos de hierro y ser el </a:t>
            </a:r>
            <a:r>
              <a:rPr lang="es-ES" sz="1600" i="1" u="sng" dirty="0">
                <a:solidFill>
                  <a:schemeClr val="bg1"/>
                </a:solidFill>
                <a:latin typeface="Calibri" panose="020F0502020204030204" pitchFamily="34" charset="0"/>
                <a:ea typeface="Times New Roman" panose="02020603050405020304" pitchFamily="18" charset="0"/>
              </a:rPr>
              <a:t>soporte mecánico</a:t>
            </a:r>
            <a:r>
              <a:rPr lang="es-ES" sz="1600" dirty="0">
                <a:solidFill>
                  <a:schemeClr val="bg1"/>
                </a:solidFill>
                <a:latin typeface="Calibri" panose="020F0502020204030204" pitchFamily="34" charset="0"/>
                <a:ea typeface="Times New Roman" panose="02020603050405020304" pitchFamily="18" charset="0"/>
              </a:rPr>
              <a:t> de la carga del horno, con la porosidad suficiente para permitir la evolución de los gases. Los carbones más apropiados para su elaboración son las </a:t>
            </a:r>
            <a:r>
              <a:rPr lang="es-ES" sz="1600" i="1" dirty="0">
                <a:solidFill>
                  <a:schemeClr val="bg1"/>
                </a:solidFill>
                <a:latin typeface="Calibri" panose="020F0502020204030204" pitchFamily="34" charset="0"/>
                <a:ea typeface="Times New Roman" panose="02020603050405020304" pitchFamily="18" charset="0"/>
              </a:rPr>
              <a:t>hullas</a:t>
            </a:r>
            <a:r>
              <a:rPr lang="es-ES" sz="1600" dirty="0">
                <a:solidFill>
                  <a:schemeClr val="bg1"/>
                </a:solidFill>
                <a:latin typeface="Calibri" panose="020F0502020204030204" pitchFamily="34" charset="0"/>
                <a:ea typeface="Times New Roman" panose="02020603050405020304" pitchFamily="18" charset="0"/>
              </a:rPr>
              <a:t>, </a:t>
            </a:r>
            <a:r>
              <a:rPr lang="es-ES" sz="1600" dirty="0" smtClean="0">
                <a:solidFill>
                  <a:schemeClr val="bg1"/>
                </a:solidFill>
                <a:latin typeface="Calibri" panose="020F0502020204030204" pitchFamily="34" charset="0"/>
                <a:ea typeface="Times New Roman" panose="02020603050405020304" pitchFamily="18" charset="0"/>
              </a:rPr>
              <a:t>con un valor </a:t>
            </a:r>
            <a:r>
              <a:rPr lang="es-ES" sz="1600" dirty="0">
                <a:solidFill>
                  <a:schemeClr val="bg1"/>
                </a:solidFill>
                <a:latin typeface="Calibri" panose="020F0502020204030204" pitchFamily="34" charset="0"/>
                <a:ea typeface="Times New Roman" panose="02020603050405020304" pitchFamily="18" charset="0"/>
              </a:rPr>
              <a:t>limitado de </a:t>
            </a:r>
            <a:r>
              <a:rPr lang="es-ES" sz="1600" i="1" dirty="0">
                <a:solidFill>
                  <a:schemeClr val="bg1"/>
                </a:solidFill>
                <a:latin typeface="Calibri" panose="020F0502020204030204" pitchFamily="34" charset="0"/>
                <a:ea typeface="Times New Roman" panose="02020603050405020304" pitchFamily="18" charset="0"/>
              </a:rPr>
              <a:t>S</a:t>
            </a:r>
            <a:r>
              <a:rPr lang="es-ES" sz="1600" dirty="0">
                <a:solidFill>
                  <a:schemeClr val="bg1"/>
                </a:solidFill>
                <a:latin typeface="Calibri" panose="020F0502020204030204" pitchFamily="34" charset="0"/>
                <a:ea typeface="Times New Roman" panose="02020603050405020304" pitchFamily="18" charset="0"/>
              </a:rPr>
              <a:t>. </a:t>
            </a:r>
            <a:endParaRPr lang="es-ES" sz="1600" dirty="0">
              <a:solidFill>
                <a:schemeClr val="bg1"/>
              </a:solidFill>
              <a:effectLst/>
              <a:latin typeface="Calibri" panose="020F0502020204030204" pitchFamily="34" charset="0"/>
              <a:ea typeface="Times New Roman" panose="02020603050405020304" pitchFamily="18" charset="0"/>
            </a:endParaRPr>
          </a:p>
        </p:txBody>
      </p:sp>
      <p:cxnSp>
        <p:nvCxnSpPr>
          <p:cNvPr id="25" name="Conector recto de flecha 24"/>
          <p:cNvCxnSpPr>
            <a:stCxn id="15" idx="1"/>
          </p:cNvCxnSpPr>
          <p:nvPr/>
        </p:nvCxnSpPr>
        <p:spPr>
          <a:xfrm flipH="1">
            <a:off x="8198069" y="5612524"/>
            <a:ext cx="473742"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p:cNvCxnSpPr/>
          <p:nvPr/>
        </p:nvCxnSpPr>
        <p:spPr>
          <a:xfrm flipH="1">
            <a:off x="6502361" y="5658617"/>
            <a:ext cx="473742"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7" name="Subtítulo 4"/>
          <p:cNvSpPr txBox="1">
            <a:spLocks/>
          </p:cNvSpPr>
          <p:nvPr/>
        </p:nvSpPr>
        <p:spPr bwMode="gray">
          <a:xfrm>
            <a:off x="5593642" y="5491336"/>
            <a:ext cx="940143" cy="4558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ES" sz="1600" cap="none" dirty="0" smtClean="0">
                <a:solidFill>
                  <a:schemeClr val="bg1"/>
                </a:solidFill>
                <a:latin typeface="Calibri" panose="020F0502020204030204" pitchFamily="34" charset="0"/>
              </a:rPr>
              <a:t>Ladrillos</a:t>
            </a:r>
            <a:endParaRPr lang="es-ES" sz="1600" cap="none"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28151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923</TotalTime>
  <Words>1436</Words>
  <Application>Microsoft Office PowerPoint</Application>
  <PresentationFormat>Panorámica</PresentationFormat>
  <Paragraphs>235</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Century Gothic</vt:lpstr>
      <vt:lpstr>Symbol</vt:lpstr>
      <vt:lpstr>Times New Roman</vt:lpstr>
      <vt:lpstr>Wingdings 3</vt:lpstr>
      <vt:lpstr>Sala de reuniones Ion</vt:lpstr>
      <vt:lpstr>Unidad: 2-2, Ruta de fabricación del Acero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2º Vía de obtención del acero</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2-2, El Alto Horno</dc:title>
  <dc:creator>Ros</dc:creator>
  <cp:lastModifiedBy>Ros</cp:lastModifiedBy>
  <cp:revision>168</cp:revision>
  <dcterms:created xsi:type="dcterms:W3CDTF">2020-02-19T15:08:38Z</dcterms:created>
  <dcterms:modified xsi:type="dcterms:W3CDTF">2020-03-26T01:22:18Z</dcterms:modified>
</cp:coreProperties>
</file>