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304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305" r:id="rId34"/>
    <p:sldId id="306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10058400" cy="7772400"/>
  <p:notesSz cx="10058400" cy="77724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200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57200" y="45720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838200" y="3860800"/>
            <a:ext cx="8458200" cy="101600"/>
          </a:xfrm>
          <a:custGeom>
            <a:avLst/>
            <a:gdLst/>
            <a:ahLst/>
            <a:cxnLst/>
            <a:rect l="l" t="t" r="r" b="b"/>
            <a:pathLst>
              <a:path w="8458200" h="101600">
                <a:moveTo>
                  <a:pt x="0" y="0"/>
                </a:moveTo>
                <a:lnTo>
                  <a:pt x="0" y="101600"/>
                </a:lnTo>
                <a:lnTo>
                  <a:pt x="8458200" y="101600"/>
                </a:lnTo>
                <a:lnTo>
                  <a:pt x="8458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9004300" y="3886200"/>
            <a:ext cx="292100" cy="292100"/>
          </a:xfrm>
          <a:custGeom>
            <a:avLst/>
            <a:gdLst/>
            <a:ahLst/>
            <a:cxnLst/>
            <a:rect l="l" t="t" r="r" b="b"/>
            <a:pathLst>
              <a:path w="292100" h="292100">
                <a:moveTo>
                  <a:pt x="0" y="0"/>
                </a:moveTo>
                <a:lnTo>
                  <a:pt x="0" y="292100"/>
                </a:lnTo>
                <a:lnTo>
                  <a:pt x="292100" y="292100"/>
                </a:lnTo>
                <a:lnTo>
                  <a:pt x="2921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57300" y="2454464"/>
            <a:ext cx="7543800" cy="1523494"/>
          </a:xfrm>
        </p:spPr>
        <p:txBody>
          <a:bodyPr anchor="b"/>
          <a:lstStyle>
            <a:lvl1pPr algn="ctr">
              <a:defRPr sz="495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304699"/>
          </a:xfrm>
        </p:spPr>
        <p:txBody>
          <a:bodyPr/>
          <a:lstStyle>
            <a:lvl1pPr marL="0" indent="0" algn="ctr">
              <a:buNone/>
              <a:defRPr sz="1980"/>
            </a:lvl1pPr>
            <a:lvl2pPr marL="377190" indent="0" algn="ctr">
              <a:buNone/>
              <a:defRPr sz="1650"/>
            </a:lvl2pPr>
            <a:lvl3pPr marL="754380" indent="0" algn="ctr">
              <a:buNone/>
              <a:defRPr sz="1485"/>
            </a:lvl3pPr>
            <a:lvl4pPr marL="1131570" indent="0" algn="ctr">
              <a:buNone/>
              <a:defRPr sz="1320"/>
            </a:lvl4pPr>
            <a:lvl5pPr marL="1508760" indent="0" algn="ctr">
              <a:buNone/>
              <a:defRPr sz="1320"/>
            </a:lvl5pPr>
            <a:lvl6pPr marL="1885950" indent="0" algn="ctr">
              <a:buNone/>
              <a:defRPr sz="1320"/>
            </a:lvl6pPr>
            <a:lvl7pPr marL="2263140" indent="0" algn="ctr">
              <a:buNone/>
              <a:defRPr sz="1320"/>
            </a:lvl7pPr>
            <a:lvl8pPr marL="2640330" indent="0" algn="ctr">
              <a:buNone/>
              <a:defRPr sz="1320"/>
            </a:lvl8pPr>
            <a:lvl9pPr marL="3017520" indent="0" algn="ctr">
              <a:buNone/>
              <a:defRPr sz="1320"/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502920" y="7228332"/>
            <a:ext cx="2313432" cy="276999"/>
          </a:xfrm>
        </p:spPr>
        <p:txBody>
          <a:bodyPr/>
          <a:lstStyle/>
          <a:p>
            <a:fld id="{F5B01C00-70B7-4EA5-BE17-D6085A235673}" type="datetimeFigureOut">
              <a:rPr lang="es-AR" smtClean="0"/>
              <a:t>04/11/2020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927100" y="7027242"/>
            <a:ext cx="2118360" cy="215444"/>
          </a:xfrm>
        </p:spPr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242048" y="7228332"/>
            <a:ext cx="2313432" cy="276999"/>
          </a:xfrm>
        </p:spPr>
        <p:txBody>
          <a:bodyPr/>
          <a:lstStyle/>
          <a:p>
            <a:fld id="{73410F30-EE69-40EB-842B-71A2928CF94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45034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57200" y="457200"/>
            <a:ext cx="9144000" cy="68580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25500" y="3505200"/>
            <a:ext cx="8407400" cy="330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02920" y="1787652"/>
            <a:ext cx="9052560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927100" y="7027242"/>
            <a:ext cx="2118360" cy="2241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jp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1.jp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04300" y="3962400"/>
            <a:ext cx="292100" cy="215900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0" rIns="0" bIns="0" rtlCol="0">
            <a:spAutoFit/>
          </a:bodyPr>
          <a:lstStyle/>
          <a:p>
            <a:pPr marL="101600">
              <a:lnSpc>
                <a:spcPts val="1380"/>
              </a:lnSpc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38200" y="3429000"/>
            <a:ext cx="8458200" cy="0"/>
          </a:xfrm>
          <a:custGeom>
            <a:avLst/>
            <a:gdLst/>
            <a:ahLst/>
            <a:cxnLst/>
            <a:rect l="l" t="t" r="r" b="b"/>
            <a:pathLst>
              <a:path w="8458200">
                <a:moveTo>
                  <a:pt x="0" y="0"/>
                </a:moveTo>
                <a:lnTo>
                  <a:pt x="8458200" y="0"/>
                </a:lnTo>
              </a:path>
            </a:pathLst>
          </a:custGeom>
          <a:ln w="2540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048500" y="4127500"/>
            <a:ext cx="1804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Arial"/>
                <a:cs typeface="Arial"/>
              </a:rPr>
              <a:t>Área</a:t>
            </a:r>
            <a:r>
              <a:rPr sz="1800" spc="-50" dirty="0">
                <a:latin typeface="Arial"/>
                <a:cs typeface="Arial"/>
              </a:rPr>
              <a:t> </a:t>
            </a:r>
            <a:r>
              <a:rPr sz="1800" spc="60" dirty="0">
                <a:latin typeface="Arial"/>
                <a:cs typeface="Arial"/>
              </a:rPr>
              <a:t>Ergonomía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25500" y="3505200"/>
            <a:ext cx="386715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" dirty="0"/>
              <a:t>MÓDULO </a:t>
            </a:r>
            <a:r>
              <a:rPr spc="5" dirty="0"/>
              <a:t>ERGONOMÍA</a:t>
            </a:r>
            <a:r>
              <a:rPr spc="-75" dirty="0"/>
              <a:t> </a:t>
            </a:r>
            <a:r>
              <a:rPr spc="65" dirty="0"/>
              <a:t>BÁSICA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4900" y="2082800"/>
            <a:ext cx="8089900" cy="0"/>
          </a:xfrm>
          <a:custGeom>
            <a:avLst/>
            <a:gdLst/>
            <a:ahLst/>
            <a:cxnLst/>
            <a:rect l="l" t="t" r="r" b="b"/>
            <a:pathLst>
              <a:path w="8089900">
                <a:moveTo>
                  <a:pt x="0" y="0"/>
                </a:moveTo>
                <a:lnTo>
                  <a:pt x="8089900" y="0"/>
                </a:lnTo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02700" y="2082800"/>
            <a:ext cx="304800" cy="304800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508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400"/>
              </a:spcBef>
            </a:pP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10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01900" y="2171700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90600" y="2552700"/>
            <a:ext cx="152400" cy="139700"/>
          </a:xfrm>
          <a:custGeom>
            <a:avLst/>
            <a:gdLst/>
            <a:ahLst/>
            <a:cxnLst/>
            <a:rect l="l" t="t" r="r" b="b"/>
            <a:pathLst>
              <a:path w="152400" h="139700">
                <a:moveTo>
                  <a:pt x="0" y="0"/>
                </a:moveTo>
                <a:lnTo>
                  <a:pt x="0" y="139700"/>
                </a:lnTo>
                <a:lnTo>
                  <a:pt x="152400" y="1397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188200" y="2590800"/>
            <a:ext cx="1460500" cy="3606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239000" y="2578100"/>
            <a:ext cx="1409700" cy="3556000"/>
          </a:xfrm>
          <a:custGeom>
            <a:avLst/>
            <a:gdLst/>
            <a:ahLst/>
            <a:cxnLst/>
            <a:rect l="l" t="t" r="r" b="b"/>
            <a:pathLst>
              <a:path w="1409700" h="3556000">
                <a:moveTo>
                  <a:pt x="0" y="0"/>
                </a:moveTo>
                <a:lnTo>
                  <a:pt x="0" y="3555999"/>
                </a:lnTo>
                <a:lnTo>
                  <a:pt x="1409700" y="3555999"/>
                </a:lnTo>
                <a:lnTo>
                  <a:pt x="1409700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295397" y="2489200"/>
            <a:ext cx="4628515" cy="214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60" dirty="0">
                <a:latin typeface="Arial"/>
                <a:cs typeface="Arial"/>
              </a:rPr>
              <a:t>Biomecánica</a:t>
            </a:r>
            <a:endParaRPr sz="1600">
              <a:latin typeface="Arial"/>
              <a:cs typeface="Arial"/>
            </a:endParaRPr>
          </a:p>
          <a:p>
            <a:pPr marL="254000" marR="5080" indent="-177800">
              <a:lnSpc>
                <a:spcPct val="99800"/>
              </a:lnSpc>
              <a:spcBef>
                <a:spcPts val="1380"/>
              </a:spcBef>
              <a:buClr>
                <a:srgbClr val="E9822D"/>
              </a:buClr>
              <a:buChar char="•"/>
              <a:tabLst>
                <a:tab pos="254000" algn="l"/>
              </a:tabLst>
            </a:pPr>
            <a:r>
              <a:rPr sz="1600" dirty="0">
                <a:latin typeface="Arial"/>
                <a:cs typeface="Arial"/>
              </a:rPr>
              <a:t>Aplica </a:t>
            </a:r>
            <a:r>
              <a:rPr sz="1600" spc="-20" dirty="0">
                <a:latin typeface="Arial"/>
                <a:cs typeface="Arial"/>
              </a:rPr>
              <a:t>las </a:t>
            </a:r>
            <a:r>
              <a:rPr sz="1600" spc="-10" dirty="0">
                <a:latin typeface="Arial"/>
                <a:cs typeface="Arial"/>
              </a:rPr>
              <a:t>leyes </a:t>
            </a:r>
            <a:r>
              <a:rPr sz="1600" dirty="0">
                <a:latin typeface="Arial"/>
                <a:cs typeface="Arial"/>
              </a:rPr>
              <a:t>del </a:t>
            </a:r>
            <a:r>
              <a:rPr sz="1600" spc="-15" dirty="0">
                <a:latin typeface="Arial"/>
                <a:cs typeface="Arial"/>
              </a:rPr>
              <a:t>movimiento </a:t>
            </a:r>
            <a:r>
              <a:rPr sz="1600" dirty="0">
                <a:latin typeface="Arial"/>
                <a:cs typeface="Arial"/>
              </a:rPr>
              <a:t>mecánico en </a:t>
            </a:r>
            <a:r>
              <a:rPr sz="1600" spc="-20" dirty="0">
                <a:latin typeface="Arial"/>
                <a:cs typeface="Arial"/>
              </a:rPr>
              <a:t>los  </a:t>
            </a:r>
            <a:r>
              <a:rPr sz="1600" spc="-5" dirty="0">
                <a:latin typeface="Arial"/>
                <a:cs typeface="Arial"/>
              </a:rPr>
              <a:t>sistemas </a:t>
            </a:r>
            <a:r>
              <a:rPr sz="1600" spc="-15" dirty="0">
                <a:latin typeface="Arial"/>
                <a:cs typeface="Arial"/>
              </a:rPr>
              <a:t>vivos, </a:t>
            </a:r>
            <a:r>
              <a:rPr sz="1600" spc="-10" dirty="0">
                <a:latin typeface="Arial"/>
                <a:cs typeface="Arial"/>
              </a:rPr>
              <a:t>especialmente </a:t>
            </a:r>
            <a:r>
              <a:rPr sz="1600" dirty="0">
                <a:latin typeface="Arial"/>
                <a:cs typeface="Arial"/>
              </a:rPr>
              <a:t>en el </a:t>
            </a:r>
            <a:r>
              <a:rPr sz="1600" spc="-10" dirty="0">
                <a:latin typeface="Arial"/>
                <a:cs typeface="Arial"/>
              </a:rPr>
              <a:t>aparato  locomotor,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30" dirty="0">
                <a:latin typeface="Arial"/>
                <a:cs typeface="Arial"/>
              </a:rPr>
              <a:t>fin </a:t>
            </a:r>
            <a:r>
              <a:rPr sz="1600" spc="-5" dirty="0">
                <a:latin typeface="Arial"/>
                <a:cs typeface="Arial"/>
              </a:rPr>
              <a:t>obtener </a:t>
            </a:r>
            <a:r>
              <a:rPr sz="1600" dirty="0">
                <a:latin typeface="Arial"/>
                <a:cs typeface="Arial"/>
              </a:rPr>
              <a:t>un </a:t>
            </a:r>
            <a:r>
              <a:rPr sz="1600" spc="-5" dirty="0">
                <a:latin typeface="Arial"/>
                <a:cs typeface="Arial"/>
              </a:rPr>
              <a:t>rendimiento</a:t>
            </a:r>
            <a:r>
              <a:rPr sz="1600" spc="-200" dirty="0">
                <a:latin typeface="Arial"/>
                <a:cs typeface="Arial"/>
              </a:rPr>
              <a:t> </a:t>
            </a:r>
            <a:r>
              <a:rPr sz="1600" spc="10" dirty="0">
                <a:latin typeface="Arial"/>
                <a:cs typeface="Arial"/>
              </a:rPr>
              <a:t>máximo,  </a:t>
            </a:r>
            <a:r>
              <a:rPr sz="1600" spc="-10" dirty="0">
                <a:latin typeface="Arial"/>
                <a:cs typeface="Arial"/>
              </a:rPr>
              <a:t>resolver </a:t>
            </a:r>
            <a:r>
              <a:rPr sz="1600" spc="10" dirty="0">
                <a:latin typeface="Arial"/>
                <a:cs typeface="Arial"/>
              </a:rPr>
              <a:t>algún </a:t>
            </a:r>
            <a:r>
              <a:rPr sz="1600" dirty="0">
                <a:latin typeface="Arial"/>
                <a:cs typeface="Arial"/>
              </a:rPr>
              <a:t>tipo de </a:t>
            </a:r>
            <a:r>
              <a:rPr sz="1600" spc="5" dirty="0">
                <a:latin typeface="Arial"/>
                <a:cs typeface="Arial"/>
              </a:rPr>
              <a:t>discapacidad, </a:t>
            </a:r>
            <a:r>
              <a:rPr sz="1600" dirty="0">
                <a:latin typeface="Arial"/>
                <a:cs typeface="Arial"/>
              </a:rPr>
              <a:t>o </a:t>
            </a:r>
            <a:r>
              <a:rPr sz="1600" spc="-10" dirty="0">
                <a:latin typeface="Arial"/>
                <a:cs typeface="Arial"/>
              </a:rPr>
              <a:t>diseñar  tareas </a:t>
            </a:r>
            <a:r>
              <a:rPr sz="1600" dirty="0">
                <a:latin typeface="Arial"/>
                <a:cs typeface="Arial"/>
              </a:rPr>
              <a:t>y </a:t>
            </a:r>
            <a:r>
              <a:rPr sz="1600" spc="-5" dirty="0">
                <a:latin typeface="Arial"/>
                <a:cs typeface="Arial"/>
              </a:rPr>
              <a:t>actividades para </a:t>
            </a:r>
            <a:r>
              <a:rPr sz="1600" dirty="0">
                <a:latin typeface="Arial"/>
                <a:cs typeface="Arial"/>
              </a:rPr>
              <a:t>que </a:t>
            </a:r>
            <a:r>
              <a:rPr sz="1600" spc="-30" dirty="0">
                <a:latin typeface="Arial"/>
                <a:cs typeface="Arial"/>
              </a:rPr>
              <a:t>la </a:t>
            </a:r>
            <a:r>
              <a:rPr sz="1600" spc="-15" dirty="0">
                <a:latin typeface="Arial"/>
                <a:cs typeface="Arial"/>
              </a:rPr>
              <a:t>mayoría </a:t>
            </a:r>
            <a:r>
              <a:rPr sz="1600" dirty="0">
                <a:latin typeface="Arial"/>
                <a:cs typeface="Arial"/>
              </a:rPr>
              <a:t>de </a:t>
            </a:r>
            <a:r>
              <a:rPr sz="1600" spc="-20" dirty="0">
                <a:latin typeface="Arial"/>
                <a:cs typeface="Arial"/>
              </a:rPr>
              <a:t>las  </a:t>
            </a:r>
            <a:r>
              <a:rPr sz="1600" spc="-15" dirty="0">
                <a:latin typeface="Arial"/>
                <a:cs typeface="Arial"/>
              </a:rPr>
              <a:t>personas </a:t>
            </a:r>
            <a:r>
              <a:rPr sz="1600" spc="20" dirty="0">
                <a:latin typeface="Arial"/>
                <a:cs typeface="Arial"/>
              </a:rPr>
              <a:t>puedan </a:t>
            </a:r>
            <a:r>
              <a:rPr sz="1600" spc="-5" dirty="0">
                <a:latin typeface="Arial"/>
                <a:cs typeface="Arial"/>
              </a:rPr>
              <a:t>realizarlas </a:t>
            </a:r>
            <a:r>
              <a:rPr sz="1600" spc="45" dirty="0">
                <a:latin typeface="Arial"/>
                <a:cs typeface="Arial"/>
              </a:rPr>
              <a:t>sin </a:t>
            </a:r>
            <a:r>
              <a:rPr sz="1600" dirty="0">
                <a:latin typeface="Arial"/>
                <a:cs typeface="Arial"/>
              </a:rPr>
              <a:t>riesgo de </a:t>
            </a:r>
            <a:r>
              <a:rPr sz="1600" spc="-10" dirty="0">
                <a:latin typeface="Arial"/>
                <a:cs typeface="Arial"/>
              </a:rPr>
              <a:t>sufrir  </a:t>
            </a:r>
            <a:r>
              <a:rPr sz="1600" spc="-15" dirty="0">
                <a:latin typeface="Arial"/>
                <a:cs typeface="Arial"/>
              </a:rPr>
              <a:t>daños </a:t>
            </a:r>
            <a:r>
              <a:rPr sz="1600" dirty="0">
                <a:latin typeface="Arial"/>
                <a:cs typeface="Arial"/>
              </a:rPr>
              <a:t>o</a:t>
            </a:r>
            <a:r>
              <a:rPr sz="1600" spc="20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lesiones.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4900" y="2070100"/>
            <a:ext cx="8089900" cy="0"/>
          </a:xfrm>
          <a:custGeom>
            <a:avLst/>
            <a:gdLst/>
            <a:ahLst/>
            <a:cxnLst/>
            <a:rect l="l" t="t" r="r" b="b"/>
            <a:pathLst>
              <a:path w="8089900">
                <a:moveTo>
                  <a:pt x="0" y="0"/>
                </a:moveTo>
                <a:lnTo>
                  <a:pt x="8089900" y="0"/>
                </a:lnTo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02700" y="2070100"/>
            <a:ext cx="304800" cy="304800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381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300"/>
              </a:spcBef>
            </a:pP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01900" y="2159000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03300" y="2413000"/>
            <a:ext cx="139700" cy="139700"/>
          </a:xfrm>
          <a:custGeom>
            <a:avLst/>
            <a:gdLst/>
            <a:ahLst/>
            <a:cxnLst/>
            <a:rect l="l" t="t" r="r" b="b"/>
            <a:pathLst>
              <a:path w="139700" h="139700">
                <a:moveTo>
                  <a:pt x="0" y="0"/>
                </a:moveTo>
                <a:lnTo>
                  <a:pt x="0" y="139700"/>
                </a:lnTo>
                <a:lnTo>
                  <a:pt x="139700" y="139700"/>
                </a:lnTo>
                <a:lnTo>
                  <a:pt x="1397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320800" y="2349500"/>
            <a:ext cx="286956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65" dirty="0">
                <a:latin typeface="Arial"/>
                <a:cs typeface="Arial"/>
              </a:rPr>
              <a:t>Estructura </a:t>
            </a:r>
            <a:r>
              <a:rPr sz="1600" spc="55" dirty="0">
                <a:latin typeface="Arial"/>
                <a:cs typeface="Arial"/>
              </a:rPr>
              <a:t>de </a:t>
            </a:r>
            <a:r>
              <a:rPr sz="1600" spc="20" dirty="0">
                <a:latin typeface="Arial"/>
                <a:cs typeface="Arial"/>
              </a:rPr>
              <a:t>la</a:t>
            </a:r>
            <a:r>
              <a:rPr sz="1600" spc="-150" dirty="0">
                <a:latin typeface="Arial"/>
                <a:cs typeface="Arial"/>
              </a:rPr>
              <a:t> </a:t>
            </a:r>
            <a:r>
              <a:rPr sz="1600" spc="60" dirty="0">
                <a:latin typeface="Arial"/>
                <a:cs typeface="Arial"/>
              </a:rPr>
              <a:t>Biomecánica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93900" y="2946400"/>
            <a:ext cx="1460500" cy="444500"/>
          </a:xfrm>
          <a:prstGeom prst="rect">
            <a:avLst/>
          </a:prstGeom>
          <a:ln w="19050">
            <a:solidFill>
              <a:srgbClr val="A21225"/>
            </a:solidFill>
          </a:ln>
        </p:spPr>
        <p:txBody>
          <a:bodyPr vert="horz" wrap="square" lIns="0" tIns="58419" rIns="0" bIns="0" rtlCol="0">
            <a:spAutoFit/>
          </a:bodyPr>
          <a:lstStyle/>
          <a:p>
            <a:pPr marL="520700" marR="329565" indent="-177800">
              <a:lnSpc>
                <a:spcPts val="1300"/>
              </a:lnSpc>
              <a:spcBef>
                <a:spcPts val="459"/>
              </a:spcBef>
            </a:pPr>
            <a:r>
              <a:rPr sz="1100" spc="-15" dirty="0">
                <a:latin typeface="Arial"/>
                <a:cs typeface="Arial"/>
              </a:rPr>
              <a:t>Medicina</a:t>
            </a:r>
            <a:r>
              <a:rPr sz="1100" spc="-85" dirty="0">
                <a:latin typeface="Arial"/>
                <a:cs typeface="Arial"/>
              </a:rPr>
              <a:t> </a:t>
            </a:r>
            <a:r>
              <a:rPr sz="1100" spc="20" dirty="0">
                <a:latin typeface="Arial"/>
                <a:cs typeface="Arial"/>
              </a:rPr>
              <a:t>del  </a:t>
            </a:r>
            <a:r>
              <a:rPr sz="1100" spc="-10" dirty="0">
                <a:latin typeface="Arial"/>
                <a:cs typeface="Arial"/>
              </a:rPr>
              <a:t>trabajo</a:t>
            </a:r>
            <a:endParaRPr sz="11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83000" y="2946400"/>
            <a:ext cx="1035050" cy="444500"/>
          </a:xfrm>
          <a:prstGeom prst="rect">
            <a:avLst/>
          </a:prstGeom>
          <a:ln w="19050">
            <a:solidFill>
              <a:srgbClr val="A21225"/>
            </a:solidFill>
          </a:ln>
        </p:spPr>
        <p:txBody>
          <a:bodyPr vert="horz" wrap="square" lIns="0" tIns="50800" rIns="0" bIns="0" rtlCol="0">
            <a:spAutoFit/>
          </a:bodyPr>
          <a:lstStyle/>
          <a:p>
            <a:pPr marL="215900">
              <a:lnSpc>
                <a:spcPct val="100000"/>
              </a:lnSpc>
              <a:spcBef>
                <a:spcPts val="400"/>
              </a:spcBef>
            </a:pPr>
            <a:r>
              <a:rPr sz="1100" spc="-15" dirty="0">
                <a:latin typeface="Arial"/>
                <a:cs typeface="Arial"/>
              </a:rPr>
              <a:t>Fisiología</a:t>
            </a:r>
            <a:endParaRPr sz="11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936066" y="2946400"/>
            <a:ext cx="1166495" cy="444500"/>
          </a:xfrm>
          <a:prstGeom prst="rect">
            <a:avLst/>
          </a:prstGeom>
          <a:ln w="19050">
            <a:solidFill>
              <a:srgbClr val="A21225"/>
            </a:solidFill>
          </a:ln>
        </p:spPr>
        <p:txBody>
          <a:bodyPr vert="horz" wrap="square" lIns="0" tIns="50800" rIns="0" bIns="0" rtlCol="0">
            <a:spAutoFit/>
          </a:bodyPr>
          <a:lstStyle/>
          <a:p>
            <a:pPr marL="194310">
              <a:lnSpc>
                <a:spcPct val="100000"/>
              </a:lnSpc>
              <a:spcBef>
                <a:spcPts val="400"/>
              </a:spcBef>
            </a:pPr>
            <a:r>
              <a:rPr sz="1100" spc="-15" dirty="0">
                <a:latin typeface="Arial"/>
                <a:cs typeface="Arial"/>
              </a:rPr>
              <a:t>Antropología</a:t>
            </a:r>
            <a:endParaRPr sz="11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235700" y="2946400"/>
            <a:ext cx="1016000" cy="444500"/>
          </a:xfrm>
          <a:prstGeom prst="rect">
            <a:avLst/>
          </a:prstGeom>
          <a:ln w="19050">
            <a:solidFill>
              <a:srgbClr val="A21225"/>
            </a:solidFill>
          </a:ln>
        </p:spPr>
        <p:txBody>
          <a:bodyPr vert="horz" wrap="square" lIns="0" tIns="50800" rIns="0" bIns="0" rtlCol="0">
            <a:spAutoFit/>
          </a:bodyPr>
          <a:lstStyle/>
          <a:p>
            <a:pPr marL="330200">
              <a:lnSpc>
                <a:spcPct val="100000"/>
              </a:lnSpc>
              <a:spcBef>
                <a:spcPts val="400"/>
              </a:spcBef>
            </a:pPr>
            <a:r>
              <a:rPr sz="1100" spc="-10" dirty="0">
                <a:latin typeface="Arial"/>
                <a:cs typeface="Arial"/>
              </a:rPr>
              <a:t>Física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993900" y="3556000"/>
            <a:ext cx="1460500" cy="444500"/>
          </a:xfrm>
          <a:prstGeom prst="rect">
            <a:avLst/>
          </a:prstGeom>
          <a:ln w="19050">
            <a:solidFill>
              <a:srgbClr val="A21225"/>
            </a:solidFill>
          </a:ln>
        </p:spPr>
        <p:txBody>
          <a:bodyPr vert="horz" wrap="square" lIns="0" tIns="71120" rIns="0" bIns="0" rtlCol="0">
            <a:spAutoFit/>
          </a:bodyPr>
          <a:lstStyle/>
          <a:p>
            <a:pPr marL="304800" marR="151130" indent="-152400">
              <a:lnSpc>
                <a:spcPts val="1300"/>
              </a:lnSpc>
              <a:spcBef>
                <a:spcPts val="560"/>
              </a:spcBef>
            </a:pPr>
            <a:r>
              <a:rPr sz="1100" spc="-10" dirty="0">
                <a:latin typeface="Arial"/>
                <a:cs typeface="Arial"/>
              </a:rPr>
              <a:t>Respuestas reales  del</a:t>
            </a:r>
            <a:r>
              <a:rPr sz="1100" spc="-65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trabajador</a:t>
            </a:r>
            <a:endParaRPr sz="11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683000" y="3556000"/>
            <a:ext cx="1130300" cy="444500"/>
          </a:xfrm>
          <a:prstGeom prst="rect">
            <a:avLst/>
          </a:prstGeom>
          <a:ln w="19050">
            <a:solidFill>
              <a:srgbClr val="A21225"/>
            </a:solidFill>
          </a:ln>
        </p:spPr>
        <p:txBody>
          <a:bodyPr vert="horz" wrap="square" lIns="0" tIns="71120" rIns="0" bIns="0" rtlCol="0">
            <a:spAutoFit/>
          </a:bodyPr>
          <a:lstStyle/>
          <a:p>
            <a:pPr marL="139065" marR="142875" indent="50800">
              <a:lnSpc>
                <a:spcPts val="1300"/>
              </a:lnSpc>
              <a:spcBef>
                <a:spcPts val="560"/>
              </a:spcBef>
            </a:pPr>
            <a:r>
              <a:rPr sz="1100" spc="-10" dirty="0">
                <a:latin typeface="Arial"/>
                <a:cs typeface="Arial"/>
              </a:rPr>
              <a:t>Respuestas  en</a:t>
            </a:r>
            <a:r>
              <a:rPr sz="1100" spc="-100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laboratorio</a:t>
            </a:r>
            <a:endParaRPr sz="11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936066" y="3556000"/>
            <a:ext cx="1236345" cy="444500"/>
          </a:xfrm>
          <a:prstGeom prst="rect">
            <a:avLst/>
          </a:prstGeom>
          <a:ln w="19050">
            <a:solidFill>
              <a:srgbClr val="A21225"/>
            </a:solidFill>
          </a:ln>
        </p:spPr>
        <p:txBody>
          <a:bodyPr vert="horz" wrap="square" lIns="0" tIns="71120" rIns="0" bIns="0" rtlCol="0">
            <a:spAutoFit/>
          </a:bodyPr>
          <a:lstStyle/>
          <a:p>
            <a:pPr marL="118110" marR="113664" indent="317500">
              <a:lnSpc>
                <a:spcPts val="1300"/>
              </a:lnSpc>
              <a:spcBef>
                <a:spcPts val="560"/>
              </a:spcBef>
            </a:pPr>
            <a:r>
              <a:rPr sz="1100" spc="-30" dirty="0">
                <a:latin typeface="Arial"/>
                <a:cs typeface="Arial"/>
              </a:rPr>
              <a:t>Datos  </a:t>
            </a:r>
            <a:r>
              <a:rPr sz="1100" spc="-15" dirty="0">
                <a:latin typeface="Arial"/>
                <a:cs typeface="Arial"/>
              </a:rPr>
              <a:t>an</a:t>
            </a:r>
            <a:r>
              <a:rPr sz="1100" spc="-10" dirty="0">
                <a:latin typeface="Arial"/>
                <a:cs typeface="Arial"/>
              </a:rPr>
              <a:t>t</a:t>
            </a:r>
            <a:r>
              <a:rPr sz="1100" spc="30" dirty="0">
                <a:latin typeface="Arial"/>
                <a:cs typeface="Arial"/>
              </a:rPr>
              <a:t>r</a:t>
            </a:r>
            <a:r>
              <a:rPr sz="1100" spc="-15" dirty="0">
                <a:latin typeface="Arial"/>
                <a:cs typeface="Arial"/>
              </a:rPr>
              <a:t>opo</a:t>
            </a:r>
            <a:r>
              <a:rPr sz="1100" spc="-20" dirty="0">
                <a:latin typeface="Arial"/>
                <a:cs typeface="Arial"/>
              </a:rPr>
              <a:t>m</a:t>
            </a:r>
            <a:r>
              <a:rPr sz="1100" spc="-15" dirty="0">
                <a:latin typeface="Arial"/>
                <a:cs typeface="Arial"/>
              </a:rPr>
              <a:t>é</a:t>
            </a:r>
            <a:r>
              <a:rPr sz="1100" spc="-10" dirty="0">
                <a:latin typeface="Arial"/>
                <a:cs typeface="Arial"/>
              </a:rPr>
              <a:t>t</a:t>
            </a:r>
            <a:r>
              <a:rPr sz="1100" spc="30" dirty="0">
                <a:latin typeface="Arial"/>
                <a:cs typeface="Arial"/>
              </a:rPr>
              <a:t>r</a:t>
            </a:r>
            <a:r>
              <a:rPr sz="1100" spc="-45" dirty="0">
                <a:latin typeface="Arial"/>
                <a:cs typeface="Arial"/>
              </a:rPr>
              <a:t>i</a:t>
            </a:r>
            <a:r>
              <a:rPr sz="1100" spc="45" dirty="0">
                <a:latin typeface="Arial"/>
                <a:cs typeface="Arial"/>
              </a:rPr>
              <a:t>c</a:t>
            </a:r>
            <a:r>
              <a:rPr sz="1100" spc="-15" dirty="0">
                <a:latin typeface="Arial"/>
                <a:cs typeface="Arial"/>
              </a:rPr>
              <a:t>o</a:t>
            </a:r>
            <a:r>
              <a:rPr sz="1100" dirty="0">
                <a:latin typeface="Arial"/>
                <a:cs typeface="Arial"/>
              </a:rPr>
              <a:t>s</a:t>
            </a:r>
            <a:endParaRPr sz="11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235700" y="3556000"/>
            <a:ext cx="1016000" cy="444500"/>
          </a:xfrm>
          <a:prstGeom prst="rect">
            <a:avLst/>
          </a:prstGeom>
          <a:ln w="19050">
            <a:solidFill>
              <a:srgbClr val="A21225"/>
            </a:solidFill>
          </a:ln>
        </p:spPr>
        <p:txBody>
          <a:bodyPr vert="horz" wrap="square" lIns="0" tIns="71120" rIns="0" bIns="0" rtlCol="0">
            <a:spAutoFit/>
          </a:bodyPr>
          <a:lstStyle/>
          <a:p>
            <a:pPr marL="227965" marR="213995" indent="25400">
              <a:lnSpc>
                <a:spcPts val="1300"/>
              </a:lnSpc>
              <a:spcBef>
                <a:spcPts val="560"/>
              </a:spcBef>
            </a:pPr>
            <a:r>
              <a:rPr sz="1100" spc="-20" dirty="0">
                <a:latin typeface="Arial"/>
                <a:cs typeface="Arial"/>
              </a:rPr>
              <a:t>Modelos  </a:t>
            </a:r>
            <a:r>
              <a:rPr sz="1100" spc="65" dirty="0">
                <a:latin typeface="Arial"/>
                <a:cs typeface="Arial"/>
              </a:rPr>
              <a:t>A</a:t>
            </a:r>
            <a:r>
              <a:rPr sz="1100" spc="-15" dirty="0">
                <a:latin typeface="Arial"/>
                <a:cs typeface="Arial"/>
              </a:rPr>
              <a:t>pa</a:t>
            </a:r>
            <a:r>
              <a:rPr sz="1100" spc="30" dirty="0">
                <a:latin typeface="Arial"/>
                <a:cs typeface="Arial"/>
              </a:rPr>
              <a:t>r</a:t>
            </a:r>
            <a:r>
              <a:rPr sz="1100" spc="-15" dirty="0">
                <a:latin typeface="Arial"/>
                <a:cs typeface="Arial"/>
              </a:rPr>
              <a:t>a</a:t>
            </a:r>
            <a:r>
              <a:rPr sz="1100" spc="-10" dirty="0">
                <a:latin typeface="Arial"/>
                <a:cs typeface="Arial"/>
              </a:rPr>
              <a:t>t</a:t>
            </a:r>
            <a:r>
              <a:rPr sz="1100" spc="-15" dirty="0">
                <a:latin typeface="Arial"/>
                <a:cs typeface="Arial"/>
              </a:rPr>
              <a:t>o</a:t>
            </a:r>
            <a:r>
              <a:rPr sz="1100" dirty="0">
                <a:latin typeface="Arial"/>
                <a:cs typeface="Arial"/>
              </a:rPr>
              <a:t>s</a:t>
            </a:r>
            <a:endParaRPr sz="11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127500" y="4356100"/>
            <a:ext cx="1325880" cy="317500"/>
          </a:xfrm>
          <a:prstGeom prst="rect">
            <a:avLst/>
          </a:prstGeom>
          <a:ln w="19050">
            <a:solidFill>
              <a:srgbClr val="A21225"/>
            </a:solidFill>
          </a:ln>
        </p:spPr>
        <p:txBody>
          <a:bodyPr vert="horz" wrap="square" lIns="0" tIns="50800" rIns="0" bIns="0" rtlCol="0">
            <a:spAutoFit/>
          </a:bodyPr>
          <a:lstStyle/>
          <a:p>
            <a:pPr marL="152400">
              <a:lnSpc>
                <a:spcPct val="100000"/>
              </a:lnSpc>
              <a:spcBef>
                <a:spcPts val="400"/>
              </a:spcBef>
            </a:pPr>
            <a:r>
              <a:rPr sz="1200" spc="10" dirty="0">
                <a:latin typeface="Arial"/>
                <a:cs typeface="Arial"/>
              </a:rPr>
              <a:t>BIOMECÁNICA</a:t>
            </a:r>
            <a:endParaRPr sz="12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993900" y="5029200"/>
            <a:ext cx="1460500" cy="436880"/>
          </a:xfrm>
          <a:prstGeom prst="rect">
            <a:avLst/>
          </a:prstGeom>
          <a:ln w="19050">
            <a:solidFill>
              <a:srgbClr val="A21225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381000" marR="113030" indent="-254000">
              <a:lnSpc>
                <a:spcPct val="106100"/>
              </a:lnSpc>
              <a:spcBef>
                <a:spcPts val="320"/>
              </a:spcBef>
            </a:pPr>
            <a:r>
              <a:rPr sz="1100" spc="-5" dirty="0">
                <a:latin typeface="Arial"/>
                <a:cs typeface="Arial"/>
              </a:rPr>
              <a:t>Diseño </a:t>
            </a:r>
            <a:r>
              <a:rPr sz="1100" spc="-10" dirty="0">
                <a:latin typeface="Arial"/>
                <a:cs typeface="Arial"/>
              </a:rPr>
              <a:t>de</a:t>
            </a:r>
            <a:r>
              <a:rPr sz="1100" spc="-85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espacios  </a:t>
            </a:r>
            <a:r>
              <a:rPr sz="1100" dirty="0">
                <a:latin typeface="Arial"/>
                <a:cs typeface="Arial"/>
              </a:rPr>
              <a:t>y</a:t>
            </a:r>
            <a:r>
              <a:rPr sz="1100" spc="30" dirty="0">
                <a:latin typeface="Arial"/>
                <a:cs typeface="Arial"/>
              </a:rPr>
              <a:t> </a:t>
            </a:r>
            <a:r>
              <a:rPr sz="1100" spc="-15" dirty="0">
                <a:latin typeface="Arial"/>
                <a:cs typeface="Arial"/>
              </a:rPr>
              <a:t>mobiliario</a:t>
            </a:r>
            <a:endParaRPr sz="11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581400" y="5029200"/>
            <a:ext cx="1355090" cy="436880"/>
          </a:xfrm>
          <a:prstGeom prst="rect">
            <a:avLst/>
          </a:prstGeom>
          <a:ln w="19050">
            <a:solidFill>
              <a:srgbClr val="A21225"/>
            </a:solidFill>
          </a:ln>
        </p:spPr>
        <p:txBody>
          <a:bodyPr vert="horz" wrap="square" lIns="0" tIns="58419" rIns="0" bIns="0" rtlCol="0">
            <a:spAutoFit/>
          </a:bodyPr>
          <a:lstStyle/>
          <a:p>
            <a:pPr marL="253365" marR="83185" indent="-139700">
              <a:lnSpc>
                <a:spcPts val="1300"/>
              </a:lnSpc>
              <a:spcBef>
                <a:spcPts val="459"/>
              </a:spcBef>
            </a:pPr>
            <a:r>
              <a:rPr sz="1100" spc="-5" dirty="0">
                <a:latin typeface="Arial"/>
                <a:cs typeface="Arial"/>
              </a:rPr>
              <a:t>Diseño </a:t>
            </a:r>
            <a:r>
              <a:rPr sz="1100" spc="-10" dirty="0">
                <a:latin typeface="Arial"/>
                <a:cs typeface="Arial"/>
              </a:rPr>
              <a:t>de</a:t>
            </a:r>
            <a:r>
              <a:rPr sz="1100" spc="-95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tiempos  </a:t>
            </a:r>
            <a:r>
              <a:rPr sz="1100" dirty="0">
                <a:latin typeface="Arial"/>
                <a:cs typeface="Arial"/>
              </a:rPr>
              <a:t>y</a:t>
            </a:r>
            <a:r>
              <a:rPr sz="1100" spc="20" dirty="0">
                <a:latin typeface="Arial"/>
                <a:cs typeface="Arial"/>
              </a:rPr>
              <a:t> </a:t>
            </a:r>
            <a:r>
              <a:rPr sz="1100" spc="-15" dirty="0">
                <a:latin typeface="Arial"/>
                <a:cs typeface="Arial"/>
              </a:rPr>
              <a:t>movimientos</a:t>
            </a:r>
            <a:endParaRPr sz="11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080000" y="5029200"/>
            <a:ext cx="1244600" cy="436880"/>
          </a:xfrm>
          <a:prstGeom prst="rect">
            <a:avLst/>
          </a:prstGeom>
          <a:ln w="19050">
            <a:solidFill>
              <a:srgbClr val="A21225"/>
            </a:solidFill>
          </a:ln>
        </p:spPr>
        <p:txBody>
          <a:bodyPr vert="horz" wrap="square" lIns="0" tIns="58419" rIns="0" bIns="0" rtlCol="0">
            <a:spAutoFit/>
          </a:bodyPr>
          <a:lstStyle/>
          <a:p>
            <a:pPr marL="317500" marR="151130" indent="-152400">
              <a:lnSpc>
                <a:spcPts val="1300"/>
              </a:lnSpc>
              <a:spcBef>
                <a:spcPts val="459"/>
              </a:spcBef>
            </a:pPr>
            <a:r>
              <a:rPr sz="1100" spc="-5" dirty="0">
                <a:latin typeface="Arial"/>
                <a:cs typeface="Arial"/>
              </a:rPr>
              <a:t>Diseño</a:t>
            </a:r>
            <a:r>
              <a:rPr sz="1100" spc="-85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pausas  </a:t>
            </a:r>
            <a:r>
              <a:rPr sz="1100" spc="-10" dirty="0">
                <a:latin typeface="Arial"/>
                <a:cs typeface="Arial"/>
              </a:rPr>
              <a:t>de</a:t>
            </a:r>
            <a:r>
              <a:rPr sz="1100" spc="-40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trabajo</a:t>
            </a:r>
            <a:endParaRPr sz="11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451600" y="5029200"/>
            <a:ext cx="1016000" cy="436880"/>
          </a:xfrm>
          <a:prstGeom prst="rect">
            <a:avLst/>
          </a:prstGeom>
          <a:ln w="19050">
            <a:solidFill>
              <a:srgbClr val="A21225"/>
            </a:solidFill>
          </a:ln>
        </p:spPr>
        <p:txBody>
          <a:bodyPr vert="horz" wrap="square" lIns="0" tIns="58419" rIns="0" bIns="0" rtlCol="0">
            <a:spAutoFit/>
          </a:bodyPr>
          <a:lstStyle/>
          <a:p>
            <a:pPr marL="113664" marR="87630" indent="88900">
              <a:lnSpc>
                <a:spcPts val="1300"/>
              </a:lnSpc>
              <a:spcBef>
                <a:spcPts val="459"/>
              </a:spcBef>
            </a:pPr>
            <a:r>
              <a:rPr sz="1100" spc="-5" dirty="0">
                <a:latin typeface="Arial"/>
                <a:cs typeface="Arial"/>
              </a:rPr>
              <a:t>Diseño </a:t>
            </a:r>
            <a:r>
              <a:rPr sz="1100" spc="-10" dirty="0">
                <a:latin typeface="Arial"/>
                <a:cs typeface="Arial"/>
              </a:rPr>
              <a:t>de  </a:t>
            </a:r>
            <a:r>
              <a:rPr sz="1100" spc="-15" dirty="0">
                <a:latin typeface="Arial"/>
                <a:cs typeface="Arial"/>
              </a:rPr>
              <a:t>he</a:t>
            </a:r>
            <a:r>
              <a:rPr sz="1100" spc="30" dirty="0">
                <a:latin typeface="Arial"/>
                <a:cs typeface="Arial"/>
              </a:rPr>
              <a:t>rr</a:t>
            </a:r>
            <a:r>
              <a:rPr sz="1100" spc="-15" dirty="0">
                <a:latin typeface="Arial"/>
                <a:cs typeface="Arial"/>
              </a:rPr>
              <a:t>a</a:t>
            </a:r>
            <a:r>
              <a:rPr sz="1100" spc="-120" dirty="0">
                <a:latin typeface="Arial"/>
                <a:cs typeface="Arial"/>
              </a:rPr>
              <a:t>m</a:t>
            </a:r>
            <a:r>
              <a:rPr sz="1100" spc="-45" dirty="0">
                <a:latin typeface="Arial"/>
                <a:cs typeface="Arial"/>
              </a:rPr>
              <a:t>i</a:t>
            </a:r>
            <a:r>
              <a:rPr sz="1100" spc="85" dirty="0">
                <a:latin typeface="Arial"/>
                <a:cs typeface="Arial"/>
              </a:rPr>
              <a:t>e</a:t>
            </a:r>
            <a:r>
              <a:rPr sz="1100" spc="-15" dirty="0">
                <a:latin typeface="Arial"/>
                <a:cs typeface="Arial"/>
              </a:rPr>
              <a:t>n</a:t>
            </a:r>
            <a:r>
              <a:rPr sz="1100" spc="-10" dirty="0">
                <a:latin typeface="Arial"/>
                <a:cs typeface="Arial"/>
              </a:rPr>
              <a:t>t</a:t>
            </a:r>
            <a:r>
              <a:rPr sz="1100" spc="-15" dirty="0">
                <a:latin typeface="Arial"/>
                <a:cs typeface="Arial"/>
              </a:rPr>
              <a:t>a</a:t>
            </a:r>
            <a:r>
              <a:rPr sz="1100" dirty="0">
                <a:latin typeface="Arial"/>
                <a:cs typeface="Arial"/>
              </a:rPr>
              <a:t>s</a:t>
            </a:r>
            <a:endParaRPr sz="11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949700" y="5816600"/>
            <a:ext cx="1574800" cy="444500"/>
          </a:xfrm>
          <a:prstGeom prst="rect">
            <a:avLst/>
          </a:prstGeom>
          <a:ln w="19050">
            <a:solidFill>
              <a:srgbClr val="A21225"/>
            </a:solidFill>
          </a:ln>
        </p:spPr>
        <p:txBody>
          <a:bodyPr vert="horz" wrap="square" lIns="0" tIns="58419" rIns="0" bIns="0" rtlCol="0">
            <a:spAutoFit/>
          </a:bodyPr>
          <a:lstStyle/>
          <a:p>
            <a:pPr marL="406400" marR="148590" indent="-254000">
              <a:lnSpc>
                <a:spcPts val="1300"/>
              </a:lnSpc>
              <a:spcBef>
                <a:spcPts val="459"/>
              </a:spcBef>
            </a:pPr>
            <a:r>
              <a:rPr sz="1100" spc="-5" dirty="0">
                <a:latin typeface="Arial"/>
                <a:cs typeface="Arial"/>
              </a:rPr>
              <a:t>Trastornos </a:t>
            </a:r>
            <a:r>
              <a:rPr sz="1100" spc="-15" dirty="0">
                <a:latin typeface="Arial"/>
                <a:cs typeface="Arial"/>
              </a:rPr>
              <a:t>músculo-  </a:t>
            </a:r>
            <a:r>
              <a:rPr sz="1100" spc="-10" dirty="0">
                <a:latin typeface="Arial"/>
                <a:cs typeface="Arial"/>
              </a:rPr>
              <a:t>esqueléticos</a:t>
            </a:r>
            <a:endParaRPr sz="11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676900" y="5816600"/>
            <a:ext cx="1219200" cy="444500"/>
          </a:xfrm>
          <a:prstGeom prst="rect">
            <a:avLst/>
          </a:prstGeom>
          <a:ln w="19050">
            <a:solidFill>
              <a:srgbClr val="A21225"/>
            </a:solidFill>
          </a:ln>
        </p:spPr>
        <p:txBody>
          <a:bodyPr vert="horz" wrap="square" lIns="0" tIns="58419" rIns="0" bIns="0" rtlCol="0">
            <a:spAutoFit/>
          </a:bodyPr>
          <a:lstStyle/>
          <a:p>
            <a:pPr marL="292100" marR="126364" indent="-152400">
              <a:lnSpc>
                <a:spcPts val="1300"/>
              </a:lnSpc>
              <a:spcBef>
                <a:spcPts val="459"/>
              </a:spcBef>
            </a:pPr>
            <a:r>
              <a:rPr sz="1100" spc="-20" dirty="0">
                <a:latin typeface="Arial"/>
                <a:cs typeface="Arial"/>
              </a:rPr>
              <a:t>Manejo </a:t>
            </a:r>
            <a:r>
              <a:rPr sz="1100" spc="-15" dirty="0">
                <a:latin typeface="Arial"/>
                <a:cs typeface="Arial"/>
              </a:rPr>
              <a:t>manual  </a:t>
            </a:r>
            <a:r>
              <a:rPr sz="1100" spc="-10" dirty="0">
                <a:latin typeface="Arial"/>
                <a:cs typeface="Arial"/>
              </a:rPr>
              <a:t>de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5" dirty="0">
                <a:latin typeface="Arial"/>
                <a:cs typeface="Arial"/>
              </a:rPr>
              <a:t>cargas</a:t>
            </a:r>
            <a:endParaRPr sz="11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946400" y="3390900"/>
            <a:ext cx="0" cy="165100"/>
          </a:xfrm>
          <a:custGeom>
            <a:avLst/>
            <a:gdLst/>
            <a:ahLst/>
            <a:cxnLst/>
            <a:rect l="l" t="t" r="r" b="b"/>
            <a:pathLst>
              <a:path h="165100">
                <a:moveTo>
                  <a:pt x="0" y="0"/>
                </a:moveTo>
                <a:lnTo>
                  <a:pt x="0" y="165100"/>
                </a:lnTo>
              </a:path>
            </a:pathLst>
          </a:custGeom>
          <a:ln w="19050">
            <a:solidFill>
              <a:srgbClr val="A212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191000" y="3390900"/>
            <a:ext cx="0" cy="165100"/>
          </a:xfrm>
          <a:custGeom>
            <a:avLst/>
            <a:gdLst/>
            <a:ahLst/>
            <a:cxnLst/>
            <a:rect l="l" t="t" r="r" b="b"/>
            <a:pathLst>
              <a:path h="165100">
                <a:moveTo>
                  <a:pt x="0" y="0"/>
                </a:moveTo>
                <a:lnTo>
                  <a:pt x="0" y="165100"/>
                </a:lnTo>
              </a:path>
            </a:pathLst>
          </a:custGeom>
          <a:ln w="19050">
            <a:solidFill>
              <a:srgbClr val="A212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435600" y="3390900"/>
            <a:ext cx="0" cy="165100"/>
          </a:xfrm>
          <a:custGeom>
            <a:avLst/>
            <a:gdLst/>
            <a:ahLst/>
            <a:cxnLst/>
            <a:rect l="l" t="t" r="r" b="b"/>
            <a:pathLst>
              <a:path h="165100">
                <a:moveTo>
                  <a:pt x="0" y="0"/>
                </a:moveTo>
                <a:lnTo>
                  <a:pt x="0" y="165100"/>
                </a:lnTo>
              </a:path>
            </a:pathLst>
          </a:custGeom>
          <a:ln w="19050">
            <a:solidFill>
              <a:srgbClr val="A212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680200" y="3390900"/>
            <a:ext cx="0" cy="165100"/>
          </a:xfrm>
          <a:custGeom>
            <a:avLst/>
            <a:gdLst/>
            <a:ahLst/>
            <a:cxnLst/>
            <a:rect l="l" t="t" r="r" b="b"/>
            <a:pathLst>
              <a:path h="165100">
                <a:moveTo>
                  <a:pt x="0" y="0"/>
                </a:moveTo>
                <a:lnTo>
                  <a:pt x="0" y="165100"/>
                </a:lnTo>
              </a:path>
            </a:pathLst>
          </a:custGeom>
          <a:ln w="19050">
            <a:solidFill>
              <a:srgbClr val="A212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946400" y="4000500"/>
            <a:ext cx="0" cy="177800"/>
          </a:xfrm>
          <a:custGeom>
            <a:avLst/>
            <a:gdLst/>
            <a:ahLst/>
            <a:cxnLst/>
            <a:rect l="l" t="t" r="r" b="b"/>
            <a:pathLst>
              <a:path h="177800">
                <a:moveTo>
                  <a:pt x="0" y="0"/>
                </a:moveTo>
                <a:lnTo>
                  <a:pt x="0" y="177800"/>
                </a:lnTo>
              </a:path>
            </a:pathLst>
          </a:custGeom>
          <a:ln w="19050">
            <a:solidFill>
              <a:srgbClr val="A212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191000" y="4000500"/>
            <a:ext cx="0" cy="177800"/>
          </a:xfrm>
          <a:custGeom>
            <a:avLst/>
            <a:gdLst/>
            <a:ahLst/>
            <a:cxnLst/>
            <a:rect l="l" t="t" r="r" b="b"/>
            <a:pathLst>
              <a:path h="177800">
                <a:moveTo>
                  <a:pt x="0" y="0"/>
                </a:moveTo>
                <a:lnTo>
                  <a:pt x="0" y="177800"/>
                </a:lnTo>
              </a:path>
            </a:pathLst>
          </a:custGeom>
          <a:ln w="19050">
            <a:solidFill>
              <a:srgbClr val="A212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448300" y="4000500"/>
            <a:ext cx="0" cy="177800"/>
          </a:xfrm>
          <a:custGeom>
            <a:avLst/>
            <a:gdLst/>
            <a:ahLst/>
            <a:cxnLst/>
            <a:rect l="l" t="t" r="r" b="b"/>
            <a:pathLst>
              <a:path h="177800">
                <a:moveTo>
                  <a:pt x="0" y="0"/>
                </a:moveTo>
                <a:lnTo>
                  <a:pt x="0" y="177800"/>
                </a:lnTo>
              </a:path>
            </a:pathLst>
          </a:custGeom>
          <a:ln w="19050">
            <a:solidFill>
              <a:srgbClr val="A212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680200" y="4000500"/>
            <a:ext cx="0" cy="177800"/>
          </a:xfrm>
          <a:custGeom>
            <a:avLst/>
            <a:gdLst/>
            <a:ahLst/>
            <a:cxnLst/>
            <a:rect l="l" t="t" r="r" b="b"/>
            <a:pathLst>
              <a:path h="177800">
                <a:moveTo>
                  <a:pt x="0" y="0"/>
                </a:moveTo>
                <a:lnTo>
                  <a:pt x="0" y="177800"/>
                </a:lnTo>
              </a:path>
            </a:pathLst>
          </a:custGeom>
          <a:ln w="19050">
            <a:solidFill>
              <a:srgbClr val="A212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946400" y="4178300"/>
            <a:ext cx="3733800" cy="0"/>
          </a:xfrm>
          <a:custGeom>
            <a:avLst/>
            <a:gdLst/>
            <a:ahLst/>
            <a:cxnLst/>
            <a:rect l="l" t="t" r="r" b="b"/>
            <a:pathLst>
              <a:path w="3733800">
                <a:moveTo>
                  <a:pt x="0" y="0"/>
                </a:moveTo>
                <a:lnTo>
                  <a:pt x="3733800" y="0"/>
                </a:lnTo>
              </a:path>
            </a:pathLst>
          </a:custGeom>
          <a:ln w="19050">
            <a:solidFill>
              <a:srgbClr val="A212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946400" y="4851400"/>
            <a:ext cx="0" cy="177800"/>
          </a:xfrm>
          <a:custGeom>
            <a:avLst/>
            <a:gdLst/>
            <a:ahLst/>
            <a:cxnLst/>
            <a:rect l="l" t="t" r="r" b="b"/>
            <a:pathLst>
              <a:path h="177800">
                <a:moveTo>
                  <a:pt x="0" y="0"/>
                </a:moveTo>
                <a:lnTo>
                  <a:pt x="0" y="177800"/>
                </a:lnTo>
              </a:path>
            </a:pathLst>
          </a:custGeom>
          <a:ln w="19050">
            <a:solidFill>
              <a:srgbClr val="A212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191000" y="4851400"/>
            <a:ext cx="0" cy="177800"/>
          </a:xfrm>
          <a:custGeom>
            <a:avLst/>
            <a:gdLst/>
            <a:ahLst/>
            <a:cxnLst/>
            <a:rect l="l" t="t" r="r" b="b"/>
            <a:pathLst>
              <a:path h="177800">
                <a:moveTo>
                  <a:pt x="0" y="0"/>
                </a:moveTo>
                <a:lnTo>
                  <a:pt x="0" y="177800"/>
                </a:lnTo>
              </a:path>
            </a:pathLst>
          </a:custGeom>
          <a:ln w="19050">
            <a:solidFill>
              <a:srgbClr val="A212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448300" y="4851400"/>
            <a:ext cx="0" cy="177800"/>
          </a:xfrm>
          <a:custGeom>
            <a:avLst/>
            <a:gdLst/>
            <a:ahLst/>
            <a:cxnLst/>
            <a:rect l="l" t="t" r="r" b="b"/>
            <a:pathLst>
              <a:path h="177800">
                <a:moveTo>
                  <a:pt x="0" y="0"/>
                </a:moveTo>
                <a:lnTo>
                  <a:pt x="0" y="177800"/>
                </a:lnTo>
              </a:path>
            </a:pathLst>
          </a:custGeom>
          <a:ln w="19050">
            <a:solidFill>
              <a:srgbClr val="A212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680200" y="4851400"/>
            <a:ext cx="0" cy="177800"/>
          </a:xfrm>
          <a:custGeom>
            <a:avLst/>
            <a:gdLst/>
            <a:ahLst/>
            <a:cxnLst/>
            <a:rect l="l" t="t" r="r" b="b"/>
            <a:pathLst>
              <a:path h="177800">
                <a:moveTo>
                  <a:pt x="0" y="0"/>
                </a:moveTo>
                <a:lnTo>
                  <a:pt x="0" y="177800"/>
                </a:lnTo>
              </a:path>
            </a:pathLst>
          </a:custGeom>
          <a:ln w="19050">
            <a:solidFill>
              <a:srgbClr val="A212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946400" y="4851400"/>
            <a:ext cx="3733800" cy="0"/>
          </a:xfrm>
          <a:custGeom>
            <a:avLst/>
            <a:gdLst/>
            <a:ahLst/>
            <a:cxnLst/>
            <a:rect l="l" t="t" r="r" b="b"/>
            <a:pathLst>
              <a:path w="3733800">
                <a:moveTo>
                  <a:pt x="0" y="0"/>
                </a:moveTo>
                <a:lnTo>
                  <a:pt x="3733800" y="0"/>
                </a:lnTo>
              </a:path>
            </a:pathLst>
          </a:custGeom>
          <a:ln w="19050">
            <a:solidFill>
              <a:srgbClr val="A212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191000" y="5461000"/>
            <a:ext cx="0" cy="177800"/>
          </a:xfrm>
          <a:custGeom>
            <a:avLst/>
            <a:gdLst/>
            <a:ahLst/>
            <a:cxnLst/>
            <a:rect l="l" t="t" r="r" b="b"/>
            <a:pathLst>
              <a:path h="177800">
                <a:moveTo>
                  <a:pt x="0" y="0"/>
                </a:moveTo>
                <a:lnTo>
                  <a:pt x="0" y="177800"/>
                </a:lnTo>
              </a:path>
            </a:pathLst>
          </a:custGeom>
          <a:ln w="19050">
            <a:solidFill>
              <a:srgbClr val="A212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448300" y="5461000"/>
            <a:ext cx="0" cy="177800"/>
          </a:xfrm>
          <a:custGeom>
            <a:avLst/>
            <a:gdLst/>
            <a:ahLst/>
            <a:cxnLst/>
            <a:rect l="l" t="t" r="r" b="b"/>
            <a:pathLst>
              <a:path h="177800">
                <a:moveTo>
                  <a:pt x="0" y="0"/>
                </a:moveTo>
                <a:lnTo>
                  <a:pt x="0" y="177800"/>
                </a:lnTo>
              </a:path>
            </a:pathLst>
          </a:custGeom>
          <a:ln w="19050">
            <a:solidFill>
              <a:srgbClr val="A212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680200" y="5461000"/>
            <a:ext cx="0" cy="177800"/>
          </a:xfrm>
          <a:custGeom>
            <a:avLst/>
            <a:gdLst/>
            <a:ahLst/>
            <a:cxnLst/>
            <a:rect l="l" t="t" r="r" b="b"/>
            <a:pathLst>
              <a:path h="177800">
                <a:moveTo>
                  <a:pt x="0" y="0"/>
                </a:moveTo>
                <a:lnTo>
                  <a:pt x="0" y="177800"/>
                </a:lnTo>
              </a:path>
            </a:pathLst>
          </a:custGeom>
          <a:ln w="19050">
            <a:solidFill>
              <a:srgbClr val="A212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813300" y="4178300"/>
            <a:ext cx="0" cy="177800"/>
          </a:xfrm>
          <a:custGeom>
            <a:avLst/>
            <a:gdLst/>
            <a:ahLst/>
            <a:cxnLst/>
            <a:rect l="l" t="t" r="r" b="b"/>
            <a:pathLst>
              <a:path h="177800">
                <a:moveTo>
                  <a:pt x="0" y="0"/>
                </a:moveTo>
                <a:lnTo>
                  <a:pt x="0" y="177800"/>
                </a:lnTo>
              </a:path>
            </a:pathLst>
          </a:custGeom>
          <a:ln w="19050">
            <a:solidFill>
              <a:srgbClr val="A212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813300" y="4673600"/>
            <a:ext cx="0" cy="177800"/>
          </a:xfrm>
          <a:custGeom>
            <a:avLst/>
            <a:gdLst/>
            <a:ahLst/>
            <a:cxnLst/>
            <a:rect l="l" t="t" r="r" b="b"/>
            <a:pathLst>
              <a:path h="177800">
                <a:moveTo>
                  <a:pt x="0" y="0"/>
                </a:moveTo>
                <a:lnTo>
                  <a:pt x="0" y="177800"/>
                </a:lnTo>
              </a:path>
            </a:pathLst>
          </a:custGeom>
          <a:ln w="19050">
            <a:solidFill>
              <a:srgbClr val="A212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191000" y="5638800"/>
            <a:ext cx="2489200" cy="0"/>
          </a:xfrm>
          <a:custGeom>
            <a:avLst/>
            <a:gdLst/>
            <a:ahLst/>
            <a:cxnLst/>
            <a:rect l="l" t="t" r="r" b="b"/>
            <a:pathLst>
              <a:path w="2489200">
                <a:moveTo>
                  <a:pt x="0" y="0"/>
                </a:moveTo>
                <a:lnTo>
                  <a:pt x="2489200" y="0"/>
                </a:lnTo>
              </a:path>
            </a:pathLst>
          </a:custGeom>
          <a:ln w="19050">
            <a:solidFill>
              <a:srgbClr val="A212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737100" y="5638800"/>
            <a:ext cx="0" cy="177800"/>
          </a:xfrm>
          <a:custGeom>
            <a:avLst/>
            <a:gdLst/>
            <a:ahLst/>
            <a:cxnLst/>
            <a:rect l="l" t="t" r="r" b="b"/>
            <a:pathLst>
              <a:path h="177800">
                <a:moveTo>
                  <a:pt x="0" y="177800"/>
                </a:moveTo>
                <a:lnTo>
                  <a:pt x="0" y="0"/>
                </a:lnTo>
              </a:path>
            </a:pathLst>
          </a:custGeom>
          <a:ln w="19050">
            <a:solidFill>
              <a:srgbClr val="A212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096000" y="5638800"/>
            <a:ext cx="0" cy="177800"/>
          </a:xfrm>
          <a:custGeom>
            <a:avLst/>
            <a:gdLst/>
            <a:ahLst/>
            <a:cxnLst/>
            <a:rect l="l" t="t" r="r" b="b"/>
            <a:pathLst>
              <a:path h="177800">
                <a:moveTo>
                  <a:pt x="0" y="177800"/>
                </a:moveTo>
                <a:lnTo>
                  <a:pt x="0" y="0"/>
                </a:lnTo>
              </a:path>
            </a:pathLst>
          </a:custGeom>
          <a:ln w="19050">
            <a:solidFill>
              <a:srgbClr val="A212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4900" y="2070100"/>
            <a:ext cx="8089900" cy="0"/>
          </a:xfrm>
          <a:custGeom>
            <a:avLst/>
            <a:gdLst/>
            <a:ahLst/>
            <a:cxnLst/>
            <a:rect l="l" t="t" r="r" b="b"/>
            <a:pathLst>
              <a:path w="8089900">
                <a:moveTo>
                  <a:pt x="0" y="0"/>
                </a:moveTo>
                <a:lnTo>
                  <a:pt x="8089900" y="0"/>
                </a:lnTo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02700" y="2079625"/>
            <a:ext cx="304800" cy="295275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2857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225"/>
              </a:spcBef>
            </a:pP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12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01900" y="2159000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43000" y="2501900"/>
            <a:ext cx="4501515" cy="19710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15" dirty="0">
                <a:latin typeface="Arial"/>
                <a:cs typeface="Arial"/>
              </a:rPr>
              <a:t>En </a:t>
            </a:r>
            <a:r>
              <a:rPr sz="1600" dirty="0">
                <a:latin typeface="Arial"/>
                <a:cs typeface="Arial"/>
              </a:rPr>
              <a:t>función de </a:t>
            </a:r>
            <a:r>
              <a:rPr sz="1600" spc="-20" dirty="0">
                <a:latin typeface="Arial"/>
                <a:cs typeface="Arial"/>
              </a:rPr>
              <a:t>las </a:t>
            </a:r>
            <a:r>
              <a:rPr sz="1600" dirty="0">
                <a:latin typeface="Arial"/>
                <a:cs typeface="Arial"/>
              </a:rPr>
              <a:t>medidas</a:t>
            </a:r>
            <a:r>
              <a:rPr sz="1600" spc="-12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corporales.</a:t>
            </a:r>
            <a:endParaRPr sz="1600">
              <a:latin typeface="Arial"/>
              <a:cs typeface="Arial"/>
            </a:endParaRPr>
          </a:p>
          <a:p>
            <a:pPr marL="12700" marR="5080">
              <a:lnSpc>
                <a:spcPts val="3600"/>
              </a:lnSpc>
              <a:spcBef>
                <a:spcPts val="300"/>
              </a:spcBef>
            </a:pPr>
            <a:r>
              <a:rPr sz="1600" spc="15" dirty="0">
                <a:latin typeface="Arial"/>
                <a:cs typeface="Arial"/>
              </a:rPr>
              <a:t>En </a:t>
            </a:r>
            <a:r>
              <a:rPr sz="1600" dirty="0">
                <a:latin typeface="Arial"/>
                <a:cs typeface="Arial"/>
              </a:rPr>
              <a:t>función de posturas, </a:t>
            </a:r>
            <a:r>
              <a:rPr sz="1600" spc="-10" dirty="0">
                <a:latin typeface="Arial"/>
                <a:cs typeface="Arial"/>
              </a:rPr>
              <a:t>esfuerzos </a:t>
            </a:r>
            <a:r>
              <a:rPr sz="1600" dirty="0">
                <a:latin typeface="Arial"/>
                <a:cs typeface="Arial"/>
              </a:rPr>
              <a:t>y</a:t>
            </a:r>
            <a:r>
              <a:rPr sz="1600" spc="-18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movimientos.  </a:t>
            </a:r>
            <a:r>
              <a:rPr sz="1600" spc="15" dirty="0">
                <a:latin typeface="Arial"/>
                <a:cs typeface="Arial"/>
              </a:rPr>
              <a:t>En </a:t>
            </a:r>
            <a:r>
              <a:rPr sz="1600" dirty="0">
                <a:latin typeface="Arial"/>
                <a:cs typeface="Arial"/>
              </a:rPr>
              <a:t>función del</a:t>
            </a:r>
            <a:r>
              <a:rPr sz="1600" spc="-204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ambiente.</a:t>
            </a:r>
            <a:endParaRPr sz="1600">
              <a:latin typeface="Arial"/>
              <a:cs typeface="Arial"/>
            </a:endParaRPr>
          </a:p>
          <a:p>
            <a:pPr marL="12700" marR="208279">
              <a:lnSpc>
                <a:spcPct val="145800"/>
              </a:lnSpc>
              <a:spcBef>
                <a:spcPts val="300"/>
              </a:spcBef>
            </a:pPr>
            <a:r>
              <a:rPr sz="1600" spc="15" dirty="0">
                <a:latin typeface="Arial"/>
                <a:cs typeface="Arial"/>
              </a:rPr>
              <a:t>En </a:t>
            </a:r>
            <a:r>
              <a:rPr sz="1600" dirty="0">
                <a:latin typeface="Arial"/>
                <a:cs typeface="Arial"/>
              </a:rPr>
              <a:t>función a </a:t>
            </a:r>
            <a:r>
              <a:rPr sz="1600" spc="-20" dirty="0">
                <a:latin typeface="Arial"/>
                <a:cs typeface="Arial"/>
              </a:rPr>
              <a:t>los </a:t>
            </a:r>
            <a:r>
              <a:rPr sz="1600" dirty="0">
                <a:latin typeface="Arial"/>
                <a:cs typeface="Arial"/>
              </a:rPr>
              <a:t>medios de </a:t>
            </a:r>
            <a:r>
              <a:rPr sz="1600" spc="-5" dirty="0">
                <a:latin typeface="Arial"/>
                <a:cs typeface="Arial"/>
              </a:rPr>
              <a:t>señalización </a:t>
            </a:r>
            <a:r>
              <a:rPr sz="1600" dirty="0">
                <a:latin typeface="Arial"/>
                <a:cs typeface="Arial"/>
              </a:rPr>
              <a:t>y de  </a:t>
            </a:r>
            <a:r>
              <a:rPr sz="1600" spc="-5" dirty="0">
                <a:latin typeface="Arial"/>
                <a:cs typeface="Arial"/>
              </a:rPr>
              <a:t>representación </a:t>
            </a:r>
            <a:r>
              <a:rPr sz="1600" dirty="0">
                <a:latin typeface="Arial"/>
                <a:cs typeface="Arial"/>
              </a:rPr>
              <a:t>y a </a:t>
            </a:r>
            <a:r>
              <a:rPr sz="1600" spc="-20" dirty="0">
                <a:latin typeface="Arial"/>
                <a:cs typeface="Arial"/>
              </a:rPr>
              <a:t>los </a:t>
            </a:r>
            <a:r>
              <a:rPr sz="1600" spc="-10" dirty="0">
                <a:latin typeface="Arial"/>
                <a:cs typeface="Arial"/>
              </a:rPr>
              <a:t>instrumentos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mando.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86300" y="1765300"/>
            <a:ext cx="45091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E9822D"/>
                </a:solidFill>
                <a:latin typeface="Arial"/>
                <a:cs typeface="Arial"/>
              </a:rPr>
              <a:t>CONCEPCIÓN DE PUESTO DE</a:t>
            </a:r>
            <a:r>
              <a:rPr sz="1800" spc="-10" dirty="0">
                <a:solidFill>
                  <a:srgbClr val="E9822D"/>
                </a:solidFill>
                <a:latin typeface="Arial"/>
                <a:cs typeface="Arial"/>
              </a:rPr>
              <a:t> </a:t>
            </a:r>
            <a:r>
              <a:rPr sz="1800" spc="50" dirty="0">
                <a:solidFill>
                  <a:srgbClr val="E9822D"/>
                </a:solidFill>
                <a:latin typeface="Arial"/>
                <a:cs typeface="Arial"/>
              </a:rPr>
              <a:t>TRABAJO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880100" y="3314700"/>
            <a:ext cx="3162300" cy="2946400"/>
          </a:xfrm>
          <a:custGeom>
            <a:avLst/>
            <a:gdLst/>
            <a:ahLst/>
            <a:cxnLst/>
            <a:rect l="l" t="t" r="r" b="b"/>
            <a:pathLst>
              <a:path w="3162300" h="2946400">
                <a:moveTo>
                  <a:pt x="0" y="0"/>
                </a:moveTo>
                <a:lnTo>
                  <a:pt x="0" y="2946400"/>
                </a:lnTo>
                <a:lnTo>
                  <a:pt x="3162300" y="2946400"/>
                </a:lnTo>
                <a:lnTo>
                  <a:pt x="31623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943600" y="3238500"/>
            <a:ext cx="3124199" cy="29337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930900" y="3225800"/>
            <a:ext cx="3136900" cy="2946400"/>
          </a:xfrm>
          <a:custGeom>
            <a:avLst/>
            <a:gdLst/>
            <a:ahLst/>
            <a:cxnLst/>
            <a:rect l="l" t="t" r="r" b="b"/>
            <a:pathLst>
              <a:path w="3136900" h="2946400">
                <a:moveTo>
                  <a:pt x="0" y="0"/>
                </a:moveTo>
                <a:lnTo>
                  <a:pt x="0" y="2946400"/>
                </a:lnTo>
                <a:lnTo>
                  <a:pt x="3136900" y="2946400"/>
                </a:lnTo>
                <a:lnTo>
                  <a:pt x="3136900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50900" y="2552700"/>
            <a:ext cx="152400" cy="139700"/>
          </a:xfrm>
          <a:custGeom>
            <a:avLst/>
            <a:gdLst/>
            <a:ahLst/>
            <a:cxnLst/>
            <a:rect l="l" t="t" r="r" b="b"/>
            <a:pathLst>
              <a:path w="152400" h="139700">
                <a:moveTo>
                  <a:pt x="0" y="0"/>
                </a:moveTo>
                <a:lnTo>
                  <a:pt x="0" y="139700"/>
                </a:lnTo>
                <a:lnTo>
                  <a:pt x="152400" y="1397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50900" y="3022600"/>
            <a:ext cx="152400" cy="139700"/>
          </a:xfrm>
          <a:custGeom>
            <a:avLst/>
            <a:gdLst/>
            <a:ahLst/>
            <a:cxnLst/>
            <a:rect l="l" t="t" r="r" b="b"/>
            <a:pathLst>
              <a:path w="152400" h="139700">
                <a:moveTo>
                  <a:pt x="0" y="0"/>
                </a:moveTo>
                <a:lnTo>
                  <a:pt x="0" y="139700"/>
                </a:lnTo>
                <a:lnTo>
                  <a:pt x="152400" y="1397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50900" y="3454400"/>
            <a:ext cx="152400" cy="139700"/>
          </a:xfrm>
          <a:custGeom>
            <a:avLst/>
            <a:gdLst/>
            <a:ahLst/>
            <a:cxnLst/>
            <a:rect l="l" t="t" r="r" b="b"/>
            <a:pathLst>
              <a:path w="152400" h="139700">
                <a:moveTo>
                  <a:pt x="0" y="0"/>
                </a:moveTo>
                <a:lnTo>
                  <a:pt x="0" y="139700"/>
                </a:lnTo>
                <a:lnTo>
                  <a:pt x="152400" y="1397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50900" y="39243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0"/>
                </a:move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4900" y="2070100"/>
            <a:ext cx="8089900" cy="0"/>
          </a:xfrm>
          <a:custGeom>
            <a:avLst/>
            <a:gdLst/>
            <a:ahLst/>
            <a:cxnLst/>
            <a:rect l="l" t="t" r="r" b="b"/>
            <a:pathLst>
              <a:path w="8089900">
                <a:moveTo>
                  <a:pt x="0" y="0"/>
                </a:moveTo>
                <a:lnTo>
                  <a:pt x="8089900" y="0"/>
                </a:lnTo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02700" y="2070100"/>
            <a:ext cx="304800" cy="304800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381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300"/>
              </a:spcBef>
            </a:pP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13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01900" y="2159000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28800" y="4445000"/>
            <a:ext cx="1828800" cy="114300"/>
          </a:xfrm>
          <a:custGeom>
            <a:avLst/>
            <a:gdLst/>
            <a:ahLst/>
            <a:cxnLst/>
            <a:rect l="l" t="t" r="r" b="b"/>
            <a:pathLst>
              <a:path w="1828800" h="114300">
                <a:moveTo>
                  <a:pt x="1739899" y="76200"/>
                </a:moveTo>
                <a:lnTo>
                  <a:pt x="1739899" y="38100"/>
                </a:lnTo>
                <a:lnTo>
                  <a:pt x="0" y="38100"/>
                </a:lnTo>
                <a:lnTo>
                  <a:pt x="0" y="76200"/>
                </a:lnTo>
                <a:lnTo>
                  <a:pt x="1739899" y="76200"/>
                </a:lnTo>
                <a:close/>
              </a:path>
              <a:path w="1828800" h="114300">
                <a:moveTo>
                  <a:pt x="1828799" y="50800"/>
                </a:moveTo>
                <a:lnTo>
                  <a:pt x="1714499" y="0"/>
                </a:lnTo>
                <a:lnTo>
                  <a:pt x="1714499" y="38100"/>
                </a:lnTo>
                <a:lnTo>
                  <a:pt x="1739899" y="38100"/>
                </a:lnTo>
                <a:lnTo>
                  <a:pt x="1739899" y="100188"/>
                </a:lnTo>
                <a:lnTo>
                  <a:pt x="1828799" y="50800"/>
                </a:lnTo>
                <a:close/>
              </a:path>
              <a:path w="1828800" h="114300">
                <a:moveTo>
                  <a:pt x="1739899" y="100188"/>
                </a:moveTo>
                <a:lnTo>
                  <a:pt x="1739899" y="76200"/>
                </a:lnTo>
                <a:lnTo>
                  <a:pt x="1714499" y="76200"/>
                </a:lnTo>
                <a:lnTo>
                  <a:pt x="1714499" y="114300"/>
                </a:lnTo>
                <a:lnTo>
                  <a:pt x="1739899" y="100188"/>
                </a:lnTo>
                <a:close/>
              </a:path>
            </a:pathLst>
          </a:custGeom>
          <a:solidFill>
            <a:srgbClr val="0372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962400" y="4064000"/>
            <a:ext cx="2133600" cy="1066800"/>
          </a:xfrm>
          <a:prstGeom prst="rect">
            <a:avLst/>
          </a:prstGeom>
          <a:ln w="25400">
            <a:solidFill>
              <a:srgbClr val="03723B"/>
            </a:solidFill>
          </a:ln>
        </p:spPr>
        <p:txBody>
          <a:bodyPr vert="horz" wrap="square" lIns="0" tIns="115570" rIns="0" bIns="0" rtlCol="0">
            <a:spAutoFit/>
          </a:bodyPr>
          <a:lstStyle/>
          <a:p>
            <a:pPr marL="266065" marR="156845" indent="-101600">
              <a:lnSpc>
                <a:spcPct val="99500"/>
              </a:lnSpc>
              <a:spcBef>
                <a:spcPts val="910"/>
              </a:spcBef>
            </a:pPr>
            <a:r>
              <a:rPr sz="1800" spc="-5" dirty="0">
                <a:latin typeface="Arial"/>
                <a:cs typeface="Arial"/>
              </a:rPr>
              <a:t>EN FUNCIÓN</a:t>
            </a:r>
            <a:r>
              <a:rPr sz="1800" spc="-6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DE  </a:t>
            </a:r>
            <a:r>
              <a:rPr sz="1800" spc="60" dirty="0">
                <a:latin typeface="Arial"/>
                <a:cs typeface="Arial"/>
              </a:rPr>
              <a:t>LAS </a:t>
            </a:r>
            <a:r>
              <a:rPr sz="1800" spc="10" dirty="0">
                <a:latin typeface="Arial"/>
                <a:cs typeface="Arial"/>
              </a:rPr>
              <a:t>MEDIDAS  </a:t>
            </a:r>
            <a:r>
              <a:rPr sz="1800" spc="15" dirty="0">
                <a:latin typeface="Arial"/>
                <a:cs typeface="Arial"/>
              </a:rPr>
              <a:t>CORPORALES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32297" y="5461000"/>
            <a:ext cx="1194435" cy="51054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 indent="75565">
              <a:lnSpc>
                <a:spcPts val="1900"/>
              </a:lnSpc>
              <a:spcBef>
                <a:spcPts val="180"/>
              </a:spcBef>
            </a:pPr>
            <a:r>
              <a:rPr sz="1600" i="1" spc="10" dirty="0">
                <a:latin typeface="Arial"/>
                <a:cs typeface="Arial"/>
              </a:rPr>
              <a:t>Alcance </a:t>
            </a:r>
            <a:r>
              <a:rPr sz="1600" i="1" dirty="0">
                <a:latin typeface="Arial"/>
                <a:cs typeface="Arial"/>
              </a:rPr>
              <a:t>de  </a:t>
            </a:r>
            <a:r>
              <a:rPr sz="1600" i="1" spc="-45" dirty="0">
                <a:latin typeface="Arial"/>
                <a:cs typeface="Arial"/>
              </a:rPr>
              <a:t>I</a:t>
            </a:r>
            <a:r>
              <a:rPr sz="1600" i="1" spc="5" dirty="0">
                <a:latin typeface="Arial"/>
                <a:cs typeface="Arial"/>
              </a:rPr>
              <a:t>n</a:t>
            </a:r>
            <a:r>
              <a:rPr sz="1600" i="1" spc="-5" dirty="0">
                <a:latin typeface="Arial"/>
                <a:cs typeface="Arial"/>
              </a:rPr>
              <a:t>s</a:t>
            </a:r>
            <a:r>
              <a:rPr sz="1600" i="1" spc="-45" dirty="0">
                <a:latin typeface="Arial"/>
                <a:cs typeface="Arial"/>
              </a:rPr>
              <a:t>t</a:t>
            </a:r>
            <a:r>
              <a:rPr sz="1600" i="1" spc="-35" dirty="0">
                <a:latin typeface="Arial"/>
                <a:cs typeface="Arial"/>
              </a:rPr>
              <a:t>r</a:t>
            </a:r>
            <a:r>
              <a:rPr sz="1600" i="1" spc="5" dirty="0">
                <a:latin typeface="Arial"/>
                <a:cs typeface="Arial"/>
              </a:rPr>
              <a:t>u</a:t>
            </a:r>
            <a:r>
              <a:rPr sz="1600" i="1" spc="60" dirty="0">
                <a:latin typeface="Arial"/>
                <a:cs typeface="Arial"/>
              </a:rPr>
              <a:t>m</a:t>
            </a:r>
            <a:r>
              <a:rPr sz="1600" i="1" spc="5" dirty="0">
                <a:latin typeface="Arial"/>
                <a:cs typeface="Arial"/>
              </a:rPr>
              <a:t>en</a:t>
            </a:r>
            <a:r>
              <a:rPr sz="1600" i="1" spc="-45" dirty="0">
                <a:latin typeface="Arial"/>
                <a:cs typeface="Arial"/>
              </a:rPr>
              <a:t>t</a:t>
            </a:r>
            <a:r>
              <a:rPr sz="1600" i="1" spc="5" dirty="0">
                <a:latin typeface="Arial"/>
                <a:cs typeface="Arial"/>
              </a:rPr>
              <a:t>o</a:t>
            </a:r>
            <a:r>
              <a:rPr sz="1600" i="1" dirty="0">
                <a:latin typeface="Arial"/>
                <a:cs typeface="Arial"/>
              </a:rPr>
              <a:t>s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464300" y="4445000"/>
            <a:ext cx="1828800" cy="114300"/>
          </a:xfrm>
          <a:custGeom>
            <a:avLst/>
            <a:gdLst/>
            <a:ahLst/>
            <a:cxnLst/>
            <a:rect l="l" t="t" r="r" b="b"/>
            <a:pathLst>
              <a:path w="1828800" h="114300">
                <a:moveTo>
                  <a:pt x="114300" y="38100"/>
                </a:moveTo>
                <a:lnTo>
                  <a:pt x="114300" y="0"/>
                </a:lnTo>
                <a:lnTo>
                  <a:pt x="0" y="50800"/>
                </a:lnTo>
                <a:lnTo>
                  <a:pt x="101600" y="107244"/>
                </a:lnTo>
                <a:lnTo>
                  <a:pt x="101600" y="38100"/>
                </a:lnTo>
                <a:lnTo>
                  <a:pt x="114300" y="38100"/>
                </a:lnTo>
                <a:close/>
              </a:path>
              <a:path w="1828800" h="114300">
                <a:moveTo>
                  <a:pt x="1828800" y="76200"/>
                </a:moveTo>
                <a:lnTo>
                  <a:pt x="1828800" y="38100"/>
                </a:lnTo>
                <a:lnTo>
                  <a:pt x="101600" y="38100"/>
                </a:lnTo>
                <a:lnTo>
                  <a:pt x="101600" y="76200"/>
                </a:lnTo>
                <a:lnTo>
                  <a:pt x="1828800" y="76200"/>
                </a:lnTo>
                <a:close/>
              </a:path>
              <a:path w="1828800" h="114300">
                <a:moveTo>
                  <a:pt x="114300" y="114300"/>
                </a:moveTo>
                <a:lnTo>
                  <a:pt x="114300" y="76200"/>
                </a:lnTo>
                <a:lnTo>
                  <a:pt x="101600" y="76200"/>
                </a:lnTo>
                <a:lnTo>
                  <a:pt x="101600" y="107244"/>
                </a:lnTo>
                <a:lnTo>
                  <a:pt x="114300" y="114300"/>
                </a:lnTo>
                <a:close/>
              </a:path>
            </a:pathLst>
          </a:custGeom>
          <a:solidFill>
            <a:srgbClr val="0372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006600" y="2501900"/>
            <a:ext cx="1435099" cy="134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816100" y="3784600"/>
            <a:ext cx="1828800" cy="304800"/>
          </a:xfrm>
          <a:custGeom>
            <a:avLst/>
            <a:gdLst/>
            <a:ahLst/>
            <a:cxnLst/>
            <a:rect l="l" t="t" r="r" b="b"/>
            <a:pathLst>
              <a:path w="1828800" h="304800">
                <a:moveTo>
                  <a:pt x="0" y="0"/>
                </a:moveTo>
                <a:lnTo>
                  <a:pt x="0" y="304800"/>
                </a:lnTo>
                <a:lnTo>
                  <a:pt x="1828799" y="304800"/>
                </a:lnTo>
                <a:lnTo>
                  <a:pt x="1828799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803400" y="3822700"/>
            <a:ext cx="182880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0">
              <a:lnSpc>
                <a:spcPct val="100000"/>
              </a:lnSpc>
              <a:spcBef>
                <a:spcPts val="100"/>
              </a:spcBef>
            </a:pPr>
            <a:r>
              <a:rPr sz="1100" spc="20" dirty="0">
                <a:latin typeface="Arial"/>
                <a:cs typeface="Arial"/>
              </a:rPr>
              <a:t>ALTURA </a:t>
            </a:r>
            <a:r>
              <a:rPr sz="1100" spc="-25" dirty="0">
                <a:latin typeface="Arial"/>
                <a:cs typeface="Arial"/>
              </a:rPr>
              <a:t>DEL</a:t>
            </a:r>
            <a:r>
              <a:rPr sz="1100" spc="30" dirty="0">
                <a:latin typeface="Arial"/>
                <a:cs typeface="Arial"/>
              </a:rPr>
              <a:t> </a:t>
            </a:r>
            <a:r>
              <a:rPr sz="1100" spc="35" dirty="0">
                <a:latin typeface="Arial"/>
                <a:cs typeface="Arial"/>
              </a:rPr>
              <a:t>TRABAJO</a:t>
            </a:r>
            <a:endParaRPr sz="11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803400" y="2476500"/>
            <a:ext cx="1828800" cy="1600200"/>
          </a:xfrm>
          <a:custGeom>
            <a:avLst/>
            <a:gdLst/>
            <a:ahLst/>
            <a:cxnLst/>
            <a:rect l="l" t="t" r="r" b="b"/>
            <a:pathLst>
              <a:path w="1828800" h="1600200">
                <a:moveTo>
                  <a:pt x="0" y="0"/>
                </a:moveTo>
                <a:lnTo>
                  <a:pt x="0" y="1600200"/>
                </a:lnTo>
                <a:lnTo>
                  <a:pt x="1828800" y="1600200"/>
                </a:lnTo>
                <a:lnTo>
                  <a:pt x="1828800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540500" y="2590800"/>
            <a:ext cx="1625600" cy="1219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413500" y="3784600"/>
            <a:ext cx="1828800" cy="304800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76200" rIns="0" bIns="0" rtlCol="0">
            <a:spAutoFit/>
          </a:bodyPr>
          <a:lstStyle/>
          <a:p>
            <a:pPr marL="482600">
              <a:lnSpc>
                <a:spcPct val="100000"/>
              </a:lnSpc>
              <a:spcBef>
                <a:spcPts val="600"/>
              </a:spcBef>
            </a:pPr>
            <a:r>
              <a:rPr sz="1100" spc="10" dirty="0">
                <a:latin typeface="Arial"/>
                <a:cs typeface="Arial"/>
              </a:rPr>
              <a:t>MOBILIARIO</a:t>
            </a:r>
            <a:endParaRPr sz="11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616700" y="4902200"/>
            <a:ext cx="1574800" cy="11049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464300" y="5943600"/>
            <a:ext cx="1816100" cy="330200"/>
          </a:xfrm>
          <a:custGeom>
            <a:avLst/>
            <a:gdLst/>
            <a:ahLst/>
            <a:cxnLst/>
            <a:rect l="l" t="t" r="r" b="b"/>
            <a:pathLst>
              <a:path w="1816100" h="330200">
                <a:moveTo>
                  <a:pt x="0" y="0"/>
                </a:moveTo>
                <a:lnTo>
                  <a:pt x="0" y="330200"/>
                </a:lnTo>
                <a:lnTo>
                  <a:pt x="1816099" y="330200"/>
                </a:lnTo>
                <a:lnTo>
                  <a:pt x="1816099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6464300" y="5994400"/>
            <a:ext cx="181610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0065">
              <a:lnSpc>
                <a:spcPct val="100000"/>
              </a:lnSpc>
              <a:spcBef>
                <a:spcPts val="100"/>
              </a:spcBef>
            </a:pPr>
            <a:r>
              <a:rPr sz="1100" spc="5" dirty="0">
                <a:latin typeface="Arial"/>
                <a:cs typeface="Arial"/>
              </a:rPr>
              <a:t>AGARRES</a:t>
            </a:r>
            <a:endParaRPr sz="11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464300" y="4775200"/>
            <a:ext cx="1803400" cy="1447800"/>
          </a:xfrm>
          <a:custGeom>
            <a:avLst/>
            <a:gdLst/>
            <a:ahLst/>
            <a:cxnLst/>
            <a:rect l="l" t="t" r="r" b="b"/>
            <a:pathLst>
              <a:path w="1803400" h="1447800">
                <a:moveTo>
                  <a:pt x="0" y="0"/>
                </a:moveTo>
                <a:lnTo>
                  <a:pt x="0" y="1447800"/>
                </a:lnTo>
                <a:lnTo>
                  <a:pt x="1803400" y="1447800"/>
                </a:lnTo>
                <a:lnTo>
                  <a:pt x="1803400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930400" y="4826000"/>
            <a:ext cx="1701800" cy="1447800"/>
          </a:xfrm>
          <a:custGeom>
            <a:avLst/>
            <a:gdLst/>
            <a:ahLst/>
            <a:cxnLst/>
            <a:rect l="l" t="t" r="r" b="b"/>
            <a:pathLst>
              <a:path w="1701800" h="1447800">
                <a:moveTo>
                  <a:pt x="0" y="0"/>
                </a:moveTo>
                <a:lnTo>
                  <a:pt x="0" y="1447800"/>
                </a:lnTo>
                <a:lnTo>
                  <a:pt x="1701800" y="1447800"/>
                </a:lnTo>
                <a:lnTo>
                  <a:pt x="1701799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070100" y="4927600"/>
            <a:ext cx="1384299" cy="1371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866900" y="5943600"/>
            <a:ext cx="1778000" cy="355600"/>
          </a:xfrm>
          <a:custGeom>
            <a:avLst/>
            <a:gdLst/>
            <a:ahLst/>
            <a:cxnLst/>
            <a:rect l="l" t="t" r="r" b="b"/>
            <a:pathLst>
              <a:path w="1778000" h="355600">
                <a:moveTo>
                  <a:pt x="0" y="0"/>
                </a:moveTo>
                <a:lnTo>
                  <a:pt x="0" y="355600"/>
                </a:lnTo>
                <a:lnTo>
                  <a:pt x="1778000" y="355600"/>
                </a:lnTo>
                <a:lnTo>
                  <a:pt x="1778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2220304" y="5942338"/>
            <a:ext cx="1082040" cy="361315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50800" marR="5080" indent="-38100">
              <a:lnSpc>
                <a:spcPts val="1300"/>
              </a:lnSpc>
              <a:spcBef>
                <a:spcPts val="70"/>
              </a:spcBef>
            </a:pPr>
            <a:r>
              <a:rPr sz="1650" spc="-22" baseline="-5050" dirty="0">
                <a:latin typeface="Arial"/>
                <a:cs typeface="Arial"/>
              </a:rPr>
              <a:t>ESPAC</a:t>
            </a:r>
            <a:r>
              <a:rPr sz="1100" spc="-15" dirty="0">
                <a:latin typeface="Arial"/>
                <a:cs typeface="Arial"/>
              </a:rPr>
              <a:t>IO </a:t>
            </a:r>
            <a:r>
              <a:rPr sz="1100" spc="5" dirty="0">
                <a:latin typeface="Arial"/>
                <a:cs typeface="Arial"/>
              </a:rPr>
              <a:t>PARA  </a:t>
            </a:r>
            <a:r>
              <a:rPr sz="1650" spc="-44" baseline="-5050" dirty="0">
                <a:latin typeface="Arial"/>
                <a:cs typeface="Arial"/>
              </a:rPr>
              <a:t>MOVIM</a:t>
            </a:r>
            <a:r>
              <a:rPr sz="1100" spc="-30" dirty="0">
                <a:latin typeface="Arial"/>
                <a:cs typeface="Arial"/>
              </a:rPr>
              <a:t>IENTOS</a:t>
            </a:r>
            <a:endParaRPr sz="1100">
              <a:latin typeface="Arial"/>
              <a:cs typeface="Arial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4900" y="2057400"/>
            <a:ext cx="8089900" cy="0"/>
          </a:xfrm>
          <a:custGeom>
            <a:avLst/>
            <a:gdLst/>
            <a:ahLst/>
            <a:cxnLst/>
            <a:rect l="l" t="t" r="r" b="b"/>
            <a:pathLst>
              <a:path w="8089900">
                <a:moveTo>
                  <a:pt x="0" y="0"/>
                </a:moveTo>
                <a:lnTo>
                  <a:pt x="8089900" y="0"/>
                </a:lnTo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02700" y="2066925"/>
            <a:ext cx="304800" cy="295275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2857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225"/>
              </a:spcBef>
            </a:pP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14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01900" y="2146300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50900" y="2451100"/>
            <a:ext cx="152400" cy="139700"/>
          </a:xfrm>
          <a:custGeom>
            <a:avLst/>
            <a:gdLst/>
            <a:ahLst/>
            <a:cxnLst/>
            <a:rect l="l" t="t" r="r" b="b"/>
            <a:pathLst>
              <a:path w="152400" h="139700">
                <a:moveTo>
                  <a:pt x="0" y="0"/>
                </a:moveTo>
                <a:lnTo>
                  <a:pt x="0" y="139700"/>
                </a:lnTo>
                <a:lnTo>
                  <a:pt x="152400" y="1397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42989" y="2313939"/>
            <a:ext cx="7339330" cy="412750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600" spc="60" dirty="0">
                <a:latin typeface="Arial"/>
                <a:cs typeface="Arial"/>
              </a:rPr>
              <a:t>Evaluación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55" dirty="0">
                <a:latin typeface="Arial"/>
                <a:cs typeface="Arial"/>
              </a:rPr>
              <a:t>de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80" dirty="0">
                <a:latin typeface="Arial"/>
                <a:cs typeface="Arial"/>
              </a:rPr>
              <a:t>puestos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55" dirty="0">
                <a:latin typeface="Arial"/>
                <a:cs typeface="Arial"/>
              </a:rPr>
              <a:t>de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50" dirty="0">
                <a:latin typeface="Arial"/>
                <a:cs typeface="Arial"/>
              </a:rPr>
              <a:t>trabajo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(E.P.T.),</a:t>
            </a:r>
            <a:r>
              <a:rPr sz="1600" spc="-80" dirty="0">
                <a:latin typeface="Arial"/>
                <a:cs typeface="Arial"/>
              </a:rPr>
              <a:t> </a:t>
            </a:r>
            <a:r>
              <a:rPr sz="1600" spc="75" dirty="0">
                <a:latin typeface="Arial"/>
                <a:cs typeface="Arial"/>
              </a:rPr>
              <a:t>considerando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70" dirty="0">
                <a:latin typeface="Arial"/>
                <a:cs typeface="Arial"/>
              </a:rPr>
              <a:t>aspectos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80" dirty="0">
                <a:latin typeface="Arial"/>
                <a:cs typeface="Arial"/>
              </a:rPr>
              <a:t>básicos:</a:t>
            </a:r>
            <a:endParaRPr sz="1600">
              <a:latin typeface="Arial"/>
              <a:cs typeface="Arial"/>
            </a:endParaRPr>
          </a:p>
          <a:p>
            <a:pPr marL="406400" indent="-178435">
              <a:lnSpc>
                <a:spcPct val="100000"/>
              </a:lnSpc>
              <a:spcBef>
                <a:spcPts val="380"/>
              </a:spcBef>
              <a:buClr>
                <a:srgbClr val="E9822D"/>
              </a:buClr>
              <a:buChar char="•"/>
              <a:tabLst>
                <a:tab pos="407034" algn="l"/>
              </a:tabLst>
            </a:pPr>
            <a:r>
              <a:rPr sz="1600" spc="80" dirty="0">
                <a:latin typeface="Arial"/>
                <a:cs typeface="Arial"/>
              </a:rPr>
              <a:t>Estudios </a:t>
            </a:r>
            <a:r>
              <a:rPr sz="1600" spc="55" dirty="0">
                <a:latin typeface="Arial"/>
                <a:cs typeface="Arial"/>
              </a:rPr>
              <a:t>de</a:t>
            </a:r>
            <a:r>
              <a:rPr sz="1600" spc="-165" dirty="0">
                <a:latin typeface="Arial"/>
                <a:cs typeface="Arial"/>
              </a:rPr>
              <a:t> </a:t>
            </a:r>
            <a:r>
              <a:rPr sz="1600" spc="75" dirty="0">
                <a:latin typeface="Arial"/>
                <a:cs typeface="Arial"/>
              </a:rPr>
              <a:t>observación</a:t>
            </a:r>
            <a:endParaRPr sz="1600">
              <a:latin typeface="Arial"/>
              <a:cs typeface="Arial"/>
            </a:endParaRPr>
          </a:p>
          <a:p>
            <a:pPr marL="711200" lvl="1" indent="-216535">
              <a:lnSpc>
                <a:spcPct val="100000"/>
              </a:lnSpc>
              <a:spcBef>
                <a:spcPts val="480"/>
              </a:spcBef>
              <a:buClr>
                <a:srgbClr val="E9822D"/>
              </a:buClr>
              <a:buChar char="–"/>
              <a:tabLst>
                <a:tab pos="711835" algn="l"/>
              </a:tabLst>
            </a:pPr>
            <a:r>
              <a:rPr sz="1600" spc="20" dirty="0">
                <a:latin typeface="Arial"/>
                <a:cs typeface="Arial"/>
              </a:rPr>
              <a:t>De </a:t>
            </a:r>
            <a:r>
              <a:rPr sz="1600" spc="-30" dirty="0">
                <a:latin typeface="Arial"/>
                <a:cs typeface="Arial"/>
              </a:rPr>
              <a:t>la </a:t>
            </a:r>
            <a:r>
              <a:rPr sz="1600" spc="-20" dirty="0">
                <a:latin typeface="Arial"/>
                <a:cs typeface="Arial"/>
              </a:rPr>
              <a:t>Tarea </a:t>
            </a:r>
            <a:r>
              <a:rPr sz="1600" dirty="0">
                <a:latin typeface="Arial"/>
                <a:cs typeface="Arial"/>
              </a:rPr>
              <a:t>(repetitividad, </a:t>
            </a:r>
            <a:r>
              <a:rPr sz="1600" spc="-5" dirty="0">
                <a:latin typeface="Arial"/>
                <a:cs typeface="Arial"/>
              </a:rPr>
              <a:t>aspectos</a:t>
            </a:r>
            <a:r>
              <a:rPr sz="1600" spc="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biomecánicos).</a:t>
            </a:r>
            <a:endParaRPr sz="1600">
              <a:latin typeface="Arial"/>
              <a:cs typeface="Arial"/>
            </a:endParaRPr>
          </a:p>
          <a:p>
            <a:pPr marL="711200" lvl="1" indent="-216535">
              <a:lnSpc>
                <a:spcPct val="100000"/>
              </a:lnSpc>
              <a:spcBef>
                <a:spcPts val="980"/>
              </a:spcBef>
              <a:buClr>
                <a:srgbClr val="E9822D"/>
              </a:buClr>
              <a:buChar char="–"/>
              <a:tabLst>
                <a:tab pos="711835" algn="l"/>
              </a:tabLst>
            </a:pPr>
            <a:r>
              <a:rPr sz="1600" spc="20" dirty="0">
                <a:latin typeface="Arial"/>
                <a:cs typeface="Arial"/>
              </a:rPr>
              <a:t>De </a:t>
            </a:r>
            <a:r>
              <a:rPr sz="1600" spc="-30" dirty="0">
                <a:latin typeface="Arial"/>
                <a:cs typeface="Arial"/>
              </a:rPr>
              <a:t>la </a:t>
            </a:r>
            <a:r>
              <a:rPr sz="1600" spc="-10" dirty="0">
                <a:latin typeface="Arial"/>
                <a:cs typeface="Arial"/>
              </a:rPr>
              <a:t>postura </a:t>
            </a:r>
            <a:r>
              <a:rPr sz="1600" spc="-5" dirty="0">
                <a:latin typeface="Arial"/>
                <a:cs typeface="Arial"/>
              </a:rPr>
              <a:t>adoptada </a:t>
            </a:r>
            <a:r>
              <a:rPr sz="1600" spc="-10" dirty="0">
                <a:latin typeface="Arial"/>
                <a:cs typeface="Arial"/>
              </a:rPr>
              <a:t>(de </a:t>
            </a:r>
            <a:r>
              <a:rPr sz="1600" spc="10" dirty="0">
                <a:latin typeface="Arial"/>
                <a:cs typeface="Arial"/>
              </a:rPr>
              <a:t>pie, </a:t>
            </a:r>
            <a:r>
              <a:rPr sz="1600" spc="-5" dirty="0">
                <a:latin typeface="Arial"/>
                <a:cs typeface="Arial"/>
              </a:rPr>
              <a:t>sentada, ambos </a:t>
            </a:r>
            <a:r>
              <a:rPr sz="1600" dirty="0">
                <a:latin typeface="Arial"/>
                <a:cs typeface="Arial"/>
              </a:rPr>
              <a:t>y</a:t>
            </a:r>
            <a:r>
              <a:rPr sz="1600" spc="5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acostada).</a:t>
            </a:r>
            <a:endParaRPr sz="1600">
              <a:latin typeface="Arial"/>
              <a:cs typeface="Arial"/>
            </a:endParaRPr>
          </a:p>
          <a:p>
            <a:pPr marL="711200" lvl="1" indent="-216535">
              <a:lnSpc>
                <a:spcPct val="100000"/>
              </a:lnSpc>
              <a:spcBef>
                <a:spcPts val="980"/>
              </a:spcBef>
              <a:buClr>
                <a:srgbClr val="E9822D"/>
              </a:buClr>
              <a:buChar char="–"/>
              <a:tabLst>
                <a:tab pos="711835" algn="l"/>
              </a:tabLst>
            </a:pPr>
            <a:r>
              <a:rPr sz="1600" spc="15" dirty="0">
                <a:latin typeface="Arial"/>
                <a:cs typeface="Arial"/>
              </a:rPr>
              <a:t>Del </a:t>
            </a:r>
            <a:r>
              <a:rPr sz="1600" spc="-15" dirty="0">
                <a:latin typeface="Arial"/>
                <a:cs typeface="Arial"/>
              </a:rPr>
              <a:t>manejo </a:t>
            </a:r>
            <a:r>
              <a:rPr sz="1600" spc="-5" dirty="0">
                <a:latin typeface="Arial"/>
                <a:cs typeface="Arial"/>
              </a:rPr>
              <a:t>manual </a:t>
            </a:r>
            <a:r>
              <a:rPr sz="1600" dirty="0">
                <a:latin typeface="Arial"/>
                <a:cs typeface="Arial"/>
              </a:rPr>
              <a:t>de </a:t>
            </a:r>
            <a:r>
              <a:rPr sz="1600" spc="10" dirty="0">
                <a:latin typeface="Arial"/>
                <a:cs typeface="Arial"/>
              </a:rPr>
              <a:t>cargas, </a:t>
            </a:r>
            <a:r>
              <a:rPr sz="1600" spc="5" dirty="0">
                <a:latin typeface="Arial"/>
                <a:cs typeface="Arial"/>
              </a:rPr>
              <a:t>entre otros</a:t>
            </a:r>
            <a:r>
              <a:rPr sz="1600" spc="-18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factores.</a:t>
            </a:r>
            <a:endParaRPr sz="1600">
              <a:latin typeface="Arial"/>
              <a:cs typeface="Arial"/>
            </a:endParaRPr>
          </a:p>
          <a:p>
            <a:pPr marL="711200" lvl="1" indent="-216535">
              <a:lnSpc>
                <a:spcPct val="100000"/>
              </a:lnSpc>
              <a:spcBef>
                <a:spcPts val="980"/>
              </a:spcBef>
              <a:buClr>
                <a:srgbClr val="E9822D"/>
              </a:buClr>
              <a:buChar char="–"/>
              <a:tabLst>
                <a:tab pos="711835" algn="l"/>
              </a:tabLst>
            </a:pPr>
            <a:r>
              <a:rPr sz="1600" spc="15" dirty="0">
                <a:latin typeface="Arial"/>
                <a:cs typeface="Arial"/>
              </a:rPr>
              <a:t>Del </a:t>
            </a:r>
            <a:r>
              <a:rPr sz="1600" spc="5" dirty="0">
                <a:latin typeface="Arial"/>
                <a:cs typeface="Arial"/>
              </a:rPr>
              <a:t>confort </a:t>
            </a:r>
            <a:r>
              <a:rPr sz="1600" spc="-5" dirty="0">
                <a:latin typeface="Arial"/>
                <a:cs typeface="Arial"/>
              </a:rPr>
              <a:t>ambiental (Iluminación, </a:t>
            </a:r>
            <a:r>
              <a:rPr sz="1600" dirty="0">
                <a:latin typeface="Arial"/>
                <a:cs typeface="Arial"/>
              </a:rPr>
              <a:t>ruido,</a:t>
            </a:r>
            <a:r>
              <a:rPr sz="1600" spc="-9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temperatura).</a:t>
            </a:r>
            <a:endParaRPr sz="1600">
              <a:latin typeface="Arial"/>
              <a:cs typeface="Arial"/>
            </a:endParaRPr>
          </a:p>
          <a:p>
            <a:pPr marL="406400" indent="-178435">
              <a:lnSpc>
                <a:spcPct val="100000"/>
              </a:lnSpc>
              <a:spcBef>
                <a:spcPts val="1180"/>
              </a:spcBef>
              <a:buClr>
                <a:srgbClr val="E9822D"/>
              </a:buClr>
              <a:buChar char="•"/>
              <a:tabLst>
                <a:tab pos="407034" algn="l"/>
              </a:tabLst>
            </a:pPr>
            <a:r>
              <a:rPr sz="1600" spc="60" dirty="0">
                <a:latin typeface="Arial"/>
                <a:cs typeface="Arial"/>
              </a:rPr>
              <a:t>Evaluaciones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65" dirty="0">
                <a:latin typeface="Arial"/>
                <a:cs typeface="Arial"/>
              </a:rPr>
              <a:t>Psicometricas</a:t>
            </a:r>
            <a:endParaRPr sz="1600">
              <a:latin typeface="Arial"/>
              <a:cs typeface="Arial"/>
            </a:endParaRPr>
          </a:p>
          <a:p>
            <a:pPr marL="711200" lvl="1" indent="-216535">
              <a:lnSpc>
                <a:spcPct val="100000"/>
              </a:lnSpc>
              <a:spcBef>
                <a:spcPts val="980"/>
              </a:spcBef>
              <a:buClr>
                <a:srgbClr val="E9822D"/>
              </a:buClr>
              <a:buChar char="–"/>
              <a:tabLst>
                <a:tab pos="711835" algn="l"/>
              </a:tabLst>
            </a:pPr>
            <a:r>
              <a:rPr sz="1600" spc="-10" dirty="0">
                <a:latin typeface="Arial"/>
                <a:cs typeface="Arial"/>
              </a:rPr>
              <a:t>Dimensiones </a:t>
            </a:r>
            <a:r>
              <a:rPr sz="1600" dirty="0">
                <a:latin typeface="Arial"/>
                <a:cs typeface="Arial"/>
              </a:rPr>
              <a:t>del </a:t>
            </a:r>
            <a:r>
              <a:rPr sz="1600" spc="-5" dirty="0">
                <a:latin typeface="Arial"/>
                <a:cs typeface="Arial"/>
              </a:rPr>
              <a:t>puesto </a:t>
            </a:r>
            <a:r>
              <a:rPr sz="1600" dirty="0">
                <a:latin typeface="Arial"/>
                <a:cs typeface="Arial"/>
              </a:rPr>
              <a:t>de </a:t>
            </a:r>
            <a:r>
              <a:rPr sz="1600" spc="-20" dirty="0">
                <a:latin typeface="Arial"/>
                <a:cs typeface="Arial"/>
              </a:rPr>
              <a:t>trabajo </a:t>
            </a:r>
            <a:r>
              <a:rPr sz="1600" dirty="0">
                <a:latin typeface="Arial"/>
                <a:cs typeface="Arial"/>
              </a:rPr>
              <a:t>(entorno,</a:t>
            </a:r>
            <a:r>
              <a:rPr sz="1600" spc="13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mobiliario).</a:t>
            </a:r>
            <a:endParaRPr sz="1600">
              <a:latin typeface="Arial"/>
              <a:cs typeface="Arial"/>
            </a:endParaRPr>
          </a:p>
          <a:p>
            <a:pPr marL="711200" lvl="1" indent="-216535">
              <a:lnSpc>
                <a:spcPct val="100000"/>
              </a:lnSpc>
              <a:spcBef>
                <a:spcPts val="980"/>
              </a:spcBef>
              <a:buClr>
                <a:srgbClr val="E9822D"/>
              </a:buClr>
              <a:buChar char="–"/>
              <a:tabLst>
                <a:tab pos="711835" algn="l"/>
              </a:tabLst>
            </a:pPr>
            <a:r>
              <a:rPr sz="1600" dirty="0">
                <a:latin typeface="Arial"/>
                <a:cs typeface="Arial"/>
              </a:rPr>
              <a:t>Altura </a:t>
            </a:r>
            <a:r>
              <a:rPr sz="1600" spc="35" dirty="0">
                <a:latin typeface="Arial"/>
                <a:cs typeface="Arial"/>
              </a:rPr>
              <a:t>del </a:t>
            </a:r>
            <a:r>
              <a:rPr sz="1600" spc="-10" dirty="0">
                <a:latin typeface="Arial"/>
                <a:cs typeface="Arial"/>
              </a:rPr>
              <a:t>plano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-15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trabajo.</a:t>
            </a:r>
            <a:endParaRPr sz="1600">
              <a:latin typeface="Arial"/>
              <a:cs typeface="Arial"/>
            </a:endParaRPr>
          </a:p>
          <a:p>
            <a:pPr marL="723900" marR="5080" lvl="1" indent="-229235">
              <a:lnSpc>
                <a:spcPct val="104200"/>
              </a:lnSpc>
              <a:spcBef>
                <a:spcPts val="800"/>
              </a:spcBef>
              <a:buClr>
                <a:srgbClr val="E9822D"/>
              </a:buClr>
              <a:buChar char="–"/>
              <a:tabLst>
                <a:tab pos="711835" algn="l"/>
              </a:tabLst>
            </a:pPr>
            <a:r>
              <a:rPr sz="1600" spc="10" dirty="0">
                <a:latin typeface="Arial"/>
                <a:cs typeface="Arial"/>
              </a:rPr>
              <a:t>Espacio </a:t>
            </a:r>
            <a:r>
              <a:rPr sz="1600" spc="-10" dirty="0">
                <a:latin typeface="Arial"/>
                <a:cs typeface="Arial"/>
              </a:rPr>
              <a:t>reservado </a:t>
            </a:r>
            <a:r>
              <a:rPr sz="1600" spc="-5" dirty="0">
                <a:latin typeface="Arial"/>
                <a:cs typeface="Arial"/>
              </a:rPr>
              <a:t>para </a:t>
            </a:r>
            <a:r>
              <a:rPr sz="1600" spc="-20" dirty="0">
                <a:latin typeface="Arial"/>
                <a:cs typeface="Arial"/>
              </a:rPr>
              <a:t>las </a:t>
            </a:r>
            <a:r>
              <a:rPr sz="1600" dirty="0">
                <a:latin typeface="Arial"/>
                <a:cs typeface="Arial"/>
              </a:rPr>
              <a:t>piernas, </a:t>
            </a:r>
            <a:r>
              <a:rPr sz="1600" spc="-40" dirty="0">
                <a:latin typeface="Arial"/>
                <a:cs typeface="Arial"/>
              </a:rPr>
              <a:t>zonas </a:t>
            </a:r>
            <a:r>
              <a:rPr sz="1600" dirty="0">
                <a:latin typeface="Arial"/>
                <a:cs typeface="Arial"/>
              </a:rPr>
              <a:t>de </a:t>
            </a:r>
            <a:r>
              <a:rPr sz="1600" spc="-10" dirty="0">
                <a:latin typeface="Arial"/>
                <a:cs typeface="Arial"/>
              </a:rPr>
              <a:t>alcance </a:t>
            </a:r>
            <a:r>
              <a:rPr sz="1600" spc="-5" dirty="0">
                <a:latin typeface="Arial"/>
                <a:cs typeface="Arial"/>
              </a:rPr>
              <a:t>óptimo </a:t>
            </a:r>
            <a:r>
              <a:rPr sz="1600" dirty="0">
                <a:latin typeface="Arial"/>
                <a:cs typeface="Arial"/>
              </a:rPr>
              <a:t>del </a:t>
            </a:r>
            <a:r>
              <a:rPr sz="1600" spc="-5" dirty="0">
                <a:latin typeface="Arial"/>
                <a:cs typeface="Arial"/>
              </a:rPr>
              <a:t>área </a:t>
            </a:r>
            <a:r>
              <a:rPr sz="1600" dirty="0">
                <a:latin typeface="Arial"/>
                <a:cs typeface="Arial"/>
              </a:rPr>
              <a:t>de  </a:t>
            </a:r>
            <a:r>
              <a:rPr sz="1600" spc="-5" dirty="0">
                <a:latin typeface="Arial"/>
                <a:cs typeface="Arial"/>
              </a:rPr>
              <a:t>trabajo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brazos.</a:t>
            </a:r>
            <a:endParaRPr sz="1600">
              <a:latin typeface="Arial"/>
              <a:cs typeface="Arial"/>
            </a:endParaRPr>
          </a:p>
          <a:p>
            <a:pPr marL="711200" lvl="1" indent="-216535">
              <a:lnSpc>
                <a:spcPct val="100000"/>
              </a:lnSpc>
              <a:spcBef>
                <a:spcPts val="980"/>
              </a:spcBef>
              <a:buClr>
                <a:srgbClr val="E9822D"/>
              </a:buClr>
              <a:buChar char="–"/>
              <a:tabLst>
                <a:tab pos="711835" algn="l"/>
              </a:tabLst>
            </a:pPr>
            <a:r>
              <a:rPr sz="1600" dirty="0">
                <a:latin typeface="Arial"/>
                <a:cs typeface="Arial"/>
              </a:rPr>
              <a:t>Medidas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antropométricas.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4900" y="2057400"/>
            <a:ext cx="8089900" cy="0"/>
          </a:xfrm>
          <a:custGeom>
            <a:avLst/>
            <a:gdLst/>
            <a:ahLst/>
            <a:cxnLst/>
            <a:rect l="l" t="t" r="r" b="b"/>
            <a:pathLst>
              <a:path w="8089900">
                <a:moveTo>
                  <a:pt x="0" y="0"/>
                </a:moveTo>
                <a:lnTo>
                  <a:pt x="8089900" y="0"/>
                </a:lnTo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02700" y="2070100"/>
            <a:ext cx="304800" cy="304800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381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300"/>
              </a:spcBef>
            </a:pP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15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01900" y="2159000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50900" y="2514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0"/>
                </a:move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33800" y="4279900"/>
            <a:ext cx="5359400" cy="2133600"/>
          </a:xfrm>
          <a:custGeom>
            <a:avLst/>
            <a:gdLst/>
            <a:ahLst/>
            <a:cxnLst/>
            <a:rect l="l" t="t" r="r" b="b"/>
            <a:pathLst>
              <a:path w="5359400" h="2133600">
                <a:moveTo>
                  <a:pt x="0" y="0"/>
                </a:moveTo>
                <a:lnTo>
                  <a:pt x="0" y="2133600"/>
                </a:lnTo>
                <a:lnTo>
                  <a:pt x="5359400" y="2133600"/>
                </a:lnTo>
                <a:lnTo>
                  <a:pt x="5359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810000" y="4241800"/>
            <a:ext cx="5333999" cy="2108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797300" y="4229100"/>
            <a:ext cx="5346700" cy="2120900"/>
          </a:xfrm>
          <a:custGeom>
            <a:avLst/>
            <a:gdLst/>
            <a:ahLst/>
            <a:cxnLst/>
            <a:rect l="l" t="t" r="r" b="b"/>
            <a:pathLst>
              <a:path w="5346700" h="2120900">
                <a:moveTo>
                  <a:pt x="0" y="0"/>
                </a:moveTo>
                <a:lnTo>
                  <a:pt x="0" y="2120900"/>
                </a:lnTo>
                <a:lnTo>
                  <a:pt x="5346700" y="2120900"/>
                </a:lnTo>
                <a:lnTo>
                  <a:pt x="5346700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143000" y="2339339"/>
            <a:ext cx="3719829" cy="1790700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1600" spc="60" dirty="0">
                <a:latin typeface="Arial"/>
                <a:cs typeface="Arial"/>
              </a:rPr>
              <a:t>En </a:t>
            </a:r>
            <a:r>
              <a:rPr sz="1600" spc="85" dirty="0">
                <a:latin typeface="Arial"/>
                <a:cs typeface="Arial"/>
              </a:rPr>
              <a:t>función</a:t>
            </a:r>
            <a:r>
              <a:rPr sz="1600" spc="-305" dirty="0">
                <a:latin typeface="Arial"/>
                <a:cs typeface="Arial"/>
              </a:rPr>
              <a:t> </a:t>
            </a:r>
            <a:r>
              <a:rPr sz="1600" spc="55" dirty="0">
                <a:latin typeface="Arial"/>
                <a:cs typeface="Arial"/>
              </a:rPr>
              <a:t>de </a:t>
            </a:r>
            <a:r>
              <a:rPr sz="1600" spc="45" dirty="0">
                <a:latin typeface="Arial"/>
                <a:cs typeface="Arial"/>
              </a:rPr>
              <a:t>las </a:t>
            </a:r>
            <a:r>
              <a:rPr sz="1600" spc="80" dirty="0">
                <a:latin typeface="Arial"/>
                <a:cs typeface="Arial"/>
              </a:rPr>
              <a:t>posturas</a:t>
            </a:r>
            <a:endParaRPr sz="1600">
              <a:latin typeface="Arial"/>
              <a:cs typeface="Arial"/>
            </a:endParaRPr>
          </a:p>
          <a:p>
            <a:pPr marL="342265" indent="-177800">
              <a:lnSpc>
                <a:spcPct val="100000"/>
              </a:lnSpc>
              <a:spcBef>
                <a:spcPts val="680"/>
              </a:spcBef>
              <a:buClr>
                <a:srgbClr val="E9822D"/>
              </a:buClr>
              <a:buChar char="•"/>
              <a:tabLst>
                <a:tab pos="342900" algn="l"/>
              </a:tabLst>
            </a:pPr>
            <a:r>
              <a:rPr sz="1600" dirty="0">
                <a:latin typeface="Arial"/>
                <a:cs typeface="Arial"/>
              </a:rPr>
              <a:t>Alternar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posturas.</a:t>
            </a:r>
            <a:endParaRPr sz="1600">
              <a:latin typeface="Arial"/>
              <a:cs typeface="Arial"/>
            </a:endParaRPr>
          </a:p>
          <a:p>
            <a:pPr marL="355600" indent="-190500">
              <a:lnSpc>
                <a:spcPct val="100000"/>
              </a:lnSpc>
              <a:spcBef>
                <a:spcPts val="980"/>
              </a:spcBef>
              <a:buClr>
                <a:srgbClr val="E9822D"/>
              </a:buClr>
              <a:buChar char="•"/>
              <a:tabLst>
                <a:tab pos="355600" algn="l"/>
              </a:tabLst>
            </a:pPr>
            <a:r>
              <a:rPr sz="1600" spc="-15" dirty="0">
                <a:latin typeface="Arial"/>
                <a:cs typeface="Arial"/>
              </a:rPr>
              <a:t>Reducir </a:t>
            </a:r>
            <a:r>
              <a:rPr sz="1600" spc="-10" dirty="0">
                <a:latin typeface="Arial"/>
                <a:cs typeface="Arial"/>
              </a:rPr>
              <a:t>esfuerzos </a:t>
            </a:r>
            <a:r>
              <a:rPr sz="1600" dirty="0">
                <a:latin typeface="Arial"/>
                <a:cs typeface="Arial"/>
              </a:rPr>
              <a:t>y </a:t>
            </a:r>
            <a:r>
              <a:rPr sz="1600" spc="5" dirty="0">
                <a:latin typeface="Arial"/>
                <a:cs typeface="Arial"/>
              </a:rPr>
              <a:t>ritmos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20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trabajo</a:t>
            </a:r>
            <a:endParaRPr sz="1600">
              <a:latin typeface="Arial"/>
              <a:cs typeface="Arial"/>
            </a:endParaRPr>
          </a:p>
          <a:p>
            <a:pPr marL="355600" indent="-190500">
              <a:lnSpc>
                <a:spcPct val="100000"/>
              </a:lnSpc>
              <a:spcBef>
                <a:spcPts val="980"/>
              </a:spcBef>
              <a:buClr>
                <a:srgbClr val="E9822D"/>
              </a:buClr>
              <a:buChar char="•"/>
              <a:tabLst>
                <a:tab pos="355600" algn="l"/>
              </a:tabLst>
            </a:pPr>
            <a:r>
              <a:rPr sz="1600" spc="-15" dirty="0">
                <a:latin typeface="Arial"/>
                <a:cs typeface="Arial"/>
              </a:rPr>
              <a:t>Reducir </a:t>
            </a:r>
            <a:r>
              <a:rPr sz="1600" spc="-5" dirty="0">
                <a:latin typeface="Arial"/>
                <a:cs typeface="Arial"/>
              </a:rPr>
              <a:t>cargas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estáticas.</a:t>
            </a:r>
            <a:endParaRPr sz="1600">
              <a:latin typeface="Arial"/>
              <a:cs typeface="Arial"/>
            </a:endParaRPr>
          </a:p>
          <a:p>
            <a:pPr marL="342900" indent="-177800">
              <a:lnSpc>
                <a:spcPct val="100000"/>
              </a:lnSpc>
              <a:spcBef>
                <a:spcPts val="980"/>
              </a:spcBef>
              <a:buClr>
                <a:srgbClr val="E9822D"/>
              </a:buClr>
              <a:buChar char="•"/>
              <a:tabLst>
                <a:tab pos="342900" algn="l"/>
              </a:tabLst>
            </a:pPr>
            <a:r>
              <a:rPr sz="1600" spc="15" dirty="0">
                <a:latin typeface="Arial"/>
                <a:cs typeface="Arial"/>
              </a:rPr>
              <a:t>Posición </a:t>
            </a:r>
            <a:r>
              <a:rPr sz="1600" dirty="0">
                <a:latin typeface="Arial"/>
                <a:cs typeface="Arial"/>
              </a:rPr>
              <a:t>de </a:t>
            </a:r>
            <a:r>
              <a:rPr sz="1600" spc="-20" dirty="0">
                <a:latin typeface="Arial"/>
                <a:cs typeface="Arial"/>
              </a:rPr>
              <a:t>los</a:t>
            </a:r>
            <a:r>
              <a:rPr sz="1600" spc="-15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brazos.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4900" y="2070100"/>
            <a:ext cx="8089900" cy="0"/>
          </a:xfrm>
          <a:custGeom>
            <a:avLst/>
            <a:gdLst/>
            <a:ahLst/>
            <a:cxnLst/>
            <a:rect l="l" t="t" r="r" b="b"/>
            <a:pathLst>
              <a:path w="8089900">
                <a:moveTo>
                  <a:pt x="0" y="0"/>
                </a:moveTo>
                <a:lnTo>
                  <a:pt x="8089900" y="0"/>
                </a:lnTo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02700" y="2079625"/>
            <a:ext cx="304800" cy="295275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2857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225"/>
              </a:spcBef>
            </a:pP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16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01900" y="2159000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95300" y="2413000"/>
            <a:ext cx="7493634" cy="3876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60" dirty="0">
                <a:latin typeface="Arial"/>
                <a:cs typeface="Arial"/>
              </a:rPr>
              <a:t>Evaluación </a:t>
            </a:r>
            <a:r>
              <a:rPr sz="1600" spc="55" dirty="0">
                <a:latin typeface="Arial"/>
                <a:cs typeface="Arial"/>
              </a:rPr>
              <a:t>de </a:t>
            </a:r>
            <a:r>
              <a:rPr sz="1600" spc="60" dirty="0">
                <a:latin typeface="Arial"/>
                <a:cs typeface="Arial"/>
              </a:rPr>
              <a:t>Puesto </a:t>
            </a:r>
            <a:r>
              <a:rPr sz="1600" spc="55" dirty="0">
                <a:latin typeface="Arial"/>
                <a:cs typeface="Arial"/>
              </a:rPr>
              <a:t>de</a:t>
            </a:r>
            <a:r>
              <a:rPr sz="1600" spc="-310" dirty="0">
                <a:latin typeface="Arial"/>
                <a:cs typeface="Arial"/>
              </a:rPr>
              <a:t> </a:t>
            </a:r>
            <a:r>
              <a:rPr sz="1600" spc="55" dirty="0">
                <a:latin typeface="Arial"/>
                <a:cs typeface="Arial"/>
              </a:rPr>
              <a:t>Trabajo:</a:t>
            </a:r>
            <a:endParaRPr sz="1600">
              <a:latin typeface="Arial"/>
              <a:cs typeface="Arial"/>
            </a:endParaRPr>
          </a:p>
          <a:p>
            <a:pPr marL="381000" marR="5080" indent="-190500">
              <a:lnSpc>
                <a:spcPts val="1900"/>
              </a:lnSpc>
              <a:spcBef>
                <a:spcPts val="160"/>
              </a:spcBef>
              <a:buClr>
                <a:srgbClr val="E9822D"/>
              </a:buClr>
              <a:buChar char="•"/>
              <a:tabLst>
                <a:tab pos="368935" algn="l"/>
              </a:tabLst>
            </a:pPr>
            <a:r>
              <a:rPr sz="1600" spc="15" dirty="0">
                <a:latin typeface="Arial"/>
                <a:cs typeface="Arial"/>
              </a:rPr>
              <a:t>Se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consideran</a:t>
            </a:r>
            <a:r>
              <a:rPr sz="1600" spc="65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varios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factores,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spc="30" dirty="0">
                <a:latin typeface="Arial"/>
                <a:cs typeface="Arial"/>
              </a:rPr>
              <a:t>con</a:t>
            </a:r>
            <a:r>
              <a:rPr sz="1600" spc="-1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el </a:t>
            </a:r>
            <a:r>
              <a:rPr sz="1600" spc="30" dirty="0">
                <a:latin typeface="Arial"/>
                <a:cs typeface="Arial"/>
              </a:rPr>
              <a:t>fin</a:t>
            </a:r>
            <a:r>
              <a:rPr sz="1600" spc="-1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6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complementar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spc="10" dirty="0">
                <a:latin typeface="Arial"/>
                <a:cs typeface="Arial"/>
              </a:rPr>
              <a:t>dicho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informe,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spc="10" dirty="0">
                <a:latin typeface="Arial"/>
                <a:cs typeface="Arial"/>
              </a:rPr>
              <a:t>estos  </a:t>
            </a:r>
            <a:r>
              <a:rPr sz="1600" spc="-25" dirty="0">
                <a:latin typeface="Arial"/>
                <a:cs typeface="Arial"/>
              </a:rPr>
              <a:t>son:</a:t>
            </a:r>
            <a:endParaRPr sz="1600">
              <a:latin typeface="Arial"/>
              <a:cs typeface="Arial"/>
            </a:endParaRPr>
          </a:p>
          <a:p>
            <a:pPr marL="431800" marR="31115" indent="-63500">
              <a:lnSpc>
                <a:spcPts val="1900"/>
              </a:lnSpc>
            </a:pPr>
            <a:r>
              <a:rPr sz="1600" dirty="0">
                <a:solidFill>
                  <a:srgbClr val="E9822D"/>
                </a:solidFill>
                <a:latin typeface="Arial"/>
                <a:cs typeface="Arial"/>
              </a:rPr>
              <a:t>– </a:t>
            </a:r>
            <a:r>
              <a:rPr sz="1600" spc="-15" dirty="0">
                <a:latin typeface="Arial"/>
                <a:cs typeface="Arial"/>
              </a:rPr>
              <a:t>Resultados </a:t>
            </a:r>
            <a:r>
              <a:rPr sz="1600" dirty="0">
                <a:latin typeface="Arial"/>
                <a:cs typeface="Arial"/>
              </a:rPr>
              <a:t>de </a:t>
            </a:r>
            <a:r>
              <a:rPr sz="1600" spc="-15" dirty="0">
                <a:latin typeface="Arial"/>
                <a:cs typeface="Arial"/>
              </a:rPr>
              <a:t>Exámenes </a:t>
            </a:r>
            <a:r>
              <a:rPr sz="1600" dirty="0">
                <a:latin typeface="Arial"/>
                <a:cs typeface="Arial"/>
              </a:rPr>
              <a:t>médicos </a:t>
            </a:r>
            <a:r>
              <a:rPr sz="1600" spc="-5" dirty="0">
                <a:latin typeface="Arial"/>
                <a:cs typeface="Arial"/>
              </a:rPr>
              <a:t>(que se </a:t>
            </a:r>
            <a:r>
              <a:rPr sz="1600" dirty="0">
                <a:latin typeface="Arial"/>
                <a:cs typeface="Arial"/>
              </a:rPr>
              <a:t>adjuntan </a:t>
            </a:r>
            <a:r>
              <a:rPr sz="1600" spc="50" dirty="0">
                <a:latin typeface="Arial"/>
                <a:cs typeface="Arial"/>
              </a:rPr>
              <a:t>al </a:t>
            </a:r>
            <a:r>
              <a:rPr sz="1600" spc="5" dirty="0">
                <a:latin typeface="Arial"/>
                <a:cs typeface="Arial"/>
              </a:rPr>
              <a:t>informe, </a:t>
            </a:r>
            <a:r>
              <a:rPr sz="1600" dirty="0">
                <a:latin typeface="Arial"/>
                <a:cs typeface="Arial"/>
              </a:rPr>
              <a:t>en caso</a:t>
            </a:r>
            <a:r>
              <a:rPr sz="1600" spc="-2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que  </a:t>
            </a:r>
            <a:r>
              <a:rPr sz="1600" spc="-5" dirty="0">
                <a:latin typeface="Arial"/>
                <a:cs typeface="Arial"/>
              </a:rPr>
              <a:t>se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requiera).</a:t>
            </a:r>
            <a:endParaRPr sz="1600">
              <a:latin typeface="Arial"/>
              <a:cs typeface="Arial"/>
            </a:endParaRPr>
          </a:p>
          <a:p>
            <a:pPr marL="12700" marR="246379">
              <a:lnSpc>
                <a:spcPts val="1900"/>
              </a:lnSpc>
              <a:spcBef>
                <a:spcPts val="1300"/>
              </a:spcBef>
            </a:pPr>
            <a:r>
              <a:rPr sz="1600" dirty="0">
                <a:latin typeface="Arial"/>
                <a:cs typeface="Arial"/>
              </a:rPr>
              <a:t>Investigación</a:t>
            </a:r>
            <a:r>
              <a:rPr sz="1600" spc="-1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antecedentes</a:t>
            </a:r>
            <a:r>
              <a:rPr sz="1600" spc="6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familiares</a:t>
            </a:r>
            <a:r>
              <a:rPr sz="1600" spc="6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(hereditarios)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que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20" dirty="0">
                <a:latin typeface="Arial"/>
                <a:cs typeface="Arial"/>
              </a:rPr>
              <a:t>puedan</a:t>
            </a:r>
            <a:r>
              <a:rPr sz="1600" spc="-1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incidir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spc="50" dirty="0">
                <a:latin typeface="Arial"/>
                <a:cs typeface="Arial"/>
              </a:rPr>
              <a:t>en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las  </a:t>
            </a:r>
            <a:r>
              <a:rPr sz="1600" spc="-10" dirty="0">
                <a:latin typeface="Arial"/>
                <a:cs typeface="Arial"/>
              </a:rPr>
              <a:t>molestias </a:t>
            </a:r>
            <a:r>
              <a:rPr sz="1600" dirty="0">
                <a:latin typeface="Arial"/>
                <a:cs typeface="Arial"/>
              </a:rPr>
              <a:t>por </a:t>
            </a:r>
            <a:r>
              <a:rPr sz="1600" spc="-20" dirty="0">
                <a:latin typeface="Arial"/>
                <a:cs typeface="Arial"/>
              </a:rPr>
              <a:t>las </a:t>
            </a:r>
            <a:r>
              <a:rPr sz="1600" spc="-10" dirty="0">
                <a:latin typeface="Arial"/>
                <a:cs typeface="Arial"/>
              </a:rPr>
              <a:t>cuales </a:t>
            </a:r>
            <a:r>
              <a:rPr sz="1600" spc="-20" dirty="0">
                <a:latin typeface="Arial"/>
                <a:cs typeface="Arial"/>
              </a:rPr>
              <a:t>las </a:t>
            </a:r>
            <a:r>
              <a:rPr sz="1600" spc="-5" dirty="0">
                <a:latin typeface="Arial"/>
                <a:cs typeface="Arial"/>
              </a:rPr>
              <a:t>personas </a:t>
            </a:r>
            <a:r>
              <a:rPr sz="1600" dirty="0">
                <a:latin typeface="Arial"/>
                <a:cs typeface="Arial"/>
              </a:rPr>
              <a:t>han </a:t>
            </a:r>
            <a:r>
              <a:rPr sz="1600" spc="10" dirty="0">
                <a:latin typeface="Arial"/>
                <a:cs typeface="Arial"/>
              </a:rPr>
              <a:t>sido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evaluadas.</a:t>
            </a:r>
            <a:endParaRPr sz="1600">
              <a:latin typeface="Arial"/>
              <a:cs typeface="Arial"/>
            </a:endParaRPr>
          </a:p>
          <a:p>
            <a:pPr marL="12700" marR="5269865">
              <a:lnSpc>
                <a:spcPts val="3100"/>
              </a:lnSpc>
              <a:spcBef>
                <a:spcPts val="240"/>
              </a:spcBef>
            </a:pPr>
            <a:r>
              <a:rPr sz="1600" spc="-10" dirty="0">
                <a:latin typeface="Arial"/>
                <a:cs typeface="Arial"/>
              </a:rPr>
              <a:t>Tipo </a:t>
            </a:r>
            <a:r>
              <a:rPr sz="1600" dirty="0">
                <a:latin typeface="Arial"/>
                <a:cs typeface="Arial"/>
              </a:rPr>
              <a:t>de </a:t>
            </a:r>
            <a:r>
              <a:rPr sz="1600" spc="-5" dirty="0">
                <a:latin typeface="Arial"/>
                <a:cs typeface="Arial"/>
              </a:rPr>
              <a:t>alimentación.  Tipos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-15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medicamentos.</a:t>
            </a:r>
            <a:endParaRPr sz="1600">
              <a:latin typeface="Arial"/>
              <a:cs typeface="Arial"/>
            </a:endParaRPr>
          </a:p>
          <a:p>
            <a:pPr marL="12700" marR="5219065" indent="-635">
              <a:lnSpc>
                <a:spcPts val="3100"/>
              </a:lnSpc>
              <a:spcBef>
                <a:spcPts val="100"/>
              </a:spcBef>
            </a:pPr>
            <a:r>
              <a:rPr sz="1600" spc="-10" dirty="0">
                <a:latin typeface="Arial"/>
                <a:cs typeface="Arial"/>
              </a:rPr>
              <a:t>Accidentes </a:t>
            </a:r>
            <a:r>
              <a:rPr sz="1600" dirty="0">
                <a:latin typeface="Arial"/>
                <a:cs typeface="Arial"/>
              </a:rPr>
              <a:t>del </a:t>
            </a:r>
            <a:r>
              <a:rPr sz="1600" spc="-5" dirty="0">
                <a:latin typeface="Arial"/>
                <a:cs typeface="Arial"/>
              </a:rPr>
              <a:t>trabajo.  Enfermedades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comunes.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80"/>
              </a:spcBef>
            </a:pPr>
            <a:r>
              <a:rPr sz="1600" spc="-25" dirty="0">
                <a:latin typeface="Arial"/>
                <a:cs typeface="Arial"/>
              </a:rPr>
              <a:t>Otros</a:t>
            </a:r>
            <a:r>
              <a:rPr sz="1600" spc="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(Labores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35" dirty="0">
                <a:latin typeface="Arial"/>
                <a:cs typeface="Arial"/>
              </a:rPr>
              <a:t>del</a:t>
            </a:r>
            <a:r>
              <a:rPr sz="1600" spc="-5" dirty="0">
                <a:latin typeface="Arial"/>
                <a:cs typeface="Arial"/>
              </a:rPr>
              <a:t> hogar,</a:t>
            </a:r>
            <a:r>
              <a:rPr sz="1600" spc="-90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acti</a:t>
            </a:r>
            <a:r>
              <a:rPr sz="1600" spc="-30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vidades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extra-laborales).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03300" y="2463800"/>
            <a:ext cx="139700" cy="152400"/>
          </a:xfrm>
          <a:custGeom>
            <a:avLst/>
            <a:gdLst/>
            <a:ahLst/>
            <a:cxnLst/>
            <a:rect l="l" t="t" r="r" b="b"/>
            <a:pathLst>
              <a:path w="139700" h="152400">
                <a:moveTo>
                  <a:pt x="0" y="0"/>
                </a:moveTo>
                <a:lnTo>
                  <a:pt x="0" y="152400"/>
                </a:lnTo>
                <a:lnTo>
                  <a:pt x="139700" y="152400"/>
                </a:lnTo>
                <a:lnTo>
                  <a:pt x="1397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03300" y="3873500"/>
            <a:ext cx="139700" cy="139700"/>
          </a:xfrm>
          <a:custGeom>
            <a:avLst/>
            <a:gdLst/>
            <a:ahLst/>
            <a:cxnLst/>
            <a:rect l="l" t="t" r="r" b="b"/>
            <a:pathLst>
              <a:path w="139700" h="139700">
                <a:moveTo>
                  <a:pt x="0" y="0"/>
                </a:moveTo>
                <a:lnTo>
                  <a:pt x="0" y="139700"/>
                </a:lnTo>
                <a:lnTo>
                  <a:pt x="139700" y="139700"/>
                </a:lnTo>
                <a:lnTo>
                  <a:pt x="1397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03300" y="4521200"/>
            <a:ext cx="139700" cy="139700"/>
          </a:xfrm>
          <a:custGeom>
            <a:avLst/>
            <a:gdLst/>
            <a:ahLst/>
            <a:cxnLst/>
            <a:rect l="l" t="t" r="r" b="b"/>
            <a:pathLst>
              <a:path w="139700" h="139700">
                <a:moveTo>
                  <a:pt x="0" y="0"/>
                </a:moveTo>
                <a:lnTo>
                  <a:pt x="0" y="139700"/>
                </a:lnTo>
                <a:lnTo>
                  <a:pt x="139700" y="139700"/>
                </a:lnTo>
                <a:lnTo>
                  <a:pt x="1397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03300" y="4914900"/>
            <a:ext cx="139700" cy="139700"/>
          </a:xfrm>
          <a:custGeom>
            <a:avLst/>
            <a:gdLst/>
            <a:ahLst/>
            <a:cxnLst/>
            <a:rect l="l" t="t" r="r" b="b"/>
            <a:pathLst>
              <a:path w="139700" h="139700">
                <a:moveTo>
                  <a:pt x="0" y="0"/>
                </a:moveTo>
                <a:lnTo>
                  <a:pt x="0" y="139700"/>
                </a:lnTo>
                <a:lnTo>
                  <a:pt x="139700" y="139700"/>
                </a:lnTo>
                <a:lnTo>
                  <a:pt x="1397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03300" y="5308600"/>
            <a:ext cx="139700" cy="152400"/>
          </a:xfrm>
          <a:custGeom>
            <a:avLst/>
            <a:gdLst/>
            <a:ahLst/>
            <a:cxnLst/>
            <a:rect l="l" t="t" r="r" b="b"/>
            <a:pathLst>
              <a:path w="139700" h="152400">
                <a:moveTo>
                  <a:pt x="0" y="0"/>
                </a:moveTo>
                <a:lnTo>
                  <a:pt x="0" y="152400"/>
                </a:lnTo>
                <a:lnTo>
                  <a:pt x="139700" y="152400"/>
                </a:lnTo>
                <a:lnTo>
                  <a:pt x="1397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03300" y="5702300"/>
            <a:ext cx="139700" cy="152400"/>
          </a:xfrm>
          <a:custGeom>
            <a:avLst/>
            <a:gdLst/>
            <a:ahLst/>
            <a:cxnLst/>
            <a:rect l="l" t="t" r="r" b="b"/>
            <a:pathLst>
              <a:path w="139700" h="152400">
                <a:moveTo>
                  <a:pt x="0" y="0"/>
                </a:moveTo>
                <a:lnTo>
                  <a:pt x="0" y="152400"/>
                </a:lnTo>
                <a:lnTo>
                  <a:pt x="139700" y="152400"/>
                </a:lnTo>
                <a:lnTo>
                  <a:pt x="1397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03300" y="6070600"/>
            <a:ext cx="139700" cy="139700"/>
          </a:xfrm>
          <a:custGeom>
            <a:avLst/>
            <a:gdLst/>
            <a:ahLst/>
            <a:cxnLst/>
            <a:rect l="l" t="t" r="r" b="b"/>
            <a:pathLst>
              <a:path w="139700" h="139700">
                <a:moveTo>
                  <a:pt x="0" y="0"/>
                </a:moveTo>
                <a:lnTo>
                  <a:pt x="0" y="139700"/>
                </a:lnTo>
                <a:lnTo>
                  <a:pt x="139700" y="139700"/>
                </a:lnTo>
                <a:lnTo>
                  <a:pt x="1397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4900" y="2070100"/>
            <a:ext cx="8089900" cy="0"/>
          </a:xfrm>
          <a:custGeom>
            <a:avLst/>
            <a:gdLst/>
            <a:ahLst/>
            <a:cxnLst/>
            <a:rect l="l" t="t" r="r" b="b"/>
            <a:pathLst>
              <a:path w="8089900">
                <a:moveTo>
                  <a:pt x="0" y="0"/>
                </a:moveTo>
                <a:lnTo>
                  <a:pt x="8089900" y="0"/>
                </a:lnTo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02700" y="2079625"/>
            <a:ext cx="304800" cy="295275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2857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225"/>
              </a:spcBef>
            </a:pP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17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01900" y="2159000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50900" y="2540000"/>
            <a:ext cx="152400" cy="139700"/>
          </a:xfrm>
          <a:custGeom>
            <a:avLst/>
            <a:gdLst/>
            <a:ahLst/>
            <a:cxnLst/>
            <a:rect l="l" t="t" r="r" b="b"/>
            <a:pathLst>
              <a:path w="152400" h="139700">
                <a:moveTo>
                  <a:pt x="0" y="0"/>
                </a:moveTo>
                <a:lnTo>
                  <a:pt x="0" y="139700"/>
                </a:lnTo>
                <a:lnTo>
                  <a:pt x="152400" y="1397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032500" y="3378200"/>
            <a:ext cx="2882900" cy="2019300"/>
          </a:xfrm>
          <a:custGeom>
            <a:avLst/>
            <a:gdLst/>
            <a:ahLst/>
            <a:cxnLst/>
            <a:rect l="l" t="t" r="r" b="b"/>
            <a:pathLst>
              <a:path w="2882900" h="2019300">
                <a:moveTo>
                  <a:pt x="0" y="0"/>
                </a:moveTo>
                <a:lnTo>
                  <a:pt x="0" y="2019300"/>
                </a:lnTo>
                <a:lnTo>
                  <a:pt x="2882900" y="2019300"/>
                </a:lnTo>
                <a:lnTo>
                  <a:pt x="28829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108700" y="3314700"/>
            <a:ext cx="2895600" cy="2006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96000" y="3302000"/>
            <a:ext cx="2908300" cy="2019300"/>
          </a:xfrm>
          <a:custGeom>
            <a:avLst/>
            <a:gdLst/>
            <a:ahLst/>
            <a:cxnLst/>
            <a:rect l="l" t="t" r="r" b="b"/>
            <a:pathLst>
              <a:path w="2908300" h="2019300">
                <a:moveTo>
                  <a:pt x="0" y="0"/>
                </a:moveTo>
                <a:lnTo>
                  <a:pt x="0" y="2019300"/>
                </a:lnTo>
                <a:lnTo>
                  <a:pt x="2908300" y="2019300"/>
                </a:lnTo>
                <a:lnTo>
                  <a:pt x="2908300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477000" y="1765300"/>
            <a:ext cx="27692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0" dirty="0">
                <a:solidFill>
                  <a:srgbClr val="E9822D"/>
                </a:solidFill>
                <a:latin typeface="Arial"/>
                <a:cs typeface="Arial"/>
              </a:rPr>
              <a:t>FACTORES </a:t>
            </a:r>
            <a:r>
              <a:rPr sz="1800" spc="-5" dirty="0">
                <a:solidFill>
                  <a:srgbClr val="E9822D"/>
                </a:solidFill>
                <a:latin typeface="Arial"/>
                <a:cs typeface="Arial"/>
              </a:rPr>
              <a:t>DE</a:t>
            </a:r>
            <a:r>
              <a:rPr sz="1800" spc="-85" dirty="0">
                <a:solidFill>
                  <a:srgbClr val="E9822D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E9822D"/>
                </a:solidFill>
                <a:latin typeface="Arial"/>
                <a:cs typeface="Arial"/>
              </a:rPr>
              <a:t>RIESGOS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42999" y="2440939"/>
            <a:ext cx="4215130" cy="349250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sz="1600" spc="55" dirty="0">
                <a:latin typeface="Arial"/>
                <a:cs typeface="Arial"/>
              </a:rPr>
              <a:t>Factores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65" dirty="0">
                <a:latin typeface="Arial"/>
                <a:cs typeface="Arial"/>
              </a:rPr>
              <a:t>Psicosociales</a:t>
            </a:r>
            <a:endParaRPr sz="1600">
              <a:latin typeface="Arial"/>
              <a:cs typeface="Arial"/>
            </a:endParaRPr>
          </a:p>
          <a:p>
            <a:pPr marL="266700" marR="270510" indent="-177800">
              <a:lnSpc>
                <a:spcPts val="2300"/>
              </a:lnSpc>
              <a:spcBef>
                <a:spcPts val="40"/>
              </a:spcBef>
              <a:buClr>
                <a:srgbClr val="E9822D"/>
              </a:buClr>
              <a:buChar char="•"/>
              <a:tabLst>
                <a:tab pos="266700" algn="l"/>
              </a:tabLst>
            </a:pPr>
            <a:r>
              <a:rPr sz="1600" dirty="0">
                <a:latin typeface="Arial"/>
                <a:cs typeface="Arial"/>
              </a:rPr>
              <a:t>Corresponde al estudio de </a:t>
            </a:r>
            <a:r>
              <a:rPr sz="1600" spc="-20" dirty="0">
                <a:latin typeface="Arial"/>
                <a:cs typeface="Arial"/>
              </a:rPr>
              <a:t>los </a:t>
            </a:r>
            <a:r>
              <a:rPr sz="1600" spc="-5" dirty="0">
                <a:latin typeface="Arial"/>
                <a:cs typeface="Arial"/>
              </a:rPr>
              <a:t>factores  </a:t>
            </a:r>
            <a:r>
              <a:rPr sz="1600" spc="-10" dirty="0">
                <a:latin typeface="Arial"/>
                <a:cs typeface="Arial"/>
              </a:rPr>
              <a:t>individuales,</a:t>
            </a:r>
            <a:r>
              <a:rPr sz="1600" spc="-10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grupales</a:t>
            </a:r>
            <a:r>
              <a:rPr sz="1600" spc="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y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organi</a:t>
            </a:r>
            <a:r>
              <a:rPr sz="1600" spc="-310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zacionales  </a:t>
            </a:r>
            <a:r>
              <a:rPr sz="1600" spc="-30" dirty="0">
                <a:latin typeface="Arial"/>
                <a:cs typeface="Arial"/>
              </a:rPr>
              <a:t>que </a:t>
            </a:r>
            <a:r>
              <a:rPr sz="1600" spc="5" dirty="0">
                <a:latin typeface="Arial"/>
                <a:cs typeface="Arial"/>
              </a:rPr>
              <a:t>influyen </a:t>
            </a:r>
            <a:r>
              <a:rPr sz="1600" dirty="0">
                <a:latin typeface="Arial"/>
                <a:cs typeface="Arial"/>
              </a:rPr>
              <a:t>en el </a:t>
            </a:r>
            <a:r>
              <a:rPr sz="1600" spc="-15" dirty="0">
                <a:latin typeface="Arial"/>
                <a:cs typeface="Arial"/>
              </a:rPr>
              <a:t>desempeño </a:t>
            </a:r>
            <a:r>
              <a:rPr sz="1600" dirty="0">
                <a:latin typeface="Arial"/>
                <a:cs typeface="Arial"/>
              </a:rPr>
              <a:t>y </a:t>
            </a:r>
            <a:r>
              <a:rPr sz="1600" spc="50" dirty="0">
                <a:latin typeface="Arial"/>
                <a:cs typeface="Arial"/>
              </a:rPr>
              <a:t>en</a:t>
            </a:r>
            <a:r>
              <a:rPr sz="1600" spc="-130" dirty="0">
                <a:latin typeface="Arial"/>
                <a:cs typeface="Arial"/>
              </a:rPr>
              <a:t> </a:t>
            </a:r>
            <a:r>
              <a:rPr sz="1600" spc="-30" dirty="0">
                <a:latin typeface="Arial"/>
                <a:cs typeface="Arial"/>
              </a:rPr>
              <a:t>la</a:t>
            </a:r>
            <a:endParaRPr sz="1600">
              <a:latin typeface="Arial"/>
              <a:cs typeface="Arial"/>
            </a:endParaRPr>
          </a:p>
          <a:p>
            <a:pPr marL="266700">
              <a:lnSpc>
                <a:spcPct val="100000"/>
              </a:lnSpc>
              <a:spcBef>
                <a:spcPts val="340"/>
              </a:spcBef>
            </a:pPr>
            <a:r>
              <a:rPr sz="1600" spc="-5" dirty="0">
                <a:latin typeface="Arial"/>
                <a:cs typeface="Arial"/>
              </a:rPr>
              <a:t>satisfacción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laboral.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55" dirty="0">
                <a:latin typeface="Arial"/>
                <a:cs typeface="Arial"/>
              </a:rPr>
              <a:t>Factores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60" dirty="0">
                <a:latin typeface="Arial"/>
                <a:cs typeface="Arial"/>
              </a:rPr>
              <a:t>Ambientales</a:t>
            </a:r>
            <a:endParaRPr sz="1600">
              <a:latin typeface="Arial"/>
              <a:cs typeface="Arial"/>
            </a:endParaRPr>
          </a:p>
          <a:p>
            <a:pPr marL="266700" indent="-177800">
              <a:lnSpc>
                <a:spcPct val="100000"/>
              </a:lnSpc>
              <a:spcBef>
                <a:spcPts val="180"/>
              </a:spcBef>
              <a:buClr>
                <a:srgbClr val="E9822D"/>
              </a:buClr>
              <a:buChar char="•"/>
              <a:tabLst>
                <a:tab pos="266700" algn="l"/>
              </a:tabLst>
            </a:pPr>
            <a:r>
              <a:rPr sz="1600" dirty="0">
                <a:latin typeface="Arial"/>
                <a:cs typeface="Arial"/>
              </a:rPr>
              <a:t>Corresponde al estudio de </a:t>
            </a:r>
            <a:r>
              <a:rPr sz="1600" spc="-20" dirty="0">
                <a:latin typeface="Arial"/>
                <a:cs typeface="Arial"/>
              </a:rPr>
              <a:t>los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agentes</a:t>
            </a:r>
            <a:endParaRPr sz="1600">
              <a:latin typeface="Arial"/>
              <a:cs typeface="Arial"/>
            </a:endParaRPr>
          </a:p>
          <a:p>
            <a:pPr marL="266700">
              <a:lnSpc>
                <a:spcPct val="100000"/>
              </a:lnSpc>
              <a:spcBef>
                <a:spcPts val="380"/>
              </a:spcBef>
            </a:pPr>
            <a:r>
              <a:rPr sz="1600" spc="-10" dirty="0">
                <a:latin typeface="Arial"/>
                <a:cs typeface="Arial"/>
              </a:rPr>
              <a:t>físicos, </a:t>
            </a:r>
            <a:r>
              <a:rPr sz="1600" spc="5" dirty="0">
                <a:latin typeface="Arial"/>
                <a:cs typeface="Arial"/>
              </a:rPr>
              <a:t>químicos </a:t>
            </a:r>
            <a:r>
              <a:rPr sz="1600" dirty="0">
                <a:latin typeface="Arial"/>
                <a:cs typeface="Arial"/>
              </a:rPr>
              <a:t>o </a:t>
            </a:r>
            <a:r>
              <a:rPr sz="1600" spc="5" dirty="0">
                <a:latin typeface="Arial"/>
                <a:cs typeface="Arial"/>
              </a:rPr>
              <a:t>biológicos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20" dirty="0">
                <a:latin typeface="Arial"/>
                <a:cs typeface="Arial"/>
              </a:rPr>
              <a:t>los </a:t>
            </a:r>
            <a:r>
              <a:rPr sz="1600" dirty="0">
                <a:latin typeface="Arial"/>
                <a:cs typeface="Arial"/>
              </a:rPr>
              <a:t>que</a:t>
            </a:r>
            <a:r>
              <a:rPr sz="1600" spc="-25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está</a:t>
            </a:r>
            <a:endParaRPr sz="1600">
              <a:latin typeface="Arial"/>
              <a:cs typeface="Arial"/>
            </a:endParaRPr>
          </a:p>
          <a:p>
            <a:pPr marL="266700" marR="23495">
              <a:lnSpc>
                <a:spcPct val="119800"/>
              </a:lnSpc>
              <a:spcBef>
                <a:spcPts val="100"/>
              </a:spcBef>
            </a:pPr>
            <a:r>
              <a:rPr sz="1600" spc="-20" dirty="0">
                <a:latin typeface="Arial"/>
                <a:cs typeface="Arial"/>
              </a:rPr>
              <a:t>expuesto </a:t>
            </a:r>
            <a:r>
              <a:rPr sz="1600" spc="50" dirty="0">
                <a:latin typeface="Arial"/>
                <a:cs typeface="Arial"/>
              </a:rPr>
              <a:t>el </a:t>
            </a:r>
            <a:r>
              <a:rPr sz="1600" spc="-10" dirty="0">
                <a:latin typeface="Arial"/>
                <a:cs typeface="Arial"/>
              </a:rPr>
              <a:t>hombre </a:t>
            </a:r>
            <a:r>
              <a:rPr sz="1600" spc="50" dirty="0">
                <a:latin typeface="Arial"/>
                <a:cs typeface="Arial"/>
              </a:rPr>
              <a:t>en </a:t>
            </a:r>
            <a:r>
              <a:rPr sz="1600" spc="45" dirty="0">
                <a:latin typeface="Arial"/>
                <a:cs typeface="Arial"/>
              </a:rPr>
              <a:t>su </a:t>
            </a:r>
            <a:r>
              <a:rPr sz="1600" spc="-10" dirty="0">
                <a:latin typeface="Arial"/>
                <a:cs typeface="Arial"/>
              </a:rPr>
              <a:t>entorno </a:t>
            </a:r>
            <a:r>
              <a:rPr sz="1600" spc="-5" dirty="0">
                <a:latin typeface="Arial"/>
                <a:cs typeface="Arial"/>
              </a:rPr>
              <a:t>laboral,  </a:t>
            </a:r>
            <a:r>
              <a:rPr sz="1600" spc="-30" dirty="0">
                <a:latin typeface="Arial"/>
                <a:cs typeface="Arial"/>
              </a:rPr>
              <a:t>que </a:t>
            </a:r>
            <a:r>
              <a:rPr sz="1600" spc="5" dirty="0">
                <a:latin typeface="Arial"/>
                <a:cs typeface="Arial"/>
              </a:rPr>
              <a:t>pueden </a:t>
            </a:r>
            <a:r>
              <a:rPr sz="1600" spc="-5" dirty="0">
                <a:latin typeface="Arial"/>
                <a:cs typeface="Arial"/>
              </a:rPr>
              <a:t>alterar </a:t>
            </a:r>
            <a:r>
              <a:rPr sz="1600" spc="45" dirty="0">
                <a:latin typeface="Arial"/>
                <a:cs typeface="Arial"/>
              </a:rPr>
              <a:t>su </a:t>
            </a:r>
            <a:r>
              <a:rPr sz="1600" spc="5" dirty="0">
                <a:latin typeface="Arial"/>
                <a:cs typeface="Arial"/>
              </a:rPr>
              <a:t>salud, </a:t>
            </a:r>
            <a:r>
              <a:rPr sz="1600" dirty="0">
                <a:latin typeface="Arial"/>
                <a:cs typeface="Arial"/>
              </a:rPr>
              <a:t>producir  </a:t>
            </a:r>
            <a:r>
              <a:rPr sz="1600" spc="-10" dirty="0">
                <a:latin typeface="Arial"/>
                <a:cs typeface="Arial"/>
              </a:rPr>
              <a:t>molestias </a:t>
            </a:r>
            <a:r>
              <a:rPr sz="1600" dirty="0">
                <a:latin typeface="Arial"/>
                <a:cs typeface="Arial"/>
              </a:rPr>
              <a:t>o </a:t>
            </a:r>
            <a:r>
              <a:rPr sz="1600" spc="-15" dirty="0">
                <a:latin typeface="Arial"/>
                <a:cs typeface="Arial"/>
              </a:rPr>
              <a:t>reducir </a:t>
            </a:r>
            <a:r>
              <a:rPr sz="1600" spc="45" dirty="0">
                <a:latin typeface="Arial"/>
                <a:cs typeface="Arial"/>
              </a:rPr>
              <a:t>su </a:t>
            </a:r>
            <a:r>
              <a:rPr sz="1600" spc="5" dirty="0">
                <a:latin typeface="Arial"/>
                <a:cs typeface="Arial"/>
              </a:rPr>
              <a:t>eficiencia</a:t>
            </a:r>
            <a:r>
              <a:rPr sz="1600" spc="-135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productiva.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50900" y="42672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0"/>
                </a:move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4900" y="2070100"/>
            <a:ext cx="8089900" cy="0"/>
          </a:xfrm>
          <a:custGeom>
            <a:avLst/>
            <a:gdLst/>
            <a:ahLst/>
            <a:cxnLst/>
            <a:rect l="l" t="t" r="r" b="b"/>
            <a:pathLst>
              <a:path w="8089900">
                <a:moveTo>
                  <a:pt x="0" y="0"/>
                </a:moveTo>
                <a:lnTo>
                  <a:pt x="8089900" y="0"/>
                </a:lnTo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02700" y="2079625"/>
            <a:ext cx="304800" cy="295275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2857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225"/>
              </a:spcBef>
            </a:pP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18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01900" y="2159000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27100" y="2476500"/>
            <a:ext cx="139700" cy="139700"/>
          </a:xfrm>
          <a:custGeom>
            <a:avLst/>
            <a:gdLst/>
            <a:ahLst/>
            <a:cxnLst/>
            <a:rect l="l" t="t" r="r" b="b"/>
            <a:pathLst>
              <a:path w="139700" h="139700">
                <a:moveTo>
                  <a:pt x="0" y="0"/>
                </a:moveTo>
                <a:lnTo>
                  <a:pt x="0" y="139700"/>
                </a:lnTo>
                <a:lnTo>
                  <a:pt x="139700" y="139700"/>
                </a:lnTo>
                <a:lnTo>
                  <a:pt x="1397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219198" y="2402839"/>
            <a:ext cx="4158615" cy="367030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1600" spc="55" dirty="0">
                <a:latin typeface="Arial"/>
                <a:cs typeface="Arial"/>
              </a:rPr>
              <a:t>Factores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75" dirty="0">
                <a:latin typeface="Arial"/>
                <a:cs typeface="Arial"/>
              </a:rPr>
              <a:t>Fisiológicos</a:t>
            </a:r>
            <a:endParaRPr sz="1600">
              <a:latin typeface="Arial"/>
              <a:cs typeface="Arial"/>
            </a:endParaRPr>
          </a:p>
          <a:p>
            <a:pPr marL="330200" indent="-177800">
              <a:lnSpc>
                <a:spcPct val="100000"/>
              </a:lnSpc>
              <a:spcBef>
                <a:spcPts val="180"/>
              </a:spcBef>
              <a:buClr>
                <a:srgbClr val="E9822D"/>
              </a:buClr>
              <a:buChar char="•"/>
              <a:tabLst>
                <a:tab pos="330200" algn="l"/>
              </a:tabLst>
            </a:pPr>
            <a:r>
              <a:rPr sz="1600" dirty="0">
                <a:latin typeface="Arial"/>
                <a:cs typeface="Arial"/>
              </a:rPr>
              <a:t>Corresponde al estudio de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las</a:t>
            </a:r>
            <a:endParaRPr sz="1600">
              <a:latin typeface="Arial"/>
              <a:cs typeface="Arial"/>
            </a:endParaRPr>
          </a:p>
          <a:p>
            <a:pPr marL="330200" marR="295275">
              <a:lnSpc>
                <a:spcPct val="119800"/>
              </a:lnSpc>
            </a:pPr>
            <a:r>
              <a:rPr sz="1600" spc="-10" dirty="0">
                <a:latin typeface="Arial"/>
                <a:cs typeface="Arial"/>
              </a:rPr>
              <a:t>exigencias </a:t>
            </a:r>
            <a:r>
              <a:rPr sz="1600" dirty="0">
                <a:latin typeface="Arial"/>
                <a:cs typeface="Arial"/>
              </a:rPr>
              <a:t>de adaptación a </a:t>
            </a:r>
            <a:r>
              <a:rPr sz="1600" spc="-15" dirty="0">
                <a:latin typeface="Arial"/>
                <a:cs typeface="Arial"/>
              </a:rPr>
              <a:t>factores  </a:t>
            </a:r>
            <a:r>
              <a:rPr sz="1600" spc="-10" dirty="0">
                <a:latin typeface="Arial"/>
                <a:cs typeface="Arial"/>
              </a:rPr>
              <a:t>ambientales, </a:t>
            </a:r>
            <a:r>
              <a:rPr sz="1600" dirty="0">
                <a:latin typeface="Arial"/>
                <a:cs typeface="Arial"/>
              </a:rPr>
              <a:t>de </a:t>
            </a:r>
            <a:r>
              <a:rPr sz="1600" spc="15" dirty="0">
                <a:latin typeface="Arial"/>
                <a:cs typeface="Arial"/>
              </a:rPr>
              <a:t>carga </a:t>
            </a:r>
            <a:r>
              <a:rPr sz="1600" spc="5" dirty="0">
                <a:latin typeface="Arial"/>
                <a:cs typeface="Arial"/>
              </a:rPr>
              <a:t>física </a:t>
            </a:r>
            <a:r>
              <a:rPr sz="1600" spc="-50" dirty="0">
                <a:latin typeface="Arial"/>
                <a:cs typeface="Arial"/>
              </a:rPr>
              <a:t>y/o </a:t>
            </a:r>
            <a:r>
              <a:rPr sz="1600" spc="5" dirty="0">
                <a:latin typeface="Arial"/>
                <a:cs typeface="Arial"/>
              </a:rPr>
              <a:t>mental 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20" dirty="0">
                <a:latin typeface="Arial"/>
                <a:cs typeface="Arial"/>
              </a:rPr>
              <a:t>las </a:t>
            </a:r>
            <a:r>
              <a:rPr sz="1600" dirty="0">
                <a:latin typeface="Arial"/>
                <a:cs typeface="Arial"/>
              </a:rPr>
              <a:t>que </a:t>
            </a:r>
            <a:r>
              <a:rPr sz="1600" spc="-20" dirty="0">
                <a:latin typeface="Arial"/>
                <a:cs typeface="Arial"/>
              </a:rPr>
              <a:t>los </a:t>
            </a:r>
            <a:r>
              <a:rPr sz="1600" spc="-15" dirty="0">
                <a:latin typeface="Arial"/>
                <a:cs typeface="Arial"/>
              </a:rPr>
              <a:t>trabajadores</a:t>
            </a:r>
            <a:r>
              <a:rPr sz="1600" spc="10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deben</a:t>
            </a:r>
            <a:endParaRPr sz="1600">
              <a:latin typeface="Arial"/>
              <a:cs typeface="Arial"/>
            </a:endParaRPr>
          </a:p>
          <a:p>
            <a:pPr marL="330200" marR="824230">
              <a:lnSpc>
                <a:spcPct val="119800"/>
              </a:lnSpc>
              <a:spcBef>
                <a:spcPts val="100"/>
              </a:spcBef>
            </a:pPr>
            <a:r>
              <a:rPr sz="1600" spc="-15" dirty="0">
                <a:latin typeface="Arial"/>
                <a:cs typeface="Arial"/>
              </a:rPr>
              <a:t>responder </a:t>
            </a:r>
            <a:r>
              <a:rPr sz="1600" spc="10" dirty="0">
                <a:latin typeface="Arial"/>
                <a:cs typeface="Arial"/>
              </a:rPr>
              <a:t>sin alterar </a:t>
            </a:r>
            <a:r>
              <a:rPr sz="1600" spc="45" dirty="0">
                <a:latin typeface="Arial"/>
                <a:cs typeface="Arial"/>
              </a:rPr>
              <a:t>su</a:t>
            </a:r>
            <a:r>
              <a:rPr sz="1600" spc="-27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equilibrio  </a:t>
            </a:r>
            <a:r>
              <a:rPr sz="1600" spc="5" dirty="0">
                <a:latin typeface="Arial"/>
                <a:cs typeface="Arial"/>
              </a:rPr>
              <a:t>biológico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interno.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55" dirty="0">
                <a:latin typeface="Arial"/>
                <a:cs typeface="Arial"/>
              </a:rPr>
              <a:t>Factores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80" dirty="0">
                <a:latin typeface="Arial"/>
                <a:cs typeface="Arial"/>
              </a:rPr>
              <a:t>Productivos</a:t>
            </a:r>
            <a:endParaRPr sz="1600">
              <a:latin typeface="Arial"/>
              <a:cs typeface="Arial"/>
            </a:endParaRPr>
          </a:p>
          <a:p>
            <a:pPr marL="304800" indent="-177800">
              <a:lnSpc>
                <a:spcPct val="100000"/>
              </a:lnSpc>
              <a:spcBef>
                <a:spcPts val="180"/>
              </a:spcBef>
              <a:buClr>
                <a:srgbClr val="E9822D"/>
              </a:buClr>
              <a:buChar char="•"/>
              <a:tabLst>
                <a:tab pos="304800" algn="l"/>
              </a:tabLst>
            </a:pPr>
            <a:r>
              <a:rPr sz="1600" dirty="0">
                <a:latin typeface="Arial"/>
                <a:cs typeface="Arial"/>
              </a:rPr>
              <a:t>Corresponde al estudio de </a:t>
            </a:r>
            <a:r>
              <a:rPr sz="1600" spc="-30" dirty="0">
                <a:latin typeface="Arial"/>
                <a:cs typeface="Arial"/>
              </a:rPr>
              <a:t>la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interacción</a:t>
            </a:r>
            <a:endParaRPr sz="1600">
              <a:latin typeface="Arial"/>
              <a:cs typeface="Arial"/>
            </a:endParaRPr>
          </a:p>
          <a:p>
            <a:pPr marL="304800" marR="5080">
              <a:lnSpc>
                <a:spcPct val="119800"/>
              </a:lnSpc>
            </a:pPr>
            <a:r>
              <a:rPr sz="1600" spc="-15" dirty="0">
                <a:latin typeface="Arial"/>
                <a:cs typeface="Arial"/>
              </a:rPr>
              <a:t>entre </a:t>
            </a:r>
            <a:r>
              <a:rPr sz="1600" dirty="0">
                <a:latin typeface="Arial"/>
                <a:cs typeface="Arial"/>
              </a:rPr>
              <a:t>el </a:t>
            </a:r>
            <a:r>
              <a:rPr sz="1600" spc="-10" dirty="0">
                <a:latin typeface="Arial"/>
                <a:cs typeface="Arial"/>
              </a:rPr>
              <a:t>diseño </a:t>
            </a:r>
            <a:r>
              <a:rPr sz="1600" dirty="0">
                <a:latin typeface="Arial"/>
                <a:cs typeface="Arial"/>
              </a:rPr>
              <a:t>de </a:t>
            </a:r>
            <a:r>
              <a:rPr sz="1600" spc="-20" dirty="0">
                <a:latin typeface="Arial"/>
                <a:cs typeface="Arial"/>
              </a:rPr>
              <a:t>los </a:t>
            </a:r>
            <a:r>
              <a:rPr sz="1600" spc="-5" dirty="0">
                <a:latin typeface="Arial"/>
                <a:cs typeface="Arial"/>
              </a:rPr>
              <a:t>procesos </a:t>
            </a:r>
            <a:r>
              <a:rPr sz="1600" dirty="0">
                <a:latin typeface="Arial"/>
                <a:cs typeface="Arial"/>
              </a:rPr>
              <a:t>de </a:t>
            </a:r>
            <a:r>
              <a:rPr sz="1600" spc="-20" dirty="0">
                <a:latin typeface="Arial"/>
                <a:cs typeface="Arial"/>
              </a:rPr>
              <a:t>trabajo  </a:t>
            </a:r>
            <a:r>
              <a:rPr sz="1600" dirty="0">
                <a:latin typeface="Arial"/>
                <a:cs typeface="Arial"/>
              </a:rPr>
              <a:t>y </a:t>
            </a:r>
            <a:r>
              <a:rPr sz="1600" spc="-30" dirty="0">
                <a:latin typeface="Arial"/>
                <a:cs typeface="Arial"/>
              </a:rPr>
              <a:t>la </a:t>
            </a:r>
            <a:r>
              <a:rPr sz="1600" spc="5" dirty="0">
                <a:latin typeface="Arial"/>
                <a:cs typeface="Arial"/>
              </a:rPr>
              <a:t>capacidad física </a:t>
            </a:r>
            <a:r>
              <a:rPr sz="1600" dirty="0">
                <a:latin typeface="Arial"/>
                <a:cs typeface="Arial"/>
              </a:rPr>
              <a:t>y percepción  </a:t>
            </a:r>
            <a:r>
              <a:rPr sz="1600" spc="-20" dirty="0">
                <a:latin typeface="Arial"/>
                <a:cs typeface="Arial"/>
              </a:rPr>
              <a:t>subjetiva </a:t>
            </a:r>
            <a:r>
              <a:rPr sz="1600" dirty="0">
                <a:latin typeface="Arial"/>
                <a:cs typeface="Arial"/>
              </a:rPr>
              <a:t>de </a:t>
            </a:r>
            <a:r>
              <a:rPr sz="1600" spc="-20" dirty="0">
                <a:latin typeface="Arial"/>
                <a:cs typeface="Arial"/>
              </a:rPr>
              <a:t>los </a:t>
            </a:r>
            <a:r>
              <a:rPr sz="1600" spc="-5" dirty="0">
                <a:latin typeface="Arial"/>
                <a:cs typeface="Arial"/>
              </a:rPr>
              <a:t>trabajadores </a:t>
            </a:r>
            <a:r>
              <a:rPr sz="1600" dirty="0">
                <a:latin typeface="Arial"/>
                <a:cs typeface="Arial"/>
              </a:rPr>
              <a:t>y</a:t>
            </a:r>
            <a:r>
              <a:rPr sz="1600" spc="13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empleados.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108700" y="3200400"/>
            <a:ext cx="2552700" cy="2070100"/>
          </a:xfrm>
          <a:custGeom>
            <a:avLst/>
            <a:gdLst/>
            <a:ahLst/>
            <a:cxnLst/>
            <a:rect l="l" t="t" r="r" b="b"/>
            <a:pathLst>
              <a:path w="2552700" h="2070100">
                <a:moveTo>
                  <a:pt x="0" y="0"/>
                </a:moveTo>
                <a:lnTo>
                  <a:pt x="0" y="2070099"/>
                </a:lnTo>
                <a:lnTo>
                  <a:pt x="2552700" y="2070099"/>
                </a:lnTo>
                <a:lnTo>
                  <a:pt x="25527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184900" y="3162300"/>
            <a:ext cx="2514600" cy="20447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172200" y="3149600"/>
            <a:ext cx="2527300" cy="2057400"/>
          </a:xfrm>
          <a:custGeom>
            <a:avLst/>
            <a:gdLst/>
            <a:ahLst/>
            <a:cxnLst/>
            <a:rect l="l" t="t" r="r" b="b"/>
            <a:pathLst>
              <a:path w="2527300" h="2057400">
                <a:moveTo>
                  <a:pt x="0" y="0"/>
                </a:moveTo>
                <a:lnTo>
                  <a:pt x="0" y="2057399"/>
                </a:lnTo>
                <a:lnTo>
                  <a:pt x="2527300" y="2057399"/>
                </a:lnTo>
                <a:lnTo>
                  <a:pt x="2527300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27100" y="4711700"/>
            <a:ext cx="139700" cy="139700"/>
          </a:xfrm>
          <a:custGeom>
            <a:avLst/>
            <a:gdLst/>
            <a:ahLst/>
            <a:cxnLst/>
            <a:rect l="l" t="t" r="r" b="b"/>
            <a:pathLst>
              <a:path w="139700" h="139700">
                <a:moveTo>
                  <a:pt x="0" y="0"/>
                </a:moveTo>
                <a:lnTo>
                  <a:pt x="0" y="139700"/>
                </a:lnTo>
                <a:lnTo>
                  <a:pt x="139700" y="139700"/>
                </a:lnTo>
                <a:lnTo>
                  <a:pt x="1397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4900" y="2070100"/>
            <a:ext cx="8089900" cy="0"/>
          </a:xfrm>
          <a:custGeom>
            <a:avLst/>
            <a:gdLst/>
            <a:ahLst/>
            <a:cxnLst/>
            <a:rect l="l" t="t" r="r" b="b"/>
            <a:pathLst>
              <a:path w="8089900">
                <a:moveTo>
                  <a:pt x="0" y="0"/>
                </a:moveTo>
                <a:lnTo>
                  <a:pt x="8089900" y="0"/>
                </a:lnTo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02700" y="2070100"/>
            <a:ext cx="304800" cy="304800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381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300"/>
              </a:spcBef>
            </a:pP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19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01900" y="2146300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03300" y="2540000"/>
            <a:ext cx="139700" cy="139700"/>
          </a:xfrm>
          <a:custGeom>
            <a:avLst/>
            <a:gdLst/>
            <a:ahLst/>
            <a:cxnLst/>
            <a:rect l="l" t="t" r="r" b="b"/>
            <a:pathLst>
              <a:path w="139700" h="139700">
                <a:moveTo>
                  <a:pt x="0" y="0"/>
                </a:moveTo>
                <a:lnTo>
                  <a:pt x="0" y="139700"/>
                </a:lnTo>
                <a:lnTo>
                  <a:pt x="139700" y="139700"/>
                </a:lnTo>
                <a:lnTo>
                  <a:pt x="1397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03300" y="3543300"/>
            <a:ext cx="139700" cy="139700"/>
          </a:xfrm>
          <a:custGeom>
            <a:avLst/>
            <a:gdLst/>
            <a:ahLst/>
            <a:cxnLst/>
            <a:rect l="l" t="t" r="r" b="b"/>
            <a:pathLst>
              <a:path w="139700" h="139700">
                <a:moveTo>
                  <a:pt x="0" y="0"/>
                </a:moveTo>
                <a:lnTo>
                  <a:pt x="0" y="139700"/>
                </a:lnTo>
                <a:lnTo>
                  <a:pt x="139700" y="139700"/>
                </a:lnTo>
                <a:lnTo>
                  <a:pt x="1397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03300" y="4838700"/>
            <a:ext cx="139700" cy="139700"/>
          </a:xfrm>
          <a:custGeom>
            <a:avLst/>
            <a:gdLst/>
            <a:ahLst/>
            <a:cxnLst/>
            <a:rect l="l" t="t" r="r" b="b"/>
            <a:pathLst>
              <a:path w="139700" h="139700">
                <a:moveTo>
                  <a:pt x="0" y="0"/>
                </a:moveTo>
                <a:lnTo>
                  <a:pt x="0" y="139700"/>
                </a:lnTo>
                <a:lnTo>
                  <a:pt x="139700" y="139700"/>
                </a:lnTo>
                <a:lnTo>
                  <a:pt x="1397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295400" y="2415539"/>
            <a:ext cx="3193415" cy="408940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1600" spc="35" dirty="0">
                <a:latin typeface="Arial"/>
                <a:cs typeface="Arial"/>
              </a:rPr>
              <a:t>Fatiga</a:t>
            </a:r>
            <a:endParaRPr sz="1600">
              <a:latin typeface="Arial"/>
              <a:cs typeface="Arial"/>
            </a:endParaRPr>
          </a:p>
          <a:p>
            <a:pPr marL="367665" indent="-177800">
              <a:lnSpc>
                <a:spcPct val="100000"/>
              </a:lnSpc>
              <a:spcBef>
                <a:spcPts val="480"/>
              </a:spcBef>
              <a:buClr>
                <a:srgbClr val="E9822D"/>
              </a:buClr>
              <a:buChar char="•"/>
              <a:tabLst>
                <a:tab pos="368300" algn="l"/>
              </a:tabLst>
            </a:pPr>
            <a:r>
              <a:rPr sz="1600" spc="-5" dirty="0">
                <a:latin typeface="Arial"/>
                <a:cs typeface="Arial"/>
              </a:rPr>
              <a:t>Alteraciones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spc="10" dirty="0">
                <a:latin typeface="Arial"/>
                <a:cs typeface="Arial"/>
              </a:rPr>
              <a:t>cardiacas.</a:t>
            </a:r>
            <a:endParaRPr sz="1600">
              <a:latin typeface="Arial"/>
              <a:cs typeface="Arial"/>
            </a:endParaRPr>
          </a:p>
          <a:p>
            <a:pPr marL="368300" indent="-177800">
              <a:lnSpc>
                <a:spcPct val="100000"/>
              </a:lnSpc>
              <a:spcBef>
                <a:spcPts val="380"/>
              </a:spcBef>
              <a:buClr>
                <a:srgbClr val="E9822D"/>
              </a:buClr>
              <a:buChar char="•"/>
              <a:tabLst>
                <a:tab pos="368300" algn="l"/>
              </a:tabLst>
            </a:pPr>
            <a:r>
              <a:rPr sz="1600" spc="-5" dirty="0">
                <a:latin typeface="Arial"/>
                <a:cs typeface="Arial"/>
              </a:rPr>
              <a:t>Lesiones</a:t>
            </a:r>
            <a:r>
              <a:rPr sz="1600" spc="4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musculoesqueléticas.</a:t>
            </a:r>
            <a:endParaRPr sz="1600">
              <a:latin typeface="Arial"/>
              <a:cs typeface="Arial"/>
            </a:endParaRPr>
          </a:p>
          <a:p>
            <a:pPr marL="50165">
              <a:lnSpc>
                <a:spcPct val="100000"/>
              </a:lnSpc>
              <a:spcBef>
                <a:spcPts val="1180"/>
              </a:spcBef>
            </a:pPr>
            <a:r>
              <a:rPr sz="1600" spc="65" dirty="0">
                <a:latin typeface="Arial"/>
                <a:cs typeface="Arial"/>
              </a:rPr>
              <a:t>Ausentismo</a:t>
            </a:r>
            <a:endParaRPr sz="1600">
              <a:latin typeface="Arial"/>
              <a:cs typeface="Arial"/>
            </a:endParaRPr>
          </a:p>
          <a:p>
            <a:pPr marL="419100" indent="-190500">
              <a:lnSpc>
                <a:spcPct val="100000"/>
              </a:lnSpc>
              <a:spcBef>
                <a:spcPts val="480"/>
              </a:spcBef>
              <a:buClr>
                <a:srgbClr val="E9822D"/>
              </a:buClr>
              <a:buChar char="•"/>
              <a:tabLst>
                <a:tab pos="419100" algn="l"/>
              </a:tabLst>
            </a:pPr>
            <a:r>
              <a:rPr sz="1600" spc="-10" dirty="0">
                <a:latin typeface="Arial"/>
                <a:cs typeface="Arial"/>
              </a:rPr>
              <a:t>Insatisfacción.</a:t>
            </a:r>
            <a:endParaRPr sz="1600">
              <a:latin typeface="Arial"/>
              <a:cs typeface="Arial"/>
            </a:endParaRPr>
          </a:p>
          <a:p>
            <a:pPr marL="406400" indent="-177800">
              <a:lnSpc>
                <a:spcPct val="100000"/>
              </a:lnSpc>
              <a:spcBef>
                <a:spcPts val="380"/>
              </a:spcBef>
              <a:buClr>
                <a:srgbClr val="E9822D"/>
              </a:buClr>
              <a:buChar char="•"/>
              <a:tabLst>
                <a:tab pos="406400" algn="l"/>
              </a:tabLst>
            </a:pPr>
            <a:r>
              <a:rPr sz="1600" spc="-5" dirty="0">
                <a:latin typeface="Arial"/>
                <a:cs typeface="Arial"/>
              </a:rPr>
              <a:t>Desmoti</a:t>
            </a:r>
            <a:r>
              <a:rPr sz="1600" spc="-310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vación.</a:t>
            </a:r>
            <a:endParaRPr sz="1600">
              <a:latin typeface="Arial"/>
              <a:cs typeface="Arial"/>
            </a:endParaRPr>
          </a:p>
          <a:p>
            <a:pPr marL="406400" indent="-177800">
              <a:lnSpc>
                <a:spcPct val="100000"/>
              </a:lnSpc>
              <a:spcBef>
                <a:spcPts val="380"/>
              </a:spcBef>
              <a:buClr>
                <a:srgbClr val="E9822D"/>
              </a:buClr>
              <a:buChar char="•"/>
              <a:tabLst>
                <a:tab pos="406400" algn="l"/>
              </a:tabLst>
            </a:pPr>
            <a:r>
              <a:rPr sz="1600" dirty="0">
                <a:latin typeface="Arial"/>
                <a:cs typeface="Arial"/>
              </a:rPr>
              <a:t>Monotonía.</a:t>
            </a:r>
            <a:endParaRPr sz="1600">
              <a:latin typeface="Arial"/>
              <a:cs typeface="Arial"/>
            </a:endParaRPr>
          </a:p>
          <a:p>
            <a:pPr marL="50165">
              <a:lnSpc>
                <a:spcPct val="100000"/>
              </a:lnSpc>
              <a:spcBef>
                <a:spcPts val="1380"/>
              </a:spcBef>
            </a:pPr>
            <a:r>
              <a:rPr sz="1600" spc="55" dirty="0">
                <a:latin typeface="Arial"/>
                <a:cs typeface="Arial"/>
              </a:rPr>
              <a:t>Factores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45" dirty="0">
                <a:latin typeface="Arial"/>
                <a:cs typeface="Arial"/>
              </a:rPr>
              <a:t>ambientales</a:t>
            </a:r>
            <a:endParaRPr sz="1600">
              <a:latin typeface="Arial"/>
              <a:cs typeface="Arial"/>
            </a:endParaRPr>
          </a:p>
          <a:p>
            <a:pPr marL="419100" indent="-190500">
              <a:lnSpc>
                <a:spcPct val="100000"/>
              </a:lnSpc>
              <a:spcBef>
                <a:spcPts val="380"/>
              </a:spcBef>
              <a:buClr>
                <a:srgbClr val="E9822D"/>
              </a:buClr>
              <a:buChar char="•"/>
              <a:tabLst>
                <a:tab pos="419100" algn="l"/>
              </a:tabLst>
            </a:pPr>
            <a:r>
              <a:rPr sz="1600" spc="-10" dirty="0">
                <a:latin typeface="Arial"/>
                <a:cs typeface="Arial"/>
              </a:rPr>
              <a:t>Organización </a:t>
            </a:r>
            <a:r>
              <a:rPr sz="1600" dirty="0">
                <a:latin typeface="Arial"/>
                <a:cs typeface="Arial"/>
              </a:rPr>
              <a:t>del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trabajo</a:t>
            </a:r>
            <a:endParaRPr sz="1600">
              <a:latin typeface="Arial"/>
              <a:cs typeface="Arial"/>
            </a:endParaRPr>
          </a:p>
          <a:p>
            <a:pPr marL="406400" indent="-177800">
              <a:lnSpc>
                <a:spcPct val="100000"/>
              </a:lnSpc>
              <a:spcBef>
                <a:spcPts val="380"/>
              </a:spcBef>
              <a:buClr>
                <a:srgbClr val="E9822D"/>
              </a:buClr>
              <a:buChar char="•"/>
              <a:tabLst>
                <a:tab pos="406400" algn="l"/>
              </a:tabLst>
            </a:pPr>
            <a:r>
              <a:rPr sz="1600" spc="-5" dirty="0">
                <a:latin typeface="Arial"/>
                <a:cs typeface="Arial"/>
              </a:rPr>
              <a:t>Conflictos</a:t>
            </a:r>
            <a:r>
              <a:rPr sz="1600" spc="4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personales</a:t>
            </a:r>
            <a:endParaRPr sz="1600">
              <a:latin typeface="Arial"/>
              <a:cs typeface="Arial"/>
            </a:endParaRPr>
          </a:p>
          <a:p>
            <a:pPr marL="419100" indent="-190500">
              <a:lnSpc>
                <a:spcPct val="100000"/>
              </a:lnSpc>
              <a:spcBef>
                <a:spcPts val="380"/>
              </a:spcBef>
              <a:buClr>
                <a:srgbClr val="E9822D"/>
              </a:buClr>
              <a:buChar char="•"/>
              <a:tabLst>
                <a:tab pos="419100" algn="l"/>
              </a:tabLst>
            </a:pPr>
            <a:r>
              <a:rPr sz="1600" spc="-10" dirty="0">
                <a:latin typeface="Arial"/>
                <a:cs typeface="Arial"/>
              </a:rPr>
              <a:t>Ingreso </a:t>
            </a:r>
            <a:r>
              <a:rPr sz="1600" dirty="0">
                <a:latin typeface="Arial"/>
                <a:cs typeface="Arial"/>
              </a:rPr>
              <a:t>de </a:t>
            </a:r>
            <a:r>
              <a:rPr sz="1600" spc="-15" dirty="0">
                <a:latin typeface="Arial"/>
                <a:cs typeface="Arial"/>
              </a:rPr>
              <a:t>nuevas</a:t>
            </a:r>
            <a:r>
              <a:rPr sz="1600" spc="65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tecnologías</a:t>
            </a:r>
            <a:endParaRPr sz="1600">
              <a:latin typeface="Arial"/>
              <a:cs typeface="Arial"/>
            </a:endParaRPr>
          </a:p>
          <a:p>
            <a:pPr marL="419100" indent="-190500">
              <a:lnSpc>
                <a:spcPct val="100000"/>
              </a:lnSpc>
              <a:spcBef>
                <a:spcPts val="380"/>
              </a:spcBef>
              <a:buClr>
                <a:srgbClr val="E9822D"/>
              </a:buClr>
              <a:buChar char="•"/>
              <a:tabLst>
                <a:tab pos="419100" algn="l"/>
              </a:tabLst>
            </a:pPr>
            <a:r>
              <a:rPr sz="1600" spc="-20" dirty="0">
                <a:latin typeface="Arial"/>
                <a:cs typeface="Arial"/>
              </a:rPr>
              <a:t>Turnos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2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trabajo</a:t>
            </a:r>
            <a:endParaRPr sz="1600">
              <a:latin typeface="Arial"/>
              <a:cs typeface="Arial"/>
            </a:endParaRPr>
          </a:p>
          <a:p>
            <a:pPr marL="406400" indent="-177800">
              <a:lnSpc>
                <a:spcPct val="100000"/>
              </a:lnSpc>
              <a:spcBef>
                <a:spcPts val="380"/>
              </a:spcBef>
              <a:buClr>
                <a:srgbClr val="E9822D"/>
              </a:buClr>
              <a:buChar char="•"/>
              <a:tabLst>
                <a:tab pos="406400" algn="l"/>
              </a:tabLst>
            </a:pPr>
            <a:r>
              <a:rPr sz="1600" spc="10" dirty="0">
                <a:latin typeface="Arial"/>
                <a:cs typeface="Arial"/>
              </a:rPr>
              <a:t>Dirección</a:t>
            </a:r>
            <a:r>
              <a:rPr sz="1600" spc="-14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dictatorial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248400" y="3111500"/>
            <a:ext cx="1993900" cy="2628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286500" y="3098800"/>
            <a:ext cx="1955800" cy="2603500"/>
          </a:xfrm>
          <a:custGeom>
            <a:avLst/>
            <a:gdLst/>
            <a:ahLst/>
            <a:cxnLst/>
            <a:rect l="l" t="t" r="r" b="b"/>
            <a:pathLst>
              <a:path w="1955800" h="2603500">
                <a:moveTo>
                  <a:pt x="0" y="0"/>
                </a:moveTo>
                <a:lnTo>
                  <a:pt x="0" y="2603499"/>
                </a:lnTo>
                <a:lnTo>
                  <a:pt x="1955800" y="2603499"/>
                </a:lnTo>
                <a:lnTo>
                  <a:pt x="1955800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01900" y="2146300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28100" y="2070100"/>
            <a:ext cx="279400" cy="304800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38100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300"/>
              </a:spcBef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92200" y="1752600"/>
            <a:ext cx="811593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323965" algn="l"/>
              </a:tabLst>
            </a:pPr>
            <a:r>
              <a:rPr sz="1800" u="heavy" dirty="0">
                <a:solidFill>
                  <a:srgbClr val="E9822D"/>
                </a:solidFill>
                <a:uFill>
                  <a:solidFill>
                    <a:srgbClr val="E9812E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1800" u="heavy" spc="-5" dirty="0">
                <a:solidFill>
                  <a:srgbClr val="E9822D"/>
                </a:solidFill>
                <a:uFill>
                  <a:solidFill>
                    <a:srgbClr val="E9812E"/>
                  </a:solidFill>
                </a:uFill>
                <a:latin typeface="Arial"/>
                <a:cs typeface="Arial"/>
              </a:rPr>
              <a:t>INTRODUCCIÓN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43000" y="2489200"/>
            <a:ext cx="7652384" cy="187756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85"/>
              </a:spcBef>
            </a:pPr>
            <a:r>
              <a:rPr sz="1600" dirty="0">
                <a:latin typeface="Arial"/>
                <a:cs typeface="Arial"/>
              </a:rPr>
              <a:t>La </a:t>
            </a:r>
            <a:r>
              <a:rPr sz="1600" spc="-10" dirty="0">
                <a:latin typeface="Arial"/>
                <a:cs typeface="Arial"/>
              </a:rPr>
              <a:t>Ergonomía </a:t>
            </a:r>
            <a:r>
              <a:rPr sz="1600" dirty="0">
                <a:latin typeface="Arial"/>
                <a:cs typeface="Arial"/>
              </a:rPr>
              <a:t>es </a:t>
            </a:r>
            <a:r>
              <a:rPr sz="1600" spc="5" dirty="0">
                <a:latin typeface="Arial"/>
                <a:cs typeface="Arial"/>
              </a:rPr>
              <a:t>parte </a:t>
            </a:r>
            <a:r>
              <a:rPr sz="1600" dirty="0">
                <a:latin typeface="Arial"/>
                <a:cs typeface="Arial"/>
              </a:rPr>
              <a:t>de </a:t>
            </a:r>
            <a:r>
              <a:rPr sz="1600" spc="-30" dirty="0">
                <a:latin typeface="Arial"/>
                <a:cs typeface="Arial"/>
              </a:rPr>
              <a:t>la </a:t>
            </a:r>
            <a:r>
              <a:rPr sz="1600" spc="-5" dirty="0">
                <a:latin typeface="Arial"/>
                <a:cs typeface="Arial"/>
              </a:rPr>
              <a:t>ciencia </a:t>
            </a:r>
            <a:r>
              <a:rPr sz="1600" spc="-30" dirty="0">
                <a:latin typeface="Arial"/>
                <a:cs typeface="Arial"/>
              </a:rPr>
              <a:t>que </a:t>
            </a:r>
            <a:r>
              <a:rPr sz="1600" dirty="0">
                <a:latin typeface="Arial"/>
                <a:cs typeface="Arial"/>
              </a:rPr>
              <a:t>estudia </a:t>
            </a:r>
            <a:r>
              <a:rPr sz="1600" spc="-30" dirty="0">
                <a:latin typeface="Arial"/>
                <a:cs typeface="Arial"/>
              </a:rPr>
              <a:t>la </a:t>
            </a:r>
            <a:r>
              <a:rPr sz="1600" spc="5" dirty="0">
                <a:latin typeface="Arial"/>
                <a:cs typeface="Arial"/>
              </a:rPr>
              <a:t>relación </a:t>
            </a:r>
            <a:r>
              <a:rPr sz="1600" dirty="0">
                <a:latin typeface="Arial"/>
                <a:cs typeface="Arial"/>
              </a:rPr>
              <a:t>del </a:t>
            </a:r>
            <a:r>
              <a:rPr sz="1600" spc="-5" dirty="0">
                <a:latin typeface="Arial"/>
                <a:cs typeface="Arial"/>
              </a:rPr>
              <a:t>cuerpo </a:t>
            </a:r>
            <a:r>
              <a:rPr sz="1600" spc="-20" dirty="0">
                <a:latin typeface="Arial"/>
                <a:cs typeface="Arial"/>
              </a:rPr>
              <a:t>humano </a:t>
            </a:r>
            <a:r>
              <a:rPr sz="1600" spc="30" dirty="0">
                <a:latin typeface="Arial"/>
                <a:cs typeface="Arial"/>
              </a:rPr>
              <a:t>con  </a:t>
            </a:r>
            <a:r>
              <a:rPr sz="1600" dirty="0">
                <a:latin typeface="Arial"/>
                <a:cs typeface="Arial"/>
              </a:rPr>
              <a:t>el medio </a:t>
            </a:r>
            <a:r>
              <a:rPr sz="1600" spc="-5" dirty="0">
                <a:latin typeface="Arial"/>
                <a:cs typeface="Arial"/>
              </a:rPr>
              <a:t>ambiente </a:t>
            </a:r>
            <a:r>
              <a:rPr sz="1600" dirty="0">
                <a:latin typeface="Arial"/>
                <a:cs typeface="Arial"/>
              </a:rPr>
              <a:t>que </a:t>
            </a:r>
            <a:r>
              <a:rPr sz="1600" spc="-30" dirty="0">
                <a:latin typeface="Arial"/>
                <a:cs typeface="Arial"/>
              </a:rPr>
              <a:t>le </a:t>
            </a:r>
            <a:r>
              <a:rPr sz="1600" spc="-5" dirty="0">
                <a:latin typeface="Arial"/>
                <a:cs typeface="Arial"/>
              </a:rPr>
              <a:t>rodea. </a:t>
            </a:r>
            <a:r>
              <a:rPr sz="1600" spc="10" dirty="0">
                <a:latin typeface="Arial"/>
                <a:cs typeface="Arial"/>
              </a:rPr>
              <a:t>Por </a:t>
            </a:r>
            <a:r>
              <a:rPr sz="1600" spc="5" dirty="0">
                <a:latin typeface="Arial"/>
                <a:cs typeface="Arial"/>
              </a:rPr>
              <a:t>ejemplo, </a:t>
            </a:r>
            <a:r>
              <a:rPr sz="1600" spc="50" dirty="0">
                <a:latin typeface="Arial"/>
                <a:cs typeface="Arial"/>
              </a:rPr>
              <a:t>en </a:t>
            </a:r>
            <a:r>
              <a:rPr sz="1600" dirty="0">
                <a:latin typeface="Arial"/>
                <a:cs typeface="Arial"/>
              </a:rPr>
              <a:t>el </a:t>
            </a:r>
            <a:r>
              <a:rPr sz="1600" spc="5" dirty="0">
                <a:latin typeface="Arial"/>
                <a:cs typeface="Arial"/>
              </a:rPr>
              <a:t>automóvil </a:t>
            </a:r>
            <a:r>
              <a:rPr sz="1600" spc="-5" dirty="0">
                <a:latin typeface="Arial"/>
                <a:cs typeface="Arial"/>
              </a:rPr>
              <a:t>se </a:t>
            </a:r>
            <a:r>
              <a:rPr sz="1600" spc="-35" dirty="0">
                <a:latin typeface="Arial"/>
                <a:cs typeface="Arial"/>
              </a:rPr>
              <a:t>utili </a:t>
            </a:r>
            <a:r>
              <a:rPr sz="1600" spc="-55" dirty="0">
                <a:latin typeface="Arial"/>
                <a:cs typeface="Arial"/>
              </a:rPr>
              <a:t>za </a:t>
            </a:r>
            <a:r>
              <a:rPr sz="1600" spc="-5" dirty="0">
                <a:latin typeface="Arial"/>
                <a:cs typeface="Arial"/>
              </a:rPr>
              <a:t>para </a:t>
            </a:r>
            <a:r>
              <a:rPr sz="1600" spc="-10" dirty="0">
                <a:latin typeface="Arial"/>
                <a:cs typeface="Arial"/>
              </a:rPr>
              <a:t>facilitar  </a:t>
            </a:r>
            <a:r>
              <a:rPr sz="1600" spc="-30" dirty="0">
                <a:latin typeface="Arial"/>
                <a:cs typeface="Arial"/>
              </a:rPr>
              <a:t>la </a:t>
            </a:r>
            <a:r>
              <a:rPr sz="1600" spc="5" dirty="0">
                <a:latin typeface="Arial"/>
                <a:cs typeface="Arial"/>
              </a:rPr>
              <a:t>conducción </a:t>
            </a:r>
            <a:r>
              <a:rPr sz="1600" dirty="0">
                <a:latin typeface="Arial"/>
                <a:cs typeface="Arial"/>
              </a:rPr>
              <a:t>y reducir el </a:t>
            </a:r>
            <a:r>
              <a:rPr sz="1600" spc="-5" dirty="0">
                <a:latin typeface="Arial"/>
                <a:cs typeface="Arial"/>
              </a:rPr>
              <a:t>cansancio </a:t>
            </a:r>
            <a:r>
              <a:rPr sz="1600" dirty="0">
                <a:latin typeface="Arial"/>
                <a:cs typeface="Arial"/>
              </a:rPr>
              <a:t>y </a:t>
            </a:r>
            <a:r>
              <a:rPr sz="1600" spc="-20" dirty="0">
                <a:latin typeface="Arial"/>
                <a:cs typeface="Arial"/>
              </a:rPr>
              <a:t>las </a:t>
            </a:r>
            <a:r>
              <a:rPr sz="1600" dirty="0">
                <a:latin typeface="Arial"/>
                <a:cs typeface="Arial"/>
              </a:rPr>
              <a:t>posibles </a:t>
            </a:r>
            <a:r>
              <a:rPr sz="1600" spc="-10" dirty="0">
                <a:latin typeface="Arial"/>
                <a:cs typeface="Arial"/>
              </a:rPr>
              <a:t>distracciones </a:t>
            </a:r>
            <a:r>
              <a:rPr sz="1600" dirty="0">
                <a:latin typeface="Arial"/>
                <a:cs typeface="Arial"/>
              </a:rPr>
              <a:t>que </a:t>
            </a:r>
            <a:r>
              <a:rPr sz="1600" spc="5" dirty="0">
                <a:latin typeface="Arial"/>
                <a:cs typeface="Arial"/>
              </a:rPr>
              <a:t>puedan </a:t>
            </a:r>
            <a:r>
              <a:rPr sz="1600" spc="10" dirty="0">
                <a:latin typeface="Arial"/>
                <a:cs typeface="Arial"/>
              </a:rPr>
              <a:t>sufrir</a:t>
            </a:r>
            <a:r>
              <a:rPr sz="1600" spc="-310" dirty="0">
                <a:latin typeface="Arial"/>
                <a:cs typeface="Arial"/>
              </a:rPr>
              <a:t> </a:t>
            </a:r>
            <a:r>
              <a:rPr sz="1600" spc="50" dirty="0">
                <a:latin typeface="Arial"/>
                <a:cs typeface="Arial"/>
              </a:rPr>
              <a:t>el  </a:t>
            </a:r>
            <a:r>
              <a:rPr sz="1600" spc="-10" dirty="0">
                <a:latin typeface="Arial"/>
                <a:cs typeface="Arial"/>
              </a:rPr>
              <a:t>conductor.</a:t>
            </a:r>
            <a:endParaRPr sz="1600" dirty="0">
              <a:latin typeface="Arial"/>
              <a:cs typeface="Arial"/>
            </a:endParaRPr>
          </a:p>
          <a:p>
            <a:pPr marL="12700" marR="379730">
              <a:lnSpc>
                <a:spcPts val="1900"/>
              </a:lnSpc>
              <a:spcBef>
                <a:spcPts val="1060"/>
              </a:spcBef>
            </a:pPr>
            <a:r>
              <a:rPr sz="1600" spc="-10" dirty="0">
                <a:latin typeface="Arial"/>
                <a:cs typeface="Arial"/>
              </a:rPr>
              <a:t>También </a:t>
            </a:r>
            <a:r>
              <a:rPr sz="1600" dirty="0">
                <a:latin typeface="Arial"/>
                <a:cs typeface="Arial"/>
              </a:rPr>
              <a:t>sirve </a:t>
            </a:r>
            <a:r>
              <a:rPr sz="1600" spc="-5" dirty="0">
                <a:latin typeface="Arial"/>
                <a:cs typeface="Arial"/>
              </a:rPr>
              <a:t>para </a:t>
            </a:r>
            <a:r>
              <a:rPr sz="1600" spc="5" dirty="0">
                <a:latin typeface="Arial"/>
                <a:cs typeface="Arial"/>
              </a:rPr>
              <a:t>aumentar </a:t>
            </a:r>
            <a:r>
              <a:rPr sz="1600" dirty="0">
                <a:latin typeface="Arial"/>
                <a:cs typeface="Arial"/>
              </a:rPr>
              <a:t>el </a:t>
            </a:r>
            <a:r>
              <a:rPr sz="1600" spc="5" dirty="0">
                <a:latin typeface="Arial"/>
                <a:cs typeface="Arial"/>
              </a:rPr>
              <a:t>confort </a:t>
            </a:r>
            <a:r>
              <a:rPr sz="1600" dirty="0">
                <a:latin typeface="Arial"/>
                <a:cs typeface="Arial"/>
              </a:rPr>
              <a:t>de </a:t>
            </a:r>
            <a:r>
              <a:rPr sz="1600" spc="-5" dirty="0">
                <a:latin typeface="Arial"/>
                <a:cs typeface="Arial"/>
              </a:rPr>
              <a:t>todos </a:t>
            </a:r>
            <a:r>
              <a:rPr sz="1600" spc="-20" dirty="0">
                <a:latin typeface="Arial"/>
                <a:cs typeface="Arial"/>
              </a:rPr>
              <a:t>los </a:t>
            </a:r>
            <a:r>
              <a:rPr lang="es-AR" sz="1600" spc="-5" dirty="0" smtClean="0">
                <a:latin typeface="Arial"/>
                <a:cs typeface="Arial"/>
              </a:rPr>
              <a:t>trabajadores</a:t>
            </a:r>
            <a:r>
              <a:rPr sz="1600" spc="-5" dirty="0" smtClean="0">
                <a:latin typeface="Arial"/>
                <a:cs typeface="Arial"/>
              </a:rPr>
              <a:t>. </a:t>
            </a:r>
            <a:r>
              <a:rPr sz="1600" dirty="0">
                <a:latin typeface="Arial"/>
                <a:cs typeface="Arial"/>
              </a:rPr>
              <a:t>Los estudios  </a:t>
            </a:r>
            <a:r>
              <a:rPr sz="1600" spc="-10" dirty="0">
                <a:latin typeface="Arial"/>
                <a:cs typeface="Arial"/>
              </a:rPr>
              <a:t>ergonómicos </a:t>
            </a:r>
            <a:r>
              <a:rPr sz="1600" spc="5" dirty="0">
                <a:latin typeface="Arial"/>
                <a:cs typeface="Arial"/>
              </a:rPr>
              <a:t>determinan </a:t>
            </a:r>
            <a:r>
              <a:rPr sz="1600" spc="-30" dirty="0">
                <a:latin typeface="Arial"/>
                <a:cs typeface="Arial"/>
              </a:rPr>
              <a:t>la </a:t>
            </a:r>
            <a:r>
              <a:rPr sz="1600" spc="10" dirty="0">
                <a:latin typeface="Arial"/>
                <a:cs typeface="Arial"/>
              </a:rPr>
              <a:t>posición </a:t>
            </a:r>
            <a:r>
              <a:rPr sz="1600" dirty="0">
                <a:latin typeface="Arial"/>
                <a:cs typeface="Arial"/>
              </a:rPr>
              <a:t>de </a:t>
            </a:r>
            <a:r>
              <a:rPr sz="1600" spc="-20" dirty="0">
                <a:latin typeface="Arial"/>
                <a:cs typeface="Arial"/>
              </a:rPr>
              <a:t>los </a:t>
            </a:r>
            <a:r>
              <a:rPr sz="1600" spc="-5" dirty="0">
                <a:latin typeface="Arial"/>
                <a:cs typeface="Arial"/>
              </a:rPr>
              <a:t>mandos, </a:t>
            </a:r>
            <a:r>
              <a:rPr sz="1600" spc="-30" dirty="0">
                <a:latin typeface="Arial"/>
                <a:cs typeface="Arial"/>
              </a:rPr>
              <a:t>la </a:t>
            </a:r>
            <a:r>
              <a:rPr sz="1600" spc="-25" dirty="0">
                <a:latin typeface="Arial"/>
                <a:cs typeface="Arial"/>
              </a:rPr>
              <a:t>forma </a:t>
            </a:r>
            <a:r>
              <a:rPr sz="1600" dirty="0">
                <a:latin typeface="Arial"/>
                <a:cs typeface="Arial"/>
              </a:rPr>
              <a:t>de </a:t>
            </a:r>
            <a:r>
              <a:rPr sz="1600" spc="-20" dirty="0">
                <a:latin typeface="Arial"/>
                <a:cs typeface="Arial"/>
              </a:rPr>
              <a:t>los </a:t>
            </a:r>
            <a:r>
              <a:rPr sz="1600" dirty="0">
                <a:latin typeface="Arial"/>
                <a:cs typeface="Arial"/>
              </a:rPr>
              <a:t>asientos, </a:t>
            </a:r>
            <a:r>
              <a:rPr sz="1600" spc="-20" dirty="0">
                <a:latin typeface="Arial"/>
                <a:cs typeface="Arial"/>
              </a:rPr>
              <a:t>las  </a:t>
            </a:r>
            <a:r>
              <a:rPr sz="1600" spc="-25" dirty="0">
                <a:latin typeface="Arial"/>
                <a:cs typeface="Arial"/>
              </a:rPr>
              <a:t>canali</a:t>
            </a:r>
            <a:r>
              <a:rPr sz="1600" spc="-310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zaciones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20" dirty="0">
                <a:latin typeface="Arial"/>
                <a:cs typeface="Arial"/>
              </a:rPr>
              <a:t>aire,</a:t>
            </a:r>
            <a:r>
              <a:rPr sz="1600" spc="-90" dirty="0">
                <a:latin typeface="Arial"/>
                <a:cs typeface="Arial"/>
              </a:rPr>
              <a:t> </a:t>
            </a:r>
            <a:r>
              <a:rPr sz="1600" spc="10" dirty="0">
                <a:latin typeface="Arial"/>
                <a:cs typeface="Arial"/>
              </a:rPr>
              <a:t>etc.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50900" y="2578100"/>
            <a:ext cx="152400" cy="139700"/>
          </a:xfrm>
          <a:custGeom>
            <a:avLst/>
            <a:gdLst/>
            <a:ahLst/>
            <a:cxnLst/>
            <a:rect l="l" t="t" r="r" b="b"/>
            <a:pathLst>
              <a:path w="152400" h="139700">
                <a:moveTo>
                  <a:pt x="0" y="0"/>
                </a:moveTo>
                <a:lnTo>
                  <a:pt x="0" y="139700"/>
                </a:lnTo>
                <a:lnTo>
                  <a:pt x="152400" y="1397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0900" y="3657600"/>
            <a:ext cx="152400" cy="139700"/>
          </a:xfrm>
          <a:custGeom>
            <a:avLst/>
            <a:gdLst/>
            <a:ahLst/>
            <a:cxnLst/>
            <a:rect l="l" t="t" r="r" b="b"/>
            <a:pathLst>
              <a:path w="152400" h="139700">
                <a:moveTo>
                  <a:pt x="0" y="0"/>
                </a:moveTo>
                <a:lnTo>
                  <a:pt x="0" y="139700"/>
                </a:lnTo>
                <a:lnTo>
                  <a:pt x="152400" y="1397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73600" y="3340100"/>
            <a:ext cx="4356100" cy="2997200"/>
          </a:xfrm>
          <a:custGeom>
            <a:avLst/>
            <a:gdLst/>
            <a:ahLst/>
            <a:cxnLst/>
            <a:rect l="l" t="t" r="r" b="b"/>
            <a:pathLst>
              <a:path w="4356100" h="2997200">
                <a:moveTo>
                  <a:pt x="0" y="0"/>
                </a:moveTo>
                <a:lnTo>
                  <a:pt x="0" y="2997200"/>
                </a:lnTo>
                <a:lnTo>
                  <a:pt x="4356100" y="2997200"/>
                </a:lnTo>
                <a:lnTo>
                  <a:pt x="43561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737100" y="3302000"/>
            <a:ext cx="4330699" cy="29591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724400" y="3289300"/>
            <a:ext cx="4343400" cy="2971800"/>
          </a:xfrm>
          <a:custGeom>
            <a:avLst/>
            <a:gdLst/>
            <a:ahLst/>
            <a:cxnLst/>
            <a:rect l="l" t="t" r="r" b="b"/>
            <a:pathLst>
              <a:path w="4343400" h="2971800">
                <a:moveTo>
                  <a:pt x="0" y="0"/>
                </a:moveTo>
                <a:lnTo>
                  <a:pt x="0" y="2971800"/>
                </a:lnTo>
                <a:lnTo>
                  <a:pt x="4343400" y="2971800"/>
                </a:lnTo>
                <a:lnTo>
                  <a:pt x="4343400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04900" y="2070100"/>
            <a:ext cx="8089900" cy="0"/>
          </a:xfrm>
          <a:custGeom>
            <a:avLst/>
            <a:gdLst/>
            <a:ahLst/>
            <a:cxnLst/>
            <a:rect l="l" t="t" r="r" b="b"/>
            <a:pathLst>
              <a:path w="8089900">
                <a:moveTo>
                  <a:pt x="0" y="0"/>
                </a:moveTo>
                <a:lnTo>
                  <a:pt x="8089900" y="0"/>
                </a:lnTo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902700" y="2079625"/>
            <a:ext cx="304800" cy="295275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2857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225"/>
              </a:spcBef>
            </a:pP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20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501900" y="2159000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50900" y="2552700"/>
            <a:ext cx="152400" cy="139700"/>
          </a:xfrm>
          <a:custGeom>
            <a:avLst/>
            <a:gdLst/>
            <a:ahLst/>
            <a:cxnLst/>
            <a:rect l="l" t="t" r="r" b="b"/>
            <a:pathLst>
              <a:path w="152400" h="139700">
                <a:moveTo>
                  <a:pt x="0" y="0"/>
                </a:moveTo>
                <a:lnTo>
                  <a:pt x="0" y="139700"/>
                </a:lnTo>
                <a:lnTo>
                  <a:pt x="152400" y="1397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193799" y="2489200"/>
            <a:ext cx="3574415" cy="2707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45" dirty="0">
                <a:latin typeface="Arial"/>
                <a:cs typeface="Arial"/>
              </a:rPr>
              <a:t>Medidas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60" dirty="0">
                <a:latin typeface="Arial"/>
                <a:cs typeface="Arial"/>
              </a:rPr>
              <a:t>preventivas</a:t>
            </a:r>
            <a:endParaRPr sz="1600">
              <a:latin typeface="Arial"/>
              <a:cs typeface="Arial"/>
            </a:endParaRPr>
          </a:p>
          <a:p>
            <a:pPr marL="368300" indent="-190500">
              <a:lnSpc>
                <a:spcPct val="100000"/>
              </a:lnSpc>
              <a:spcBef>
                <a:spcPts val="1180"/>
              </a:spcBef>
              <a:buClr>
                <a:srgbClr val="E9822D"/>
              </a:buClr>
              <a:buChar char="•"/>
              <a:tabLst>
                <a:tab pos="368300" algn="l"/>
              </a:tabLst>
            </a:pPr>
            <a:r>
              <a:rPr sz="1600" spc="-10" dirty="0">
                <a:latin typeface="Arial"/>
                <a:cs typeface="Arial"/>
              </a:rPr>
              <a:t>Realizar </a:t>
            </a:r>
            <a:r>
              <a:rPr sz="1600" spc="10" dirty="0">
                <a:latin typeface="Arial"/>
                <a:cs typeface="Arial"/>
              </a:rPr>
              <a:t>ejercicios</a:t>
            </a:r>
            <a:r>
              <a:rPr sz="1600" spc="-15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compensatorios.</a:t>
            </a:r>
            <a:endParaRPr sz="1600">
              <a:latin typeface="Arial"/>
              <a:cs typeface="Arial"/>
            </a:endParaRPr>
          </a:p>
          <a:p>
            <a:pPr marL="355600" indent="-177800">
              <a:lnSpc>
                <a:spcPct val="100000"/>
              </a:lnSpc>
              <a:spcBef>
                <a:spcPts val="380"/>
              </a:spcBef>
              <a:buClr>
                <a:srgbClr val="E9822D"/>
              </a:buClr>
              <a:buChar char="•"/>
              <a:tabLst>
                <a:tab pos="355600" algn="l"/>
              </a:tabLst>
            </a:pPr>
            <a:r>
              <a:rPr sz="1600" spc="5" dirty="0">
                <a:latin typeface="Arial"/>
                <a:cs typeface="Arial"/>
              </a:rPr>
              <a:t>Evitar </a:t>
            </a:r>
            <a:r>
              <a:rPr sz="1600" spc="-20" dirty="0">
                <a:latin typeface="Arial"/>
                <a:cs typeface="Arial"/>
              </a:rPr>
              <a:t>los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conflictos.</a:t>
            </a:r>
            <a:endParaRPr sz="1600">
              <a:latin typeface="Arial"/>
              <a:cs typeface="Arial"/>
            </a:endParaRPr>
          </a:p>
          <a:p>
            <a:pPr marL="355600" marR="430530" indent="-177800">
              <a:lnSpc>
                <a:spcPct val="119800"/>
              </a:lnSpc>
              <a:buClr>
                <a:srgbClr val="E9822D"/>
              </a:buClr>
              <a:buChar char="•"/>
              <a:tabLst>
                <a:tab pos="355600" algn="l"/>
              </a:tabLst>
            </a:pPr>
            <a:r>
              <a:rPr sz="1600" dirty="0">
                <a:latin typeface="Arial"/>
                <a:cs typeface="Arial"/>
              </a:rPr>
              <a:t>Establecer </a:t>
            </a:r>
            <a:r>
              <a:rPr sz="1600" spc="-5" dirty="0">
                <a:latin typeface="Arial"/>
                <a:cs typeface="Arial"/>
              </a:rPr>
              <a:t>mejores </a:t>
            </a:r>
            <a:r>
              <a:rPr sz="1600" spc="5" dirty="0">
                <a:latin typeface="Arial"/>
                <a:cs typeface="Arial"/>
              </a:rPr>
              <a:t>canales</a:t>
            </a:r>
            <a:r>
              <a:rPr sz="1600" spc="-17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  </a:t>
            </a:r>
            <a:r>
              <a:rPr sz="1600" spc="-10" dirty="0">
                <a:latin typeface="Arial"/>
                <a:cs typeface="Arial"/>
              </a:rPr>
              <a:t>comunicación.</a:t>
            </a:r>
            <a:endParaRPr sz="1600">
              <a:latin typeface="Arial"/>
              <a:cs typeface="Arial"/>
            </a:endParaRPr>
          </a:p>
          <a:p>
            <a:pPr marL="368300" indent="-190500">
              <a:lnSpc>
                <a:spcPct val="100000"/>
              </a:lnSpc>
              <a:spcBef>
                <a:spcPts val="380"/>
              </a:spcBef>
              <a:buClr>
                <a:srgbClr val="E9822D"/>
              </a:buClr>
              <a:buChar char="•"/>
              <a:tabLst>
                <a:tab pos="368300" algn="l"/>
              </a:tabLst>
            </a:pPr>
            <a:r>
              <a:rPr sz="1600" spc="-10" dirty="0">
                <a:latin typeface="Arial"/>
                <a:cs typeface="Arial"/>
              </a:rPr>
              <a:t>Realizar </a:t>
            </a:r>
            <a:r>
              <a:rPr sz="1600" dirty="0">
                <a:latin typeface="Arial"/>
                <a:cs typeface="Arial"/>
              </a:rPr>
              <a:t>pausas de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trabajo.</a:t>
            </a:r>
            <a:endParaRPr sz="1600">
              <a:latin typeface="Arial"/>
              <a:cs typeface="Arial"/>
            </a:endParaRPr>
          </a:p>
          <a:p>
            <a:pPr marL="355600" indent="-177800">
              <a:lnSpc>
                <a:spcPct val="100000"/>
              </a:lnSpc>
              <a:spcBef>
                <a:spcPts val="380"/>
              </a:spcBef>
              <a:buClr>
                <a:srgbClr val="E9822D"/>
              </a:buClr>
              <a:buChar char="•"/>
              <a:tabLst>
                <a:tab pos="355600" algn="l"/>
              </a:tabLst>
            </a:pPr>
            <a:r>
              <a:rPr sz="1600" spc="15" dirty="0">
                <a:latin typeface="Arial"/>
                <a:cs typeface="Arial"/>
              </a:rPr>
              <a:t>Dar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spc="15" dirty="0">
                <a:latin typeface="Arial"/>
                <a:cs typeface="Arial"/>
              </a:rPr>
              <a:t>prioridad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35" dirty="0">
                <a:latin typeface="Arial"/>
                <a:cs typeface="Arial"/>
              </a:rPr>
              <a:t>sus</a:t>
            </a:r>
            <a:r>
              <a:rPr sz="1600" spc="40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acti</a:t>
            </a:r>
            <a:r>
              <a:rPr sz="1600" spc="-30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vidades.</a:t>
            </a:r>
            <a:endParaRPr sz="1600">
              <a:latin typeface="Arial"/>
              <a:cs typeface="Arial"/>
            </a:endParaRPr>
          </a:p>
          <a:p>
            <a:pPr marL="355600" marR="532130" indent="-177800">
              <a:lnSpc>
                <a:spcPct val="119800"/>
              </a:lnSpc>
              <a:buClr>
                <a:srgbClr val="E9822D"/>
              </a:buClr>
              <a:buChar char="•"/>
              <a:tabLst>
                <a:tab pos="355600" algn="l"/>
              </a:tabLst>
            </a:pPr>
            <a:r>
              <a:rPr sz="1600" spc="5" dirty="0">
                <a:latin typeface="Arial"/>
                <a:cs typeface="Arial"/>
              </a:rPr>
              <a:t>Fomentar </a:t>
            </a:r>
            <a:r>
              <a:rPr sz="1600" dirty="0">
                <a:latin typeface="Arial"/>
                <a:cs typeface="Arial"/>
              </a:rPr>
              <a:t>el </a:t>
            </a:r>
            <a:r>
              <a:rPr sz="1600" spc="-10" dirty="0">
                <a:latin typeface="Arial"/>
                <a:cs typeface="Arial"/>
              </a:rPr>
              <a:t>auto cuidado </a:t>
            </a:r>
            <a:r>
              <a:rPr sz="1600" dirty="0">
                <a:latin typeface="Arial"/>
                <a:cs typeface="Arial"/>
              </a:rPr>
              <a:t>y </a:t>
            </a:r>
            <a:r>
              <a:rPr sz="1600" spc="-30" dirty="0">
                <a:latin typeface="Arial"/>
                <a:cs typeface="Arial"/>
              </a:rPr>
              <a:t>la  </a:t>
            </a:r>
            <a:r>
              <a:rPr sz="1600" spc="-10" dirty="0">
                <a:latin typeface="Arial"/>
                <a:cs typeface="Arial"/>
              </a:rPr>
              <a:t>seguridad.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4900" y="2070100"/>
            <a:ext cx="8089900" cy="0"/>
          </a:xfrm>
          <a:custGeom>
            <a:avLst/>
            <a:gdLst/>
            <a:ahLst/>
            <a:cxnLst/>
            <a:rect l="l" t="t" r="r" b="b"/>
            <a:pathLst>
              <a:path w="8089900">
                <a:moveTo>
                  <a:pt x="0" y="0"/>
                </a:moveTo>
                <a:lnTo>
                  <a:pt x="8089900" y="0"/>
                </a:lnTo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02700" y="2079625"/>
            <a:ext cx="304800" cy="295275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2857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225"/>
              </a:spcBef>
            </a:pP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21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01900" y="2159000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739902" y="2717800"/>
            <a:ext cx="6553834" cy="249682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" marR="5080" indent="12700" algn="ctr">
              <a:lnSpc>
                <a:spcPct val="100299"/>
              </a:lnSpc>
              <a:spcBef>
                <a:spcPts val="90"/>
              </a:spcBef>
            </a:pPr>
            <a:r>
              <a:rPr sz="1800" spc="-5" dirty="0">
                <a:latin typeface="Arial"/>
                <a:cs typeface="Arial"/>
              </a:rPr>
              <a:t>SEGÚN </a:t>
            </a:r>
            <a:r>
              <a:rPr sz="1800" spc="-35" dirty="0">
                <a:latin typeface="Arial"/>
                <a:cs typeface="Arial"/>
              </a:rPr>
              <a:t>LAS </a:t>
            </a:r>
            <a:r>
              <a:rPr sz="1800" spc="-5" dirty="0">
                <a:latin typeface="Arial"/>
                <a:cs typeface="Arial"/>
              </a:rPr>
              <a:t>ESTADÍSTICAS MUNDIALES, LAS  </a:t>
            </a:r>
            <a:r>
              <a:rPr sz="1800" spc="-15" dirty="0">
                <a:latin typeface="Arial"/>
                <a:cs typeface="Arial"/>
              </a:rPr>
              <a:t>ENFERMEDADES </a:t>
            </a:r>
            <a:r>
              <a:rPr sz="1800" spc="-5" dirty="0">
                <a:latin typeface="Arial"/>
                <a:cs typeface="Arial"/>
              </a:rPr>
              <a:t>QUE </a:t>
            </a:r>
            <a:r>
              <a:rPr sz="1800" spc="-20" dirty="0">
                <a:latin typeface="Arial"/>
                <a:cs typeface="Arial"/>
              </a:rPr>
              <a:t>AFECTAN </a:t>
            </a:r>
            <a:r>
              <a:rPr sz="1800" spc="10" dirty="0">
                <a:latin typeface="Arial"/>
                <a:cs typeface="Arial"/>
              </a:rPr>
              <a:t>NUESTROS </a:t>
            </a:r>
            <a:r>
              <a:rPr sz="1800" spc="-5" dirty="0">
                <a:latin typeface="Arial"/>
                <a:cs typeface="Arial"/>
              </a:rPr>
              <a:t>MÚSCULOS </a:t>
            </a:r>
            <a:r>
              <a:rPr sz="1800" dirty="0">
                <a:latin typeface="Arial"/>
                <a:cs typeface="Arial"/>
              </a:rPr>
              <a:t>Y  </a:t>
            </a:r>
            <a:r>
              <a:rPr sz="1800" spc="-10" dirty="0">
                <a:latin typeface="Arial"/>
                <a:cs typeface="Arial"/>
              </a:rPr>
              <a:t>ARTICULACIONES </a:t>
            </a:r>
            <a:r>
              <a:rPr sz="1800" spc="-5" dirty="0">
                <a:latin typeface="Arial"/>
                <a:cs typeface="Arial"/>
              </a:rPr>
              <a:t>SON </a:t>
            </a:r>
            <a:r>
              <a:rPr sz="1800" spc="20" dirty="0">
                <a:latin typeface="Arial"/>
                <a:cs typeface="Arial"/>
              </a:rPr>
              <a:t>CADA </a:t>
            </a:r>
            <a:r>
              <a:rPr sz="1800" spc="30" dirty="0">
                <a:latin typeface="Arial"/>
                <a:cs typeface="Arial"/>
              </a:rPr>
              <a:t>DÍA </a:t>
            </a:r>
            <a:r>
              <a:rPr sz="1800" spc="-5" dirty="0">
                <a:latin typeface="Arial"/>
                <a:cs typeface="Arial"/>
              </a:rPr>
              <a:t>MÁS </a:t>
            </a:r>
            <a:r>
              <a:rPr sz="1800" spc="5" dirty="0">
                <a:latin typeface="Arial"/>
                <a:cs typeface="Arial"/>
              </a:rPr>
              <a:t>FRECUENTES, </a:t>
            </a:r>
            <a:r>
              <a:rPr sz="1800" spc="-35" dirty="0">
                <a:latin typeface="Arial"/>
                <a:cs typeface="Arial"/>
              </a:rPr>
              <a:t>ASÍ  </a:t>
            </a:r>
            <a:r>
              <a:rPr sz="1800" spc="-5" dirty="0">
                <a:latin typeface="Arial"/>
                <a:cs typeface="Arial"/>
              </a:rPr>
              <a:t>COMO </a:t>
            </a:r>
            <a:r>
              <a:rPr sz="1800" spc="-20" dirty="0">
                <a:latin typeface="Arial"/>
                <a:cs typeface="Arial"/>
              </a:rPr>
              <a:t>TAMBIÉN </a:t>
            </a:r>
            <a:r>
              <a:rPr sz="1800" spc="-5" dirty="0">
                <a:latin typeface="Arial"/>
                <a:cs typeface="Arial"/>
              </a:rPr>
              <a:t>LO SON LAS ENFERMEDADES</a:t>
            </a:r>
            <a:r>
              <a:rPr sz="1800" spc="3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MENTALES.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750">
              <a:latin typeface="Times New Roman"/>
              <a:cs typeface="Times New Roman"/>
            </a:endParaRPr>
          </a:p>
          <a:p>
            <a:pPr marL="62865" marR="55244" algn="ctr">
              <a:lnSpc>
                <a:spcPct val="99500"/>
              </a:lnSpc>
            </a:pPr>
            <a:r>
              <a:rPr sz="1800" spc="-5" dirty="0">
                <a:latin typeface="Arial"/>
                <a:cs typeface="Arial"/>
              </a:rPr>
              <a:t>LO </a:t>
            </a:r>
            <a:r>
              <a:rPr sz="1800" spc="-15" dirty="0">
                <a:latin typeface="Arial"/>
                <a:cs typeface="Arial"/>
              </a:rPr>
              <a:t>PARTICULAR </a:t>
            </a:r>
            <a:r>
              <a:rPr sz="1800" spc="-5" dirty="0">
                <a:latin typeface="Arial"/>
                <a:cs typeface="Arial"/>
              </a:rPr>
              <a:t>DE ÉSTAS ENFERMEDADES ES QUE SUS  SÍNTOMAS SUELEN </a:t>
            </a:r>
            <a:r>
              <a:rPr sz="1800" spc="-25" dirty="0">
                <a:latin typeface="Arial"/>
                <a:cs typeface="Arial"/>
              </a:rPr>
              <a:t>PASAR </a:t>
            </a:r>
            <a:r>
              <a:rPr sz="1800" spc="-5" dirty="0">
                <a:latin typeface="Arial"/>
                <a:cs typeface="Arial"/>
              </a:rPr>
              <a:t>DESAPERCIBIDOS CON LAS  </a:t>
            </a:r>
            <a:r>
              <a:rPr sz="1800" spc="-15" dirty="0">
                <a:latin typeface="Arial"/>
                <a:cs typeface="Arial"/>
              </a:rPr>
              <a:t>MOLESTIAS </a:t>
            </a:r>
            <a:r>
              <a:rPr sz="1800" spc="-5" dirty="0">
                <a:latin typeface="Arial"/>
                <a:cs typeface="Arial"/>
              </a:rPr>
              <a:t>COMUNES DE </a:t>
            </a:r>
            <a:r>
              <a:rPr sz="1800" spc="45" dirty="0">
                <a:latin typeface="Arial"/>
                <a:cs typeface="Arial"/>
              </a:rPr>
              <a:t>LA </a:t>
            </a:r>
            <a:r>
              <a:rPr sz="1800" spc="-5" dirty="0">
                <a:latin typeface="Arial"/>
                <a:cs typeface="Arial"/>
              </a:rPr>
              <a:t>VIDA</a:t>
            </a:r>
            <a:r>
              <a:rPr sz="1800" spc="-15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NORMAL.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4900" y="2070100"/>
            <a:ext cx="8089900" cy="0"/>
          </a:xfrm>
          <a:custGeom>
            <a:avLst/>
            <a:gdLst/>
            <a:ahLst/>
            <a:cxnLst/>
            <a:rect l="l" t="t" r="r" b="b"/>
            <a:pathLst>
              <a:path w="8089900">
                <a:moveTo>
                  <a:pt x="0" y="0"/>
                </a:moveTo>
                <a:lnTo>
                  <a:pt x="8089900" y="0"/>
                </a:lnTo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02700" y="2079625"/>
            <a:ext cx="304800" cy="295275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2857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225"/>
              </a:spcBef>
            </a:pP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22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01900" y="2159000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50900" y="25273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0"/>
                </a:move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43000" y="2352039"/>
            <a:ext cx="7377430" cy="1485900"/>
          </a:xfrm>
          <a:prstGeom prst="rect">
            <a:avLst/>
          </a:prstGeom>
        </p:spPr>
        <p:txBody>
          <a:bodyPr vert="horz" wrap="square" lIns="0" tIns="137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600" spc="60" dirty="0">
                <a:latin typeface="Arial"/>
                <a:cs typeface="Arial"/>
              </a:rPr>
              <a:t>¿Porqué </a:t>
            </a:r>
            <a:r>
              <a:rPr sz="1600" spc="55" dirty="0">
                <a:latin typeface="Arial"/>
                <a:cs typeface="Arial"/>
              </a:rPr>
              <a:t>debemos</a:t>
            </a:r>
            <a:r>
              <a:rPr sz="1600" spc="-145" dirty="0">
                <a:latin typeface="Arial"/>
                <a:cs typeface="Arial"/>
              </a:rPr>
              <a:t> </a:t>
            </a:r>
            <a:r>
              <a:rPr sz="1600" spc="75" dirty="0">
                <a:latin typeface="Arial"/>
                <a:cs typeface="Arial"/>
              </a:rPr>
              <a:t>preocuparnos?</a:t>
            </a:r>
            <a:endParaRPr sz="1600">
              <a:latin typeface="Arial"/>
              <a:cs typeface="Arial"/>
            </a:endParaRPr>
          </a:p>
          <a:p>
            <a:pPr marL="190500" marR="5080" indent="-177800">
              <a:lnSpc>
                <a:spcPts val="1900"/>
              </a:lnSpc>
              <a:spcBef>
                <a:spcPts val="1060"/>
              </a:spcBef>
              <a:buClr>
                <a:srgbClr val="E9822D"/>
              </a:buClr>
              <a:buChar char="•"/>
              <a:tabLst>
                <a:tab pos="190500" algn="l"/>
              </a:tabLst>
            </a:pPr>
            <a:r>
              <a:rPr sz="1600" dirty="0">
                <a:latin typeface="Arial"/>
                <a:cs typeface="Arial"/>
              </a:rPr>
              <a:t>Porque </a:t>
            </a:r>
            <a:r>
              <a:rPr sz="1600" spc="-10" dirty="0">
                <a:latin typeface="Arial"/>
                <a:cs typeface="Arial"/>
              </a:rPr>
              <a:t>estas </a:t>
            </a:r>
            <a:r>
              <a:rPr sz="1600" dirty="0">
                <a:latin typeface="Arial"/>
                <a:cs typeface="Arial"/>
              </a:rPr>
              <a:t>enfermedades, </a:t>
            </a:r>
            <a:r>
              <a:rPr sz="1600" spc="5" dirty="0">
                <a:latin typeface="Arial"/>
                <a:cs typeface="Arial"/>
              </a:rPr>
              <a:t>ocasionan </a:t>
            </a:r>
            <a:r>
              <a:rPr sz="1600" dirty="0">
                <a:latin typeface="Arial"/>
                <a:cs typeface="Arial"/>
              </a:rPr>
              <a:t>problemas de </a:t>
            </a:r>
            <a:r>
              <a:rPr sz="1600" spc="-10" dirty="0">
                <a:latin typeface="Arial"/>
                <a:cs typeface="Arial"/>
              </a:rPr>
              <a:t>salud </a:t>
            </a:r>
            <a:r>
              <a:rPr sz="1600" dirty="0">
                <a:latin typeface="Arial"/>
                <a:cs typeface="Arial"/>
              </a:rPr>
              <a:t>que van desde el  </a:t>
            </a:r>
            <a:r>
              <a:rPr sz="1600" spc="-20" dirty="0">
                <a:latin typeface="Arial"/>
                <a:cs typeface="Arial"/>
              </a:rPr>
              <a:t>malestar </a:t>
            </a:r>
            <a:r>
              <a:rPr sz="1600" dirty="0">
                <a:latin typeface="Arial"/>
                <a:cs typeface="Arial"/>
              </a:rPr>
              <a:t>y </a:t>
            </a:r>
            <a:r>
              <a:rPr sz="1600" spc="-5" dirty="0">
                <a:latin typeface="Arial"/>
                <a:cs typeface="Arial"/>
              </a:rPr>
              <a:t>ligeros </a:t>
            </a:r>
            <a:r>
              <a:rPr sz="1600" spc="-10" dirty="0">
                <a:latin typeface="Arial"/>
                <a:cs typeface="Arial"/>
              </a:rPr>
              <a:t>dolores </a:t>
            </a:r>
            <a:r>
              <a:rPr sz="1600" dirty="0">
                <a:latin typeface="Arial"/>
                <a:cs typeface="Arial"/>
              </a:rPr>
              <a:t>a problemas médicos </a:t>
            </a:r>
            <a:r>
              <a:rPr sz="1600" spc="-10" dirty="0">
                <a:latin typeface="Arial"/>
                <a:cs typeface="Arial"/>
              </a:rPr>
              <a:t>más </a:t>
            </a:r>
            <a:r>
              <a:rPr sz="1600" spc="10" dirty="0">
                <a:latin typeface="Arial"/>
                <a:cs typeface="Arial"/>
              </a:rPr>
              <a:t>graves. Sus </a:t>
            </a:r>
            <a:r>
              <a:rPr sz="1600" dirty="0">
                <a:latin typeface="Arial"/>
                <a:cs typeface="Arial"/>
              </a:rPr>
              <a:t>dolencias </a:t>
            </a:r>
            <a:r>
              <a:rPr sz="1600" spc="30" dirty="0">
                <a:latin typeface="Arial"/>
                <a:cs typeface="Arial"/>
              </a:rPr>
              <a:t>son  </a:t>
            </a:r>
            <a:r>
              <a:rPr sz="1600" spc="-10" dirty="0">
                <a:latin typeface="Arial"/>
                <a:cs typeface="Arial"/>
              </a:rPr>
              <a:t>progresivas </a:t>
            </a:r>
            <a:r>
              <a:rPr sz="1600" dirty="0">
                <a:latin typeface="Arial"/>
                <a:cs typeface="Arial"/>
              </a:rPr>
              <a:t>y </a:t>
            </a:r>
            <a:r>
              <a:rPr sz="1600" spc="-20" dirty="0">
                <a:latin typeface="Arial"/>
                <a:cs typeface="Arial"/>
              </a:rPr>
              <a:t>los </a:t>
            </a:r>
            <a:r>
              <a:rPr sz="1600" spc="-5" dirty="0">
                <a:latin typeface="Arial"/>
                <a:cs typeface="Arial"/>
              </a:rPr>
              <a:t>síntomas </a:t>
            </a:r>
            <a:r>
              <a:rPr sz="1600" spc="5" dirty="0">
                <a:latin typeface="Arial"/>
                <a:cs typeface="Arial"/>
              </a:rPr>
              <a:t>empeoran, </a:t>
            </a:r>
            <a:r>
              <a:rPr sz="1600" spc="-5" dirty="0">
                <a:latin typeface="Arial"/>
                <a:cs typeface="Arial"/>
              </a:rPr>
              <a:t>además </a:t>
            </a:r>
            <a:r>
              <a:rPr sz="1600" spc="45" dirty="0">
                <a:latin typeface="Arial"/>
                <a:cs typeface="Arial"/>
              </a:rPr>
              <a:t>su </a:t>
            </a:r>
            <a:r>
              <a:rPr sz="1600" spc="-5" dirty="0">
                <a:latin typeface="Arial"/>
                <a:cs typeface="Arial"/>
              </a:rPr>
              <a:t>tratamiento </a:t>
            </a:r>
            <a:r>
              <a:rPr sz="1600" dirty="0">
                <a:latin typeface="Arial"/>
                <a:cs typeface="Arial"/>
              </a:rPr>
              <a:t>y recuperación  </a:t>
            </a:r>
            <a:r>
              <a:rPr sz="1600" spc="-10" dirty="0">
                <a:latin typeface="Arial"/>
                <a:cs typeface="Arial"/>
              </a:rPr>
              <a:t>suelen </a:t>
            </a:r>
            <a:r>
              <a:rPr sz="1600" dirty="0">
                <a:latin typeface="Arial"/>
                <a:cs typeface="Arial"/>
              </a:rPr>
              <a:t>ser</a:t>
            </a:r>
            <a:r>
              <a:rPr sz="1600" spc="-114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insatisfactorios.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4900" y="2070100"/>
            <a:ext cx="8089900" cy="0"/>
          </a:xfrm>
          <a:custGeom>
            <a:avLst/>
            <a:gdLst/>
            <a:ahLst/>
            <a:cxnLst/>
            <a:rect l="l" t="t" r="r" b="b"/>
            <a:pathLst>
              <a:path w="8089900">
                <a:moveTo>
                  <a:pt x="0" y="0"/>
                </a:moveTo>
                <a:lnTo>
                  <a:pt x="8089900" y="0"/>
                </a:lnTo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02700" y="2079625"/>
            <a:ext cx="304800" cy="295275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2857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225"/>
              </a:spcBef>
            </a:pP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23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01900" y="2159000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43000" y="2288539"/>
            <a:ext cx="5255260" cy="1104900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80"/>
              </a:spcBef>
            </a:pPr>
            <a:r>
              <a:rPr sz="1600" spc="20" dirty="0">
                <a:latin typeface="Arial"/>
                <a:cs typeface="Arial"/>
              </a:rPr>
              <a:t>¿Qué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95" dirty="0">
                <a:latin typeface="Arial"/>
                <a:cs typeface="Arial"/>
              </a:rPr>
              <a:t>son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50" dirty="0">
                <a:latin typeface="Arial"/>
                <a:cs typeface="Arial"/>
              </a:rPr>
              <a:t>estas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50" dirty="0">
                <a:latin typeface="Arial"/>
                <a:cs typeface="Arial"/>
              </a:rPr>
              <a:t>Enfermedades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90" dirty="0">
                <a:latin typeface="Arial"/>
                <a:cs typeface="Arial"/>
              </a:rPr>
              <a:t>y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85" dirty="0">
                <a:latin typeface="Arial"/>
                <a:cs typeface="Arial"/>
              </a:rPr>
              <a:t>como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45" dirty="0">
                <a:latin typeface="Arial"/>
                <a:cs typeface="Arial"/>
              </a:rPr>
              <a:t>se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75" dirty="0">
                <a:latin typeface="Arial"/>
                <a:cs typeface="Arial"/>
              </a:rPr>
              <a:t>reconocen?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80"/>
              </a:spcBef>
            </a:pPr>
            <a:r>
              <a:rPr sz="1600" i="1" spc="-5" dirty="0">
                <a:latin typeface="Arial"/>
                <a:cs typeface="Arial"/>
              </a:rPr>
              <a:t>Estas </a:t>
            </a:r>
            <a:r>
              <a:rPr sz="1600" i="1" dirty="0">
                <a:latin typeface="Arial"/>
                <a:cs typeface="Arial"/>
              </a:rPr>
              <a:t>enfermedades </a:t>
            </a:r>
            <a:r>
              <a:rPr sz="1600" i="1" spc="-5" dirty="0">
                <a:latin typeface="Arial"/>
                <a:cs typeface="Arial"/>
              </a:rPr>
              <a:t>se </a:t>
            </a:r>
            <a:r>
              <a:rPr sz="1600" i="1" dirty="0">
                <a:latin typeface="Arial"/>
                <a:cs typeface="Arial"/>
              </a:rPr>
              <a:t>definen</a:t>
            </a:r>
            <a:r>
              <a:rPr sz="1600" i="1" spc="-170" dirty="0">
                <a:latin typeface="Arial"/>
                <a:cs typeface="Arial"/>
              </a:rPr>
              <a:t> </a:t>
            </a:r>
            <a:r>
              <a:rPr sz="1600" i="1" spc="10" dirty="0">
                <a:latin typeface="Arial"/>
                <a:cs typeface="Arial"/>
              </a:rPr>
              <a:t>como:</a:t>
            </a:r>
            <a:endParaRPr sz="1600">
              <a:latin typeface="Arial"/>
              <a:cs typeface="Arial"/>
            </a:endParaRPr>
          </a:p>
          <a:p>
            <a:pPr marL="203200" indent="-190500">
              <a:lnSpc>
                <a:spcPct val="100000"/>
              </a:lnSpc>
              <a:spcBef>
                <a:spcPts val="980"/>
              </a:spcBef>
              <a:buClr>
                <a:srgbClr val="E9822D"/>
              </a:buClr>
              <a:buChar char="•"/>
              <a:tabLst>
                <a:tab pos="203200" algn="l"/>
              </a:tabLst>
            </a:pPr>
            <a:r>
              <a:rPr sz="1600" spc="-10" dirty="0">
                <a:latin typeface="Arial"/>
                <a:cs typeface="Arial"/>
              </a:rPr>
              <a:t>Trastornos </a:t>
            </a:r>
            <a:r>
              <a:rPr sz="1600" dirty="0">
                <a:latin typeface="Arial"/>
                <a:cs typeface="Arial"/>
              </a:rPr>
              <a:t>músculo </a:t>
            </a:r>
            <a:r>
              <a:rPr sz="1600" spc="-5" dirty="0">
                <a:latin typeface="Arial"/>
                <a:cs typeface="Arial"/>
              </a:rPr>
              <a:t>esqueléticos </a:t>
            </a:r>
            <a:r>
              <a:rPr sz="1600" dirty="0">
                <a:latin typeface="Arial"/>
                <a:cs typeface="Arial"/>
              </a:rPr>
              <a:t>o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lesiones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43000" y="3378200"/>
            <a:ext cx="4209415" cy="246634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89865" marR="5080">
              <a:lnSpc>
                <a:spcPts val="1900"/>
              </a:lnSpc>
              <a:spcBef>
                <a:spcPts val="180"/>
              </a:spcBef>
            </a:pPr>
            <a:r>
              <a:rPr sz="1600" spc="-15" dirty="0">
                <a:latin typeface="Arial"/>
                <a:cs typeface="Arial"/>
              </a:rPr>
              <a:t>músculo </a:t>
            </a:r>
            <a:r>
              <a:rPr sz="1600" spc="-5" dirty="0">
                <a:latin typeface="Arial"/>
                <a:cs typeface="Arial"/>
              </a:rPr>
              <a:t>esqueléticas </a:t>
            </a:r>
            <a:r>
              <a:rPr sz="1600" dirty="0">
                <a:latin typeface="Arial"/>
                <a:cs typeface="Arial"/>
              </a:rPr>
              <a:t>que </a:t>
            </a:r>
            <a:r>
              <a:rPr sz="1600" spc="15" dirty="0">
                <a:latin typeface="Arial"/>
                <a:cs typeface="Arial"/>
              </a:rPr>
              <a:t>afectan</a:t>
            </a:r>
            <a:r>
              <a:rPr sz="1600" spc="-13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tendones,  </a:t>
            </a:r>
            <a:r>
              <a:rPr sz="1600" spc="-15" dirty="0">
                <a:latin typeface="Arial"/>
                <a:cs typeface="Arial"/>
              </a:rPr>
              <a:t>músculos </a:t>
            </a:r>
            <a:r>
              <a:rPr sz="1600" dirty="0">
                <a:latin typeface="Arial"/>
                <a:cs typeface="Arial"/>
              </a:rPr>
              <a:t>y nervios de </a:t>
            </a:r>
            <a:r>
              <a:rPr sz="1600" spc="-5" dirty="0">
                <a:latin typeface="Arial"/>
                <a:cs typeface="Arial"/>
              </a:rPr>
              <a:t>manos, muñecas,  </a:t>
            </a:r>
            <a:r>
              <a:rPr sz="1600" dirty="0">
                <a:latin typeface="Arial"/>
                <a:cs typeface="Arial"/>
              </a:rPr>
              <a:t>codos, </a:t>
            </a:r>
            <a:r>
              <a:rPr sz="1600" spc="-20" dirty="0">
                <a:latin typeface="Arial"/>
                <a:cs typeface="Arial"/>
              </a:rPr>
              <a:t>hombros, </a:t>
            </a:r>
            <a:r>
              <a:rPr sz="1600" spc="-5" dirty="0">
                <a:latin typeface="Arial"/>
                <a:cs typeface="Arial"/>
              </a:rPr>
              <a:t>cuello, </a:t>
            </a:r>
            <a:r>
              <a:rPr sz="1600" spc="-15" dirty="0">
                <a:latin typeface="Arial"/>
                <a:cs typeface="Arial"/>
              </a:rPr>
              <a:t>rodillas </a:t>
            </a:r>
            <a:r>
              <a:rPr sz="1600" dirty="0">
                <a:latin typeface="Arial"/>
                <a:cs typeface="Arial"/>
              </a:rPr>
              <a:t>y</a:t>
            </a:r>
            <a:r>
              <a:rPr sz="1600" spc="65" dirty="0">
                <a:latin typeface="Arial"/>
                <a:cs typeface="Arial"/>
              </a:rPr>
              <a:t> </a:t>
            </a:r>
            <a:r>
              <a:rPr sz="1600" spc="10" dirty="0">
                <a:latin typeface="Arial"/>
                <a:cs typeface="Arial"/>
              </a:rPr>
              <a:t>pies.</a:t>
            </a:r>
            <a:endParaRPr sz="1600">
              <a:latin typeface="Arial"/>
              <a:cs typeface="Arial"/>
            </a:endParaRPr>
          </a:p>
          <a:p>
            <a:pPr marL="189865" marR="88900" indent="-177800">
              <a:lnSpc>
                <a:spcPts val="1900"/>
              </a:lnSpc>
              <a:spcBef>
                <a:spcPts val="1000"/>
              </a:spcBef>
              <a:buClr>
                <a:srgbClr val="E9822D"/>
              </a:buClr>
              <a:buChar char="•"/>
              <a:tabLst>
                <a:tab pos="190500" algn="l"/>
              </a:tabLst>
            </a:pPr>
            <a:r>
              <a:rPr sz="1600" dirty="0">
                <a:latin typeface="Arial"/>
                <a:cs typeface="Arial"/>
              </a:rPr>
              <a:t>Algunas de </a:t>
            </a:r>
            <a:r>
              <a:rPr sz="1600" spc="-5" dirty="0">
                <a:latin typeface="Arial"/>
                <a:cs typeface="Arial"/>
              </a:rPr>
              <a:t>ellas </a:t>
            </a:r>
            <a:r>
              <a:rPr sz="1600" dirty="0">
                <a:latin typeface="Arial"/>
                <a:cs typeface="Arial"/>
              </a:rPr>
              <a:t>son: </a:t>
            </a:r>
            <a:r>
              <a:rPr sz="1600" spc="70" dirty="0">
                <a:latin typeface="Arial"/>
                <a:cs typeface="Arial"/>
              </a:rPr>
              <a:t>tendinitis,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70" dirty="0">
                <a:latin typeface="Arial"/>
                <a:cs typeface="Arial"/>
              </a:rPr>
              <a:t>manguito  </a:t>
            </a:r>
            <a:r>
              <a:rPr sz="1600" spc="65" dirty="0">
                <a:latin typeface="Arial"/>
                <a:cs typeface="Arial"/>
              </a:rPr>
              <a:t>rotador, </a:t>
            </a:r>
            <a:r>
              <a:rPr sz="1600" spc="70" dirty="0">
                <a:latin typeface="Arial"/>
                <a:cs typeface="Arial"/>
              </a:rPr>
              <a:t>túnel </a:t>
            </a:r>
            <a:r>
              <a:rPr sz="1600" spc="60" dirty="0">
                <a:latin typeface="Arial"/>
                <a:cs typeface="Arial"/>
              </a:rPr>
              <a:t>carpiano, </a:t>
            </a:r>
            <a:r>
              <a:rPr sz="1600" spc="85" dirty="0">
                <a:latin typeface="Arial"/>
                <a:cs typeface="Arial"/>
              </a:rPr>
              <a:t>epicondilitis  </a:t>
            </a:r>
            <a:r>
              <a:rPr sz="1600" spc="45" dirty="0">
                <a:latin typeface="Arial"/>
                <a:cs typeface="Arial"/>
              </a:rPr>
              <a:t>entre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55" dirty="0">
                <a:latin typeface="Arial"/>
                <a:cs typeface="Arial"/>
              </a:rPr>
              <a:t>otras.</a:t>
            </a:r>
            <a:endParaRPr sz="1600">
              <a:latin typeface="Arial"/>
              <a:cs typeface="Arial"/>
            </a:endParaRPr>
          </a:p>
          <a:p>
            <a:pPr marL="190500" marR="201930" indent="-177800">
              <a:lnSpc>
                <a:spcPct val="101600"/>
              </a:lnSpc>
              <a:spcBef>
                <a:spcPts val="890"/>
              </a:spcBef>
              <a:buClr>
                <a:srgbClr val="E9822D"/>
              </a:buClr>
              <a:buChar char="•"/>
              <a:tabLst>
                <a:tab pos="190500" algn="l"/>
              </a:tabLst>
            </a:pPr>
            <a:r>
              <a:rPr sz="1600" dirty="0">
                <a:latin typeface="Arial"/>
                <a:cs typeface="Arial"/>
              </a:rPr>
              <a:t>Para </a:t>
            </a:r>
            <a:r>
              <a:rPr sz="1600" spc="-10" dirty="0">
                <a:latin typeface="Arial"/>
                <a:cs typeface="Arial"/>
              </a:rPr>
              <a:t>reconocerlas </a:t>
            </a:r>
            <a:r>
              <a:rPr sz="1600" spc="-5" dirty="0">
                <a:latin typeface="Arial"/>
                <a:cs typeface="Arial"/>
              </a:rPr>
              <a:t>se </a:t>
            </a:r>
            <a:r>
              <a:rPr sz="1600" spc="5" dirty="0">
                <a:latin typeface="Arial"/>
                <a:cs typeface="Arial"/>
              </a:rPr>
              <a:t>debe </a:t>
            </a:r>
            <a:r>
              <a:rPr sz="1600" spc="-10" dirty="0">
                <a:latin typeface="Arial"/>
                <a:cs typeface="Arial"/>
              </a:rPr>
              <a:t>colocar mucha  atención </a:t>
            </a:r>
            <a:r>
              <a:rPr sz="1600" spc="50" dirty="0">
                <a:latin typeface="Arial"/>
                <a:cs typeface="Arial"/>
              </a:rPr>
              <a:t>en </a:t>
            </a:r>
            <a:r>
              <a:rPr sz="1600" spc="-20" dirty="0">
                <a:latin typeface="Arial"/>
                <a:cs typeface="Arial"/>
              </a:rPr>
              <a:t>los </a:t>
            </a:r>
            <a:r>
              <a:rPr sz="1600" spc="65" dirty="0">
                <a:latin typeface="Arial"/>
                <a:cs typeface="Arial"/>
              </a:rPr>
              <a:t>síntomas, </a:t>
            </a:r>
            <a:r>
              <a:rPr sz="1600" spc="55" dirty="0">
                <a:latin typeface="Arial"/>
                <a:cs typeface="Arial"/>
              </a:rPr>
              <a:t>recuerde </a:t>
            </a:r>
            <a:r>
              <a:rPr sz="1600" spc="70" dirty="0">
                <a:latin typeface="Arial"/>
                <a:cs typeface="Arial"/>
              </a:rPr>
              <a:t>que  estos pueden</a:t>
            </a:r>
            <a:r>
              <a:rPr sz="1600" spc="-145" dirty="0">
                <a:latin typeface="Arial"/>
                <a:cs typeface="Arial"/>
              </a:rPr>
              <a:t> </a:t>
            </a:r>
            <a:r>
              <a:rPr sz="1600" spc="75" dirty="0">
                <a:latin typeface="Arial"/>
                <a:cs typeface="Arial"/>
              </a:rPr>
              <a:t>confundirse.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50900" y="24384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0"/>
                </a:move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676900" y="3594100"/>
            <a:ext cx="3454400" cy="2743200"/>
          </a:xfrm>
          <a:custGeom>
            <a:avLst/>
            <a:gdLst/>
            <a:ahLst/>
            <a:cxnLst/>
            <a:rect l="l" t="t" r="r" b="b"/>
            <a:pathLst>
              <a:path w="3454400" h="2743200">
                <a:moveTo>
                  <a:pt x="0" y="0"/>
                </a:moveTo>
                <a:lnTo>
                  <a:pt x="0" y="2743200"/>
                </a:lnTo>
                <a:lnTo>
                  <a:pt x="3454400" y="2743200"/>
                </a:lnTo>
                <a:lnTo>
                  <a:pt x="3454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753100" y="3517900"/>
            <a:ext cx="3454399" cy="2768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740400" y="3505200"/>
            <a:ext cx="3467100" cy="2781300"/>
          </a:xfrm>
          <a:custGeom>
            <a:avLst/>
            <a:gdLst/>
            <a:ahLst/>
            <a:cxnLst/>
            <a:rect l="l" t="t" r="r" b="b"/>
            <a:pathLst>
              <a:path w="3467100" h="2781300">
                <a:moveTo>
                  <a:pt x="0" y="0"/>
                </a:moveTo>
                <a:lnTo>
                  <a:pt x="0" y="2781300"/>
                </a:lnTo>
                <a:lnTo>
                  <a:pt x="3467100" y="2781300"/>
                </a:lnTo>
                <a:lnTo>
                  <a:pt x="3467100" y="0"/>
                </a:lnTo>
                <a:lnTo>
                  <a:pt x="0" y="0"/>
                </a:lnTo>
                <a:close/>
              </a:path>
            </a:pathLst>
          </a:custGeom>
          <a:ln w="19049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483600" y="6121400"/>
            <a:ext cx="723900" cy="165100"/>
          </a:xfrm>
          <a:custGeom>
            <a:avLst/>
            <a:gdLst/>
            <a:ahLst/>
            <a:cxnLst/>
            <a:rect l="l" t="t" r="r" b="b"/>
            <a:pathLst>
              <a:path w="723900" h="165100">
                <a:moveTo>
                  <a:pt x="0" y="0"/>
                </a:moveTo>
                <a:lnTo>
                  <a:pt x="0" y="165100"/>
                </a:lnTo>
                <a:lnTo>
                  <a:pt x="723900" y="165100"/>
                </a:lnTo>
                <a:lnTo>
                  <a:pt x="7239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4900" y="2070100"/>
            <a:ext cx="8089900" cy="0"/>
          </a:xfrm>
          <a:custGeom>
            <a:avLst/>
            <a:gdLst/>
            <a:ahLst/>
            <a:cxnLst/>
            <a:rect l="l" t="t" r="r" b="b"/>
            <a:pathLst>
              <a:path w="8089900">
                <a:moveTo>
                  <a:pt x="0" y="0"/>
                </a:moveTo>
                <a:lnTo>
                  <a:pt x="8089900" y="0"/>
                </a:lnTo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02700" y="2079625"/>
            <a:ext cx="304800" cy="295275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2857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225"/>
              </a:spcBef>
            </a:pP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24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01900" y="2159000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498600" y="3251200"/>
            <a:ext cx="6973570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POR </a:t>
            </a:r>
            <a:r>
              <a:rPr sz="1800" spc="20" dirty="0">
                <a:latin typeface="Arial"/>
                <a:cs typeface="Arial"/>
              </a:rPr>
              <a:t>EJEMPLO: </a:t>
            </a:r>
            <a:r>
              <a:rPr sz="1800" spc="-5" dirty="0">
                <a:latin typeface="Arial"/>
                <a:cs typeface="Arial"/>
              </a:rPr>
              <a:t>SI </a:t>
            </a:r>
            <a:r>
              <a:rPr sz="1800" dirty="0">
                <a:latin typeface="Arial"/>
                <a:cs typeface="Arial"/>
              </a:rPr>
              <a:t>A </a:t>
            </a:r>
            <a:r>
              <a:rPr sz="1800" spc="-5" dirty="0">
                <a:latin typeface="Arial"/>
                <a:cs typeface="Arial"/>
              </a:rPr>
              <a:t>TRABAJAR </a:t>
            </a:r>
            <a:r>
              <a:rPr sz="1800" dirty="0">
                <a:latin typeface="Arial"/>
                <a:cs typeface="Arial"/>
              </a:rPr>
              <a:t>8 </a:t>
            </a:r>
            <a:r>
              <a:rPr sz="1800" spc="-5" dirty="0">
                <a:latin typeface="Arial"/>
                <a:cs typeface="Arial"/>
              </a:rPr>
              <a:t>HORAS </a:t>
            </a:r>
            <a:r>
              <a:rPr sz="1800" spc="-55" dirty="0">
                <a:latin typeface="Arial"/>
                <a:cs typeface="Arial"/>
              </a:rPr>
              <a:t>AL </a:t>
            </a:r>
            <a:r>
              <a:rPr sz="1800" spc="30" dirty="0">
                <a:latin typeface="Arial"/>
                <a:cs typeface="Arial"/>
              </a:rPr>
              <a:t>DÍA </a:t>
            </a:r>
            <a:r>
              <a:rPr sz="1800" spc="-5" dirty="0">
                <a:latin typeface="Arial"/>
                <a:cs typeface="Arial"/>
              </a:rPr>
              <a:t>SENTADO,</a:t>
            </a:r>
            <a:r>
              <a:rPr sz="1800" spc="39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LE  </a:t>
            </a:r>
            <a:r>
              <a:rPr sz="1800" spc="-15" dirty="0">
                <a:latin typeface="Arial"/>
                <a:cs typeface="Arial"/>
              </a:rPr>
              <a:t>AGREGAMOS </a:t>
            </a:r>
            <a:r>
              <a:rPr sz="1800" spc="30" dirty="0">
                <a:latin typeface="Arial"/>
                <a:cs typeface="Arial"/>
              </a:rPr>
              <a:t>UNA </a:t>
            </a:r>
            <a:r>
              <a:rPr sz="1800" spc="10" dirty="0">
                <a:latin typeface="Arial"/>
                <a:cs typeface="Arial"/>
              </a:rPr>
              <a:t>OFICINA </a:t>
            </a:r>
            <a:r>
              <a:rPr sz="1800" spc="-5" dirty="0">
                <a:latin typeface="Arial"/>
                <a:cs typeface="Arial"/>
              </a:rPr>
              <a:t>CON MUCHO RUIDO, </a:t>
            </a:r>
            <a:r>
              <a:rPr sz="1800" spc="10" dirty="0">
                <a:latin typeface="Arial"/>
                <a:cs typeface="Arial"/>
              </a:rPr>
              <a:t>NUESTRO  </a:t>
            </a:r>
            <a:r>
              <a:rPr sz="1800" spc="-5" dirty="0">
                <a:latin typeface="Arial"/>
                <a:cs typeface="Arial"/>
              </a:rPr>
              <a:t>CUERPO CON UNA </a:t>
            </a:r>
            <a:r>
              <a:rPr sz="1800" spc="10" dirty="0">
                <a:latin typeface="Arial"/>
                <a:cs typeface="Arial"/>
              </a:rPr>
              <a:t>POSTURA </a:t>
            </a:r>
            <a:r>
              <a:rPr sz="1800" spc="-15" dirty="0">
                <a:latin typeface="Arial"/>
                <a:cs typeface="Arial"/>
              </a:rPr>
              <a:t>INCORRECTA, </a:t>
            </a:r>
            <a:r>
              <a:rPr sz="1800" spc="-5" dirty="0">
                <a:latin typeface="Arial"/>
                <a:cs typeface="Arial"/>
              </a:rPr>
              <a:t>EL </a:t>
            </a:r>
            <a:r>
              <a:rPr sz="1800" spc="10" dirty="0">
                <a:latin typeface="Arial"/>
                <a:cs typeface="Arial"/>
              </a:rPr>
              <a:t>MONITOR  </a:t>
            </a:r>
            <a:r>
              <a:rPr sz="1800" spc="-15" dirty="0">
                <a:latin typeface="Arial"/>
                <a:cs typeface="Arial"/>
              </a:rPr>
              <a:t>DEMASIADO </a:t>
            </a:r>
            <a:r>
              <a:rPr sz="1800" spc="-5" dirty="0">
                <a:latin typeface="Arial"/>
                <a:cs typeface="Arial"/>
              </a:rPr>
              <a:t>ALTO </a:t>
            </a:r>
            <a:r>
              <a:rPr sz="1800" dirty="0">
                <a:latin typeface="Arial"/>
                <a:cs typeface="Arial"/>
              </a:rPr>
              <a:t>Y </a:t>
            </a:r>
            <a:r>
              <a:rPr sz="1800" spc="-5" dirty="0">
                <a:latin typeface="Arial"/>
                <a:cs typeface="Arial"/>
              </a:rPr>
              <a:t>SE TIENE POCA PARTICIPACIÓN EN </a:t>
            </a:r>
            <a:r>
              <a:rPr sz="1800" spc="45" dirty="0">
                <a:latin typeface="Arial"/>
                <a:cs typeface="Arial"/>
              </a:rPr>
              <a:t>LA  </a:t>
            </a:r>
            <a:r>
              <a:rPr sz="1800" spc="20" dirty="0">
                <a:latin typeface="Arial"/>
                <a:cs typeface="Arial"/>
              </a:rPr>
              <a:t>TOMA </a:t>
            </a:r>
            <a:r>
              <a:rPr sz="1800" spc="-5" dirty="0">
                <a:latin typeface="Arial"/>
                <a:cs typeface="Arial"/>
              </a:rPr>
              <a:t>DE </a:t>
            </a:r>
            <a:r>
              <a:rPr sz="1800" spc="-15" dirty="0">
                <a:latin typeface="Arial"/>
                <a:cs typeface="Arial"/>
              </a:rPr>
              <a:t>DECISIONES. </a:t>
            </a:r>
            <a:r>
              <a:rPr sz="1800" spc="5" dirty="0">
                <a:latin typeface="Arial"/>
                <a:cs typeface="Arial"/>
              </a:rPr>
              <a:t>CLARAMENTE </a:t>
            </a:r>
            <a:r>
              <a:rPr sz="1800" spc="-5" dirty="0">
                <a:latin typeface="Arial"/>
                <a:cs typeface="Arial"/>
              </a:rPr>
              <a:t>EXISTEN </a:t>
            </a:r>
            <a:r>
              <a:rPr sz="1800" spc="-20" dirty="0">
                <a:latin typeface="Arial"/>
                <a:cs typeface="Arial"/>
              </a:rPr>
              <a:t>VARIOS  </a:t>
            </a:r>
            <a:r>
              <a:rPr sz="1800" spc="-5" dirty="0">
                <a:latin typeface="Arial"/>
                <a:cs typeface="Arial"/>
              </a:rPr>
              <a:t>FACTORES DE </a:t>
            </a:r>
            <a:r>
              <a:rPr sz="1800" spc="-20" dirty="0">
                <a:latin typeface="Arial"/>
                <a:cs typeface="Arial"/>
              </a:rPr>
              <a:t>RIESGOS </a:t>
            </a:r>
            <a:r>
              <a:rPr sz="1800" spc="-5" dirty="0">
                <a:latin typeface="Arial"/>
                <a:cs typeface="Arial"/>
              </a:rPr>
              <a:t>EN </a:t>
            </a:r>
            <a:r>
              <a:rPr sz="1800" spc="20" dirty="0">
                <a:latin typeface="Arial"/>
                <a:cs typeface="Arial"/>
              </a:rPr>
              <a:t>ESTA</a:t>
            </a:r>
            <a:r>
              <a:rPr sz="1800" spc="-9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SITUACIÓN.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4900" y="2070100"/>
            <a:ext cx="8089900" cy="0"/>
          </a:xfrm>
          <a:custGeom>
            <a:avLst/>
            <a:gdLst/>
            <a:ahLst/>
            <a:cxnLst/>
            <a:rect l="l" t="t" r="r" b="b"/>
            <a:pathLst>
              <a:path w="8089900">
                <a:moveTo>
                  <a:pt x="0" y="0"/>
                </a:moveTo>
                <a:lnTo>
                  <a:pt x="8089900" y="0"/>
                </a:lnTo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02700" y="2079625"/>
            <a:ext cx="304800" cy="295275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2857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225"/>
              </a:spcBef>
            </a:pP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25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01900" y="2159000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50900" y="24638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0"/>
                </a:move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42898" y="2313939"/>
            <a:ext cx="6793865" cy="3454400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80"/>
              </a:spcBef>
            </a:pPr>
            <a:r>
              <a:rPr sz="1600" spc="45" dirty="0">
                <a:latin typeface="Arial"/>
                <a:cs typeface="Arial"/>
              </a:rPr>
              <a:t>¿Cuáles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95" dirty="0">
                <a:latin typeface="Arial"/>
                <a:cs typeface="Arial"/>
              </a:rPr>
              <a:t>son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80" dirty="0">
                <a:latin typeface="Arial"/>
                <a:cs typeface="Arial"/>
              </a:rPr>
              <a:t>los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75" dirty="0">
                <a:latin typeface="Arial"/>
                <a:cs typeface="Arial"/>
              </a:rPr>
              <a:t>posibles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60" dirty="0">
                <a:latin typeface="Arial"/>
                <a:cs typeface="Arial"/>
              </a:rPr>
              <a:t>factores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55" dirty="0">
                <a:latin typeface="Arial"/>
                <a:cs typeface="Arial"/>
              </a:rPr>
              <a:t>de</a:t>
            </a:r>
            <a:r>
              <a:rPr sz="1600" spc="60" dirty="0">
                <a:latin typeface="Arial"/>
                <a:cs typeface="Arial"/>
              </a:rPr>
              <a:t> </a:t>
            </a:r>
            <a:r>
              <a:rPr sz="1600" spc="70" dirty="0">
                <a:latin typeface="Arial"/>
                <a:cs typeface="Arial"/>
              </a:rPr>
              <a:t>riesgo?</a:t>
            </a:r>
            <a:endParaRPr sz="1600">
              <a:latin typeface="Arial"/>
              <a:cs typeface="Arial"/>
            </a:endParaRPr>
          </a:p>
          <a:p>
            <a:pPr marL="12700" marR="5080">
              <a:lnSpc>
                <a:spcPct val="104200"/>
              </a:lnSpc>
              <a:spcBef>
                <a:spcPts val="800"/>
              </a:spcBef>
            </a:pPr>
            <a:r>
              <a:rPr sz="1600" i="1" spc="40" dirty="0">
                <a:latin typeface="Arial"/>
                <a:cs typeface="Arial"/>
              </a:rPr>
              <a:t>Factores </a:t>
            </a:r>
            <a:r>
              <a:rPr sz="1600" i="1" spc="5" dirty="0">
                <a:latin typeface="Arial"/>
                <a:cs typeface="Arial"/>
              </a:rPr>
              <a:t>de </a:t>
            </a:r>
            <a:r>
              <a:rPr sz="1600" i="1" spc="65" dirty="0">
                <a:latin typeface="Arial"/>
                <a:cs typeface="Arial"/>
              </a:rPr>
              <a:t>riesgo </a:t>
            </a:r>
            <a:r>
              <a:rPr sz="1600" i="1" spc="70" dirty="0">
                <a:latin typeface="Arial"/>
                <a:cs typeface="Arial"/>
              </a:rPr>
              <a:t>psicosocial </a:t>
            </a:r>
            <a:r>
              <a:rPr sz="1600" i="1" spc="60" dirty="0">
                <a:latin typeface="Arial"/>
                <a:cs typeface="Arial"/>
              </a:rPr>
              <a:t>laboral </a:t>
            </a:r>
            <a:r>
              <a:rPr sz="1600" i="1" spc="50" dirty="0">
                <a:latin typeface="Arial"/>
                <a:cs typeface="Arial"/>
              </a:rPr>
              <a:t>pueden </a:t>
            </a:r>
            <a:r>
              <a:rPr sz="1600" i="1" spc="65" dirty="0">
                <a:latin typeface="Arial"/>
                <a:cs typeface="Arial"/>
              </a:rPr>
              <a:t>transformarse </a:t>
            </a:r>
            <a:r>
              <a:rPr sz="1600" i="1" spc="60" dirty="0">
                <a:latin typeface="Arial"/>
                <a:cs typeface="Arial"/>
              </a:rPr>
              <a:t>según </a:t>
            </a:r>
            <a:r>
              <a:rPr sz="1600" i="1" spc="20" dirty="0">
                <a:latin typeface="Arial"/>
                <a:cs typeface="Arial"/>
              </a:rPr>
              <a:t>la  </a:t>
            </a:r>
            <a:r>
              <a:rPr sz="1600" i="1" spc="60" dirty="0">
                <a:latin typeface="Arial"/>
                <a:cs typeface="Arial"/>
              </a:rPr>
              <a:t>percepción </a:t>
            </a:r>
            <a:r>
              <a:rPr sz="1600" i="1" spc="5" dirty="0">
                <a:latin typeface="Arial"/>
                <a:cs typeface="Arial"/>
              </a:rPr>
              <a:t>de </a:t>
            </a:r>
            <a:r>
              <a:rPr sz="1600" i="1" dirty="0">
                <a:latin typeface="Arial"/>
                <a:cs typeface="Arial"/>
              </a:rPr>
              <a:t>cada </a:t>
            </a:r>
            <a:r>
              <a:rPr sz="1600" i="1" spc="100" dirty="0">
                <a:latin typeface="Arial"/>
                <a:cs typeface="Arial"/>
              </a:rPr>
              <a:t>uno </a:t>
            </a:r>
            <a:r>
              <a:rPr sz="1600" i="1" spc="45" dirty="0">
                <a:latin typeface="Arial"/>
                <a:cs typeface="Arial"/>
              </a:rPr>
              <a:t>en</a:t>
            </a:r>
            <a:r>
              <a:rPr sz="1600" i="1" spc="-25" dirty="0">
                <a:latin typeface="Arial"/>
                <a:cs typeface="Arial"/>
              </a:rPr>
              <a:t> </a:t>
            </a:r>
            <a:r>
              <a:rPr sz="1600" i="1" spc="75" dirty="0">
                <a:latin typeface="Arial"/>
                <a:cs typeface="Arial"/>
              </a:rPr>
              <a:t>riesgos: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00">
              <a:latin typeface="Times New Roman"/>
              <a:cs typeface="Times New Roman"/>
            </a:endParaRPr>
          </a:p>
          <a:p>
            <a:pPr marL="190500" indent="-178435">
              <a:lnSpc>
                <a:spcPct val="100000"/>
              </a:lnSpc>
              <a:spcBef>
                <a:spcPts val="5"/>
              </a:spcBef>
              <a:buClr>
                <a:srgbClr val="E9822D"/>
              </a:buClr>
              <a:buChar char="•"/>
              <a:tabLst>
                <a:tab pos="191135" algn="l"/>
              </a:tabLst>
            </a:pPr>
            <a:r>
              <a:rPr sz="1600" spc="5" dirty="0">
                <a:latin typeface="Arial"/>
                <a:cs typeface="Arial"/>
              </a:rPr>
              <a:t>Contenidos </a:t>
            </a:r>
            <a:r>
              <a:rPr sz="1600" dirty="0">
                <a:latin typeface="Arial"/>
                <a:cs typeface="Arial"/>
              </a:rPr>
              <a:t>de </a:t>
            </a:r>
            <a:r>
              <a:rPr sz="1600" spc="-30" dirty="0">
                <a:latin typeface="Arial"/>
                <a:cs typeface="Arial"/>
              </a:rPr>
              <a:t>la </a:t>
            </a:r>
            <a:r>
              <a:rPr sz="1600" dirty="0">
                <a:latin typeface="Arial"/>
                <a:cs typeface="Arial"/>
              </a:rPr>
              <a:t>o </a:t>
            </a:r>
            <a:r>
              <a:rPr sz="1600" spc="-20" dirty="0">
                <a:latin typeface="Arial"/>
                <a:cs typeface="Arial"/>
              </a:rPr>
              <a:t>las </a:t>
            </a:r>
            <a:r>
              <a:rPr sz="1600" spc="-10" dirty="0">
                <a:latin typeface="Arial"/>
                <a:cs typeface="Arial"/>
              </a:rPr>
              <a:t>tareas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4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trabajo.</a:t>
            </a:r>
            <a:endParaRPr sz="1600">
              <a:latin typeface="Arial"/>
              <a:cs typeface="Arial"/>
            </a:endParaRPr>
          </a:p>
          <a:p>
            <a:pPr marL="190500" indent="-178435">
              <a:lnSpc>
                <a:spcPct val="100000"/>
              </a:lnSpc>
              <a:spcBef>
                <a:spcPts val="1180"/>
              </a:spcBef>
              <a:buClr>
                <a:srgbClr val="E9822D"/>
              </a:buClr>
              <a:buChar char="•"/>
              <a:tabLst>
                <a:tab pos="191135" algn="l"/>
              </a:tabLst>
            </a:pPr>
            <a:r>
              <a:rPr sz="1600" spc="5" dirty="0">
                <a:latin typeface="Arial"/>
                <a:cs typeface="Arial"/>
              </a:rPr>
              <a:t>Duración </a:t>
            </a:r>
            <a:r>
              <a:rPr sz="1600" dirty="0">
                <a:latin typeface="Arial"/>
                <a:cs typeface="Arial"/>
              </a:rPr>
              <a:t>de </a:t>
            </a:r>
            <a:r>
              <a:rPr sz="1600" spc="-30" dirty="0">
                <a:latin typeface="Arial"/>
                <a:cs typeface="Arial"/>
              </a:rPr>
              <a:t>la </a:t>
            </a:r>
            <a:r>
              <a:rPr sz="1600" spc="5" dirty="0">
                <a:latin typeface="Arial"/>
                <a:cs typeface="Arial"/>
              </a:rPr>
              <a:t>tarea.</a:t>
            </a:r>
            <a:endParaRPr sz="1600">
              <a:latin typeface="Arial"/>
              <a:cs typeface="Arial"/>
            </a:endParaRPr>
          </a:p>
          <a:p>
            <a:pPr marL="190500" indent="-178435">
              <a:lnSpc>
                <a:spcPct val="100000"/>
              </a:lnSpc>
              <a:spcBef>
                <a:spcPts val="1280"/>
              </a:spcBef>
              <a:buClr>
                <a:srgbClr val="E9822D"/>
              </a:buClr>
              <a:buChar char="•"/>
              <a:tabLst>
                <a:tab pos="191135" algn="l"/>
              </a:tabLst>
            </a:pPr>
            <a:r>
              <a:rPr sz="1600" dirty="0">
                <a:latin typeface="Arial"/>
                <a:cs typeface="Arial"/>
              </a:rPr>
              <a:t>Carga y </a:t>
            </a:r>
            <a:r>
              <a:rPr sz="1600" spc="-15" dirty="0">
                <a:latin typeface="Arial"/>
                <a:cs typeface="Arial"/>
              </a:rPr>
              <a:t>ritmo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4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trabajo.</a:t>
            </a:r>
            <a:endParaRPr sz="1600">
              <a:latin typeface="Arial"/>
              <a:cs typeface="Arial"/>
            </a:endParaRPr>
          </a:p>
          <a:p>
            <a:pPr marL="203200" indent="-191135">
              <a:lnSpc>
                <a:spcPct val="100000"/>
              </a:lnSpc>
              <a:spcBef>
                <a:spcPts val="1180"/>
              </a:spcBef>
              <a:buClr>
                <a:srgbClr val="E9822D"/>
              </a:buClr>
              <a:buChar char="•"/>
              <a:tabLst>
                <a:tab pos="203835" algn="l"/>
              </a:tabLst>
            </a:pPr>
            <a:r>
              <a:rPr sz="1600" spc="-10" dirty="0">
                <a:latin typeface="Arial"/>
                <a:cs typeface="Arial"/>
              </a:rPr>
              <a:t>Horarios </a:t>
            </a:r>
            <a:r>
              <a:rPr sz="1600" dirty="0">
                <a:latin typeface="Arial"/>
                <a:cs typeface="Arial"/>
              </a:rPr>
              <a:t>y</a:t>
            </a:r>
            <a:r>
              <a:rPr sz="1600" spc="-9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control.</a:t>
            </a:r>
            <a:endParaRPr sz="1600">
              <a:latin typeface="Arial"/>
              <a:cs typeface="Arial"/>
            </a:endParaRPr>
          </a:p>
          <a:p>
            <a:pPr marL="190500" indent="-178435">
              <a:lnSpc>
                <a:spcPct val="100000"/>
              </a:lnSpc>
              <a:spcBef>
                <a:spcPts val="1180"/>
              </a:spcBef>
              <a:buClr>
                <a:srgbClr val="E9822D"/>
              </a:buClr>
              <a:buChar char="•"/>
              <a:tabLst>
                <a:tab pos="191135" algn="l"/>
              </a:tabLst>
            </a:pPr>
            <a:r>
              <a:rPr sz="1600" dirty="0">
                <a:latin typeface="Arial"/>
                <a:cs typeface="Arial"/>
              </a:rPr>
              <a:t>Medio </a:t>
            </a:r>
            <a:r>
              <a:rPr sz="1600" spc="-5" dirty="0">
                <a:latin typeface="Arial"/>
                <a:cs typeface="Arial"/>
              </a:rPr>
              <a:t>ambiente </a:t>
            </a:r>
            <a:r>
              <a:rPr sz="1600" dirty="0">
                <a:latin typeface="Arial"/>
                <a:cs typeface="Arial"/>
              </a:rPr>
              <a:t>y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equipamiento.</a:t>
            </a:r>
            <a:endParaRPr sz="1600">
              <a:latin typeface="Arial"/>
              <a:cs typeface="Arial"/>
            </a:endParaRPr>
          </a:p>
          <a:p>
            <a:pPr marL="190500" indent="-178435">
              <a:lnSpc>
                <a:spcPct val="100000"/>
              </a:lnSpc>
              <a:spcBef>
                <a:spcPts val="1180"/>
              </a:spcBef>
              <a:buClr>
                <a:srgbClr val="E9822D"/>
              </a:buClr>
              <a:buChar char="•"/>
              <a:tabLst>
                <a:tab pos="191135" algn="l"/>
              </a:tabLst>
            </a:pPr>
            <a:r>
              <a:rPr sz="1600" spc="-5" dirty="0">
                <a:latin typeface="Arial"/>
                <a:cs typeface="Arial"/>
              </a:rPr>
              <a:t>Características </a:t>
            </a:r>
            <a:r>
              <a:rPr sz="1600" spc="35" dirty="0">
                <a:latin typeface="Arial"/>
                <a:cs typeface="Arial"/>
              </a:rPr>
              <a:t>del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trabajo.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4900" y="2070100"/>
            <a:ext cx="8089900" cy="0"/>
          </a:xfrm>
          <a:custGeom>
            <a:avLst/>
            <a:gdLst/>
            <a:ahLst/>
            <a:cxnLst/>
            <a:rect l="l" t="t" r="r" b="b"/>
            <a:pathLst>
              <a:path w="8089900">
                <a:moveTo>
                  <a:pt x="0" y="0"/>
                </a:moveTo>
                <a:lnTo>
                  <a:pt x="8089900" y="0"/>
                </a:lnTo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02700" y="2079625"/>
            <a:ext cx="304800" cy="295275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2857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225"/>
              </a:spcBef>
            </a:pP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26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01900" y="2159000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50900" y="2489200"/>
            <a:ext cx="152400" cy="139700"/>
          </a:xfrm>
          <a:custGeom>
            <a:avLst/>
            <a:gdLst/>
            <a:ahLst/>
            <a:cxnLst/>
            <a:rect l="l" t="t" r="r" b="b"/>
            <a:pathLst>
              <a:path w="152400" h="139700">
                <a:moveTo>
                  <a:pt x="0" y="0"/>
                </a:moveTo>
                <a:lnTo>
                  <a:pt x="0" y="139700"/>
                </a:lnTo>
                <a:lnTo>
                  <a:pt x="152400" y="1397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50900" y="47117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0"/>
                </a:move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142996" y="2263139"/>
            <a:ext cx="7161530" cy="3975100"/>
          </a:xfrm>
          <a:prstGeom prst="rect">
            <a:avLst/>
          </a:prstGeom>
        </p:spPr>
        <p:txBody>
          <a:bodyPr vert="horz" wrap="square" lIns="0" tIns="137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600" spc="55" dirty="0">
                <a:latin typeface="Arial"/>
                <a:cs typeface="Arial"/>
              </a:rPr>
              <a:t>Factores de </a:t>
            </a:r>
            <a:r>
              <a:rPr sz="1600" spc="65" dirty="0">
                <a:latin typeface="Arial"/>
                <a:cs typeface="Arial"/>
              </a:rPr>
              <a:t>riesgo </a:t>
            </a:r>
            <a:r>
              <a:rPr sz="1600" spc="70" dirty="0">
                <a:latin typeface="Arial"/>
                <a:cs typeface="Arial"/>
              </a:rPr>
              <a:t>Psicosocial</a:t>
            </a:r>
            <a:r>
              <a:rPr sz="1600" spc="-275" dirty="0">
                <a:latin typeface="Arial"/>
                <a:cs typeface="Arial"/>
              </a:rPr>
              <a:t> </a:t>
            </a:r>
            <a:r>
              <a:rPr sz="1600" spc="60" dirty="0">
                <a:latin typeface="Arial"/>
                <a:cs typeface="Arial"/>
              </a:rPr>
              <a:t>Organizacional</a:t>
            </a:r>
            <a:endParaRPr sz="1600">
              <a:latin typeface="Arial"/>
              <a:cs typeface="Arial"/>
            </a:endParaRPr>
          </a:p>
          <a:p>
            <a:pPr marL="368300" indent="-177800">
              <a:lnSpc>
                <a:spcPts val="1910"/>
              </a:lnSpc>
              <a:spcBef>
                <a:spcPts val="980"/>
              </a:spcBef>
              <a:buClr>
                <a:srgbClr val="E9822D"/>
              </a:buClr>
              <a:buChar char="•"/>
              <a:tabLst>
                <a:tab pos="368300" algn="l"/>
              </a:tabLst>
            </a:pPr>
            <a:r>
              <a:rPr sz="1600" dirty="0">
                <a:latin typeface="Arial"/>
                <a:cs typeface="Arial"/>
              </a:rPr>
              <a:t>La </a:t>
            </a:r>
            <a:r>
              <a:rPr sz="1600" spc="-5" dirty="0">
                <a:latin typeface="Arial"/>
                <a:cs typeface="Arial"/>
              </a:rPr>
              <a:t>cultura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organizacional,</a:t>
            </a:r>
            <a:endParaRPr sz="1600">
              <a:latin typeface="Arial"/>
              <a:cs typeface="Arial"/>
            </a:endParaRPr>
          </a:p>
          <a:p>
            <a:pPr marL="368300" indent="-177800">
              <a:lnSpc>
                <a:spcPts val="1910"/>
              </a:lnSpc>
              <a:buClr>
                <a:srgbClr val="E9822D"/>
              </a:buClr>
              <a:buChar char="•"/>
              <a:tabLst>
                <a:tab pos="368300" algn="l"/>
              </a:tabLst>
            </a:pPr>
            <a:r>
              <a:rPr sz="1600" spc="15" dirty="0">
                <a:latin typeface="Arial"/>
                <a:cs typeface="Arial"/>
              </a:rPr>
              <a:t>El </a:t>
            </a:r>
            <a:r>
              <a:rPr sz="1600" spc="-15" dirty="0">
                <a:latin typeface="Arial"/>
                <a:cs typeface="Arial"/>
              </a:rPr>
              <a:t>clima</a:t>
            </a:r>
            <a:r>
              <a:rPr sz="1600" spc="3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laboral,</a:t>
            </a:r>
            <a:endParaRPr sz="1600">
              <a:latin typeface="Arial"/>
              <a:cs typeface="Arial"/>
            </a:endParaRPr>
          </a:p>
          <a:p>
            <a:pPr marL="368300" indent="-177800">
              <a:lnSpc>
                <a:spcPts val="1910"/>
              </a:lnSpc>
              <a:spcBef>
                <a:spcPts val="80"/>
              </a:spcBef>
              <a:buClr>
                <a:srgbClr val="E9822D"/>
              </a:buClr>
              <a:buChar char="•"/>
              <a:tabLst>
                <a:tab pos="368300" algn="l"/>
              </a:tabLst>
            </a:pPr>
            <a:r>
              <a:rPr sz="1600" dirty="0">
                <a:latin typeface="Arial"/>
                <a:cs typeface="Arial"/>
              </a:rPr>
              <a:t>Las </a:t>
            </a:r>
            <a:r>
              <a:rPr sz="1600" spc="-15" dirty="0">
                <a:latin typeface="Arial"/>
                <a:cs typeface="Arial"/>
              </a:rPr>
              <a:t>relaciones</a:t>
            </a:r>
            <a:r>
              <a:rPr sz="1600" spc="10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interpersonales,</a:t>
            </a:r>
            <a:endParaRPr sz="1600">
              <a:latin typeface="Arial"/>
              <a:cs typeface="Arial"/>
            </a:endParaRPr>
          </a:p>
          <a:p>
            <a:pPr marL="368300" indent="-177800">
              <a:lnSpc>
                <a:spcPts val="1900"/>
              </a:lnSpc>
              <a:buClr>
                <a:srgbClr val="E9822D"/>
              </a:buClr>
              <a:buChar char="•"/>
              <a:tabLst>
                <a:tab pos="368300" algn="l"/>
              </a:tabLst>
            </a:pPr>
            <a:r>
              <a:rPr sz="1600" spc="15" dirty="0">
                <a:latin typeface="Arial"/>
                <a:cs typeface="Arial"/>
              </a:rPr>
              <a:t>El </a:t>
            </a:r>
            <a:r>
              <a:rPr sz="1600" spc="-10" dirty="0">
                <a:latin typeface="Arial"/>
                <a:cs typeface="Arial"/>
              </a:rPr>
              <a:t>rol </a:t>
            </a:r>
            <a:r>
              <a:rPr sz="1600" dirty="0">
                <a:latin typeface="Arial"/>
                <a:cs typeface="Arial"/>
              </a:rPr>
              <a:t>que cada </a:t>
            </a:r>
            <a:r>
              <a:rPr sz="1600" spc="-30" dirty="0">
                <a:latin typeface="Arial"/>
                <a:cs typeface="Arial"/>
              </a:rPr>
              <a:t>uno </a:t>
            </a:r>
            <a:r>
              <a:rPr sz="1600" dirty="0">
                <a:latin typeface="Arial"/>
                <a:cs typeface="Arial"/>
              </a:rPr>
              <a:t>cumpla </a:t>
            </a:r>
            <a:r>
              <a:rPr sz="1600" spc="50" dirty="0">
                <a:latin typeface="Arial"/>
                <a:cs typeface="Arial"/>
              </a:rPr>
              <a:t>en </a:t>
            </a:r>
            <a:r>
              <a:rPr sz="1600" spc="-5" dirty="0">
                <a:latin typeface="Arial"/>
                <a:cs typeface="Arial"/>
              </a:rPr>
              <a:t>su</a:t>
            </a:r>
            <a:r>
              <a:rPr sz="1600" spc="-17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organización,</a:t>
            </a:r>
            <a:endParaRPr sz="1600">
              <a:latin typeface="Arial"/>
              <a:cs typeface="Arial"/>
            </a:endParaRPr>
          </a:p>
          <a:p>
            <a:pPr marL="368300" indent="-177800">
              <a:lnSpc>
                <a:spcPts val="1900"/>
              </a:lnSpc>
              <a:buClr>
                <a:srgbClr val="E9822D"/>
              </a:buClr>
              <a:buChar char="•"/>
              <a:tabLst>
                <a:tab pos="368300" algn="l"/>
              </a:tabLst>
            </a:pPr>
            <a:r>
              <a:rPr sz="1600" spc="15" dirty="0">
                <a:latin typeface="Arial"/>
                <a:cs typeface="Arial"/>
              </a:rPr>
              <a:t>El </a:t>
            </a:r>
            <a:r>
              <a:rPr sz="1600" spc="-10" dirty="0">
                <a:latin typeface="Arial"/>
                <a:cs typeface="Arial"/>
              </a:rPr>
              <a:t>desarrollo </a:t>
            </a:r>
            <a:r>
              <a:rPr sz="1600" dirty="0">
                <a:latin typeface="Arial"/>
                <a:cs typeface="Arial"/>
              </a:rPr>
              <a:t>de </a:t>
            </a:r>
            <a:r>
              <a:rPr sz="1600" spc="-15" dirty="0">
                <a:latin typeface="Arial"/>
                <a:cs typeface="Arial"/>
              </a:rPr>
              <a:t>carrera </a:t>
            </a:r>
            <a:r>
              <a:rPr sz="1600" dirty="0">
                <a:latin typeface="Arial"/>
                <a:cs typeface="Arial"/>
              </a:rPr>
              <a:t>que </a:t>
            </a:r>
            <a:r>
              <a:rPr sz="1600" spc="-5" dirty="0">
                <a:latin typeface="Arial"/>
                <a:cs typeface="Arial"/>
              </a:rPr>
              <a:t>se </a:t>
            </a:r>
            <a:r>
              <a:rPr sz="1600" spc="-20" dirty="0">
                <a:latin typeface="Arial"/>
                <a:cs typeface="Arial"/>
              </a:rPr>
              <a:t>les </a:t>
            </a:r>
            <a:r>
              <a:rPr sz="1600" spc="15" dirty="0">
                <a:latin typeface="Arial"/>
                <a:cs typeface="Arial"/>
              </a:rPr>
              <a:t>este</a:t>
            </a:r>
            <a:r>
              <a:rPr sz="1600" spc="4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permitido,</a:t>
            </a:r>
            <a:endParaRPr sz="1600">
              <a:latin typeface="Arial"/>
              <a:cs typeface="Arial"/>
            </a:endParaRPr>
          </a:p>
          <a:p>
            <a:pPr marL="368300" indent="-177800">
              <a:lnSpc>
                <a:spcPts val="1910"/>
              </a:lnSpc>
              <a:buClr>
                <a:srgbClr val="E9822D"/>
              </a:buClr>
              <a:buChar char="•"/>
              <a:tabLst>
                <a:tab pos="368300" algn="l"/>
              </a:tabLst>
            </a:pPr>
            <a:r>
              <a:rPr sz="1600" spc="15" dirty="0">
                <a:latin typeface="Arial"/>
                <a:cs typeface="Arial"/>
              </a:rPr>
              <a:t>El </a:t>
            </a:r>
            <a:r>
              <a:rPr sz="1600" spc="-30" dirty="0">
                <a:latin typeface="Arial"/>
                <a:cs typeface="Arial"/>
              </a:rPr>
              <a:t>nivel </a:t>
            </a:r>
            <a:r>
              <a:rPr sz="1600" dirty="0">
                <a:latin typeface="Arial"/>
                <a:cs typeface="Arial"/>
              </a:rPr>
              <a:t>de </a:t>
            </a:r>
            <a:r>
              <a:rPr sz="1600" spc="10" dirty="0">
                <a:latin typeface="Arial"/>
                <a:cs typeface="Arial"/>
              </a:rPr>
              <a:t>participación </a:t>
            </a:r>
            <a:r>
              <a:rPr sz="1600" dirty="0">
                <a:latin typeface="Arial"/>
                <a:cs typeface="Arial"/>
              </a:rPr>
              <a:t>en </a:t>
            </a:r>
            <a:r>
              <a:rPr sz="1600" spc="-30" dirty="0">
                <a:latin typeface="Arial"/>
                <a:cs typeface="Arial"/>
              </a:rPr>
              <a:t>la </a:t>
            </a:r>
            <a:r>
              <a:rPr sz="1600" spc="-20" dirty="0">
                <a:latin typeface="Arial"/>
                <a:cs typeface="Arial"/>
              </a:rPr>
              <a:t>toma </a:t>
            </a:r>
            <a:r>
              <a:rPr sz="1600" dirty="0">
                <a:latin typeface="Arial"/>
                <a:cs typeface="Arial"/>
              </a:rPr>
              <a:t>de decisiones, y </a:t>
            </a:r>
            <a:r>
              <a:rPr sz="1600" spc="-30" dirty="0">
                <a:latin typeface="Arial"/>
                <a:cs typeface="Arial"/>
              </a:rPr>
              <a:t>la </a:t>
            </a:r>
            <a:r>
              <a:rPr sz="1600" spc="5" dirty="0">
                <a:latin typeface="Arial"/>
                <a:cs typeface="Arial"/>
              </a:rPr>
              <a:t>comunicación</a:t>
            </a:r>
            <a:r>
              <a:rPr sz="1600" spc="-90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puede</a:t>
            </a:r>
            <a:endParaRPr sz="1600">
              <a:latin typeface="Arial"/>
              <a:cs typeface="Arial"/>
            </a:endParaRPr>
          </a:p>
          <a:p>
            <a:pPr marL="368300">
              <a:lnSpc>
                <a:spcPct val="100000"/>
              </a:lnSpc>
              <a:spcBef>
                <a:spcPts val="80"/>
              </a:spcBef>
            </a:pPr>
            <a:r>
              <a:rPr sz="1600" spc="-5" dirty="0">
                <a:latin typeface="Arial"/>
                <a:cs typeface="Arial"/>
              </a:rPr>
              <a:t>también </a:t>
            </a:r>
            <a:r>
              <a:rPr sz="1600" spc="30" dirty="0">
                <a:latin typeface="Arial"/>
                <a:cs typeface="Arial"/>
              </a:rPr>
              <a:t>ser </a:t>
            </a:r>
            <a:r>
              <a:rPr sz="1600" dirty="0">
                <a:latin typeface="Arial"/>
                <a:cs typeface="Arial"/>
              </a:rPr>
              <a:t>un factor de</a:t>
            </a:r>
            <a:r>
              <a:rPr sz="1600" spc="-2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riesgo.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80"/>
              </a:spcBef>
            </a:pPr>
            <a:r>
              <a:rPr sz="1600" spc="50" dirty="0">
                <a:latin typeface="Arial"/>
                <a:cs typeface="Arial"/>
              </a:rPr>
              <a:t>Otros </a:t>
            </a:r>
            <a:r>
              <a:rPr sz="1600" spc="60" dirty="0">
                <a:latin typeface="Arial"/>
                <a:cs typeface="Arial"/>
              </a:rPr>
              <a:t>factores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90" dirty="0">
                <a:latin typeface="Arial"/>
                <a:cs typeface="Arial"/>
              </a:rPr>
              <a:t>como:</a:t>
            </a:r>
            <a:endParaRPr sz="1600">
              <a:latin typeface="Arial"/>
              <a:cs typeface="Arial"/>
            </a:endParaRPr>
          </a:p>
          <a:p>
            <a:pPr marL="355600" indent="-190500">
              <a:lnSpc>
                <a:spcPts val="1910"/>
              </a:lnSpc>
              <a:spcBef>
                <a:spcPts val="880"/>
              </a:spcBef>
              <a:buClr>
                <a:srgbClr val="E9822D"/>
              </a:buClr>
              <a:buChar char="•"/>
              <a:tabLst>
                <a:tab pos="355600" algn="l"/>
              </a:tabLst>
            </a:pPr>
            <a:r>
              <a:rPr sz="1600" spc="-10" dirty="0">
                <a:latin typeface="Arial"/>
                <a:cs typeface="Arial"/>
              </a:rPr>
              <a:t>Relación </a:t>
            </a:r>
            <a:r>
              <a:rPr sz="1600" dirty="0">
                <a:latin typeface="Arial"/>
                <a:cs typeface="Arial"/>
              </a:rPr>
              <a:t>Familia –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Trabajo.</a:t>
            </a:r>
            <a:endParaRPr sz="1600">
              <a:latin typeface="Arial"/>
              <a:cs typeface="Arial"/>
            </a:endParaRPr>
          </a:p>
          <a:p>
            <a:pPr marL="1257300" lvl="1" indent="-177800">
              <a:lnSpc>
                <a:spcPts val="1900"/>
              </a:lnSpc>
              <a:buClr>
                <a:srgbClr val="E9822D"/>
              </a:buClr>
              <a:buChar char="•"/>
              <a:tabLst>
                <a:tab pos="1257300" algn="l"/>
              </a:tabLst>
            </a:pPr>
            <a:r>
              <a:rPr sz="1600" spc="-5" dirty="0">
                <a:latin typeface="Arial"/>
                <a:cs typeface="Arial"/>
              </a:rPr>
              <a:t>Estilos </a:t>
            </a:r>
            <a:r>
              <a:rPr sz="1600" dirty="0">
                <a:latin typeface="Arial"/>
                <a:cs typeface="Arial"/>
              </a:rPr>
              <a:t>de </a:t>
            </a:r>
            <a:r>
              <a:rPr sz="1600" spc="10" dirty="0">
                <a:latin typeface="Arial"/>
                <a:cs typeface="Arial"/>
              </a:rPr>
              <a:t>Dirección </a:t>
            </a:r>
            <a:r>
              <a:rPr sz="1600" dirty="0">
                <a:latin typeface="Arial"/>
                <a:cs typeface="Arial"/>
              </a:rPr>
              <a:t>y </a:t>
            </a:r>
            <a:r>
              <a:rPr sz="1600" spc="15" dirty="0">
                <a:latin typeface="Arial"/>
                <a:cs typeface="Arial"/>
              </a:rPr>
              <a:t>gestión </a:t>
            </a:r>
            <a:r>
              <a:rPr sz="1600" dirty="0">
                <a:latin typeface="Arial"/>
                <a:cs typeface="Arial"/>
              </a:rPr>
              <a:t>de </a:t>
            </a:r>
            <a:r>
              <a:rPr sz="1600" spc="-10" dirty="0">
                <a:latin typeface="Arial"/>
                <a:cs typeface="Arial"/>
              </a:rPr>
              <a:t>recursos</a:t>
            </a:r>
            <a:r>
              <a:rPr sz="1600" spc="-23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humanos.</a:t>
            </a:r>
            <a:endParaRPr sz="1600">
              <a:latin typeface="Arial"/>
              <a:cs typeface="Arial"/>
            </a:endParaRPr>
          </a:p>
          <a:p>
            <a:pPr marL="1256665" lvl="1" indent="-177800">
              <a:lnSpc>
                <a:spcPts val="1910"/>
              </a:lnSpc>
              <a:buClr>
                <a:srgbClr val="E9822D"/>
              </a:buClr>
              <a:buChar char="•"/>
              <a:tabLst>
                <a:tab pos="1257300" algn="l"/>
              </a:tabLst>
            </a:pPr>
            <a:r>
              <a:rPr sz="1600" spc="-15" dirty="0">
                <a:latin typeface="Arial"/>
                <a:cs typeface="Arial"/>
              </a:rPr>
              <a:t>Apoyo</a:t>
            </a:r>
            <a:r>
              <a:rPr sz="1600" spc="5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social.</a:t>
            </a:r>
            <a:endParaRPr sz="1600">
              <a:latin typeface="Arial"/>
              <a:cs typeface="Arial"/>
            </a:endParaRPr>
          </a:p>
          <a:p>
            <a:pPr marL="1257300" lvl="1" indent="-177800">
              <a:lnSpc>
                <a:spcPts val="1910"/>
              </a:lnSpc>
              <a:spcBef>
                <a:spcPts val="80"/>
              </a:spcBef>
              <a:buClr>
                <a:srgbClr val="E9822D"/>
              </a:buClr>
              <a:buChar char="•"/>
              <a:tabLst>
                <a:tab pos="1257300" algn="l"/>
              </a:tabLst>
            </a:pPr>
            <a:r>
              <a:rPr sz="1600" dirty="0">
                <a:latin typeface="Arial"/>
                <a:cs typeface="Arial"/>
              </a:rPr>
              <a:t>Liderazgo.</a:t>
            </a:r>
            <a:endParaRPr sz="1600">
              <a:latin typeface="Arial"/>
              <a:cs typeface="Arial"/>
            </a:endParaRPr>
          </a:p>
          <a:p>
            <a:pPr marL="1257300" lvl="1" indent="-177800">
              <a:lnSpc>
                <a:spcPts val="1910"/>
              </a:lnSpc>
              <a:buClr>
                <a:srgbClr val="E9822D"/>
              </a:buClr>
              <a:buChar char="•"/>
              <a:tabLst>
                <a:tab pos="1257300" algn="l"/>
              </a:tabLst>
            </a:pPr>
            <a:r>
              <a:rPr sz="1600" dirty="0">
                <a:latin typeface="Arial"/>
                <a:cs typeface="Arial"/>
              </a:rPr>
              <a:t>Manejo de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conflictos.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4900" y="2070100"/>
            <a:ext cx="8089900" cy="0"/>
          </a:xfrm>
          <a:custGeom>
            <a:avLst/>
            <a:gdLst/>
            <a:ahLst/>
            <a:cxnLst/>
            <a:rect l="l" t="t" r="r" b="b"/>
            <a:pathLst>
              <a:path w="8089900">
                <a:moveTo>
                  <a:pt x="0" y="0"/>
                </a:moveTo>
                <a:lnTo>
                  <a:pt x="8089900" y="0"/>
                </a:lnTo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02700" y="2079625"/>
            <a:ext cx="304800" cy="295275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2857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225"/>
              </a:spcBef>
            </a:pP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27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01900" y="2159000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50900" y="25273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0"/>
                </a:move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43000" y="2476500"/>
            <a:ext cx="7519034" cy="2288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55" dirty="0">
                <a:latin typeface="Arial"/>
                <a:cs typeface="Arial"/>
              </a:rPr>
              <a:t>Factores de </a:t>
            </a:r>
            <a:r>
              <a:rPr sz="1600" spc="65" dirty="0">
                <a:latin typeface="Arial"/>
                <a:cs typeface="Arial"/>
              </a:rPr>
              <a:t>riesgo</a:t>
            </a:r>
            <a:r>
              <a:rPr sz="1600" spc="-220" dirty="0">
                <a:latin typeface="Arial"/>
                <a:cs typeface="Arial"/>
              </a:rPr>
              <a:t> </a:t>
            </a:r>
            <a:r>
              <a:rPr sz="1600" spc="65" dirty="0">
                <a:latin typeface="Arial"/>
                <a:cs typeface="Arial"/>
              </a:rPr>
              <a:t>Ambiental</a:t>
            </a:r>
            <a:endParaRPr sz="1600">
              <a:latin typeface="Arial"/>
              <a:cs typeface="Arial"/>
            </a:endParaRPr>
          </a:p>
          <a:p>
            <a:pPr marL="190500" marR="5080" indent="-177800">
              <a:lnSpc>
                <a:spcPts val="1900"/>
              </a:lnSpc>
              <a:spcBef>
                <a:spcPts val="1360"/>
              </a:spcBef>
              <a:buClr>
                <a:srgbClr val="E9822D"/>
              </a:buClr>
              <a:buChar char="•"/>
              <a:tabLst>
                <a:tab pos="190500" algn="l"/>
              </a:tabLst>
            </a:pPr>
            <a:r>
              <a:rPr sz="1600" spc="10" dirty="0">
                <a:latin typeface="Arial"/>
                <a:cs typeface="Arial"/>
              </a:rPr>
              <a:t>Son </a:t>
            </a:r>
            <a:r>
              <a:rPr sz="1600" spc="-5" dirty="0">
                <a:latin typeface="Arial"/>
                <a:cs typeface="Arial"/>
              </a:rPr>
              <a:t>provocadas </a:t>
            </a:r>
            <a:r>
              <a:rPr sz="1600" dirty="0">
                <a:latin typeface="Arial"/>
                <a:cs typeface="Arial"/>
              </a:rPr>
              <a:t>por </a:t>
            </a:r>
            <a:r>
              <a:rPr sz="1600" spc="-5" dirty="0">
                <a:latin typeface="Arial"/>
                <a:cs typeface="Arial"/>
              </a:rPr>
              <a:t>factores </a:t>
            </a:r>
            <a:r>
              <a:rPr sz="1600" spc="-10" dirty="0">
                <a:latin typeface="Arial"/>
                <a:cs typeface="Arial"/>
              </a:rPr>
              <a:t>ambientales </a:t>
            </a:r>
            <a:r>
              <a:rPr sz="1600" spc="-50" dirty="0">
                <a:latin typeface="Arial"/>
                <a:cs typeface="Arial"/>
              </a:rPr>
              <a:t>no </a:t>
            </a:r>
            <a:r>
              <a:rPr sz="1600" dirty="0">
                <a:latin typeface="Arial"/>
                <a:cs typeface="Arial"/>
              </a:rPr>
              <a:t>controlados, </a:t>
            </a:r>
            <a:r>
              <a:rPr sz="1600" spc="-15" dirty="0">
                <a:latin typeface="Arial"/>
                <a:cs typeface="Arial"/>
              </a:rPr>
              <a:t>otros </a:t>
            </a:r>
            <a:r>
              <a:rPr sz="1600" dirty="0">
                <a:latin typeface="Arial"/>
                <a:cs typeface="Arial"/>
              </a:rPr>
              <a:t>de </a:t>
            </a:r>
            <a:r>
              <a:rPr sz="1600" spc="-10" dirty="0">
                <a:latin typeface="Arial"/>
                <a:cs typeface="Arial"/>
              </a:rPr>
              <a:t>estos </a:t>
            </a:r>
            <a:r>
              <a:rPr sz="1600" spc="-5" dirty="0">
                <a:latin typeface="Arial"/>
                <a:cs typeface="Arial"/>
              </a:rPr>
              <a:t>factores  </a:t>
            </a:r>
            <a:r>
              <a:rPr sz="1600" dirty="0">
                <a:latin typeface="Arial"/>
                <a:cs typeface="Arial"/>
              </a:rPr>
              <a:t>de riesgo </a:t>
            </a:r>
            <a:r>
              <a:rPr sz="1600" spc="-10" dirty="0">
                <a:latin typeface="Arial"/>
                <a:cs typeface="Arial"/>
              </a:rPr>
              <a:t>igual </a:t>
            </a:r>
            <a:r>
              <a:rPr sz="1600" dirty="0">
                <a:latin typeface="Arial"/>
                <a:cs typeface="Arial"/>
              </a:rPr>
              <a:t>de </a:t>
            </a:r>
            <a:r>
              <a:rPr sz="1600" spc="-5" dirty="0">
                <a:latin typeface="Arial"/>
                <a:cs typeface="Arial"/>
              </a:rPr>
              <a:t>molestos </a:t>
            </a:r>
            <a:r>
              <a:rPr sz="1600" dirty="0">
                <a:latin typeface="Arial"/>
                <a:cs typeface="Arial"/>
              </a:rPr>
              <a:t>que </a:t>
            </a:r>
            <a:r>
              <a:rPr sz="1600" spc="50" dirty="0">
                <a:latin typeface="Arial"/>
                <a:cs typeface="Arial"/>
              </a:rPr>
              <a:t>el </a:t>
            </a:r>
            <a:r>
              <a:rPr sz="1600" spc="-20" dirty="0">
                <a:latin typeface="Arial"/>
                <a:cs typeface="Arial"/>
              </a:rPr>
              <a:t>ruido</a:t>
            </a:r>
            <a:r>
              <a:rPr sz="1600" spc="-29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son:</a:t>
            </a:r>
            <a:endParaRPr sz="1600">
              <a:latin typeface="Arial"/>
              <a:cs typeface="Arial"/>
            </a:endParaRPr>
          </a:p>
          <a:p>
            <a:pPr marL="584200" lvl="1" indent="-215900">
              <a:lnSpc>
                <a:spcPct val="100000"/>
              </a:lnSpc>
              <a:spcBef>
                <a:spcPts val="1120"/>
              </a:spcBef>
              <a:buClr>
                <a:srgbClr val="E9822D"/>
              </a:buClr>
              <a:buChar char="–"/>
              <a:tabLst>
                <a:tab pos="584200" algn="l"/>
              </a:tabLst>
            </a:pPr>
            <a:r>
              <a:rPr sz="1600" dirty="0">
                <a:latin typeface="Arial"/>
                <a:cs typeface="Arial"/>
              </a:rPr>
              <a:t>La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iluminación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Clr>
                <a:srgbClr val="E9822D"/>
              </a:buClr>
              <a:buFont typeface="Arial"/>
              <a:buChar char="–"/>
            </a:pPr>
            <a:endParaRPr sz="1700">
              <a:latin typeface="Times New Roman"/>
              <a:cs typeface="Times New Roman"/>
            </a:endParaRPr>
          </a:p>
          <a:p>
            <a:pPr marL="584200" lvl="1" indent="-215900">
              <a:lnSpc>
                <a:spcPct val="100000"/>
              </a:lnSpc>
              <a:buClr>
                <a:srgbClr val="E9822D"/>
              </a:buClr>
              <a:buChar char="–"/>
              <a:tabLst>
                <a:tab pos="584200" algn="l"/>
              </a:tabLst>
            </a:pPr>
            <a:r>
              <a:rPr sz="1600" dirty="0">
                <a:latin typeface="Arial"/>
                <a:cs typeface="Arial"/>
              </a:rPr>
              <a:t>La climati</a:t>
            </a:r>
            <a:r>
              <a:rPr sz="1600" spc="-33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zación </a:t>
            </a:r>
            <a:r>
              <a:rPr sz="1600" dirty="0">
                <a:latin typeface="Arial"/>
                <a:cs typeface="Arial"/>
              </a:rPr>
              <a:t>y </a:t>
            </a:r>
            <a:r>
              <a:rPr sz="1600" spc="-10" dirty="0">
                <a:latin typeface="Arial"/>
                <a:cs typeface="Arial"/>
              </a:rPr>
              <a:t>ventilación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Clr>
                <a:srgbClr val="E9822D"/>
              </a:buClr>
              <a:buFont typeface="Arial"/>
              <a:buChar char="–"/>
            </a:pPr>
            <a:endParaRPr sz="1600">
              <a:latin typeface="Times New Roman"/>
              <a:cs typeface="Times New Roman"/>
            </a:endParaRPr>
          </a:p>
          <a:p>
            <a:pPr marL="584200" lvl="1" indent="-215900">
              <a:lnSpc>
                <a:spcPct val="100000"/>
              </a:lnSpc>
              <a:buClr>
                <a:srgbClr val="E9822D"/>
              </a:buClr>
              <a:buChar char="–"/>
              <a:tabLst>
                <a:tab pos="584200" algn="l"/>
              </a:tabLst>
            </a:pPr>
            <a:r>
              <a:rPr sz="1600" dirty="0">
                <a:latin typeface="Arial"/>
                <a:cs typeface="Arial"/>
              </a:rPr>
              <a:t>Las</a:t>
            </a:r>
            <a:r>
              <a:rPr sz="1600" spc="45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vibraciones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4900" y="2070100"/>
            <a:ext cx="8089900" cy="0"/>
          </a:xfrm>
          <a:custGeom>
            <a:avLst/>
            <a:gdLst/>
            <a:ahLst/>
            <a:cxnLst/>
            <a:rect l="l" t="t" r="r" b="b"/>
            <a:pathLst>
              <a:path w="8089900">
                <a:moveTo>
                  <a:pt x="0" y="0"/>
                </a:moveTo>
                <a:lnTo>
                  <a:pt x="8089900" y="0"/>
                </a:lnTo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02700" y="2079625"/>
            <a:ext cx="304800" cy="295275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2857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225"/>
              </a:spcBef>
            </a:pP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28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01900" y="2159000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50900" y="2552700"/>
            <a:ext cx="152400" cy="139700"/>
          </a:xfrm>
          <a:custGeom>
            <a:avLst/>
            <a:gdLst/>
            <a:ahLst/>
            <a:cxnLst/>
            <a:rect l="l" t="t" r="r" b="b"/>
            <a:pathLst>
              <a:path w="152400" h="139700">
                <a:moveTo>
                  <a:pt x="0" y="0"/>
                </a:moveTo>
                <a:lnTo>
                  <a:pt x="0" y="139700"/>
                </a:lnTo>
                <a:lnTo>
                  <a:pt x="152400" y="1397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43000" y="2476500"/>
            <a:ext cx="7517130" cy="1005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65" dirty="0">
                <a:latin typeface="Arial"/>
                <a:cs typeface="Arial"/>
              </a:rPr>
              <a:t>No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70" dirty="0">
                <a:latin typeface="Arial"/>
                <a:cs typeface="Arial"/>
              </a:rPr>
              <a:t>olvidemos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70" dirty="0">
                <a:latin typeface="Arial"/>
                <a:cs typeface="Arial"/>
              </a:rPr>
              <a:t>que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90" dirty="0">
                <a:latin typeface="Arial"/>
                <a:cs typeface="Arial"/>
              </a:rPr>
              <a:t>todos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70" dirty="0">
                <a:latin typeface="Arial"/>
                <a:cs typeface="Arial"/>
              </a:rPr>
              <a:t>estos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60" dirty="0">
                <a:latin typeface="Arial"/>
                <a:cs typeface="Arial"/>
              </a:rPr>
              <a:t>factores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75" dirty="0">
                <a:latin typeface="Arial"/>
                <a:cs typeface="Arial"/>
              </a:rPr>
              <a:t>pueden: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750">
              <a:latin typeface="Times New Roman"/>
              <a:cs typeface="Times New Roman"/>
            </a:endParaRPr>
          </a:p>
          <a:p>
            <a:pPr marL="190500" marR="5080" indent="-177800">
              <a:lnSpc>
                <a:spcPts val="1900"/>
              </a:lnSpc>
              <a:buClr>
                <a:srgbClr val="E9822D"/>
              </a:buClr>
              <a:buChar char="•"/>
              <a:tabLst>
                <a:tab pos="190500" algn="l"/>
              </a:tabLst>
            </a:pPr>
            <a:r>
              <a:rPr sz="1600" dirty="0">
                <a:latin typeface="Arial"/>
                <a:cs typeface="Arial"/>
              </a:rPr>
              <a:t>Provocar </a:t>
            </a:r>
            <a:r>
              <a:rPr sz="1600" spc="-30" dirty="0">
                <a:latin typeface="Arial"/>
                <a:cs typeface="Arial"/>
              </a:rPr>
              <a:t>la </a:t>
            </a:r>
            <a:r>
              <a:rPr sz="1600" spc="5" dirty="0">
                <a:latin typeface="Arial"/>
                <a:cs typeface="Arial"/>
              </a:rPr>
              <a:t>aparición </a:t>
            </a:r>
            <a:r>
              <a:rPr sz="1600" dirty="0">
                <a:latin typeface="Arial"/>
                <a:cs typeface="Arial"/>
              </a:rPr>
              <a:t>de molestias y </a:t>
            </a:r>
            <a:r>
              <a:rPr sz="1600" spc="-10" dirty="0">
                <a:latin typeface="Arial"/>
                <a:cs typeface="Arial"/>
              </a:rPr>
              <a:t>malestares </a:t>
            </a:r>
            <a:r>
              <a:rPr sz="1600" dirty="0">
                <a:latin typeface="Arial"/>
                <a:cs typeface="Arial"/>
              </a:rPr>
              <a:t>que </a:t>
            </a:r>
            <a:r>
              <a:rPr sz="1600" spc="30" dirty="0">
                <a:latin typeface="Arial"/>
                <a:cs typeface="Arial"/>
              </a:rPr>
              <a:t>con </a:t>
            </a:r>
            <a:r>
              <a:rPr sz="1600" dirty="0">
                <a:latin typeface="Arial"/>
                <a:cs typeface="Arial"/>
              </a:rPr>
              <a:t>el </a:t>
            </a:r>
            <a:r>
              <a:rPr sz="1600" spc="-15" dirty="0">
                <a:latin typeface="Arial"/>
                <a:cs typeface="Arial"/>
              </a:rPr>
              <a:t>transcurso </a:t>
            </a:r>
            <a:r>
              <a:rPr sz="1600" dirty="0">
                <a:latin typeface="Arial"/>
                <a:cs typeface="Arial"/>
              </a:rPr>
              <a:t>del </a:t>
            </a:r>
            <a:r>
              <a:rPr sz="1600" spc="-5" dirty="0">
                <a:latin typeface="Arial"/>
                <a:cs typeface="Arial"/>
              </a:rPr>
              <a:t>tiempo  </a:t>
            </a:r>
            <a:r>
              <a:rPr sz="1600" spc="-15" dirty="0">
                <a:latin typeface="Arial"/>
                <a:cs typeface="Arial"/>
              </a:rPr>
              <a:t>deriven </a:t>
            </a:r>
            <a:r>
              <a:rPr sz="1600" spc="50" dirty="0">
                <a:latin typeface="Arial"/>
                <a:cs typeface="Arial"/>
              </a:rPr>
              <a:t>en </a:t>
            </a:r>
            <a:r>
              <a:rPr sz="1600" dirty="0">
                <a:latin typeface="Arial"/>
                <a:cs typeface="Arial"/>
              </a:rPr>
              <a:t>enfermedades músculo </a:t>
            </a:r>
            <a:r>
              <a:rPr sz="1600" spc="-5" dirty="0">
                <a:latin typeface="Arial"/>
                <a:cs typeface="Arial"/>
              </a:rPr>
              <a:t>esqueléticas </a:t>
            </a:r>
            <a:r>
              <a:rPr sz="1600" dirty="0">
                <a:latin typeface="Arial"/>
                <a:cs typeface="Arial"/>
              </a:rPr>
              <a:t>o </a:t>
            </a:r>
            <a:r>
              <a:rPr sz="1600" spc="-5" dirty="0">
                <a:latin typeface="Arial"/>
                <a:cs typeface="Arial"/>
              </a:rPr>
              <a:t>enfermedades</a:t>
            </a:r>
            <a:r>
              <a:rPr sz="1600" spc="-22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mentales.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696200" y="1765300"/>
            <a:ext cx="15373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5" dirty="0">
                <a:solidFill>
                  <a:srgbClr val="E9822D"/>
                </a:solidFill>
                <a:latin typeface="Arial"/>
                <a:cs typeface="Arial"/>
              </a:rPr>
              <a:t>IMPORTANTE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4900" y="2070100"/>
            <a:ext cx="8089900" cy="0"/>
          </a:xfrm>
          <a:custGeom>
            <a:avLst/>
            <a:gdLst/>
            <a:ahLst/>
            <a:cxnLst/>
            <a:rect l="l" t="t" r="r" b="b"/>
            <a:pathLst>
              <a:path w="8089900">
                <a:moveTo>
                  <a:pt x="0" y="0"/>
                </a:moveTo>
                <a:lnTo>
                  <a:pt x="8089900" y="0"/>
                </a:lnTo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02700" y="2079625"/>
            <a:ext cx="304800" cy="295275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2857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225"/>
              </a:spcBef>
            </a:pP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29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01900" y="2159000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50900" y="24511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0"/>
                </a:move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43000" y="2250439"/>
            <a:ext cx="4577715" cy="1739900"/>
          </a:xfrm>
          <a:prstGeom prst="rect">
            <a:avLst/>
          </a:prstGeom>
        </p:spPr>
        <p:txBody>
          <a:bodyPr vert="horz" wrap="square" lIns="0" tIns="137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600" spc="60" dirty="0">
                <a:latin typeface="Arial"/>
                <a:cs typeface="Arial"/>
              </a:rPr>
              <a:t>Recomendaciones </a:t>
            </a:r>
            <a:r>
              <a:rPr sz="1600" spc="55" dirty="0">
                <a:latin typeface="Arial"/>
                <a:cs typeface="Arial"/>
              </a:rPr>
              <a:t>de</a:t>
            </a:r>
            <a:r>
              <a:rPr sz="1600" spc="-150" dirty="0">
                <a:latin typeface="Arial"/>
                <a:cs typeface="Arial"/>
              </a:rPr>
              <a:t> </a:t>
            </a:r>
            <a:r>
              <a:rPr sz="1600" spc="60" dirty="0">
                <a:latin typeface="Arial"/>
                <a:cs typeface="Arial"/>
              </a:rPr>
              <a:t>Iluminación</a:t>
            </a:r>
            <a:endParaRPr sz="1600">
              <a:latin typeface="Arial"/>
              <a:cs typeface="Arial"/>
            </a:endParaRPr>
          </a:p>
          <a:p>
            <a:pPr marL="190500" indent="-177800">
              <a:lnSpc>
                <a:spcPts val="1910"/>
              </a:lnSpc>
              <a:spcBef>
                <a:spcPts val="980"/>
              </a:spcBef>
              <a:buClr>
                <a:srgbClr val="E9822D"/>
              </a:buClr>
              <a:buFont typeface="Arial"/>
              <a:buChar char="•"/>
              <a:tabLst>
                <a:tab pos="190500" algn="l"/>
              </a:tabLst>
            </a:pPr>
            <a:r>
              <a:rPr sz="1600" i="1" spc="15" dirty="0">
                <a:latin typeface="Arial"/>
                <a:cs typeface="Arial"/>
              </a:rPr>
              <a:t>Tipo: </a:t>
            </a:r>
            <a:r>
              <a:rPr sz="1600" spc="-10" dirty="0">
                <a:latin typeface="Arial"/>
                <a:cs typeface="Arial"/>
              </a:rPr>
              <a:t>General </a:t>
            </a:r>
            <a:r>
              <a:rPr sz="1600" dirty="0">
                <a:latin typeface="Arial"/>
                <a:cs typeface="Arial"/>
              </a:rPr>
              <a:t>y </a:t>
            </a:r>
            <a:r>
              <a:rPr sz="1600" spc="10" dirty="0">
                <a:latin typeface="Arial"/>
                <a:cs typeface="Arial"/>
              </a:rPr>
              <a:t>local</a:t>
            </a:r>
            <a:r>
              <a:rPr sz="1600" spc="-1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complementaria.</a:t>
            </a:r>
            <a:endParaRPr sz="1600">
              <a:latin typeface="Arial"/>
              <a:cs typeface="Arial"/>
            </a:endParaRPr>
          </a:p>
          <a:p>
            <a:pPr marL="190500" indent="-177800">
              <a:lnSpc>
                <a:spcPts val="1900"/>
              </a:lnSpc>
              <a:buClr>
                <a:srgbClr val="E9822D"/>
              </a:buClr>
              <a:buFont typeface="Arial"/>
              <a:buChar char="•"/>
              <a:tabLst>
                <a:tab pos="190500" algn="l"/>
              </a:tabLst>
            </a:pPr>
            <a:r>
              <a:rPr sz="1600" i="1" spc="20" dirty="0">
                <a:latin typeface="Arial"/>
                <a:cs typeface="Arial"/>
              </a:rPr>
              <a:t>Nivel: </a:t>
            </a:r>
            <a:r>
              <a:rPr sz="1600" dirty="0">
                <a:latin typeface="Arial"/>
                <a:cs typeface="Arial"/>
              </a:rPr>
              <a:t>500 </a:t>
            </a:r>
            <a:r>
              <a:rPr sz="1600" spc="15" dirty="0">
                <a:latin typeface="Arial"/>
                <a:cs typeface="Arial"/>
              </a:rPr>
              <a:t>lux</a:t>
            </a:r>
            <a:r>
              <a:rPr sz="1600" spc="-204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mín.</a:t>
            </a:r>
            <a:endParaRPr sz="1600">
              <a:latin typeface="Arial"/>
              <a:cs typeface="Arial"/>
            </a:endParaRPr>
          </a:p>
          <a:p>
            <a:pPr marL="190500" indent="-177800">
              <a:lnSpc>
                <a:spcPts val="1910"/>
              </a:lnSpc>
              <a:buClr>
                <a:srgbClr val="E9822D"/>
              </a:buClr>
              <a:buFont typeface="Arial"/>
              <a:buChar char="•"/>
              <a:tabLst>
                <a:tab pos="190500" algn="l"/>
              </a:tabLst>
            </a:pPr>
            <a:r>
              <a:rPr sz="1600" i="1" spc="5" dirty="0">
                <a:latin typeface="Arial"/>
                <a:cs typeface="Arial"/>
              </a:rPr>
              <a:t>Distribución</a:t>
            </a:r>
            <a:r>
              <a:rPr sz="1600" i="1" spc="-45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luminancias.</a:t>
            </a:r>
            <a:endParaRPr sz="1600">
              <a:latin typeface="Arial"/>
              <a:cs typeface="Arial"/>
            </a:endParaRPr>
          </a:p>
          <a:p>
            <a:pPr marL="190500" indent="-177800">
              <a:lnSpc>
                <a:spcPts val="1910"/>
              </a:lnSpc>
              <a:spcBef>
                <a:spcPts val="80"/>
              </a:spcBef>
              <a:buClr>
                <a:srgbClr val="E9822D"/>
              </a:buClr>
              <a:buFont typeface="Arial"/>
              <a:buChar char="•"/>
              <a:tabLst>
                <a:tab pos="190500" algn="l"/>
              </a:tabLst>
            </a:pPr>
            <a:r>
              <a:rPr sz="1600" i="1" dirty="0">
                <a:latin typeface="Arial"/>
                <a:cs typeface="Arial"/>
              </a:rPr>
              <a:t>Control: </a:t>
            </a:r>
            <a:r>
              <a:rPr sz="1600" spc="-10" dirty="0">
                <a:latin typeface="Arial"/>
                <a:cs typeface="Arial"/>
              </a:rPr>
              <a:t>deslumbramiento (directo </a:t>
            </a:r>
            <a:r>
              <a:rPr sz="1600" dirty="0">
                <a:latin typeface="Arial"/>
                <a:cs typeface="Arial"/>
              </a:rPr>
              <a:t>y</a:t>
            </a:r>
            <a:r>
              <a:rPr sz="1600" spc="-33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reflexión).</a:t>
            </a:r>
            <a:endParaRPr sz="1600">
              <a:latin typeface="Arial"/>
              <a:cs typeface="Arial"/>
            </a:endParaRPr>
          </a:p>
          <a:p>
            <a:pPr marL="203200" indent="-190500">
              <a:lnSpc>
                <a:spcPts val="1910"/>
              </a:lnSpc>
              <a:buClr>
                <a:srgbClr val="E9822D"/>
              </a:buClr>
              <a:buChar char="•"/>
              <a:tabLst>
                <a:tab pos="203200" algn="l"/>
              </a:tabLst>
            </a:pPr>
            <a:r>
              <a:rPr sz="1600" dirty="0">
                <a:latin typeface="Arial"/>
                <a:cs typeface="Arial"/>
              </a:rPr>
              <a:t>Ubicación del </a:t>
            </a:r>
            <a:r>
              <a:rPr sz="1600" spc="10" dirty="0">
                <a:latin typeface="Arial"/>
                <a:cs typeface="Arial"/>
              </a:rPr>
              <a:t>puesto: </a:t>
            </a:r>
            <a:r>
              <a:rPr sz="1600" spc="-15" dirty="0">
                <a:latin typeface="Arial"/>
                <a:cs typeface="Arial"/>
              </a:rPr>
              <a:t>fuera </a:t>
            </a:r>
            <a:r>
              <a:rPr sz="1600" dirty="0">
                <a:latin typeface="Arial"/>
                <a:cs typeface="Arial"/>
              </a:rPr>
              <a:t>de </a:t>
            </a:r>
            <a:r>
              <a:rPr sz="1600" spc="-20" dirty="0">
                <a:latin typeface="Arial"/>
                <a:cs typeface="Arial"/>
              </a:rPr>
              <a:t>haces</a:t>
            </a:r>
            <a:r>
              <a:rPr sz="1600" spc="-15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luminosos.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42999" y="4269740"/>
            <a:ext cx="7587615" cy="1485900"/>
          </a:xfrm>
          <a:prstGeom prst="rect">
            <a:avLst/>
          </a:prstGeom>
        </p:spPr>
        <p:txBody>
          <a:bodyPr vert="horz" wrap="square" lIns="0" tIns="137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600" spc="60" dirty="0">
                <a:latin typeface="Arial"/>
                <a:cs typeface="Arial"/>
              </a:rPr>
              <a:t>Recomendaciones </a:t>
            </a:r>
            <a:r>
              <a:rPr sz="1600" spc="75" dirty="0">
                <a:latin typeface="Arial"/>
                <a:cs typeface="Arial"/>
              </a:rPr>
              <a:t>sobre </a:t>
            </a:r>
            <a:r>
              <a:rPr sz="1600" spc="45" dirty="0">
                <a:latin typeface="Arial"/>
                <a:cs typeface="Arial"/>
              </a:rPr>
              <a:t>el</a:t>
            </a:r>
            <a:r>
              <a:rPr sz="1600" spc="-310" dirty="0">
                <a:latin typeface="Arial"/>
                <a:cs typeface="Arial"/>
              </a:rPr>
              <a:t> </a:t>
            </a:r>
            <a:r>
              <a:rPr sz="1600" spc="75" dirty="0">
                <a:latin typeface="Arial"/>
                <a:cs typeface="Arial"/>
              </a:rPr>
              <a:t>Ruido</a:t>
            </a:r>
            <a:endParaRPr sz="1600">
              <a:latin typeface="Arial"/>
              <a:cs typeface="Arial"/>
            </a:endParaRPr>
          </a:p>
          <a:p>
            <a:pPr marL="190500" marR="206375" indent="-177800">
              <a:lnSpc>
                <a:spcPts val="1900"/>
              </a:lnSpc>
              <a:spcBef>
                <a:spcPts val="1060"/>
              </a:spcBef>
              <a:buClr>
                <a:srgbClr val="E9822D"/>
              </a:buClr>
              <a:buFont typeface="Arial"/>
              <a:buChar char="•"/>
              <a:tabLst>
                <a:tab pos="190500" algn="l"/>
              </a:tabLst>
            </a:pPr>
            <a:r>
              <a:rPr sz="1600" i="1" spc="15" dirty="0">
                <a:latin typeface="Arial"/>
                <a:cs typeface="Arial"/>
              </a:rPr>
              <a:t>Ruido </a:t>
            </a:r>
            <a:r>
              <a:rPr sz="1600" i="1" spc="-10" dirty="0">
                <a:latin typeface="Arial"/>
                <a:cs typeface="Arial"/>
              </a:rPr>
              <a:t>externo, </a:t>
            </a:r>
            <a:r>
              <a:rPr sz="1600" spc="-30" dirty="0">
                <a:latin typeface="Arial"/>
                <a:cs typeface="Arial"/>
              </a:rPr>
              <a:t>lo </a:t>
            </a:r>
            <a:r>
              <a:rPr sz="1600" spc="-10" dirty="0">
                <a:latin typeface="Arial"/>
                <a:cs typeface="Arial"/>
              </a:rPr>
              <a:t>más </a:t>
            </a:r>
            <a:r>
              <a:rPr sz="1600" spc="-15" dirty="0">
                <a:latin typeface="Arial"/>
                <a:cs typeface="Arial"/>
              </a:rPr>
              <a:t>bajo </a:t>
            </a:r>
            <a:r>
              <a:rPr sz="1600" spc="-5" dirty="0">
                <a:latin typeface="Arial"/>
                <a:cs typeface="Arial"/>
              </a:rPr>
              <a:t>posible </a:t>
            </a:r>
            <a:r>
              <a:rPr sz="1600" spc="-10" dirty="0">
                <a:latin typeface="Arial"/>
                <a:cs typeface="Arial"/>
              </a:rPr>
              <a:t>(cierre </a:t>
            </a:r>
            <a:r>
              <a:rPr sz="1600" dirty="0">
                <a:latin typeface="Arial"/>
                <a:cs typeface="Arial"/>
              </a:rPr>
              <a:t>de </a:t>
            </a:r>
            <a:r>
              <a:rPr sz="1600" spc="-15" dirty="0">
                <a:latin typeface="Arial"/>
                <a:cs typeface="Arial"/>
              </a:rPr>
              <a:t>ventanas, </a:t>
            </a:r>
            <a:r>
              <a:rPr sz="1600" spc="-5" dirty="0">
                <a:latin typeface="Arial"/>
                <a:cs typeface="Arial"/>
              </a:rPr>
              <a:t>tratamiento </a:t>
            </a:r>
            <a:r>
              <a:rPr sz="1600" spc="10" dirty="0">
                <a:latin typeface="Arial"/>
                <a:cs typeface="Arial"/>
              </a:rPr>
              <a:t>acústico </a:t>
            </a:r>
            <a:r>
              <a:rPr sz="1600" dirty="0">
                <a:latin typeface="Arial"/>
                <a:cs typeface="Arial"/>
              </a:rPr>
              <a:t>del  espacio).</a:t>
            </a:r>
            <a:endParaRPr sz="1600">
              <a:latin typeface="Arial"/>
              <a:cs typeface="Arial"/>
            </a:endParaRPr>
          </a:p>
          <a:p>
            <a:pPr marL="190500" marR="5080" indent="-178435">
              <a:lnSpc>
                <a:spcPts val="1900"/>
              </a:lnSpc>
              <a:buClr>
                <a:srgbClr val="E9822D"/>
              </a:buClr>
              <a:buFont typeface="Arial"/>
              <a:buChar char="•"/>
              <a:tabLst>
                <a:tab pos="190500" algn="l"/>
              </a:tabLst>
            </a:pPr>
            <a:r>
              <a:rPr sz="1600" i="1" spc="15" dirty="0">
                <a:latin typeface="Arial"/>
                <a:cs typeface="Arial"/>
              </a:rPr>
              <a:t>Ruido </a:t>
            </a:r>
            <a:r>
              <a:rPr sz="1600" i="1" spc="-5" dirty="0">
                <a:latin typeface="Arial"/>
                <a:cs typeface="Arial"/>
              </a:rPr>
              <a:t>interno, </a:t>
            </a:r>
            <a:r>
              <a:rPr sz="1600" spc="-5" dirty="0">
                <a:latin typeface="Arial"/>
                <a:cs typeface="Arial"/>
              </a:rPr>
              <a:t>(conversación, </a:t>
            </a:r>
            <a:r>
              <a:rPr sz="1600" dirty="0">
                <a:latin typeface="Arial"/>
                <a:cs typeface="Arial"/>
              </a:rPr>
              <a:t>música, </a:t>
            </a:r>
            <a:r>
              <a:rPr sz="1600" spc="10" dirty="0">
                <a:latin typeface="Arial"/>
                <a:cs typeface="Arial"/>
              </a:rPr>
              <a:t>equipos </a:t>
            </a:r>
            <a:r>
              <a:rPr sz="1600" spc="20" dirty="0">
                <a:latin typeface="Arial"/>
                <a:cs typeface="Arial"/>
              </a:rPr>
              <a:t>De </a:t>
            </a:r>
            <a:r>
              <a:rPr sz="1600" spc="-10" dirty="0">
                <a:latin typeface="Arial"/>
                <a:cs typeface="Arial"/>
              </a:rPr>
              <a:t>oficina, </a:t>
            </a:r>
            <a:r>
              <a:rPr sz="1600" spc="-5" dirty="0">
                <a:latin typeface="Arial"/>
                <a:cs typeface="Arial"/>
              </a:rPr>
              <a:t>distribución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-26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puestos,  </a:t>
            </a:r>
            <a:r>
              <a:rPr sz="1600" spc="-10" dirty="0">
                <a:latin typeface="Arial"/>
                <a:cs typeface="Arial"/>
              </a:rPr>
              <a:t>separación).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50900" y="44704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0"/>
                </a:move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4900" y="2070100"/>
            <a:ext cx="8089900" cy="0"/>
          </a:xfrm>
          <a:custGeom>
            <a:avLst/>
            <a:gdLst/>
            <a:ahLst/>
            <a:cxnLst/>
            <a:rect l="l" t="t" r="r" b="b"/>
            <a:pathLst>
              <a:path w="8089900">
                <a:moveTo>
                  <a:pt x="0" y="0"/>
                </a:moveTo>
                <a:lnTo>
                  <a:pt x="8089900" y="0"/>
                </a:lnTo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01900" y="2159000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928100" y="2079625"/>
            <a:ext cx="279400" cy="295275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41275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325"/>
              </a:spcBef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86700" y="1752600"/>
            <a:ext cx="13468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E9822D"/>
                </a:solidFill>
                <a:latin typeface="Arial"/>
                <a:cs typeface="Arial"/>
              </a:rPr>
              <a:t>O</a:t>
            </a:r>
            <a:r>
              <a:rPr sz="1800" spc="95" dirty="0">
                <a:solidFill>
                  <a:srgbClr val="E9822D"/>
                </a:solidFill>
                <a:latin typeface="Arial"/>
                <a:cs typeface="Arial"/>
              </a:rPr>
              <a:t>BJ</a:t>
            </a:r>
            <a:r>
              <a:rPr sz="1800" spc="-5" dirty="0">
                <a:solidFill>
                  <a:srgbClr val="E9822D"/>
                </a:solidFill>
                <a:latin typeface="Arial"/>
                <a:cs typeface="Arial"/>
              </a:rPr>
              <a:t>ETI</a:t>
            </a:r>
            <a:r>
              <a:rPr sz="1800" spc="95" dirty="0">
                <a:solidFill>
                  <a:srgbClr val="E9822D"/>
                </a:solidFill>
                <a:latin typeface="Arial"/>
                <a:cs typeface="Arial"/>
              </a:rPr>
              <a:t>V</a:t>
            </a:r>
            <a:r>
              <a:rPr sz="1800" spc="-5" dirty="0">
                <a:solidFill>
                  <a:srgbClr val="E9822D"/>
                </a:solidFill>
                <a:latin typeface="Arial"/>
                <a:cs typeface="Arial"/>
              </a:rPr>
              <a:t>O</a:t>
            </a:r>
            <a:r>
              <a:rPr sz="1800" dirty="0">
                <a:solidFill>
                  <a:srgbClr val="E9822D"/>
                </a:solidFill>
                <a:latin typeface="Arial"/>
                <a:cs typeface="Arial"/>
              </a:rPr>
              <a:t>S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42910" y="2301239"/>
            <a:ext cx="7117715" cy="2311400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80"/>
              </a:spcBef>
            </a:pPr>
            <a:r>
              <a:rPr sz="1600" spc="-20" dirty="0">
                <a:latin typeface="Arial"/>
                <a:cs typeface="Arial"/>
              </a:rPr>
              <a:t>Mejorar </a:t>
            </a:r>
            <a:r>
              <a:rPr sz="1600" spc="-30" dirty="0">
                <a:latin typeface="Arial"/>
                <a:cs typeface="Arial"/>
              </a:rPr>
              <a:t>la </a:t>
            </a:r>
            <a:r>
              <a:rPr sz="1600" dirty="0">
                <a:latin typeface="Arial"/>
                <a:cs typeface="Arial"/>
              </a:rPr>
              <a:t>seguridad y el </a:t>
            </a:r>
            <a:r>
              <a:rPr sz="1600" spc="-5" dirty="0">
                <a:latin typeface="Arial"/>
                <a:cs typeface="Arial"/>
              </a:rPr>
              <a:t>ambiente </a:t>
            </a:r>
            <a:r>
              <a:rPr sz="1600" spc="5" dirty="0">
                <a:latin typeface="Arial"/>
                <a:cs typeface="Arial"/>
              </a:rPr>
              <a:t>físico </a:t>
            </a:r>
            <a:r>
              <a:rPr sz="1600" dirty="0">
                <a:latin typeface="Arial"/>
                <a:cs typeface="Arial"/>
              </a:rPr>
              <a:t>del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trabajador.</a:t>
            </a:r>
            <a:endParaRPr sz="1600">
              <a:latin typeface="Arial"/>
              <a:cs typeface="Arial"/>
            </a:endParaRPr>
          </a:p>
          <a:p>
            <a:pPr marL="12700" marR="5080">
              <a:lnSpc>
                <a:spcPct val="156300"/>
              </a:lnSpc>
            </a:pPr>
            <a:r>
              <a:rPr sz="1600" spc="-5" dirty="0">
                <a:latin typeface="Arial"/>
                <a:cs typeface="Arial"/>
              </a:rPr>
              <a:t>Lograr </a:t>
            </a:r>
            <a:r>
              <a:rPr sz="1600" spc="-30" dirty="0">
                <a:latin typeface="Arial"/>
                <a:cs typeface="Arial"/>
              </a:rPr>
              <a:t>la </a:t>
            </a:r>
            <a:r>
              <a:rPr sz="1600" spc="-15" dirty="0">
                <a:latin typeface="Arial"/>
                <a:cs typeface="Arial"/>
              </a:rPr>
              <a:t>armonía </a:t>
            </a:r>
            <a:r>
              <a:rPr sz="1600" spc="5" dirty="0">
                <a:latin typeface="Arial"/>
                <a:cs typeface="Arial"/>
              </a:rPr>
              <a:t>entre </a:t>
            </a:r>
            <a:r>
              <a:rPr sz="1600" dirty="0">
                <a:latin typeface="Arial"/>
                <a:cs typeface="Arial"/>
              </a:rPr>
              <a:t>el </a:t>
            </a:r>
            <a:r>
              <a:rPr sz="1600" spc="-5" dirty="0">
                <a:latin typeface="Arial"/>
                <a:cs typeface="Arial"/>
              </a:rPr>
              <a:t>trabajador, </a:t>
            </a:r>
            <a:r>
              <a:rPr sz="1600" dirty="0">
                <a:latin typeface="Arial"/>
                <a:cs typeface="Arial"/>
              </a:rPr>
              <a:t>el </a:t>
            </a:r>
            <a:r>
              <a:rPr sz="1600" spc="-5" dirty="0">
                <a:latin typeface="Arial"/>
                <a:cs typeface="Arial"/>
              </a:rPr>
              <a:t>ambiente </a:t>
            </a:r>
            <a:r>
              <a:rPr sz="1600" dirty="0">
                <a:latin typeface="Arial"/>
                <a:cs typeface="Arial"/>
              </a:rPr>
              <a:t>y </a:t>
            </a:r>
            <a:r>
              <a:rPr sz="1600" spc="-20" dirty="0">
                <a:latin typeface="Arial"/>
                <a:cs typeface="Arial"/>
              </a:rPr>
              <a:t>las </a:t>
            </a:r>
            <a:r>
              <a:rPr sz="1600" dirty="0">
                <a:latin typeface="Arial"/>
                <a:cs typeface="Arial"/>
              </a:rPr>
              <a:t>condiciones de </a:t>
            </a:r>
            <a:r>
              <a:rPr sz="1600" spc="-5" dirty="0">
                <a:latin typeface="Arial"/>
                <a:cs typeface="Arial"/>
              </a:rPr>
              <a:t>trabajo.  </a:t>
            </a:r>
            <a:r>
              <a:rPr sz="1600" spc="-10" dirty="0">
                <a:latin typeface="Arial"/>
                <a:cs typeface="Arial"/>
              </a:rPr>
              <a:t>Aminorar </a:t>
            </a:r>
            <a:r>
              <a:rPr sz="1600" spc="-30" dirty="0">
                <a:latin typeface="Arial"/>
                <a:cs typeface="Arial"/>
              </a:rPr>
              <a:t>la </a:t>
            </a:r>
            <a:r>
              <a:rPr sz="1600" spc="15" dirty="0">
                <a:latin typeface="Arial"/>
                <a:cs typeface="Arial"/>
              </a:rPr>
              <a:t>carga </a:t>
            </a:r>
            <a:r>
              <a:rPr sz="1600" spc="5" dirty="0">
                <a:latin typeface="Arial"/>
                <a:cs typeface="Arial"/>
              </a:rPr>
              <a:t>física </a:t>
            </a:r>
            <a:r>
              <a:rPr sz="1600" dirty="0">
                <a:latin typeface="Arial"/>
                <a:cs typeface="Arial"/>
              </a:rPr>
              <a:t>y </a:t>
            </a:r>
            <a:r>
              <a:rPr sz="1600" spc="-10" dirty="0">
                <a:latin typeface="Arial"/>
                <a:cs typeface="Arial"/>
              </a:rPr>
              <a:t>nerviosa </a:t>
            </a:r>
            <a:r>
              <a:rPr sz="1600" dirty="0">
                <a:latin typeface="Arial"/>
                <a:cs typeface="Arial"/>
              </a:rPr>
              <a:t>del</a:t>
            </a:r>
            <a:r>
              <a:rPr sz="1600" spc="3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hombre.</a:t>
            </a:r>
            <a:endParaRPr sz="1600">
              <a:latin typeface="Arial"/>
              <a:cs typeface="Arial"/>
            </a:endParaRPr>
          </a:p>
          <a:p>
            <a:pPr marL="12700" marR="1109345">
              <a:lnSpc>
                <a:spcPct val="156300"/>
              </a:lnSpc>
            </a:pPr>
            <a:r>
              <a:rPr sz="1600" spc="-15" dirty="0">
                <a:latin typeface="Arial"/>
                <a:cs typeface="Arial"/>
              </a:rPr>
              <a:t>Buscar</a:t>
            </a:r>
            <a:r>
              <a:rPr sz="1600" spc="25" dirty="0">
                <a:latin typeface="Arial"/>
                <a:cs typeface="Arial"/>
              </a:rPr>
              <a:t> </a:t>
            </a:r>
            <a:r>
              <a:rPr sz="1600" spc="-30" dirty="0">
                <a:latin typeface="Arial"/>
                <a:cs typeface="Arial"/>
              </a:rPr>
              <a:t>la </a:t>
            </a:r>
            <a:r>
              <a:rPr sz="1600" dirty="0">
                <a:latin typeface="Arial"/>
                <a:cs typeface="Arial"/>
              </a:rPr>
              <a:t>comodidad</a:t>
            </a:r>
            <a:r>
              <a:rPr sz="1600" spc="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y</a:t>
            </a:r>
            <a:r>
              <a:rPr sz="1600" spc="-145" dirty="0">
                <a:latin typeface="Arial"/>
                <a:cs typeface="Arial"/>
              </a:rPr>
              <a:t> </a:t>
            </a:r>
            <a:r>
              <a:rPr sz="1600" spc="50" dirty="0">
                <a:latin typeface="Arial"/>
                <a:cs typeface="Arial"/>
              </a:rPr>
              <a:t>el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confort</a:t>
            </a:r>
            <a:r>
              <a:rPr sz="1600" spc="20" dirty="0">
                <a:latin typeface="Arial"/>
                <a:cs typeface="Arial"/>
              </a:rPr>
              <a:t> </a:t>
            </a:r>
            <a:r>
              <a:rPr sz="1600" spc="30" dirty="0">
                <a:latin typeface="Arial"/>
                <a:cs typeface="Arial"/>
              </a:rPr>
              <a:t>así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como</a:t>
            </a:r>
            <a:r>
              <a:rPr sz="1600" spc="70" dirty="0">
                <a:latin typeface="Arial"/>
                <a:cs typeface="Arial"/>
              </a:rPr>
              <a:t> </a:t>
            </a:r>
            <a:r>
              <a:rPr sz="1600" spc="-30" dirty="0">
                <a:latin typeface="Arial"/>
                <a:cs typeface="Arial"/>
              </a:rPr>
              <a:t>la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eficiencia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producti</a:t>
            </a:r>
            <a:r>
              <a:rPr sz="1600" spc="-305" dirty="0">
                <a:latin typeface="Arial"/>
                <a:cs typeface="Arial"/>
              </a:rPr>
              <a:t> </a:t>
            </a:r>
            <a:r>
              <a:rPr sz="1600" spc="-35" dirty="0">
                <a:latin typeface="Arial"/>
                <a:cs typeface="Arial"/>
              </a:rPr>
              <a:t>va.  </a:t>
            </a:r>
            <a:r>
              <a:rPr sz="1600" spc="-15" dirty="0">
                <a:latin typeface="Arial"/>
                <a:cs typeface="Arial"/>
              </a:rPr>
              <a:t>Reducir </a:t>
            </a:r>
            <a:r>
              <a:rPr sz="1600" dirty="0">
                <a:latin typeface="Arial"/>
                <a:cs typeface="Arial"/>
              </a:rPr>
              <a:t>o modificar </a:t>
            </a:r>
            <a:r>
              <a:rPr sz="1600" spc="-5" dirty="0">
                <a:latin typeface="Arial"/>
                <a:cs typeface="Arial"/>
              </a:rPr>
              <a:t>técnicamente </a:t>
            </a:r>
            <a:r>
              <a:rPr sz="1600" dirty="0">
                <a:latin typeface="Arial"/>
                <a:cs typeface="Arial"/>
              </a:rPr>
              <a:t>el </a:t>
            </a:r>
            <a:r>
              <a:rPr sz="1600" spc="-5" dirty="0">
                <a:latin typeface="Arial"/>
                <a:cs typeface="Arial"/>
              </a:rPr>
              <a:t>trabajo</a:t>
            </a:r>
            <a:r>
              <a:rPr sz="1600" spc="3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repetitivo.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75"/>
              </a:spcBef>
            </a:pPr>
            <a:r>
              <a:rPr sz="1600" spc="-20" dirty="0">
                <a:latin typeface="Arial"/>
                <a:cs typeface="Arial"/>
              </a:rPr>
              <a:t>Mejorar </a:t>
            </a:r>
            <a:r>
              <a:rPr sz="1600" spc="-30" dirty="0">
                <a:latin typeface="Arial"/>
                <a:cs typeface="Arial"/>
              </a:rPr>
              <a:t>la </a:t>
            </a:r>
            <a:r>
              <a:rPr sz="1600" spc="-5" dirty="0">
                <a:latin typeface="Arial"/>
                <a:cs typeface="Arial"/>
              </a:rPr>
              <a:t>calidad </a:t>
            </a:r>
            <a:r>
              <a:rPr sz="1600" dirty="0">
                <a:latin typeface="Arial"/>
                <a:cs typeface="Arial"/>
              </a:rPr>
              <a:t>del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producto.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50900" y="2501900"/>
            <a:ext cx="152400" cy="139700"/>
          </a:xfrm>
          <a:custGeom>
            <a:avLst/>
            <a:gdLst/>
            <a:ahLst/>
            <a:cxnLst/>
            <a:rect l="l" t="t" r="r" b="b"/>
            <a:pathLst>
              <a:path w="152400" h="139700">
                <a:moveTo>
                  <a:pt x="0" y="0"/>
                </a:moveTo>
                <a:lnTo>
                  <a:pt x="0" y="139700"/>
                </a:lnTo>
                <a:lnTo>
                  <a:pt x="152400" y="1397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50900" y="2895600"/>
            <a:ext cx="152400" cy="139700"/>
          </a:xfrm>
          <a:custGeom>
            <a:avLst/>
            <a:gdLst/>
            <a:ahLst/>
            <a:cxnLst/>
            <a:rect l="l" t="t" r="r" b="b"/>
            <a:pathLst>
              <a:path w="152400" h="139700">
                <a:moveTo>
                  <a:pt x="0" y="0"/>
                </a:moveTo>
                <a:lnTo>
                  <a:pt x="0" y="139700"/>
                </a:lnTo>
                <a:lnTo>
                  <a:pt x="152400" y="1397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50900" y="32512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0"/>
                </a:move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50900" y="3657600"/>
            <a:ext cx="152400" cy="139700"/>
          </a:xfrm>
          <a:custGeom>
            <a:avLst/>
            <a:gdLst/>
            <a:ahLst/>
            <a:cxnLst/>
            <a:rect l="l" t="t" r="r" b="b"/>
            <a:pathLst>
              <a:path w="152400" h="139700">
                <a:moveTo>
                  <a:pt x="0" y="0"/>
                </a:moveTo>
                <a:lnTo>
                  <a:pt x="0" y="139700"/>
                </a:lnTo>
                <a:lnTo>
                  <a:pt x="152400" y="1397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50900" y="4013200"/>
            <a:ext cx="152400" cy="139700"/>
          </a:xfrm>
          <a:custGeom>
            <a:avLst/>
            <a:gdLst/>
            <a:ahLst/>
            <a:cxnLst/>
            <a:rect l="l" t="t" r="r" b="b"/>
            <a:pathLst>
              <a:path w="152400" h="139700">
                <a:moveTo>
                  <a:pt x="0" y="0"/>
                </a:moveTo>
                <a:lnTo>
                  <a:pt x="0" y="139700"/>
                </a:lnTo>
                <a:lnTo>
                  <a:pt x="152400" y="1397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50900" y="4394200"/>
            <a:ext cx="152400" cy="139700"/>
          </a:xfrm>
          <a:custGeom>
            <a:avLst/>
            <a:gdLst/>
            <a:ahLst/>
            <a:cxnLst/>
            <a:rect l="l" t="t" r="r" b="b"/>
            <a:pathLst>
              <a:path w="152400" h="139700">
                <a:moveTo>
                  <a:pt x="0" y="0"/>
                </a:moveTo>
                <a:lnTo>
                  <a:pt x="0" y="139700"/>
                </a:lnTo>
                <a:lnTo>
                  <a:pt x="152400" y="1397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4900" y="2070100"/>
            <a:ext cx="8089900" cy="0"/>
          </a:xfrm>
          <a:custGeom>
            <a:avLst/>
            <a:gdLst/>
            <a:ahLst/>
            <a:cxnLst/>
            <a:rect l="l" t="t" r="r" b="b"/>
            <a:pathLst>
              <a:path w="8089900">
                <a:moveTo>
                  <a:pt x="0" y="0"/>
                </a:moveTo>
                <a:lnTo>
                  <a:pt x="8089900" y="0"/>
                </a:lnTo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02700" y="2079625"/>
            <a:ext cx="304800" cy="295275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2857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225"/>
              </a:spcBef>
            </a:pP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30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01900" y="2159000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50900" y="2590800"/>
            <a:ext cx="152400" cy="139700"/>
          </a:xfrm>
          <a:custGeom>
            <a:avLst/>
            <a:gdLst/>
            <a:ahLst/>
            <a:cxnLst/>
            <a:rect l="l" t="t" r="r" b="b"/>
            <a:pathLst>
              <a:path w="152400" h="139700">
                <a:moveTo>
                  <a:pt x="0" y="0"/>
                </a:moveTo>
                <a:lnTo>
                  <a:pt x="0" y="139700"/>
                </a:lnTo>
                <a:lnTo>
                  <a:pt x="152400" y="1397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43000" y="2377439"/>
            <a:ext cx="4336415" cy="2267287"/>
          </a:xfrm>
          <a:prstGeom prst="rect">
            <a:avLst/>
          </a:prstGeom>
        </p:spPr>
        <p:txBody>
          <a:bodyPr vert="horz" wrap="square" lIns="0" tIns="137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600" spc="60" dirty="0">
                <a:latin typeface="Arial"/>
                <a:cs typeface="Arial"/>
              </a:rPr>
              <a:t>Recomendaciones </a:t>
            </a:r>
            <a:r>
              <a:rPr sz="1600" spc="55" dirty="0">
                <a:latin typeface="Arial"/>
                <a:cs typeface="Arial"/>
              </a:rPr>
              <a:t>de</a:t>
            </a:r>
            <a:r>
              <a:rPr sz="1600" spc="-150" dirty="0">
                <a:latin typeface="Arial"/>
                <a:cs typeface="Arial"/>
              </a:rPr>
              <a:t> </a:t>
            </a:r>
            <a:r>
              <a:rPr sz="1600" spc="55" dirty="0">
                <a:latin typeface="Arial"/>
                <a:cs typeface="Arial"/>
              </a:rPr>
              <a:t>Climatización</a:t>
            </a:r>
            <a:endParaRPr sz="1600" dirty="0">
              <a:latin typeface="Arial"/>
              <a:cs typeface="Arial"/>
            </a:endParaRPr>
          </a:p>
          <a:p>
            <a:pPr marL="469900" indent="-190500">
              <a:lnSpc>
                <a:spcPct val="100000"/>
              </a:lnSpc>
              <a:spcBef>
                <a:spcPts val="980"/>
              </a:spcBef>
              <a:buClr>
                <a:srgbClr val="E9822D"/>
              </a:buClr>
              <a:buChar char="•"/>
              <a:tabLst>
                <a:tab pos="469900" algn="l"/>
              </a:tabLst>
            </a:pPr>
            <a:r>
              <a:rPr sz="1600" spc="-10" dirty="0">
                <a:latin typeface="Arial"/>
                <a:cs typeface="Arial"/>
              </a:rPr>
              <a:t>Temperatura </a:t>
            </a:r>
            <a:r>
              <a:rPr sz="1600" dirty="0">
                <a:latin typeface="Arial"/>
                <a:cs typeface="Arial"/>
              </a:rPr>
              <a:t>: </a:t>
            </a:r>
            <a:r>
              <a:rPr sz="1600" spc="5" dirty="0">
                <a:latin typeface="Arial"/>
                <a:cs typeface="Arial"/>
              </a:rPr>
              <a:t>entre </a:t>
            </a:r>
            <a:r>
              <a:rPr lang="es-AR" sz="1600" dirty="0" smtClean="0">
                <a:latin typeface="Arial"/>
                <a:cs typeface="Arial"/>
              </a:rPr>
              <a:t>20</a:t>
            </a:r>
            <a:r>
              <a:rPr sz="1600" dirty="0" smtClean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y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dirty="0" smtClean="0">
                <a:latin typeface="Arial"/>
                <a:cs typeface="Arial"/>
              </a:rPr>
              <a:t>2</a:t>
            </a:r>
            <a:r>
              <a:rPr lang="es-AR" sz="1600" dirty="0" smtClean="0">
                <a:latin typeface="Arial"/>
                <a:cs typeface="Arial"/>
              </a:rPr>
              <a:t>6</a:t>
            </a:r>
            <a:r>
              <a:rPr sz="1600" dirty="0" smtClean="0">
                <a:latin typeface="Times New Roman"/>
                <a:cs typeface="Times New Roman"/>
              </a:rPr>
              <a:t>°</a:t>
            </a:r>
            <a:r>
              <a:rPr sz="1600" dirty="0" smtClean="0">
                <a:latin typeface="Arial"/>
                <a:cs typeface="Arial"/>
              </a:rPr>
              <a:t>C</a:t>
            </a:r>
            <a:r>
              <a:rPr sz="1600" dirty="0">
                <a:latin typeface="Arial"/>
                <a:cs typeface="Arial"/>
              </a:rPr>
              <a:t>.</a:t>
            </a: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E9822D"/>
              </a:buClr>
              <a:buFont typeface="Arial"/>
              <a:buChar char="•"/>
            </a:pPr>
            <a:endParaRPr sz="1700" dirty="0">
              <a:latin typeface="Times New Roman"/>
              <a:cs typeface="Times New Roman"/>
            </a:endParaRPr>
          </a:p>
          <a:p>
            <a:pPr marL="469900" indent="-190500">
              <a:lnSpc>
                <a:spcPct val="100000"/>
              </a:lnSpc>
              <a:buClr>
                <a:srgbClr val="E9822D"/>
              </a:buClr>
              <a:buChar char="•"/>
              <a:tabLst>
                <a:tab pos="469900" algn="l"/>
              </a:tabLst>
            </a:pPr>
            <a:r>
              <a:rPr sz="1600" spc="-10" dirty="0">
                <a:latin typeface="Arial"/>
                <a:cs typeface="Arial"/>
              </a:rPr>
              <a:t>Humedad </a:t>
            </a:r>
            <a:r>
              <a:rPr sz="1600" dirty="0">
                <a:latin typeface="Arial"/>
                <a:cs typeface="Arial"/>
              </a:rPr>
              <a:t>: </a:t>
            </a:r>
            <a:r>
              <a:rPr sz="1600" spc="-15" dirty="0">
                <a:latin typeface="Arial"/>
                <a:cs typeface="Arial"/>
              </a:rPr>
              <a:t>entre </a:t>
            </a:r>
            <a:r>
              <a:rPr sz="1600" dirty="0">
                <a:latin typeface="Arial"/>
                <a:cs typeface="Arial"/>
              </a:rPr>
              <a:t>35 y 65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spc="35" dirty="0">
                <a:latin typeface="Arial"/>
                <a:cs typeface="Arial"/>
              </a:rPr>
              <a:t>%.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E9822D"/>
              </a:buClr>
              <a:buFont typeface="Arial"/>
              <a:buChar char="•"/>
            </a:pPr>
            <a:endParaRPr sz="1600" dirty="0">
              <a:latin typeface="Times New Roman"/>
              <a:cs typeface="Times New Roman"/>
            </a:endParaRPr>
          </a:p>
          <a:p>
            <a:pPr marL="457200" indent="-177800">
              <a:lnSpc>
                <a:spcPct val="100000"/>
              </a:lnSpc>
              <a:buClr>
                <a:srgbClr val="E9822D"/>
              </a:buClr>
              <a:buChar char="•"/>
              <a:tabLst>
                <a:tab pos="457200" algn="l"/>
              </a:tabLst>
            </a:pPr>
            <a:r>
              <a:rPr sz="1600" spc="-5" dirty="0">
                <a:latin typeface="Arial"/>
                <a:cs typeface="Arial"/>
              </a:rPr>
              <a:t>Corriente </a:t>
            </a:r>
            <a:r>
              <a:rPr sz="1600" dirty="0">
                <a:latin typeface="Arial"/>
                <a:cs typeface="Arial"/>
              </a:rPr>
              <a:t>de aire : </a:t>
            </a:r>
            <a:r>
              <a:rPr sz="1600" spc="-15" dirty="0">
                <a:latin typeface="Arial"/>
                <a:cs typeface="Arial"/>
              </a:rPr>
              <a:t>entre </a:t>
            </a:r>
            <a:r>
              <a:rPr sz="1600" spc="-10" dirty="0">
                <a:latin typeface="Arial"/>
                <a:cs typeface="Arial"/>
              </a:rPr>
              <a:t>0,25 </a:t>
            </a:r>
            <a:r>
              <a:rPr sz="1600" dirty="0">
                <a:latin typeface="Arial"/>
                <a:cs typeface="Arial"/>
              </a:rPr>
              <a:t>y </a:t>
            </a:r>
            <a:r>
              <a:rPr sz="1600" spc="-15" dirty="0">
                <a:latin typeface="Arial"/>
                <a:cs typeface="Arial"/>
              </a:rPr>
              <a:t>0,5</a:t>
            </a:r>
            <a:r>
              <a:rPr sz="1600" spc="1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m/s.</a:t>
            </a: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E9822D"/>
              </a:buClr>
              <a:buFont typeface="Arial"/>
              <a:buChar char="•"/>
            </a:pPr>
            <a:endParaRPr sz="1700" dirty="0">
              <a:latin typeface="Times New Roman"/>
              <a:cs typeface="Times New Roman"/>
            </a:endParaRPr>
          </a:p>
          <a:p>
            <a:pPr marL="469900" indent="-190500">
              <a:lnSpc>
                <a:spcPct val="100000"/>
              </a:lnSpc>
              <a:buClr>
                <a:srgbClr val="E9822D"/>
              </a:buClr>
              <a:buChar char="•"/>
              <a:tabLst>
                <a:tab pos="469900" algn="l"/>
              </a:tabLst>
            </a:pPr>
            <a:r>
              <a:rPr sz="1600" spc="-10" dirty="0">
                <a:latin typeface="Arial"/>
                <a:cs typeface="Arial"/>
              </a:rPr>
              <a:t>Renovación </a:t>
            </a:r>
            <a:r>
              <a:rPr sz="1600" dirty="0">
                <a:latin typeface="Arial"/>
                <a:cs typeface="Arial"/>
              </a:rPr>
              <a:t>de aire : 10 </a:t>
            </a:r>
            <a:r>
              <a:rPr sz="1600" spc="-20" dirty="0">
                <a:latin typeface="Arial"/>
                <a:cs typeface="Arial"/>
              </a:rPr>
              <a:t>m3 </a:t>
            </a:r>
            <a:r>
              <a:rPr sz="1600" dirty="0">
                <a:latin typeface="Arial"/>
                <a:cs typeface="Arial"/>
              </a:rPr>
              <a:t>por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trabajador.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4900" y="2070100"/>
            <a:ext cx="8089900" cy="0"/>
          </a:xfrm>
          <a:custGeom>
            <a:avLst/>
            <a:gdLst/>
            <a:ahLst/>
            <a:cxnLst/>
            <a:rect l="l" t="t" r="r" b="b"/>
            <a:pathLst>
              <a:path w="8089900">
                <a:moveTo>
                  <a:pt x="0" y="0"/>
                </a:moveTo>
                <a:lnTo>
                  <a:pt x="8089900" y="0"/>
                </a:lnTo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02700" y="2079625"/>
            <a:ext cx="304800" cy="295275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2857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225"/>
              </a:spcBef>
            </a:pP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31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01900" y="2159000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978400" y="1765300"/>
            <a:ext cx="4217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E9822D"/>
                </a:solidFill>
                <a:latin typeface="Arial"/>
                <a:cs typeface="Arial"/>
              </a:rPr>
              <a:t>RECOMENDACIONES </a:t>
            </a:r>
            <a:r>
              <a:rPr sz="1800" spc="-5" dirty="0">
                <a:solidFill>
                  <a:srgbClr val="E9822D"/>
                </a:solidFill>
                <a:latin typeface="Arial"/>
                <a:cs typeface="Arial"/>
              </a:rPr>
              <a:t>DE</a:t>
            </a:r>
            <a:r>
              <a:rPr sz="1800" spc="-20" dirty="0">
                <a:solidFill>
                  <a:srgbClr val="E9822D"/>
                </a:solidFill>
                <a:latin typeface="Arial"/>
                <a:cs typeface="Arial"/>
              </a:rPr>
              <a:t> </a:t>
            </a:r>
            <a:r>
              <a:rPr sz="1800" spc="25" dirty="0">
                <a:solidFill>
                  <a:srgbClr val="E9822D"/>
                </a:solidFill>
                <a:latin typeface="Arial"/>
                <a:cs typeface="Arial"/>
              </a:rPr>
              <a:t>MOBILIARIO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43000" y="2400300"/>
            <a:ext cx="7493000" cy="3291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latin typeface="Arial"/>
                <a:cs typeface="Arial"/>
              </a:rPr>
              <a:t>Mantener </a:t>
            </a:r>
            <a:r>
              <a:rPr sz="1600" spc="50" dirty="0">
                <a:latin typeface="Arial"/>
                <a:cs typeface="Arial"/>
              </a:rPr>
              <a:t>el </a:t>
            </a:r>
            <a:r>
              <a:rPr sz="1600" spc="5" dirty="0">
                <a:latin typeface="Arial"/>
                <a:cs typeface="Arial"/>
              </a:rPr>
              <a:t>escritorio </a:t>
            </a:r>
            <a:r>
              <a:rPr sz="1600" spc="-15" dirty="0">
                <a:latin typeface="Arial"/>
                <a:cs typeface="Arial"/>
              </a:rPr>
              <a:t>ordenado </a:t>
            </a:r>
            <a:r>
              <a:rPr sz="1600" dirty="0">
                <a:latin typeface="Arial"/>
                <a:cs typeface="Arial"/>
              </a:rPr>
              <a:t>y </a:t>
            </a:r>
            <a:r>
              <a:rPr sz="1600" spc="-10" dirty="0">
                <a:latin typeface="Arial"/>
                <a:cs typeface="Arial"/>
              </a:rPr>
              <a:t>documento</a:t>
            </a:r>
            <a:r>
              <a:rPr sz="1600" spc="-18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cercanos.</a:t>
            </a:r>
            <a:endParaRPr sz="1600">
              <a:latin typeface="Arial"/>
              <a:cs typeface="Arial"/>
            </a:endParaRPr>
          </a:p>
          <a:p>
            <a:pPr marL="12700" marR="2818765">
              <a:lnSpc>
                <a:spcPct val="161500"/>
              </a:lnSpc>
            </a:pPr>
            <a:r>
              <a:rPr sz="1600" dirty="0">
                <a:latin typeface="Arial"/>
                <a:cs typeface="Arial"/>
              </a:rPr>
              <a:t>Debemos </a:t>
            </a:r>
            <a:r>
              <a:rPr sz="1600" spc="-35" dirty="0">
                <a:latin typeface="Arial"/>
                <a:cs typeface="Arial"/>
              </a:rPr>
              <a:t>ver </a:t>
            </a:r>
            <a:r>
              <a:rPr sz="1600" dirty="0">
                <a:latin typeface="Arial"/>
                <a:cs typeface="Arial"/>
              </a:rPr>
              <a:t>el </a:t>
            </a:r>
            <a:r>
              <a:rPr sz="1600" spc="-10" dirty="0">
                <a:latin typeface="Arial"/>
                <a:cs typeface="Arial"/>
              </a:rPr>
              <a:t>documento </a:t>
            </a:r>
            <a:r>
              <a:rPr sz="1600" spc="45" dirty="0">
                <a:latin typeface="Arial"/>
                <a:cs typeface="Arial"/>
              </a:rPr>
              <a:t>sin </a:t>
            </a:r>
            <a:r>
              <a:rPr sz="1600" spc="-20" dirty="0">
                <a:latin typeface="Arial"/>
                <a:cs typeface="Arial"/>
              </a:rPr>
              <a:t>flexionar </a:t>
            </a:r>
            <a:r>
              <a:rPr sz="1600" spc="-30" dirty="0">
                <a:latin typeface="Arial"/>
                <a:cs typeface="Arial"/>
              </a:rPr>
              <a:t>la </a:t>
            </a:r>
            <a:r>
              <a:rPr sz="1600" spc="-5" dirty="0">
                <a:latin typeface="Arial"/>
                <a:cs typeface="Arial"/>
              </a:rPr>
              <a:t>espalda.  </a:t>
            </a:r>
            <a:r>
              <a:rPr sz="1600" spc="-10" dirty="0">
                <a:latin typeface="Arial"/>
                <a:cs typeface="Arial"/>
              </a:rPr>
              <a:t>Mantener </a:t>
            </a:r>
            <a:r>
              <a:rPr sz="1600" spc="-5" dirty="0">
                <a:latin typeface="Arial"/>
                <a:cs typeface="Arial"/>
              </a:rPr>
              <a:t>también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10" dirty="0">
                <a:latin typeface="Arial"/>
                <a:cs typeface="Arial"/>
              </a:rPr>
              <a:t>mano </a:t>
            </a:r>
            <a:r>
              <a:rPr sz="1600" spc="50" dirty="0">
                <a:latin typeface="Arial"/>
                <a:cs typeface="Arial"/>
              </a:rPr>
              <a:t>el </a:t>
            </a:r>
            <a:r>
              <a:rPr sz="1600" spc="-15" dirty="0">
                <a:latin typeface="Arial"/>
                <a:cs typeface="Arial"/>
              </a:rPr>
              <a:t>teléfono </a:t>
            </a:r>
            <a:r>
              <a:rPr sz="1600" dirty="0">
                <a:latin typeface="Arial"/>
                <a:cs typeface="Arial"/>
              </a:rPr>
              <a:t>y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ratón.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80"/>
              </a:spcBef>
            </a:pPr>
            <a:r>
              <a:rPr sz="1600" spc="-10" dirty="0">
                <a:latin typeface="Arial"/>
                <a:cs typeface="Arial"/>
              </a:rPr>
              <a:t>Ubicarse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30" dirty="0">
                <a:latin typeface="Arial"/>
                <a:cs typeface="Arial"/>
              </a:rPr>
              <a:t>una </a:t>
            </a:r>
            <a:r>
              <a:rPr sz="1600" spc="5" dirty="0">
                <a:latin typeface="Arial"/>
                <a:cs typeface="Arial"/>
              </a:rPr>
              <a:t>distancia </a:t>
            </a:r>
            <a:r>
              <a:rPr sz="1600" spc="-5" dirty="0">
                <a:latin typeface="Arial"/>
                <a:cs typeface="Arial"/>
              </a:rPr>
              <a:t>óptima </a:t>
            </a:r>
            <a:r>
              <a:rPr sz="1600" dirty="0">
                <a:latin typeface="Arial"/>
                <a:cs typeface="Arial"/>
              </a:rPr>
              <a:t>del </a:t>
            </a:r>
            <a:r>
              <a:rPr sz="1600" spc="-5" dirty="0">
                <a:latin typeface="Arial"/>
                <a:cs typeface="Arial"/>
              </a:rPr>
              <a:t>monitor </a:t>
            </a:r>
            <a:r>
              <a:rPr sz="1600" spc="-10" dirty="0">
                <a:latin typeface="Arial"/>
                <a:cs typeface="Arial"/>
              </a:rPr>
              <a:t>(50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spc="30" dirty="0">
                <a:latin typeface="Arial"/>
                <a:cs typeface="Arial"/>
              </a:rPr>
              <a:t>cm).</a:t>
            </a:r>
            <a:endParaRPr sz="1600">
              <a:latin typeface="Arial"/>
              <a:cs typeface="Arial"/>
            </a:endParaRPr>
          </a:p>
          <a:p>
            <a:pPr marL="12700" marR="469265">
              <a:lnSpc>
                <a:spcPct val="1615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Dejar </a:t>
            </a:r>
            <a:r>
              <a:rPr sz="1600" spc="5" dirty="0">
                <a:latin typeface="Arial"/>
                <a:cs typeface="Arial"/>
              </a:rPr>
              <a:t>espacio </a:t>
            </a:r>
            <a:r>
              <a:rPr sz="1600" spc="-15" dirty="0">
                <a:latin typeface="Arial"/>
                <a:cs typeface="Arial"/>
              </a:rPr>
              <a:t>entre </a:t>
            </a:r>
            <a:r>
              <a:rPr sz="1600" spc="50" dirty="0">
                <a:latin typeface="Arial"/>
                <a:cs typeface="Arial"/>
              </a:rPr>
              <a:t>el </a:t>
            </a:r>
            <a:r>
              <a:rPr sz="1600" spc="-15" dirty="0">
                <a:latin typeface="Arial"/>
                <a:cs typeface="Arial"/>
              </a:rPr>
              <a:t>teclado </a:t>
            </a:r>
            <a:r>
              <a:rPr sz="1600" dirty="0">
                <a:latin typeface="Arial"/>
                <a:cs typeface="Arial"/>
              </a:rPr>
              <a:t>y el final de </a:t>
            </a:r>
            <a:r>
              <a:rPr sz="1600" spc="-30" dirty="0">
                <a:latin typeface="Arial"/>
                <a:cs typeface="Arial"/>
              </a:rPr>
              <a:t>la </a:t>
            </a:r>
            <a:r>
              <a:rPr sz="1600" spc="-5" dirty="0">
                <a:latin typeface="Arial"/>
                <a:cs typeface="Arial"/>
              </a:rPr>
              <a:t>mesa, </a:t>
            </a:r>
            <a:r>
              <a:rPr sz="1600" spc="-10" dirty="0">
                <a:latin typeface="Arial"/>
                <a:cs typeface="Arial"/>
              </a:rPr>
              <a:t>mouse </a:t>
            </a:r>
            <a:r>
              <a:rPr sz="1600" dirty="0">
                <a:latin typeface="Arial"/>
                <a:cs typeface="Arial"/>
              </a:rPr>
              <a:t>al </a:t>
            </a:r>
            <a:r>
              <a:rPr sz="1600" spc="-15" dirty="0">
                <a:latin typeface="Arial"/>
                <a:cs typeface="Arial"/>
              </a:rPr>
              <a:t>lado </a:t>
            </a:r>
            <a:r>
              <a:rPr sz="1600" spc="35" dirty="0">
                <a:latin typeface="Arial"/>
                <a:cs typeface="Arial"/>
              </a:rPr>
              <a:t>del </a:t>
            </a:r>
            <a:r>
              <a:rPr sz="1600" spc="-15" dirty="0">
                <a:latin typeface="Arial"/>
                <a:cs typeface="Arial"/>
              </a:rPr>
              <a:t>teclado.  </a:t>
            </a:r>
            <a:r>
              <a:rPr sz="1600" spc="-10" dirty="0">
                <a:latin typeface="Arial"/>
                <a:cs typeface="Arial"/>
              </a:rPr>
              <a:t>Ubicarse </a:t>
            </a:r>
            <a:r>
              <a:rPr sz="1600" spc="-15" dirty="0">
                <a:latin typeface="Arial"/>
                <a:cs typeface="Arial"/>
              </a:rPr>
              <a:t>enfrente </a:t>
            </a:r>
            <a:r>
              <a:rPr sz="1600" dirty="0">
                <a:latin typeface="Arial"/>
                <a:cs typeface="Arial"/>
              </a:rPr>
              <a:t>al </a:t>
            </a:r>
            <a:r>
              <a:rPr sz="1600" spc="5" dirty="0">
                <a:latin typeface="Arial"/>
                <a:cs typeface="Arial"/>
              </a:rPr>
              <a:t>monitor, </a:t>
            </a:r>
            <a:r>
              <a:rPr sz="1600" dirty="0">
                <a:latin typeface="Arial"/>
                <a:cs typeface="Arial"/>
              </a:rPr>
              <a:t>de </a:t>
            </a:r>
            <a:r>
              <a:rPr sz="1600" spc="-25" dirty="0">
                <a:latin typeface="Arial"/>
                <a:cs typeface="Arial"/>
              </a:rPr>
              <a:t>forma </a:t>
            </a:r>
            <a:r>
              <a:rPr sz="1600" dirty="0">
                <a:latin typeface="Arial"/>
                <a:cs typeface="Arial"/>
              </a:rPr>
              <a:t>que </a:t>
            </a:r>
            <a:r>
              <a:rPr sz="1600" spc="-50" dirty="0">
                <a:latin typeface="Arial"/>
                <a:cs typeface="Arial"/>
              </a:rPr>
              <a:t>no </a:t>
            </a:r>
            <a:r>
              <a:rPr sz="1600" dirty="0">
                <a:latin typeface="Arial"/>
                <a:cs typeface="Arial"/>
              </a:rPr>
              <a:t>sea </a:t>
            </a:r>
            <a:r>
              <a:rPr sz="1600" spc="-10" dirty="0">
                <a:latin typeface="Arial"/>
                <a:cs typeface="Arial"/>
              </a:rPr>
              <a:t>necesario </a:t>
            </a:r>
            <a:r>
              <a:rPr sz="1600" dirty="0">
                <a:latin typeface="Arial"/>
                <a:cs typeface="Arial"/>
              </a:rPr>
              <a:t>girar </a:t>
            </a:r>
            <a:r>
              <a:rPr sz="1600" spc="-30" dirty="0">
                <a:latin typeface="Arial"/>
                <a:cs typeface="Arial"/>
              </a:rPr>
              <a:t>la </a:t>
            </a:r>
            <a:r>
              <a:rPr sz="1600" dirty="0">
                <a:latin typeface="Arial"/>
                <a:cs typeface="Arial"/>
              </a:rPr>
              <a:t>cabeza.  </a:t>
            </a:r>
            <a:r>
              <a:rPr sz="1600" spc="-5" dirty="0">
                <a:latin typeface="Arial"/>
                <a:cs typeface="Arial"/>
              </a:rPr>
              <a:t>Dejar </a:t>
            </a:r>
            <a:r>
              <a:rPr sz="1600" spc="5" dirty="0">
                <a:latin typeface="Arial"/>
                <a:cs typeface="Arial"/>
              </a:rPr>
              <a:t>espacio </a:t>
            </a:r>
            <a:r>
              <a:rPr sz="1600" spc="-10" dirty="0">
                <a:latin typeface="Arial"/>
                <a:cs typeface="Arial"/>
              </a:rPr>
              <a:t>suficiente </a:t>
            </a:r>
            <a:r>
              <a:rPr sz="1600" spc="-5" dirty="0">
                <a:latin typeface="Arial"/>
                <a:cs typeface="Arial"/>
              </a:rPr>
              <a:t>para </a:t>
            </a:r>
            <a:r>
              <a:rPr sz="1600" spc="-20" dirty="0">
                <a:latin typeface="Arial"/>
                <a:cs typeface="Arial"/>
              </a:rPr>
              <a:t>las </a:t>
            </a:r>
            <a:r>
              <a:rPr sz="1600" spc="-10" dirty="0">
                <a:latin typeface="Arial"/>
                <a:cs typeface="Arial"/>
              </a:rPr>
              <a:t>piernas debajo </a:t>
            </a:r>
            <a:r>
              <a:rPr sz="1600" dirty="0">
                <a:latin typeface="Arial"/>
                <a:cs typeface="Arial"/>
              </a:rPr>
              <a:t>de </a:t>
            </a:r>
            <a:r>
              <a:rPr sz="1600" spc="-30" dirty="0">
                <a:latin typeface="Arial"/>
                <a:cs typeface="Arial"/>
              </a:rPr>
              <a:t>la</a:t>
            </a:r>
            <a:r>
              <a:rPr sz="1600" spc="45" dirty="0">
                <a:latin typeface="Arial"/>
                <a:cs typeface="Arial"/>
              </a:rPr>
              <a:t> </a:t>
            </a:r>
            <a:r>
              <a:rPr sz="1600" spc="10" dirty="0">
                <a:latin typeface="Arial"/>
                <a:cs typeface="Arial"/>
              </a:rPr>
              <a:t>mesa.</a:t>
            </a:r>
            <a:endParaRPr sz="1600">
              <a:latin typeface="Arial"/>
              <a:cs typeface="Arial"/>
            </a:endParaRPr>
          </a:p>
          <a:p>
            <a:pPr marL="12700" marR="5080">
              <a:lnSpc>
                <a:spcPct val="104200"/>
              </a:lnSpc>
              <a:spcBef>
                <a:spcPts val="1100"/>
              </a:spcBef>
            </a:pPr>
            <a:r>
              <a:rPr sz="1600" spc="-10" dirty="0">
                <a:latin typeface="Arial"/>
                <a:cs typeface="Arial"/>
              </a:rPr>
              <a:t>Mantener </a:t>
            </a:r>
            <a:r>
              <a:rPr sz="1600" spc="15" dirty="0">
                <a:latin typeface="Arial"/>
                <a:cs typeface="Arial"/>
              </a:rPr>
              <a:t>este </a:t>
            </a:r>
            <a:r>
              <a:rPr sz="1600" spc="5" dirty="0">
                <a:latin typeface="Arial"/>
                <a:cs typeface="Arial"/>
              </a:rPr>
              <a:t>espacio </a:t>
            </a:r>
            <a:r>
              <a:rPr sz="1600" spc="-10" dirty="0">
                <a:latin typeface="Arial"/>
                <a:cs typeface="Arial"/>
              </a:rPr>
              <a:t>libre, </a:t>
            </a:r>
            <a:r>
              <a:rPr sz="1600" spc="10" dirty="0">
                <a:latin typeface="Arial"/>
                <a:cs typeface="Arial"/>
              </a:rPr>
              <a:t>sin </a:t>
            </a:r>
            <a:r>
              <a:rPr sz="1600" dirty="0">
                <a:latin typeface="Arial"/>
                <a:cs typeface="Arial"/>
              </a:rPr>
              <a:t>objetos que </a:t>
            </a:r>
            <a:r>
              <a:rPr sz="1600" spc="-5" dirty="0">
                <a:latin typeface="Arial"/>
                <a:cs typeface="Arial"/>
              </a:rPr>
              <a:t>obstaculicen </a:t>
            </a:r>
            <a:r>
              <a:rPr sz="1600" dirty="0">
                <a:latin typeface="Arial"/>
                <a:cs typeface="Arial"/>
              </a:rPr>
              <a:t>o </a:t>
            </a:r>
            <a:r>
              <a:rPr sz="1600" spc="-30" dirty="0">
                <a:latin typeface="Arial"/>
                <a:cs typeface="Arial"/>
              </a:rPr>
              <a:t>nos </a:t>
            </a:r>
            <a:r>
              <a:rPr sz="1600" spc="5" dirty="0">
                <a:latin typeface="Arial"/>
                <a:cs typeface="Arial"/>
              </a:rPr>
              <a:t>hagan </a:t>
            </a:r>
            <a:r>
              <a:rPr sz="1600" spc="-5" dirty="0">
                <a:latin typeface="Arial"/>
                <a:cs typeface="Arial"/>
              </a:rPr>
              <a:t>flexionar </a:t>
            </a:r>
            <a:r>
              <a:rPr sz="1600" spc="-20" dirty="0">
                <a:latin typeface="Arial"/>
                <a:cs typeface="Arial"/>
              </a:rPr>
              <a:t>las  </a:t>
            </a:r>
            <a:r>
              <a:rPr sz="1600" spc="-10" dirty="0">
                <a:latin typeface="Arial"/>
                <a:cs typeface="Arial"/>
              </a:rPr>
              <a:t>piernas.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50900" y="2463800"/>
            <a:ext cx="152400" cy="139700"/>
          </a:xfrm>
          <a:custGeom>
            <a:avLst/>
            <a:gdLst/>
            <a:ahLst/>
            <a:cxnLst/>
            <a:rect l="l" t="t" r="r" b="b"/>
            <a:pathLst>
              <a:path w="152400" h="139700">
                <a:moveTo>
                  <a:pt x="0" y="0"/>
                </a:moveTo>
                <a:lnTo>
                  <a:pt x="0" y="139700"/>
                </a:lnTo>
                <a:lnTo>
                  <a:pt x="152400" y="1397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50900" y="28575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0"/>
                </a:move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50900" y="32639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0"/>
                </a:move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50900" y="36322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0"/>
                </a:move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50900" y="4076700"/>
            <a:ext cx="152400" cy="139700"/>
          </a:xfrm>
          <a:custGeom>
            <a:avLst/>
            <a:gdLst/>
            <a:ahLst/>
            <a:cxnLst/>
            <a:rect l="l" t="t" r="r" b="b"/>
            <a:pathLst>
              <a:path w="152400" h="139700">
                <a:moveTo>
                  <a:pt x="0" y="0"/>
                </a:moveTo>
                <a:lnTo>
                  <a:pt x="0" y="139700"/>
                </a:lnTo>
                <a:lnTo>
                  <a:pt x="152400" y="1397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50900" y="4457700"/>
            <a:ext cx="152400" cy="139700"/>
          </a:xfrm>
          <a:custGeom>
            <a:avLst/>
            <a:gdLst/>
            <a:ahLst/>
            <a:cxnLst/>
            <a:rect l="l" t="t" r="r" b="b"/>
            <a:pathLst>
              <a:path w="152400" h="139700">
                <a:moveTo>
                  <a:pt x="0" y="0"/>
                </a:moveTo>
                <a:lnTo>
                  <a:pt x="0" y="139700"/>
                </a:lnTo>
                <a:lnTo>
                  <a:pt x="152400" y="1397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50900" y="48514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0"/>
                </a:move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50900" y="52451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0"/>
                </a:move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4900" y="2070100"/>
            <a:ext cx="8089900" cy="0"/>
          </a:xfrm>
          <a:custGeom>
            <a:avLst/>
            <a:gdLst/>
            <a:ahLst/>
            <a:cxnLst/>
            <a:rect l="l" t="t" r="r" b="b"/>
            <a:pathLst>
              <a:path w="8089900">
                <a:moveTo>
                  <a:pt x="0" y="0"/>
                </a:moveTo>
                <a:lnTo>
                  <a:pt x="8089900" y="0"/>
                </a:lnTo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02700" y="2079625"/>
            <a:ext cx="304800" cy="295275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2857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225"/>
              </a:spcBef>
            </a:pP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32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01900" y="2159000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50900" y="2514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0"/>
                </a:move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30300" y="2301239"/>
            <a:ext cx="4582160" cy="2603500"/>
          </a:xfrm>
          <a:prstGeom prst="rect">
            <a:avLst/>
          </a:prstGeom>
        </p:spPr>
        <p:txBody>
          <a:bodyPr vert="horz" wrap="square" lIns="0" tIns="137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600" spc="65" dirty="0">
                <a:latin typeface="Arial"/>
                <a:cs typeface="Arial"/>
              </a:rPr>
              <a:t>Recomendaciones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45" dirty="0">
                <a:latin typeface="Arial"/>
                <a:cs typeface="Arial"/>
              </a:rPr>
              <a:t>para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50" dirty="0">
                <a:latin typeface="Arial"/>
                <a:cs typeface="Arial"/>
              </a:rPr>
              <a:t>cada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75" dirty="0">
                <a:latin typeface="Arial"/>
                <a:cs typeface="Arial"/>
              </a:rPr>
              <a:t>puesto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55" dirty="0">
                <a:latin typeface="Arial"/>
                <a:cs typeface="Arial"/>
              </a:rPr>
              <a:t>de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50" dirty="0">
                <a:latin typeface="Arial"/>
                <a:cs typeface="Arial"/>
              </a:rPr>
              <a:t>trabajo</a:t>
            </a:r>
            <a:endParaRPr sz="1600">
              <a:latin typeface="Arial"/>
              <a:cs typeface="Arial"/>
            </a:endParaRPr>
          </a:p>
          <a:p>
            <a:pPr marL="316865">
              <a:lnSpc>
                <a:spcPct val="100000"/>
              </a:lnSpc>
              <a:spcBef>
                <a:spcPts val="980"/>
              </a:spcBef>
            </a:pPr>
            <a:r>
              <a:rPr sz="1600" i="1" spc="110" dirty="0">
                <a:latin typeface="Arial"/>
                <a:cs typeface="Arial"/>
              </a:rPr>
              <a:t>Al</a:t>
            </a:r>
            <a:r>
              <a:rPr sz="1600" i="1" spc="-95" dirty="0">
                <a:latin typeface="Arial"/>
                <a:cs typeface="Arial"/>
              </a:rPr>
              <a:t> </a:t>
            </a:r>
            <a:r>
              <a:rPr sz="1600" i="1" spc="55" dirty="0">
                <a:latin typeface="Arial"/>
                <a:cs typeface="Arial"/>
              </a:rPr>
              <a:t>sentarse:</a:t>
            </a:r>
            <a:endParaRPr sz="1600">
              <a:latin typeface="Arial"/>
              <a:cs typeface="Arial"/>
            </a:endParaRPr>
          </a:p>
          <a:p>
            <a:pPr marL="508000" indent="-190500">
              <a:lnSpc>
                <a:spcPct val="100000"/>
              </a:lnSpc>
              <a:spcBef>
                <a:spcPts val="1280"/>
              </a:spcBef>
              <a:buClr>
                <a:srgbClr val="E9822D"/>
              </a:buClr>
              <a:buChar char="•"/>
              <a:tabLst>
                <a:tab pos="508000" algn="l"/>
              </a:tabLst>
            </a:pPr>
            <a:r>
              <a:rPr sz="1600" spc="-30" dirty="0">
                <a:latin typeface="Arial"/>
                <a:cs typeface="Arial"/>
              </a:rPr>
              <a:t>No </a:t>
            </a:r>
            <a:r>
              <a:rPr sz="1600" spc="-5" dirty="0">
                <a:latin typeface="Arial"/>
                <a:cs typeface="Arial"/>
              </a:rPr>
              <a:t>se </a:t>
            </a:r>
            <a:r>
              <a:rPr sz="1600" dirty="0">
                <a:latin typeface="Arial"/>
                <a:cs typeface="Arial"/>
              </a:rPr>
              <a:t>siente </a:t>
            </a:r>
            <a:r>
              <a:rPr sz="1600" spc="-25" dirty="0">
                <a:latin typeface="Arial"/>
                <a:cs typeface="Arial"/>
              </a:rPr>
              <a:t>lejos </a:t>
            </a:r>
            <a:r>
              <a:rPr sz="1600" spc="-50" dirty="0">
                <a:latin typeface="Arial"/>
                <a:cs typeface="Arial"/>
              </a:rPr>
              <a:t>ni </a:t>
            </a:r>
            <a:r>
              <a:rPr sz="1600" dirty="0">
                <a:latin typeface="Arial"/>
                <a:cs typeface="Arial"/>
              </a:rPr>
              <a:t>demasiado</a:t>
            </a:r>
            <a:r>
              <a:rPr sz="1600" spc="-229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bajo.</a:t>
            </a:r>
            <a:endParaRPr sz="1600">
              <a:latin typeface="Arial"/>
              <a:cs typeface="Arial"/>
            </a:endParaRPr>
          </a:p>
          <a:p>
            <a:pPr marL="508000" indent="-190500">
              <a:lnSpc>
                <a:spcPct val="100000"/>
              </a:lnSpc>
              <a:spcBef>
                <a:spcPts val="1180"/>
              </a:spcBef>
              <a:buClr>
                <a:srgbClr val="E9822D"/>
              </a:buClr>
              <a:buChar char="•"/>
              <a:tabLst>
                <a:tab pos="508000" algn="l"/>
              </a:tabLst>
            </a:pPr>
            <a:r>
              <a:rPr sz="1600" spc="-30" dirty="0">
                <a:latin typeface="Arial"/>
                <a:cs typeface="Arial"/>
              </a:rPr>
              <a:t>No </a:t>
            </a:r>
            <a:r>
              <a:rPr sz="1600" spc="-10" dirty="0">
                <a:latin typeface="Arial"/>
                <a:cs typeface="Arial"/>
              </a:rPr>
              <a:t>inclinar </a:t>
            </a:r>
            <a:r>
              <a:rPr sz="1600" spc="-30" dirty="0">
                <a:latin typeface="Arial"/>
                <a:cs typeface="Arial"/>
              </a:rPr>
              <a:t>la</a:t>
            </a:r>
            <a:r>
              <a:rPr sz="1600" spc="7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cabeza.</a:t>
            </a:r>
            <a:endParaRPr sz="1600">
              <a:latin typeface="Arial"/>
              <a:cs typeface="Arial"/>
            </a:endParaRPr>
          </a:p>
          <a:p>
            <a:pPr marL="495300" marR="448309" indent="-177800">
              <a:lnSpc>
                <a:spcPts val="1900"/>
              </a:lnSpc>
              <a:spcBef>
                <a:spcPts val="1260"/>
              </a:spcBef>
              <a:buClr>
                <a:srgbClr val="E9822D"/>
              </a:buClr>
              <a:buChar char="•"/>
              <a:tabLst>
                <a:tab pos="495300" algn="l"/>
              </a:tabLst>
            </a:pPr>
            <a:r>
              <a:rPr sz="1600" spc="-5" dirty="0">
                <a:latin typeface="Arial"/>
                <a:cs typeface="Arial"/>
              </a:rPr>
              <a:t>Estirar </a:t>
            </a:r>
            <a:r>
              <a:rPr sz="1600" spc="-20" dirty="0">
                <a:latin typeface="Arial"/>
                <a:cs typeface="Arial"/>
              </a:rPr>
              <a:t>las </a:t>
            </a:r>
            <a:r>
              <a:rPr sz="1600" dirty="0">
                <a:latin typeface="Arial"/>
                <a:cs typeface="Arial"/>
              </a:rPr>
              <a:t>piernas: </a:t>
            </a:r>
            <a:r>
              <a:rPr sz="1600" spc="-10" dirty="0">
                <a:latin typeface="Arial"/>
                <a:cs typeface="Arial"/>
              </a:rPr>
              <a:t>favorece </a:t>
            </a:r>
            <a:r>
              <a:rPr sz="1600" spc="-30" dirty="0">
                <a:latin typeface="Arial"/>
                <a:cs typeface="Arial"/>
              </a:rPr>
              <a:t>la </a:t>
            </a:r>
            <a:r>
              <a:rPr sz="1600" spc="5" dirty="0">
                <a:latin typeface="Arial"/>
                <a:cs typeface="Arial"/>
              </a:rPr>
              <a:t>irrigación  </a:t>
            </a:r>
            <a:r>
              <a:rPr sz="1600" dirty="0">
                <a:latin typeface="Arial"/>
                <a:cs typeface="Arial"/>
              </a:rPr>
              <a:t>y </a:t>
            </a:r>
            <a:r>
              <a:rPr sz="1600" spc="-50" dirty="0">
                <a:latin typeface="Arial"/>
                <a:cs typeface="Arial"/>
              </a:rPr>
              <a:t>no </a:t>
            </a:r>
            <a:r>
              <a:rPr sz="1600" spc="-15" dirty="0">
                <a:latin typeface="Arial"/>
                <a:cs typeface="Arial"/>
              </a:rPr>
              <a:t>fuerza </a:t>
            </a:r>
            <a:r>
              <a:rPr sz="1600" spc="-20" dirty="0">
                <a:latin typeface="Arial"/>
                <a:cs typeface="Arial"/>
              </a:rPr>
              <a:t>las</a:t>
            </a:r>
            <a:r>
              <a:rPr sz="1600" spc="18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articulaciones.</a:t>
            </a:r>
            <a:endParaRPr sz="1600">
              <a:latin typeface="Arial"/>
              <a:cs typeface="Arial"/>
            </a:endParaRPr>
          </a:p>
          <a:p>
            <a:pPr marL="508000" indent="-190500">
              <a:lnSpc>
                <a:spcPct val="100000"/>
              </a:lnSpc>
              <a:spcBef>
                <a:spcPts val="1220"/>
              </a:spcBef>
              <a:buClr>
                <a:srgbClr val="E9822D"/>
              </a:buClr>
              <a:buChar char="•"/>
              <a:tabLst>
                <a:tab pos="508000" algn="l"/>
              </a:tabLst>
            </a:pPr>
            <a:r>
              <a:rPr sz="1600" spc="-30" dirty="0">
                <a:latin typeface="Arial"/>
                <a:cs typeface="Arial"/>
              </a:rPr>
              <a:t>No </a:t>
            </a:r>
            <a:r>
              <a:rPr sz="1600" dirty="0">
                <a:latin typeface="Arial"/>
                <a:cs typeface="Arial"/>
              </a:rPr>
              <a:t>encorvarse, </a:t>
            </a:r>
            <a:r>
              <a:rPr sz="1600" spc="-10" dirty="0">
                <a:latin typeface="Arial"/>
                <a:cs typeface="Arial"/>
              </a:rPr>
              <a:t>levantar </a:t>
            </a:r>
            <a:r>
              <a:rPr sz="1600" spc="-20" dirty="0">
                <a:latin typeface="Arial"/>
                <a:cs typeface="Arial"/>
              </a:rPr>
              <a:t>los</a:t>
            </a:r>
            <a:r>
              <a:rPr sz="1600" spc="7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hombros.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892800" y="3276600"/>
            <a:ext cx="3136900" cy="2921000"/>
          </a:xfrm>
          <a:custGeom>
            <a:avLst/>
            <a:gdLst/>
            <a:ahLst/>
            <a:cxnLst/>
            <a:rect l="l" t="t" r="r" b="b"/>
            <a:pathLst>
              <a:path w="3136900" h="2921000">
                <a:moveTo>
                  <a:pt x="0" y="0"/>
                </a:moveTo>
                <a:lnTo>
                  <a:pt x="0" y="2921000"/>
                </a:lnTo>
                <a:lnTo>
                  <a:pt x="3136900" y="2921000"/>
                </a:lnTo>
                <a:lnTo>
                  <a:pt x="31369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969000" y="3251200"/>
            <a:ext cx="3098799" cy="2870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956300" y="3238500"/>
            <a:ext cx="3111500" cy="2882900"/>
          </a:xfrm>
          <a:custGeom>
            <a:avLst/>
            <a:gdLst/>
            <a:ahLst/>
            <a:cxnLst/>
            <a:rect l="l" t="t" r="r" b="b"/>
            <a:pathLst>
              <a:path w="3111500" h="2882900">
                <a:moveTo>
                  <a:pt x="0" y="0"/>
                </a:moveTo>
                <a:lnTo>
                  <a:pt x="0" y="2882900"/>
                </a:lnTo>
                <a:lnTo>
                  <a:pt x="3111500" y="2882900"/>
                </a:lnTo>
                <a:lnTo>
                  <a:pt x="3111500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121" y="2393156"/>
            <a:ext cx="2585323" cy="2938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2"/>
          <p:cNvSpPr>
            <a:spLocks noChangeArrowheads="1"/>
          </p:cNvSpPr>
          <p:nvPr/>
        </p:nvSpPr>
        <p:spPr bwMode="auto">
          <a:xfrm>
            <a:off x="2954655" y="1685926"/>
            <a:ext cx="5657850" cy="610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60000"/>
              </a:lnSpc>
              <a:spcBef>
                <a:spcPct val="50000"/>
              </a:spcBef>
              <a:buFontTx/>
              <a:buNone/>
            </a:pPr>
            <a:r>
              <a:rPr lang="es-CO" altLang="es-CO" sz="1980" b="1">
                <a:solidFill>
                  <a:srgbClr val="A80000"/>
                </a:solidFill>
              </a:rPr>
              <a:t>ERGONOMÍA Y CREATIVIDAD AL SERVICIO </a:t>
            </a:r>
          </a:p>
          <a:p>
            <a:pPr algn="ctr" eaLnBrk="1" hangingPunct="1">
              <a:lnSpc>
                <a:spcPct val="60000"/>
              </a:lnSpc>
              <a:spcBef>
                <a:spcPct val="50000"/>
              </a:spcBef>
              <a:buFontTx/>
              <a:buNone/>
            </a:pPr>
            <a:r>
              <a:rPr lang="es-CO" altLang="es-CO" sz="1980" b="1">
                <a:solidFill>
                  <a:srgbClr val="A80000"/>
                </a:solidFill>
              </a:rPr>
              <a:t>          DE LA SALUD EN  EL TRABAJO</a:t>
            </a:r>
            <a:endParaRPr lang="es-ES" altLang="es-CO" sz="1980" b="1">
              <a:solidFill>
                <a:srgbClr val="A80000"/>
              </a:solidFill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1257300" y="2503171"/>
            <a:ext cx="4652010" cy="3321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CO" sz="1980"/>
          </a:p>
          <a:p>
            <a:pPr lvl="1">
              <a:lnSpc>
                <a:spcPct val="120000"/>
              </a:lnSpc>
              <a:spcBef>
                <a:spcPct val="0"/>
              </a:spcBef>
              <a:buFontTx/>
              <a:buChar char="•"/>
            </a:pPr>
            <a:r>
              <a:rPr lang="es-ES_tradnl" altLang="es-CO" sz="1980"/>
              <a:t>  Cabeza alineada con cuello y   hombros</a:t>
            </a:r>
          </a:p>
          <a:p>
            <a:pPr lvl="1">
              <a:lnSpc>
                <a:spcPct val="120000"/>
              </a:lnSpc>
              <a:spcBef>
                <a:spcPct val="0"/>
              </a:spcBef>
              <a:buFontTx/>
              <a:buChar char="•"/>
            </a:pPr>
            <a:r>
              <a:rPr lang="es-ES_tradnl" altLang="es-CO" sz="1980"/>
              <a:t>  Espalda recta y apoyada en espaldar</a:t>
            </a:r>
          </a:p>
          <a:p>
            <a:pPr lvl="1">
              <a:lnSpc>
                <a:spcPct val="120000"/>
              </a:lnSpc>
              <a:spcBef>
                <a:spcPct val="0"/>
              </a:spcBef>
              <a:buFontTx/>
              <a:buChar char="•"/>
            </a:pPr>
            <a:r>
              <a:rPr lang="es-ES" altLang="es-CO" sz="1980"/>
              <a:t> </a:t>
            </a:r>
            <a:r>
              <a:rPr lang="es-CO" altLang="es-CO" sz="1980"/>
              <a:t> </a:t>
            </a:r>
            <a:r>
              <a:rPr lang="es-ES_tradnl" altLang="es-CO" sz="1980"/>
              <a:t>Hombros relajados</a:t>
            </a:r>
          </a:p>
          <a:p>
            <a:pPr lvl="1">
              <a:lnSpc>
                <a:spcPct val="120000"/>
              </a:lnSpc>
              <a:spcBef>
                <a:spcPct val="0"/>
              </a:spcBef>
              <a:buFontTx/>
              <a:buChar char="•"/>
            </a:pPr>
            <a:r>
              <a:rPr lang="es-CO" altLang="es-CO" sz="1980"/>
              <a:t>  </a:t>
            </a:r>
            <a:r>
              <a:rPr lang="es-ES" altLang="es-CO" sz="1980"/>
              <a:t>Brazos verticales y antebrazos </a:t>
            </a:r>
            <a:r>
              <a:rPr lang="es-ES_tradnl" altLang="es-CO" sz="1980"/>
              <a:t>                                     </a:t>
            </a:r>
            <a:r>
              <a:rPr lang="es-ES" altLang="es-CO" sz="1980"/>
              <a:t>horizontales, formando un ángulo recto </a:t>
            </a:r>
            <a:r>
              <a:rPr lang="es-ES_tradnl" altLang="es-CO" sz="1980"/>
              <a:t> </a:t>
            </a:r>
            <a:r>
              <a:rPr lang="es-ES" altLang="es-CO" sz="1980"/>
              <a:t>desde el codo</a:t>
            </a:r>
            <a:endParaRPr lang="es-ES_tradnl" altLang="es-CO" sz="1980"/>
          </a:p>
          <a:p>
            <a:pPr lvl="1">
              <a:lnSpc>
                <a:spcPct val="120000"/>
              </a:lnSpc>
              <a:spcBef>
                <a:spcPct val="0"/>
              </a:spcBef>
              <a:buFontTx/>
              <a:buChar char="•"/>
            </a:pPr>
            <a:r>
              <a:rPr lang="es-ES" altLang="es-CO" sz="1980"/>
              <a:t> </a:t>
            </a:r>
            <a:r>
              <a:rPr lang="es-CO" altLang="es-CO" sz="1980"/>
              <a:t> </a:t>
            </a:r>
            <a:r>
              <a:rPr lang="es-ES" altLang="es-CO" sz="1980"/>
              <a:t>Antebrazo</a:t>
            </a:r>
            <a:r>
              <a:rPr lang="es-ES_tradnl" altLang="es-CO" sz="1980"/>
              <a:t>s</a:t>
            </a:r>
            <a:r>
              <a:rPr lang="es-ES" altLang="es-CO" sz="1980"/>
              <a:t> y mano</a:t>
            </a:r>
            <a:r>
              <a:rPr lang="es-ES_tradnl" altLang="es-CO" sz="1980"/>
              <a:t>s</a:t>
            </a:r>
            <a:r>
              <a:rPr lang="es-ES" altLang="es-CO" sz="1980"/>
              <a:t> en línea recta</a:t>
            </a:r>
            <a:endParaRPr lang="es-ES" altLang="es-CO" sz="2310"/>
          </a:p>
        </p:txBody>
      </p:sp>
    </p:spTree>
    <p:extLst>
      <p:ext uri="{BB962C8B-B14F-4D97-AF65-F5344CB8AC3E}">
        <p14:creationId xmlns:p14="http://schemas.microsoft.com/office/powerpoint/2010/main" val="2426899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ChangeArrowheads="1"/>
          </p:cNvSpPr>
          <p:nvPr/>
        </p:nvSpPr>
        <p:spPr bwMode="auto">
          <a:xfrm>
            <a:off x="2954655" y="1689856"/>
            <a:ext cx="5657850" cy="610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60000"/>
              </a:lnSpc>
              <a:spcBef>
                <a:spcPct val="50000"/>
              </a:spcBef>
              <a:buFontTx/>
              <a:buNone/>
            </a:pPr>
            <a:r>
              <a:rPr lang="es-CO" altLang="es-CO" sz="1980" b="1">
                <a:solidFill>
                  <a:srgbClr val="A80000"/>
                </a:solidFill>
              </a:rPr>
              <a:t>ERGONOMÍA Y CREATIVIDAD AL SERVICIO </a:t>
            </a:r>
          </a:p>
          <a:p>
            <a:pPr algn="ctr" eaLnBrk="1" hangingPunct="1">
              <a:lnSpc>
                <a:spcPct val="60000"/>
              </a:lnSpc>
              <a:spcBef>
                <a:spcPct val="50000"/>
              </a:spcBef>
              <a:buFontTx/>
              <a:buNone/>
            </a:pPr>
            <a:r>
              <a:rPr lang="es-CO" altLang="es-CO" sz="1980" b="1">
                <a:solidFill>
                  <a:srgbClr val="A80000"/>
                </a:solidFill>
              </a:rPr>
              <a:t>          DE LA SALUD EN  EL TRABAJO</a:t>
            </a:r>
            <a:endParaRPr lang="es-ES" altLang="es-CO" sz="1980" b="1">
              <a:solidFill>
                <a:srgbClr val="A80000"/>
              </a:solidFill>
            </a:endParaRPr>
          </a:p>
        </p:txBody>
      </p:sp>
      <p:sp>
        <p:nvSpPr>
          <p:cNvPr id="12291" name="Rectangle 4"/>
          <p:cNvSpPr>
            <a:spLocks noChangeArrowheads="1"/>
          </p:cNvSpPr>
          <p:nvPr/>
        </p:nvSpPr>
        <p:spPr bwMode="auto">
          <a:xfrm>
            <a:off x="3457575" y="2566036"/>
            <a:ext cx="4714875" cy="3657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lvl="1" eaLnBrk="1" hangingPunct="1">
              <a:lnSpc>
                <a:spcPct val="130000"/>
              </a:lnSpc>
              <a:spcBef>
                <a:spcPct val="0"/>
              </a:spcBef>
              <a:buFontTx/>
              <a:buChar char="•"/>
            </a:pPr>
            <a:r>
              <a:rPr lang="es-ES_tradnl" altLang="es-CO" sz="1980"/>
              <a:t>  Antebrazos apoyados.</a:t>
            </a:r>
            <a:endParaRPr lang="es-CO" altLang="es-CO" sz="1980"/>
          </a:p>
          <a:p>
            <a:pPr lvl="1" eaLnBrk="1" hangingPunct="1">
              <a:lnSpc>
                <a:spcPct val="130000"/>
              </a:lnSpc>
              <a:spcBef>
                <a:spcPct val="0"/>
              </a:spcBef>
              <a:buFontTx/>
              <a:buChar char="•"/>
            </a:pPr>
            <a:r>
              <a:rPr lang="es-CO" altLang="es-CO" sz="1980"/>
              <a:t>  </a:t>
            </a:r>
            <a:r>
              <a:rPr lang="es-ES" altLang="es-CO" sz="1980"/>
              <a:t>Manos relajadas, sin desviación lateral</a:t>
            </a:r>
            <a:r>
              <a:rPr lang="es-CO" altLang="es-CO" sz="1980"/>
              <a:t>.</a:t>
            </a:r>
          </a:p>
          <a:p>
            <a:pPr lvl="1" eaLnBrk="1" hangingPunct="1">
              <a:lnSpc>
                <a:spcPct val="130000"/>
              </a:lnSpc>
              <a:spcBef>
                <a:spcPct val="0"/>
              </a:spcBef>
              <a:buFontTx/>
              <a:buChar char="•"/>
            </a:pPr>
            <a:r>
              <a:rPr lang="es-CO" altLang="es-CO" sz="1980"/>
              <a:t>  </a:t>
            </a:r>
            <a:r>
              <a:rPr lang="es-ES" altLang="es-CO" sz="1980"/>
              <a:t>Muslos horizontales y piernas </a:t>
            </a:r>
            <a:r>
              <a:rPr lang="es-CO" altLang="es-CO" sz="1980"/>
              <a:t>  </a:t>
            </a:r>
            <a:r>
              <a:rPr lang="es-ES" altLang="es-CO" sz="1980"/>
              <a:t>verticales, formando un ángulo de 90º </a:t>
            </a:r>
            <a:endParaRPr lang="es-CO" altLang="es-CO" sz="1980"/>
          </a:p>
          <a:p>
            <a:pPr lvl="1" eaLnBrk="1" hangingPunct="1">
              <a:lnSpc>
                <a:spcPct val="130000"/>
              </a:lnSpc>
              <a:spcBef>
                <a:spcPct val="0"/>
              </a:spcBef>
              <a:buFontTx/>
              <a:buChar char="•"/>
            </a:pPr>
            <a:r>
              <a:rPr lang="es-CO" altLang="es-CO" sz="1980"/>
              <a:t>  El </a:t>
            </a:r>
            <a:r>
              <a:rPr lang="es-ES" altLang="es-CO" sz="1980"/>
              <a:t>ángulo forma</a:t>
            </a:r>
            <a:r>
              <a:rPr lang="es-CO" altLang="es-CO" sz="1980"/>
              <a:t>do entre</a:t>
            </a:r>
            <a:r>
              <a:rPr lang="es-ES" altLang="es-CO" sz="1980"/>
              <a:t> la rodilla y el borde de la silla debe </a:t>
            </a:r>
            <a:r>
              <a:rPr lang="es-CO" altLang="es-CO" sz="1980"/>
              <a:t>considerar un espacio libre aproximado de 15 a 20 cm.</a:t>
            </a:r>
            <a:endParaRPr lang="es-ES" altLang="es-CO" sz="1980"/>
          </a:p>
        </p:txBody>
      </p:sp>
      <p:pic>
        <p:nvPicPr>
          <p:cNvPr id="12292" name="Picture 6" descr="http://www.bristol.com.br/images/ergonom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2754630"/>
            <a:ext cx="2514600" cy="257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096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4900" y="2070100"/>
            <a:ext cx="8089900" cy="0"/>
          </a:xfrm>
          <a:custGeom>
            <a:avLst/>
            <a:gdLst/>
            <a:ahLst/>
            <a:cxnLst/>
            <a:rect l="l" t="t" r="r" b="b"/>
            <a:pathLst>
              <a:path w="8089900">
                <a:moveTo>
                  <a:pt x="0" y="0"/>
                </a:moveTo>
                <a:lnTo>
                  <a:pt x="8089900" y="0"/>
                </a:lnTo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02700" y="2079625"/>
            <a:ext cx="304800" cy="295275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2857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225"/>
              </a:spcBef>
            </a:pP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33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01900" y="2159000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50900" y="2451100"/>
            <a:ext cx="152400" cy="139700"/>
          </a:xfrm>
          <a:custGeom>
            <a:avLst/>
            <a:gdLst/>
            <a:ahLst/>
            <a:cxnLst/>
            <a:rect l="l" t="t" r="r" b="b"/>
            <a:pathLst>
              <a:path w="152400" h="139700">
                <a:moveTo>
                  <a:pt x="0" y="0"/>
                </a:moveTo>
                <a:lnTo>
                  <a:pt x="0" y="139700"/>
                </a:lnTo>
                <a:lnTo>
                  <a:pt x="152400" y="1397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43000" y="2263139"/>
            <a:ext cx="2519680" cy="762000"/>
          </a:xfrm>
          <a:prstGeom prst="rect">
            <a:avLst/>
          </a:prstGeom>
        </p:spPr>
        <p:txBody>
          <a:bodyPr vert="horz" wrap="square" lIns="0" tIns="137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600" spc="65" dirty="0">
                <a:latin typeface="Arial"/>
                <a:cs typeface="Arial"/>
              </a:rPr>
              <a:t>Prevención </a:t>
            </a:r>
            <a:r>
              <a:rPr sz="1600" spc="55" dirty="0">
                <a:latin typeface="Arial"/>
                <a:cs typeface="Arial"/>
              </a:rPr>
              <a:t>de </a:t>
            </a:r>
            <a:r>
              <a:rPr sz="1600" spc="20" dirty="0">
                <a:latin typeface="Arial"/>
                <a:cs typeface="Arial"/>
              </a:rPr>
              <a:t>la</a:t>
            </a:r>
            <a:r>
              <a:rPr sz="1600" spc="-250" dirty="0">
                <a:latin typeface="Arial"/>
                <a:cs typeface="Arial"/>
              </a:rPr>
              <a:t> </a:t>
            </a:r>
            <a:r>
              <a:rPr sz="1600" spc="35" dirty="0">
                <a:latin typeface="Arial"/>
                <a:cs typeface="Arial"/>
              </a:rPr>
              <a:t>Fatiga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80"/>
              </a:spcBef>
            </a:pPr>
            <a:r>
              <a:rPr sz="1600" i="1" spc="50" dirty="0">
                <a:latin typeface="Arial"/>
                <a:cs typeface="Arial"/>
              </a:rPr>
              <a:t>Organización </a:t>
            </a:r>
            <a:r>
              <a:rPr sz="1600" i="1" spc="35" dirty="0">
                <a:latin typeface="Arial"/>
                <a:cs typeface="Arial"/>
              </a:rPr>
              <a:t>del</a:t>
            </a:r>
            <a:r>
              <a:rPr sz="1600" i="1" spc="-15" dirty="0">
                <a:latin typeface="Arial"/>
                <a:cs typeface="Arial"/>
              </a:rPr>
              <a:t> </a:t>
            </a:r>
            <a:r>
              <a:rPr sz="1600" i="1" spc="55" dirty="0">
                <a:latin typeface="Arial"/>
                <a:cs typeface="Arial"/>
              </a:rPr>
              <a:t>Trabajo: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43000" y="3238500"/>
            <a:ext cx="7364730" cy="124714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90500" marR="5080" indent="-177800">
              <a:lnSpc>
                <a:spcPct val="101600"/>
              </a:lnSpc>
              <a:spcBef>
                <a:spcPts val="70"/>
              </a:spcBef>
              <a:buClr>
                <a:srgbClr val="E9822D"/>
              </a:buClr>
              <a:buChar char="•"/>
              <a:tabLst>
                <a:tab pos="203200" algn="l"/>
              </a:tabLst>
            </a:pPr>
            <a:r>
              <a:rPr sz="1600" spc="-15" dirty="0">
                <a:latin typeface="Arial"/>
                <a:cs typeface="Arial"/>
              </a:rPr>
              <a:t>Reducción </a:t>
            </a:r>
            <a:r>
              <a:rPr sz="1600" dirty="0">
                <a:latin typeface="Arial"/>
                <a:cs typeface="Arial"/>
              </a:rPr>
              <a:t>del </a:t>
            </a:r>
            <a:r>
              <a:rPr sz="1600" spc="-10" dirty="0">
                <a:latin typeface="Arial"/>
                <a:cs typeface="Arial"/>
              </a:rPr>
              <a:t>esfuerzo </a:t>
            </a:r>
            <a:r>
              <a:rPr sz="1600" spc="-5" dirty="0">
                <a:latin typeface="Arial"/>
                <a:cs typeface="Arial"/>
              </a:rPr>
              <a:t>muscular, </a:t>
            </a:r>
            <a:r>
              <a:rPr sz="1600" spc="5" dirty="0">
                <a:latin typeface="Arial"/>
                <a:cs typeface="Arial"/>
              </a:rPr>
              <a:t>control </a:t>
            </a:r>
            <a:r>
              <a:rPr sz="1600" dirty="0">
                <a:latin typeface="Arial"/>
                <a:cs typeface="Arial"/>
              </a:rPr>
              <a:t>automático de </a:t>
            </a:r>
            <a:r>
              <a:rPr sz="1600" spc="-20" dirty="0">
                <a:latin typeface="Arial"/>
                <a:cs typeface="Arial"/>
              </a:rPr>
              <a:t>los </a:t>
            </a:r>
            <a:r>
              <a:rPr sz="1600" spc="-5" dirty="0">
                <a:latin typeface="Arial"/>
                <a:cs typeface="Arial"/>
              </a:rPr>
              <a:t>movimientos,  distribución </a:t>
            </a:r>
            <a:r>
              <a:rPr sz="1600" dirty="0">
                <a:latin typeface="Arial"/>
                <a:cs typeface="Arial"/>
              </a:rPr>
              <a:t>de </a:t>
            </a:r>
            <a:r>
              <a:rPr sz="1600" spc="-20" dirty="0">
                <a:latin typeface="Arial"/>
                <a:cs typeface="Arial"/>
              </a:rPr>
              <a:t>los </a:t>
            </a:r>
            <a:r>
              <a:rPr sz="1600" dirty="0">
                <a:latin typeface="Arial"/>
                <a:cs typeface="Arial"/>
              </a:rPr>
              <a:t>esfuerzos </a:t>
            </a:r>
            <a:r>
              <a:rPr sz="1600" spc="50" dirty="0">
                <a:latin typeface="Arial"/>
                <a:cs typeface="Arial"/>
              </a:rPr>
              <a:t>en </a:t>
            </a:r>
            <a:r>
              <a:rPr sz="1600" spc="-20" dirty="0">
                <a:latin typeface="Arial"/>
                <a:cs typeface="Arial"/>
              </a:rPr>
              <a:t>los </a:t>
            </a:r>
            <a:r>
              <a:rPr sz="1600" spc="5" dirty="0">
                <a:latin typeface="Arial"/>
                <a:cs typeface="Arial"/>
              </a:rPr>
              <a:t>diferentes </a:t>
            </a:r>
            <a:r>
              <a:rPr sz="1600" spc="-10" dirty="0">
                <a:latin typeface="Arial"/>
                <a:cs typeface="Arial"/>
              </a:rPr>
              <a:t>músculos </a:t>
            </a:r>
            <a:r>
              <a:rPr sz="1600" dirty="0">
                <a:latin typeface="Arial"/>
                <a:cs typeface="Arial"/>
              </a:rPr>
              <a:t>del </a:t>
            </a:r>
            <a:r>
              <a:rPr sz="1600" spc="-5" dirty="0">
                <a:latin typeface="Arial"/>
                <a:cs typeface="Arial"/>
              </a:rPr>
              <a:t>cuerpo, </a:t>
            </a:r>
            <a:r>
              <a:rPr sz="1600" dirty="0">
                <a:latin typeface="Arial"/>
                <a:cs typeface="Arial"/>
              </a:rPr>
              <a:t>eliminación  de </a:t>
            </a:r>
            <a:r>
              <a:rPr sz="1600" spc="-15" dirty="0">
                <a:latin typeface="Arial"/>
                <a:cs typeface="Arial"/>
              </a:rPr>
              <a:t>movimientos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inútiles.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E9822D"/>
              </a:buClr>
              <a:buFont typeface="Arial"/>
              <a:buChar char="•"/>
            </a:pPr>
            <a:endParaRPr sz="1600">
              <a:latin typeface="Times New Roman"/>
              <a:cs typeface="Times New Roman"/>
            </a:endParaRPr>
          </a:p>
          <a:p>
            <a:pPr marL="190500" indent="-177800">
              <a:lnSpc>
                <a:spcPct val="100000"/>
              </a:lnSpc>
              <a:spcBef>
                <a:spcPts val="5"/>
              </a:spcBef>
              <a:buClr>
                <a:srgbClr val="E9822D"/>
              </a:buClr>
              <a:buChar char="•"/>
              <a:tabLst>
                <a:tab pos="190500" algn="l"/>
              </a:tabLst>
            </a:pPr>
            <a:r>
              <a:rPr sz="1600" spc="-10" dirty="0">
                <a:latin typeface="Arial"/>
                <a:cs typeface="Arial"/>
              </a:rPr>
              <a:t>Descanso fatiga</a:t>
            </a:r>
            <a:r>
              <a:rPr sz="1600" spc="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psíquica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02700" y="2146300"/>
            <a:ext cx="304800" cy="304800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381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300"/>
              </a:spcBef>
            </a:pP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34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501900" y="2235200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269900" y="2339339"/>
            <a:ext cx="3079115" cy="1866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1000"/>
              </a:lnSpc>
              <a:spcBef>
                <a:spcPts val="100"/>
              </a:spcBef>
            </a:pPr>
            <a:r>
              <a:rPr sz="1600" spc="-20" dirty="0">
                <a:latin typeface="Arial"/>
                <a:cs typeface="Arial"/>
              </a:rPr>
              <a:t>Turnos </a:t>
            </a:r>
            <a:r>
              <a:rPr sz="1600" spc="-10" dirty="0">
                <a:latin typeface="Arial"/>
                <a:cs typeface="Arial"/>
              </a:rPr>
              <a:t>nocturnos, diurnos mixtos.  </a:t>
            </a:r>
            <a:r>
              <a:rPr sz="1600" spc="-15" dirty="0">
                <a:latin typeface="Arial"/>
                <a:cs typeface="Arial"/>
              </a:rPr>
              <a:t>Ritmos.</a:t>
            </a:r>
            <a:endParaRPr sz="1600">
              <a:latin typeface="Arial"/>
              <a:cs typeface="Arial"/>
            </a:endParaRPr>
          </a:p>
          <a:p>
            <a:pPr marL="12700" marR="119380" indent="-635">
              <a:lnSpc>
                <a:spcPct val="151000"/>
              </a:lnSpc>
            </a:pPr>
            <a:r>
              <a:rPr sz="1600" spc="-15" dirty="0">
                <a:latin typeface="Arial"/>
                <a:cs typeface="Arial"/>
              </a:rPr>
              <a:t>Alteraciones </a:t>
            </a:r>
            <a:r>
              <a:rPr sz="1600" spc="35" dirty="0">
                <a:latin typeface="Arial"/>
                <a:cs typeface="Arial"/>
              </a:rPr>
              <a:t>del </a:t>
            </a:r>
            <a:r>
              <a:rPr sz="1600" spc="-15" dirty="0">
                <a:latin typeface="Arial"/>
                <a:cs typeface="Arial"/>
              </a:rPr>
              <a:t>ritmo </a:t>
            </a:r>
            <a:r>
              <a:rPr sz="1600" spc="35" dirty="0">
                <a:latin typeface="Arial"/>
                <a:cs typeface="Arial"/>
              </a:rPr>
              <a:t>del</a:t>
            </a:r>
            <a:r>
              <a:rPr sz="1600" spc="-2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sueño.  Sobre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tiempo.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80"/>
              </a:spcBef>
            </a:pPr>
            <a:r>
              <a:rPr sz="1600" spc="-15" dirty="0">
                <a:latin typeface="Arial"/>
                <a:cs typeface="Arial"/>
              </a:rPr>
              <a:t>Tareas.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92200" y="1828800"/>
            <a:ext cx="811593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34865" algn="l"/>
              </a:tabLst>
            </a:pPr>
            <a:r>
              <a:rPr sz="1800" u="heavy" dirty="0">
                <a:solidFill>
                  <a:srgbClr val="E9822D"/>
                </a:solidFill>
                <a:uFill>
                  <a:solidFill>
                    <a:srgbClr val="E9812E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1800" u="heavy" spc="5" dirty="0">
                <a:solidFill>
                  <a:srgbClr val="E9822D"/>
                </a:solidFill>
                <a:uFill>
                  <a:solidFill>
                    <a:srgbClr val="E9812E"/>
                  </a:solidFill>
                </a:uFill>
                <a:latin typeface="Arial"/>
                <a:cs typeface="Arial"/>
              </a:rPr>
              <a:t>ORGANIZACIÓN </a:t>
            </a:r>
            <a:r>
              <a:rPr sz="1800" u="heavy" spc="30" dirty="0">
                <a:solidFill>
                  <a:srgbClr val="E9822D"/>
                </a:solidFill>
                <a:uFill>
                  <a:solidFill>
                    <a:srgbClr val="E9812E"/>
                  </a:solidFill>
                </a:uFill>
                <a:latin typeface="Arial"/>
                <a:cs typeface="Arial"/>
              </a:rPr>
              <a:t>DEL</a:t>
            </a:r>
            <a:r>
              <a:rPr sz="1800" u="heavy" spc="-65" dirty="0">
                <a:solidFill>
                  <a:srgbClr val="E9822D"/>
                </a:solidFill>
                <a:uFill>
                  <a:solidFill>
                    <a:srgbClr val="E9812E"/>
                  </a:solidFill>
                </a:uFill>
                <a:latin typeface="Arial"/>
                <a:cs typeface="Arial"/>
              </a:rPr>
              <a:t> </a:t>
            </a:r>
            <a:r>
              <a:rPr sz="1800" u="heavy" spc="50" dirty="0">
                <a:solidFill>
                  <a:srgbClr val="E9822D"/>
                </a:solidFill>
                <a:uFill>
                  <a:solidFill>
                    <a:srgbClr val="E9812E"/>
                  </a:solidFill>
                </a:uFill>
                <a:latin typeface="Arial"/>
                <a:cs typeface="Arial"/>
              </a:rPr>
              <a:t>TRABAJO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03300" y="2552700"/>
            <a:ext cx="139700" cy="139700"/>
          </a:xfrm>
          <a:custGeom>
            <a:avLst/>
            <a:gdLst/>
            <a:ahLst/>
            <a:cxnLst/>
            <a:rect l="l" t="t" r="r" b="b"/>
            <a:pathLst>
              <a:path w="139700" h="139700">
                <a:moveTo>
                  <a:pt x="0" y="0"/>
                </a:moveTo>
                <a:lnTo>
                  <a:pt x="0" y="139700"/>
                </a:lnTo>
                <a:lnTo>
                  <a:pt x="139700" y="139700"/>
                </a:lnTo>
                <a:lnTo>
                  <a:pt x="1397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03300" y="2908300"/>
            <a:ext cx="139700" cy="152400"/>
          </a:xfrm>
          <a:custGeom>
            <a:avLst/>
            <a:gdLst/>
            <a:ahLst/>
            <a:cxnLst/>
            <a:rect l="l" t="t" r="r" b="b"/>
            <a:pathLst>
              <a:path w="139700" h="152400">
                <a:moveTo>
                  <a:pt x="0" y="0"/>
                </a:moveTo>
                <a:lnTo>
                  <a:pt x="0" y="152400"/>
                </a:lnTo>
                <a:lnTo>
                  <a:pt x="139700" y="152400"/>
                </a:lnTo>
                <a:lnTo>
                  <a:pt x="1397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03300" y="3276600"/>
            <a:ext cx="139700" cy="139700"/>
          </a:xfrm>
          <a:custGeom>
            <a:avLst/>
            <a:gdLst/>
            <a:ahLst/>
            <a:cxnLst/>
            <a:rect l="l" t="t" r="r" b="b"/>
            <a:pathLst>
              <a:path w="139700" h="139700">
                <a:moveTo>
                  <a:pt x="0" y="0"/>
                </a:moveTo>
                <a:lnTo>
                  <a:pt x="0" y="139700"/>
                </a:lnTo>
                <a:lnTo>
                  <a:pt x="139700" y="139700"/>
                </a:lnTo>
                <a:lnTo>
                  <a:pt x="1397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03300" y="3670300"/>
            <a:ext cx="139700" cy="139700"/>
          </a:xfrm>
          <a:custGeom>
            <a:avLst/>
            <a:gdLst/>
            <a:ahLst/>
            <a:cxnLst/>
            <a:rect l="l" t="t" r="r" b="b"/>
            <a:pathLst>
              <a:path w="139700" h="139700">
                <a:moveTo>
                  <a:pt x="0" y="0"/>
                </a:moveTo>
                <a:lnTo>
                  <a:pt x="0" y="139700"/>
                </a:lnTo>
                <a:lnTo>
                  <a:pt x="139700" y="139700"/>
                </a:lnTo>
                <a:lnTo>
                  <a:pt x="1397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03300" y="4025900"/>
            <a:ext cx="139700" cy="152400"/>
          </a:xfrm>
          <a:custGeom>
            <a:avLst/>
            <a:gdLst/>
            <a:ahLst/>
            <a:cxnLst/>
            <a:rect l="l" t="t" r="r" b="b"/>
            <a:pathLst>
              <a:path w="139700" h="152400">
                <a:moveTo>
                  <a:pt x="0" y="0"/>
                </a:moveTo>
                <a:lnTo>
                  <a:pt x="0" y="152400"/>
                </a:lnTo>
                <a:lnTo>
                  <a:pt x="139700" y="152400"/>
                </a:lnTo>
                <a:lnTo>
                  <a:pt x="1397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753100" y="3352800"/>
            <a:ext cx="2692400" cy="2552700"/>
          </a:xfrm>
          <a:custGeom>
            <a:avLst/>
            <a:gdLst/>
            <a:ahLst/>
            <a:cxnLst/>
            <a:rect l="l" t="t" r="r" b="b"/>
            <a:pathLst>
              <a:path w="2692400" h="2552700">
                <a:moveTo>
                  <a:pt x="0" y="0"/>
                </a:moveTo>
                <a:lnTo>
                  <a:pt x="0" y="2552700"/>
                </a:lnTo>
                <a:lnTo>
                  <a:pt x="2692400" y="2552700"/>
                </a:lnTo>
                <a:lnTo>
                  <a:pt x="269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829300" y="3314700"/>
            <a:ext cx="2641600" cy="2527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816600" y="3302000"/>
            <a:ext cx="2654300" cy="2540000"/>
          </a:xfrm>
          <a:custGeom>
            <a:avLst/>
            <a:gdLst/>
            <a:ahLst/>
            <a:cxnLst/>
            <a:rect l="l" t="t" r="r" b="b"/>
            <a:pathLst>
              <a:path w="2654300" h="2540000">
                <a:moveTo>
                  <a:pt x="0" y="0"/>
                </a:moveTo>
                <a:lnTo>
                  <a:pt x="0" y="2540000"/>
                </a:lnTo>
                <a:lnTo>
                  <a:pt x="2654300" y="2540000"/>
                </a:lnTo>
                <a:lnTo>
                  <a:pt x="2654300" y="0"/>
                </a:lnTo>
                <a:lnTo>
                  <a:pt x="0" y="0"/>
                </a:lnTo>
                <a:close/>
              </a:path>
            </a:pathLst>
          </a:custGeom>
          <a:ln w="19049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4900" y="2070100"/>
            <a:ext cx="8089900" cy="0"/>
          </a:xfrm>
          <a:custGeom>
            <a:avLst/>
            <a:gdLst/>
            <a:ahLst/>
            <a:cxnLst/>
            <a:rect l="l" t="t" r="r" b="b"/>
            <a:pathLst>
              <a:path w="8089900">
                <a:moveTo>
                  <a:pt x="0" y="0"/>
                </a:moveTo>
                <a:lnTo>
                  <a:pt x="8089900" y="0"/>
                </a:lnTo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02700" y="2079625"/>
            <a:ext cx="304800" cy="295275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2857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225"/>
              </a:spcBef>
            </a:pP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35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01900" y="2159000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81100" y="2501900"/>
            <a:ext cx="4356100" cy="2352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20" dirty="0">
                <a:latin typeface="Arial"/>
                <a:cs typeface="Arial"/>
              </a:rPr>
              <a:t>Ventajas</a:t>
            </a:r>
            <a:r>
              <a:rPr sz="1600" spc="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fisiológicas</a:t>
            </a:r>
            <a:endParaRPr sz="1600">
              <a:latin typeface="Arial"/>
              <a:cs typeface="Arial"/>
            </a:endParaRPr>
          </a:p>
          <a:p>
            <a:pPr marL="12700" marR="1486535">
              <a:lnSpc>
                <a:spcPct val="171900"/>
              </a:lnSpc>
            </a:pPr>
            <a:r>
              <a:rPr sz="1600" spc="-20" dirty="0">
                <a:latin typeface="Arial"/>
                <a:cs typeface="Arial"/>
              </a:rPr>
              <a:t>Mejora </a:t>
            </a:r>
            <a:r>
              <a:rPr sz="1600" spc="-30" dirty="0">
                <a:latin typeface="Arial"/>
                <a:cs typeface="Arial"/>
              </a:rPr>
              <a:t>la </a:t>
            </a:r>
            <a:r>
              <a:rPr sz="1600" dirty="0">
                <a:latin typeface="Arial"/>
                <a:cs typeface="Arial"/>
              </a:rPr>
              <a:t>amplitud articular  </a:t>
            </a:r>
            <a:r>
              <a:rPr sz="1600" spc="-20" dirty="0">
                <a:latin typeface="Arial"/>
                <a:cs typeface="Arial"/>
              </a:rPr>
              <a:t>Mejora </a:t>
            </a:r>
            <a:r>
              <a:rPr sz="1600" spc="-30" dirty="0">
                <a:latin typeface="Arial"/>
                <a:cs typeface="Arial"/>
              </a:rPr>
              <a:t>la </a:t>
            </a:r>
            <a:r>
              <a:rPr sz="1600" dirty="0">
                <a:latin typeface="Arial"/>
                <a:cs typeface="Arial"/>
              </a:rPr>
              <a:t>oxigenación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muscular</a:t>
            </a:r>
            <a:endParaRPr sz="1600">
              <a:latin typeface="Arial"/>
              <a:cs typeface="Arial"/>
            </a:endParaRPr>
          </a:p>
          <a:p>
            <a:pPr marL="12700" marR="5080">
              <a:lnSpc>
                <a:spcPts val="3300"/>
              </a:lnSpc>
              <a:spcBef>
                <a:spcPts val="240"/>
              </a:spcBef>
            </a:pPr>
            <a:r>
              <a:rPr sz="1600" spc="-20" dirty="0">
                <a:latin typeface="Arial"/>
                <a:cs typeface="Arial"/>
              </a:rPr>
              <a:t>Optimiza </a:t>
            </a:r>
            <a:r>
              <a:rPr sz="1600" spc="-30" dirty="0">
                <a:latin typeface="Arial"/>
                <a:cs typeface="Arial"/>
              </a:rPr>
              <a:t>la </a:t>
            </a:r>
            <a:r>
              <a:rPr sz="1600" spc="-5" dirty="0">
                <a:latin typeface="Arial"/>
                <a:cs typeface="Arial"/>
              </a:rPr>
              <a:t>elasticidad </a:t>
            </a:r>
            <a:r>
              <a:rPr sz="1600" dirty="0">
                <a:latin typeface="Arial"/>
                <a:cs typeface="Arial"/>
              </a:rPr>
              <a:t>de </a:t>
            </a:r>
            <a:r>
              <a:rPr sz="1600" spc="-5" dirty="0">
                <a:latin typeface="Arial"/>
                <a:cs typeface="Arial"/>
              </a:rPr>
              <a:t>tendones </a:t>
            </a:r>
            <a:r>
              <a:rPr sz="1600" dirty="0">
                <a:latin typeface="Arial"/>
                <a:cs typeface="Arial"/>
              </a:rPr>
              <a:t>y músculos  </a:t>
            </a:r>
            <a:r>
              <a:rPr sz="1600" spc="-20" dirty="0">
                <a:latin typeface="Arial"/>
                <a:cs typeface="Arial"/>
              </a:rPr>
              <a:t>Retarda </a:t>
            </a:r>
            <a:r>
              <a:rPr sz="1600" spc="-30" dirty="0">
                <a:latin typeface="Arial"/>
                <a:cs typeface="Arial"/>
              </a:rPr>
              <a:t>la </a:t>
            </a:r>
            <a:r>
              <a:rPr sz="1600" spc="5" dirty="0">
                <a:latin typeface="Arial"/>
                <a:cs typeface="Arial"/>
              </a:rPr>
              <a:t>aparición </a:t>
            </a:r>
            <a:r>
              <a:rPr sz="1600" dirty="0">
                <a:latin typeface="Arial"/>
                <a:cs typeface="Arial"/>
              </a:rPr>
              <a:t>de </a:t>
            </a:r>
            <a:r>
              <a:rPr sz="1600" spc="10" dirty="0">
                <a:latin typeface="Arial"/>
                <a:cs typeface="Arial"/>
              </a:rPr>
              <a:t>fatiga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muscular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40"/>
              </a:spcBef>
            </a:pPr>
            <a:r>
              <a:rPr sz="1600" spc="-15" dirty="0">
                <a:latin typeface="Arial"/>
                <a:cs typeface="Arial"/>
              </a:rPr>
              <a:t>Evita </a:t>
            </a:r>
            <a:r>
              <a:rPr sz="1600" dirty="0">
                <a:latin typeface="Arial"/>
                <a:cs typeface="Arial"/>
              </a:rPr>
              <a:t>molestias</a:t>
            </a:r>
            <a:r>
              <a:rPr sz="1600" spc="-8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muscoloesqueléticas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94500" y="1765300"/>
            <a:ext cx="2413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20" dirty="0">
                <a:solidFill>
                  <a:srgbClr val="E9822D"/>
                </a:solidFill>
                <a:latin typeface="Arial"/>
                <a:cs typeface="Arial"/>
              </a:rPr>
              <a:t>GIMNASIA </a:t>
            </a:r>
            <a:r>
              <a:rPr sz="1800" spc="-5" dirty="0">
                <a:solidFill>
                  <a:srgbClr val="E9822D"/>
                </a:solidFill>
                <a:latin typeface="Arial"/>
                <a:cs typeface="Arial"/>
              </a:rPr>
              <a:t>DE</a:t>
            </a:r>
            <a:r>
              <a:rPr sz="1800" spc="-80" dirty="0">
                <a:solidFill>
                  <a:srgbClr val="E9822D"/>
                </a:solidFill>
                <a:latin typeface="Arial"/>
                <a:cs typeface="Arial"/>
              </a:rPr>
              <a:t> </a:t>
            </a:r>
            <a:r>
              <a:rPr sz="1800" spc="35" dirty="0">
                <a:solidFill>
                  <a:srgbClr val="E9822D"/>
                </a:solidFill>
                <a:latin typeface="Arial"/>
                <a:cs typeface="Arial"/>
              </a:rPr>
              <a:t>PAUSA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50900" y="2552700"/>
            <a:ext cx="152400" cy="139700"/>
          </a:xfrm>
          <a:custGeom>
            <a:avLst/>
            <a:gdLst/>
            <a:ahLst/>
            <a:cxnLst/>
            <a:rect l="l" t="t" r="r" b="b"/>
            <a:pathLst>
              <a:path w="152400" h="139700">
                <a:moveTo>
                  <a:pt x="0" y="0"/>
                </a:moveTo>
                <a:lnTo>
                  <a:pt x="0" y="139700"/>
                </a:lnTo>
                <a:lnTo>
                  <a:pt x="152400" y="1397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50900" y="29464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0"/>
                </a:move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50900" y="33782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0"/>
                </a:move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50900" y="38100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0"/>
                </a:move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50900" y="4216400"/>
            <a:ext cx="152400" cy="139700"/>
          </a:xfrm>
          <a:custGeom>
            <a:avLst/>
            <a:gdLst/>
            <a:ahLst/>
            <a:cxnLst/>
            <a:rect l="l" t="t" r="r" b="b"/>
            <a:pathLst>
              <a:path w="152400" h="139700">
                <a:moveTo>
                  <a:pt x="0" y="0"/>
                </a:moveTo>
                <a:lnTo>
                  <a:pt x="0" y="139700"/>
                </a:lnTo>
                <a:lnTo>
                  <a:pt x="152400" y="1397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50900" y="4648200"/>
            <a:ext cx="152400" cy="139700"/>
          </a:xfrm>
          <a:custGeom>
            <a:avLst/>
            <a:gdLst/>
            <a:ahLst/>
            <a:cxnLst/>
            <a:rect l="l" t="t" r="r" b="b"/>
            <a:pathLst>
              <a:path w="152400" h="139700">
                <a:moveTo>
                  <a:pt x="0" y="0"/>
                </a:moveTo>
                <a:lnTo>
                  <a:pt x="0" y="139700"/>
                </a:lnTo>
                <a:lnTo>
                  <a:pt x="152400" y="1397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4900" y="2070100"/>
            <a:ext cx="8089900" cy="0"/>
          </a:xfrm>
          <a:custGeom>
            <a:avLst/>
            <a:gdLst/>
            <a:ahLst/>
            <a:cxnLst/>
            <a:rect l="l" t="t" r="r" b="b"/>
            <a:pathLst>
              <a:path w="8089900">
                <a:moveTo>
                  <a:pt x="0" y="0"/>
                </a:moveTo>
                <a:lnTo>
                  <a:pt x="8089900" y="0"/>
                </a:lnTo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02700" y="2070100"/>
            <a:ext cx="304800" cy="304800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381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300"/>
              </a:spcBef>
            </a:pP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36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01900" y="2159000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397000" y="4470400"/>
            <a:ext cx="2793999" cy="1866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35100" y="4457700"/>
            <a:ext cx="2755900" cy="1828800"/>
          </a:xfrm>
          <a:custGeom>
            <a:avLst/>
            <a:gdLst/>
            <a:ahLst/>
            <a:cxnLst/>
            <a:rect l="l" t="t" r="r" b="b"/>
            <a:pathLst>
              <a:path w="2755900" h="1828800">
                <a:moveTo>
                  <a:pt x="0" y="0"/>
                </a:moveTo>
                <a:lnTo>
                  <a:pt x="0" y="1828800"/>
                </a:lnTo>
                <a:lnTo>
                  <a:pt x="2755900" y="1828800"/>
                </a:lnTo>
                <a:lnTo>
                  <a:pt x="2755899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225800" y="2374900"/>
            <a:ext cx="3314700" cy="1727200"/>
          </a:xfrm>
          <a:custGeom>
            <a:avLst/>
            <a:gdLst/>
            <a:ahLst/>
            <a:cxnLst/>
            <a:rect l="l" t="t" r="r" b="b"/>
            <a:pathLst>
              <a:path w="3314700" h="1727200">
                <a:moveTo>
                  <a:pt x="0" y="0"/>
                </a:moveTo>
                <a:lnTo>
                  <a:pt x="0" y="1727200"/>
                </a:lnTo>
                <a:lnTo>
                  <a:pt x="3314700" y="1727199"/>
                </a:lnTo>
                <a:lnTo>
                  <a:pt x="33147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276600" y="2349500"/>
            <a:ext cx="3352800" cy="1676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263900" y="2336800"/>
            <a:ext cx="3365500" cy="1689100"/>
          </a:xfrm>
          <a:custGeom>
            <a:avLst/>
            <a:gdLst/>
            <a:ahLst/>
            <a:cxnLst/>
            <a:rect l="l" t="t" r="r" b="b"/>
            <a:pathLst>
              <a:path w="3365500" h="1689100">
                <a:moveTo>
                  <a:pt x="0" y="0"/>
                </a:moveTo>
                <a:lnTo>
                  <a:pt x="0" y="1689100"/>
                </a:lnTo>
                <a:lnTo>
                  <a:pt x="3365500" y="1689099"/>
                </a:lnTo>
                <a:lnTo>
                  <a:pt x="3365500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638800" y="4533900"/>
            <a:ext cx="3136900" cy="1765300"/>
          </a:xfrm>
          <a:custGeom>
            <a:avLst/>
            <a:gdLst/>
            <a:ahLst/>
            <a:cxnLst/>
            <a:rect l="l" t="t" r="r" b="b"/>
            <a:pathLst>
              <a:path w="3136900" h="1765300">
                <a:moveTo>
                  <a:pt x="0" y="0"/>
                </a:moveTo>
                <a:lnTo>
                  <a:pt x="0" y="1765300"/>
                </a:lnTo>
                <a:lnTo>
                  <a:pt x="3136900" y="1765300"/>
                </a:lnTo>
                <a:lnTo>
                  <a:pt x="31369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715000" y="4495800"/>
            <a:ext cx="3124199" cy="17526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702300" y="4483100"/>
            <a:ext cx="3136900" cy="1765300"/>
          </a:xfrm>
          <a:custGeom>
            <a:avLst/>
            <a:gdLst/>
            <a:ahLst/>
            <a:cxnLst/>
            <a:rect l="l" t="t" r="r" b="b"/>
            <a:pathLst>
              <a:path w="3136900" h="1765300">
                <a:moveTo>
                  <a:pt x="0" y="0"/>
                </a:moveTo>
                <a:lnTo>
                  <a:pt x="0" y="1765300"/>
                </a:lnTo>
                <a:lnTo>
                  <a:pt x="3136900" y="1765300"/>
                </a:lnTo>
                <a:lnTo>
                  <a:pt x="3136900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4900" y="2070100"/>
            <a:ext cx="8089900" cy="0"/>
          </a:xfrm>
          <a:custGeom>
            <a:avLst/>
            <a:gdLst/>
            <a:ahLst/>
            <a:cxnLst/>
            <a:rect l="l" t="t" r="r" b="b"/>
            <a:pathLst>
              <a:path w="8089900">
                <a:moveTo>
                  <a:pt x="0" y="0"/>
                </a:moveTo>
                <a:lnTo>
                  <a:pt x="8089900" y="0"/>
                </a:lnTo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02700" y="2070100"/>
            <a:ext cx="304800" cy="304800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381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300"/>
              </a:spcBef>
            </a:pP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37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01900" y="2159000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50900" y="2552700"/>
            <a:ext cx="152400" cy="139700"/>
          </a:xfrm>
          <a:custGeom>
            <a:avLst/>
            <a:gdLst/>
            <a:ahLst/>
            <a:cxnLst/>
            <a:rect l="l" t="t" r="r" b="b"/>
            <a:pathLst>
              <a:path w="152400" h="139700">
                <a:moveTo>
                  <a:pt x="0" y="0"/>
                </a:moveTo>
                <a:lnTo>
                  <a:pt x="0" y="139700"/>
                </a:lnTo>
                <a:lnTo>
                  <a:pt x="152400" y="1397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81500" y="4241800"/>
            <a:ext cx="1943100" cy="2527300"/>
          </a:xfrm>
          <a:custGeom>
            <a:avLst/>
            <a:gdLst/>
            <a:ahLst/>
            <a:cxnLst/>
            <a:rect l="l" t="t" r="r" b="b"/>
            <a:pathLst>
              <a:path w="1943100" h="2527300">
                <a:moveTo>
                  <a:pt x="0" y="0"/>
                </a:moveTo>
                <a:lnTo>
                  <a:pt x="0" y="2527300"/>
                </a:lnTo>
                <a:lnTo>
                  <a:pt x="1943100" y="2527300"/>
                </a:lnTo>
                <a:lnTo>
                  <a:pt x="19431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457700" y="4178300"/>
            <a:ext cx="1905000" cy="25527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445000" y="4165600"/>
            <a:ext cx="1917700" cy="2565400"/>
          </a:xfrm>
          <a:custGeom>
            <a:avLst/>
            <a:gdLst/>
            <a:ahLst/>
            <a:cxnLst/>
            <a:rect l="l" t="t" r="r" b="b"/>
            <a:pathLst>
              <a:path w="1917700" h="2565400">
                <a:moveTo>
                  <a:pt x="0" y="0"/>
                </a:moveTo>
                <a:lnTo>
                  <a:pt x="0" y="2565400"/>
                </a:lnTo>
                <a:lnTo>
                  <a:pt x="1917700" y="2565400"/>
                </a:lnTo>
                <a:lnTo>
                  <a:pt x="1917700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972300" y="4178300"/>
            <a:ext cx="1943100" cy="2590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997700" y="4165600"/>
            <a:ext cx="1917700" cy="2565400"/>
          </a:xfrm>
          <a:custGeom>
            <a:avLst/>
            <a:gdLst/>
            <a:ahLst/>
            <a:cxnLst/>
            <a:rect l="l" t="t" r="r" b="b"/>
            <a:pathLst>
              <a:path w="1917700" h="2565400">
                <a:moveTo>
                  <a:pt x="0" y="0"/>
                </a:moveTo>
                <a:lnTo>
                  <a:pt x="0" y="2565400"/>
                </a:lnTo>
                <a:lnTo>
                  <a:pt x="1917700" y="2565400"/>
                </a:lnTo>
                <a:lnTo>
                  <a:pt x="1917700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50900" y="4394200"/>
            <a:ext cx="152400" cy="139700"/>
          </a:xfrm>
          <a:custGeom>
            <a:avLst/>
            <a:gdLst/>
            <a:ahLst/>
            <a:cxnLst/>
            <a:rect l="l" t="t" r="r" b="b"/>
            <a:pathLst>
              <a:path w="152400" h="139700">
                <a:moveTo>
                  <a:pt x="0" y="0"/>
                </a:moveTo>
                <a:lnTo>
                  <a:pt x="0" y="139700"/>
                </a:lnTo>
                <a:lnTo>
                  <a:pt x="152400" y="1397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142900" y="2364739"/>
            <a:ext cx="5734050" cy="4013200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80"/>
              </a:spcBef>
            </a:pPr>
            <a:r>
              <a:rPr sz="1600" spc="40" dirty="0">
                <a:latin typeface="Arial"/>
                <a:cs typeface="Arial"/>
              </a:rPr>
              <a:t>Ventajas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80" dirty="0">
                <a:latin typeface="Arial"/>
                <a:cs typeface="Arial"/>
              </a:rPr>
              <a:t>productivas</a:t>
            </a:r>
            <a:endParaRPr sz="1600">
              <a:latin typeface="Arial"/>
              <a:cs typeface="Arial"/>
            </a:endParaRPr>
          </a:p>
          <a:p>
            <a:pPr marL="381000" indent="-191135">
              <a:lnSpc>
                <a:spcPct val="100000"/>
              </a:lnSpc>
              <a:spcBef>
                <a:spcPts val="880"/>
              </a:spcBef>
              <a:buClr>
                <a:srgbClr val="E9822D"/>
              </a:buClr>
              <a:buChar char="•"/>
              <a:tabLst>
                <a:tab pos="381635" algn="l"/>
              </a:tabLst>
            </a:pPr>
            <a:r>
              <a:rPr sz="1600" spc="-20" dirty="0">
                <a:latin typeface="Arial"/>
                <a:cs typeface="Arial"/>
              </a:rPr>
              <a:t>Rompe </a:t>
            </a:r>
            <a:r>
              <a:rPr sz="1600" spc="-30" dirty="0">
                <a:latin typeface="Arial"/>
                <a:cs typeface="Arial"/>
              </a:rPr>
              <a:t>la </a:t>
            </a:r>
            <a:r>
              <a:rPr sz="1600" spc="-5" dirty="0">
                <a:latin typeface="Arial"/>
                <a:cs typeface="Arial"/>
              </a:rPr>
              <a:t>rutina</a:t>
            </a:r>
            <a:r>
              <a:rPr sz="1600" spc="12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laboral.</a:t>
            </a:r>
            <a:endParaRPr sz="1600">
              <a:latin typeface="Arial"/>
              <a:cs typeface="Arial"/>
            </a:endParaRPr>
          </a:p>
          <a:p>
            <a:pPr marL="368300" indent="-178435">
              <a:lnSpc>
                <a:spcPct val="100000"/>
              </a:lnSpc>
              <a:spcBef>
                <a:spcPts val="980"/>
              </a:spcBef>
              <a:buClr>
                <a:srgbClr val="E9822D"/>
              </a:buClr>
              <a:buChar char="•"/>
              <a:tabLst>
                <a:tab pos="368935" algn="l"/>
              </a:tabLst>
            </a:pPr>
            <a:r>
              <a:rPr sz="1600" spc="-5" dirty="0">
                <a:latin typeface="Arial"/>
                <a:cs typeface="Arial"/>
              </a:rPr>
              <a:t>Mejora </a:t>
            </a:r>
            <a:r>
              <a:rPr sz="1600" spc="-30" dirty="0">
                <a:latin typeface="Arial"/>
                <a:cs typeface="Arial"/>
              </a:rPr>
              <a:t>la </a:t>
            </a:r>
            <a:r>
              <a:rPr sz="1600" spc="5" dirty="0">
                <a:latin typeface="Arial"/>
                <a:cs typeface="Arial"/>
              </a:rPr>
              <a:t>concentración </a:t>
            </a:r>
            <a:r>
              <a:rPr sz="1600" spc="50" dirty="0">
                <a:latin typeface="Arial"/>
                <a:cs typeface="Arial"/>
              </a:rPr>
              <a:t>en </a:t>
            </a:r>
            <a:r>
              <a:rPr sz="1600" spc="-30" dirty="0">
                <a:latin typeface="Arial"/>
                <a:cs typeface="Arial"/>
              </a:rPr>
              <a:t>la</a:t>
            </a:r>
            <a:r>
              <a:rPr sz="1600" spc="-13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tarea.</a:t>
            </a:r>
            <a:endParaRPr sz="1600">
              <a:latin typeface="Arial"/>
              <a:cs typeface="Arial"/>
            </a:endParaRPr>
          </a:p>
          <a:p>
            <a:pPr marL="368300" indent="-178435">
              <a:lnSpc>
                <a:spcPct val="100000"/>
              </a:lnSpc>
              <a:spcBef>
                <a:spcPts val="980"/>
              </a:spcBef>
              <a:buClr>
                <a:srgbClr val="E9822D"/>
              </a:buClr>
              <a:buChar char="•"/>
              <a:tabLst>
                <a:tab pos="368935" algn="l"/>
              </a:tabLst>
            </a:pPr>
            <a:r>
              <a:rPr sz="1600" spc="-5" dirty="0">
                <a:latin typeface="Arial"/>
                <a:cs typeface="Arial"/>
              </a:rPr>
              <a:t>Mejora </a:t>
            </a:r>
            <a:r>
              <a:rPr sz="1600" spc="50" dirty="0">
                <a:latin typeface="Arial"/>
                <a:cs typeface="Arial"/>
              </a:rPr>
              <a:t>el </a:t>
            </a:r>
            <a:r>
              <a:rPr sz="1600" spc="-5" dirty="0">
                <a:latin typeface="Arial"/>
                <a:cs typeface="Arial"/>
              </a:rPr>
              <a:t>desempeño </a:t>
            </a:r>
            <a:r>
              <a:rPr sz="1600" spc="50" dirty="0">
                <a:latin typeface="Arial"/>
                <a:cs typeface="Arial"/>
              </a:rPr>
              <a:t>en </a:t>
            </a:r>
            <a:r>
              <a:rPr sz="1600" spc="-10" dirty="0">
                <a:latin typeface="Arial"/>
                <a:cs typeface="Arial"/>
              </a:rPr>
              <a:t>labores </a:t>
            </a:r>
            <a:r>
              <a:rPr sz="1600" spc="30" dirty="0">
                <a:latin typeface="Arial"/>
                <a:cs typeface="Arial"/>
              </a:rPr>
              <a:t>con </a:t>
            </a:r>
            <a:r>
              <a:rPr sz="1600" spc="-15" dirty="0">
                <a:latin typeface="Arial"/>
                <a:cs typeface="Arial"/>
              </a:rPr>
              <a:t>movimiento</a:t>
            </a:r>
            <a:r>
              <a:rPr sz="1600" spc="-29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repetido.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E9822D"/>
              </a:buClr>
              <a:buFont typeface="Arial"/>
              <a:buChar char="•"/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E9822D"/>
              </a:buClr>
              <a:buFont typeface="Arial"/>
              <a:buChar char="•"/>
            </a:pPr>
            <a:endParaRPr sz="15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40" dirty="0">
                <a:latin typeface="Arial"/>
                <a:cs typeface="Arial"/>
              </a:rPr>
              <a:t>Ventajas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70" dirty="0">
                <a:latin typeface="Arial"/>
                <a:cs typeface="Arial"/>
              </a:rPr>
              <a:t>Psicológicas</a:t>
            </a:r>
            <a:endParaRPr sz="1600">
              <a:latin typeface="Arial"/>
              <a:cs typeface="Arial"/>
            </a:endParaRPr>
          </a:p>
          <a:p>
            <a:pPr marL="1079500" marR="3136265" lvl="1">
              <a:lnSpc>
                <a:spcPct val="119800"/>
              </a:lnSpc>
              <a:spcBef>
                <a:spcPts val="400"/>
              </a:spcBef>
              <a:buClr>
                <a:srgbClr val="E9822D"/>
              </a:buClr>
              <a:buChar char="•"/>
              <a:tabLst>
                <a:tab pos="1207135" algn="l"/>
              </a:tabLst>
            </a:pPr>
            <a:r>
              <a:rPr sz="1600" spc="-10" dirty="0">
                <a:latin typeface="Arial"/>
                <a:cs typeface="Arial"/>
              </a:rPr>
              <a:t>Disminución</a:t>
            </a:r>
            <a:r>
              <a:rPr sz="1600" spc="-8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  </a:t>
            </a:r>
            <a:r>
              <a:rPr sz="1600" spc="-15" dirty="0">
                <a:latin typeface="Arial"/>
                <a:cs typeface="Arial"/>
              </a:rPr>
              <a:t>estrés.</a:t>
            </a:r>
            <a:endParaRPr sz="1600">
              <a:latin typeface="Arial"/>
              <a:cs typeface="Arial"/>
            </a:endParaRPr>
          </a:p>
          <a:p>
            <a:pPr marL="1079500" marR="3376929" lvl="1">
              <a:lnSpc>
                <a:spcPct val="119800"/>
              </a:lnSpc>
              <a:buClr>
                <a:srgbClr val="E9822D"/>
              </a:buClr>
              <a:buChar char="•"/>
              <a:tabLst>
                <a:tab pos="1207135" algn="l"/>
              </a:tabLst>
            </a:pPr>
            <a:r>
              <a:rPr sz="1600" spc="-5" dirty="0">
                <a:latin typeface="Arial"/>
                <a:cs typeface="Arial"/>
              </a:rPr>
              <a:t>Mejora</a:t>
            </a:r>
            <a:r>
              <a:rPr sz="1600" spc="-105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clima  </a:t>
            </a:r>
            <a:r>
              <a:rPr sz="1600" spc="-20" dirty="0">
                <a:latin typeface="Arial"/>
                <a:cs typeface="Arial"/>
              </a:rPr>
              <a:t>laboral.</a:t>
            </a:r>
            <a:endParaRPr sz="1600">
              <a:latin typeface="Arial"/>
              <a:cs typeface="Arial"/>
            </a:endParaRPr>
          </a:p>
          <a:p>
            <a:pPr marL="1079500" marR="3624579" lvl="1">
              <a:lnSpc>
                <a:spcPct val="119800"/>
              </a:lnSpc>
              <a:buClr>
                <a:srgbClr val="E9822D"/>
              </a:buClr>
              <a:buChar char="•"/>
              <a:tabLst>
                <a:tab pos="1207135" algn="l"/>
              </a:tabLst>
            </a:pPr>
            <a:r>
              <a:rPr sz="1600" spc="-5" dirty="0">
                <a:latin typeface="Arial"/>
                <a:cs typeface="Arial"/>
              </a:rPr>
              <a:t>Mejora </a:t>
            </a:r>
            <a:r>
              <a:rPr sz="1600" spc="-30" dirty="0">
                <a:latin typeface="Arial"/>
                <a:cs typeface="Arial"/>
              </a:rPr>
              <a:t>la  </a:t>
            </a:r>
            <a:r>
              <a:rPr sz="1600" spc="-40" dirty="0">
                <a:latin typeface="Arial"/>
                <a:cs typeface="Arial"/>
              </a:rPr>
              <a:t>m</a:t>
            </a:r>
            <a:r>
              <a:rPr sz="1600" spc="5" dirty="0">
                <a:latin typeface="Arial"/>
                <a:cs typeface="Arial"/>
              </a:rPr>
              <a:t>o</a:t>
            </a:r>
            <a:r>
              <a:rPr sz="1600" spc="-45" dirty="0">
                <a:latin typeface="Arial"/>
                <a:cs typeface="Arial"/>
              </a:rPr>
              <a:t>t</a:t>
            </a:r>
            <a:r>
              <a:rPr sz="1600" spc="40" dirty="0">
                <a:latin typeface="Arial"/>
                <a:cs typeface="Arial"/>
              </a:rPr>
              <a:t>i</a:t>
            </a:r>
            <a:r>
              <a:rPr sz="1600" spc="-105" dirty="0">
                <a:latin typeface="Arial"/>
                <a:cs typeface="Arial"/>
              </a:rPr>
              <a:t>v</a:t>
            </a:r>
            <a:r>
              <a:rPr sz="1600" spc="5" dirty="0">
                <a:latin typeface="Arial"/>
                <a:cs typeface="Arial"/>
              </a:rPr>
              <a:t>a</a:t>
            </a:r>
            <a:r>
              <a:rPr sz="1600" spc="-5" dirty="0">
                <a:latin typeface="Arial"/>
                <a:cs typeface="Arial"/>
              </a:rPr>
              <a:t>c</a:t>
            </a:r>
            <a:r>
              <a:rPr sz="1600" spc="40" dirty="0">
                <a:latin typeface="Arial"/>
                <a:cs typeface="Arial"/>
              </a:rPr>
              <a:t>i</a:t>
            </a:r>
            <a:r>
              <a:rPr sz="1600" spc="5" dirty="0">
                <a:latin typeface="Arial"/>
                <a:cs typeface="Arial"/>
              </a:rPr>
              <a:t>ón</a:t>
            </a:r>
            <a:r>
              <a:rPr sz="1600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01900" y="2146300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28100" y="2070100"/>
            <a:ext cx="279400" cy="304800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38100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300"/>
              </a:spcBef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50900" y="2451100"/>
            <a:ext cx="152400" cy="139700"/>
          </a:xfrm>
          <a:custGeom>
            <a:avLst/>
            <a:gdLst/>
            <a:ahLst/>
            <a:cxnLst/>
            <a:rect l="l" t="t" r="r" b="b"/>
            <a:pathLst>
              <a:path w="152400" h="139700">
                <a:moveTo>
                  <a:pt x="0" y="0"/>
                </a:moveTo>
                <a:lnTo>
                  <a:pt x="0" y="139700"/>
                </a:lnTo>
                <a:lnTo>
                  <a:pt x="152400" y="1397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42999" y="2263139"/>
            <a:ext cx="2805430" cy="1168400"/>
          </a:xfrm>
          <a:prstGeom prst="rect">
            <a:avLst/>
          </a:prstGeom>
        </p:spPr>
        <p:txBody>
          <a:bodyPr vert="horz" wrap="square" lIns="0" tIns="137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600" spc="15" dirty="0">
                <a:latin typeface="Arial"/>
                <a:cs typeface="Arial"/>
              </a:rPr>
              <a:t>ETIMOLOGÍA</a:t>
            </a:r>
            <a:endParaRPr sz="1600">
              <a:latin typeface="Arial"/>
              <a:cs typeface="Arial"/>
            </a:endParaRPr>
          </a:p>
          <a:p>
            <a:pPr marL="342900" indent="-177800">
              <a:lnSpc>
                <a:spcPct val="100000"/>
              </a:lnSpc>
              <a:spcBef>
                <a:spcPts val="980"/>
              </a:spcBef>
              <a:buClr>
                <a:srgbClr val="E9822D"/>
              </a:buClr>
              <a:buChar char="•"/>
              <a:tabLst>
                <a:tab pos="342900" algn="l"/>
                <a:tab pos="1078865" algn="l"/>
              </a:tabLst>
            </a:pPr>
            <a:r>
              <a:rPr sz="1600" dirty="0">
                <a:latin typeface="Arial"/>
                <a:cs typeface="Arial"/>
              </a:rPr>
              <a:t>Ergo	: </a:t>
            </a:r>
            <a:r>
              <a:rPr sz="1600" spc="-10" dirty="0">
                <a:latin typeface="Arial"/>
                <a:cs typeface="Arial"/>
              </a:rPr>
              <a:t>Trabajo,</a:t>
            </a:r>
            <a:r>
              <a:rPr sz="1600" spc="-13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actividad</a:t>
            </a:r>
            <a:endParaRPr sz="1600">
              <a:latin typeface="Arial"/>
              <a:cs typeface="Arial"/>
            </a:endParaRPr>
          </a:p>
          <a:p>
            <a:pPr marL="355600" indent="-190500">
              <a:lnSpc>
                <a:spcPct val="100000"/>
              </a:lnSpc>
              <a:spcBef>
                <a:spcPts val="1280"/>
              </a:spcBef>
              <a:buClr>
                <a:srgbClr val="E9822D"/>
              </a:buClr>
              <a:buChar char="•"/>
              <a:tabLst>
                <a:tab pos="355600" algn="l"/>
              </a:tabLst>
            </a:pPr>
            <a:r>
              <a:rPr sz="1600" spc="-20" dirty="0">
                <a:latin typeface="Arial"/>
                <a:cs typeface="Arial"/>
              </a:rPr>
              <a:t>Nomos </a:t>
            </a:r>
            <a:r>
              <a:rPr sz="1600" dirty="0">
                <a:latin typeface="Arial"/>
                <a:cs typeface="Arial"/>
              </a:rPr>
              <a:t>: Principios,</a:t>
            </a:r>
            <a:r>
              <a:rPr sz="1600" spc="-26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leyes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92200" y="1752600"/>
            <a:ext cx="811593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041265" algn="l"/>
              </a:tabLst>
            </a:pPr>
            <a:r>
              <a:rPr sz="1800" u="heavy" dirty="0">
                <a:solidFill>
                  <a:srgbClr val="E9822D"/>
                </a:solidFill>
                <a:uFill>
                  <a:solidFill>
                    <a:srgbClr val="E9812E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1800" u="heavy" spc="-5" dirty="0">
                <a:solidFill>
                  <a:srgbClr val="E9822D"/>
                </a:solidFill>
                <a:uFill>
                  <a:solidFill>
                    <a:srgbClr val="E9812E"/>
                  </a:solidFill>
                </a:uFill>
                <a:latin typeface="Arial"/>
                <a:cs typeface="Arial"/>
              </a:rPr>
              <a:t>DEFINICIÓN DE</a:t>
            </a:r>
            <a:r>
              <a:rPr sz="1800" u="heavy" spc="-45" dirty="0">
                <a:solidFill>
                  <a:srgbClr val="E9822D"/>
                </a:solidFill>
                <a:uFill>
                  <a:solidFill>
                    <a:srgbClr val="E9812E"/>
                  </a:solidFill>
                </a:uFill>
                <a:latin typeface="Arial"/>
                <a:cs typeface="Arial"/>
              </a:rPr>
              <a:t> </a:t>
            </a:r>
            <a:r>
              <a:rPr sz="1800" u="heavy" spc="-5" dirty="0">
                <a:solidFill>
                  <a:srgbClr val="E9822D"/>
                </a:solidFill>
                <a:uFill>
                  <a:solidFill>
                    <a:srgbClr val="E9812E"/>
                  </a:solidFill>
                </a:uFill>
                <a:latin typeface="Arial"/>
                <a:cs typeface="Arial"/>
              </a:rPr>
              <a:t>CONCEPTO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95400" y="3695700"/>
            <a:ext cx="4578985" cy="17297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00" marR="5080" indent="-177800">
              <a:lnSpc>
                <a:spcPct val="99800"/>
              </a:lnSpc>
              <a:spcBef>
                <a:spcPts val="100"/>
              </a:spcBef>
              <a:buClr>
                <a:srgbClr val="E9822D"/>
              </a:buClr>
              <a:buChar char="•"/>
              <a:tabLst>
                <a:tab pos="190500" algn="l"/>
              </a:tabLst>
            </a:pPr>
            <a:r>
              <a:rPr sz="1600" dirty="0">
                <a:latin typeface="Arial"/>
                <a:cs typeface="Arial"/>
              </a:rPr>
              <a:t>Ciencia </a:t>
            </a:r>
            <a:r>
              <a:rPr sz="1600" spc="-5" dirty="0">
                <a:latin typeface="Arial"/>
                <a:cs typeface="Arial"/>
              </a:rPr>
              <a:t>interdisciplinaria </a:t>
            </a:r>
            <a:r>
              <a:rPr sz="1600" spc="-10" dirty="0">
                <a:latin typeface="Arial"/>
                <a:cs typeface="Arial"/>
              </a:rPr>
              <a:t>preocupada </a:t>
            </a:r>
            <a:r>
              <a:rPr sz="1600" dirty="0">
                <a:latin typeface="Arial"/>
                <a:cs typeface="Arial"/>
              </a:rPr>
              <a:t>de </a:t>
            </a:r>
            <a:r>
              <a:rPr sz="1600" spc="-5" dirty="0">
                <a:latin typeface="Arial"/>
                <a:cs typeface="Arial"/>
              </a:rPr>
              <a:t>adaptar  </a:t>
            </a:r>
            <a:r>
              <a:rPr sz="1600" dirty="0">
                <a:latin typeface="Arial"/>
                <a:cs typeface="Arial"/>
              </a:rPr>
              <a:t>el </a:t>
            </a:r>
            <a:r>
              <a:rPr sz="1600" spc="-5" dirty="0">
                <a:latin typeface="Arial"/>
                <a:cs typeface="Arial"/>
              </a:rPr>
              <a:t>trabajo </a:t>
            </a:r>
            <a:r>
              <a:rPr sz="1600" dirty="0">
                <a:latin typeface="Arial"/>
                <a:cs typeface="Arial"/>
              </a:rPr>
              <a:t>y el medio </a:t>
            </a:r>
            <a:r>
              <a:rPr sz="1600" spc="-5" dirty="0">
                <a:latin typeface="Arial"/>
                <a:cs typeface="Arial"/>
              </a:rPr>
              <a:t>ambiente </a:t>
            </a:r>
            <a:r>
              <a:rPr sz="1600" spc="5" dirty="0">
                <a:latin typeface="Arial"/>
                <a:cs typeface="Arial"/>
              </a:rPr>
              <a:t>físico </a:t>
            </a:r>
            <a:r>
              <a:rPr sz="1600" spc="-5" dirty="0">
                <a:latin typeface="Arial"/>
                <a:cs typeface="Arial"/>
              </a:rPr>
              <a:t>laboral,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30" dirty="0">
                <a:latin typeface="Arial"/>
                <a:cs typeface="Arial"/>
              </a:rPr>
              <a:t>la  </a:t>
            </a:r>
            <a:r>
              <a:rPr sz="1600" spc="-15" dirty="0">
                <a:latin typeface="Arial"/>
                <a:cs typeface="Arial"/>
              </a:rPr>
              <a:t>persona, </a:t>
            </a:r>
            <a:r>
              <a:rPr sz="1600" dirty="0">
                <a:latin typeface="Arial"/>
                <a:cs typeface="Arial"/>
              </a:rPr>
              <a:t>de </a:t>
            </a:r>
            <a:r>
              <a:rPr sz="1600" spc="-10" dirty="0">
                <a:latin typeface="Arial"/>
                <a:cs typeface="Arial"/>
              </a:rPr>
              <a:t>manera </a:t>
            </a:r>
            <a:r>
              <a:rPr sz="1600" dirty="0">
                <a:latin typeface="Arial"/>
                <a:cs typeface="Arial"/>
              </a:rPr>
              <a:t>de </a:t>
            </a:r>
            <a:r>
              <a:rPr sz="1600" spc="-5" dirty="0" err="1" smtClean="0">
                <a:latin typeface="Arial"/>
                <a:cs typeface="Arial"/>
              </a:rPr>
              <a:t>optimi</a:t>
            </a:r>
            <a:r>
              <a:rPr sz="1600" spc="-35" dirty="0" err="1" smtClean="0">
                <a:latin typeface="Arial"/>
                <a:cs typeface="Arial"/>
              </a:rPr>
              <a:t>zar</a:t>
            </a:r>
            <a:r>
              <a:rPr sz="1600" spc="-35" dirty="0" smtClean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los </a:t>
            </a:r>
            <a:r>
              <a:rPr sz="1600" spc="-10" dirty="0">
                <a:latin typeface="Arial"/>
                <a:cs typeface="Arial"/>
              </a:rPr>
              <a:t>recursos </a:t>
            </a:r>
            <a:r>
              <a:rPr sz="1600" dirty="0">
                <a:latin typeface="Arial"/>
                <a:cs typeface="Arial"/>
              </a:rPr>
              <a:t>y  </a:t>
            </a:r>
            <a:r>
              <a:rPr sz="1600" spc="-15" dirty="0">
                <a:latin typeface="Arial"/>
                <a:cs typeface="Arial"/>
              </a:rPr>
              <a:t>generar </a:t>
            </a:r>
            <a:r>
              <a:rPr sz="1600" spc="-50" dirty="0">
                <a:latin typeface="Arial"/>
                <a:cs typeface="Arial"/>
              </a:rPr>
              <a:t>un </a:t>
            </a:r>
            <a:r>
              <a:rPr sz="1600" spc="-5" dirty="0">
                <a:latin typeface="Arial"/>
                <a:cs typeface="Arial"/>
              </a:rPr>
              <a:t>ambiente </a:t>
            </a:r>
            <a:r>
              <a:rPr sz="1600" dirty="0">
                <a:latin typeface="Arial"/>
                <a:cs typeface="Arial"/>
              </a:rPr>
              <a:t>de </a:t>
            </a:r>
            <a:r>
              <a:rPr sz="1600" spc="-20" dirty="0">
                <a:latin typeface="Arial"/>
                <a:cs typeface="Arial"/>
              </a:rPr>
              <a:t>trabajo </a:t>
            </a:r>
            <a:r>
              <a:rPr sz="1600" dirty="0">
                <a:latin typeface="Arial"/>
                <a:cs typeface="Arial"/>
              </a:rPr>
              <a:t>que considere el  </a:t>
            </a:r>
            <a:r>
              <a:rPr sz="1600" spc="-5" dirty="0">
                <a:latin typeface="Arial"/>
                <a:cs typeface="Arial"/>
              </a:rPr>
              <a:t>confort, </a:t>
            </a:r>
            <a:r>
              <a:rPr sz="1600" spc="-30" dirty="0">
                <a:latin typeface="Arial"/>
                <a:cs typeface="Arial"/>
              </a:rPr>
              <a:t>la </a:t>
            </a:r>
            <a:r>
              <a:rPr sz="1600" spc="5" dirty="0">
                <a:latin typeface="Arial"/>
                <a:cs typeface="Arial"/>
              </a:rPr>
              <a:t>eficacia, </a:t>
            </a:r>
            <a:r>
              <a:rPr sz="1600" spc="-30" dirty="0">
                <a:latin typeface="Arial"/>
                <a:cs typeface="Arial"/>
              </a:rPr>
              <a:t>la </a:t>
            </a:r>
            <a:r>
              <a:rPr sz="1600" dirty="0">
                <a:latin typeface="Arial"/>
                <a:cs typeface="Arial"/>
              </a:rPr>
              <a:t>seguridad y </a:t>
            </a:r>
            <a:r>
              <a:rPr sz="1600" spc="-20" dirty="0">
                <a:latin typeface="Arial"/>
                <a:cs typeface="Arial"/>
              </a:rPr>
              <a:t>los </a:t>
            </a:r>
            <a:r>
              <a:rPr sz="1600" spc="-5" dirty="0">
                <a:latin typeface="Arial"/>
                <a:cs typeface="Arial"/>
              </a:rPr>
              <a:t>aspectos  </a:t>
            </a:r>
            <a:r>
              <a:rPr sz="1600" spc="-15" dirty="0">
                <a:latin typeface="Arial"/>
                <a:cs typeface="Arial"/>
              </a:rPr>
              <a:t>humanos </a:t>
            </a:r>
            <a:r>
              <a:rPr sz="1600" spc="15" dirty="0">
                <a:latin typeface="Arial"/>
                <a:cs typeface="Arial"/>
              </a:rPr>
              <a:t>como </a:t>
            </a:r>
            <a:r>
              <a:rPr sz="1600" dirty="0">
                <a:latin typeface="Arial"/>
                <a:cs typeface="Arial"/>
              </a:rPr>
              <a:t>un </a:t>
            </a:r>
            <a:r>
              <a:rPr sz="1600" spc="-15" dirty="0">
                <a:latin typeface="Arial"/>
                <a:cs typeface="Arial"/>
              </a:rPr>
              <a:t>factor indispensable </a:t>
            </a:r>
            <a:r>
              <a:rPr sz="1600" spc="50" dirty="0">
                <a:latin typeface="Arial"/>
                <a:cs typeface="Arial"/>
              </a:rPr>
              <a:t>en </a:t>
            </a:r>
            <a:r>
              <a:rPr sz="1600" dirty="0">
                <a:latin typeface="Arial"/>
                <a:cs typeface="Arial"/>
              </a:rPr>
              <a:t>el  </a:t>
            </a:r>
            <a:r>
              <a:rPr sz="1600" spc="-15" dirty="0">
                <a:latin typeface="Arial"/>
                <a:cs typeface="Arial"/>
              </a:rPr>
              <a:t>ambiente</a:t>
            </a:r>
            <a:r>
              <a:rPr sz="1600" spc="5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laboral.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540500" y="2768600"/>
            <a:ext cx="2197100" cy="3644900"/>
          </a:xfrm>
          <a:custGeom>
            <a:avLst/>
            <a:gdLst/>
            <a:ahLst/>
            <a:cxnLst/>
            <a:rect l="l" t="t" r="r" b="b"/>
            <a:pathLst>
              <a:path w="2197100" h="3644900">
                <a:moveTo>
                  <a:pt x="0" y="0"/>
                </a:moveTo>
                <a:lnTo>
                  <a:pt x="0" y="3644899"/>
                </a:lnTo>
                <a:lnTo>
                  <a:pt x="2197100" y="3644899"/>
                </a:lnTo>
                <a:lnTo>
                  <a:pt x="21971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616700" y="2730500"/>
            <a:ext cx="2171700" cy="3619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604000" y="2717800"/>
            <a:ext cx="2184400" cy="3632200"/>
          </a:xfrm>
          <a:custGeom>
            <a:avLst/>
            <a:gdLst/>
            <a:ahLst/>
            <a:cxnLst/>
            <a:rect l="l" t="t" r="r" b="b"/>
            <a:pathLst>
              <a:path w="2184400" h="3632200">
                <a:moveTo>
                  <a:pt x="0" y="0"/>
                </a:moveTo>
                <a:lnTo>
                  <a:pt x="0" y="3632199"/>
                </a:lnTo>
                <a:lnTo>
                  <a:pt x="2184400" y="3632199"/>
                </a:lnTo>
                <a:lnTo>
                  <a:pt x="2184400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4900" y="2070100"/>
            <a:ext cx="8089900" cy="0"/>
          </a:xfrm>
          <a:custGeom>
            <a:avLst/>
            <a:gdLst/>
            <a:ahLst/>
            <a:cxnLst/>
            <a:rect l="l" t="t" r="r" b="b"/>
            <a:pathLst>
              <a:path w="8089900">
                <a:moveTo>
                  <a:pt x="0" y="0"/>
                </a:moveTo>
                <a:lnTo>
                  <a:pt x="8089900" y="0"/>
                </a:lnTo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02700" y="2079625"/>
            <a:ext cx="304800" cy="295275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2857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225"/>
              </a:spcBef>
            </a:pP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38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01900" y="2159000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50900" y="2514600"/>
            <a:ext cx="152400" cy="139700"/>
          </a:xfrm>
          <a:custGeom>
            <a:avLst/>
            <a:gdLst/>
            <a:ahLst/>
            <a:cxnLst/>
            <a:rect l="l" t="t" r="r" b="b"/>
            <a:pathLst>
              <a:path w="152400" h="139700">
                <a:moveTo>
                  <a:pt x="0" y="0"/>
                </a:moveTo>
                <a:lnTo>
                  <a:pt x="0" y="139700"/>
                </a:lnTo>
                <a:lnTo>
                  <a:pt x="152400" y="1397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68500" y="3886200"/>
            <a:ext cx="5829300" cy="2743200"/>
          </a:xfrm>
          <a:custGeom>
            <a:avLst/>
            <a:gdLst/>
            <a:ahLst/>
            <a:cxnLst/>
            <a:rect l="l" t="t" r="r" b="b"/>
            <a:pathLst>
              <a:path w="5829300" h="2743200">
                <a:moveTo>
                  <a:pt x="0" y="0"/>
                </a:moveTo>
                <a:lnTo>
                  <a:pt x="0" y="2743200"/>
                </a:lnTo>
                <a:lnTo>
                  <a:pt x="5829300" y="2743200"/>
                </a:lnTo>
                <a:lnTo>
                  <a:pt x="58293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044700" y="3810000"/>
            <a:ext cx="5791200" cy="2743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032000" y="3797300"/>
            <a:ext cx="5803900" cy="2755900"/>
          </a:xfrm>
          <a:custGeom>
            <a:avLst/>
            <a:gdLst/>
            <a:ahLst/>
            <a:cxnLst/>
            <a:rect l="l" t="t" r="r" b="b"/>
            <a:pathLst>
              <a:path w="5803900" h="2755900">
                <a:moveTo>
                  <a:pt x="0" y="0"/>
                </a:moveTo>
                <a:lnTo>
                  <a:pt x="0" y="2755900"/>
                </a:lnTo>
                <a:lnTo>
                  <a:pt x="5803900" y="2755900"/>
                </a:lnTo>
                <a:lnTo>
                  <a:pt x="5803900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219200" y="2326639"/>
            <a:ext cx="5708015" cy="1155700"/>
          </a:xfrm>
          <a:prstGeom prst="rect">
            <a:avLst/>
          </a:prstGeom>
        </p:spPr>
        <p:txBody>
          <a:bodyPr vert="horz" wrap="square" lIns="0" tIns="137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600" spc="60" dirty="0">
                <a:latin typeface="Arial"/>
                <a:cs typeface="Arial"/>
              </a:rPr>
              <a:t>Al </a:t>
            </a:r>
            <a:r>
              <a:rPr sz="1600" spc="80" dirty="0">
                <a:latin typeface="Arial"/>
                <a:cs typeface="Arial"/>
              </a:rPr>
              <a:t>dormir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40" dirty="0">
                <a:latin typeface="Arial"/>
                <a:cs typeface="Arial"/>
              </a:rPr>
              <a:t>evite</a:t>
            </a:r>
            <a:endParaRPr sz="1600">
              <a:latin typeface="Arial"/>
              <a:cs typeface="Arial"/>
            </a:endParaRPr>
          </a:p>
          <a:p>
            <a:pPr marL="368300" indent="-177800">
              <a:lnSpc>
                <a:spcPct val="100000"/>
              </a:lnSpc>
              <a:spcBef>
                <a:spcPts val="980"/>
              </a:spcBef>
              <a:buClr>
                <a:srgbClr val="E9822D"/>
              </a:buClr>
              <a:buChar char="•"/>
              <a:tabLst>
                <a:tab pos="368300" algn="l"/>
              </a:tabLst>
            </a:pPr>
            <a:r>
              <a:rPr sz="1600" dirty="0">
                <a:latin typeface="Arial"/>
                <a:cs typeface="Arial"/>
              </a:rPr>
              <a:t>Dormir o descansar </a:t>
            </a:r>
            <a:r>
              <a:rPr sz="1600" spc="50" dirty="0">
                <a:latin typeface="Arial"/>
                <a:cs typeface="Arial"/>
              </a:rPr>
              <a:t>en</a:t>
            </a:r>
            <a:r>
              <a:rPr sz="1600" spc="-345" dirty="0">
                <a:latin typeface="Arial"/>
                <a:cs typeface="Arial"/>
              </a:rPr>
              <a:t> </a:t>
            </a:r>
            <a:r>
              <a:rPr sz="1600" spc="10" dirty="0">
                <a:latin typeface="Arial"/>
                <a:cs typeface="Arial"/>
              </a:rPr>
              <a:t>camas </a:t>
            </a:r>
            <a:r>
              <a:rPr sz="1600" dirty="0">
                <a:latin typeface="Arial"/>
                <a:cs typeface="Arial"/>
              </a:rPr>
              <a:t>o </a:t>
            </a:r>
            <a:r>
              <a:rPr sz="1600" spc="10" dirty="0">
                <a:latin typeface="Arial"/>
                <a:cs typeface="Arial"/>
              </a:rPr>
              <a:t>sofás </a:t>
            </a:r>
            <a:r>
              <a:rPr sz="1600" dirty="0">
                <a:latin typeface="Arial"/>
                <a:cs typeface="Arial"/>
              </a:rPr>
              <a:t>que </a:t>
            </a:r>
            <a:r>
              <a:rPr sz="1600" spc="10" dirty="0">
                <a:latin typeface="Arial"/>
                <a:cs typeface="Arial"/>
              </a:rPr>
              <a:t>estén </a:t>
            </a:r>
            <a:r>
              <a:rPr sz="1600" spc="-5" dirty="0">
                <a:latin typeface="Arial"/>
                <a:cs typeface="Arial"/>
              </a:rPr>
              <a:t>hundidos.</a:t>
            </a:r>
            <a:endParaRPr sz="1600">
              <a:latin typeface="Arial"/>
              <a:cs typeface="Arial"/>
            </a:endParaRPr>
          </a:p>
          <a:p>
            <a:pPr marL="381000" indent="-190500">
              <a:lnSpc>
                <a:spcPct val="100000"/>
              </a:lnSpc>
              <a:spcBef>
                <a:spcPts val="1180"/>
              </a:spcBef>
              <a:buClr>
                <a:srgbClr val="E9822D"/>
              </a:buClr>
              <a:buChar char="•"/>
              <a:tabLst>
                <a:tab pos="381000" algn="l"/>
              </a:tabLst>
            </a:pPr>
            <a:r>
              <a:rPr sz="1600" spc="-30" dirty="0">
                <a:latin typeface="Arial"/>
                <a:cs typeface="Arial"/>
              </a:rPr>
              <a:t>Nunca </a:t>
            </a:r>
            <a:r>
              <a:rPr sz="1600" spc="-10" dirty="0">
                <a:latin typeface="Arial"/>
                <a:cs typeface="Arial"/>
              </a:rPr>
              <a:t>duerma </a:t>
            </a:r>
            <a:r>
              <a:rPr sz="1600" dirty="0">
                <a:latin typeface="Arial"/>
                <a:cs typeface="Arial"/>
              </a:rPr>
              <a:t>boca</a:t>
            </a:r>
            <a:r>
              <a:rPr sz="1600" spc="114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abajo.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4900" y="2070100"/>
            <a:ext cx="8089900" cy="0"/>
          </a:xfrm>
          <a:custGeom>
            <a:avLst/>
            <a:gdLst/>
            <a:ahLst/>
            <a:cxnLst/>
            <a:rect l="l" t="t" r="r" b="b"/>
            <a:pathLst>
              <a:path w="8089900">
                <a:moveTo>
                  <a:pt x="0" y="0"/>
                </a:moveTo>
                <a:lnTo>
                  <a:pt x="8089900" y="0"/>
                </a:lnTo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02700" y="2070100"/>
            <a:ext cx="304800" cy="304800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381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300"/>
              </a:spcBef>
            </a:pP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39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01900" y="2159000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57300" y="2181860"/>
            <a:ext cx="3200400" cy="78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000"/>
              </a:lnSpc>
              <a:spcBef>
                <a:spcPts val="100"/>
              </a:spcBef>
            </a:pPr>
            <a:r>
              <a:rPr sz="1400" spc="-5" dirty="0">
                <a:latin typeface="Arial"/>
                <a:cs typeface="Arial"/>
              </a:rPr>
              <a:t>Identificar </a:t>
            </a:r>
            <a:r>
              <a:rPr sz="1400" dirty="0">
                <a:latin typeface="Arial"/>
                <a:cs typeface="Arial"/>
              </a:rPr>
              <a:t>y </a:t>
            </a:r>
            <a:r>
              <a:rPr sz="1400" spc="-10" dirty="0">
                <a:latin typeface="Arial"/>
                <a:cs typeface="Arial"/>
              </a:rPr>
              <a:t>eliminar </a:t>
            </a:r>
            <a:r>
              <a:rPr sz="1400" spc="-5" dirty="0">
                <a:latin typeface="Arial"/>
                <a:cs typeface="Arial"/>
              </a:rPr>
              <a:t>factores </a:t>
            </a:r>
            <a:r>
              <a:rPr sz="1400" spc="5" dirty="0">
                <a:latin typeface="Arial"/>
                <a:cs typeface="Arial"/>
              </a:rPr>
              <a:t>de </a:t>
            </a:r>
            <a:r>
              <a:rPr sz="1400" spc="-20" dirty="0">
                <a:latin typeface="Arial"/>
                <a:cs typeface="Arial"/>
              </a:rPr>
              <a:t>Riesgo  </a:t>
            </a:r>
            <a:r>
              <a:rPr sz="1400" dirty="0">
                <a:latin typeface="Arial"/>
                <a:cs typeface="Arial"/>
              </a:rPr>
              <a:t>Rotación </a:t>
            </a:r>
            <a:r>
              <a:rPr sz="1400" spc="5" dirty="0">
                <a:latin typeface="Arial"/>
                <a:cs typeface="Arial"/>
              </a:rPr>
              <a:t>de </a:t>
            </a:r>
            <a:r>
              <a:rPr sz="1400" spc="-5" dirty="0">
                <a:latin typeface="Arial"/>
                <a:cs typeface="Arial"/>
              </a:rPr>
              <a:t>tareas </a:t>
            </a:r>
            <a:r>
              <a:rPr sz="1400" spc="-15" dirty="0">
                <a:latin typeface="Arial"/>
                <a:cs typeface="Arial"/>
              </a:rPr>
              <a:t>introducir </a:t>
            </a:r>
            <a:r>
              <a:rPr sz="1400" spc="-5" dirty="0">
                <a:latin typeface="Arial"/>
                <a:cs typeface="Arial"/>
              </a:rPr>
              <a:t>descansos  </a:t>
            </a:r>
            <a:r>
              <a:rPr sz="1400" dirty="0">
                <a:latin typeface="Arial"/>
                <a:cs typeface="Arial"/>
              </a:rPr>
              <a:t>Reducir </a:t>
            </a:r>
            <a:r>
              <a:rPr sz="1400" spc="-10" dirty="0">
                <a:latin typeface="Arial"/>
                <a:cs typeface="Arial"/>
              </a:rPr>
              <a:t>la </a:t>
            </a:r>
            <a:r>
              <a:rPr sz="1400" spc="-15" dirty="0">
                <a:latin typeface="Arial"/>
                <a:cs typeface="Arial"/>
              </a:rPr>
              <a:t>intensidad </a:t>
            </a:r>
            <a:r>
              <a:rPr sz="1400" spc="10" dirty="0">
                <a:latin typeface="Arial"/>
                <a:cs typeface="Arial"/>
              </a:rPr>
              <a:t>del</a:t>
            </a:r>
            <a:r>
              <a:rPr sz="1400" spc="10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trabajo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57300" y="3401059"/>
            <a:ext cx="3147060" cy="1727200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370205">
              <a:lnSpc>
                <a:spcPct val="110100"/>
              </a:lnSpc>
              <a:spcBef>
                <a:spcPts val="250"/>
              </a:spcBef>
            </a:pPr>
            <a:r>
              <a:rPr sz="1400" spc="-15" dirty="0">
                <a:latin typeface="Arial"/>
                <a:cs typeface="Arial"/>
              </a:rPr>
              <a:t>Eliminar </a:t>
            </a:r>
            <a:r>
              <a:rPr sz="1400" dirty="0">
                <a:latin typeface="Arial"/>
                <a:cs typeface="Arial"/>
              </a:rPr>
              <a:t>movimientos forzados  Reducir </a:t>
            </a:r>
            <a:r>
              <a:rPr sz="1400" spc="5" dirty="0">
                <a:latin typeface="Arial"/>
                <a:cs typeface="Arial"/>
              </a:rPr>
              <a:t>al </a:t>
            </a:r>
            <a:r>
              <a:rPr sz="1400" spc="-25" dirty="0">
                <a:latin typeface="Arial"/>
                <a:cs typeface="Arial"/>
              </a:rPr>
              <a:t>mínimo </a:t>
            </a:r>
            <a:r>
              <a:rPr sz="1400" dirty="0">
                <a:latin typeface="Arial"/>
                <a:cs typeface="Arial"/>
              </a:rPr>
              <a:t>los </a:t>
            </a:r>
            <a:r>
              <a:rPr sz="1400" spc="-10" dirty="0">
                <a:latin typeface="Arial"/>
                <a:cs typeface="Arial"/>
              </a:rPr>
              <a:t>movimientos  </a:t>
            </a:r>
            <a:r>
              <a:rPr sz="1400" spc="5" dirty="0">
                <a:latin typeface="Arial"/>
                <a:cs typeface="Arial"/>
              </a:rPr>
              <a:t>repetitivos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ct val="119000"/>
              </a:lnSpc>
            </a:pPr>
            <a:r>
              <a:rPr sz="1400" spc="-5" dirty="0">
                <a:latin typeface="Arial"/>
                <a:cs typeface="Arial"/>
              </a:rPr>
              <a:t>Mantenimiento adecuado </a:t>
            </a:r>
            <a:r>
              <a:rPr sz="1400" spc="5" dirty="0">
                <a:latin typeface="Arial"/>
                <a:cs typeface="Arial"/>
              </a:rPr>
              <a:t>de </a:t>
            </a:r>
            <a:r>
              <a:rPr sz="1400" spc="-5" dirty="0">
                <a:latin typeface="Arial"/>
                <a:cs typeface="Arial"/>
              </a:rPr>
              <a:t>equipos  Mandos </a:t>
            </a:r>
            <a:r>
              <a:rPr sz="1400" spc="5" dirty="0">
                <a:latin typeface="Arial"/>
                <a:cs typeface="Arial"/>
              </a:rPr>
              <a:t>de </a:t>
            </a:r>
            <a:r>
              <a:rPr sz="1400" dirty="0">
                <a:latin typeface="Arial"/>
                <a:cs typeface="Arial"/>
              </a:rPr>
              <a:t>fácil alcance y</a:t>
            </a:r>
            <a:r>
              <a:rPr sz="1400" spc="-10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ergonómicos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ct val="101200"/>
              </a:lnSpc>
              <a:spcBef>
                <a:spcPts val="300"/>
              </a:spcBef>
            </a:pPr>
            <a:r>
              <a:rPr sz="1400" dirty="0">
                <a:latin typeface="Arial"/>
                <a:cs typeface="Arial"/>
              </a:rPr>
              <a:t>Equipos y </a:t>
            </a:r>
            <a:r>
              <a:rPr sz="1400" spc="-5" dirty="0">
                <a:latin typeface="Arial"/>
                <a:cs typeface="Arial"/>
              </a:rPr>
              <a:t>herramientas </a:t>
            </a:r>
            <a:r>
              <a:rPr sz="1400" dirty="0">
                <a:latin typeface="Arial"/>
                <a:cs typeface="Arial"/>
              </a:rPr>
              <a:t>adecuados a</a:t>
            </a:r>
            <a:r>
              <a:rPr sz="1400" spc="-14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la  </a:t>
            </a:r>
            <a:r>
              <a:rPr sz="1400" spc="15" dirty="0">
                <a:latin typeface="Arial"/>
                <a:cs typeface="Arial"/>
              </a:rPr>
              <a:t>tarea </a:t>
            </a:r>
            <a:r>
              <a:rPr sz="1400" dirty="0">
                <a:latin typeface="Arial"/>
                <a:cs typeface="Arial"/>
              </a:rPr>
              <a:t>y </a:t>
            </a:r>
            <a:r>
              <a:rPr sz="1400" spc="5" dirty="0">
                <a:latin typeface="Arial"/>
                <a:cs typeface="Arial"/>
              </a:rPr>
              <a:t>al</a:t>
            </a:r>
            <a:r>
              <a:rPr sz="1400" spc="-9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trabajador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57300" y="5534659"/>
            <a:ext cx="3096260" cy="121920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1400" spc="-5" dirty="0">
                <a:latin typeface="Arial"/>
                <a:cs typeface="Arial"/>
              </a:rPr>
              <a:t>Controlar </a:t>
            </a:r>
            <a:r>
              <a:rPr sz="1400" spc="5" dirty="0">
                <a:latin typeface="Arial"/>
                <a:cs typeface="Arial"/>
              </a:rPr>
              <a:t>el </a:t>
            </a:r>
            <a:r>
              <a:rPr sz="1400" dirty="0">
                <a:latin typeface="Arial"/>
                <a:cs typeface="Arial"/>
              </a:rPr>
              <a:t>nivel </a:t>
            </a:r>
            <a:r>
              <a:rPr sz="1400" spc="5" dirty="0">
                <a:latin typeface="Arial"/>
                <a:cs typeface="Arial"/>
              </a:rPr>
              <a:t>de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ruido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ct val="101200"/>
              </a:lnSpc>
              <a:spcBef>
                <a:spcPts val="300"/>
              </a:spcBef>
            </a:pPr>
            <a:r>
              <a:rPr sz="1400" dirty="0">
                <a:latin typeface="Arial"/>
                <a:cs typeface="Arial"/>
              </a:rPr>
              <a:t>Buena </a:t>
            </a:r>
            <a:r>
              <a:rPr sz="1400" spc="-10" dirty="0">
                <a:latin typeface="Arial"/>
                <a:cs typeface="Arial"/>
              </a:rPr>
              <a:t>iluminación </a:t>
            </a:r>
            <a:r>
              <a:rPr sz="1400" spc="-15" dirty="0">
                <a:latin typeface="Arial"/>
                <a:cs typeface="Arial"/>
              </a:rPr>
              <a:t>general </a:t>
            </a:r>
            <a:r>
              <a:rPr sz="1400" dirty="0">
                <a:latin typeface="Arial"/>
                <a:cs typeface="Arial"/>
              </a:rPr>
              <a:t>y </a:t>
            </a:r>
            <a:r>
              <a:rPr sz="1400" spc="-5" dirty="0">
                <a:latin typeface="Arial"/>
                <a:cs typeface="Arial"/>
              </a:rPr>
              <a:t>adecuada  </a:t>
            </a:r>
            <a:r>
              <a:rPr sz="1400" spc="15" dirty="0">
                <a:latin typeface="Arial"/>
                <a:cs typeface="Arial"/>
              </a:rPr>
              <a:t>para </a:t>
            </a:r>
            <a:r>
              <a:rPr sz="1400" spc="-20" dirty="0">
                <a:latin typeface="Arial"/>
                <a:cs typeface="Arial"/>
              </a:rPr>
              <a:t>cada</a:t>
            </a:r>
            <a:r>
              <a:rPr sz="1400" spc="4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puesto</a:t>
            </a:r>
            <a:endParaRPr sz="1400">
              <a:latin typeface="Arial"/>
              <a:cs typeface="Arial"/>
            </a:endParaRPr>
          </a:p>
          <a:p>
            <a:pPr marL="12700" marR="294005">
              <a:lnSpc>
                <a:spcPct val="101200"/>
              </a:lnSpc>
              <a:spcBef>
                <a:spcPts val="300"/>
              </a:spcBef>
            </a:pPr>
            <a:r>
              <a:rPr sz="1400" spc="-20" dirty="0">
                <a:latin typeface="Arial"/>
                <a:cs typeface="Arial"/>
              </a:rPr>
              <a:t>Niveles </a:t>
            </a:r>
            <a:r>
              <a:rPr sz="1400" spc="10" dirty="0">
                <a:latin typeface="Arial"/>
                <a:cs typeface="Arial"/>
              </a:rPr>
              <a:t>adecuados </a:t>
            </a:r>
            <a:r>
              <a:rPr sz="1400" spc="-45" dirty="0">
                <a:latin typeface="Arial"/>
                <a:cs typeface="Arial"/>
              </a:rPr>
              <a:t>de </a:t>
            </a:r>
            <a:r>
              <a:rPr sz="1400" spc="-10" dirty="0">
                <a:latin typeface="Arial"/>
                <a:cs typeface="Arial"/>
              </a:rPr>
              <a:t>ventilación </a:t>
            </a:r>
            <a:r>
              <a:rPr sz="1400" dirty="0">
                <a:latin typeface="Arial"/>
                <a:cs typeface="Arial"/>
              </a:rPr>
              <a:t>y  </a:t>
            </a:r>
            <a:r>
              <a:rPr sz="1400" spc="-5" dirty="0">
                <a:latin typeface="Arial"/>
                <a:cs typeface="Arial"/>
              </a:rPr>
              <a:t>temperatura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64200" y="3771900"/>
            <a:ext cx="3069590" cy="510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1910"/>
              </a:lnSpc>
              <a:spcBef>
                <a:spcPts val="100"/>
              </a:spcBef>
            </a:pPr>
            <a:r>
              <a:rPr sz="1600" spc="15" dirty="0">
                <a:latin typeface="Arial"/>
                <a:cs typeface="Arial"/>
              </a:rPr>
              <a:t>DISEÑO </a:t>
            </a:r>
            <a:r>
              <a:rPr sz="1600" spc="20" dirty="0">
                <a:latin typeface="Arial"/>
                <a:cs typeface="Arial"/>
              </a:rPr>
              <a:t>DE </a:t>
            </a:r>
            <a:r>
              <a:rPr sz="1600" spc="25" dirty="0">
                <a:latin typeface="Arial"/>
                <a:cs typeface="Arial"/>
              </a:rPr>
              <a:t>TAREAS,</a:t>
            </a:r>
            <a:r>
              <a:rPr sz="1600" spc="-30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EQUIPOS</a:t>
            </a:r>
            <a:endParaRPr sz="1600">
              <a:latin typeface="Arial"/>
              <a:cs typeface="Arial"/>
            </a:endParaRPr>
          </a:p>
          <a:p>
            <a:pPr marR="5080" algn="r">
              <a:lnSpc>
                <a:spcPts val="1910"/>
              </a:lnSpc>
            </a:pPr>
            <a:r>
              <a:rPr sz="1600" dirty="0">
                <a:latin typeface="Arial"/>
                <a:cs typeface="Arial"/>
              </a:rPr>
              <a:t>Y</a:t>
            </a:r>
            <a:r>
              <a:rPr sz="1600" spc="-160" dirty="0">
                <a:latin typeface="Arial"/>
                <a:cs typeface="Arial"/>
              </a:rPr>
              <a:t> </a:t>
            </a:r>
            <a:r>
              <a:rPr sz="1600" spc="15" dirty="0">
                <a:latin typeface="Arial"/>
                <a:cs typeface="Arial"/>
              </a:rPr>
              <a:t>HERRAMIENTAS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613400" y="2425700"/>
            <a:ext cx="311785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5" dirty="0">
                <a:latin typeface="Arial"/>
                <a:cs typeface="Arial"/>
              </a:rPr>
              <a:t>ORGANIZACIÓN </a:t>
            </a:r>
            <a:r>
              <a:rPr sz="1600" spc="50" dirty="0">
                <a:latin typeface="Arial"/>
                <a:cs typeface="Arial"/>
              </a:rPr>
              <a:t>DEL</a:t>
            </a:r>
            <a:r>
              <a:rPr sz="1600" spc="-95" dirty="0">
                <a:latin typeface="Arial"/>
                <a:cs typeface="Arial"/>
              </a:rPr>
              <a:t> </a:t>
            </a:r>
            <a:r>
              <a:rPr sz="1600" spc="50" dirty="0">
                <a:latin typeface="Arial"/>
                <a:cs typeface="Arial"/>
              </a:rPr>
              <a:t>TRABAJO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511800" y="5803900"/>
            <a:ext cx="325755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5" dirty="0">
                <a:latin typeface="Arial"/>
                <a:cs typeface="Arial"/>
              </a:rPr>
              <a:t>MEDIOAMBIENTE </a:t>
            </a:r>
            <a:r>
              <a:rPr sz="1600" spc="50" dirty="0">
                <a:latin typeface="Arial"/>
                <a:cs typeface="Arial"/>
              </a:rPr>
              <a:t>DEL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spc="50" dirty="0">
                <a:latin typeface="Arial"/>
                <a:cs typeface="Arial"/>
              </a:rPr>
              <a:t>TRABAJO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442200" y="6108700"/>
            <a:ext cx="909319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" dirty="0">
                <a:latin typeface="Arial"/>
                <a:cs typeface="Arial"/>
              </a:rPr>
              <a:t>C</a:t>
            </a:r>
            <a:r>
              <a:rPr sz="1400" spc="5" dirty="0">
                <a:latin typeface="Arial"/>
                <a:cs typeface="Arial"/>
              </a:rPr>
              <a:t>O</a:t>
            </a:r>
            <a:r>
              <a:rPr sz="1400" spc="-15" dirty="0">
                <a:latin typeface="Arial"/>
                <a:cs typeface="Arial"/>
              </a:rPr>
              <a:t>N</a:t>
            </a:r>
            <a:r>
              <a:rPr sz="1400" spc="40" dirty="0">
                <a:latin typeface="Arial"/>
                <a:cs typeface="Arial"/>
              </a:rPr>
              <a:t>F</a:t>
            </a:r>
            <a:r>
              <a:rPr sz="1400" spc="5" dirty="0">
                <a:latin typeface="Arial"/>
                <a:cs typeface="Arial"/>
              </a:rPr>
              <a:t>O</a:t>
            </a:r>
            <a:r>
              <a:rPr sz="1400" spc="-1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T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03300" y="22733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0"/>
                </a:move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03300" y="34925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0"/>
                </a:move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28700" y="56261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0"/>
                </a:move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584700" y="4343400"/>
            <a:ext cx="3962400" cy="0"/>
          </a:xfrm>
          <a:custGeom>
            <a:avLst/>
            <a:gdLst/>
            <a:ahLst/>
            <a:cxnLst/>
            <a:rect l="l" t="t" r="r" b="b"/>
            <a:pathLst>
              <a:path w="3962400">
                <a:moveTo>
                  <a:pt x="0" y="0"/>
                </a:moveTo>
                <a:lnTo>
                  <a:pt x="39624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584700" y="3505200"/>
            <a:ext cx="0" cy="1676400"/>
          </a:xfrm>
          <a:custGeom>
            <a:avLst/>
            <a:gdLst/>
            <a:ahLst/>
            <a:cxnLst/>
            <a:rect l="l" t="t" r="r" b="b"/>
            <a:pathLst>
              <a:path h="1676400">
                <a:moveTo>
                  <a:pt x="0" y="0"/>
                </a:moveTo>
                <a:lnTo>
                  <a:pt x="0" y="167640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689100" y="5181600"/>
            <a:ext cx="2895600" cy="0"/>
          </a:xfrm>
          <a:custGeom>
            <a:avLst/>
            <a:gdLst/>
            <a:ahLst/>
            <a:cxnLst/>
            <a:rect l="l" t="t" r="r" b="b"/>
            <a:pathLst>
              <a:path w="2895600">
                <a:moveTo>
                  <a:pt x="2895599" y="0"/>
                </a:moveTo>
                <a:lnTo>
                  <a:pt x="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572000" y="2705100"/>
            <a:ext cx="3975100" cy="0"/>
          </a:xfrm>
          <a:custGeom>
            <a:avLst/>
            <a:gdLst/>
            <a:ahLst/>
            <a:cxnLst/>
            <a:rect l="l" t="t" r="r" b="b"/>
            <a:pathLst>
              <a:path w="3975100">
                <a:moveTo>
                  <a:pt x="0" y="0"/>
                </a:moveTo>
                <a:lnTo>
                  <a:pt x="39751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572000" y="2247900"/>
            <a:ext cx="0" cy="774700"/>
          </a:xfrm>
          <a:custGeom>
            <a:avLst/>
            <a:gdLst/>
            <a:ahLst/>
            <a:cxnLst/>
            <a:rect l="l" t="t" r="r" b="b"/>
            <a:pathLst>
              <a:path h="774700">
                <a:moveTo>
                  <a:pt x="0" y="0"/>
                </a:moveTo>
                <a:lnTo>
                  <a:pt x="0" y="774699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676400" y="3022600"/>
            <a:ext cx="2895600" cy="0"/>
          </a:xfrm>
          <a:custGeom>
            <a:avLst/>
            <a:gdLst/>
            <a:ahLst/>
            <a:cxnLst/>
            <a:rect l="l" t="t" r="r" b="b"/>
            <a:pathLst>
              <a:path w="2895600">
                <a:moveTo>
                  <a:pt x="2895599" y="0"/>
                </a:moveTo>
                <a:lnTo>
                  <a:pt x="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597400" y="6070600"/>
            <a:ext cx="4114800" cy="0"/>
          </a:xfrm>
          <a:custGeom>
            <a:avLst/>
            <a:gdLst/>
            <a:ahLst/>
            <a:cxnLst/>
            <a:rect l="l" t="t" r="r" b="b"/>
            <a:pathLst>
              <a:path w="4114800">
                <a:moveTo>
                  <a:pt x="4114799" y="0"/>
                </a:moveTo>
                <a:lnTo>
                  <a:pt x="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597400" y="5537200"/>
            <a:ext cx="0" cy="1219200"/>
          </a:xfrm>
          <a:custGeom>
            <a:avLst/>
            <a:gdLst/>
            <a:ahLst/>
            <a:cxnLst/>
            <a:rect l="l" t="t" r="r" b="b"/>
            <a:pathLst>
              <a:path h="1219200">
                <a:moveTo>
                  <a:pt x="0" y="0"/>
                </a:moveTo>
                <a:lnTo>
                  <a:pt x="0" y="121920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701800" y="6756400"/>
            <a:ext cx="2895600" cy="0"/>
          </a:xfrm>
          <a:custGeom>
            <a:avLst/>
            <a:gdLst/>
            <a:ahLst/>
            <a:cxnLst/>
            <a:rect l="l" t="t" r="r" b="b"/>
            <a:pathLst>
              <a:path w="2895600">
                <a:moveTo>
                  <a:pt x="2895600" y="0"/>
                </a:moveTo>
                <a:lnTo>
                  <a:pt x="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547100" y="2692400"/>
            <a:ext cx="152400" cy="165100"/>
          </a:xfrm>
          <a:custGeom>
            <a:avLst/>
            <a:gdLst/>
            <a:ahLst/>
            <a:cxnLst/>
            <a:rect l="l" t="t" r="r" b="b"/>
            <a:pathLst>
              <a:path w="152400" h="165100">
                <a:moveTo>
                  <a:pt x="0" y="0"/>
                </a:moveTo>
                <a:lnTo>
                  <a:pt x="0" y="165099"/>
                </a:lnTo>
                <a:lnTo>
                  <a:pt x="152400" y="165099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547100" y="4330700"/>
            <a:ext cx="152400" cy="165100"/>
          </a:xfrm>
          <a:custGeom>
            <a:avLst/>
            <a:gdLst/>
            <a:ahLst/>
            <a:cxnLst/>
            <a:rect l="l" t="t" r="r" b="b"/>
            <a:pathLst>
              <a:path w="152400" h="165100">
                <a:moveTo>
                  <a:pt x="0" y="0"/>
                </a:moveTo>
                <a:lnTo>
                  <a:pt x="0" y="165100"/>
                </a:lnTo>
                <a:lnTo>
                  <a:pt x="152400" y="1651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585200" y="6070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0"/>
                </a:move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4900" y="2070100"/>
            <a:ext cx="8089900" cy="0"/>
          </a:xfrm>
          <a:custGeom>
            <a:avLst/>
            <a:gdLst/>
            <a:ahLst/>
            <a:cxnLst/>
            <a:rect l="l" t="t" r="r" b="b"/>
            <a:pathLst>
              <a:path w="8089900">
                <a:moveTo>
                  <a:pt x="0" y="0"/>
                </a:moveTo>
                <a:lnTo>
                  <a:pt x="8089900" y="0"/>
                </a:lnTo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02700" y="2079625"/>
            <a:ext cx="304800" cy="295275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2857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225"/>
              </a:spcBef>
            </a:pP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41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01900" y="2159000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50900" y="2514600"/>
            <a:ext cx="152400" cy="139700"/>
          </a:xfrm>
          <a:custGeom>
            <a:avLst/>
            <a:gdLst/>
            <a:ahLst/>
            <a:cxnLst/>
            <a:rect l="l" t="t" r="r" b="b"/>
            <a:pathLst>
              <a:path w="152400" h="139700">
                <a:moveTo>
                  <a:pt x="0" y="0"/>
                </a:moveTo>
                <a:lnTo>
                  <a:pt x="0" y="139700"/>
                </a:lnTo>
                <a:lnTo>
                  <a:pt x="152400" y="1397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50900" y="4140200"/>
            <a:ext cx="152400" cy="139700"/>
          </a:xfrm>
          <a:custGeom>
            <a:avLst/>
            <a:gdLst/>
            <a:ahLst/>
            <a:cxnLst/>
            <a:rect l="l" t="t" r="r" b="b"/>
            <a:pathLst>
              <a:path w="152400" h="139700">
                <a:moveTo>
                  <a:pt x="0" y="0"/>
                </a:moveTo>
                <a:lnTo>
                  <a:pt x="0" y="139700"/>
                </a:lnTo>
                <a:lnTo>
                  <a:pt x="152400" y="1397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445500" y="1765300"/>
            <a:ext cx="8388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95" dirty="0">
                <a:solidFill>
                  <a:srgbClr val="E9822D"/>
                </a:solidFill>
                <a:latin typeface="Arial"/>
                <a:cs typeface="Arial"/>
              </a:rPr>
              <a:t>A</a:t>
            </a:r>
            <a:r>
              <a:rPr sz="1800" spc="-5" dirty="0">
                <a:solidFill>
                  <a:srgbClr val="E9822D"/>
                </a:solidFill>
                <a:latin typeface="Arial"/>
                <a:cs typeface="Arial"/>
              </a:rPr>
              <a:t>NEX</a:t>
            </a:r>
            <a:r>
              <a:rPr sz="1800" dirty="0">
                <a:solidFill>
                  <a:srgbClr val="E9822D"/>
                </a:solidFill>
                <a:latin typeface="Arial"/>
                <a:cs typeface="Arial"/>
              </a:rPr>
              <a:t>O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680200" y="3454400"/>
            <a:ext cx="1663700" cy="2197100"/>
          </a:xfrm>
          <a:custGeom>
            <a:avLst/>
            <a:gdLst/>
            <a:ahLst/>
            <a:cxnLst/>
            <a:rect l="l" t="t" r="r" b="b"/>
            <a:pathLst>
              <a:path w="1663700" h="2197100">
                <a:moveTo>
                  <a:pt x="0" y="0"/>
                </a:moveTo>
                <a:lnTo>
                  <a:pt x="0" y="2197100"/>
                </a:lnTo>
                <a:lnTo>
                  <a:pt x="1663700" y="2197100"/>
                </a:lnTo>
                <a:lnTo>
                  <a:pt x="16637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756400" y="3378200"/>
            <a:ext cx="1663700" cy="2209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743700" y="3365500"/>
            <a:ext cx="1676400" cy="2222500"/>
          </a:xfrm>
          <a:custGeom>
            <a:avLst/>
            <a:gdLst/>
            <a:ahLst/>
            <a:cxnLst/>
            <a:rect l="l" t="t" r="r" b="b"/>
            <a:pathLst>
              <a:path w="1676400" h="2222500">
                <a:moveTo>
                  <a:pt x="0" y="0"/>
                </a:moveTo>
                <a:lnTo>
                  <a:pt x="0" y="2222500"/>
                </a:lnTo>
                <a:lnTo>
                  <a:pt x="1676400" y="2222500"/>
                </a:lnTo>
                <a:lnTo>
                  <a:pt x="1676400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972300" y="5715000"/>
            <a:ext cx="12649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30" dirty="0">
                <a:latin typeface="Arial"/>
                <a:cs typeface="Arial"/>
              </a:rPr>
              <a:t>P</a:t>
            </a:r>
            <a:r>
              <a:rPr sz="1600" spc="40" dirty="0">
                <a:latin typeface="Arial"/>
                <a:cs typeface="Arial"/>
              </a:rPr>
              <a:t>R</a:t>
            </a:r>
            <a:r>
              <a:rPr sz="1600" spc="-50" dirty="0">
                <a:latin typeface="Arial"/>
                <a:cs typeface="Arial"/>
              </a:rPr>
              <a:t>O</a:t>
            </a:r>
            <a:r>
              <a:rPr sz="1600" spc="40" dirty="0">
                <a:latin typeface="Arial"/>
                <a:cs typeface="Arial"/>
              </a:rPr>
              <a:t>N</a:t>
            </a:r>
            <a:r>
              <a:rPr sz="1600" spc="30" dirty="0">
                <a:latin typeface="Arial"/>
                <a:cs typeface="Arial"/>
              </a:rPr>
              <a:t>A</a:t>
            </a:r>
            <a:r>
              <a:rPr sz="1600" spc="40" dirty="0">
                <a:latin typeface="Arial"/>
                <a:cs typeface="Arial"/>
              </a:rPr>
              <a:t>C</a:t>
            </a:r>
            <a:r>
              <a:rPr sz="1600" spc="-45" dirty="0">
                <a:latin typeface="Arial"/>
                <a:cs typeface="Arial"/>
              </a:rPr>
              <a:t>I</a:t>
            </a:r>
            <a:r>
              <a:rPr sz="1600" spc="-50" dirty="0">
                <a:latin typeface="Arial"/>
                <a:cs typeface="Arial"/>
              </a:rPr>
              <a:t>Ó</a:t>
            </a:r>
            <a:r>
              <a:rPr sz="1600" dirty="0">
                <a:latin typeface="Arial"/>
                <a:cs typeface="Arial"/>
              </a:rPr>
              <a:t>N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142994" y="2326639"/>
            <a:ext cx="4277360" cy="2984500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180"/>
              </a:spcBef>
            </a:pPr>
            <a:r>
              <a:rPr sz="1600" spc="45" dirty="0">
                <a:latin typeface="Arial"/>
                <a:cs typeface="Arial"/>
              </a:rPr>
              <a:t>Diferentes </a:t>
            </a:r>
            <a:r>
              <a:rPr sz="1600" spc="80" dirty="0">
                <a:latin typeface="Arial"/>
                <a:cs typeface="Arial"/>
              </a:rPr>
              <a:t>movimientos </a:t>
            </a:r>
            <a:r>
              <a:rPr sz="1600" spc="65" dirty="0">
                <a:latin typeface="Arial"/>
                <a:cs typeface="Arial"/>
              </a:rPr>
              <a:t>del </a:t>
            </a:r>
            <a:r>
              <a:rPr sz="1600" spc="75" dirty="0">
                <a:latin typeface="Arial"/>
                <a:cs typeface="Arial"/>
              </a:rPr>
              <a:t>cuerpo</a:t>
            </a:r>
            <a:r>
              <a:rPr sz="1600" spc="-305" dirty="0">
                <a:latin typeface="Arial"/>
                <a:cs typeface="Arial"/>
              </a:rPr>
              <a:t> </a:t>
            </a:r>
            <a:r>
              <a:rPr sz="1600" spc="80" dirty="0">
                <a:latin typeface="Arial"/>
                <a:cs typeface="Arial"/>
              </a:rPr>
              <a:t>humano</a:t>
            </a:r>
            <a:endParaRPr sz="1600">
              <a:latin typeface="Arial"/>
              <a:cs typeface="Arial"/>
            </a:endParaRPr>
          </a:p>
          <a:p>
            <a:pPr marL="381000" indent="-177800">
              <a:lnSpc>
                <a:spcPct val="100000"/>
              </a:lnSpc>
              <a:spcBef>
                <a:spcPts val="1080"/>
              </a:spcBef>
              <a:buClr>
                <a:srgbClr val="E9822D"/>
              </a:buClr>
              <a:buChar char="•"/>
              <a:tabLst>
                <a:tab pos="381000" algn="l"/>
              </a:tabLst>
            </a:pPr>
            <a:r>
              <a:rPr sz="1600" dirty="0">
                <a:latin typeface="Arial"/>
                <a:cs typeface="Arial"/>
              </a:rPr>
              <a:t>Extensión.</a:t>
            </a:r>
            <a:endParaRPr sz="1600">
              <a:latin typeface="Arial"/>
              <a:cs typeface="Arial"/>
            </a:endParaRPr>
          </a:p>
          <a:p>
            <a:pPr marL="380365" indent="-177800">
              <a:lnSpc>
                <a:spcPct val="100000"/>
              </a:lnSpc>
              <a:spcBef>
                <a:spcPts val="380"/>
              </a:spcBef>
              <a:buClr>
                <a:srgbClr val="E9822D"/>
              </a:buClr>
              <a:buChar char="•"/>
              <a:tabLst>
                <a:tab pos="381000" algn="l"/>
              </a:tabLst>
            </a:pPr>
            <a:r>
              <a:rPr sz="1600" spc="-5" dirty="0">
                <a:latin typeface="Arial"/>
                <a:cs typeface="Arial"/>
              </a:rPr>
              <a:t>Aducción.</a:t>
            </a:r>
            <a:endParaRPr sz="1600">
              <a:latin typeface="Arial"/>
              <a:cs typeface="Arial"/>
            </a:endParaRPr>
          </a:p>
          <a:p>
            <a:pPr marL="381000" indent="-177800">
              <a:lnSpc>
                <a:spcPct val="100000"/>
              </a:lnSpc>
              <a:spcBef>
                <a:spcPts val="380"/>
              </a:spcBef>
              <a:buClr>
                <a:srgbClr val="E9822D"/>
              </a:buClr>
              <a:buChar char="•"/>
              <a:tabLst>
                <a:tab pos="381000" algn="l"/>
              </a:tabLst>
            </a:pPr>
            <a:r>
              <a:rPr sz="1600" spc="10" dirty="0">
                <a:latin typeface="Arial"/>
                <a:cs typeface="Arial"/>
              </a:rPr>
              <a:t>Ducción </a:t>
            </a:r>
            <a:r>
              <a:rPr sz="1600" dirty="0">
                <a:latin typeface="Arial"/>
                <a:cs typeface="Arial"/>
              </a:rPr>
              <a:t>de </a:t>
            </a:r>
            <a:r>
              <a:rPr sz="1600" spc="-30" dirty="0">
                <a:latin typeface="Arial"/>
                <a:cs typeface="Arial"/>
              </a:rPr>
              <a:t>la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mano.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E9822D"/>
              </a:buClr>
              <a:buFont typeface="Arial"/>
              <a:buChar char="•"/>
            </a:pP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10"/>
              </a:spcBef>
            </a:pPr>
            <a:r>
              <a:rPr sz="1600" spc="85" dirty="0">
                <a:latin typeface="Arial"/>
                <a:cs typeface="Arial"/>
              </a:rPr>
              <a:t>Aducción:</a:t>
            </a:r>
            <a:endParaRPr sz="1600">
              <a:latin typeface="Arial"/>
              <a:cs typeface="Arial"/>
            </a:endParaRPr>
          </a:p>
          <a:p>
            <a:pPr marL="380365" indent="-177800">
              <a:lnSpc>
                <a:spcPct val="100000"/>
              </a:lnSpc>
              <a:spcBef>
                <a:spcPts val="780"/>
              </a:spcBef>
              <a:buClr>
                <a:srgbClr val="E9822D"/>
              </a:buClr>
              <a:buChar char="•"/>
              <a:tabLst>
                <a:tab pos="381000" algn="l"/>
              </a:tabLst>
            </a:pPr>
            <a:r>
              <a:rPr sz="1600" spc="10" dirty="0">
                <a:latin typeface="Arial"/>
                <a:cs typeface="Arial"/>
              </a:rPr>
              <a:t>Aducción </a:t>
            </a:r>
            <a:r>
              <a:rPr sz="1600" dirty="0">
                <a:latin typeface="Arial"/>
                <a:cs typeface="Arial"/>
              </a:rPr>
              <a:t>del</a:t>
            </a:r>
            <a:r>
              <a:rPr sz="1600" spc="-1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pulgar.</a:t>
            </a:r>
            <a:endParaRPr sz="1600">
              <a:latin typeface="Arial"/>
              <a:cs typeface="Arial"/>
            </a:endParaRPr>
          </a:p>
          <a:p>
            <a:pPr marL="1294765" lvl="1" indent="-177800">
              <a:lnSpc>
                <a:spcPct val="100000"/>
              </a:lnSpc>
              <a:spcBef>
                <a:spcPts val="480"/>
              </a:spcBef>
              <a:buClr>
                <a:srgbClr val="E9822D"/>
              </a:buClr>
              <a:buChar char="•"/>
              <a:tabLst>
                <a:tab pos="1295400" algn="l"/>
              </a:tabLst>
            </a:pPr>
            <a:r>
              <a:rPr sz="1600" spc="10" dirty="0">
                <a:latin typeface="Arial"/>
                <a:cs typeface="Arial"/>
              </a:rPr>
              <a:t>Aducción </a:t>
            </a:r>
            <a:r>
              <a:rPr sz="1600" dirty="0">
                <a:latin typeface="Arial"/>
                <a:cs typeface="Arial"/>
              </a:rPr>
              <a:t>de </a:t>
            </a:r>
            <a:r>
              <a:rPr sz="1600" spc="-30" dirty="0">
                <a:latin typeface="Arial"/>
                <a:cs typeface="Arial"/>
              </a:rPr>
              <a:t>la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mano.</a:t>
            </a:r>
            <a:endParaRPr sz="1600">
              <a:latin typeface="Arial"/>
              <a:cs typeface="Arial"/>
            </a:endParaRPr>
          </a:p>
          <a:p>
            <a:pPr marL="1295400" lvl="1" indent="-177800">
              <a:lnSpc>
                <a:spcPct val="100000"/>
              </a:lnSpc>
              <a:spcBef>
                <a:spcPts val="480"/>
              </a:spcBef>
              <a:buClr>
                <a:srgbClr val="E9822D"/>
              </a:buClr>
              <a:buChar char="•"/>
              <a:tabLst>
                <a:tab pos="1295400" algn="l"/>
              </a:tabLst>
            </a:pPr>
            <a:r>
              <a:rPr sz="1600" spc="-5" dirty="0">
                <a:latin typeface="Arial"/>
                <a:cs typeface="Arial"/>
              </a:rPr>
              <a:t>Pronación.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32300" y="4851400"/>
            <a:ext cx="1295400" cy="1651000"/>
          </a:xfrm>
          <a:custGeom>
            <a:avLst/>
            <a:gdLst/>
            <a:ahLst/>
            <a:cxnLst/>
            <a:rect l="l" t="t" r="r" b="b"/>
            <a:pathLst>
              <a:path w="1295400" h="1651000">
                <a:moveTo>
                  <a:pt x="0" y="0"/>
                </a:moveTo>
                <a:lnTo>
                  <a:pt x="0" y="1651000"/>
                </a:lnTo>
                <a:lnTo>
                  <a:pt x="1295400" y="1651000"/>
                </a:lnTo>
                <a:lnTo>
                  <a:pt x="1295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08500" y="4775200"/>
            <a:ext cx="1244600" cy="1651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95800" y="4762500"/>
            <a:ext cx="1257300" cy="1663700"/>
          </a:xfrm>
          <a:custGeom>
            <a:avLst/>
            <a:gdLst/>
            <a:ahLst/>
            <a:cxnLst/>
            <a:rect l="l" t="t" r="r" b="b"/>
            <a:pathLst>
              <a:path w="1257300" h="1663700">
                <a:moveTo>
                  <a:pt x="0" y="0"/>
                </a:moveTo>
                <a:lnTo>
                  <a:pt x="0" y="1663700"/>
                </a:lnTo>
                <a:lnTo>
                  <a:pt x="1257300" y="1663700"/>
                </a:lnTo>
                <a:lnTo>
                  <a:pt x="1257300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66900" y="4851400"/>
            <a:ext cx="1257300" cy="1651000"/>
          </a:xfrm>
          <a:custGeom>
            <a:avLst/>
            <a:gdLst/>
            <a:ahLst/>
            <a:cxnLst/>
            <a:rect l="l" t="t" r="r" b="b"/>
            <a:pathLst>
              <a:path w="1257300" h="1651000">
                <a:moveTo>
                  <a:pt x="0" y="0"/>
                </a:moveTo>
                <a:lnTo>
                  <a:pt x="0" y="1651000"/>
                </a:lnTo>
                <a:lnTo>
                  <a:pt x="1257300" y="1651000"/>
                </a:lnTo>
                <a:lnTo>
                  <a:pt x="12573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30400" y="4775200"/>
            <a:ext cx="1231900" cy="1651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917700" y="4762500"/>
            <a:ext cx="1244600" cy="1663700"/>
          </a:xfrm>
          <a:custGeom>
            <a:avLst/>
            <a:gdLst/>
            <a:ahLst/>
            <a:cxnLst/>
            <a:rect l="l" t="t" r="r" b="b"/>
            <a:pathLst>
              <a:path w="1244600" h="1663700">
                <a:moveTo>
                  <a:pt x="0" y="0"/>
                </a:moveTo>
                <a:lnTo>
                  <a:pt x="0" y="1663700"/>
                </a:lnTo>
                <a:lnTo>
                  <a:pt x="1244600" y="1663700"/>
                </a:lnTo>
                <a:lnTo>
                  <a:pt x="1244600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04900" y="2070100"/>
            <a:ext cx="8089900" cy="0"/>
          </a:xfrm>
          <a:custGeom>
            <a:avLst/>
            <a:gdLst/>
            <a:ahLst/>
            <a:cxnLst/>
            <a:rect l="l" t="t" r="r" b="b"/>
            <a:pathLst>
              <a:path w="8089900">
                <a:moveTo>
                  <a:pt x="0" y="0"/>
                </a:moveTo>
                <a:lnTo>
                  <a:pt x="8089900" y="0"/>
                </a:lnTo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8902700" y="2070100"/>
            <a:ext cx="304800" cy="304800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381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300"/>
              </a:spcBef>
            </a:pP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42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501900" y="2159000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892300" y="4203700"/>
            <a:ext cx="13030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5" dirty="0">
                <a:latin typeface="Arial"/>
                <a:cs typeface="Arial"/>
              </a:rPr>
              <a:t>SUPINACIÓN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892300" y="2298700"/>
            <a:ext cx="1371600" cy="18796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905000" y="2286000"/>
            <a:ext cx="1358900" cy="1828800"/>
          </a:xfrm>
          <a:custGeom>
            <a:avLst/>
            <a:gdLst/>
            <a:ahLst/>
            <a:cxnLst/>
            <a:rect l="l" t="t" r="r" b="b"/>
            <a:pathLst>
              <a:path w="1358900" h="1828800">
                <a:moveTo>
                  <a:pt x="0" y="0"/>
                </a:moveTo>
                <a:lnTo>
                  <a:pt x="0" y="1828800"/>
                </a:lnTo>
                <a:lnTo>
                  <a:pt x="1358900" y="1828800"/>
                </a:lnTo>
                <a:lnTo>
                  <a:pt x="1358900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787900" y="2298700"/>
            <a:ext cx="3479800" cy="19431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838700" y="2286000"/>
            <a:ext cx="3429000" cy="1892300"/>
          </a:xfrm>
          <a:custGeom>
            <a:avLst/>
            <a:gdLst/>
            <a:ahLst/>
            <a:cxnLst/>
            <a:rect l="l" t="t" r="r" b="b"/>
            <a:pathLst>
              <a:path w="3429000" h="1892300">
                <a:moveTo>
                  <a:pt x="0" y="0"/>
                </a:moveTo>
                <a:lnTo>
                  <a:pt x="0" y="1892300"/>
                </a:lnTo>
                <a:lnTo>
                  <a:pt x="3429000" y="1892299"/>
                </a:lnTo>
                <a:lnTo>
                  <a:pt x="3429000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613400" y="4216400"/>
            <a:ext cx="16713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latin typeface="Arial"/>
                <a:cs typeface="Arial"/>
              </a:rPr>
              <a:t>CIRCUNDICCIÓN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896100" y="4851400"/>
            <a:ext cx="1295400" cy="1651000"/>
          </a:xfrm>
          <a:custGeom>
            <a:avLst/>
            <a:gdLst/>
            <a:ahLst/>
            <a:cxnLst/>
            <a:rect l="l" t="t" r="r" b="b"/>
            <a:pathLst>
              <a:path w="1295400" h="1651000">
                <a:moveTo>
                  <a:pt x="0" y="0"/>
                </a:moveTo>
                <a:lnTo>
                  <a:pt x="0" y="1651000"/>
                </a:lnTo>
                <a:lnTo>
                  <a:pt x="1295400" y="1651000"/>
                </a:lnTo>
                <a:lnTo>
                  <a:pt x="1295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972300" y="4775200"/>
            <a:ext cx="1282700" cy="16764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959600" y="4762500"/>
            <a:ext cx="1295400" cy="1689100"/>
          </a:xfrm>
          <a:custGeom>
            <a:avLst/>
            <a:gdLst/>
            <a:ahLst/>
            <a:cxnLst/>
            <a:rect l="l" t="t" r="r" b="b"/>
            <a:pathLst>
              <a:path w="1295400" h="1689100">
                <a:moveTo>
                  <a:pt x="0" y="0"/>
                </a:moveTo>
                <a:lnTo>
                  <a:pt x="0" y="1689100"/>
                </a:lnTo>
                <a:lnTo>
                  <a:pt x="1295400" y="1689100"/>
                </a:lnTo>
                <a:lnTo>
                  <a:pt x="1295400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790700" y="6527800"/>
            <a:ext cx="13665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30" dirty="0">
                <a:latin typeface="Arial"/>
                <a:cs typeface="Arial"/>
              </a:rPr>
              <a:t>P</a:t>
            </a:r>
            <a:r>
              <a:rPr sz="1600" spc="40" dirty="0">
                <a:latin typeface="Arial"/>
                <a:cs typeface="Arial"/>
              </a:rPr>
              <a:t>R</a:t>
            </a:r>
            <a:r>
              <a:rPr sz="1600" spc="-70" dirty="0">
                <a:latin typeface="Arial"/>
                <a:cs typeface="Arial"/>
              </a:rPr>
              <a:t>E</a:t>
            </a:r>
            <a:r>
              <a:rPr sz="1600" spc="40" dirty="0">
                <a:latin typeface="Arial"/>
                <a:cs typeface="Arial"/>
              </a:rPr>
              <a:t>H</a:t>
            </a:r>
            <a:r>
              <a:rPr sz="1600" spc="-70" dirty="0">
                <a:latin typeface="Arial"/>
                <a:cs typeface="Arial"/>
              </a:rPr>
              <a:t>E</a:t>
            </a:r>
            <a:r>
              <a:rPr sz="1600" spc="40" dirty="0">
                <a:latin typeface="Arial"/>
                <a:cs typeface="Arial"/>
              </a:rPr>
              <a:t>N</a:t>
            </a:r>
            <a:r>
              <a:rPr sz="1600" spc="30" dirty="0">
                <a:latin typeface="Arial"/>
                <a:cs typeface="Arial"/>
              </a:rPr>
              <a:t>S</a:t>
            </a:r>
            <a:r>
              <a:rPr sz="1600" spc="-45" dirty="0">
                <a:latin typeface="Arial"/>
                <a:cs typeface="Arial"/>
              </a:rPr>
              <a:t>I</a:t>
            </a:r>
            <a:r>
              <a:rPr sz="1600" spc="-50" dirty="0">
                <a:latin typeface="Arial"/>
                <a:cs typeface="Arial"/>
              </a:rPr>
              <a:t>Ó</a:t>
            </a:r>
            <a:r>
              <a:rPr sz="1600" dirty="0">
                <a:latin typeface="Arial"/>
                <a:cs typeface="Arial"/>
              </a:rPr>
              <a:t>N</a:t>
            </a:r>
            <a:endParaRPr sz="1600">
              <a:latin typeface="Arial"/>
              <a:cs typeface="Arial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4864103" y="6477000"/>
            <a:ext cx="6299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30" dirty="0">
                <a:latin typeface="Arial"/>
                <a:cs typeface="Arial"/>
              </a:rPr>
              <a:t>P</a:t>
            </a:r>
            <a:r>
              <a:rPr sz="1600" spc="-45" dirty="0">
                <a:latin typeface="Arial"/>
                <a:cs typeface="Arial"/>
              </a:rPr>
              <a:t>I</a:t>
            </a:r>
            <a:r>
              <a:rPr sz="1600" spc="40" dirty="0">
                <a:latin typeface="Arial"/>
                <a:cs typeface="Arial"/>
              </a:rPr>
              <a:t>N</a:t>
            </a:r>
            <a:r>
              <a:rPr sz="1600" spc="-80" dirty="0">
                <a:latin typeface="Arial"/>
                <a:cs typeface="Arial"/>
              </a:rPr>
              <a:t>Z</a:t>
            </a:r>
            <a:r>
              <a:rPr sz="1600" spc="90" dirty="0">
                <a:latin typeface="Arial"/>
                <a:cs typeface="Arial"/>
              </a:rPr>
              <a:t>A</a:t>
            </a:r>
            <a:endParaRPr sz="16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883406" y="6527800"/>
            <a:ext cx="15189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5" dirty="0">
                <a:latin typeface="Arial"/>
                <a:cs typeface="Arial"/>
              </a:rPr>
              <a:t>PINZA</a:t>
            </a:r>
            <a:r>
              <a:rPr sz="1600" spc="-165" dirty="0">
                <a:latin typeface="Arial"/>
                <a:cs typeface="Arial"/>
              </a:rPr>
              <a:t> </a:t>
            </a:r>
            <a:r>
              <a:rPr sz="1600" spc="55" dirty="0">
                <a:latin typeface="Arial"/>
                <a:cs typeface="Arial"/>
              </a:rPr>
              <a:t>PALPAR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4900" y="2070100"/>
            <a:ext cx="8089900" cy="0"/>
          </a:xfrm>
          <a:custGeom>
            <a:avLst/>
            <a:gdLst/>
            <a:ahLst/>
            <a:cxnLst/>
            <a:rect l="l" t="t" r="r" b="b"/>
            <a:pathLst>
              <a:path w="8089900">
                <a:moveTo>
                  <a:pt x="0" y="0"/>
                </a:moveTo>
                <a:lnTo>
                  <a:pt x="8089900" y="0"/>
                </a:lnTo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902700" y="20701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0"/>
                </a:moveTo>
                <a:lnTo>
                  <a:pt x="0" y="304800"/>
                </a:ln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940800" y="2095500"/>
            <a:ext cx="22606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501900" y="2159000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651000" y="2438400"/>
            <a:ext cx="6908800" cy="4114800"/>
          </a:xfrm>
          <a:custGeom>
            <a:avLst/>
            <a:gdLst/>
            <a:ahLst/>
            <a:cxnLst/>
            <a:rect l="l" t="t" r="r" b="b"/>
            <a:pathLst>
              <a:path w="6908800" h="4114800">
                <a:moveTo>
                  <a:pt x="0" y="0"/>
                </a:moveTo>
                <a:lnTo>
                  <a:pt x="0" y="4114800"/>
                </a:lnTo>
                <a:lnTo>
                  <a:pt x="6908800" y="4114800"/>
                </a:lnTo>
                <a:lnTo>
                  <a:pt x="69088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739900" y="2349500"/>
            <a:ext cx="6819900" cy="4127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27200" y="2336800"/>
            <a:ext cx="6832600" cy="4140200"/>
          </a:xfrm>
          <a:custGeom>
            <a:avLst/>
            <a:gdLst/>
            <a:ahLst/>
            <a:cxnLst/>
            <a:rect l="l" t="t" r="r" b="b"/>
            <a:pathLst>
              <a:path w="6832600" h="4140200">
                <a:moveTo>
                  <a:pt x="0" y="0"/>
                </a:moveTo>
                <a:lnTo>
                  <a:pt x="0" y="4140200"/>
                </a:lnTo>
                <a:lnTo>
                  <a:pt x="6832600" y="4140199"/>
                </a:lnTo>
                <a:lnTo>
                  <a:pt x="6832600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4900" y="2070100"/>
            <a:ext cx="8089900" cy="0"/>
          </a:xfrm>
          <a:custGeom>
            <a:avLst/>
            <a:gdLst/>
            <a:ahLst/>
            <a:cxnLst/>
            <a:rect l="l" t="t" r="r" b="b"/>
            <a:pathLst>
              <a:path w="8089900">
                <a:moveTo>
                  <a:pt x="0" y="0"/>
                </a:moveTo>
                <a:lnTo>
                  <a:pt x="8089900" y="0"/>
                </a:lnTo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02700" y="2079625"/>
            <a:ext cx="304800" cy="295275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2857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225"/>
              </a:spcBef>
            </a:pP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44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01900" y="2159000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089400" y="3962400"/>
            <a:ext cx="1663700" cy="2222500"/>
          </a:xfrm>
          <a:custGeom>
            <a:avLst/>
            <a:gdLst/>
            <a:ahLst/>
            <a:cxnLst/>
            <a:rect l="l" t="t" r="r" b="b"/>
            <a:pathLst>
              <a:path w="1663700" h="2222500">
                <a:moveTo>
                  <a:pt x="0" y="0"/>
                </a:moveTo>
                <a:lnTo>
                  <a:pt x="0" y="2222500"/>
                </a:lnTo>
                <a:lnTo>
                  <a:pt x="1663700" y="2222500"/>
                </a:lnTo>
                <a:lnTo>
                  <a:pt x="16637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65600" y="3886200"/>
            <a:ext cx="1676400" cy="2209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52900" y="3873500"/>
            <a:ext cx="1689100" cy="2222500"/>
          </a:xfrm>
          <a:custGeom>
            <a:avLst/>
            <a:gdLst/>
            <a:ahLst/>
            <a:cxnLst/>
            <a:rect l="l" t="t" r="r" b="b"/>
            <a:pathLst>
              <a:path w="1689100" h="2222500">
                <a:moveTo>
                  <a:pt x="0" y="0"/>
                </a:moveTo>
                <a:lnTo>
                  <a:pt x="0" y="2222500"/>
                </a:lnTo>
                <a:lnTo>
                  <a:pt x="1689100" y="2222500"/>
                </a:lnTo>
                <a:lnTo>
                  <a:pt x="1689100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756400" y="2590800"/>
            <a:ext cx="1727200" cy="2235200"/>
          </a:xfrm>
          <a:custGeom>
            <a:avLst/>
            <a:gdLst/>
            <a:ahLst/>
            <a:cxnLst/>
            <a:rect l="l" t="t" r="r" b="b"/>
            <a:pathLst>
              <a:path w="1727200" h="2235200">
                <a:moveTo>
                  <a:pt x="0" y="0"/>
                </a:moveTo>
                <a:lnTo>
                  <a:pt x="0" y="2235199"/>
                </a:lnTo>
                <a:lnTo>
                  <a:pt x="1727200" y="2235199"/>
                </a:lnTo>
                <a:lnTo>
                  <a:pt x="1727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832600" y="2514600"/>
            <a:ext cx="1689100" cy="2209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819900" y="2501900"/>
            <a:ext cx="1701800" cy="2222500"/>
          </a:xfrm>
          <a:custGeom>
            <a:avLst/>
            <a:gdLst/>
            <a:ahLst/>
            <a:cxnLst/>
            <a:rect l="l" t="t" r="r" b="b"/>
            <a:pathLst>
              <a:path w="1701800" h="2222500">
                <a:moveTo>
                  <a:pt x="0" y="0"/>
                </a:moveTo>
                <a:lnTo>
                  <a:pt x="0" y="2222499"/>
                </a:lnTo>
                <a:lnTo>
                  <a:pt x="1701800" y="2222499"/>
                </a:lnTo>
                <a:lnTo>
                  <a:pt x="1701800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962400" y="6286500"/>
            <a:ext cx="227076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Arial"/>
                <a:cs typeface="Arial"/>
              </a:rPr>
              <a:t>COMPRESIÓN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DIGITAL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616707" y="4851400"/>
            <a:ext cx="23063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Arial"/>
                <a:cs typeface="Arial"/>
              </a:rPr>
              <a:t>COMPRESIÓN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spc="35" dirty="0">
                <a:latin typeface="Arial"/>
                <a:cs typeface="Arial"/>
              </a:rPr>
              <a:t>PALPAR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460495" y="4838700"/>
            <a:ext cx="1823720" cy="523240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39700" marR="5080" indent="-127000">
              <a:lnSpc>
                <a:spcPct val="104200"/>
              </a:lnSpc>
              <a:spcBef>
                <a:spcPts val="20"/>
              </a:spcBef>
            </a:pPr>
            <a:r>
              <a:rPr sz="1600" spc="40" dirty="0">
                <a:latin typeface="Arial"/>
                <a:cs typeface="Arial"/>
              </a:rPr>
              <a:t>H</a:t>
            </a:r>
            <a:r>
              <a:rPr sz="1600" spc="-45" dirty="0">
                <a:latin typeface="Arial"/>
                <a:cs typeface="Arial"/>
              </a:rPr>
              <a:t>I</a:t>
            </a:r>
            <a:r>
              <a:rPr sz="1600" spc="30" dirty="0">
                <a:latin typeface="Arial"/>
                <a:cs typeface="Arial"/>
              </a:rPr>
              <a:t>PE</a:t>
            </a:r>
            <a:r>
              <a:rPr sz="1600" spc="-60" dirty="0">
                <a:latin typeface="Arial"/>
                <a:cs typeface="Arial"/>
              </a:rPr>
              <a:t>R</a:t>
            </a:r>
            <a:r>
              <a:rPr sz="1600" spc="30" dirty="0">
                <a:latin typeface="Arial"/>
                <a:cs typeface="Arial"/>
              </a:rPr>
              <a:t>EX</a:t>
            </a:r>
            <a:r>
              <a:rPr sz="1600" spc="-80" dirty="0">
                <a:latin typeface="Arial"/>
                <a:cs typeface="Arial"/>
              </a:rPr>
              <a:t>T</a:t>
            </a:r>
            <a:r>
              <a:rPr sz="1600" spc="30" dirty="0">
                <a:latin typeface="Arial"/>
                <a:cs typeface="Arial"/>
              </a:rPr>
              <a:t>E</a:t>
            </a:r>
            <a:r>
              <a:rPr sz="1600" spc="40" dirty="0">
                <a:latin typeface="Arial"/>
                <a:cs typeface="Arial"/>
              </a:rPr>
              <a:t>N</a:t>
            </a:r>
            <a:r>
              <a:rPr sz="1600" spc="30" dirty="0">
                <a:latin typeface="Arial"/>
                <a:cs typeface="Arial"/>
              </a:rPr>
              <a:t>S</a:t>
            </a:r>
            <a:r>
              <a:rPr sz="1600" spc="-45" dirty="0">
                <a:latin typeface="Arial"/>
                <a:cs typeface="Arial"/>
              </a:rPr>
              <a:t>I</a:t>
            </a:r>
            <a:r>
              <a:rPr sz="1600" spc="-50" dirty="0">
                <a:latin typeface="Arial"/>
                <a:cs typeface="Arial"/>
              </a:rPr>
              <a:t>Ó</a:t>
            </a:r>
            <a:r>
              <a:rPr sz="1600" dirty="0">
                <a:latin typeface="Arial"/>
                <a:cs typeface="Arial"/>
              </a:rPr>
              <a:t>N  </a:t>
            </a:r>
            <a:r>
              <a:rPr sz="1600" spc="20" dirty="0">
                <a:latin typeface="Arial"/>
                <a:cs typeface="Arial"/>
              </a:rPr>
              <a:t>DE LOS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spc="10" dirty="0">
                <a:latin typeface="Arial"/>
                <a:cs typeface="Arial"/>
              </a:rPr>
              <a:t>DEDOS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498600" y="2527300"/>
            <a:ext cx="1663700" cy="2260600"/>
          </a:xfrm>
          <a:custGeom>
            <a:avLst/>
            <a:gdLst/>
            <a:ahLst/>
            <a:cxnLst/>
            <a:rect l="l" t="t" r="r" b="b"/>
            <a:pathLst>
              <a:path w="1663700" h="2260600">
                <a:moveTo>
                  <a:pt x="0" y="0"/>
                </a:moveTo>
                <a:lnTo>
                  <a:pt x="0" y="2260600"/>
                </a:lnTo>
                <a:lnTo>
                  <a:pt x="1663700" y="2260600"/>
                </a:lnTo>
                <a:lnTo>
                  <a:pt x="16637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587500" y="2438400"/>
            <a:ext cx="1638300" cy="22733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574800" y="2425700"/>
            <a:ext cx="1651000" cy="2286000"/>
          </a:xfrm>
          <a:custGeom>
            <a:avLst/>
            <a:gdLst/>
            <a:ahLst/>
            <a:cxnLst/>
            <a:rect l="l" t="t" r="r" b="b"/>
            <a:pathLst>
              <a:path w="1651000" h="2286000">
                <a:moveTo>
                  <a:pt x="0" y="0"/>
                </a:moveTo>
                <a:lnTo>
                  <a:pt x="0" y="2286000"/>
                </a:lnTo>
                <a:lnTo>
                  <a:pt x="1651000" y="2286000"/>
                </a:lnTo>
                <a:lnTo>
                  <a:pt x="1651000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4900" y="2070100"/>
            <a:ext cx="8089900" cy="0"/>
          </a:xfrm>
          <a:custGeom>
            <a:avLst/>
            <a:gdLst/>
            <a:ahLst/>
            <a:cxnLst/>
            <a:rect l="l" t="t" r="r" b="b"/>
            <a:pathLst>
              <a:path w="8089900">
                <a:moveTo>
                  <a:pt x="0" y="0"/>
                </a:moveTo>
                <a:lnTo>
                  <a:pt x="8089900" y="0"/>
                </a:lnTo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02700" y="2079625"/>
            <a:ext cx="304800" cy="295275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2857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225"/>
              </a:spcBef>
            </a:pP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45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01900" y="2159000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50900" y="2984500"/>
            <a:ext cx="152400" cy="139700"/>
          </a:xfrm>
          <a:custGeom>
            <a:avLst/>
            <a:gdLst/>
            <a:ahLst/>
            <a:cxnLst/>
            <a:rect l="l" t="t" r="r" b="b"/>
            <a:pathLst>
              <a:path w="152400" h="139700">
                <a:moveTo>
                  <a:pt x="0" y="0"/>
                </a:moveTo>
                <a:lnTo>
                  <a:pt x="0" y="139700"/>
                </a:lnTo>
                <a:lnTo>
                  <a:pt x="152400" y="1397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50900" y="4178300"/>
            <a:ext cx="152400" cy="139700"/>
          </a:xfrm>
          <a:custGeom>
            <a:avLst/>
            <a:gdLst/>
            <a:ahLst/>
            <a:cxnLst/>
            <a:rect l="l" t="t" r="r" b="b"/>
            <a:pathLst>
              <a:path w="152400" h="139700">
                <a:moveTo>
                  <a:pt x="0" y="0"/>
                </a:moveTo>
                <a:lnTo>
                  <a:pt x="0" y="139700"/>
                </a:lnTo>
                <a:lnTo>
                  <a:pt x="152400" y="1397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0900" y="53213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0"/>
                </a:move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143000" y="2895600"/>
            <a:ext cx="10998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latin typeface="Arial"/>
                <a:cs typeface="Arial"/>
              </a:rPr>
              <a:t>ROTACIÓN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43000" y="4076700"/>
            <a:ext cx="219075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10" dirty="0">
                <a:latin typeface="Arial"/>
                <a:cs typeface="Arial"/>
              </a:rPr>
              <a:t>FLEXIÓN </a:t>
            </a:r>
            <a:r>
              <a:rPr sz="1600" spc="20" dirty="0">
                <a:latin typeface="Arial"/>
                <a:cs typeface="Arial"/>
              </a:rPr>
              <a:t>DE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TRONCO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43000" y="5245100"/>
            <a:ext cx="17983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20" dirty="0">
                <a:latin typeface="Arial"/>
                <a:cs typeface="Arial"/>
              </a:rPr>
              <a:t>LATERALIZACIÓN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089400" y="2882900"/>
            <a:ext cx="4826000" cy="3238500"/>
          </a:xfrm>
          <a:custGeom>
            <a:avLst/>
            <a:gdLst/>
            <a:ahLst/>
            <a:cxnLst/>
            <a:rect l="l" t="t" r="r" b="b"/>
            <a:pathLst>
              <a:path w="4826000" h="3238500">
                <a:moveTo>
                  <a:pt x="0" y="0"/>
                </a:moveTo>
                <a:lnTo>
                  <a:pt x="0" y="3238500"/>
                </a:lnTo>
                <a:lnTo>
                  <a:pt x="4826000" y="3238500"/>
                </a:lnTo>
                <a:lnTo>
                  <a:pt x="4826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191000" y="2806700"/>
            <a:ext cx="4775199" cy="3225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178300" y="2794000"/>
            <a:ext cx="4787900" cy="3238500"/>
          </a:xfrm>
          <a:custGeom>
            <a:avLst/>
            <a:gdLst/>
            <a:ahLst/>
            <a:cxnLst/>
            <a:rect l="l" t="t" r="r" b="b"/>
            <a:pathLst>
              <a:path w="4787900" h="3238500">
                <a:moveTo>
                  <a:pt x="0" y="0"/>
                </a:moveTo>
                <a:lnTo>
                  <a:pt x="0" y="3238500"/>
                </a:lnTo>
                <a:lnTo>
                  <a:pt x="4787900" y="3238500"/>
                </a:lnTo>
                <a:lnTo>
                  <a:pt x="4787900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737100" y="5753100"/>
            <a:ext cx="4038600" cy="21590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2700" rIns="0" bIns="0" rtlCol="0">
            <a:spAutoFit/>
          </a:bodyPr>
          <a:lstStyle/>
          <a:p>
            <a:pPr marL="266700">
              <a:lnSpc>
                <a:spcPct val="100000"/>
              </a:lnSpc>
              <a:spcBef>
                <a:spcPts val="100"/>
              </a:spcBef>
              <a:tabLst>
                <a:tab pos="2426335" algn="l"/>
              </a:tabLst>
            </a:pPr>
            <a:r>
              <a:rPr sz="1200" dirty="0">
                <a:latin typeface="Arial"/>
                <a:cs typeface="Arial"/>
              </a:rPr>
              <a:t>FLEXIÓN	</a:t>
            </a:r>
            <a:r>
              <a:rPr sz="1200" spc="20" dirty="0">
                <a:latin typeface="Arial"/>
                <a:cs typeface="Arial"/>
              </a:rPr>
              <a:t>LATERALIZACIÓN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4900" y="2070100"/>
            <a:ext cx="8089900" cy="0"/>
          </a:xfrm>
          <a:custGeom>
            <a:avLst/>
            <a:gdLst/>
            <a:ahLst/>
            <a:cxnLst/>
            <a:rect l="l" t="t" r="r" b="b"/>
            <a:pathLst>
              <a:path w="8089900">
                <a:moveTo>
                  <a:pt x="0" y="0"/>
                </a:moveTo>
                <a:lnTo>
                  <a:pt x="8089900" y="0"/>
                </a:lnTo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02700" y="2079625"/>
            <a:ext cx="304800" cy="295275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2857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225"/>
              </a:spcBef>
            </a:pP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46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01900" y="2159000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517900" y="2374900"/>
            <a:ext cx="30302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latin typeface="Arial"/>
                <a:cs typeface="Arial"/>
              </a:rPr>
              <a:t>MOVIMIENTOS </a:t>
            </a:r>
            <a:r>
              <a:rPr sz="1600" spc="20" dirty="0">
                <a:latin typeface="Arial"/>
                <a:cs typeface="Arial"/>
              </a:rPr>
              <a:t>DE </a:t>
            </a:r>
            <a:r>
              <a:rPr sz="1600" spc="95" dirty="0">
                <a:latin typeface="Arial"/>
                <a:cs typeface="Arial"/>
              </a:rPr>
              <a:t>LA</a:t>
            </a:r>
            <a:r>
              <a:rPr sz="1600" spc="-204" dirty="0">
                <a:latin typeface="Arial"/>
                <a:cs typeface="Arial"/>
              </a:rPr>
              <a:t> </a:t>
            </a:r>
            <a:r>
              <a:rPr sz="1600" spc="40" dirty="0">
                <a:latin typeface="Arial"/>
                <a:cs typeface="Arial"/>
              </a:rPr>
              <a:t>CABEZA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473200" y="3098800"/>
            <a:ext cx="6985000" cy="2552700"/>
          </a:xfrm>
          <a:custGeom>
            <a:avLst/>
            <a:gdLst/>
            <a:ahLst/>
            <a:cxnLst/>
            <a:rect l="l" t="t" r="r" b="b"/>
            <a:pathLst>
              <a:path w="6985000" h="2552700">
                <a:moveTo>
                  <a:pt x="0" y="0"/>
                </a:moveTo>
                <a:lnTo>
                  <a:pt x="0" y="2552700"/>
                </a:lnTo>
                <a:lnTo>
                  <a:pt x="6985000" y="2552699"/>
                </a:lnTo>
                <a:lnTo>
                  <a:pt x="6985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62100" y="3048000"/>
            <a:ext cx="6997700" cy="2514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49400" y="3035300"/>
            <a:ext cx="7010400" cy="2527300"/>
          </a:xfrm>
          <a:custGeom>
            <a:avLst/>
            <a:gdLst/>
            <a:ahLst/>
            <a:cxnLst/>
            <a:rect l="l" t="t" r="r" b="b"/>
            <a:pathLst>
              <a:path w="7010400" h="2527300">
                <a:moveTo>
                  <a:pt x="0" y="0"/>
                </a:moveTo>
                <a:lnTo>
                  <a:pt x="0" y="2527300"/>
                </a:lnTo>
                <a:lnTo>
                  <a:pt x="7010400" y="2527299"/>
                </a:lnTo>
                <a:lnTo>
                  <a:pt x="7010400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4900" y="2070100"/>
            <a:ext cx="8089900" cy="0"/>
          </a:xfrm>
          <a:custGeom>
            <a:avLst/>
            <a:gdLst/>
            <a:ahLst/>
            <a:cxnLst/>
            <a:rect l="l" t="t" r="r" b="b"/>
            <a:pathLst>
              <a:path w="8089900">
                <a:moveTo>
                  <a:pt x="0" y="0"/>
                </a:moveTo>
                <a:lnTo>
                  <a:pt x="8089900" y="0"/>
                </a:lnTo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02700" y="2079625"/>
            <a:ext cx="304800" cy="295275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2857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225"/>
              </a:spcBef>
            </a:pP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47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01900" y="2159000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362200" y="2438400"/>
            <a:ext cx="524192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latin typeface="Arial"/>
                <a:cs typeface="Arial"/>
              </a:rPr>
              <a:t>MOVIMIENTOS </a:t>
            </a:r>
            <a:r>
              <a:rPr sz="1600" spc="20" dirty="0">
                <a:latin typeface="Arial"/>
                <a:cs typeface="Arial"/>
              </a:rPr>
              <a:t>DE </a:t>
            </a:r>
            <a:r>
              <a:rPr sz="1600" spc="45" dirty="0">
                <a:latin typeface="Arial"/>
                <a:cs typeface="Arial"/>
              </a:rPr>
              <a:t>LAS </a:t>
            </a:r>
            <a:r>
              <a:rPr sz="1600" spc="10" dirty="0">
                <a:latin typeface="Arial"/>
                <a:cs typeface="Arial"/>
              </a:rPr>
              <a:t>EXTREMIDADES</a:t>
            </a:r>
            <a:r>
              <a:rPr sz="1600" spc="-15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INFERIORES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790700" y="3238500"/>
            <a:ext cx="6413500" cy="2882900"/>
          </a:xfrm>
          <a:custGeom>
            <a:avLst/>
            <a:gdLst/>
            <a:ahLst/>
            <a:cxnLst/>
            <a:rect l="l" t="t" r="r" b="b"/>
            <a:pathLst>
              <a:path w="6413500" h="2882900">
                <a:moveTo>
                  <a:pt x="0" y="0"/>
                </a:moveTo>
                <a:lnTo>
                  <a:pt x="0" y="2882900"/>
                </a:lnTo>
                <a:lnTo>
                  <a:pt x="6413500" y="2882899"/>
                </a:lnTo>
                <a:lnTo>
                  <a:pt x="641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866900" y="3175000"/>
            <a:ext cx="6400800" cy="2895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854200" y="3162300"/>
            <a:ext cx="6413500" cy="2908300"/>
          </a:xfrm>
          <a:custGeom>
            <a:avLst/>
            <a:gdLst/>
            <a:ahLst/>
            <a:cxnLst/>
            <a:rect l="l" t="t" r="r" b="b"/>
            <a:pathLst>
              <a:path w="6413500" h="2908300">
                <a:moveTo>
                  <a:pt x="0" y="0"/>
                </a:moveTo>
                <a:lnTo>
                  <a:pt x="0" y="2908300"/>
                </a:lnTo>
                <a:lnTo>
                  <a:pt x="6413500" y="2908299"/>
                </a:lnTo>
                <a:lnTo>
                  <a:pt x="6413500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895600" y="4318000"/>
            <a:ext cx="72136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600" spc="55" dirty="0">
                <a:latin typeface="Arial"/>
                <a:cs typeface="Arial"/>
              </a:rPr>
              <a:t>Flexión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644901" y="5016500"/>
            <a:ext cx="98806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600" spc="30" dirty="0">
                <a:latin typeface="Arial"/>
                <a:cs typeface="Arial"/>
              </a:rPr>
              <a:t>E</a:t>
            </a:r>
            <a:r>
              <a:rPr sz="1600" spc="95" dirty="0">
                <a:latin typeface="Arial"/>
                <a:cs typeface="Arial"/>
              </a:rPr>
              <a:t>x</a:t>
            </a:r>
            <a:r>
              <a:rPr sz="1600" spc="50" dirty="0">
                <a:latin typeface="Arial"/>
                <a:cs typeface="Arial"/>
              </a:rPr>
              <a:t>t</a:t>
            </a:r>
            <a:r>
              <a:rPr sz="1600" spc="5" dirty="0">
                <a:latin typeface="Arial"/>
                <a:cs typeface="Arial"/>
              </a:rPr>
              <a:t>e</a:t>
            </a:r>
            <a:r>
              <a:rPr sz="1600" spc="105" dirty="0">
                <a:latin typeface="Arial"/>
                <a:cs typeface="Arial"/>
              </a:rPr>
              <a:t>n</a:t>
            </a:r>
            <a:r>
              <a:rPr sz="1600" spc="95" dirty="0">
                <a:latin typeface="Arial"/>
                <a:cs typeface="Arial"/>
              </a:rPr>
              <a:t>s</a:t>
            </a:r>
            <a:r>
              <a:rPr sz="1600" spc="40" dirty="0">
                <a:latin typeface="Arial"/>
                <a:cs typeface="Arial"/>
              </a:rPr>
              <a:t>i</a:t>
            </a:r>
            <a:r>
              <a:rPr sz="1600" spc="105" dirty="0">
                <a:latin typeface="Arial"/>
                <a:cs typeface="Arial"/>
              </a:rPr>
              <a:t>ó</a:t>
            </a:r>
            <a:r>
              <a:rPr sz="1600" spc="85" dirty="0">
                <a:latin typeface="Arial"/>
                <a:cs typeface="Arial"/>
              </a:rPr>
              <a:t>n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232400" y="4343400"/>
            <a:ext cx="72136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600" spc="55" dirty="0">
                <a:latin typeface="Arial"/>
                <a:cs typeface="Arial"/>
              </a:rPr>
              <a:t>Flexión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124705" y="4368800"/>
            <a:ext cx="106426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600" spc="85" dirty="0">
                <a:latin typeface="Arial"/>
                <a:cs typeface="Arial"/>
              </a:rPr>
              <a:t>Abducción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8200" y="4940300"/>
            <a:ext cx="8458200" cy="101600"/>
          </a:xfrm>
          <a:custGeom>
            <a:avLst/>
            <a:gdLst/>
            <a:ahLst/>
            <a:cxnLst/>
            <a:rect l="l" t="t" r="r" b="b"/>
            <a:pathLst>
              <a:path w="8458200" h="101600">
                <a:moveTo>
                  <a:pt x="0" y="0"/>
                </a:moveTo>
                <a:lnTo>
                  <a:pt x="0" y="101600"/>
                </a:lnTo>
                <a:lnTo>
                  <a:pt x="8458200" y="101600"/>
                </a:lnTo>
                <a:lnTo>
                  <a:pt x="8458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04300" y="4965700"/>
            <a:ext cx="292100" cy="292100"/>
          </a:xfrm>
          <a:custGeom>
            <a:avLst/>
            <a:gdLst/>
            <a:ahLst/>
            <a:cxnLst/>
            <a:rect l="l" t="t" r="r" b="b"/>
            <a:pathLst>
              <a:path w="292100" h="292100">
                <a:moveTo>
                  <a:pt x="0" y="0"/>
                </a:moveTo>
                <a:lnTo>
                  <a:pt x="0" y="292100"/>
                </a:lnTo>
                <a:lnTo>
                  <a:pt x="292100" y="292100"/>
                </a:lnTo>
                <a:lnTo>
                  <a:pt x="2921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004300" y="5041900"/>
            <a:ext cx="292100" cy="215900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0" rIns="0" bIns="0" rtlCol="0">
            <a:spAutoFit/>
          </a:bodyPr>
          <a:lstStyle/>
          <a:p>
            <a:pPr marL="50800">
              <a:lnSpc>
                <a:spcPts val="1380"/>
              </a:lnSpc>
            </a:pP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48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38200" y="4508500"/>
            <a:ext cx="8458200" cy="0"/>
          </a:xfrm>
          <a:custGeom>
            <a:avLst/>
            <a:gdLst/>
            <a:ahLst/>
            <a:cxnLst/>
            <a:rect l="l" t="t" r="r" b="b"/>
            <a:pathLst>
              <a:path w="8458200">
                <a:moveTo>
                  <a:pt x="0" y="0"/>
                </a:moveTo>
                <a:lnTo>
                  <a:pt x="8458200" y="0"/>
                </a:lnTo>
              </a:path>
            </a:pathLst>
          </a:custGeom>
          <a:ln w="2540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048500" y="5207000"/>
            <a:ext cx="1804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Arial"/>
                <a:cs typeface="Arial"/>
              </a:rPr>
              <a:t>Área</a:t>
            </a:r>
            <a:r>
              <a:rPr sz="1800" spc="-50" dirty="0">
                <a:latin typeface="Arial"/>
                <a:cs typeface="Arial"/>
              </a:rPr>
              <a:t> </a:t>
            </a:r>
            <a:r>
              <a:rPr sz="1800" spc="60" dirty="0">
                <a:latin typeface="Arial"/>
                <a:cs typeface="Arial"/>
              </a:rPr>
              <a:t>Ergonomía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14400" y="4546600"/>
            <a:ext cx="46278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20" dirty="0">
                <a:latin typeface="Arial"/>
                <a:cs typeface="Arial"/>
              </a:rPr>
              <a:t>MÓDULO ERGONOMIA</a:t>
            </a:r>
            <a:r>
              <a:rPr sz="2400" spc="-125" dirty="0">
                <a:latin typeface="Arial"/>
                <a:cs typeface="Arial"/>
              </a:rPr>
              <a:t> </a:t>
            </a:r>
            <a:r>
              <a:rPr sz="2400" spc="50" dirty="0">
                <a:latin typeface="Arial"/>
                <a:cs typeface="Arial"/>
              </a:rPr>
              <a:t>BÁSICA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2388870" y="1560195"/>
            <a:ext cx="6600825" cy="732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es-CO" altLang="es-CO" sz="1980" b="1">
                <a:solidFill>
                  <a:srgbClr val="A80000"/>
                </a:solidFill>
              </a:rPr>
              <a:t>ERGONOMÍA Y CREATIVIDAD AL SERVICIO </a:t>
            </a: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es-CO" altLang="es-CO" sz="1980" b="1">
                <a:solidFill>
                  <a:srgbClr val="A80000"/>
                </a:solidFill>
              </a:rPr>
              <a:t>          DE LA SALUD EN  EL TRABAJO	</a:t>
            </a:r>
            <a:r>
              <a:rPr lang="es-CO" altLang="es-CO" sz="1980" b="1"/>
              <a:t>	</a:t>
            </a:r>
            <a:endParaRPr lang="es-ES" altLang="es-CO" sz="1980" b="1"/>
          </a:p>
        </p:txBody>
      </p:sp>
      <p:sp>
        <p:nvSpPr>
          <p:cNvPr id="9219" name="Text Box 4"/>
          <p:cNvSpPr txBox="1">
            <a:spLocks noChangeArrowheads="1"/>
          </p:cNvSpPr>
          <p:nvPr/>
        </p:nvSpPr>
        <p:spPr bwMode="auto">
          <a:xfrm>
            <a:off x="2514600" y="2628901"/>
            <a:ext cx="6097905" cy="320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s-CO" altLang="es-CO" sz="1485"/>
          </a:p>
        </p:txBody>
      </p:sp>
      <p:sp>
        <p:nvSpPr>
          <p:cNvPr id="9220" name="Rectangle 6"/>
          <p:cNvSpPr>
            <a:spLocks noChangeArrowheads="1"/>
          </p:cNvSpPr>
          <p:nvPr/>
        </p:nvSpPr>
        <p:spPr bwMode="auto">
          <a:xfrm>
            <a:off x="3394710" y="2507100"/>
            <a:ext cx="4086225" cy="331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lnSpc>
                <a:spcPct val="110000"/>
              </a:lnSpc>
              <a:spcBef>
                <a:spcPct val="50000"/>
              </a:spcBef>
            </a:pPr>
            <a:r>
              <a:rPr lang="es-CO" altLang="es-CO" sz="1980"/>
              <a:t>  </a:t>
            </a:r>
            <a:r>
              <a:rPr lang="es-ES" altLang="es-CO" sz="1980"/>
              <a:t>La ergonomía busca la manera de que </a:t>
            </a:r>
            <a:r>
              <a:rPr lang="es-CO" altLang="es-CO" sz="1980"/>
              <a:t>  </a:t>
            </a:r>
            <a:r>
              <a:rPr lang="es-ES" altLang="es-CO" sz="1980"/>
              <a:t>el puesto de trabajo se adapte al trabajador, en lugar de obligar al trabajador a adaptarse a aquél.</a:t>
            </a:r>
            <a:endParaRPr lang="es-CO" altLang="es-CO" sz="1980"/>
          </a:p>
          <a:p>
            <a:pPr algn="just" eaLnBrk="1" hangingPunct="1">
              <a:lnSpc>
                <a:spcPct val="110000"/>
              </a:lnSpc>
              <a:spcBef>
                <a:spcPct val="50000"/>
              </a:spcBef>
            </a:pPr>
            <a:r>
              <a:rPr lang="es-MX" altLang="es-CO" sz="1980"/>
              <a:t>  Esta condición,  nos lleva a reducir el número de desórdenes  traumáticos  músculo esqueléticos, accidentes</a:t>
            </a:r>
            <a:r>
              <a:rPr lang="es-MX" altLang="es-CO" sz="1980" b="1"/>
              <a:t> </a:t>
            </a:r>
            <a:r>
              <a:rPr lang="es-MX" altLang="es-CO" sz="1980"/>
              <a:t>por esfuerzos, torceduras y disminuir el ausentismo.</a:t>
            </a:r>
            <a:r>
              <a:rPr lang="es-MX" altLang="es-CO" sz="2310"/>
              <a:t>      </a:t>
            </a:r>
            <a:endParaRPr lang="es-ES" altLang="es-CO" sz="2310"/>
          </a:p>
        </p:txBody>
      </p:sp>
      <p:pic>
        <p:nvPicPr>
          <p:cNvPr id="9221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327" y="2503170"/>
            <a:ext cx="1980248" cy="3331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6698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4900" y="2082800"/>
            <a:ext cx="8089900" cy="0"/>
          </a:xfrm>
          <a:custGeom>
            <a:avLst/>
            <a:gdLst/>
            <a:ahLst/>
            <a:cxnLst/>
            <a:rect l="l" t="t" r="r" b="b"/>
            <a:pathLst>
              <a:path w="8089900">
                <a:moveTo>
                  <a:pt x="0" y="0"/>
                </a:moveTo>
                <a:lnTo>
                  <a:pt x="8089900" y="0"/>
                </a:lnTo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01900" y="2171700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928100" y="2092325"/>
            <a:ext cx="279400" cy="295275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41275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325"/>
              </a:spcBef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50900" y="2451100"/>
            <a:ext cx="152400" cy="139700"/>
          </a:xfrm>
          <a:custGeom>
            <a:avLst/>
            <a:gdLst/>
            <a:ahLst/>
            <a:cxnLst/>
            <a:rect l="l" t="t" r="r" b="b"/>
            <a:pathLst>
              <a:path w="152400" h="139700">
                <a:moveTo>
                  <a:pt x="0" y="0"/>
                </a:moveTo>
                <a:lnTo>
                  <a:pt x="0" y="139700"/>
                </a:lnTo>
                <a:lnTo>
                  <a:pt x="152400" y="1397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461000" y="2667000"/>
            <a:ext cx="2743200" cy="3594100"/>
          </a:xfrm>
          <a:custGeom>
            <a:avLst/>
            <a:gdLst/>
            <a:ahLst/>
            <a:cxnLst/>
            <a:rect l="l" t="t" r="r" b="b"/>
            <a:pathLst>
              <a:path w="2743200" h="3594100">
                <a:moveTo>
                  <a:pt x="0" y="0"/>
                </a:moveTo>
                <a:lnTo>
                  <a:pt x="0" y="3594100"/>
                </a:lnTo>
                <a:lnTo>
                  <a:pt x="2743200" y="3594099"/>
                </a:lnTo>
                <a:lnTo>
                  <a:pt x="2743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37200" y="2628900"/>
            <a:ext cx="2705099" cy="3581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24500" y="2616200"/>
            <a:ext cx="2717800" cy="3594100"/>
          </a:xfrm>
          <a:custGeom>
            <a:avLst/>
            <a:gdLst/>
            <a:ahLst/>
            <a:cxnLst/>
            <a:rect l="l" t="t" r="r" b="b"/>
            <a:pathLst>
              <a:path w="2717800" h="3594100">
                <a:moveTo>
                  <a:pt x="0" y="0"/>
                </a:moveTo>
                <a:lnTo>
                  <a:pt x="0" y="3594100"/>
                </a:lnTo>
                <a:lnTo>
                  <a:pt x="2717800" y="3594099"/>
                </a:lnTo>
                <a:lnTo>
                  <a:pt x="2717800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143000" y="2339339"/>
            <a:ext cx="2704465" cy="2349361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600" spc="55" dirty="0">
                <a:latin typeface="Arial"/>
                <a:cs typeface="Arial"/>
              </a:rPr>
              <a:t>Relaciones de </a:t>
            </a:r>
            <a:r>
              <a:rPr sz="1600" spc="20" dirty="0">
                <a:latin typeface="Arial"/>
                <a:cs typeface="Arial"/>
              </a:rPr>
              <a:t>la</a:t>
            </a:r>
            <a:r>
              <a:rPr sz="1600" spc="-280" dirty="0">
                <a:latin typeface="Arial"/>
                <a:cs typeface="Arial"/>
              </a:rPr>
              <a:t> </a:t>
            </a:r>
            <a:r>
              <a:rPr sz="1600" spc="55" dirty="0">
                <a:latin typeface="Arial"/>
                <a:cs typeface="Arial"/>
              </a:rPr>
              <a:t>ergonomía</a:t>
            </a:r>
            <a:endParaRPr sz="1600" dirty="0">
              <a:latin typeface="Arial"/>
              <a:cs typeface="Arial"/>
            </a:endParaRPr>
          </a:p>
          <a:p>
            <a:pPr marL="342265" indent="-177800">
              <a:lnSpc>
                <a:spcPct val="100000"/>
              </a:lnSpc>
              <a:spcBef>
                <a:spcPts val="380"/>
              </a:spcBef>
              <a:buClr>
                <a:srgbClr val="E9822D"/>
              </a:buClr>
              <a:buChar char="•"/>
              <a:tabLst>
                <a:tab pos="342900" algn="l"/>
              </a:tabLst>
            </a:pPr>
            <a:r>
              <a:rPr sz="1600" dirty="0" err="1" smtClean="0">
                <a:latin typeface="Arial"/>
                <a:cs typeface="Arial"/>
              </a:rPr>
              <a:t>Anatomía</a:t>
            </a:r>
            <a:r>
              <a:rPr lang="es-AR" sz="1600" dirty="0" smtClean="0">
                <a:latin typeface="Arial"/>
                <a:cs typeface="Arial"/>
              </a:rPr>
              <a:t> y Medicina Laboral</a:t>
            </a:r>
            <a:endParaRPr sz="1600" dirty="0">
              <a:latin typeface="Arial"/>
              <a:cs typeface="Arial"/>
            </a:endParaRPr>
          </a:p>
          <a:p>
            <a:pPr marL="342900" indent="-177800">
              <a:lnSpc>
                <a:spcPct val="100000"/>
              </a:lnSpc>
              <a:spcBef>
                <a:spcPts val="980"/>
              </a:spcBef>
              <a:buClr>
                <a:srgbClr val="E9822D"/>
              </a:buClr>
              <a:buChar char="•"/>
              <a:tabLst>
                <a:tab pos="342900" algn="l"/>
              </a:tabLst>
            </a:pPr>
            <a:r>
              <a:rPr sz="1600" spc="-5" dirty="0">
                <a:latin typeface="Arial"/>
                <a:cs typeface="Arial"/>
              </a:rPr>
              <a:t>Biomecánica</a:t>
            </a:r>
            <a:endParaRPr sz="1600" dirty="0">
              <a:latin typeface="Arial"/>
              <a:cs typeface="Arial"/>
            </a:endParaRPr>
          </a:p>
          <a:p>
            <a:pPr marL="342265" indent="-177800">
              <a:lnSpc>
                <a:spcPct val="100000"/>
              </a:lnSpc>
              <a:spcBef>
                <a:spcPts val="980"/>
              </a:spcBef>
              <a:buClr>
                <a:srgbClr val="E9822D"/>
              </a:buClr>
              <a:buChar char="•"/>
              <a:tabLst>
                <a:tab pos="342900" algn="l"/>
              </a:tabLst>
            </a:pPr>
            <a:r>
              <a:rPr sz="1600" dirty="0">
                <a:latin typeface="Arial"/>
                <a:cs typeface="Arial"/>
              </a:rPr>
              <a:t>Antropometría</a:t>
            </a:r>
          </a:p>
          <a:p>
            <a:pPr marL="355600" indent="-190500">
              <a:lnSpc>
                <a:spcPct val="100000"/>
              </a:lnSpc>
              <a:spcBef>
                <a:spcPts val="980"/>
              </a:spcBef>
              <a:buClr>
                <a:srgbClr val="E9822D"/>
              </a:buClr>
              <a:buChar char="•"/>
              <a:tabLst>
                <a:tab pos="355600" algn="l"/>
              </a:tabLst>
            </a:pPr>
            <a:r>
              <a:rPr sz="1600" spc="-10" dirty="0">
                <a:latin typeface="Arial"/>
                <a:cs typeface="Arial"/>
              </a:rPr>
              <a:t>Higiene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industrial</a:t>
            </a:r>
          </a:p>
          <a:p>
            <a:pPr marL="342900" indent="-177800">
              <a:lnSpc>
                <a:spcPct val="100000"/>
              </a:lnSpc>
              <a:spcBef>
                <a:spcPts val="980"/>
              </a:spcBef>
              <a:buClr>
                <a:srgbClr val="E9822D"/>
              </a:buClr>
              <a:buChar char="•"/>
              <a:tabLst>
                <a:tab pos="342900" algn="l"/>
              </a:tabLst>
            </a:pPr>
            <a:r>
              <a:rPr sz="1600" spc="-5" dirty="0">
                <a:latin typeface="Arial"/>
                <a:cs typeface="Arial"/>
              </a:rPr>
              <a:t>Diseño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industrial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01900" y="2146300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15400" y="2070100"/>
            <a:ext cx="279400" cy="304800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38100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300"/>
              </a:spcBef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92200" y="1752600"/>
            <a:ext cx="811593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104765" algn="l"/>
              </a:tabLst>
            </a:pPr>
            <a:r>
              <a:rPr sz="1800" u="heavy" dirty="0">
                <a:solidFill>
                  <a:srgbClr val="E9822D"/>
                </a:solidFill>
                <a:uFill>
                  <a:solidFill>
                    <a:srgbClr val="E9812E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1800" u="heavy" spc="5" dirty="0">
                <a:solidFill>
                  <a:srgbClr val="E9822D"/>
                </a:solidFill>
                <a:uFill>
                  <a:solidFill>
                    <a:srgbClr val="E9812E"/>
                  </a:solidFill>
                </a:uFill>
                <a:latin typeface="Arial"/>
                <a:cs typeface="Arial"/>
              </a:rPr>
              <a:t>CIENCIAS</a:t>
            </a:r>
            <a:r>
              <a:rPr sz="1800" u="heavy" spc="-50" dirty="0">
                <a:solidFill>
                  <a:srgbClr val="E9822D"/>
                </a:solidFill>
                <a:uFill>
                  <a:solidFill>
                    <a:srgbClr val="E9812E"/>
                  </a:solidFill>
                </a:uFill>
                <a:latin typeface="Arial"/>
                <a:cs typeface="Arial"/>
              </a:rPr>
              <a:t> </a:t>
            </a:r>
            <a:r>
              <a:rPr sz="1800" u="heavy" spc="30" dirty="0">
                <a:solidFill>
                  <a:srgbClr val="E9822D"/>
                </a:solidFill>
                <a:uFill>
                  <a:solidFill>
                    <a:srgbClr val="E9812E"/>
                  </a:solidFill>
                </a:uFill>
                <a:latin typeface="Arial"/>
                <a:cs typeface="Arial"/>
              </a:rPr>
              <a:t>RELACIONADAS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03700" y="2476500"/>
            <a:ext cx="15113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 err="1" smtClean="0">
                <a:latin typeface="Arial"/>
                <a:cs typeface="Arial"/>
              </a:rPr>
              <a:t>Ingenier</a:t>
            </a:r>
            <a:r>
              <a:rPr lang="es-AR" sz="1800" spc="-15" dirty="0" smtClean="0">
                <a:latin typeface="Arial"/>
                <a:cs typeface="Arial"/>
              </a:rPr>
              <a:t>í</a:t>
            </a:r>
            <a:r>
              <a:rPr sz="1800" spc="-15" dirty="0" smtClean="0">
                <a:latin typeface="Arial"/>
                <a:cs typeface="Arial"/>
              </a:rPr>
              <a:t>a</a:t>
            </a:r>
            <a:r>
              <a:rPr lang="es-AR" sz="1800" spc="-15" dirty="0" smtClean="0">
                <a:latin typeface="Arial"/>
                <a:cs typeface="Arial"/>
              </a:rPr>
              <a:t> </a:t>
            </a:r>
            <a:r>
              <a:rPr lang="es-AR" sz="1800" spc="-15" dirty="0" err="1" smtClean="0">
                <a:latin typeface="Arial"/>
                <a:cs typeface="Arial"/>
              </a:rPr>
              <a:t>yseguridad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48495" y="4127500"/>
            <a:ext cx="10928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Sociología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41801" y="5638800"/>
            <a:ext cx="10801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Psicología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699000" y="2984500"/>
            <a:ext cx="76200" cy="685800"/>
          </a:xfrm>
          <a:custGeom>
            <a:avLst/>
            <a:gdLst/>
            <a:ahLst/>
            <a:cxnLst/>
            <a:rect l="l" t="t" r="r" b="b"/>
            <a:pathLst>
              <a:path w="76200" h="685800">
                <a:moveTo>
                  <a:pt x="76200" y="609600"/>
                </a:moveTo>
                <a:lnTo>
                  <a:pt x="0" y="609600"/>
                </a:lnTo>
                <a:lnTo>
                  <a:pt x="25400" y="660400"/>
                </a:lnTo>
                <a:lnTo>
                  <a:pt x="25400" y="622300"/>
                </a:lnTo>
                <a:lnTo>
                  <a:pt x="50800" y="622300"/>
                </a:lnTo>
                <a:lnTo>
                  <a:pt x="50800" y="660400"/>
                </a:lnTo>
                <a:lnTo>
                  <a:pt x="76200" y="609600"/>
                </a:lnTo>
                <a:close/>
              </a:path>
              <a:path w="76200" h="685800">
                <a:moveTo>
                  <a:pt x="50800" y="609600"/>
                </a:moveTo>
                <a:lnTo>
                  <a:pt x="50800" y="0"/>
                </a:lnTo>
                <a:lnTo>
                  <a:pt x="25400" y="0"/>
                </a:lnTo>
                <a:lnTo>
                  <a:pt x="25400" y="609600"/>
                </a:lnTo>
                <a:lnTo>
                  <a:pt x="50800" y="609600"/>
                </a:lnTo>
                <a:close/>
              </a:path>
              <a:path w="76200" h="685800">
                <a:moveTo>
                  <a:pt x="50800" y="660400"/>
                </a:moveTo>
                <a:lnTo>
                  <a:pt x="50800" y="622300"/>
                </a:lnTo>
                <a:lnTo>
                  <a:pt x="25400" y="622300"/>
                </a:lnTo>
                <a:lnTo>
                  <a:pt x="25400" y="660400"/>
                </a:lnTo>
                <a:lnTo>
                  <a:pt x="38100" y="685800"/>
                </a:lnTo>
                <a:lnTo>
                  <a:pt x="50800" y="660400"/>
                </a:lnTo>
                <a:close/>
              </a:path>
            </a:pathLst>
          </a:custGeom>
          <a:solidFill>
            <a:srgbClr val="3232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498600" y="4584700"/>
            <a:ext cx="165100" cy="152400"/>
          </a:xfrm>
          <a:custGeom>
            <a:avLst/>
            <a:gdLst/>
            <a:ahLst/>
            <a:cxnLst/>
            <a:rect l="l" t="t" r="r" b="b"/>
            <a:pathLst>
              <a:path w="165100" h="152400">
                <a:moveTo>
                  <a:pt x="0" y="0"/>
                </a:moveTo>
                <a:lnTo>
                  <a:pt x="0" y="152400"/>
                </a:lnTo>
                <a:lnTo>
                  <a:pt x="165100" y="152400"/>
                </a:lnTo>
                <a:lnTo>
                  <a:pt x="1651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657600" y="3810000"/>
            <a:ext cx="2286000" cy="990600"/>
          </a:xfrm>
          <a:prstGeom prst="rect">
            <a:avLst/>
          </a:prstGeom>
          <a:solidFill>
            <a:srgbClr val="E9812E"/>
          </a:solidFill>
          <a:ln w="19050">
            <a:solidFill>
              <a:srgbClr val="03723B"/>
            </a:solidFill>
          </a:ln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2400">
              <a:latin typeface="Times New Roman"/>
              <a:cs typeface="Times New Roman"/>
            </a:endParaRPr>
          </a:p>
          <a:p>
            <a:pPr marL="393700">
              <a:lnSpc>
                <a:spcPct val="100000"/>
              </a:lnSpc>
            </a:pPr>
            <a:r>
              <a:rPr sz="1800" spc="5" dirty="0">
                <a:latin typeface="Arial"/>
                <a:cs typeface="Arial"/>
              </a:rPr>
              <a:t>ERGONOMÍA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699000" y="4889500"/>
            <a:ext cx="76200" cy="685800"/>
          </a:xfrm>
          <a:custGeom>
            <a:avLst/>
            <a:gdLst/>
            <a:ahLst/>
            <a:cxnLst/>
            <a:rect l="l" t="t" r="r" b="b"/>
            <a:pathLst>
              <a:path w="76200" h="685800">
                <a:moveTo>
                  <a:pt x="76200" y="76200"/>
                </a:moveTo>
                <a:lnTo>
                  <a:pt x="38100" y="0"/>
                </a:lnTo>
                <a:lnTo>
                  <a:pt x="0" y="76200"/>
                </a:lnTo>
                <a:lnTo>
                  <a:pt x="25400" y="76200"/>
                </a:lnTo>
                <a:lnTo>
                  <a:pt x="25400" y="63500"/>
                </a:lnTo>
                <a:lnTo>
                  <a:pt x="50800" y="63500"/>
                </a:lnTo>
                <a:lnTo>
                  <a:pt x="50800" y="76200"/>
                </a:lnTo>
                <a:lnTo>
                  <a:pt x="76200" y="76200"/>
                </a:lnTo>
                <a:close/>
              </a:path>
              <a:path w="76200" h="685800">
                <a:moveTo>
                  <a:pt x="50800" y="76200"/>
                </a:moveTo>
                <a:lnTo>
                  <a:pt x="50800" y="63500"/>
                </a:lnTo>
                <a:lnTo>
                  <a:pt x="25400" y="63500"/>
                </a:lnTo>
                <a:lnTo>
                  <a:pt x="25400" y="76200"/>
                </a:lnTo>
                <a:lnTo>
                  <a:pt x="50800" y="76200"/>
                </a:lnTo>
                <a:close/>
              </a:path>
              <a:path w="76200" h="685800">
                <a:moveTo>
                  <a:pt x="50800" y="685800"/>
                </a:moveTo>
                <a:lnTo>
                  <a:pt x="50800" y="76200"/>
                </a:lnTo>
                <a:lnTo>
                  <a:pt x="25400" y="76200"/>
                </a:lnTo>
                <a:lnTo>
                  <a:pt x="25400" y="685800"/>
                </a:lnTo>
                <a:lnTo>
                  <a:pt x="50800" y="685800"/>
                </a:lnTo>
                <a:close/>
              </a:path>
            </a:pathLst>
          </a:custGeom>
          <a:solidFill>
            <a:srgbClr val="3232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755900" y="4318000"/>
            <a:ext cx="762000" cy="76200"/>
          </a:xfrm>
          <a:custGeom>
            <a:avLst/>
            <a:gdLst/>
            <a:ahLst/>
            <a:cxnLst/>
            <a:rect l="l" t="t" r="r" b="b"/>
            <a:pathLst>
              <a:path w="762000" h="76200">
                <a:moveTo>
                  <a:pt x="698499" y="50800"/>
                </a:moveTo>
                <a:lnTo>
                  <a:pt x="698499" y="25400"/>
                </a:lnTo>
                <a:lnTo>
                  <a:pt x="0" y="25400"/>
                </a:lnTo>
                <a:lnTo>
                  <a:pt x="0" y="50800"/>
                </a:lnTo>
                <a:lnTo>
                  <a:pt x="698499" y="50800"/>
                </a:lnTo>
                <a:close/>
              </a:path>
              <a:path w="762000" h="76200">
                <a:moveTo>
                  <a:pt x="761999" y="38100"/>
                </a:moveTo>
                <a:lnTo>
                  <a:pt x="685799" y="0"/>
                </a:lnTo>
                <a:lnTo>
                  <a:pt x="685799" y="25400"/>
                </a:lnTo>
                <a:lnTo>
                  <a:pt x="698499" y="25400"/>
                </a:lnTo>
                <a:lnTo>
                  <a:pt x="698499" y="69850"/>
                </a:lnTo>
                <a:lnTo>
                  <a:pt x="761999" y="38100"/>
                </a:lnTo>
                <a:close/>
              </a:path>
              <a:path w="762000" h="76200">
                <a:moveTo>
                  <a:pt x="698499" y="69850"/>
                </a:moveTo>
                <a:lnTo>
                  <a:pt x="698499" y="50800"/>
                </a:lnTo>
                <a:lnTo>
                  <a:pt x="685799" y="50800"/>
                </a:lnTo>
                <a:lnTo>
                  <a:pt x="685799" y="76200"/>
                </a:lnTo>
                <a:lnTo>
                  <a:pt x="698499" y="69850"/>
                </a:lnTo>
                <a:close/>
              </a:path>
            </a:pathLst>
          </a:custGeom>
          <a:solidFill>
            <a:srgbClr val="3232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172200" y="4318000"/>
            <a:ext cx="685800" cy="76200"/>
          </a:xfrm>
          <a:custGeom>
            <a:avLst/>
            <a:gdLst/>
            <a:ahLst/>
            <a:cxnLst/>
            <a:rect l="l" t="t" r="r" b="b"/>
            <a:pathLst>
              <a:path w="685800" h="76200">
                <a:moveTo>
                  <a:pt x="76200" y="25400"/>
                </a:moveTo>
                <a:lnTo>
                  <a:pt x="76200" y="0"/>
                </a:lnTo>
                <a:lnTo>
                  <a:pt x="0" y="38100"/>
                </a:lnTo>
                <a:lnTo>
                  <a:pt x="63500" y="69850"/>
                </a:lnTo>
                <a:lnTo>
                  <a:pt x="63500" y="25400"/>
                </a:lnTo>
                <a:lnTo>
                  <a:pt x="76200" y="25400"/>
                </a:lnTo>
                <a:close/>
              </a:path>
              <a:path w="685800" h="76200">
                <a:moveTo>
                  <a:pt x="685800" y="50800"/>
                </a:moveTo>
                <a:lnTo>
                  <a:pt x="685800" y="25400"/>
                </a:lnTo>
                <a:lnTo>
                  <a:pt x="63500" y="25400"/>
                </a:lnTo>
                <a:lnTo>
                  <a:pt x="63500" y="50800"/>
                </a:lnTo>
                <a:lnTo>
                  <a:pt x="685800" y="50800"/>
                </a:lnTo>
                <a:close/>
              </a:path>
              <a:path w="685800" h="76200">
                <a:moveTo>
                  <a:pt x="76200" y="76200"/>
                </a:moveTo>
                <a:lnTo>
                  <a:pt x="76200" y="50800"/>
                </a:lnTo>
                <a:lnTo>
                  <a:pt x="63500" y="50800"/>
                </a:lnTo>
                <a:lnTo>
                  <a:pt x="63500" y="69850"/>
                </a:lnTo>
                <a:lnTo>
                  <a:pt x="76200" y="76200"/>
                </a:lnTo>
                <a:close/>
              </a:path>
            </a:pathLst>
          </a:custGeom>
          <a:solidFill>
            <a:srgbClr val="3232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91000" y="2870200"/>
            <a:ext cx="165100" cy="152400"/>
          </a:xfrm>
          <a:custGeom>
            <a:avLst/>
            <a:gdLst/>
            <a:ahLst/>
            <a:cxnLst/>
            <a:rect l="l" t="t" r="r" b="b"/>
            <a:pathLst>
              <a:path w="165100" h="152400">
                <a:moveTo>
                  <a:pt x="0" y="0"/>
                </a:moveTo>
                <a:lnTo>
                  <a:pt x="0" y="152399"/>
                </a:lnTo>
                <a:lnTo>
                  <a:pt x="165100" y="152399"/>
                </a:lnTo>
                <a:lnTo>
                  <a:pt x="1651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191000" y="5969000"/>
            <a:ext cx="165100" cy="152400"/>
          </a:xfrm>
          <a:custGeom>
            <a:avLst/>
            <a:gdLst/>
            <a:ahLst/>
            <a:cxnLst/>
            <a:rect l="l" t="t" r="r" b="b"/>
            <a:pathLst>
              <a:path w="165100" h="152400">
                <a:moveTo>
                  <a:pt x="0" y="0"/>
                </a:moveTo>
                <a:lnTo>
                  <a:pt x="0" y="152400"/>
                </a:lnTo>
                <a:lnTo>
                  <a:pt x="165100" y="152400"/>
                </a:lnTo>
                <a:lnTo>
                  <a:pt x="1651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010400" y="4432300"/>
            <a:ext cx="165100" cy="152400"/>
          </a:xfrm>
          <a:custGeom>
            <a:avLst/>
            <a:gdLst/>
            <a:ahLst/>
            <a:cxnLst/>
            <a:rect l="l" t="t" r="r" b="b"/>
            <a:pathLst>
              <a:path w="165100" h="152400">
                <a:moveTo>
                  <a:pt x="0" y="0"/>
                </a:moveTo>
                <a:lnTo>
                  <a:pt x="0" y="152400"/>
                </a:lnTo>
                <a:lnTo>
                  <a:pt x="165100" y="152400"/>
                </a:lnTo>
                <a:lnTo>
                  <a:pt x="1651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638300" y="4267200"/>
            <a:ext cx="940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Medicina</a:t>
            </a:r>
            <a:endParaRPr sz="18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191000" y="5969000"/>
            <a:ext cx="1155700" cy="0"/>
          </a:xfrm>
          <a:custGeom>
            <a:avLst/>
            <a:gdLst/>
            <a:ahLst/>
            <a:cxnLst/>
            <a:rect l="l" t="t" r="r" b="b"/>
            <a:pathLst>
              <a:path w="1155700">
                <a:moveTo>
                  <a:pt x="0" y="0"/>
                </a:moveTo>
                <a:lnTo>
                  <a:pt x="1155700" y="0"/>
                </a:lnTo>
              </a:path>
            </a:pathLst>
          </a:custGeom>
          <a:ln w="2540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498600" y="4584700"/>
            <a:ext cx="1155700" cy="0"/>
          </a:xfrm>
          <a:custGeom>
            <a:avLst/>
            <a:gdLst/>
            <a:ahLst/>
            <a:cxnLst/>
            <a:rect l="l" t="t" r="r" b="b"/>
            <a:pathLst>
              <a:path w="1155700">
                <a:moveTo>
                  <a:pt x="0" y="0"/>
                </a:moveTo>
                <a:lnTo>
                  <a:pt x="1155700" y="0"/>
                </a:lnTo>
              </a:path>
            </a:pathLst>
          </a:custGeom>
          <a:ln w="2540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010400" y="4419600"/>
            <a:ext cx="1155700" cy="0"/>
          </a:xfrm>
          <a:custGeom>
            <a:avLst/>
            <a:gdLst/>
            <a:ahLst/>
            <a:cxnLst/>
            <a:rect l="l" t="t" r="r" b="b"/>
            <a:pathLst>
              <a:path w="1155700">
                <a:moveTo>
                  <a:pt x="0" y="0"/>
                </a:moveTo>
                <a:lnTo>
                  <a:pt x="1155700" y="0"/>
                </a:lnTo>
              </a:path>
            </a:pathLst>
          </a:custGeom>
          <a:ln w="2540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191000" y="2844800"/>
            <a:ext cx="1143000" cy="0"/>
          </a:xfrm>
          <a:custGeom>
            <a:avLst/>
            <a:gdLst/>
            <a:ahLst/>
            <a:cxnLst/>
            <a:rect l="l" t="t" r="r" b="b"/>
            <a:pathLst>
              <a:path w="1143000">
                <a:moveTo>
                  <a:pt x="0" y="0"/>
                </a:moveTo>
                <a:lnTo>
                  <a:pt x="1143000" y="0"/>
                </a:lnTo>
              </a:path>
            </a:pathLst>
          </a:custGeom>
          <a:ln w="2540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4900" y="2082800"/>
            <a:ext cx="8089900" cy="0"/>
          </a:xfrm>
          <a:custGeom>
            <a:avLst/>
            <a:gdLst/>
            <a:ahLst/>
            <a:cxnLst/>
            <a:rect l="l" t="t" r="r" b="b"/>
            <a:pathLst>
              <a:path w="8089900">
                <a:moveTo>
                  <a:pt x="0" y="0"/>
                </a:moveTo>
                <a:lnTo>
                  <a:pt x="8089900" y="0"/>
                </a:lnTo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01900" y="2171700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928100" y="2082800"/>
            <a:ext cx="279400" cy="304800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50800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400"/>
              </a:spcBef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50900" y="2514600"/>
            <a:ext cx="152400" cy="139700"/>
          </a:xfrm>
          <a:custGeom>
            <a:avLst/>
            <a:gdLst/>
            <a:ahLst/>
            <a:cxnLst/>
            <a:rect l="l" t="t" r="r" b="b"/>
            <a:pathLst>
              <a:path w="152400" h="139700">
                <a:moveTo>
                  <a:pt x="0" y="0"/>
                </a:moveTo>
                <a:lnTo>
                  <a:pt x="0" y="139700"/>
                </a:lnTo>
                <a:lnTo>
                  <a:pt x="152400" y="1397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324600" y="2578100"/>
            <a:ext cx="2311400" cy="3708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362700" y="2565400"/>
            <a:ext cx="2273300" cy="3683000"/>
          </a:xfrm>
          <a:custGeom>
            <a:avLst/>
            <a:gdLst/>
            <a:ahLst/>
            <a:cxnLst/>
            <a:rect l="l" t="t" r="r" b="b"/>
            <a:pathLst>
              <a:path w="2273300" h="3683000">
                <a:moveTo>
                  <a:pt x="0" y="0"/>
                </a:moveTo>
                <a:lnTo>
                  <a:pt x="0" y="3682999"/>
                </a:lnTo>
                <a:lnTo>
                  <a:pt x="2273300" y="3682999"/>
                </a:lnTo>
                <a:lnTo>
                  <a:pt x="2273300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79496" y="2313939"/>
            <a:ext cx="4406900" cy="3683000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980"/>
              </a:spcBef>
            </a:pPr>
            <a:r>
              <a:rPr sz="1600" spc="55" dirty="0">
                <a:latin typeface="Arial"/>
                <a:cs typeface="Arial"/>
              </a:rPr>
              <a:t>Antropometría</a:t>
            </a:r>
            <a:endParaRPr sz="1600">
              <a:latin typeface="Arial"/>
              <a:cs typeface="Arial"/>
            </a:endParaRPr>
          </a:p>
          <a:p>
            <a:pPr marL="406400" marR="5080" indent="-177800">
              <a:lnSpc>
                <a:spcPct val="104200"/>
              </a:lnSpc>
              <a:spcBef>
                <a:spcPts val="800"/>
              </a:spcBef>
              <a:buClr>
                <a:srgbClr val="E9822D"/>
              </a:buClr>
              <a:buChar char="•"/>
              <a:tabLst>
                <a:tab pos="406400" algn="l"/>
              </a:tabLst>
            </a:pPr>
            <a:r>
              <a:rPr sz="1600" spc="15" dirty="0">
                <a:latin typeface="Arial"/>
                <a:cs typeface="Arial"/>
              </a:rPr>
              <a:t>Es </a:t>
            </a:r>
            <a:r>
              <a:rPr sz="1600" spc="50" dirty="0">
                <a:latin typeface="Arial"/>
                <a:cs typeface="Arial"/>
              </a:rPr>
              <a:t>el </a:t>
            </a:r>
            <a:r>
              <a:rPr sz="1600" dirty="0">
                <a:latin typeface="Arial"/>
                <a:cs typeface="Arial"/>
              </a:rPr>
              <a:t>estudio y </a:t>
            </a:r>
            <a:r>
              <a:rPr sz="1600" spc="5" dirty="0">
                <a:latin typeface="Arial"/>
                <a:cs typeface="Arial"/>
              </a:rPr>
              <a:t>medición</a:t>
            </a:r>
            <a:r>
              <a:rPr sz="1600" spc="-3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 </a:t>
            </a:r>
            <a:r>
              <a:rPr sz="1600" spc="-20" dirty="0">
                <a:latin typeface="Arial"/>
                <a:cs typeface="Arial"/>
              </a:rPr>
              <a:t>las </a:t>
            </a:r>
            <a:r>
              <a:rPr sz="1600" spc="-5" dirty="0">
                <a:latin typeface="Arial"/>
                <a:cs typeface="Arial"/>
              </a:rPr>
              <a:t>dimensiones  </a:t>
            </a:r>
            <a:r>
              <a:rPr sz="1600" spc="-10" dirty="0">
                <a:latin typeface="Arial"/>
                <a:cs typeface="Arial"/>
              </a:rPr>
              <a:t>físicas </a:t>
            </a:r>
            <a:r>
              <a:rPr sz="1600" dirty="0">
                <a:latin typeface="Arial"/>
                <a:cs typeface="Arial"/>
              </a:rPr>
              <a:t>y </a:t>
            </a:r>
            <a:r>
              <a:rPr sz="1600" spc="-15" dirty="0">
                <a:latin typeface="Arial"/>
                <a:cs typeface="Arial"/>
              </a:rPr>
              <a:t>funcionales </a:t>
            </a:r>
            <a:r>
              <a:rPr sz="1600" dirty="0">
                <a:latin typeface="Arial"/>
                <a:cs typeface="Arial"/>
              </a:rPr>
              <a:t>del </a:t>
            </a:r>
            <a:r>
              <a:rPr sz="1600" spc="10" dirty="0">
                <a:latin typeface="Arial"/>
                <a:cs typeface="Arial"/>
              </a:rPr>
              <a:t>cuerpo</a:t>
            </a:r>
            <a:r>
              <a:rPr sz="1600" spc="30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humano.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E9822D"/>
              </a:buClr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406400" marR="589280" indent="-177800" algn="just">
              <a:lnSpc>
                <a:spcPct val="100699"/>
              </a:lnSpc>
              <a:buClr>
                <a:srgbClr val="E9822D"/>
              </a:buClr>
              <a:buChar char="•"/>
              <a:tabLst>
                <a:tab pos="406400" algn="l"/>
              </a:tabLst>
            </a:pPr>
            <a:r>
              <a:rPr sz="1600" dirty="0">
                <a:latin typeface="Arial"/>
                <a:cs typeface="Arial"/>
              </a:rPr>
              <a:t>Para </a:t>
            </a:r>
            <a:r>
              <a:rPr sz="1600" spc="5" dirty="0">
                <a:latin typeface="Arial"/>
                <a:cs typeface="Arial"/>
              </a:rPr>
              <a:t>diseñar </a:t>
            </a:r>
            <a:r>
              <a:rPr sz="1600" spc="-20" dirty="0">
                <a:latin typeface="Arial"/>
                <a:cs typeface="Arial"/>
              </a:rPr>
              <a:t>los </a:t>
            </a:r>
            <a:r>
              <a:rPr sz="1600" spc="5" dirty="0">
                <a:latin typeface="Arial"/>
                <a:cs typeface="Arial"/>
              </a:rPr>
              <a:t>espacios </a:t>
            </a:r>
            <a:r>
              <a:rPr sz="1600" dirty="0">
                <a:latin typeface="Arial"/>
                <a:cs typeface="Arial"/>
              </a:rPr>
              <a:t>de </a:t>
            </a:r>
            <a:r>
              <a:rPr sz="1600" spc="-5" dirty="0">
                <a:latin typeface="Arial"/>
                <a:cs typeface="Arial"/>
              </a:rPr>
              <a:t>trabajo,  </a:t>
            </a:r>
            <a:r>
              <a:rPr sz="1600" spc="-10" dirty="0">
                <a:latin typeface="Arial"/>
                <a:cs typeface="Arial"/>
              </a:rPr>
              <a:t>herramientas, </a:t>
            </a:r>
            <a:r>
              <a:rPr sz="1600" spc="10" dirty="0">
                <a:latin typeface="Arial"/>
                <a:cs typeface="Arial"/>
              </a:rPr>
              <a:t>equipo </a:t>
            </a:r>
            <a:r>
              <a:rPr sz="1600" dirty="0">
                <a:latin typeface="Arial"/>
                <a:cs typeface="Arial"/>
              </a:rPr>
              <a:t>de seguridad y  </a:t>
            </a:r>
            <a:r>
              <a:rPr sz="1600" spc="-5" dirty="0">
                <a:latin typeface="Arial"/>
                <a:cs typeface="Arial"/>
              </a:rPr>
              <a:t>protección </a:t>
            </a:r>
            <a:r>
              <a:rPr sz="1600" dirty="0">
                <a:latin typeface="Arial"/>
                <a:cs typeface="Arial"/>
              </a:rPr>
              <a:t>personal, </a:t>
            </a:r>
            <a:r>
              <a:rPr sz="1600" spc="-5" dirty="0">
                <a:latin typeface="Arial"/>
                <a:cs typeface="Arial"/>
              </a:rPr>
              <a:t>considerando</a:t>
            </a:r>
            <a:r>
              <a:rPr sz="1600" spc="-185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los  límites </a:t>
            </a:r>
            <a:r>
              <a:rPr sz="1600" spc="5" dirty="0">
                <a:latin typeface="Arial"/>
                <a:cs typeface="Arial"/>
              </a:rPr>
              <a:t>físicos </a:t>
            </a:r>
            <a:r>
              <a:rPr sz="1600" dirty="0">
                <a:latin typeface="Arial"/>
                <a:cs typeface="Arial"/>
              </a:rPr>
              <a:t>del </a:t>
            </a:r>
            <a:r>
              <a:rPr sz="1600" spc="10" dirty="0">
                <a:latin typeface="Arial"/>
                <a:cs typeface="Arial"/>
              </a:rPr>
              <a:t>cuerpo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humano.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E9822D"/>
              </a:buClr>
              <a:buFont typeface="Arial"/>
              <a:buChar char="•"/>
            </a:pP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10"/>
              </a:spcBef>
            </a:pPr>
            <a:r>
              <a:rPr sz="1600" spc="75" dirty="0">
                <a:latin typeface="Arial"/>
                <a:cs typeface="Arial"/>
              </a:rPr>
              <a:t>Tipos </a:t>
            </a:r>
            <a:r>
              <a:rPr sz="1600" spc="55" dirty="0">
                <a:latin typeface="Arial"/>
                <a:cs typeface="Arial"/>
              </a:rPr>
              <a:t>de</a:t>
            </a:r>
            <a:r>
              <a:rPr sz="1600" spc="-160" dirty="0">
                <a:latin typeface="Arial"/>
                <a:cs typeface="Arial"/>
              </a:rPr>
              <a:t> </a:t>
            </a:r>
            <a:r>
              <a:rPr sz="1600" spc="50" dirty="0">
                <a:latin typeface="Arial"/>
                <a:cs typeface="Arial"/>
              </a:rPr>
              <a:t>antropometría</a:t>
            </a:r>
            <a:endParaRPr sz="1600">
              <a:latin typeface="Arial"/>
              <a:cs typeface="Arial"/>
            </a:endParaRPr>
          </a:p>
          <a:p>
            <a:pPr marL="405765" indent="-177800">
              <a:lnSpc>
                <a:spcPct val="100000"/>
              </a:lnSpc>
              <a:spcBef>
                <a:spcPts val="480"/>
              </a:spcBef>
              <a:buClr>
                <a:srgbClr val="E9822D"/>
              </a:buClr>
              <a:buChar char="•"/>
              <a:tabLst>
                <a:tab pos="406400" algn="l"/>
              </a:tabLst>
            </a:pPr>
            <a:r>
              <a:rPr sz="1600" dirty="0">
                <a:latin typeface="Arial"/>
                <a:cs typeface="Arial"/>
              </a:rPr>
              <a:t>Antropometría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estática</a:t>
            </a:r>
            <a:endParaRPr sz="1600">
              <a:latin typeface="Arial"/>
              <a:cs typeface="Arial"/>
            </a:endParaRPr>
          </a:p>
          <a:p>
            <a:pPr marL="405765" indent="-177800">
              <a:lnSpc>
                <a:spcPct val="100000"/>
              </a:lnSpc>
              <a:spcBef>
                <a:spcPts val="1580"/>
              </a:spcBef>
              <a:buClr>
                <a:srgbClr val="E9822D"/>
              </a:buClr>
              <a:buChar char="•"/>
              <a:tabLst>
                <a:tab pos="406400" algn="l"/>
              </a:tabLst>
            </a:pPr>
            <a:r>
              <a:rPr sz="1600" dirty="0">
                <a:latin typeface="Arial"/>
                <a:cs typeface="Arial"/>
              </a:rPr>
              <a:t>Antropometría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dinámica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50900" y="50165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0"/>
                </a:move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4900" y="2082800"/>
            <a:ext cx="8089900" cy="0"/>
          </a:xfrm>
          <a:custGeom>
            <a:avLst/>
            <a:gdLst/>
            <a:ahLst/>
            <a:cxnLst/>
            <a:rect l="l" t="t" r="r" b="b"/>
            <a:pathLst>
              <a:path w="8089900">
                <a:moveTo>
                  <a:pt x="0" y="0"/>
                </a:moveTo>
                <a:lnTo>
                  <a:pt x="8089900" y="0"/>
                </a:lnTo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01900" y="2171700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19050">
            <a:solidFill>
              <a:srgbClr val="037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928100" y="2092325"/>
            <a:ext cx="279400" cy="295275"/>
          </a:xfrm>
          <a:prstGeom prst="rect">
            <a:avLst/>
          </a:prstGeom>
          <a:solidFill>
            <a:srgbClr val="E9812E"/>
          </a:solidFill>
        </p:spPr>
        <p:txBody>
          <a:bodyPr vert="horz" wrap="square" lIns="0" tIns="41275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325"/>
              </a:spcBef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7100" y="2451100"/>
            <a:ext cx="139700" cy="152400"/>
          </a:xfrm>
          <a:custGeom>
            <a:avLst/>
            <a:gdLst/>
            <a:ahLst/>
            <a:cxnLst/>
            <a:rect l="l" t="t" r="r" b="b"/>
            <a:pathLst>
              <a:path w="139700" h="152400">
                <a:moveTo>
                  <a:pt x="0" y="0"/>
                </a:moveTo>
                <a:lnTo>
                  <a:pt x="0" y="152400"/>
                </a:lnTo>
                <a:lnTo>
                  <a:pt x="139700" y="152400"/>
                </a:lnTo>
                <a:lnTo>
                  <a:pt x="1397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219199" y="2339339"/>
            <a:ext cx="4513580" cy="3238500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1600" spc="60" dirty="0">
                <a:latin typeface="Arial"/>
                <a:cs typeface="Arial"/>
              </a:rPr>
              <a:t>Diseño </a:t>
            </a:r>
            <a:r>
              <a:rPr sz="1600" spc="80" dirty="0">
                <a:latin typeface="Arial"/>
                <a:cs typeface="Arial"/>
              </a:rPr>
              <a:t>ergonómico </a:t>
            </a:r>
            <a:r>
              <a:rPr sz="1600" spc="90" dirty="0">
                <a:latin typeface="Arial"/>
                <a:cs typeface="Arial"/>
              </a:rPr>
              <a:t>y</a:t>
            </a:r>
            <a:r>
              <a:rPr sz="1600" spc="-300" dirty="0">
                <a:latin typeface="Arial"/>
                <a:cs typeface="Arial"/>
              </a:rPr>
              <a:t> </a:t>
            </a:r>
            <a:r>
              <a:rPr sz="1600" spc="20" dirty="0">
                <a:latin typeface="Arial"/>
                <a:cs typeface="Arial"/>
              </a:rPr>
              <a:t>la </a:t>
            </a:r>
            <a:r>
              <a:rPr sz="1600" spc="60" dirty="0">
                <a:latin typeface="Arial"/>
                <a:cs typeface="Arial"/>
              </a:rPr>
              <a:t>antropometría</a:t>
            </a:r>
            <a:endParaRPr sz="1600">
              <a:latin typeface="Arial"/>
              <a:cs typeface="Arial"/>
            </a:endParaRPr>
          </a:p>
          <a:p>
            <a:pPr marL="292100" indent="-177800">
              <a:lnSpc>
                <a:spcPct val="100000"/>
              </a:lnSpc>
              <a:spcBef>
                <a:spcPts val="680"/>
              </a:spcBef>
              <a:buClr>
                <a:srgbClr val="E9822D"/>
              </a:buClr>
              <a:buChar char="•"/>
              <a:tabLst>
                <a:tab pos="292100" algn="l"/>
              </a:tabLst>
            </a:pPr>
            <a:r>
              <a:rPr sz="1600" dirty="0">
                <a:latin typeface="Arial"/>
                <a:cs typeface="Arial"/>
              </a:rPr>
              <a:t>Principio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diseño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20" dirty="0">
                <a:latin typeface="Arial"/>
                <a:cs typeface="Arial"/>
              </a:rPr>
              <a:t>para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indi</a:t>
            </a:r>
            <a:r>
              <a:rPr sz="1600" spc="-305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viduos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10" dirty="0">
                <a:latin typeface="Arial"/>
                <a:cs typeface="Arial"/>
              </a:rPr>
              <a:t>extremos.</a:t>
            </a:r>
            <a:endParaRPr sz="1600">
              <a:latin typeface="Arial"/>
              <a:cs typeface="Arial"/>
            </a:endParaRPr>
          </a:p>
          <a:p>
            <a:pPr marL="292100" indent="-177800">
              <a:lnSpc>
                <a:spcPct val="100000"/>
              </a:lnSpc>
              <a:spcBef>
                <a:spcPts val="1280"/>
              </a:spcBef>
              <a:buClr>
                <a:srgbClr val="E9822D"/>
              </a:buClr>
              <a:buChar char="•"/>
              <a:tabLst>
                <a:tab pos="292100" algn="l"/>
              </a:tabLst>
            </a:pPr>
            <a:r>
              <a:rPr sz="1600" dirty="0">
                <a:latin typeface="Arial"/>
                <a:cs typeface="Arial"/>
              </a:rPr>
              <a:t>Principio de </a:t>
            </a:r>
            <a:r>
              <a:rPr sz="1600" spc="-10" dirty="0">
                <a:latin typeface="Arial"/>
                <a:cs typeface="Arial"/>
              </a:rPr>
              <a:t>diseño </a:t>
            </a:r>
            <a:r>
              <a:rPr sz="1600" spc="20" dirty="0">
                <a:latin typeface="Arial"/>
                <a:cs typeface="Arial"/>
              </a:rPr>
              <a:t>para </a:t>
            </a:r>
            <a:r>
              <a:rPr sz="1600" dirty="0">
                <a:latin typeface="Arial"/>
                <a:cs typeface="Arial"/>
              </a:rPr>
              <a:t>un intervalo</a:t>
            </a:r>
            <a:r>
              <a:rPr sz="1600" spc="-2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ajustable.</a:t>
            </a:r>
            <a:endParaRPr sz="1600">
              <a:latin typeface="Arial"/>
              <a:cs typeface="Arial"/>
            </a:endParaRPr>
          </a:p>
          <a:p>
            <a:pPr marL="292100" indent="-177800">
              <a:lnSpc>
                <a:spcPct val="100000"/>
              </a:lnSpc>
              <a:spcBef>
                <a:spcPts val="1180"/>
              </a:spcBef>
              <a:buClr>
                <a:srgbClr val="E9822D"/>
              </a:buClr>
              <a:buChar char="•"/>
              <a:tabLst>
                <a:tab pos="292100" algn="l"/>
              </a:tabLst>
            </a:pPr>
            <a:r>
              <a:rPr sz="1600" dirty="0">
                <a:latin typeface="Arial"/>
                <a:cs typeface="Arial"/>
              </a:rPr>
              <a:t>Principio de </a:t>
            </a:r>
            <a:r>
              <a:rPr sz="1600" spc="-10" dirty="0">
                <a:latin typeface="Arial"/>
                <a:cs typeface="Arial"/>
              </a:rPr>
              <a:t>diseño </a:t>
            </a:r>
            <a:r>
              <a:rPr sz="1600" spc="20" dirty="0">
                <a:latin typeface="Arial"/>
                <a:cs typeface="Arial"/>
              </a:rPr>
              <a:t>para </a:t>
            </a:r>
            <a:r>
              <a:rPr sz="1600" dirty="0">
                <a:latin typeface="Arial"/>
                <a:cs typeface="Arial"/>
              </a:rPr>
              <a:t>el</a:t>
            </a:r>
            <a:r>
              <a:rPr sz="1600" spc="-18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promedio.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E9822D"/>
              </a:buClr>
              <a:buFont typeface="Arial"/>
              <a:buChar char="•"/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E9822D"/>
              </a:buClr>
              <a:buFont typeface="Arial"/>
              <a:buChar char="•"/>
            </a:pPr>
            <a:endParaRPr sz="1450">
              <a:latin typeface="Times New Roman"/>
              <a:cs typeface="Times New Roman"/>
            </a:endParaRPr>
          </a:p>
          <a:p>
            <a:pPr marL="12700" marR="1435100">
              <a:lnSpc>
                <a:spcPts val="1900"/>
              </a:lnSpc>
            </a:pPr>
            <a:r>
              <a:rPr sz="1600" spc="45" dirty="0">
                <a:latin typeface="Arial"/>
                <a:cs typeface="Arial"/>
              </a:rPr>
              <a:t>Medidas </a:t>
            </a:r>
            <a:r>
              <a:rPr sz="1600" spc="60" dirty="0">
                <a:latin typeface="Arial"/>
                <a:cs typeface="Arial"/>
              </a:rPr>
              <a:t>básicas </a:t>
            </a:r>
            <a:r>
              <a:rPr sz="1600" spc="45" dirty="0">
                <a:latin typeface="Arial"/>
                <a:cs typeface="Arial"/>
              </a:rPr>
              <a:t>para el</a:t>
            </a:r>
            <a:r>
              <a:rPr sz="1600" spc="-280" dirty="0">
                <a:latin typeface="Arial"/>
                <a:cs typeface="Arial"/>
              </a:rPr>
              <a:t> </a:t>
            </a:r>
            <a:r>
              <a:rPr sz="1600" spc="60" dirty="0">
                <a:latin typeface="Arial"/>
                <a:cs typeface="Arial"/>
              </a:rPr>
              <a:t>Diseño  </a:t>
            </a:r>
            <a:r>
              <a:rPr sz="1600" spc="55" dirty="0">
                <a:latin typeface="Arial"/>
                <a:cs typeface="Arial"/>
              </a:rPr>
              <a:t>de </a:t>
            </a:r>
            <a:r>
              <a:rPr sz="1600" spc="80" dirty="0">
                <a:latin typeface="Arial"/>
                <a:cs typeface="Arial"/>
              </a:rPr>
              <a:t>puestos</a:t>
            </a:r>
            <a:r>
              <a:rPr sz="1600" spc="-315" dirty="0">
                <a:latin typeface="Arial"/>
                <a:cs typeface="Arial"/>
              </a:rPr>
              <a:t> </a:t>
            </a:r>
            <a:r>
              <a:rPr sz="1600" spc="55" dirty="0">
                <a:latin typeface="Arial"/>
                <a:cs typeface="Arial"/>
              </a:rPr>
              <a:t>de </a:t>
            </a:r>
            <a:r>
              <a:rPr sz="1600" spc="45" dirty="0">
                <a:latin typeface="Arial"/>
                <a:cs typeface="Arial"/>
              </a:rPr>
              <a:t>Trabajo </a:t>
            </a:r>
            <a:r>
              <a:rPr sz="1600" spc="85" dirty="0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  <a:p>
            <a:pPr marL="279400" indent="-127000">
              <a:lnSpc>
                <a:spcPct val="100000"/>
              </a:lnSpc>
              <a:spcBef>
                <a:spcPts val="1420"/>
              </a:spcBef>
              <a:buClr>
                <a:srgbClr val="E9822D"/>
              </a:buClr>
              <a:buChar char="•"/>
              <a:tabLst>
                <a:tab pos="279400" algn="l"/>
              </a:tabLst>
            </a:pPr>
            <a:r>
              <a:rPr sz="1600" spc="15" dirty="0">
                <a:latin typeface="Arial"/>
                <a:cs typeface="Arial"/>
              </a:rPr>
              <a:t>Posición</a:t>
            </a:r>
            <a:r>
              <a:rPr sz="1600" spc="-14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sentado.</a:t>
            </a:r>
            <a:endParaRPr sz="1600">
              <a:latin typeface="Arial"/>
              <a:cs typeface="Arial"/>
            </a:endParaRPr>
          </a:p>
          <a:p>
            <a:pPr marL="330200" indent="-177800">
              <a:lnSpc>
                <a:spcPct val="100000"/>
              </a:lnSpc>
              <a:spcBef>
                <a:spcPts val="980"/>
              </a:spcBef>
              <a:buClr>
                <a:srgbClr val="E9822D"/>
              </a:buClr>
              <a:buChar char="•"/>
              <a:tabLst>
                <a:tab pos="330200" algn="l"/>
              </a:tabLst>
            </a:pPr>
            <a:r>
              <a:rPr sz="1600" spc="15" dirty="0">
                <a:latin typeface="Arial"/>
                <a:cs typeface="Arial"/>
              </a:rPr>
              <a:t>Posición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-200" dirty="0">
                <a:latin typeface="Arial"/>
                <a:cs typeface="Arial"/>
              </a:rPr>
              <a:t> </a:t>
            </a:r>
            <a:r>
              <a:rPr sz="1600" spc="10" dirty="0">
                <a:latin typeface="Arial"/>
                <a:cs typeface="Arial"/>
              </a:rPr>
              <a:t>pié.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927100" y="4318000"/>
            <a:ext cx="139700" cy="139700"/>
          </a:xfrm>
          <a:custGeom>
            <a:avLst/>
            <a:gdLst/>
            <a:ahLst/>
            <a:cxnLst/>
            <a:rect l="l" t="t" r="r" b="b"/>
            <a:pathLst>
              <a:path w="139700" h="139700">
                <a:moveTo>
                  <a:pt x="0" y="0"/>
                </a:moveTo>
                <a:lnTo>
                  <a:pt x="0" y="139700"/>
                </a:lnTo>
                <a:lnTo>
                  <a:pt x="139700" y="139700"/>
                </a:lnTo>
                <a:lnTo>
                  <a:pt x="1397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969000" y="4102100"/>
            <a:ext cx="2882900" cy="2095500"/>
          </a:xfrm>
          <a:custGeom>
            <a:avLst/>
            <a:gdLst/>
            <a:ahLst/>
            <a:cxnLst/>
            <a:rect l="l" t="t" r="r" b="b"/>
            <a:pathLst>
              <a:path w="2882900" h="2095500">
                <a:moveTo>
                  <a:pt x="0" y="0"/>
                </a:moveTo>
                <a:lnTo>
                  <a:pt x="0" y="2095500"/>
                </a:lnTo>
                <a:lnTo>
                  <a:pt x="2882900" y="2095500"/>
                </a:lnTo>
                <a:lnTo>
                  <a:pt x="28829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98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032500" y="4025900"/>
            <a:ext cx="2882900" cy="2095500"/>
          </a:xfrm>
          <a:custGeom>
            <a:avLst/>
            <a:gdLst/>
            <a:ahLst/>
            <a:cxnLst/>
            <a:rect l="l" t="t" r="r" b="b"/>
            <a:pathLst>
              <a:path w="2882900" h="2095500">
                <a:moveTo>
                  <a:pt x="0" y="0"/>
                </a:moveTo>
                <a:lnTo>
                  <a:pt x="0" y="2095500"/>
                </a:lnTo>
                <a:lnTo>
                  <a:pt x="2882900" y="2095500"/>
                </a:lnTo>
                <a:lnTo>
                  <a:pt x="28829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712200" y="4203700"/>
            <a:ext cx="38100" cy="63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64600" y="4445000"/>
            <a:ext cx="12700" cy="25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032500" y="4038600"/>
            <a:ext cx="2844799" cy="20066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692900" y="6051550"/>
            <a:ext cx="215900" cy="0"/>
          </a:xfrm>
          <a:custGeom>
            <a:avLst/>
            <a:gdLst/>
            <a:ahLst/>
            <a:cxnLst/>
            <a:rect l="l" t="t" r="r" b="b"/>
            <a:pathLst>
              <a:path w="215900">
                <a:moveTo>
                  <a:pt x="0" y="0"/>
                </a:moveTo>
                <a:lnTo>
                  <a:pt x="215900" y="0"/>
                </a:lnTo>
              </a:path>
            </a:pathLst>
          </a:custGeom>
          <a:ln w="12700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200900" y="6045200"/>
            <a:ext cx="1651000" cy="381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019800" y="4013200"/>
            <a:ext cx="2870200" cy="2082800"/>
          </a:xfrm>
          <a:custGeom>
            <a:avLst/>
            <a:gdLst/>
            <a:ahLst/>
            <a:cxnLst/>
            <a:rect l="l" t="t" r="r" b="b"/>
            <a:pathLst>
              <a:path w="2870200" h="2082800">
                <a:moveTo>
                  <a:pt x="0" y="0"/>
                </a:moveTo>
                <a:lnTo>
                  <a:pt x="0" y="2082800"/>
                </a:lnTo>
                <a:lnTo>
                  <a:pt x="2870200" y="2082800"/>
                </a:lnTo>
                <a:lnTo>
                  <a:pt x="2870200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E981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10" dirty="0"/>
              <a:t>Módulo </a:t>
            </a:r>
            <a:r>
              <a:rPr spc="-15" dirty="0"/>
              <a:t>Ergonomía</a:t>
            </a:r>
            <a:r>
              <a:rPr spc="15" dirty="0"/>
              <a:t> </a:t>
            </a:r>
            <a:r>
              <a:rPr spc="-10" dirty="0"/>
              <a:t>Básica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28183</TotalTime>
  <Words>2224</Words>
  <Application>Microsoft Office PowerPoint</Application>
  <PresentationFormat>Personalizado</PresentationFormat>
  <Paragraphs>389</Paragraphs>
  <Slides>49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49</vt:i4>
      </vt:variant>
    </vt:vector>
  </HeadingPairs>
  <TitlesOfParts>
    <vt:vector size="53" baseType="lpstr">
      <vt:lpstr>Arial</vt:lpstr>
      <vt:lpstr>Calibri</vt:lpstr>
      <vt:lpstr>Times New Roman</vt:lpstr>
      <vt:lpstr>Office Theme</vt:lpstr>
      <vt:lpstr>MÓDULO ERGONOMÍA BÁSICA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(Microsoft PowerPoint - Ergonomia b\341sica)</dc:title>
  <dc:creator>Katherine</dc:creator>
  <cp:lastModifiedBy>Ricardo</cp:lastModifiedBy>
  <cp:revision>7</cp:revision>
  <dcterms:created xsi:type="dcterms:W3CDTF">2020-10-15T21:53:59Z</dcterms:created>
  <dcterms:modified xsi:type="dcterms:W3CDTF">2020-11-10T21:10:33Z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2007-07-24T00:00:00Z</vt:filetime>
  </property>
  <property fmtid="{D5CDD505-2E9C-101B-9397-08002B2CF9AE}" pid="3" name="Creator">
    <vt:lpwstr>PScript5.dll Version 5.2</vt:lpwstr>
  </property>
  <property fmtid="{D5CDD505-2E9C-101B-9397-08002B2CF9AE}" pid="4" name="LastSaved">
    <vt:filetime>2020-10-15T00:00:00Z</vt:filetime>
  </property>
</Properties>
</file>