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352" r:id="rId7"/>
    <p:sldId id="261" r:id="rId8"/>
    <p:sldId id="262" r:id="rId9"/>
    <p:sldId id="263" r:id="rId10"/>
    <p:sldId id="264" r:id="rId11"/>
    <p:sldId id="265" r:id="rId12"/>
    <p:sldId id="338" r:id="rId13"/>
    <p:sldId id="343" r:id="rId14"/>
    <p:sldId id="339" r:id="rId15"/>
    <p:sldId id="341" r:id="rId16"/>
    <p:sldId id="340" r:id="rId17"/>
    <p:sldId id="342" r:id="rId18"/>
    <p:sldId id="268" r:id="rId19"/>
    <p:sldId id="266" r:id="rId20"/>
    <p:sldId id="269" r:id="rId21"/>
    <p:sldId id="270" r:id="rId22"/>
    <p:sldId id="271" r:id="rId23"/>
    <p:sldId id="272" r:id="rId24"/>
    <p:sldId id="273" r:id="rId25"/>
    <p:sldId id="276" r:id="rId26"/>
    <p:sldId id="274" r:id="rId27"/>
    <p:sldId id="298" r:id="rId28"/>
    <p:sldId id="275" r:id="rId29"/>
    <p:sldId id="287" r:id="rId30"/>
    <p:sldId id="277" r:id="rId31"/>
    <p:sldId id="278" r:id="rId32"/>
    <p:sldId id="299" r:id="rId33"/>
    <p:sldId id="300" r:id="rId34"/>
    <p:sldId id="291" r:id="rId35"/>
    <p:sldId id="288" r:id="rId36"/>
    <p:sldId id="289" r:id="rId37"/>
    <p:sldId id="292" r:id="rId38"/>
    <p:sldId id="280" r:id="rId39"/>
    <p:sldId id="282" r:id="rId40"/>
    <p:sldId id="293" r:id="rId41"/>
    <p:sldId id="294" r:id="rId42"/>
    <p:sldId id="295" r:id="rId43"/>
    <p:sldId id="296" r:id="rId4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7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68CE695-9F2C-9C43-1F11-0019B793C0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5ACAF582-A0B4-C1CC-3EA7-ED8492145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EFA026-A9CD-40ED-ABEE-33FAF5C7E97C}" type="datetimeFigureOut">
              <a:rPr lang="es-AR" smtClean="0"/>
              <a:t>14/6/2024</a:t>
            </a:fld>
            <a:endParaRPr lang="es-AR"/>
          </a:p>
        </p:txBody>
      </p:sp>
      <p:sp>
        <p:nvSpPr>
          <p:cNvPr id="4" name="Marcador de pie de página 3">
            <a:extLst>
              <a:ext uri="{FF2B5EF4-FFF2-40B4-BE49-F238E27FC236}">
                <a16:creationId xmlns:a16="http://schemas.microsoft.com/office/drawing/2014/main" id="{9491D386-16BB-A75B-EA45-470CECF6FE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id="{0B007CA2-E68E-5530-69D8-0351BB666D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782AF-B623-4C37-A9FD-A48A1E96F771}" type="slidenum">
              <a:rPr lang="es-AR" smtClean="0"/>
              <a:t>‹Nº›</a:t>
            </a:fld>
            <a:endParaRPr lang="es-AR"/>
          </a:p>
        </p:txBody>
      </p:sp>
    </p:spTree>
    <p:extLst>
      <p:ext uri="{BB962C8B-B14F-4D97-AF65-F5344CB8AC3E}">
        <p14:creationId xmlns:p14="http://schemas.microsoft.com/office/powerpoint/2010/main" val="4267323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C14B9-F9E1-444F-A872-E8A7503CD81E}" type="datetimeFigureOut">
              <a:rPr lang="es-AR" smtClean="0"/>
              <a:t>14/6/2024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83CA8-B57E-4CE6-8A69-F553AA3FE320}" type="slidenum">
              <a:rPr lang="es-AR" smtClean="0"/>
              <a:t>‹Nº›</a:t>
            </a:fld>
            <a:endParaRPr lang="es-A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EA27A9B2-4F7F-4318-AD1D-B98AA8E96A5B}" type="datetime1">
              <a:rPr lang="es-AR" smtClean="0"/>
              <a:t>14/6/2024</a:t>
            </a:fld>
            <a:endParaRPr lang="es-AR"/>
          </a:p>
        </p:txBody>
      </p:sp>
      <p:sp>
        <p:nvSpPr>
          <p:cNvPr id="5" name="4 Marcador de pie de página"/>
          <p:cNvSpPr>
            <a:spLocks noGrp="1"/>
          </p:cNvSpPr>
          <p:nvPr>
            <p:ph type="ftr" sz="quarter" idx="11"/>
          </p:nvPr>
        </p:nvSpPr>
        <p:spPr>
          <a:xfrm>
            <a:off x="2587960" y="6343984"/>
            <a:ext cx="3968080" cy="365125"/>
          </a:xfrm>
        </p:spPr>
        <p:txBody>
          <a:bodyPr/>
          <a:lstStyle>
            <a:lvl1pPr>
              <a:defRPr b="1" i="1">
                <a:solidFill>
                  <a:schemeClr val="tx1"/>
                </a:solidFill>
              </a:defRPr>
            </a:lvl1pPr>
          </a:lstStyle>
          <a:p>
            <a:r>
              <a:rPr lang="es-AR" dirty="0"/>
              <a:t>Matemática para Ingeniería Electromecánica - UTN - </a:t>
            </a:r>
            <a:r>
              <a:rPr lang="es-AR" dirty="0" err="1"/>
              <a:t>Frrq</a:t>
            </a:r>
            <a:endParaRPr lang="es-AR" dirty="0"/>
          </a:p>
        </p:txBody>
      </p:sp>
      <p:sp>
        <p:nvSpPr>
          <p:cNvPr id="6" name="5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243285C9-A983-4374-A35F-5252FD9C2956}" type="datetime1">
              <a:rPr lang="es-AR" smtClean="0"/>
              <a:t>14/6/2024</a:t>
            </a:fld>
            <a:endParaRPr lang="es-AR"/>
          </a:p>
        </p:txBody>
      </p:sp>
      <p:sp>
        <p:nvSpPr>
          <p:cNvPr id="5" name="4 Marcador de pie de página"/>
          <p:cNvSpPr>
            <a:spLocks noGrp="1"/>
          </p:cNvSpPr>
          <p:nvPr>
            <p:ph type="ftr" sz="quarter" idx="11"/>
          </p:nvPr>
        </p:nvSpPr>
        <p:spPr/>
        <p:txBody>
          <a:bodyPr/>
          <a:lstStyle/>
          <a:p>
            <a:r>
              <a:rPr lang="es-AR"/>
              <a:t>Matemática para Ingeniería Electromecánica - UTN - Frrq</a:t>
            </a:r>
          </a:p>
        </p:txBody>
      </p:sp>
      <p:sp>
        <p:nvSpPr>
          <p:cNvPr id="6" name="5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5BFAB244-E137-4DD4-A8E4-6375ADB2C1D1}" type="datetime1">
              <a:rPr lang="es-AR" smtClean="0"/>
              <a:t>14/6/2024</a:t>
            </a:fld>
            <a:endParaRPr lang="es-AR"/>
          </a:p>
        </p:txBody>
      </p:sp>
      <p:sp>
        <p:nvSpPr>
          <p:cNvPr id="5" name="4 Marcador de pie de página"/>
          <p:cNvSpPr>
            <a:spLocks noGrp="1"/>
          </p:cNvSpPr>
          <p:nvPr>
            <p:ph type="ftr" sz="quarter" idx="11"/>
          </p:nvPr>
        </p:nvSpPr>
        <p:spPr/>
        <p:txBody>
          <a:bodyPr/>
          <a:lstStyle/>
          <a:p>
            <a:r>
              <a:rPr lang="es-AR"/>
              <a:t>Matemática para Ingeniería Electromecánica - UTN - Frrq</a:t>
            </a:r>
          </a:p>
        </p:txBody>
      </p:sp>
      <p:sp>
        <p:nvSpPr>
          <p:cNvPr id="6" name="5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EE30203F-018F-4524-8B0F-F83A703E44B4}" type="datetime1">
              <a:rPr lang="es-AR" smtClean="0"/>
              <a:t>14/6/2024</a:t>
            </a:fld>
            <a:endParaRPr lang="es-AR"/>
          </a:p>
        </p:txBody>
      </p:sp>
      <p:sp>
        <p:nvSpPr>
          <p:cNvPr id="5" name="4 Marcador de pie de página"/>
          <p:cNvSpPr>
            <a:spLocks noGrp="1"/>
          </p:cNvSpPr>
          <p:nvPr>
            <p:ph type="ftr" sz="quarter" idx="11"/>
          </p:nvPr>
        </p:nvSpPr>
        <p:spPr/>
        <p:txBody>
          <a:bodyPr/>
          <a:lstStyle/>
          <a:p>
            <a:r>
              <a:rPr lang="es-AR"/>
              <a:t>Matemática para Ingeniería Electromecánica - UTN - Frrq</a:t>
            </a:r>
          </a:p>
        </p:txBody>
      </p:sp>
      <p:sp>
        <p:nvSpPr>
          <p:cNvPr id="6" name="5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374DD91-11B6-4591-8E29-D6503C202EE4}" type="datetime1">
              <a:rPr lang="es-AR" smtClean="0"/>
              <a:t>14/6/2024</a:t>
            </a:fld>
            <a:endParaRPr lang="es-AR"/>
          </a:p>
        </p:txBody>
      </p:sp>
      <p:sp>
        <p:nvSpPr>
          <p:cNvPr id="5" name="4 Marcador de pie de página"/>
          <p:cNvSpPr>
            <a:spLocks noGrp="1"/>
          </p:cNvSpPr>
          <p:nvPr>
            <p:ph type="ftr" sz="quarter" idx="11"/>
          </p:nvPr>
        </p:nvSpPr>
        <p:spPr/>
        <p:txBody>
          <a:bodyPr/>
          <a:lstStyle/>
          <a:p>
            <a:r>
              <a:rPr lang="es-AR"/>
              <a:t>Matemática para Ingeniería Electromecánica - UTN - Frrq</a:t>
            </a:r>
          </a:p>
        </p:txBody>
      </p:sp>
      <p:sp>
        <p:nvSpPr>
          <p:cNvPr id="6" name="5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8E9F6C2C-C5DE-4BE6-BF5A-C0720DE80697}" type="datetime1">
              <a:rPr lang="es-AR" smtClean="0"/>
              <a:t>14/6/2024</a:t>
            </a:fld>
            <a:endParaRPr lang="es-AR"/>
          </a:p>
        </p:txBody>
      </p:sp>
      <p:sp>
        <p:nvSpPr>
          <p:cNvPr id="6" name="5 Marcador de pie de página"/>
          <p:cNvSpPr>
            <a:spLocks noGrp="1"/>
          </p:cNvSpPr>
          <p:nvPr>
            <p:ph type="ftr" sz="quarter" idx="11"/>
          </p:nvPr>
        </p:nvSpPr>
        <p:spPr/>
        <p:txBody>
          <a:bodyPr/>
          <a:lstStyle/>
          <a:p>
            <a:r>
              <a:rPr lang="es-AR"/>
              <a:t>Matemática para Ingeniería Electromecánica - UTN - Frrq</a:t>
            </a:r>
          </a:p>
        </p:txBody>
      </p:sp>
      <p:sp>
        <p:nvSpPr>
          <p:cNvPr id="7" name="6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E848B5BC-DDB2-469B-9FC9-973C8B4EF21F}" type="datetime1">
              <a:rPr lang="es-AR" smtClean="0"/>
              <a:t>14/6/2024</a:t>
            </a:fld>
            <a:endParaRPr lang="es-AR"/>
          </a:p>
        </p:txBody>
      </p:sp>
      <p:sp>
        <p:nvSpPr>
          <p:cNvPr id="8" name="7 Marcador de pie de página"/>
          <p:cNvSpPr>
            <a:spLocks noGrp="1"/>
          </p:cNvSpPr>
          <p:nvPr>
            <p:ph type="ftr" sz="quarter" idx="11"/>
          </p:nvPr>
        </p:nvSpPr>
        <p:spPr/>
        <p:txBody>
          <a:bodyPr/>
          <a:lstStyle/>
          <a:p>
            <a:r>
              <a:rPr lang="es-AR"/>
              <a:t>Matemática para Ingeniería Electromecánica - UTN - Frrq</a:t>
            </a:r>
          </a:p>
        </p:txBody>
      </p:sp>
      <p:sp>
        <p:nvSpPr>
          <p:cNvPr id="9" name="8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8C1DBD7F-660E-4CD7-B13B-DB736B9CFB09}" type="datetime1">
              <a:rPr lang="es-AR" smtClean="0"/>
              <a:t>14/6/2024</a:t>
            </a:fld>
            <a:endParaRPr lang="es-AR"/>
          </a:p>
        </p:txBody>
      </p:sp>
      <p:sp>
        <p:nvSpPr>
          <p:cNvPr id="4" name="3 Marcador de pie de página"/>
          <p:cNvSpPr>
            <a:spLocks noGrp="1"/>
          </p:cNvSpPr>
          <p:nvPr>
            <p:ph type="ftr" sz="quarter" idx="11"/>
          </p:nvPr>
        </p:nvSpPr>
        <p:spPr/>
        <p:txBody>
          <a:bodyPr/>
          <a:lstStyle/>
          <a:p>
            <a:r>
              <a:rPr lang="es-AR"/>
              <a:t>Matemática para Ingeniería Electromecánica - UTN - Frrq</a:t>
            </a:r>
          </a:p>
        </p:txBody>
      </p:sp>
      <p:sp>
        <p:nvSpPr>
          <p:cNvPr id="5" name="4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17E0EA-ACE2-407A-A6CA-2F37C69A2D35}" type="datetime1">
              <a:rPr lang="es-AR" smtClean="0"/>
              <a:t>14/6/2024</a:t>
            </a:fld>
            <a:endParaRPr lang="es-AR"/>
          </a:p>
        </p:txBody>
      </p:sp>
      <p:sp>
        <p:nvSpPr>
          <p:cNvPr id="3" name="2 Marcador de pie de página"/>
          <p:cNvSpPr>
            <a:spLocks noGrp="1"/>
          </p:cNvSpPr>
          <p:nvPr>
            <p:ph type="ftr" sz="quarter" idx="11"/>
          </p:nvPr>
        </p:nvSpPr>
        <p:spPr/>
        <p:txBody>
          <a:bodyPr/>
          <a:lstStyle/>
          <a:p>
            <a:r>
              <a:rPr lang="es-AR"/>
              <a:t>Matemática para Ingeniería Electromecánica - UTN - Frrq</a:t>
            </a:r>
          </a:p>
        </p:txBody>
      </p:sp>
      <p:sp>
        <p:nvSpPr>
          <p:cNvPr id="4" name="3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639EFC3-725F-4148-AA77-5E592DEA5F06}" type="datetime1">
              <a:rPr lang="es-AR" smtClean="0"/>
              <a:t>14/6/2024</a:t>
            </a:fld>
            <a:endParaRPr lang="es-AR"/>
          </a:p>
        </p:txBody>
      </p:sp>
      <p:sp>
        <p:nvSpPr>
          <p:cNvPr id="6" name="5 Marcador de pie de página"/>
          <p:cNvSpPr>
            <a:spLocks noGrp="1"/>
          </p:cNvSpPr>
          <p:nvPr>
            <p:ph type="ftr" sz="quarter" idx="11"/>
          </p:nvPr>
        </p:nvSpPr>
        <p:spPr/>
        <p:txBody>
          <a:bodyPr/>
          <a:lstStyle/>
          <a:p>
            <a:r>
              <a:rPr lang="es-AR"/>
              <a:t>Matemática para Ingeniería Electromecánica - UTN - Frrq</a:t>
            </a:r>
          </a:p>
        </p:txBody>
      </p:sp>
      <p:sp>
        <p:nvSpPr>
          <p:cNvPr id="7" name="6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8AC43A-1933-4CBC-A43B-47F3B35899B5}" type="datetime1">
              <a:rPr lang="es-AR" smtClean="0"/>
              <a:t>14/6/2024</a:t>
            </a:fld>
            <a:endParaRPr lang="es-AR"/>
          </a:p>
        </p:txBody>
      </p:sp>
      <p:sp>
        <p:nvSpPr>
          <p:cNvPr id="6" name="5 Marcador de pie de página"/>
          <p:cNvSpPr>
            <a:spLocks noGrp="1"/>
          </p:cNvSpPr>
          <p:nvPr>
            <p:ph type="ftr" sz="quarter" idx="11"/>
          </p:nvPr>
        </p:nvSpPr>
        <p:spPr/>
        <p:txBody>
          <a:bodyPr/>
          <a:lstStyle/>
          <a:p>
            <a:r>
              <a:rPr lang="es-AR"/>
              <a:t>Matemática para Ingeniería Electromecánica - UTN - Frrq</a:t>
            </a:r>
          </a:p>
        </p:txBody>
      </p:sp>
      <p:sp>
        <p:nvSpPr>
          <p:cNvPr id="7" name="6 Marcador de número de diapositiva"/>
          <p:cNvSpPr>
            <a:spLocks noGrp="1"/>
          </p:cNvSpPr>
          <p:nvPr>
            <p:ph type="sldNum" sz="quarter" idx="12"/>
          </p:nvPr>
        </p:nvSpPr>
        <p:spPr/>
        <p:txBody>
          <a:bodyPr/>
          <a:lstStyle/>
          <a:p>
            <a:fld id="{7F18AB7D-6300-468A-8289-DACEC8C7883F}"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45BB6-2C4D-479B-922F-B5EC5C512AF7}" type="datetime1">
              <a:rPr lang="es-AR" smtClean="0"/>
              <a:t>14/6/2024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AR"/>
              <a:t>Matemática para Ingeniería Electromecánica - UTN - Frrq</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8AB7D-6300-468A-8289-DACEC8C7883F}"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0.png"/><Relationship Id="rId5" Type="http://schemas.microsoft.com/office/2007/relationships/hdphoto" Target="../media/hdphoto11.wdp"/><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988840"/>
            <a:ext cx="8496944" cy="1752600"/>
          </a:xfrm>
        </p:spPr>
        <p:txBody>
          <a:bodyPr>
            <a:noAutofit/>
          </a:bodyPr>
          <a:lstStyle/>
          <a:p>
            <a:r>
              <a:rPr lang="es-MX" sz="5400" b="1" i="1" dirty="0">
                <a:latin typeface="Amasis MT Pro Medium" panose="020B0604020202020204" pitchFamily="18" charset="0"/>
              </a:rPr>
              <a:t>Serie  e Integral de  Fourier</a:t>
            </a:r>
            <a:br>
              <a:rPr lang="es-MX" sz="5400" b="1" i="1" dirty="0">
                <a:latin typeface="Amasis MT Pro Medium" panose="020B0604020202020204" pitchFamily="18" charset="0"/>
              </a:rPr>
            </a:br>
            <a:br>
              <a:rPr lang="es-MX" sz="5400" b="1" i="1" dirty="0">
                <a:latin typeface="Amasis MT Pro Medium" panose="020B0604020202020204" pitchFamily="18" charset="0"/>
              </a:rPr>
            </a:br>
            <a:br>
              <a:rPr lang="es-MX" sz="5400" b="1" i="1" dirty="0">
                <a:latin typeface="Amasis MT Pro Medium" panose="020B0604020202020204" pitchFamily="18" charset="0"/>
              </a:rPr>
            </a:br>
            <a:r>
              <a:rPr lang="es-MX" sz="5400" b="1" i="1" dirty="0">
                <a:latin typeface="Amasis MT Pro Medium" panose="020B0604020202020204" pitchFamily="18" charset="0"/>
              </a:rPr>
              <a:t>Transformada de Fourier </a:t>
            </a:r>
            <a:endParaRPr lang="es-AR" sz="5400" b="1" i="1" dirty="0">
              <a:latin typeface="Amasis MT Pro Medium" panose="020B0604020202020204" pitchFamily="18" charset="0"/>
            </a:endParaRPr>
          </a:p>
        </p:txBody>
      </p:sp>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6041" y="1196752"/>
            <a:ext cx="8640960" cy="173881"/>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2700" b="0" i="0" u="none" strike="noStrike" baseline="0" dirty="0">
                <a:latin typeface="TTE1B84BC0t00"/>
              </a:rPr>
            </a:br>
            <a:endParaRPr lang="es-AR" sz="2700" dirty="0"/>
          </a:p>
        </p:txBody>
      </p:sp>
      <p:pic>
        <p:nvPicPr>
          <p:cNvPr id="2" name="Imagen 1">
            <a:extLst>
              <a:ext uri="{FF2B5EF4-FFF2-40B4-BE49-F238E27FC236}">
                <a16:creationId xmlns:a16="http://schemas.microsoft.com/office/drawing/2014/main" id="{02E6096D-C720-CCC8-D8D9-F15B476F2263}"/>
              </a:ext>
            </a:extLst>
          </p:cNvPr>
          <p:cNvPicPr>
            <a:picLocks noChangeAspect="1"/>
          </p:cNvPicPr>
          <p:nvPr/>
        </p:nvPicPr>
        <p:blipFill>
          <a:blip r:embed="rId2"/>
          <a:stretch>
            <a:fillRect/>
          </a:stretch>
        </p:blipFill>
        <p:spPr>
          <a:xfrm>
            <a:off x="2698640" y="6440974"/>
            <a:ext cx="3962743" cy="341406"/>
          </a:xfrm>
          <a:prstGeom prst="rect">
            <a:avLst/>
          </a:prstGeom>
        </p:spPr>
      </p:pic>
      <p:grpSp>
        <p:nvGrpSpPr>
          <p:cNvPr id="8" name="Grupo 7">
            <a:extLst>
              <a:ext uri="{FF2B5EF4-FFF2-40B4-BE49-F238E27FC236}">
                <a16:creationId xmlns:a16="http://schemas.microsoft.com/office/drawing/2014/main" id="{4CED9EB5-DF47-91A8-5935-902FBE5C13E4}"/>
              </a:ext>
            </a:extLst>
          </p:cNvPr>
          <p:cNvGrpSpPr/>
          <p:nvPr/>
        </p:nvGrpSpPr>
        <p:grpSpPr>
          <a:xfrm>
            <a:off x="467544" y="1380402"/>
            <a:ext cx="8424936" cy="5319230"/>
            <a:chOff x="467544" y="1380402"/>
            <a:chExt cx="8424936" cy="5319230"/>
          </a:xfrm>
        </p:grpSpPr>
        <p:pic>
          <p:nvPicPr>
            <p:cNvPr id="6" name="Imagen 5">
              <a:extLst>
                <a:ext uri="{FF2B5EF4-FFF2-40B4-BE49-F238E27FC236}">
                  <a16:creationId xmlns:a16="http://schemas.microsoft.com/office/drawing/2014/main" id="{1B21E631-0CB6-DC6C-69CB-752CADC683C9}"/>
                </a:ext>
              </a:extLst>
            </p:cNvPr>
            <p:cNvPicPr>
              <a:picLocks noChangeAspect="1"/>
            </p:cNvPicPr>
            <p:nvPr/>
          </p:nvPicPr>
          <p:blipFill rotWithShape="1">
            <a:blip r:embed="rId3"/>
            <a:srcRect l="20075" t="20586" r="31100" b="12182"/>
            <a:stretch/>
          </p:blipFill>
          <p:spPr>
            <a:xfrm>
              <a:off x="467544" y="1380402"/>
              <a:ext cx="8424936" cy="5319230"/>
            </a:xfrm>
            <a:prstGeom prst="rect">
              <a:avLst/>
            </a:prstGeom>
          </p:spPr>
        </p:pic>
        <p:pic>
          <p:nvPicPr>
            <p:cNvPr id="7" name="Imagen 6">
              <a:extLst>
                <a:ext uri="{FF2B5EF4-FFF2-40B4-BE49-F238E27FC236}">
                  <a16:creationId xmlns:a16="http://schemas.microsoft.com/office/drawing/2014/main" id="{F287FF36-4FCB-B53B-5E90-45303953FEB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0"/>
                      </a14:imgEffect>
                    </a14:imgLayer>
                  </a14:imgProps>
                </a:ext>
              </a:extLst>
            </a:blip>
            <a:srcRect t="43577" r="19288" b="30546"/>
            <a:stretch/>
          </p:blipFill>
          <p:spPr>
            <a:xfrm>
              <a:off x="971600" y="4996087"/>
              <a:ext cx="7578588" cy="1330321"/>
            </a:xfrm>
            <a:prstGeom prst="rect">
              <a:avLst/>
            </a:prstGeom>
          </p:spPr>
        </p:pic>
      </p:grpSp>
    </p:spTree>
    <p:extLst>
      <p:ext uri="{BB962C8B-B14F-4D97-AF65-F5344CB8AC3E}">
        <p14:creationId xmlns:p14="http://schemas.microsoft.com/office/powerpoint/2010/main" val="296966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6041" y="1196752"/>
            <a:ext cx="8640960" cy="173881"/>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2700" b="0" i="0" u="none" strike="noStrike" baseline="0" dirty="0">
                <a:latin typeface="TTE1B84BC0t00"/>
              </a:rPr>
            </a:br>
            <a:endParaRPr lang="es-AR" sz="2700" dirty="0"/>
          </a:p>
        </p:txBody>
      </p:sp>
      <p:pic>
        <p:nvPicPr>
          <p:cNvPr id="2" name="Imagen 1">
            <a:extLst>
              <a:ext uri="{FF2B5EF4-FFF2-40B4-BE49-F238E27FC236}">
                <a16:creationId xmlns:a16="http://schemas.microsoft.com/office/drawing/2014/main" id="{7CE163EE-9ADD-378B-74B1-D62CB6D71D56}"/>
              </a:ext>
            </a:extLst>
          </p:cNvPr>
          <p:cNvPicPr>
            <a:picLocks noChangeAspect="1"/>
          </p:cNvPicPr>
          <p:nvPr/>
        </p:nvPicPr>
        <p:blipFill>
          <a:blip r:embed="rId2"/>
          <a:stretch>
            <a:fillRect/>
          </a:stretch>
        </p:blipFill>
        <p:spPr>
          <a:xfrm>
            <a:off x="2590628" y="6440974"/>
            <a:ext cx="3962743" cy="341406"/>
          </a:xfrm>
          <a:prstGeom prst="rect">
            <a:avLst/>
          </a:prstGeom>
        </p:spPr>
      </p:pic>
      <p:grpSp>
        <p:nvGrpSpPr>
          <p:cNvPr id="7" name="Grupo 6">
            <a:extLst>
              <a:ext uri="{FF2B5EF4-FFF2-40B4-BE49-F238E27FC236}">
                <a16:creationId xmlns:a16="http://schemas.microsoft.com/office/drawing/2014/main" id="{E41EA886-9071-5C08-2AED-0EB23DA0B0F4}"/>
              </a:ext>
            </a:extLst>
          </p:cNvPr>
          <p:cNvGrpSpPr/>
          <p:nvPr/>
        </p:nvGrpSpPr>
        <p:grpSpPr>
          <a:xfrm>
            <a:off x="0" y="1628800"/>
            <a:ext cx="9144000" cy="3763662"/>
            <a:chOff x="251519" y="620688"/>
            <a:chExt cx="14582445" cy="4771774"/>
          </a:xfrm>
        </p:grpSpPr>
        <p:pic>
          <p:nvPicPr>
            <p:cNvPr id="3" name="Imagen 2">
              <a:extLst>
                <a:ext uri="{FF2B5EF4-FFF2-40B4-BE49-F238E27FC236}">
                  <a16:creationId xmlns:a16="http://schemas.microsoft.com/office/drawing/2014/main" id="{E740994E-36CA-2853-8F38-6F421B8D19D1}"/>
                </a:ext>
              </a:extLst>
            </p:cNvPr>
            <p:cNvPicPr>
              <a:picLocks noChangeAspect="1"/>
            </p:cNvPicPr>
            <p:nvPr/>
          </p:nvPicPr>
          <p:blipFill rotWithShape="1">
            <a:blip r:embed="rId3"/>
            <a:srcRect l="20075" t="34593" r="27162" b="34699"/>
            <a:stretch/>
          </p:blipFill>
          <p:spPr>
            <a:xfrm>
              <a:off x="251519" y="620688"/>
              <a:ext cx="14582445" cy="4771774"/>
            </a:xfrm>
            <a:prstGeom prst="rect">
              <a:avLst/>
            </a:prstGeom>
          </p:spPr>
        </p:pic>
        <p:sp>
          <p:nvSpPr>
            <p:cNvPr id="6" name="Rectángulo 5">
              <a:extLst>
                <a:ext uri="{FF2B5EF4-FFF2-40B4-BE49-F238E27FC236}">
                  <a16:creationId xmlns:a16="http://schemas.microsoft.com/office/drawing/2014/main" id="{4D1A1F67-B46D-E1B4-F1A7-B36C380E64F9}"/>
                </a:ext>
              </a:extLst>
            </p:cNvPr>
            <p:cNvSpPr/>
            <p:nvPr/>
          </p:nvSpPr>
          <p:spPr>
            <a:xfrm>
              <a:off x="7956376" y="1556792"/>
              <a:ext cx="288032" cy="1738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grpSp>
    </p:spTree>
    <p:extLst>
      <p:ext uri="{BB962C8B-B14F-4D97-AF65-F5344CB8AC3E}">
        <p14:creationId xmlns:p14="http://schemas.microsoft.com/office/powerpoint/2010/main" val="97243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457200" y="29095"/>
            <a:ext cx="8229600" cy="1143000"/>
          </a:xfrm>
        </p:spPr>
        <p:txBody>
          <a:bodyPr/>
          <a:lstStyle/>
          <a:p>
            <a:r>
              <a:rPr lang="es-AR" b="1" u="sng" dirty="0"/>
              <a:t>Serie compleja de Fourier</a:t>
            </a:r>
          </a:p>
        </p:txBody>
      </p:sp>
      <p:sp>
        <p:nvSpPr>
          <p:cNvPr id="6" name="Marcador de pie de página 2">
            <a:extLst>
              <a:ext uri="{FF2B5EF4-FFF2-40B4-BE49-F238E27FC236}">
                <a16:creationId xmlns:a16="http://schemas.microsoft.com/office/drawing/2014/main" id="{0A1A03BB-691B-34C0-5C01-D255A83CCF07}"/>
              </a:ext>
            </a:extLst>
          </p:cNvPr>
          <p:cNvSpPr>
            <a:spLocks noGrp="1"/>
          </p:cNvSpPr>
          <p:nvPr>
            <p:ph type="ftr" sz="quarter" idx="11"/>
          </p:nvPr>
        </p:nvSpPr>
        <p:spPr>
          <a:xfrm>
            <a:off x="2587960" y="6564499"/>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pic>
        <p:nvPicPr>
          <p:cNvPr id="7" name="Imagen 6">
            <a:extLst>
              <a:ext uri="{FF2B5EF4-FFF2-40B4-BE49-F238E27FC236}">
                <a16:creationId xmlns:a16="http://schemas.microsoft.com/office/drawing/2014/main" id="{30575625-D1D4-A972-D940-E8B295345AB6}"/>
              </a:ext>
            </a:extLst>
          </p:cNvPr>
          <p:cNvPicPr>
            <a:picLocks noChangeAspect="1"/>
          </p:cNvPicPr>
          <p:nvPr/>
        </p:nvPicPr>
        <p:blipFill rotWithShape="1">
          <a:blip r:embed="rId2"/>
          <a:srcRect t="42998" r="24013" b="16383"/>
          <a:stretch/>
        </p:blipFill>
        <p:spPr>
          <a:xfrm>
            <a:off x="86789" y="3594909"/>
            <a:ext cx="9045530" cy="2718546"/>
          </a:xfrm>
          <a:prstGeom prst="rect">
            <a:avLst/>
          </a:prstGeom>
        </p:spPr>
      </p:pic>
      <p:pic>
        <p:nvPicPr>
          <p:cNvPr id="11" name="Imagen 10">
            <a:extLst>
              <a:ext uri="{FF2B5EF4-FFF2-40B4-BE49-F238E27FC236}">
                <a16:creationId xmlns:a16="http://schemas.microsoft.com/office/drawing/2014/main" id="{E9F6FA71-8D1E-6B77-143F-7B40543F53B8}"/>
              </a:ext>
            </a:extLst>
          </p:cNvPr>
          <p:cNvPicPr>
            <a:picLocks noChangeAspect="1"/>
          </p:cNvPicPr>
          <p:nvPr/>
        </p:nvPicPr>
        <p:blipFill rotWithShape="1">
          <a:blip r:embed="rId3"/>
          <a:srcRect l="40550" t="30390" r="40551" b="48344"/>
          <a:stretch/>
        </p:blipFill>
        <p:spPr>
          <a:xfrm>
            <a:off x="2664798" y="1628668"/>
            <a:ext cx="3889512" cy="2109039"/>
          </a:xfrm>
          <a:prstGeom prst="rect">
            <a:avLst/>
          </a:prstGeom>
        </p:spPr>
      </p:pic>
      <p:sp>
        <p:nvSpPr>
          <p:cNvPr id="4" name="CuadroTexto 3">
            <a:extLst>
              <a:ext uri="{FF2B5EF4-FFF2-40B4-BE49-F238E27FC236}">
                <a16:creationId xmlns:a16="http://schemas.microsoft.com/office/drawing/2014/main" id="{1D6CAABD-DE93-8774-22CC-B47F03F01F02}"/>
              </a:ext>
            </a:extLst>
          </p:cNvPr>
          <p:cNvSpPr txBox="1"/>
          <p:nvPr/>
        </p:nvSpPr>
        <p:spPr>
          <a:xfrm>
            <a:off x="152302" y="1192306"/>
            <a:ext cx="8914504" cy="461665"/>
          </a:xfrm>
          <a:prstGeom prst="rect">
            <a:avLst/>
          </a:prstGeom>
          <a:noFill/>
        </p:spPr>
        <p:txBody>
          <a:bodyPr wrap="square" rtlCol="0">
            <a:spAutoFit/>
          </a:bodyPr>
          <a:lstStyle/>
          <a:p>
            <a:r>
              <a:rPr lang="es-ES" sz="2400" i="1" dirty="0">
                <a:highlight>
                  <a:srgbClr val="00FFFF"/>
                </a:highlight>
              </a:rPr>
              <a:t>Se desea hallar la serie compleja de Fourier de la función periódica :</a:t>
            </a:r>
            <a:endParaRPr lang="es-AR" sz="2400" i="1" dirty="0">
              <a:highlight>
                <a:srgbClr val="00FFFF"/>
              </a:highlight>
            </a:endParaRPr>
          </a:p>
        </p:txBody>
      </p:sp>
    </p:spTree>
    <p:extLst>
      <p:ext uri="{BB962C8B-B14F-4D97-AF65-F5344CB8AC3E}">
        <p14:creationId xmlns:p14="http://schemas.microsoft.com/office/powerpoint/2010/main" val="168357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457200" y="29095"/>
            <a:ext cx="8229600" cy="1143000"/>
          </a:xfrm>
        </p:spPr>
        <p:txBody>
          <a:bodyPr/>
          <a:lstStyle/>
          <a:p>
            <a:r>
              <a:rPr lang="es-AR" b="1" u="sng" dirty="0"/>
              <a:t>Serie compleja de Fourier</a:t>
            </a:r>
          </a:p>
        </p:txBody>
      </p:sp>
      <p:sp>
        <p:nvSpPr>
          <p:cNvPr id="6" name="Marcador de pie de página 2">
            <a:extLst>
              <a:ext uri="{FF2B5EF4-FFF2-40B4-BE49-F238E27FC236}">
                <a16:creationId xmlns:a16="http://schemas.microsoft.com/office/drawing/2014/main" id="{0A1A03BB-691B-34C0-5C01-D255A83CCF07}"/>
              </a:ext>
            </a:extLst>
          </p:cNvPr>
          <p:cNvSpPr>
            <a:spLocks noGrp="1"/>
          </p:cNvSpPr>
          <p:nvPr>
            <p:ph type="ftr" sz="quarter" idx="11"/>
          </p:nvPr>
        </p:nvSpPr>
        <p:spPr>
          <a:xfrm>
            <a:off x="2587960" y="6564499"/>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pic>
        <p:nvPicPr>
          <p:cNvPr id="4" name="Imagen 3">
            <a:extLst>
              <a:ext uri="{FF2B5EF4-FFF2-40B4-BE49-F238E27FC236}">
                <a16:creationId xmlns:a16="http://schemas.microsoft.com/office/drawing/2014/main" id="{451F0694-8CBD-E8A9-D9B9-0C32F49119A8}"/>
              </a:ext>
            </a:extLst>
          </p:cNvPr>
          <p:cNvPicPr>
            <a:picLocks noChangeAspect="1"/>
          </p:cNvPicPr>
          <p:nvPr/>
        </p:nvPicPr>
        <p:blipFill rotWithShape="1">
          <a:blip r:embed="rId2"/>
          <a:srcRect l="1963" t="41030" r="64962" b="30389"/>
          <a:stretch/>
        </p:blipFill>
        <p:spPr>
          <a:xfrm>
            <a:off x="1835696" y="1090630"/>
            <a:ext cx="5040560" cy="2448929"/>
          </a:xfrm>
          <a:prstGeom prst="rect">
            <a:avLst/>
          </a:prstGeom>
        </p:spPr>
      </p:pic>
      <p:pic>
        <p:nvPicPr>
          <p:cNvPr id="5" name="Imagen 4">
            <a:extLst>
              <a:ext uri="{FF2B5EF4-FFF2-40B4-BE49-F238E27FC236}">
                <a16:creationId xmlns:a16="http://schemas.microsoft.com/office/drawing/2014/main" id="{DF4913FA-0513-276E-207E-CEDF0DEBD55E}"/>
              </a:ext>
            </a:extLst>
          </p:cNvPr>
          <p:cNvPicPr>
            <a:picLocks noChangeAspect="1"/>
          </p:cNvPicPr>
          <p:nvPr/>
        </p:nvPicPr>
        <p:blipFill>
          <a:blip r:embed="rId3"/>
          <a:stretch>
            <a:fillRect/>
          </a:stretch>
        </p:blipFill>
        <p:spPr>
          <a:xfrm>
            <a:off x="206885" y="3625055"/>
            <a:ext cx="8730229" cy="2621507"/>
          </a:xfrm>
          <a:prstGeom prst="rect">
            <a:avLst/>
          </a:prstGeom>
        </p:spPr>
      </p:pic>
    </p:spTree>
    <p:extLst>
      <p:ext uri="{BB962C8B-B14F-4D97-AF65-F5344CB8AC3E}">
        <p14:creationId xmlns:p14="http://schemas.microsoft.com/office/powerpoint/2010/main" val="32022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62515E2F-048B-FB91-E5C4-2CFA61FEF68C}"/>
              </a:ext>
            </a:extLst>
          </p:cNvPr>
          <p:cNvSpPr>
            <a:spLocks noGrp="1"/>
          </p:cNvSpPr>
          <p:nvPr>
            <p:ph type="ftr" sz="quarter" idx="11"/>
          </p:nvPr>
        </p:nvSpPr>
        <p:spPr>
          <a:xfrm>
            <a:off x="3124200" y="6525344"/>
            <a:ext cx="3896072" cy="196131"/>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pic>
        <p:nvPicPr>
          <p:cNvPr id="5" name="Imagen 4">
            <a:extLst>
              <a:ext uri="{FF2B5EF4-FFF2-40B4-BE49-F238E27FC236}">
                <a16:creationId xmlns:a16="http://schemas.microsoft.com/office/drawing/2014/main" id="{A8C9EC30-D56C-3EBB-5616-ADC4718A93CF}"/>
              </a:ext>
            </a:extLst>
          </p:cNvPr>
          <p:cNvPicPr>
            <a:picLocks noChangeAspect="1"/>
          </p:cNvPicPr>
          <p:nvPr/>
        </p:nvPicPr>
        <p:blipFill>
          <a:blip r:embed="rId2"/>
          <a:stretch>
            <a:fillRect/>
          </a:stretch>
        </p:blipFill>
        <p:spPr>
          <a:xfrm>
            <a:off x="456843" y="103274"/>
            <a:ext cx="8230313" cy="1243692"/>
          </a:xfrm>
          <a:prstGeom prst="rect">
            <a:avLst/>
          </a:prstGeom>
        </p:spPr>
      </p:pic>
      <p:pic>
        <p:nvPicPr>
          <p:cNvPr id="7" name="Imagen 6">
            <a:extLst>
              <a:ext uri="{FF2B5EF4-FFF2-40B4-BE49-F238E27FC236}">
                <a16:creationId xmlns:a16="http://schemas.microsoft.com/office/drawing/2014/main" id="{CA1CFDC3-1E6D-0A17-E9B8-765A5EF94B74}"/>
              </a:ext>
            </a:extLst>
          </p:cNvPr>
          <p:cNvPicPr>
            <a:picLocks noChangeAspect="1"/>
          </p:cNvPicPr>
          <p:nvPr/>
        </p:nvPicPr>
        <p:blipFill rotWithShape="1">
          <a:blip r:embed="rId3"/>
          <a:srcRect t="41596" r="23226" b="27589"/>
          <a:stretch/>
        </p:blipFill>
        <p:spPr>
          <a:xfrm>
            <a:off x="0" y="1394560"/>
            <a:ext cx="9144000" cy="2063412"/>
          </a:xfrm>
          <a:prstGeom prst="rect">
            <a:avLst/>
          </a:prstGeom>
        </p:spPr>
      </p:pic>
      <p:pic>
        <p:nvPicPr>
          <p:cNvPr id="9" name="Imagen 8">
            <a:extLst>
              <a:ext uri="{FF2B5EF4-FFF2-40B4-BE49-F238E27FC236}">
                <a16:creationId xmlns:a16="http://schemas.microsoft.com/office/drawing/2014/main" id="{01D80051-E5FF-62C3-8DC5-1A38BA46A531}"/>
              </a:ext>
            </a:extLst>
          </p:cNvPr>
          <p:cNvPicPr>
            <a:picLocks noChangeAspect="1"/>
          </p:cNvPicPr>
          <p:nvPr/>
        </p:nvPicPr>
        <p:blipFill rotWithShape="1">
          <a:blip r:embed="rId4"/>
          <a:srcRect t="57003" r="56300" b="38795"/>
          <a:stretch/>
        </p:blipFill>
        <p:spPr>
          <a:xfrm>
            <a:off x="33145" y="3457972"/>
            <a:ext cx="9077710" cy="480738"/>
          </a:xfrm>
          <a:prstGeom prst="rect">
            <a:avLst/>
          </a:prstGeom>
        </p:spPr>
      </p:pic>
      <p:pic>
        <p:nvPicPr>
          <p:cNvPr id="11" name="Imagen 10">
            <a:extLst>
              <a:ext uri="{FF2B5EF4-FFF2-40B4-BE49-F238E27FC236}">
                <a16:creationId xmlns:a16="http://schemas.microsoft.com/office/drawing/2014/main" id="{7BFFF456-21DD-E236-4AA6-652ED1D38ACA}"/>
              </a:ext>
            </a:extLst>
          </p:cNvPr>
          <p:cNvPicPr>
            <a:picLocks noChangeAspect="1"/>
          </p:cNvPicPr>
          <p:nvPr/>
        </p:nvPicPr>
        <p:blipFill rotWithShape="1">
          <a:blip r:embed="rId5"/>
          <a:srcRect l="7439" t="50000" r="21651" b="17785"/>
          <a:stretch/>
        </p:blipFill>
        <p:spPr>
          <a:xfrm>
            <a:off x="33146" y="3938710"/>
            <a:ext cx="9077710" cy="2318659"/>
          </a:xfrm>
          <a:prstGeom prst="rect">
            <a:avLst/>
          </a:prstGeom>
        </p:spPr>
      </p:pic>
    </p:spTree>
    <p:extLst>
      <p:ext uri="{BB962C8B-B14F-4D97-AF65-F5344CB8AC3E}">
        <p14:creationId xmlns:p14="http://schemas.microsoft.com/office/powerpoint/2010/main" val="119089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62515E2F-048B-FB91-E5C4-2CFA61FEF68C}"/>
              </a:ext>
            </a:extLst>
          </p:cNvPr>
          <p:cNvSpPr>
            <a:spLocks noGrp="1"/>
          </p:cNvSpPr>
          <p:nvPr>
            <p:ph type="ftr" sz="quarter" idx="11"/>
          </p:nvPr>
        </p:nvSpPr>
        <p:spPr>
          <a:xfrm>
            <a:off x="3124200" y="6525344"/>
            <a:ext cx="3896072" cy="196131"/>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pic>
        <p:nvPicPr>
          <p:cNvPr id="5" name="Imagen 4">
            <a:extLst>
              <a:ext uri="{FF2B5EF4-FFF2-40B4-BE49-F238E27FC236}">
                <a16:creationId xmlns:a16="http://schemas.microsoft.com/office/drawing/2014/main" id="{A8C9EC30-D56C-3EBB-5616-ADC4718A93CF}"/>
              </a:ext>
            </a:extLst>
          </p:cNvPr>
          <p:cNvPicPr>
            <a:picLocks noChangeAspect="1"/>
          </p:cNvPicPr>
          <p:nvPr/>
        </p:nvPicPr>
        <p:blipFill>
          <a:blip r:embed="rId2"/>
          <a:stretch>
            <a:fillRect/>
          </a:stretch>
        </p:blipFill>
        <p:spPr>
          <a:xfrm>
            <a:off x="456843" y="103274"/>
            <a:ext cx="8230313" cy="1243692"/>
          </a:xfrm>
          <a:prstGeom prst="rect">
            <a:avLst/>
          </a:prstGeom>
        </p:spPr>
      </p:pic>
      <p:pic>
        <p:nvPicPr>
          <p:cNvPr id="8" name="Imagen 7">
            <a:extLst>
              <a:ext uri="{FF2B5EF4-FFF2-40B4-BE49-F238E27FC236}">
                <a16:creationId xmlns:a16="http://schemas.microsoft.com/office/drawing/2014/main" id="{C4316AC2-8409-160B-9D9B-FE4AED9080E5}"/>
              </a:ext>
            </a:extLst>
          </p:cNvPr>
          <p:cNvPicPr>
            <a:picLocks noChangeAspect="1"/>
          </p:cNvPicPr>
          <p:nvPr/>
        </p:nvPicPr>
        <p:blipFill rotWithShape="1">
          <a:blip r:embed="rId3"/>
          <a:srcRect t="41596" r="55512" b="14983"/>
          <a:stretch/>
        </p:blipFill>
        <p:spPr>
          <a:xfrm>
            <a:off x="1296144" y="1052736"/>
            <a:ext cx="5724128" cy="3141066"/>
          </a:xfrm>
          <a:prstGeom prst="rect">
            <a:avLst/>
          </a:prstGeom>
        </p:spPr>
      </p:pic>
      <p:pic>
        <p:nvPicPr>
          <p:cNvPr id="6" name="Imagen 5">
            <a:extLst>
              <a:ext uri="{FF2B5EF4-FFF2-40B4-BE49-F238E27FC236}">
                <a16:creationId xmlns:a16="http://schemas.microsoft.com/office/drawing/2014/main" id="{E9E834BD-5CC7-86E6-74E3-1DEEA800871C}"/>
              </a:ext>
            </a:extLst>
          </p:cNvPr>
          <p:cNvPicPr>
            <a:picLocks noChangeAspect="1"/>
          </p:cNvPicPr>
          <p:nvPr/>
        </p:nvPicPr>
        <p:blipFill rotWithShape="1">
          <a:blip r:embed="rId4"/>
          <a:srcRect t="44397" r="50000" b="16655"/>
          <a:stretch/>
        </p:blipFill>
        <p:spPr>
          <a:xfrm>
            <a:off x="1295609" y="4018475"/>
            <a:ext cx="5724128" cy="2506869"/>
          </a:xfrm>
          <a:prstGeom prst="rect">
            <a:avLst/>
          </a:prstGeom>
        </p:spPr>
      </p:pic>
    </p:spTree>
    <p:extLst>
      <p:ext uri="{BB962C8B-B14F-4D97-AF65-F5344CB8AC3E}">
        <p14:creationId xmlns:p14="http://schemas.microsoft.com/office/powerpoint/2010/main" val="117175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62515E2F-048B-FB91-E5C4-2CFA61FEF68C}"/>
              </a:ext>
            </a:extLst>
          </p:cNvPr>
          <p:cNvSpPr>
            <a:spLocks noGrp="1"/>
          </p:cNvSpPr>
          <p:nvPr>
            <p:ph type="ftr" sz="quarter" idx="11"/>
          </p:nvPr>
        </p:nvSpPr>
        <p:spPr>
          <a:xfrm>
            <a:off x="3124200" y="6525344"/>
            <a:ext cx="3896072" cy="196131"/>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pic>
        <p:nvPicPr>
          <p:cNvPr id="5" name="Imagen 4">
            <a:extLst>
              <a:ext uri="{FF2B5EF4-FFF2-40B4-BE49-F238E27FC236}">
                <a16:creationId xmlns:a16="http://schemas.microsoft.com/office/drawing/2014/main" id="{A8C9EC30-D56C-3EBB-5616-ADC4718A93CF}"/>
              </a:ext>
            </a:extLst>
          </p:cNvPr>
          <p:cNvPicPr>
            <a:picLocks noChangeAspect="1"/>
          </p:cNvPicPr>
          <p:nvPr/>
        </p:nvPicPr>
        <p:blipFill>
          <a:blip r:embed="rId2"/>
          <a:stretch>
            <a:fillRect/>
          </a:stretch>
        </p:blipFill>
        <p:spPr>
          <a:xfrm>
            <a:off x="456843" y="103274"/>
            <a:ext cx="8230313" cy="1243692"/>
          </a:xfrm>
          <a:prstGeom prst="rect">
            <a:avLst/>
          </a:prstGeom>
        </p:spPr>
      </p:pic>
      <p:pic>
        <p:nvPicPr>
          <p:cNvPr id="3" name="Imagen 2">
            <a:extLst>
              <a:ext uri="{FF2B5EF4-FFF2-40B4-BE49-F238E27FC236}">
                <a16:creationId xmlns:a16="http://schemas.microsoft.com/office/drawing/2014/main" id="{1F97C518-819B-0030-5940-89E7D5EFAE4A}"/>
              </a:ext>
            </a:extLst>
          </p:cNvPr>
          <p:cNvPicPr>
            <a:picLocks noChangeAspect="1"/>
          </p:cNvPicPr>
          <p:nvPr/>
        </p:nvPicPr>
        <p:blipFill rotWithShape="1">
          <a:blip r:embed="rId3"/>
          <a:srcRect t="68360" r="19288" b="16384"/>
          <a:stretch/>
        </p:blipFill>
        <p:spPr>
          <a:xfrm>
            <a:off x="28280" y="3101208"/>
            <a:ext cx="9139028" cy="971196"/>
          </a:xfrm>
          <a:prstGeom prst="rect">
            <a:avLst/>
          </a:prstGeom>
        </p:spPr>
      </p:pic>
      <p:pic>
        <p:nvPicPr>
          <p:cNvPr id="6" name="Imagen 5">
            <a:extLst>
              <a:ext uri="{FF2B5EF4-FFF2-40B4-BE49-F238E27FC236}">
                <a16:creationId xmlns:a16="http://schemas.microsoft.com/office/drawing/2014/main" id="{A82A6C91-C89D-95C5-AF32-E4EAB1FE601E}"/>
              </a:ext>
            </a:extLst>
          </p:cNvPr>
          <p:cNvPicPr>
            <a:picLocks noChangeAspect="1"/>
          </p:cNvPicPr>
          <p:nvPr/>
        </p:nvPicPr>
        <p:blipFill rotWithShape="1">
          <a:blip r:embed="rId4"/>
          <a:srcRect t="40583" r="24801" b="40526"/>
          <a:stretch/>
        </p:blipFill>
        <p:spPr>
          <a:xfrm>
            <a:off x="1" y="1809718"/>
            <a:ext cx="9144000" cy="1291490"/>
          </a:xfrm>
          <a:prstGeom prst="rect">
            <a:avLst/>
          </a:prstGeom>
        </p:spPr>
      </p:pic>
    </p:spTree>
    <p:extLst>
      <p:ext uri="{BB962C8B-B14F-4D97-AF65-F5344CB8AC3E}">
        <p14:creationId xmlns:p14="http://schemas.microsoft.com/office/powerpoint/2010/main" val="379738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62515E2F-048B-FB91-E5C4-2CFA61FEF68C}"/>
              </a:ext>
            </a:extLst>
          </p:cNvPr>
          <p:cNvSpPr>
            <a:spLocks noGrp="1"/>
          </p:cNvSpPr>
          <p:nvPr>
            <p:ph type="ftr" sz="quarter" idx="11"/>
          </p:nvPr>
        </p:nvSpPr>
        <p:spPr>
          <a:xfrm>
            <a:off x="3124200" y="6525344"/>
            <a:ext cx="3896072" cy="196131"/>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pic>
        <p:nvPicPr>
          <p:cNvPr id="5" name="Imagen 4">
            <a:extLst>
              <a:ext uri="{FF2B5EF4-FFF2-40B4-BE49-F238E27FC236}">
                <a16:creationId xmlns:a16="http://schemas.microsoft.com/office/drawing/2014/main" id="{A8C9EC30-D56C-3EBB-5616-ADC4718A93CF}"/>
              </a:ext>
            </a:extLst>
          </p:cNvPr>
          <p:cNvPicPr>
            <a:picLocks noChangeAspect="1"/>
          </p:cNvPicPr>
          <p:nvPr/>
        </p:nvPicPr>
        <p:blipFill>
          <a:blip r:embed="rId2"/>
          <a:stretch>
            <a:fillRect/>
          </a:stretch>
        </p:blipFill>
        <p:spPr>
          <a:xfrm>
            <a:off x="456843" y="103274"/>
            <a:ext cx="8230313" cy="1243692"/>
          </a:xfrm>
          <a:prstGeom prst="rect">
            <a:avLst/>
          </a:prstGeom>
        </p:spPr>
      </p:pic>
      <p:pic>
        <p:nvPicPr>
          <p:cNvPr id="9" name="Imagen 8">
            <a:extLst>
              <a:ext uri="{FF2B5EF4-FFF2-40B4-BE49-F238E27FC236}">
                <a16:creationId xmlns:a16="http://schemas.microsoft.com/office/drawing/2014/main" id="{46C75018-C004-4EFD-ECA0-EF023F324C01}"/>
              </a:ext>
            </a:extLst>
          </p:cNvPr>
          <p:cNvPicPr>
            <a:picLocks noChangeAspect="1"/>
          </p:cNvPicPr>
          <p:nvPr/>
        </p:nvPicPr>
        <p:blipFill>
          <a:blip r:embed="rId3"/>
          <a:stretch>
            <a:fillRect/>
          </a:stretch>
        </p:blipFill>
        <p:spPr>
          <a:xfrm>
            <a:off x="983538" y="1150835"/>
            <a:ext cx="7558534" cy="4997031"/>
          </a:xfrm>
          <a:prstGeom prst="rect">
            <a:avLst/>
          </a:prstGeom>
        </p:spPr>
      </p:pic>
    </p:spTree>
    <p:extLst>
      <p:ext uri="{BB962C8B-B14F-4D97-AF65-F5344CB8AC3E}">
        <p14:creationId xmlns:p14="http://schemas.microsoft.com/office/powerpoint/2010/main" val="175575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0" y="1844824"/>
            <a:ext cx="9144000" cy="167666"/>
          </a:xfrm>
        </p:spPr>
        <p:txBody>
          <a:bodyPr>
            <a:normAutofit fontScale="90000"/>
          </a:bodyPr>
          <a:lstStyle/>
          <a:p>
            <a:r>
              <a:rPr lang="es-AR" b="1" u="sng" dirty="0">
                <a:latin typeface="TTE1B84BC0t00"/>
              </a:rPr>
              <a:t>Integral </a:t>
            </a:r>
            <a:r>
              <a:rPr lang="es-AR" b="1" i="0" u="sng" strike="noStrike" baseline="0" dirty="0">
                <a:latin typeface="TTE1B84BC0t00"/>
              </a:rPr>
              <a:t> de Fourier</a:t>
            </a:r>
            <a:br>
              <a:rPr lang="es-AR" b="1" i="0" u="sng" strike="noStrike" baseline="0" dirty="0">
                <a:latin typeface="TTE1B84BC0t00"/>
              </a:rPr>
            </a:br>
            <a:br>
              <a:rPr lang="es-AR" sz="2700" b="0" i="0" u="none" strike="noStrike" baseline="0" dirty="0">
                <a:latin typeface="TTE1B84BC0t00"/>
              </a:rPr>
            </a:br>
            <a:r>
              <a:rPr lang="es-AR" sz="2900" b="0" i="1" u="none" strike="noStrike" baseline="0" dirty="0">
                <a:latin typeface="TTE1B84BC0t00"/>
              </a:rPr>
              <a:t>La serie de Fourier pued</a:t>
            </a:r>
            <a:r>
              <a:rPr lang="es-AR" sz="2900" i="1" dirty="0">
                <a:latin typeface="TTE1B84BC0t00"/>
              </a:rPr>
              <a:t>e </a:t>
            </a:r>
            <a:r>
              <a:rPr lang="es-MX" sz="2900" i="1" dirty="0">
                <a:latin typeface="TTE1B84BC0t00"/>
              </a:rPr>
              <a:t>representar a una función f(x)  periódica</a:t>
            </a:r>
            <a:r>
              <a:rPr lang="es-ES" sz="2900" i="1" dirty="0">
                <a:latin typeface="TTE1B84BC0t00"/>
              </a:rPr>
              <a:t>.</a:t>
            </a:r>
            <a:br>
              <a:rPr lang="es-ES" sz="3100" i="1" dirty="0">
                <a:latin typeface="TTE1B84BC0t00"/>
              </a:rPr>
            </a:br>
            <a:r>
              <a:rPr lang="es-MX" sz="3100" i="1" dirty="0">
                <a:latin typeface="TTE1B84BC0t00"/>
              </a:rPr>
              <a:t> Si se quiere representar una </a:t>
            </a:r>
            <a:r>
              <a:rPr lang="es-ES" sz="3100" i="1" dirty="0">
                <a:latin typeface="TTE1B84BC0t00"/>
              </a:rPr>
              <a:t>f(x)</a:t>
            </a:r>
            <a:r>
              <a:rPr lang="es-MX" sz="3100" i="1" dirty="0">
                <a:latin typeface="TTE1B84BC0t00"/>
              </a:rPr>
              <a:t> no periódica sobre todo el dominio deberemos utilizar un nuevo concepto llamado </a:t>
            </a:r>
            <a:r>
              <a:rPr lang="es-MX" sz="3100" b="1" i="1" dirty="0">
                <a:latin typeface="TTE1B84BC0t00"/>
              </a:rPr>
              <a:t>Integral de Fourier </a:t>
            </a:r>
            <a:r>
              <a:rPr lang="es-MX" sz="3100" i="1" dirty="0">
                <a:latin typeface="TTE1B84BC0t00"/>
              </a:rPr>
              <a:t>de la función</a:t>
            </a:r>
            <a:r>
              <a:rPr lang="es-ES" sz="3100" i="1" dirty="0">
                <a:latin typeface="TTE1B84BC0t00"/>
              </a:rPr>
              <a:t> f(x).</a:t>
            </a:r>
            <a:br>
              <a:rPr lang="es-ES" sz="2700" dirty="0">
                <a:latin typeface="TTE1B84BC0t00"/>
              </a:rPr>
            </a:br>
            <a:r>
              <a:rPr lang="es-ES" sz="2700" b="1" i="1" dirty="0">
                <a:latin typeface="TTE1B84BC0t00"/>
              </a:rPr>
              <a:t>Sea f(x) = x</a:t>
            </a:r>
            <a:r>
              <a:rPr lang="es-ES" sz="2700" b="1" i="1" baseline="30000" dirty="0">
                <a:latin typeface="TTE1B84BC0t00"/>
              </a:rPr>
              <a:t>2</a:t>
            </a:r>
            <a:r>
              <a:rPr lang="es-ES" sz="2700" dirty="0">
                <a:latin typeface="TTE1B84BC0t00"/>
              </a:rPr>
              <a:t> </a:t>
            </a:r>
            <a:r>
              <a:rPr lang="es-ES" sz="2700" b="1" dirty="0">
                <a:latin typeface="TTE1B84BC0t00"/>
              </a:rPr>
              <a:t>+ 1</a:t>
            </a:r>
            <a:br>
              <a:rPr lang="es-ES" sz="2700" b="1" dirty="0">
                <a:latin typeface="TTE1B84BC0t00"/>
              </a:rPr>
            </a:br>
            <a:br>
              <a:rPr lang="es-ES" sz="2700" dirty="0">
                <a:latin typeface="TTE1B84BC0t00"/>
              </a:rPr>
            </a:br>
            <a:br>
              <a:rPr lang="es-ES" sz="2700" b="1" i="1" baseline="30000" dirty="0">
                <a:latin typeface="TTE1B84BC0t00"/>
              </a:rPr>
            </a:br>
            <a:endParaRPr lang="es-AR" sz="2700" b="1" i="1" dirty="0"/>
          </a:p>
        </p:txBody>
      </p:sp>
      <p:pic>
        <p:nvPicPr>
          <p:cNvPr id="8" name="Imagen 7">
            <a:extLst>
              <a:ext uri="{FF2B5EF4-FFF2-40B4-BE49-F238E27FC236}">
                <a16:creationId xmlns:a16="http://schemas.microsoft.com/office/drawing/2014/main" id="{AC9BBDA0-4548-B0EC-9E3E-0E52B43CEB00}"/>
              </a:ext>
            </a:extLst>
          </p:cNvPr>
          <p:cNvPicPr>
            <a:picLocks noChangeAspect="1"/>
          </p:cNvPicPr>
          <p:nvPr/>
        </p:nvPicPr>
        <p:blipFill rotWithShape="1">
          <a:blip r:embed="rId2"/>
          <a:srcRect l="45276" t="27590" r="7475" b="25263"/>
          <a:stretch/>
        </p:blipFill>
        <p:spPr>
          <a:xfrm>
            <a:off x="817703" y="3242807"/>
            <a:ext cx="7380820" cy="3546196"/>
          </a:xfrm>
          <a:prstGeom prst="rect">
            <a:avLst/>
          </a:prstGeom>
        </p:spPr>
      </p:pic>
      <p:pic>
        <p:nvPicPr>
          <p:cNvPr id="2" name="Imagen 1">
            <a:extLst>
              <a:ext uri="{FF2B5EF4-FFF2-40B4-BE49-F238E27FC236}">
                <a16:creationId xmlns:a16="http://schemas.microsoft.com/office/drawing/2014/main" id="{EEE79E65-8C82-B0DC-B3E6-73F28F0B7FF2}"/>
              </a:ext>
            </a:extLst>
          </p:cNvPr>
          <p:cNvPicPr>
            <a:picLocks noChangeAspect="1"/>
          </p:cNvPicPr>
          <p:nvPr/>
        </p:nvPicPr>
        <p:blipFill>
          <a:blip r:embed="rId3"/>
          <a:stretch>
            <a:fillRect/>
          </a:stretch>
        </p:blipFill>
        <p:spPr>
          <a:xfrm>
            <a:off x="2339752" y="6550688"/>
            <a:ext cx="3962743" cy="341406"/>
          </a:xfrm>
          <a:prstGeom prst="rect">
            <a:avLst/>
          </a:prstGeom>
        </p:spPr>
      </p:pic>
    </p:spTree>
    <p:extLst>
      <p:ext uri="{BB962C8B-B14F-4D97-AF65-F5344CB8AC3E}">
        <p14:creationId xmlns:p14="http://schemas.microsoft.com/office/powerpoint/2010/main" val="328333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sp>
        <p:nvSpPr>
          <p:cNvPr id="6" name="CuadroTexto 5">
            <a:extLst>
              <a:ext uri="{FF2B5EF4-FFF2-40B4-BE49-F238E27FC236}">
                <a16:creationId xmlns:a16="http://schemas.microsoft.com/office/drawing/2014/main" id="{849AE3D6-CEBD-7EB4-54D3-A5B590751109}"/>
              </a:ext>
            </a:extLst>
          </p:cNvPr>
          <p:cNvSpPr txBox="1"/>
          <p:nvPr/>
        </p:nvSpPr>
        <p:spPr>
          <a:xfrm>
            <a:off x="353491" y="1153945"/>
            <a:ext cx="8567401" cy="954107"/>
          </a:xfrm>
          <a:prstGeom prst="rect">
            <a:avLst/>
          </a:prstGeom>
          <a:noFill/>
        </p:spPr>
        <p:txBody>
          <a:bodyPr wrap="square" rtlCol="0">
            <a:spAutoFit/>
          </a:bodyPr>
          <a:lstStyle/>
          <a:p>
            <a:pPr algn="ctr"/>
            <a:r>
              <a:rPr lang="es-ES" sz="2800" i="1" dirty="0"/>
              <a:t>Se </a:t>
            </a:r>
            <a:r>
              <a:rPr lang="es-MX" sz="2800" i="1" dirty="0"/>
              <a:t>podría representar f(x) en un intervalo [–l, l],  a partir de considerar su correspondiente extensión periódica.</a:t>
            </a:r>
            <a:endParaRPr lang="es-AR" sz="2800" i="1" dirty="0"/>
          </a:p>
        </p:txBody>
      </p:sp>
      <p:sp>
        <p:nvSpPr>
          <p:cNvPr id="8" name="Marcador de contenido 7">
            <a:extLst>
              <a:ext uri="{FF2B5EF4-FFF2-40B4-BE49-F238E27FC236}">
                <a16:creationId xmlns:a16="http://schemas.microsoft.com/office/drawing/2014/main" id="{521F5E0A-C581-9D6B-CF63-58D257FF9768}"/>
              </a:ext>
            </a:extLst>
          </p:cNvPr>
          <p:cNvSpPr>
            <a:spLocks noGrp="1"/>
          </p:cNvSpPr>
          <p:nvPr>
            <p:ph idx="1"/>
          </p:nvPr>
        </p:nvSpPr>
        <p:spPr>
          <a:xfrm>
            <a:off x="457200" y="2924944"/>
            <a:ext cx="8229600" cy="3201219"/>
          </a:xfrm>
        </p:spPr>
        <p:txBody>
          <a:bodyPr/>
          <a:lstStyle/>
          <a:p>
            <a:endParaRPr lang="es-AR" dirty="0"/>
          </a:p>
        </p:txBody>
      </p:sp>
      <p:pic>
        <p:nvPicPr>
          <p:cNvPr id="10" name="Imagen 9">
            <a:extLst>
              <a:ext uri="{FF2B5EF4-FFF2-40B4-BE49-F238E27FC236}">
                <a16:creationId xmlns:a16="http://schemas.microsoft.com/office/drawing/2014/main" id="{F485DB18-47DA-C454-19E5-3430E4B04F20}"/>
              </a:ext>
            </a:extLst>
          </p:cNvPr>
          <p:cNvPicPr>
            <a:picLocks noChangeAspect="1"/>
          </p:cNvPicPr>
          <p:nvPr/>
        </p:nvPicPr>
        <p:blipFill rotWithShape="1">
          <a:blip r:embed="rId2"/>
          <a:srcRect l="20863" t="55603" r="51575" b="24305"/>
          <a:stretch/>
        </p:blipFill>
        <p:spPr>
          <a:xfrm>
            <a:off x="211887" y="2636912"/>
            <a:ext cx="8567742" cy="3799457"/>
          </a:xfrm>
          <a:prstGeom prst="rect">
            <a:avLst/>
          </a:prstGeom>
        </p:spPr>
      </p:pic>
      <p:sp>
        <p:nvSpPr>
          <p:cNvPr id="3" name="Marcador de pie de página 2">
            <a:extLst>
              <a:ext uri="{FF2B5EF4-FFF2-40B4-BE49-F238E27FC236}">
                <a16:creationId xmlns:a16="http://schemas.microsoft.com/office/drawing/2014/main" id="{B4473A66-33C3-8F2E-FFE3-5E22003114CF}"/>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293327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C5BAEA38-63D2-1289-5B66-D71D2619757B}"/>
              </a:ext>
            </a:extLst>
          </p:cNvPr>
          <p:cNvSpPr/>
          <p:nvPr/>
        </p:nvSpPr>
        <p:spPr>
          <a:xfrm>
            <a:off x="827584" y="4077072"/>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ln>
                <a:solidFill>
                  <a:schemeClr val="bg1"/>
                </a:solidFill>
              </a:ln>
              <a:solidFill>
                <a:schemeClr val="bg1"/>
              </a:solidFill>
            </a:endParaRPr>
          </a:p>
        </p:txBody>
      </p:sp>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mc:AlternateContent xmlns:mc="http://schemas.openxmlformats.org/markup-compatibility/2006" xmlns:a14="http://schemas.microsoft.com/office/drawing/2010/main">
        <mc:Choice Requires="a14">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0" y="863239"/>
                <a:ext cx="8640960" cy="1011450"/>
              </a:xfrm>
            </p:spPr>
            <p:txBody>
              <a:bodyPr>
                <a:normAutofit fontScale="90000"/>
              </a:bodyPr>
              <a:lstStyle/>
              <a:p>
                <a:r>
                  <a:rPr lang="es-AR" b="1" i="0" u="sng" strike="noStrike" baseline="0" dirty="0">
                    <a:latin typeface="TTE1B84BC0t00"/>
                  </a:rPr>
                  <a:t> </a:t>
                </a:r>
                <a:r>
                  <a:rPr lang="es-AR" b="1" u="sng" dirty="0">
                    <a:latin typeface="TTE1B84BC0t00"/>
                  </a:rPr>
                  <a:t>S</a:t>
                </a:r>
                <a:r>
                  <a:rPr lang="es-AR" b="1" i="0" u="sng" strike="noStrike" baseline="0" dirty="0">
                    <a:latin typeface="TTE1B84BC0t00"/>
                  </a:rPr>
                  <a:t>erie de Fourier</a:t>
                </a:r>
                <a:br>
                  <a:rPr lang="es-AR" sz="3600" b="0" i="0" u="none" strike="noStrike" baseline="0" dirty="0">
                    <a:latin typeface="TTE1B84BC0t00"/>
                  </a:rPr>
                </a:br>
                <a:br>
                  <a:rPr lang="es-AR" sz="3600" b="0" i="0" u="none" strike="noStrike" baseline="0" dirty="0">
                    <a:latin typeface="TTE1B84BC0t00"/>
                  </a:rPr>
                </a:br>
                <a:r>
                  <a:rPr lang="es-AR" sz="3600" b="0" i="1" u="none" strike="noStrike" baseline="0" dirty="0">
                    <a:latin typeface="TTE1B83728t00"/>
                  </a:rPr>
                  <a:t>Sea </a:t>
                </a:r>
                <a:r>
                  <a:rPr lang="es-AR" sz="3600" b="0" i="1" u="none" strike="noStrike" baseline="0" dirty="0">
                    <a:latin typeface="TTE1B85B30t00"/>
                  </a:rPr>
                  <a:t>f(x) </a:t>
                </a:r>
                <a:r>
                  <a:rPr lang="es-AR" sz="3600" b="0" i="1" u="none" strike="noStrike" baseline="0" dirty="0">
                    <a:latin typeface="TTE1B83728t00"/>
                  </a:rPr>
                  <a:t>una función periódica de período </a:t>
                </a:r>
                <a:r>
                  <a:rPr lang="es-AR" sz="3600" b="0" i="1" u="none" strike="noStrike" baseline="0" dirty="0">
                    <a:latin typeface="TTE1B85B30t00"/>
                  </a:rPr>
                  <a:t>T = 2</a:t>
                </a:r>
                <a14:m>
                  <m:oMath xmlns:m="http://schemas.openxmlformats.org/officeDocument/2006/math">
                    <m:r>
                      <a:rPr lang="es-AR" sz="3600" b="0" i="1" u="none" strike="noStrike" baseline="0" smtClean="0">
                        <a:latin typeface="Cambria Math" panose="02040503050406030204" pitchFamily="18" charset="0"/>
                        <a:ea typeface="Cambria Math" panose="02040503050406030204" pitchFamily="18" charset="0"/>
                      </a:rPr>
                      <m:t>𝜋</m:t>
                    </m:r>
                  </m:oMath>
                </a14:m>
                <a:br>
                  <a:rPr lang="es-AR" sz="3600" b="0" i="1" u="none" strike="noStrike" baseline="0" dirty="0">
                    <a:latin typeface="TTE1B85B30t00"/>
                  </a:rPr>
                </a:br>
                <a:r>
                  <a:rPr lang="es-AR" sz="3600" b="0" i="1" u="none" strike="noStrike" baseline="0" dirty="0">
                    <a:latin typeface="TTE1B85B30t00"/>
                  </a:rPr>
                  <a:t>La serie de Fourier correspondiente es:</a:t>
                </a:r>
                <a:br>
                  <a:rPr lang="es-AR" sz="3600" b="0" i="1" u="none" strike="noStrike" baseline="0" dirty="0">
                    <a:latin typeface="TTE1B85B30t00"/>
                  </a:rPr>
                </a:br>
                <a:endParaRPr lang="es-AR" sz="3600" i="1" dirty="0"/>
              </a:p>
            </p:txBody>
          </p:sp>
        </mc:Choice>
        <mc:Fallback xmlns="">
          <p:sp>
            <p:nvSpPr>
              <p:cNvPr id="4" name="Título 3">
                <a:extLst>
                  <a:ext uri="{FF2B5EF4-FFF2-40B4-BE49-F238E27FC236}">
                    <a16:creationId xmlns:a16="http://schemas.microsoft.com/office/drawing/2014/main" id="{2B5B4317-05B8-7662-7D5D-D7803FDB5146}"/>
                  </a:ext>
                </a:extLst>
              </p:cNvPr>
              <p:cNvSpPr>
                <a:spLocks noGrp="1" noRot="1" noChangeAspect="1" noMove="1" noResize="1" noEditPoints="1" noAdjustHandles="1" noChangeArrowheads="1" noChangeShapeType="1" noTextEdit="1"/>
              </p:cNvSpPr>
              <p:nvPr>
                <p:ph type="ctrTitle"/>
              </p:nvPr>
            </p:nvSpPr>
            <p:spPr>
              <a:xfrm>
                <a:off x="0" y="863239"/>
                <a:ext cx="8640960" cy="1011450"/>
              </a:xfrm>
              <a:blipFill>
                <a:blip r:embed="rId2"/>
                <a:stretch>
                  <a:fillRect t="-92169" b="-52410"/>
                </a:stretch>
              </a:blipFill>
            </p:spPr>
            <p:txBody>
              <a:bodyPr/>
              <a:lstStyle/>
              <a:p>
                <a:r>
                  <a:rPr lang="es-AR">
                    <a:noFill/>
                  </a:rPr>
                  <a:t> </a:t>
                </a:r>
              </a:p>
            </p:txBody>
          </p:sp>
        </mc:Fallback>
      </mc:AlternateContent>
      <p:pic>
        <p:nvPicPr>
          <p:cNvPr id="7" name="Imagen 6">
            <a:extLst>
              <a:ext uri="{FF2B5EF4-FFF2-40B4-BE49-F238E27FC236}">
                <a16:creationId xmlns:a16="http://schemas.microsoft.com/office/drawing/2014/main" id="{F77D78CF-A77F-048C-66C8-FB1736107FC6}"/>
              </a:ext>
            </a:extLst>
          </p:cNvPr>
          <p:cNvPicPr>
            <a:picLocks noChangeAspect="1"/>
          </p:cNvPicPr>
          <p:nvPr/>
        </p:nvPicPr>
        <p:blipFill rotWithShape="1">
          <a:blip r:embed="rId3"/>
          <a:srcRect l="19289" t="46334" r="40549" b="27391"/>
          <a:stretch/>
        </p:blipFill>
        <p:spPr>
          <a:xfrm>
            <a:off x="251519" y="2535877"/>
            <a:ext cx="8640960" cy="3458884"/>
          </a:xfrm>
          <a:prstGeom prst="rect">
            <a:avLst/>
          </a:prstGeom>
        </p:spPr>
      </p:pic>
      <p:sp>
        <p:nvSpPr>
          <p:cNvPr id="2" name="CuadroTexto 1">
            <a:extLst>
              <a:ext uri="{FF2B5EF4-FFF2-40B4-BE49-F238E27FC236}">
                <a16:creationId xmlns:a16="http://schemas.microsoft.com/office/drawing/2014/main" id="{91D8EF78-9B6B-DC25-8051-1C349931B79C}"/>
              </a:ext>
            </a:extLst>
          </p:cNvPr>
          <p:cNvSpPr txBox="1"/>
          <p:nvPr/>
        </p:nvSpPr>
        <p:spPr>
          <a:xfrm>
            <a:off x="827584" y="3849757"/>
            <a:ext cx="648072" cy="584775"/>
          </a:xfrm>
          <a:prstGeom prst="rect">
            <a:avLst/>
          </a:prstGeom>
          <a:noFill/>
        </p:spPr>
        <p:txBody>
          <a:bodyPr wrap="square" rtlCol="0">
            <a:spAutoFit/>
          </a:bodyPr>
          <a:lstStyle/>
          <a:p>
            <a:r>
              <a:rPr lang="es-ES" sz="3200" dirty="0" err="1"/>
              <a:t>a</a:t>
            </a:r>
            <a:r>
              <a:rPr lang="es-ES" sz="3200" baseline="-25000" dirty="0" err="1"/>
              <a:t>n</a:t>
            </a:r>
            <a:endParaRPr lang="es-AR" sz="3200" dirty="0"/>
          </a:p>
        </p:txBody>
      </p:sp>
      <p:pic>
        <p:nvPicPr>
          <p:cNvPr id="3" name="Imagen 2">
            <a:extLst>
              <a:ext uri="{FF2B5EF4-FFF2-40B4-BE49-F238E27FC236}">
                <a16:creationId xmlns:a16="http://schemas.microsoft.com/office/drawing/2014/main" id="{D86E2491-0592-E087-30C1-817356EF8F45}"/>
              </a:ext>
            </a:extLst>
          </p:cNvPr>
          <p:cNvPicPr>
            <a:picLocks noChangeAspect="1"/>
          </p:cNvPicPr>
          <p:nvPr/>
        </p:nvPicPr>
        <p:blipFill>
          <a:blip r:embed="rId4"/>
          <a:stretch>
            <a:fillRect/>
          </a:stretch>
        </p:blipFill>
        <p:spPr>
          <a:xfrm>
            <a:off x="2590628" y="6430359"/>
            <a:ext cx="3962743" cy="341406"/>
          </a:xfrm>
          <a:prstGeom prst="rect">
            <a:avLst/>
          </a:prstGeom>
        </p:spPr>
      </p:pic>
      <p:sp>
        <p:nvSpPr>
          <p:cNvPr id="8" name="Rectángulo 7">
            <a:extLst>
              <a:ext uri="{FF2B5EF4-FFF2-40B4-BE49-F238E27FC236}">
                <a16:creationId xmlns:a16="http://schemas.microsoft.com/office/drawing/2014/main" id="{77AF5DC8-85B6-596A-A3CD-A355376009F8}"/>
              </a:ext>
            </a:extLst>
          </p:cNvPr>
          <p:cNvSpPr/>
          <p:nvPr/>
        </p:nvSpPr>
        <p:spPr>
          <a:xfrm>
            <a:off x="914214" y="4509120"/>
            <a:ext cx="345418"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1841133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sp>
        <p:nvSpPr>
          <p:cNvPr id="3" name="Marcador de pie de página 2">
            <a:extLst>
              <a:ext uri="{FF2B5EF4-FFF2-40B4-BE49-F238E27FC236}">
                <a16:creationId xmlns:a16="http://schemas.microsoft.com/office/drawing/2014/main" id="{761F685E-FD1D-1447-AD19-2E71F6C08A64}"/>
              </a:ext>
            </a:extLst>
          </p:cNvPr>
          <p:cNvSpPr>
            <a:spLocks noGrp="1"/>
          </p:cNvSpPr>
          <p:nvPr>
            <p:ph type="ftr" sz="quarter" idx="11"/>
          </p:nvPr>
        </p:nvSpPr>
        <p:spPr>
          <a:xfrm>
            <a:off x="2551956" y="6466011"/>
            <a:ext cx="4040088" cy="340147"/>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pic>
        <p:nvPicPr>
          <p:cNvPr id="5" name="Imagen 4">
            <a:extLst>
              <a:ext uri="{FF2B5EF4-FFF2-40B4-BE49-F238E27FC236}">
                <a16:creationId xmlns:a16="http://schemas.microsoft.com/office/drawing/2014/main" id="{187D06A8-89E1-3B37-1359-D83965F19D4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47199" r="20863" b="17785"/>
          <a:stretch/>
        </p:blipFill>
        <p:spPr>
          <a:xfrm>
            <a:off x="89756" y="1988840"/>
            <a:ext cx="8964488" cy="2230130"/>
          </a:xfrm>
          <a:prstGeom prst="rect">
            <a:avLst/>
          </a:prstGeom>
        </p:spPr>
      </p:pic>
    </p:spTree>
    <p:extLst>
      <p:ext uri="{BB962C8B-B14F-4D97-AF65-F5344CB8AC3E}">
        <p14:creationId xmlns:p14="http://schemas.microsoft.com/office/powerpoint/2010/main" val="413593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9" name="Imagen 8">
            <a:extLst>
              <a:ext uri="{FF2B5EF4-FFF2-40B4-BE49-F238E27FC236}">
                <a16:creationId xmlns:a16="http://schemas.microsoft.com/office/drawing/2014/main" id="{57F9351B-228F-4505-A895-F79758B9AF6E}"/>
              </a:ext>
            </a:extLst>
          </p:cNvPr>
          <p:cNvPicPr>
            <a:picLocks noChangeAspect="1"/>
          </p:cNvPicPr>
          <p:nvPr/>
        </p:nvPicPr>
        <p:blipFill rotWithShape="1">
          <a:blip r:embed="rId2"/>
          <a:srcRect l="38187" t="59804" r="22438" b="7981"/>
          <a:stretch/>
        </p:blipFill>
        <p:spPr>
          <a:xfrm>
            <a:off x="362912" y="2508548"/>
            <a:ext cx="8538399" cy="3927666"/>
          </a:xfrm>
          <a:prstGeom prst="rect">
            <a:avLst/>
          </a:prstGeom>
        </p:spPr>
      </p:pic>
      <p:pic>
        <p:nvPicPr>
          <p:cNvPr id="11" name="Imagen 10">
            <a:extLst>
              <a:ext uri="{FF2B5EF4-FFF2-40B4-BE49-F238E27FC236}">
                <a16:creationId xmlns:a16="http://schemas.microsoft.com/office/drawing/2014/main" id="{A467FD76-6901-B863-35E8-C94E38DC98E0}"/>
              </a:ext>
            </a:extLst>
          </p:cNvPr>
          <p:cNvPicPr>
            <a:picLocks noChangeAspect="1"/>
          </p:cNvPicPr>
          <p:nvPr/>
        </p:nvPicPr>
        <p:blipFill rotWithShape="1">
          <a:blip r:embed="rId3"/>
          <a:srcRect l="42125" t="17785" r="31888" b="73811"/>
          <a:stretch/>
        </p:blipFill>
        <p:spPr>
          <a:xfrm>
            <a:off x="350945" y="1143000"/>
            <a:ext cx="8562335" cy="1556792"/>
          </a:xfrm>
          <a:prstGeom prst="rect">
            <a:avLst/>
          </a:prstGeom>
        </p:spPr>
      </p:pic>
      <p:sp>
        <p:nvSpPr>
          <p:cNvPr id="3" name="CuadroTexto 2">
            <a:extLst>
              <a:ext uri="{FF2B5EF4-FFF2-40B4-BE49-F238E27FC236}">
                <a16:creationId xmlns:a16="http://schemas.microsoft.com/office/drawing/2014/main" id="{2D9A87F5-6086-F3AA-680D-F9E46BC781E2}"/>
              </a:ext>
            </a:extLst>
          </p:cNvPr>
          <p:cNvSpPr txBox="1"/>
          <p:nvPr/>
        </p:nvSpPr>
        <p:spPr>
          <a:xfrm>
            <a:off x="5436096" y="2756137"/>
            <a:ext cx="2520280" cy="523220"/>
          </a:xfrm>
          <a:prstGeom prst="rect">
            <a:avLst/>
          </a:prstGeom>
          <a:solidFill>
            <a:schemeClr val="tx1"/>
          </a:solidFill>
        </p:spPr>
        <p:txBody>
          <a:bodyPr wrap="square" rtlCol="0">
            <a:spAutoFit/>
            <a:scene3d>
              <a:camera prst="orthographicFront"/>
              <a:lightRig rig="threePt" dir="t"/>
            </a:scene3d>
            <a:sp3d contourW="12700">
              <a:contourClr>
                <a:schemeClr val="tx1"/>
              </a:contourClr>
            </a:sp3d>
          </a:bodyPr>
          <a:lstStyle/>
          <a:p>
            <a:r>
              <a:rPr lang="es-ES" sz="2800" b="1" u="sng" dirty="0">
                <a:highlight>
                  <a:srgbClr val="FFFF00"/>
                </a:highlight>
              </a:rPr>
              <a:t>Serie de Fourier</a:t>
            </a:r>
            <a:endParaRPr lang="es-AR" sz="2800" b="1" u="sng" dirty="0">
              <a:highlight>
                <a:srgbClr val="FFFF00"/>
              </a:highlight>
            </a:endParaRPr>
          </a:p>
        </p:txBody>
      </p:sp>
      <p:sp>
        <p:nvSpPr>
          <p:cNvPr id="4" name="Marcador de pie de página 3">
            <a:extLst>
              <a:ext uri="{FF2B5EF4-FFF2-40B4-BE49-F238E27FC236}">
                <a16:creationId xmlns:a16="http://schemas.microsoft.com/office/drawing/2014/main" id="{26958BFE-C2A8-810E-579A-E1151FEE6FEC}"/>
              </a:ext>
            </a:extLst>
          </p:cNvPr>
          <p:cNvSpPr>
            <a:spLocks noGrp="1"/>
          </p:cNvSpPr>
          <p:nvPr>
            <p:ph type="ftr" sz="quarter" idx="11"/>
          </p:nvPr>
        </p:nvSpPr>
        <p:spPr>
          <a:xfrm>
            <a:off x="3124200" y="6381328"/>
            <a:ext cx="3968080" cy="340147"/>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182889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sp>
        <p:nvSpPr>
          <p:cNvPr id="4" name="CuadroTexto 3">
            <a:extLst>
              <a:ext uri="{FF2B5EF4-FFF2-40B4-BE49-F238E27FC236}">
                <a16:creationId xmlns:a16="http://schemas.microsoft.com/office/drawing/2014/main" id="{7C641429-4349-C7EA-FD95-74C89AF42B01}"/>
              </a:ext>
            </a:extLst>
          </p:cNvPr>
          <p:cNvSpPr txBox="1"/>
          <p:nvPr/>
        </p:nvSpPr>
        <p:spPr>
          <a:xfrm>
            <a:off x="287524" y="4252464"/>
            <a:ext cx="8568952" cy="1815882"/>
          </a:xfrm>
          <a:prstGeom prst="rect">
            <a:avLst/>
          </a:prstGeom>
          <a:noFill/>
        </p:spPr>
        <p:txBody>
          <a:bodyPr wrap="square">
            <a:spAutoFit/>
          </a:bodyPr>
          <a:lstStyle/>
          <a:p>
            <a:pPr algn="ctr"/>
            <a:r>
              <a:rPr lang="es-AR" sz="2800" i="1" dirty="0"/>
              <a:t>En este paso al límite la sumatoria de la serie se transforma en una integral. La variable “</a:t>
            </a:r>
            <a:r>
              <a:rPr lang="es-AR" sz="2800" b="1" i="1" dirty="0"/>
              <a:t>t”</a:t>
            </a:r>
            <a:r>
              <a:rPr lang="es-AR" sz="2800" i="1" dirty="0"/>
              <a:t> aparece para no confundirse con la variable “</a:t>
            </a:r>
            <a:r>
              <a:rPr lang="es-AR" sz="2800" b="1" i="1" dirty="0"/>
              <a:t>x”</a:t>
            </a:r>
            <a:r>
              <a:rPr lang="es-AR" sz="2800" i="1" dirty="0"/>
              <a:t> de la función a representar</a:t>
            </a:r>
          </a:p>
        </p:txBody>
      </p:sp>
      <p:pic>
        <p:nvPicPr>
          <p:cNvPr id="7" name="Imagen 6">
            <a:extLst>
              <a:ext uri="{FF2B5EF4-FFF2-40B4-BE49-F238E27FC236}">
                <a16:creationId xmlns:a16="http://schemas.microsoft.com/office/drawing/2014/main" id="{423A9A91-295A-6C07-769E-AC42920F535D}"/>
              </a:ext>
            </a:extLst>
          </p:cNvPr>
          <p:cNvPicPr>
            <a:picLocks noChangeAspect="1"/>
          </p:cNvPicPr>
          <p:nvPr/>
        </p:nvPicPr>
        <p:blipFill rotWithShape="1">
          <a:blip r:embed="rId2"/>
          <a:srcRect t="44397" r="6288" b="19242"/>
          <a:stretch/>
        </p:blipFill>
        <p:spPr>
          <a:xfrm>
            <a:off x="177960" y="1207324"/>
            <a:ext cx="8858535" cy="1998990"/>
          </a:xfrm>
          <a:prstGeom prst="rect">
            <a:avLst/>
          </a:prstGeom>
        </p:spPr>
      </p:pic>
      <p:sp>
        <p:nvSpPr>
          <p:cNvPr id="3" name="Marcador de pie de página 2">
            <a:extLst>
              <a:ext uri="{FF2B5EF4-FFF2-40B4-BE49-F238E27FC236}">
                <a16:creationId xmlns:a16="http://schemas.microsoft.com/office/drawing/2014/main" id="{8ACF3B82-F5D2-EECF-C6EC-C07B20D48530}"/>
              </a:ext>
            </a:extLst>
          </p:cNvPr>
          <p:cNvSpPr>
            <a:spLocks noGrp="1"/>
          </p:cNvSpPr>
          <p:nvPr>
            <p:ph type="ftr" sz="quarter" idx="11"/>
          </p:nvPr>
        </p:nvSpPr>
        <p:spPr>
          <a:xfrm>
            <a:off x="2445854" y="6359978"/>
            <a:ext cx="4252292" cy="484163"/>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310219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sp>
        <p:nvSpPr>
          <p:cNvPr id="4" name="CuadroTexto 3">
            <a:extLst>
              <a:ext uri="{FF2B5EF4-FFF2-40B4-BE49-F238E27FC236}">
                <a16:creationId xmlns:a16="http://schemas.microsoft.com/office/drawing/2014/main" id="{B22C5603-9BA4-D5DB-1B3D-CDF701FF04C9}"/>
              </a:ext>
            </a:extLst>
          </p:cNvPr>
          <p:cNvSpPr txBox="1"/>
          <p:nvPr/>
        </p:nvSpPr>
        <p:spPr>
          <a:xfrm>
            <a:off x="794174" y="1173256"/>
            <a:ext cx="8349826" cy="954107"/>
          </a:xfrm>
          <a:prstGeom prst="rect">
            <a:avLst/>
          </a:prstGeom>
          <a:noFill/>
        </p:spPr>
        <p:txBody>
          <a:bodyPr wrap="square" rtlCol="0">
            <a:spAutoFit/>
          </a:bodyPr>
          <a:lstStyle/>
          <a:p>
            <a:pPr algn="ctr"/>
            <a:r>
              <a:rPr lang="es-ES" sz="2800" i="1" dirty="0"/>
              <a:t>Después de operar algebraicamente, la expresión resultante es :  </a:t>
            </a:r>
            <a:endParaRPr lang="es-AR" sz="2800" i="1" dirty="0"/>
          </a:p>
        </p:txBody>
      </p:sp>
      <p:pic>
        <p:nvPicPr>
          <p:cNvPr id="8" name="Imagen 7">
            <a:extLst>
              <a:ext uri="{FF2B5EF4-FFF2-40B4-BE49-F238E27FC236}">
                <a16:creationId xmlns:a16="http://schemas.microsoft.com/office/drawing/2014/main" id="{33E8F840-00C0-7BC6-D209-7DD8DA4014FD}"/>
              </a:ext>
            </a:extLst>
          </p:cNvPr>
          <p:cNvPicPr>
            <a:picLocks noChangeAspect="1"/>
          </p:cNvPicPr>
          <p:nvPr/>
        </p:nvPicPr>
        <p:blipFill rotWithShape="1">
          <a:blip r:embed="rId2"/>
          <a:srcRect t="59804" r="27951" b="21637"/>
          <a:stretch/>
        </p:blipFill>
        <p:spPr>
          <a:xfrm>
            <a:off x="157094" y="2454145"/>
            <a:ext cx="8950038" cy="1478911"/>
          </a:xfrm>
          <a:prstGeom prst="rect">
            <a:avLst/>
          </a:prstGeom>
        </p:spPr>
      </p:pic>
      <p:pic>
        <p:nvPicPr>
          <p:cNvPr id="12" name="Imagen 11">
            <a:extLst>
              <a:ext uri="{FF2B5EF4-FFF2-40B4-BE49-F238E27FC236}">
                <a16:creationId xmlns:a16="http://schemas.microsoft.com/office/drawing/2014/main" id="{1C526BAF-FA37-7B73-8EFD-06E2BBB58279}"/>
              </a:ext>
            </a:extLst>
          </p:cNvPr>
          <p:cNvPicPr>
            <a:picLocks noChangeAspect="1"/>
          </p:cNvPicPr>
          <p:nvPr/>
        </p:nvPicPr>
        <p:blipFill>
          <a:blip r:embed="rId3"/>
          <a:stretch>
            <a:fillRect/>
          </a:stretch>
        </p:blipFill>
        <p:spPr>
          <a:xfrm>
            <a:off x="1430778" y="3933056"/>
            <a:ext cx="6282444" cy="1244381"/>
          </a:xfrm>
          <a:prstGeom prst="rect">
            <a:avLst/>
          </a:prstGeom>
        </p:spPr>
      </p:pic>
      <p:sp>
        <p:nvSpPr>
          <p:cNvPr id="3" name="Marcador de pie de página 2">
            <a:extLst>
              <a:ext uri="{FF2B5EF4-FFF2-40B4-BE49-F238E27FC236}">
                <a16:creationId xmlns:a16="http://schemas.microsoft.com/office/drawing/2014/main" id="{A11891A4-2C44-5D03-A4E3-AB45E9DAB10E}"/>
              </a:ext>
            </a:extLst>
          </p:cNvPr>
          <p:cNvSpPr>
            <a:spLocks noGrp="1"/>
          </p:cNvSpPr>
          <p:nvPr>
            <p:ph type="ftr" sz="quarter" idx="11"/>
          </p:nvPr>
        </p:nvSpPr>
        <p:spPr>
          <a:xfrm>
            <a:off x="2659968" y="6316201"/>
            <a:ext cx="3824064" cy="340147"/>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3792429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sp>
        <p:nvSpPr>
          <p:cNvPr id="5" name="CuadroTexto 4">
            <a:extLst>
              <a:ext uri="{FF2B5EF4-FFF2-40B4-BE49-F238E27FC236}">
                <a16:creationId xmlns:a16="http://schemas.microsoft.com/office/drawing/2014/main" id="{075DD612-5128-502A-1F8F-0C4401E1E834}"/>
              </a:ext>
            </a:extLst>
          </p:cNvPr>
          <p:cNvSpPr txBox="1"/>
          <p:nvPr/>
        </p:nvSpPr>
        <p:spPr>
          <a:xfrm>
            <a:off x="397087" y="980728"/>
            <a:ext cx="7991337" cy="1384995"/>
          </a:xfrm>
          <a:prstGeom prst="rect">
            <a:avLst/>
          </a:prstGeom>
          <a:noFill/>
        </p:spPr>
        <p:txBody>
          <a:bodyPr wrap="square" rtlCol="0">
            <a:spAutoFit/>
          </a:bodyPr>
          <a:lstStyle/>
          <a:p>
            <a:pPr algn="ctr"/>
            <a:r>
              <a:rPr lang="es-ES" sz="2800" i="1" dirty="0"/>
              <a:t>Operando algebraicamente, agrupando las expresiones que contienen funciones trigonométricas, y con base en una identidad trigonométrica:</a:t>
            </a:r>
            <a:endParaRPr lang="es-AR" sz="2800" i="1" dirty="0"/>
          </a:p>
        </p:txBody>
      </p:sp>
      <p:pic>
        <p:nvPicPr>
          <p:cNvPr id="8" name="Imagen 7">
            <a:extLst>
              <a:ext uri="{FF2B5EF4-FFF2-40B4-BE49-F238E27FC236}">
                <a16:creationId xmlns:a16="http://schemas.microsoft.com/office/drawing/2014/main" id="{8727D2F8-A4F9-BAC9-7FA0-1097AD28E526}"/>
              </a:ext>
            </a:extLst>
          </p:cNvPr>
          <p:cNvPicPr>
            <a:picLocks noChangeAspect="1"/>
          </p:cNvPicPr>
          <p:nvPr/>
        </p:nvPicPr>
        <p:blipFill rotWithShape="1">
          <a:blip r:embed="rId2"/>
          <a:srcRect t="29318" r="14563" b="35993"/>
          <a:stretch/>
        </p:blipFill>
        <p:spPr>
          <a:xfrm>
            <a:off x="192651" y="2751027"/>
            <a:ext cx="8758697" cy="1999381"/>
          </a:xfrm>
          <a:prstGeom prst="rect">
            <a:avLst/>
          </a:prstGeom>
        </p:spPr>
      </p:pic>
      <p:pic>
        <p:nvPicPr>
          <p:cNvPr id="10" name="Imagen 9">
            <a:extLst>
              <a:ext uri="{FF2B5EF4-FFF2-40B4-BE49-F238E27FC236}">
                <a16:creationId xmlns:a16="http://schemas.microsoft.com/office/drawing/2014/main" id="{06E0AD9B-4343-C4A7-E457-C75E4D4E8609}"/>
              </a:ext>
            </a:extLst>
          </p:cNvPr>
          <p:cNvPicPr>
            <a:picLocks noChangeAspect="1"/>
          </p:cNvPicPr>
          <p:nvPr/>
        </p:nvPicPr>
        <p:blipFill rotWithShape="1">
          <a:blip r:embed="rId3"/>
          <a:srcRect t="52801" r="66537" b="34593"/>
          <a:stretch/>
        </p:blipFill>
        <p:spPr>
          <a:xfrm>
            <a:off x="2411760" y="4811676"/>
            <a:ext cx="3059832" cy="648072"/>
          </a:xfrm>
          <a:prstGeom prst="rect">
            <a:avLst/>
          </a:prstGeom>
        </p:spPr>
      </p:pic>
      <p:sp>
        <p:nvSpPr>
          <p:cNvPr id="3" name="Marcador de pie de página 2">
            <a:extLst>
              <a:ext uri="{FF2B5EF4-FFF2-40B4-BE49-F238E27FC236}">
                <a16:creationId xmlns:a16="http://schemas.microsoft.com/office/drawing/2014/main" id="{DD920893-82D9-D16D-7EF1-F43D85D80899}"/>
              </a:ext>
            </a:extLst>
          </p:cNvPr>
          <p:cNvSpPr>
            <a:spLocks noGrp="1"/>
          </p:cNvSpPr>
          <p:nvPr>
            <p:ph type="ftr" sz="quarter" idx="11"/>
          </p:nvPr>
        </p:nvSpPr>
        <p:spPr>
          <a:xfrm>
            <a:off x="3124200" y="6356351"/>
            <a:ext cx="3896072" cy="31301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32310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600A8E4E-9CF9-0A69-4B5D-4C4C9EBD2D7C}"/>
                  </a:ext>
                </a:extLst>
              </p:cNvPr>
              <p:cNvSpPr txBox="1"/>
              <p:nvPr/>
            </p:nvSpPr>
            <p:spPr>
              <a:xfrm>
                <a:off x="875802" y="1150675"/>
                <a:ext cx="7871111" cy="954107"/>
              </a:xfrm>
              <a:prstGeom prst="rect">
                <a:avLst/>
              </a:prstGeom>
              <a:noFill/>
            </p:spPr>
            <p:txBody>
              <a:bodyPr wrap="square" rtlCol="0">
                <a:spAutoFit/>
              </a:bodyPr>
              <a:lstStyle/>
              <a:p>
                <a:pPr algn="ctr"/>
                <a:r>
                  <a:rPr lang="es-ES" sz="2800" i="1" dirty="0"/>
                  <a:t>La expresión del desarrollo es la siguiente:</a:t>
                </a:r>
              </a:p>
              <a:p>
                <a:pPr algn="ctr"/>
                <a:r>
                  <a:rPr lang="es-ES" sz="2800" i="1" dirty="0"/>
                  <a:t>Realizamos un cambio de variable α</a:t>
                </a:r>
                <a:r>
                  <a:rPr lang="es-ES" sz="2800" i="1" baseline="-25000" dirty="0"/>
                  <a:t>n </a:t>
                </a:r>
                <a:r>
                  <a:rPr lang="es-ES" sz="2800" i="1" dirty="0"/>
                  <a:t> = </a:t>
                </a:r>
                <a14:m>
                  <m:oMath xmlns:m="http://schemas.openxmlformats.org/officeDocument/2006/math">
                    <m:r>
                      <a:rPr lang="es-ES" sz="2800" i="1" dirty="0" smtClean="0">
                        <a:latin typeface="Cambria Math" panose="02040503050406030204" pitchFamily="18" charset="0"/>
                      </a:rPr>
                      <m:t>𝑛</m:t>
                    </m:r>
                    <m:r>
                      <a:rPr lang="es-ES" sz="2800" i="1" dirty="0" smtClean="0">
                        <a:latin typeface="Cambria Math" panose="02040503050406030204" pitchFamily="18" charset="0"/>
                      </a:rPr>
                      <m:t>.</m:t>
                    </m:r>
                    <m:r>
                      <a:rPr lang="el-GR" sz="2800" i="1" dirty="0">
                        <a:latin typeface="Cambria Math" panose="02040503050406030204" pitchFamily="18" charset="0"/>
                      </a:rPr>
                      <m:t>𝜋</m:t>
                    </m:r>
                    <m:r>
                      <a:rPr lang="es-ES" sz="2800" i="1" dirty="0">
                        <a:latin typeface="Cambria Math" panose="02040503050406030204" pitchFamily="18" charset="0"/>
                      </a:rPr>
                      <m:t>/</m:t>
                    </m:r>
                    <m:r>
                      <a:rPr lang="es-ES" sz="2800" i="1" dirty="0">
                        <a:latin typeface="Cambria Math" panose="02040503050406030204" pitchFamily="18" charset="0"/>
                      </a:rPr>
                      <m:t>𝑙</m:t>
                    </m:r>
                  </m:oMath>
                </a14:m>
                <a:endParaRPr lang="es-AR" sz="2800" i="1" dirty="0"/>
              </a:p>
            </p:txBody>
          </p:sp>
        </mc:Choice>
        <mc:Fallback xmlns="">
          <p:sp>
            <p:nvSpPr>
              <p:cNvPr id="4" name="CuadroTexto 3">
                <a:extLst>
                  <a:ext uri="{FF2B5EF4-FFF2-40B4-BE49-F238E27FC236}">
                    <a16:creationId xmlns:a16="http://schemas.microsoft.com/office/drawing/2014/main" id="{600A8E4E-9CF9-0A69-4B5D-4C4C9EBD2D7C}"/>
                  </a:ext>
                </a:extLst>
              </p:cNvPr>
              <p:cNvSpPr txBox="1">
                <a:spLocks noRot="1" noChangeAspect="1" noMove="1" noResize="1" noEditPoints="1" noAdjustHandles="1" noChangeArrowheads="1" noChangeShapeType="1" noTextEdit="1"/>
              </p:cNvSpPr>
              <p:nvPr/>
            </p:nvSpPr>
            <p:spPr>
              <a:xfrm>
                <a:off x="875802" y="1150675"/>
                <a:ext cx="7871111" cy="954107"/>
              </a:xfrm>
              <a:prstGeom prst="rect">
                <a:avLst/>
              </a:prstGeom>
              <a:blipFill>
                <a:blip r:embed="rId2"/>
                <a:stretch>
                  <a:fillRect t="-6410" b="-17949"/>
                </a:stretch>
              </a:blipFill>
            </p:spPr>
            <p:txBody>
              <a:bodyPr/>
              <a:lstStyle/>
              <a:p>
                <a:r>
                  <a:rPr lang="es-AR">
                    <a:noFill/>
                  </a:rPr>
                  <a:t> </a:t>
                </a:r>
              </a:p>
            </p:txBody>
          </p:sp>
        </mc:Fallback>
      </mc:AlternateContent>
      <p:pic>
        <p:nvPicPr>
          <p:cNvPr id="8" name="Imagen 7">
            <a:extLst>
              <a:ext uri="{FF2B5EF4-FFF2-40B4-BE49-F238E27FC236}">
                <a16:creationId xmlns:a16="http://schemas.microsoft.com/office/drawing/2014/main" id="{83F70B9A-E142-F08F-191D-A3DA509076B8}"/>
              </a:ext>
            </a:extLst>
          </p:cNvPr>
          <p:cNvPicPr>
            <a:picLocks noChangeAspect="1"/>
          </p:cNvPicPr>
          <p:nvPr/>
        </p:nvPicPr>
        <p:blipFill>
          <a:blip r:embed="rId3"/>
          <a:stretch>
            <a:fillRect/>
          </a:stretch>
        </p:blipFill>
        <p:spPr>
          <a:xfrm>
            <a:off x="189888" y="2276872"/>
            <a:ext cx="8764223" cy="3567895"/>
          </a:xfrm>
          <a:prstGeom prst="rect">
            <a:avLst/>
          </a:prstGeom>
        </p:spPr>
      </p:pic>
      <p:sp>
        <p:nvSpPr>
          <p:cNvPr id="3" name="Marcador de pie de página 2">
            <a:extLst>
              <a:ext uri="{FF2B5EF4-FFF2-40B4-BE49-F238E27FC236}">
                <a16:creationId xmlns:a16="http://schemas.microsoft.com/office/drawing/2014/main" id="{C9CEF479-C1E2-10CE-A2BC-A7719368AFE2}"/>
              </a:ext>
            </a:extLst>
          </p:cNvPr>
          <p:cNvSpPr>
            <a:spLocks noGrp="1"/>
          </p:cNvSpPr>
          <p:nvPr>
            <p:ph type="ftr" sz="quarter" idx="11"/>
          </p:nvPr>
        </p:nvSpPr>
        <p:spPr>
          <a:xfrm>
            <a:off x="3124200" y="6237312"/>
            <a:ext cx="3968080" cy="484163"/>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426954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6" name="Imagen 5">
            <a:extLst>
              <a:ext uri="{FF2B5EF4-FFF2-40B4-BE49-F238E27FC236}">
                <a16:creationId xmlns:a16="http://schemas.microsoft.com/office/drawing/2014/main" id="{0F0D9119-E371-AD7E-E07E-1B4D0CB9E933}"/>
              </a:ext>
            </a:extLst>
          </p:cNvPr>
          <p:cNvPicPr>
            <a:picLocks noChangeAspect="1"/>
          </p:cNvPicPr>
          <p:nvPr/>
        </p:nvPicPr>
        <p:blipFill rotWithShape="1">
          <a:blip r:embed="rId2"/>
          <a:srcRect l="-528" t="39698" r="56828" b="33569"/>
          <a:stretch/>
        </p:blipFill>
        <p:spPr>
          <a:xfrm>
            <a:off x="260119" y="908720"/>
            <a:ext cx="8623760" cy="2966087"/>
          </a:xfrm>
          <a:prstGeom prst="rect">
            <a:avLst/>
          </a:prstGeom>
        </p:spPr>
      </p:pic>
      <p:sp>
        <p:nvSpPr>
          <p:cNvPr id="3" name="Cerrar llave 2">
            <a:extLst>
              <a:ext uri="{FF2B5EF4-FFF2-40B4-BE49-F238E27FC236}">
                <a16:creationId xmlns:a16="http://schemas.microsoft.com/office/drawing/2014/main" id="{3ED55246-29A0-001B-6EE4-2CEF740F5A07}"/>
              </a:ext>
            </a:extLst>
          </p:cNvPr>
          <p:cNvSpPr/>
          <p:nvPr/>
        </p:nvSpPr>
        <p:spPr>
          <a:xfrm rot="5400000">
            <a:off x="5940152" y="260648"/>
            <a:ext cx="432048" cy="432048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pic>
        <p:nvPicPr>
          <p:cNvPr id="9" name="Imagen 8">
            <a:extLst>
              <a:ext uri="{FF2B5EF4-FFF2-40B4-BE49-F238E27FC236}">
                <a16:creationId xmlns:a16="http://schemas.microsoft.com/office/drawing/2014/main" id="{8241D80C-F1D5-A4CD-491A-174E636391BC}"/>
              </a:ext>
            </a:extLst>
          </p:cNvPr>
          <p:cNvPicPr>
            <a:picLocks noChangeAspect="1"/>
          </p:cNvPicPr>
          <p:nvPr/>
        </p:nvPicPr>
        <p:blipFill rotWithShape="1">
          <a:blip r:embed="rId3"/>
          <a:srcRect t="64006" r="50000" b="17785"/>
          <a:stretch/>
        </p:blipFill>
        <p:spPr>
          <a:xfrm>
            <a:off x="1497580" y="3874808"/>
            <a:ext cx="6494292" cy="1329688"/>
          </a:xfrm>
          <a:prstGeom prst="rect">
            <a:avLst/>
          </a:prstGeom>
        </p:spPr>
      </p:pic>
      <p:pic>
        <p:nvPicPr>
          <p:cNvPr id="5" name="Imagen 4">
            <a:extLst>
              <a:ext uri="{FF2B5EF4-FFF2-40B4-BE49-F238E27FC236}">
                <a16:creationId xmlns:a16="http://schemas.microsoft.com/office/drawing/2014/main" id="{7D6537EC-0A83-BA81-0061-0E7B7568A3B0}"/>
              </a:ext>
            </a:extLst>
          </p:cNvPr>
          <p:cNvPicPr>
            <a:picLocks noChangeAspect="1"/>
          </p:cNvPicPr>
          <p:nvPr/>
        </p:nvPicPr>
        <p:blipFill rotWithShape="1">
          <a:blip r:embed="rId4"/>
          <a:srcRect t="45797" r="61812" b="38795"/>
          <a:stretch/>
        </p:blipFill>
        <p:spPr>
          <a:xfrm>
            <a:off x="1497580" y="5204496"/>
            <a:ext cx="6494292" cy="1473146"/>
          </a:xfrm>
          <a:prstGeom prst="rect">
            <a:avLst/>
          </a:prstGeom>
        </p:spPr>
      </p:pic>
      <p:sp>
        <p:nvSpPr>
          <p:cNvPr id="4" name="Marcador de pie de página 3">
            <a:extLst>
              <a:ext uri="{FF2B5EF4-FFF2-40B4-BE49-F238E27FC236}">
                <a16:creationId xmlns:a16="http://schemas.microsoft.com/office/drawing/2014/main" id="{BD0DBA21-3487-69E6-EF9D-5621E1B466A2}"/>
              </a:ext>
            </a:extLst>
          </p:cNvPr>
          <p:cNvSpPr>
            <a:spLocks noGrp="1"/>
          </p:cNvSpPr>
          <p:nvPr>
            <p:ph type="ftr" sz="quarter" idx="11"/>
          </p:nvPr>
        </p:nvSpPr>
        <p:spPr/>
        <p:txBody>
          <a:bodyPr/>
          <a:lstStyle/>
          <a:p>
            <a:r>
              <a:rPr lang="es-AR"/>
              <a:t>Matemática para Ingeniería Electromecánica - UTN - Frrq</a:t>
            </a:r>
          </a:p>
        </p:txBody>
      </p:sp>
    </p:spTree>
    <p:extLst>
      <p:ext uri="{BB962C8B-B14F-4D97-AF65-F5344CB8AC3E}">
        <p14:creationId xmlns:p14="http://schemas.microsoft.com/office/powerpoint/2010/main" val="2798629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8" name="Imagen 7">
            <a:extLst>
              <a:ext uri="{FF2B5EF4-FFF2-40B4-BE49-F238E27FC236}">
                <a16:creationId xmlns:a16="http://schemas.microsoft.com/office/drawing/2014/main" id="{8658EF76-4EE5-D72A-7156-EA7FD21C1C77}"/>
              </a:ext>
            </a:extLst>
          </p:cNvPr>
          <p:cNvPicPr>
            <a:picLocks noChangeAspect="1"/>
          </p:cNvPicPr>
          <p:nvPr/>
        </p:nvPicPr>
        <p:blipFill rotWithShape="1">
          <a:blip r:embed="rId2"/>
          <a:srcRect t="58581" r="53150" b="19186"/>
          <a:stretch/>
        </p:blipFill>
        <p:spPr>
          <a:xfrm>
            <a:off x="1089" y="1412776"/>
            <a:ext cx="8964488" cy="2391804"/>
          </a:xfrm>
          <a:prstGeom prst="rect">
            <a:avLst/>
          </a:prstGeom>
        </p:spPr>
      </p:pic>
      <p:pic>
        <p:nvPicPr>
          <p:cNvPr id="14" name="Imagen 13">
            <a:extLst>
              <a:ext uri="{FF2B5EF4-FFF2-40B4-BE49-F238E27FC236}">
                <a16:creationId xmlns:a16="http://schemas.microsoft.com/office/drawing/2014/main" id="{6DF9E8DA-0330-BCCA-6001-7510612986DF}"/>
              </a:ext>
            </a:extLst>
          </p:cNvPr>
          <p:cNvPicPr>
            <a:picLocks noChangeAspect="1"/>
          </p:cNvPicPr>
          <p:nvPr/>
        </p:nvPicPr>
        <p:blipFill rotWithShape="1">
          <a:blip r:embed="rId3"/>
          <a:srcRect t="66808" r="16138" b="21987"/>
          <a:stretch/>
        </p:blipFill>
        <p:spPr>
          <a:xfrm>
            <a:off x="-1" y="4293095"/>
            <a:ext cx="8964487" cy="673433"/>
          </a:xfrm>
          <a:prstGeom prst="rect">
            <a:avLst/>
          </a:prstGeom>
        </p:spPr>
      </p:pic>
      <p:sp>
        <p:nvSpPr>
          <p:cNvPr id="3" name="Marcador de pie de página 2">
            <a:extLst>
              <a:ext uri="{FF2B5EF4-FFF2-40B4-BE49-F238E27FC236}">
                <a16:creationId xmlns:a16="http://schemas.microsoft.com/office/drawing/2014/main" id="{08CC989C-DD61-F0DF-5BF2-FE1DDA414EF4}"/>
              </a:ext>
            </a:extLst>
          </p:cNvPr>
          <p:cNvSpPr>
            <a:spLocks noGrp="1"/>
          </p:cNvSpPr>
          <p:nvPr>
            <p:ph type="ftr" sz="quarter" idx="11"/>
          </p:nvPr>
        </p:nvSpPr>
        <p:spPr>
          <a:xfrm>
            <a:off x="2579085" y="6237312"/>
            <a:ext cx="3985830" cy="293117"/>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a:p>
            <a:endParaRPr lang="es-AR" dirty="0"/>
          </a:p>
        </p:txBody>
      </p:sp>
    </p:spTree>
    <p:extLst>
      <p:ext uri="{BB962C8B-B14F-4D97-AF65-F5344CB8AC3E}">
        <p14:creationId xmlns:p14="http://schemas.microsoft.com/office/powerpoint/2010/main" val="356110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9" name="Imagen 8">
            <a:extLst>
              <a:ext uri="{FF2B5EF4-FFF2-40B4-BE49-F238E27FC236}">
                <a16:creationId xmlns:a16="http://schemas.microsoft.com/office/drawing/2014/main" id="{EEF2F712-B4A5-3805-B863-0A5E3C6A6D60}"/>
              </a:ext>
            </a:extLst>
          </p:cNvPr>
          <p:cNvPicPr>
            <a:picLocks noChangeAspect="1"/>
          </p:cNvPicPr>
          <p:nvPr/>
        </p:nvPicPr>
        <p:blipFill rotWithShape="1">
          <a:blip r:embed="rId2"/>
          <a:srcRect t="47199" r="64175" b="37020"/>
          <a:stretch/>
        </p:blipFill>
        <p:spPr>
          <a:xfrm>
            <a:off x="1691679" y="4699725"/>
            <a:ext cx="5760640" cy="1426693"/>
          </a:xfrm>
          <a:prstGeom prst="rect">
            <a:avLst/>
          </a:prstGeom>
        </p:spPr>
      </p:pic>
      <p:pic>
        <p:nvPicPr>
          <p:cNvPr id="13" name="Imagen 12">
            <a:extLst>
              <a:ext uri="{FF2B5EF4-FFF2-40B4-BE49-F238E27FC236}">
                <a16:creationId xmlns:a16="http://schemas.microsoft.com/office/drawing/2014/main" id="{5BA94103-0E81-C821-3046-53ACD73BE8F7}"/>
              </a:ext>
            </a:extLst>
          </p:cNvPr>
          <p:cNvPicPr>
            <a:picLocks noChangeAspect="1"/>
          </p:cNvPicPr>
          <p:nvPr/>
        </p:nvPicPr>
        <p:blipFill rotWithShape="1">
          <a:blip r:embed="rId3"/>
          <a:srcRect t="30390" r="53150" b="50000"/>
          <a:stretch/>
        </p:blipFill>
        <p:spPr>
          <a:xfrm>
            <a:off x="-1" y="1277215"/>
            <a:ext cx="9144001" cy="2151785"/>
          </a:xfrm>
          <a:prstGeom prst="rect">
            <a:avLst/>
          </a:prstGeom>
        </p:spPr>
      </p:pic>
      <p:sp>
        <p:nvSpPr>
          <p:cNvPr id="14" name="CuadroTexto 13">
            <a:extLst>
              <a:ext uri="{FF2B5EF4-FFF2-40B4-BE49-F238E27FC236}">
                <a16:creationId xmlns:a16="http://schemas.microsoft.com/office/drawing/2014/main" id="{C470B469-382E-B76A-1723-854E0F0E1427}"/>
              </a:ext>
            </a:extLst>
          </p:cNvPr>
          <p:cNvSpPr txBox="1"/>
          <p:nvPr/>
        </p:nvSpPr>
        <p:spPr>
          <a:xfrm>
            <a:off x="899592" y="3717032"/>
            <a:ext cx="7056784" cy="523220"/>
          </a:xfrm>
          <a:prstGeom prst="rect">
            <a:avLst/>
          </a:prstGeom>
          <a:noFill/>
        </p:spPr>
        <p:txBody>
          <a:bodyPr wrap="square" rtlCol="0">
            <a:spAutoFit/>
          </a:bodyPr>
          <a:lstStyle/>
          <a:p>
            <a:pPr algn="ctr"/>
            <a:r>
              <a:rPr lang="es-ES" sz="2800" b="1" i="1" dirty="0">
                <a:highlight>
                  <a:srgbClr val="00FFFF"/>
                </a:highlight>
              </a:rPr>
              <a:t>Integral de Fourier de f(x)</a:t>
            </a:r>
            <a:endParaRPr lang="es-AR" sz="2800" b="1" i="1" dirty="0">
              <a:highlight>
                <a:srgbClr val="00FFFF"/>
              </a:highlight>
            </a:endParaRPr>
          </a:p>
        </p:txBody>
      </p:sp>
      <p:sp>
        <p:nvSpPr>
          <p:cNvPr id="3" name="Marcador de pie de página 2">
            <a:extLst>
              <a:ext uri="{FF2B5EF4-FFF2-40B4-BE49-F238E27FC236}">
                <a16:creationId xmlns:a16="http://schemas.microsoft.com/office/drawing/2014/main" id="{FA8FB823-F96D-AFF5-648E-FE208128610B}"/>
              </a:ext>
            </a:extLst>
          </p:cNvPr>
          <p:cNvSpPr>
            <a:spLocks noGrp="1"/>
          </p:cNvSpPr>
          <p:nvPr>
            <p:ph type="ftr" sz="quarter" idx="11"/>
          </p:nvPr>
        </p:nvSpPr>
        <p:spPr>
          <a:xfrm>
            <a:off x="2551956" y="6585891"/>
            <a:ext cx="4040088" cy="135584"/>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402368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sp>
        <p:nvSpPr>
          <p:cNvPr id="3" name="CuadroTexto 2">
            <a:extLst>
              <a:ext uri="{FF2B5EF4-FFF2-40B4-BE49-F238E27FC236}">
                <a16:creationId xmlns:a16="http://schemas.microsoft.com/office/drawing/2014/main" id="{47CC098E-D172-C7AE-C41B-0AE9CC4FDEA2}"/>
              </a:ext>
            </a:extLst>
          </p:cNvPr>
          <p:cNvSpPr txBox="1"/>
          <p:nvPr/>
        </p:nvSpPr>
        <p:spPr>
          <a:xfrm>
            <a:off x="397087" y="1556792"/>
            <a:ext cx="8349826" cy="2554545"/>
          </a:xfrm>
          <a:prstGeom prst="rect">
            <a:avLst/>
          </a:prstGeom>
          <a:noFill/>
        </p:spPr>
        <p:txBody>
          <a:bodyPr wrap="square" rtlCol="0">
            <a:spAutoFit/>
          </a:bodyPr>
          <a:lstStyle/>
          <a:p>
            <a:pPr algn="just"/>
            <a:r>
              <a:rPr lang="es-MX" sz="3200" i="1" dirty="0"/>
              <a:t>La </a:t>
            </a:r>
            <a:r>
              <a:rPr lang="es-MX" sz="3200" b="1" i="1" dirty="0"/>
              <a:t>Integral de Fourier</a:t>
            </a:r>
            <a:r>
              <a:rPr lang="es-MX" sz="3200" i="1" dirty="0"/>
              <a:t> de una función f(x) seccionalmente  continua en cualquier intervalo [-</a:t>
            </a:r>
            <a:r>
              <a:rPr lang="es-MX" sz="3200" i="1" dirty="0" err="1"/>
              <a:t>l,l</a:t>
            </a:r>
            <a:r>
              <a:rPr lang="es-MX" sz="3200" i="1" dirty="0"/>
              <a:t>], converge para todo x en los puntos de continuidad de f(x) y en los de discontinuidad, a la semisuma de los límites laterales.</a:t>
            </a:r>
            <a:endParaRPr lang="es-AR" sz="3200" i="1" dirty="0"/>
          </a:p>
        </p:txBody>
      </p:sp>
      <p:sp>
        <p:nvSpPr>
          <p:cNvPr id="4" name="Marcador de pie de página 3">
            <a:extLst>
              <a:ext uri="{FF2B5EF4-FFF2-40B4-BE49-F238E27FC236}">
                <a16:creationId xmlns:a16="http://schemas.microsoft.com/office/drawing/2014/main" id="{6EB78C21-A7B3-9937-1E21-C894D0CC0142}"/>
              </a:ext>
            </a:extLst>
          </p:cNvPr>
          <p:cNvSpPr>
            <a:spLocks noGrp="1"/>
          </p:cNvSpPr>
          <p:nvPr>
            <p:ph type="ftr" sz="quarter" idx="11"/>
          </p:nvPr>
        </p:nvSpPr>
        <p:spPr>
          <a:xfrm>
            <a:off x="2407940" y="6431986"/>
            <a:ext cx="4328120" cy="412155"/>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15128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0" y="404664"/>
            <a:ext cx="8640960" cy="1470025"/>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3600" b="0" i="0" u="none" strike="noStrike" baseline="0" dirty="0">
                <a:latin typeface="TTE1B84BC0t00"/>
              </a:rPr>
            </a:br>
            <a:br>
              <a:rPr lang="es-AR" sz="3600" b="0" i="0" u="none" strike="noStrike" baseline="0" dirty="0">
                <a:latin typeface="TTE1B84BC0t00"/>
              </a:rPr>
            </a:br>
            <a:endParaRPr lang="es-AR" sz="3600" dirty="0"/>
          </a:p>
        </p:txBody>
      </p:sp>
      <p:pic>
        <p:nvPicPr>
          <p:cNvPr id="3" name="Imagen 2">
            <a:extLst>
              <a:ext uri="{FF2B5EF4-FFF2-40B4-BE49-F238E27FC236}">
                <a16:creationId xmlns:a16="http://schemas.microsoft.com/office/drawing/2014/main" id="{CD2ED13B-B9C4-4402-8D5A-383D6989B8F7}"/>
              </a:ext>
            </a:extLst>
          </p:cNvPr>
          <p:cNvPicPr>
            <a:picLocks noChangeAspect="1"/>
          </p:cNvPicPr>
          <p:nvPr/>
        </p:nvPicPr>
        <p:blipFill rotWithShape="1">
          <a:blip r:embed="rId2"/>
          <a:srcRect l="20075" t="34593" r="25587" b="13583"/>
          <a:stretch/>
        </p:blipFill>
        <p:spPr>
          <a:xfrm>
            <a:off x="107504" y="1437178"/>
            <a:ext cx="8784976" cy="4710786"/>
          </a:xfrm>
          <a:prstGeom prst="rect">
            <a:avLst/>
          </a:prstGeom>
        </p:spPr>
      </p:pic>
      <p:pic>
        <p:nvPicPr>
          <p:cNvPr id="2" name="Imagen 1">
            <a:extLst>
              <a:ext uri="{FF2B5EF4-FFF2-40B4-BE49-F238E27FC236}">
                <a16:creationId xmlns:a16="http://schemas.microsoft.com/office/drawing/2014/main" id="{2CC8E1D9-5709-E5A9-92B4-086B55296C6C}"/>
              </a:ext>
            </a:extLst>
          </p:cNvPr>
          <p:cNvPicPr>
            <a:picLocks noChangeAspect="1"/>
          </p:cNvPicPr>
          <p:nvPr/>
        </p:nvPicPr>
        <p:blipFill>
          <a:blip r:embed="rId3"/>
          <a:stretch>
            <a:fillRect/>
          </a:stretch>
        </p:blipFill>
        <p:spPr>
          <a:xfrm>
            <a:off x="2590628" y="6453336"/>
            <a:ext cx="3962743" cy="341406"/>
          </a:xfrm>
          <a:prstGeom prst="rect">
            <a:avLst/>
          </a:prstGeom>
        </p:spPr>
      </p:pic>
    </p:spTree>
    <p:extLst>
      <p:ext uri="{BB962C8B-B14F-4D97-AF65-F5344CB8AC3E}">
        <p14:creationId xmlns:p14="http://schemas.microsoft.com/office/powerpoint/2010/main" val="30492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7" name="Imagen 6">
            <a:extLst>
              <a:ext uri="{FF2B5EF4-FFF2-40B4-BE49-F238E27FC236}">
                <a16:creationId xmlns:a16="http://schemas.microsoft.com/office/drawing/2014/main" id="{E7AAEB9B-1140-6275-C2CD-0923172F069B}"/>
              </a:ext>
            </a:extLst>
          </p:cNvPr>
          <p:cNvPicPr>
            <a:picLocks noChangeAspect="1"/>
          </p:cNvPicPr>
          <p:nvPr/>
        </p:nvPicPr>
        <p:blipFill rotWithShape="1">
          <a:blip r:embed="rId2"/>
          <a:srcRect t="40196" r="18500" b="31791"/>
          <a:stretch/>
        </p:blipFill>
        <p:spPr>
          <a:xfrm>
            <a:off x="53752" y="4509120"/>
            <a:ext cx="9036496" cy="1746303"/>
          </a:xfrm>
          <a:prstGeom prst="rect">
            <a:avLst/>
          </a:prstGeom>
        </p:spPr>
      </p:pic>
      <p:pic>
        <p:nvPicPr>
          <p:cNvPr id="3" name="Imagen 2">
            <a:extLst>
              <a:ext uri="{FF2B5EF4-FFF2-40B4-BE49-F238E27FC236}">
                <a16:creationId xmlns:a16="http://schemas.microsoft.com/office/drawing/2014/main" id="{B51F496E-9378-AEB7-CCF6-D21F03641AFF}"/>
              </a:ext>
            </a:extLst>
          </p:cNvPr>
          <p:cNvPicPr>
            <a:picLocks noChangeAspect="1"/>
          </p:cNvPicPr>
          <p:nvPr/>
        </p:nvPicPr>
        <p:blipFill>
          <a:blip r:embed="rId3"/>
          <a:stretch>
            <a:fillRect/>
          </a:stretch>
        </p:blipFill>
        <p:spPr>
          <a:xfrm>
            <a:off x="338639" y="1041855"/>
            <a:ext cx="8466722" cy="2256258"/>
          </a:xfrm>
          <a:prstGeom prst="rect">
            <a:avLst/>
          </a:prstGeom>
        </p:spPr>
      </p:pic>
      <p:pic>
        <p:nvPicPr>
          <p:cNvPr id="5" name="Imagen 4">
            <a:extLst>
              <a:ext uri="{FF2B5EF4-FFF2-40B4-BE49-F238E27FC236}">
                <a16:creationId xmlns:a16="http://schemas.microsoft.com/office/drawing/2014/main" id="{9D7CC367-7D3E-53D5-0001-670517F4499F}"/>
              </a:ext>
            </a:extLst>
          </p:cNvPr>
          <p:cNvPicPr>
            <a:picLocks noChangeAspect="1"/>
          </p:cNvPicPr>
          <p:nvPr/>
        </p:nvPicPr>
        <p:blipFill rotWithShape="1">
          <a:blip r:embed="rId4"/>
          <a:srcRect t="47454" r="10000" b="42997"/>
          <a:stretch/>
        </p:blipFill>
        <p:spPr>
          <a:xfrm>
            <a:off x="349963" y="3559888"/>
            <a:ext cx="8229600" cy="490927"/>
          </a:xfrm>
          <a:prstGeom prst="rect">
            <a:avLst/>
          </a:prstGeom>
        </p:spPr>
      </p:pic>
      <p:sp>
        <p:nvSpPr>
          <p:cNvPr id="4" name="Marcador de pie de página 3">
            <a:extLst>
              <a:ext uri="{FF2B5EF4-FFF2-40B4-BE49-F238E27FC236}">
                <a16:creationId xmlns:a16="http://schemas.microsoft.com/office/drawing/2014/main" id="{E3D78889-33D2-240B-5FA3-F58F380BBEBA}"/>
              </a:ext>
            </a:extLst>
          </p:cNvPr>
          <p:cNvSpPr>
            <a:spLocks noGrp="1"/>
          </p:cNvSpPr>
          <p:nvPr>
            <p:ph type="ftr" sz="quarter" idx="11"/>
          </p:nvPr>
        </p:nvSpPr>
        <p:spPr>
          <a:xfrm>
            <a:off x="2504057" y="6445589"/>
            <a:ext cx="4256112" cy="268139"/>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1178716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5" name="Imagen 4">
            <a:extLst>
              <a:ext uri="{FF2B5EF4-FFF2-40B4-BE49-F238E27FC236}">
                <a16:creationId xmlns:a16="http://schemas.microsoft.com/office/drawing/2014/main" id="{6BE1B347-20C3-304A-08C3-196180095393}"/>
              </a:ext>
            </a:extLst>
          </p:cNvPr>
          <p:cNvPicPr>
            <a:picLocks noChangeAspect="1"/>
          </p:cNvPicPr>
          <p:nvPr/>
        </p:nvPicPr>
        <p:blipFill rotWithShape="1">
          <a:blip r:embed="rId2"/>
          <a:srcRect t="40196" r="54725" b="19185"/>
          <a:stretch/>
        </p:blipFill>
        <p:spPr>
          <a:xfrm>
            <a:off x="146536" y="1196752"/>
            <a:ext cx="8850928" cy="4464496"/>
          </a:xfrm>
          <a:prstGeom prst="rect">
            <a:avLst/>
          </a:prstGeom>
        </p:spPr>
      </p:pic>
      <p:pic>
        <p:nvPicPr>
          <p:cNvPr id="4" name="Imagen 3">
            <a:extLst>
              <a:ext uri="{FF2B5EF4-FFF2-40B4-BE49-F238E27FC236}">
                <a16:creationId xmlns:a16="http://schemas.microsoft.com/office/drawing/2014/main" id="{259B4807-A419-680B-8F9B-F5AF47D81F5D}"/>
              </a:ext>
            </a:extLst>
          </p:cNvPr>
          <p:cNvPicPr>
            <a:picLocks noChangeAspect="1"/>
          </p:cNvPicPr>
          <p:nvPr/>
        </p:nvPicPr>
        <p:blipFill>
          <a:blip r:embed="rId3"/>
          <a:stretch>
            <a:fillRect/>
          </a:stretch>
        </p:blipFill>
        <p:spPr>
          <a:xfrm>
            <a:off x="146536" y="5661247"/>
            <a:ext cx="8850927" cy="901601"/>
          </a:xfrm>
          <a:prstGeom prst="rect">
            <a:avLst/>
          </a:prstGeom>
        </p:spPr>
      </p:pic>
      <p:sp>
        <p:nvSpPr>
          <p:cNvPr id="3" name="Marcador de pie de página 2">
            <a:extLst>
              <a:ext uri="{FF2B5EF4-FFF2-40B4-BE49-F238E27FC236}">
                <a16:creationId xmlns:a16="http://schemas.microsoft.com/office/drawing/2014/main" id="{E5DB075A-4BE9-8836-54DC-B935DDC48C39}"/>
              </a:ext>
            </a:extLst>
          </p:cNvPr>
          <p:cNvSpPr>
            <a:spLocks noGrp="1"/>
          </p:cNvSpPr>
          <p:nvPr>
            <p:ph type="ftr" sz="quarter" idx="11"/>
          </p:nvPr>
        </p:nvSpPr>
        <p:spPr>
          <a:xfrm>
            <a:off x="2720081" y="6380286"/>
            <a:ext cx="3824064" cy="365125"/>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810018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6" name="Imagen 5">
            <a:extLst>
              <a:ext uri="{FF2B5EF4-FFF2-40B4-BE49-F238E27FC236}">
                <a16:creationId xmlns:a16="http://schemas.microsoft.com/office/drawing/2014/main" id="{0B50CE5B-E52C-94C4-11DA-921E05582458}"/>
              </a:ext>
            </a:extLst>
          </p:cNvPr>
          <p:cNvPicPr>
            <a:picLocks noChangeAspect="1"/>
          </p:cNvPicPr>
          <p:nvPr/>
        </p:nvPicPr>
        <p:blipFill rotWithShape="1">
          <a:blip r:embed="rId2"/>
          <a:srcRect t="41596" r="63387" b="20586"/>
          <a:stretch/>
        </p:blipFill>
        <p:spPr>
          <a:xfrm>
            <a:off x="125760" y="1485863"/>
            <a:ext cx="8892480" cy="5164162"/>
          </a:xfrm>
          <a:prstGeom prst="rect">
            <a:avLst/>
          </a:prstGeom>
        </p:spPr>
      </p:pic>
      <p:sp>
        <p:nvSpPr>
          <p:cNvPr id="4" name="Marcador de pie de página 2">
            <a:extLst>
              <a:ext uri="{FF2B5EF4-FFF2-40B4-BE49-F238E27FC236}">
                <a16:creationId xmlns:a16="http://schemas.microsoft.com/office/drawing/2014/main" id="{7FB8784E-1F45-9436-F9DE-A7DEA55ED771}"/>
              </a:ext>
            </a:extLst>
          </p:cNvPr>
          <p:cNvSpPr>
            <a:spLocks noGrp="1"/>
          </p:cNvSpPr>
          <p:nvPr>
            <p:ph type="ftr" sz="quarter" idx="11"/>
          </p:nvPr>
        </p:nvSpPr>
        <p:spPr>
          <a:xfrm>
            <a:off x="2551956" y="6257155"/>
            <a:ext cx="4040088" cy="412155"/>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178943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4" name="Imagen 3">
            <a:extLst>
              <a:ext uri="{FF2B5EF4-FFF2-40B4-BE49-F238E27FC236}">
                <a16:creationId xmlns:a16="http://schemas.microsoft.com/office/drawing/2014/main" id="{F64E0B7D-497B-D3D0-9FC3-AB2DBD14CA53}"/>
              </a:ext>
            </a:extLst>
          </p:cNvPr>
          <p:cNvPicPr>
            <a:picLocks noChangeAspect="1"/>
          </p:cNvPicPr>
          <p:nvPr/>
        </p:nvPicPr>
        <p:blipFill rotWithShape="1">
          <a:blip r:embed="rId2"/>
          <a:srcRect t="41596" r="64175" b="20586"/>
          <a:stretch/>
        </p:blipFill>
        <p:spPr>
          <a:xfrm>
            <a:off x="198543" y="1143000"/>
            <a:ext cx="8746913" cy="5191283"/>
          </a:xfrm>
          <a:prstGeom prst="rect">
            <a:avLst/>
          </a:prstGeom>
        </p:spPr>
      </p:pic>
      <p:sp>
        <p:nvSpPr>
          <p:cNvPr id="5" name="Marcador de pie de página 2">
            <a:extLst>
              <a:ext uri="{FF2B5EF4-FFF2-40B4-BE49-F238E27FC236}">
                <a16:creationId xmlns:a16="http://schemas.microsoft.com/office/drawing/2014/main" id="{4257D54E-0D43-D444-1445-ED0A4F85D400}"/>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1681333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4" name="Imagen 3">
            <a:extLst>
              <a:ext uri="{FF2B5EF4-FFF2-40B4-BE49-F238E27FC236}">
                <a16:creationId xmlns:a16="http://schemas.microsoft.com/office/drawing/2014/main" id="{401A2228-A317-70A3-9BA9-1514D9F6FD5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58000"/>
                    </a14:imgEffect>
                  </a14:imgLayer>
                </a14:imgProps>
              </a:ext>
            </a:extLst>
          </a:blip>
          <a:srcRect l="46850" t="26189" r="12201" b="24787"/>
          <a:stretch/>
        </p:blipFill>
        <p:spPr>
          <a:xfrm>
            <a:off x="4841814" y="1700808"/>
            <a:ext cx="4320986" cy="2908357"/>
          </a:xfrm>
          <a:prstGeom prst="rect">
            <a:avLst/>
          </a:prstGeom>
        </p:spPr>
      </p:pic>
      <p:pic>
        <p:nvPicPr>
          <p:cNvPr id="3" name="Imagen 2">
            <a:extLst>
              <a:ext uri="{FF2B5EF4-FFF2-40B4-BE49-F238E27FC236}">
                <a16:creationId xmlns:a16="http://schemas.microsoft.com/office/drawing/2014/main" id="{9B40D6E9-0F5C-8ED4-8A8C-96E62515BE30}"/>
              </a:ext>
            </a:extLst>
          </p:cNvPr>
          <p:cNvPicPr>
            <a:picLocks noChangeAspect="1"/>
          </p:cNvPicPr>
          <p:nvPr/>
        </p:nvPicPr>
        <p:blipFill rotWithShape="1">
          <a:blip r:embed="rId4"/>
          <a:srcRect t="38795" r="83075" b="42996"/>
          <a:stretch/>
        </p:blipFill>
        <p:spPr>
          <a:xfrm>
            <a:off x="168200" y="1700808"/>
            <a:ext cx="4808397" cy="2908357"/>
          </a:xfrm>
          <a:prstGeom prst="rect">
            <a:avLst/>
          </a:prstGeom>
        </p:spPr>
      </p:pic>
      <p:sp>
        <p:nvSpPr>
          <p:cNvPr id="6" name="Marcador de pie de página 2">
            <a:extLst>
              <a:ext uri="{FF2B5EF4-FFF2-40B4-BE49-F238E27FC236}">
                <a16:creationId xmlns:a16="http://schemas.microsoft.com/office/drawing/2014/main" id="{6795B82D-64AE-0242-FE6C-5F9BB8B66D96}"/>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3726439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7" name="Imagen 6">
            <a:extLst>
              <a:ext uri="{FF2B5EF4-FFF2-40B4-BE49-F238E27FC236}">
                <a16:creationId xmlns:a16="http://schemas.microsoft.com/office/drawing/2014/main" id="{447AEEF7-CE08-3A50-A7D4-D9B851C03CDF}"/>
              </a:ext>
            </a:extLst>
          </p:cNvPr>
          <p:cNvPicPr>
            <a:picLocks noChangeAspect="1"/>
          </p:cNvPicPr>
          <p:nvPr/>
        </p:nvPicPr>
        <p:blipFill rotWithShape="1">
          <a:blip r:embed="rId2"/>
          <a:srcRect t="40196" r="71262" b="28990"/>
          <a:stretch/>
        </p:blipFill>
        <p:spPr>
          <a:xfrm>
            <a:off x="1115616" y="1143000"/>
            <a:ext cx="6497105" cy="3916823"/>
          </a:xfrm>
          <a:prstGeom prst="rect">
            <a:avLst/>
          </a:prstGeom>
        </p:spPr>
      </p:pic>
      <p:sp>
        <p:nvSpPr>
          <p:cNvPr id="3" name="CuadroTexto 2">
            <a:extLst>
              <a:ext uri="{FF2B5EF4-FFF2-40B4-BE49-F238E27FC236}">
                <a16:creationId xmlns:a16="http://schemas.microsoft.com/office/drawing/2014/main" id="{749522A2-5A38-C69C-0E96-C4CB6D253689}"/>
              </a:ext>
            </a:extLst>
          </p:cNvPr>
          <p:cNvSpPr txBox="1"/>
          <p:nvPr/>
        </p:nvSpPr>
        <p:spPr>
          <a:xfrm>
            <a:off x="517313" y="5157192"/>
            <a:ext cx="7871111" cy="523220"/>
          </a:xfrm>
          <a:prstGeom prst="rect">
            <a:avLst/>
          </a:prstGeom>
          <a:noFill/>
        </p:spPr>
        <p:txBody>
          <a:bodyPr wrap="square" rtlCol="0">
            <a:spAutoFit/>
          </a:bodyPr>
          <a:lstStyle/>
          <a:p>
            <a:pPr algn="ctr"/>
            <a:r>
              <a:rPr lang="es-ES" sz="2800" i="1" dirty="0"/>
              <a:t>Integral de Fourier de una función par </a:t>
            </a:r>
            <a:endParaRPr lang="es-AR" sz="2800" i="1" dirty="0"/>
          </a:p>
        </p:txBody>
      </p:sp>
      <p:sp>
        <p:nvSpPr>
          <p:cNvPr id="5" name="Marcador de pie de página 2">
            <a:extLst>
              <a:ext uri="{FF2B5EF4-FFF2-40B4-BE49-F238E27FC236}">
                <a16:creationId xmlns:a16="http://schemas.microsoft.com/office/drawing/2014/main" id="{13A8FB84-4F4D-DBC8-E710-4B7957D249DF}"/>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32955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5" name="Imagen 4">
            <a:extLst>
              <a:ext uri="{FF2B5EF4-FFF2-40B4-BE49-F238E27FC236}">
                <a16:creationId xmlns:a16="http://schemas.microsoft.com/office/drawing/2014/main" id="{3D7C1E07-EF60-0153-0B44-3263132B4EBA}"/>
              </a:ext>
            </a:extLst>
          </p:cNvPr>
          <p:cNvPicPr>
            <a:picLocks noChangeAspect="1"/>
          </p:cNvPicPr>
          <p:nvPr/>
        </p:nvPicPr>
        <p:blipFill rotWithShape="1">
          <a:blip r:embed="rId2"/>
          <a:srcRect t="28990" r="68112" b="14983"/>
          <a:stretch/>
        </p:blipFill>
        <p:spPr>
          <a:xfrm>
            <a:off x="900367" y="1061290"/>
            <a:ext cx="7272033" cy="5740480"/>
          </a:xfrm>
          <a:prstGeom prst="rect">
            <a:avLst/>
          </a:prstGeom>
        </p:spPr>
      </p:pic>
      <p:sp>
        <p:nvSpPr>
          <p:cNvPr id="4" name="Marcador de pie de página 2">
            <a:extLst>
              <a:ext uri="{FF2B5EF4-FFF2-40B4-BE49-F238E27FC236}">
                <a16:creationId xmlns:a16="http://schemas.microsoft.com/office/drawing/2014/main" id="{40D8DBA7-96F3-F768-192D-D3D749D080BD}"/>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1282123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5" name="Imagen 4">
            <a:extLst>
              <a:ext uri="{FF2B5EF4-FFF2-40B4-BE49-F238E27FC236}">
                <a16:creationId xmlns:a16="http://schemas.microsoft.com/office/drawing/2014/main" id="{D6F70A7C-2772-3E11-9231-35969EEB80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70000"/>
                    </a14:imgEffect>
                  </a14:imgLayer>
                </a14:imgProps>
              </a:ext>
            </a:extLst>
          </a:blip>
          <a:srcRect l="45275" t="26189" r="11413" b="23387"/>
          <a:stretch/>
        </p:blipFill>
        <p:spPr>
          <a:xfrm>
            <a:off x="2159732" y="3587948"/>
            <a:ext cx="4824536" cy="3157879"/>
          </a:xfrm>
          <a:prstGeom prst="rect">
            <a:avLst/>
          </a:prstGeom>
        </p:spPr>
      </p:pic>
      <p:pic>
        <p:nvPicPr>
          <p:cNvPr id="7" name="Imagen 6">
            <a:extLst>
              <a:ext uri="{FF2B5EF4-FFF2-40B4-BE49-F238E27FC236}">
                <a16:creationId xmlns:a16="http://schemas.microsoft.com/office/drawing/2014/main" id="{BFEC6DE8-3E96-715A-6D89-2025FA7875D6}"/>
              </a:ext>
            </a:extLst>
          </p:cNvPr>
          <p:cNvPicPr>
            <a:picLocks noChangeAspect="1"/>
          </p:cNvPicPr>
          <p:nvPr/>
        </p:nvPicPr>
        <p:blipFill rotWithShape="1">
          <a:blip r:embed="rId4"/>
          <a:srcRect t="55286" r="58662" b="17784"/>
          <a:stretch/>
        </p:blipFill>
        <p:spPr>
          <a:xfrm>
            <a:off x="702988" y="980728"/>
            <a:ext cx="7118527" cy="2448272"/>
          </a:xfrm>
          <a:prstGeom prst="rect">
            <a:avLst/>
          </a:prstGeom>
        </p:spPr>
      </p:pic>
      <p:sp>
        <p:nvSpPr>
          <p:cNvPr id="4" name="Marcador de pie de página 2">
            <a:extLst>
              <a:ext uri="{FF2B5EF4-FFF2-40B4-BE49-F238E27FC236}">
                <a16:creationId xmlns:a16="http://schemas.microsoft.com/office/drawing/2014/main" id="{521B3369-3A7C-278E-BAA8-71F275C971CF}"/>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31816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4" name="Imagen 3">
            <a:extLst>
              <a:ext uri="{FF2B5EF4-FFF2-40B4-BE49-F238E27FC236}">
                <a16:creationId xmlns:a16="http://schemas.microsoft.com/office/drawing/2014/main" id="{3239BDE6-F502-29B2-E6E8-D4E338FDDE59}"/>
              </a:ext>
            </a:extLst>
          </p:cNvPr>
          <p:cNvPicPr>
            <a:picLocks noChangeAspect="1"/>
          </p:cNvPicPr>
          <p:nvPr/>
        </p:nvPicPr>
        <p:blipFill rotWithShape="1">
          <a:blip r:embed="rId2"/>
          <a:srcRect t="30390" r="53150" b="50000"/>
          <a:stretch/>
        </p:blipFill>
        <p:spPr>
          <a:xfrm>
            <a:off x="60112" y="994302"/>
            <a:ext cx="9144001" cy="2151785"/>
          </a:xfrm>
          <a:prstGeom prst="rect">
            <a:avLst/>
          </a:prstGeom>
        </p:spPr>
      </p:pic>
      <p:sp>
        <p:nvSpPr>
          <p:cNvPr id="6" name="CuadroTexto 5">
            <a:extLst>
              <a:ext uri="{FF2B5EF4-FFF2-40B4-BE49-F238E27FC236}">
                <a16:creationId xmlns:a16="http://schemas.microsoft.com/office/drawing/2014/main" id="{1EE49820-B7C1-148A-887C-F0F938092E97}"/>
              </a:ext>
            </a:extLst>
          </p:cNvPr>
          <p:cNvSpPr txBox="1"/>
          <p:nvPr/>
        </p:nvSpPr>
        <p:spPr>
          <a:xfrm>
            <a:off x="1043608" y="2753672"/>
            <a:ext cx="7056784" cy="523220"/>
          </a:xfrm>
          <a:prstGeom prst="rect">
            <a:avLst/>
          </a:prstGeom>
          <a:noFill/>
        </p:spPr>
        <p:txBody>
          <a:bodyPr wrap="square" rtlCol="0">
            <a:spAutoFit/>
          </a:bodyPr>
          <a:lstStyle/>
          <a:p>
            <a:pPr algn="ctr"/>
            <a:r>
              <a:rPr lang="es-ES" sz="2800" b="1" i="1" dirty="0">
                <a:highlight>
                  <a:srgbClr val="00FFFF"/>
                </a:highlight>
              </a:rPr>
              <a:t>Integral de Fourier de f(x)</a:t>
            </a:r>
            <a:endParaRPr lang="es-AR" sz="2800" b="1" i="1" dirty="0">
              <a:highlight>
                <a:srgbClr val="00FFFF"/>
              </a:highlight>
            </a:endParaRPr>
          </a:p>
        </p:txBody>
      </p:sp>
      <p:pic>
        <p:nvPicPr>
          <p:cNvPr id="10" name="Imagen 9">
            <a:extLst>
              <a:ext uri="{FF2B5EF4-FFF2-40B4-BE49-F238E27FC236}">
                <a16:creationId xmlns:a16="http://schemas.microsoft.com/office/drawing/2014/main" id="{3E315C26-D2CD-AF24-7522-36E3107C1CA3}"/>
              </a:ext>
            </a:extLst>
          </p:cNvPr>
          <p:cNvPicPr>
            <a:picLocks noChangeAspect="1"/>
          </p:cNvPicPr>
          <p:nvPr/>
        </p:nvPicPr>
        <p:blipFill rotWithShape="1">
          <a:blip r:embed="rId3"/>
          <a:srcRect t="44497" r="44488" b="16540"/>
          <a:stretch/>
        </p:blipFill>
        <p:spPr>
          <a:xfrm>
            <a:off x="104038" y="3276892"/>
            <a:ext cx="8935923" cy="3526248"/>
          </a:xfrm>
          <a:prstGeom prst="rect">
            <a:avLst/>
          </a:prstGeom>
        </p:spPr>
      </p:pic>
      <p:sp>
        <p:nvSpPr>
          <p:cNvPr id="5" name="Marcador de pie de página 2">
            <a:extLst>
              <a:ext uri="{FF2B5EF4-FFF2-40B4-BE49-F238E27FC236}">
                <a16:creationId xmlns:a16="http://schemas.microsoft.com/office/drawing/2014/main" id="{BBF76668-E639-3945-069E-5CC4A58F33E2}"/>
              </a:ext>
            </a:extLst>
          </p:cNvPr>
          <p:cNvSpPr>
            <a:spLocks noGrp="1"/>
          </p:cNvSpPr>
          <p:nvPr>
            <p:ph type="ftr" sz="quarter" idx="11"/>
          </p:nvPr>
        </p:nvSpPr>
        <p:spPr>
          <a:xfrm>
            <a:off x="3059832" y="6309320"/>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1249019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15" name="Imagen 14">
            <a:extLst>
              <a:ext uri="{FF2B5EF4-FFF2-40B4-BE49-F238E27FC236}">
                <a16:creationId xmlns:a16="http://schemas.microsoft.com/office/drawing/2014/main" id="{0B835DE5-0090-EFE4-D551-7A151D59B023}"/>
              </a:ext>
            </a:extLst>
          </p:cNvPr>
          <p:cNvPicPr>
            <a:picLocks noChangeAspect="1"/>
          </p:cNvPicPr>
          <p:nvPr/>
        </p:nvPicPr>
        <p:blipFill rotWithShape="1">
          <a:blip r:embed="rId2"/>
          <a:srcRect t="44397" r="52362" b="28990"/>
          <a:stretch/>
        </p:blipFill>
        <p:spPr>
          <a:xfrm>
            <a:off x="256152" y="1092346"/>
            <a:ext cx="8572935" cy="2692643"/>
          </a:xfrm>
          <a:prstGeom prst="rect">
            <a:avLst/>
          </a:prstGeom>
        </p:spPr>
      </p:pic>
      <p:pic>
        <p:nvPicPr>
          <p:cNvPr id="17" name="Imagen 16">
            <a:extLst>
              <a:ext uri="{FF2B5EF4-FFF2-40B4-BE49-F238E27FC236}">
                <a16:creationId xmlns:a16="http://schemas.microsoft.com/office/drawing/2014/main" id="{85685649-6412-FEA3-9EEE-A304796A3ED3}"/>
              </a:ext>
            </a:extLst>
          </p:cNvPr>
          <p:cNvPicPr>
            <a:picLocks noChangeAspect="1"/>
          </p:cNvPicPr>
          <p:nvPr/>
        </p:nvPicPr>
        <p:blipFill rotWithShape="1">
          <a:blip r:embed="rId3"/>
          <a:srcRect t="44793" r="27163" b="20586"/>
          <a:stretch/>
        </p:blipFill>
        <p:spPr>
          <a:xfrm>
            <a:off x="256152" y="3784989"/>
            <a:ext cx="8572935" cy="2562359"/>
          </a:xfrm>
          <a:prstGeom prst="rect">
            <a:avLst/>
          </a:prstGeom>
        </p:spPr>
      </p:pic>
      <p:sp>
        <p:nvSpPr>
          <p:cNvPr id="4" name="Marcador de pie de página 2">
            <a:extLst>
              <a:ext uri="{FF2B5EF4-FFF2-40B4-BE49-F238E27FC236}">
                <a16:creationId xmlns:a16="http://schemas.microsoft.com/office/drawing/2014/main" id="{170F1F76-FF9E-60AC-3546-A3EDC60A3CFA}"/>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384211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0" y="5722999"/>
            <a:ext cx="9144000" cy="1135001"/>
          </a:xfrm>
        </p:spPr>
        <p:txBody>
          <a:bodyPr>
            <a:normAutofit/>
          </a:bodyPr>
          <a:lstStyle/>
          <a:p>
            <a:r>
              <a:rPr lang="es-AR" sz="2600" i="1" dirty="0">
                <a:solidFill>
                  <a:schemeClr val="tx1"/>
                </a:solidFill>
              </a:rPr>
              <a:t>Serie compleja de Fourier con sus coeficientes expresados en (6).</a:t>
            </a:r>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0" y="404664"/>
            <a:ext cx="8640960" cy="1470025"/>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3600" b="0" i="0" u="none" strike="noStrike" baseline="0" dirty="0">
                <a:latin typeface="TTE1B84BC0t00"/>
              </a:rPr>
            </a:br>
            <a:br>
              <a:rPr lang="es-AR" sz="3600" b="0" i="0" u="none" strike="noStrike" baseline="0" dirty="0">
                <a:latin typeface="TTE1B84BC0t00"/>
              </a:rPr>
            </a:br>
            <a:endParaRPr lang="es-AR" sz="3600" dirty="0"/>
          </a:p>
        </p:txBody>
      </p:sp>
      <p:pic>
        <p:nvPicPr>
          <p:cNvPr id="2" name="Imagen 1">
            <a:extLst>
              <a:ext uri="{FF2B5EF4-FFF2-40B4-BE49-F238E27FC236}">
                <a16:creationId xmlns:a16="http://schemas.microsoft.com/office/drawing/2014/main" id="{C7635F97-07A7-9F6C-2761-FE8390B1FE6A}"/>
              </a:ext>
            </a:extLst>
          </p:cNvPr>
          <p:cNvPicPr>
            <a:picLocks noChangeAspect="1"/>
          </p:cNvPicPr>
          <p:nvPr/>
        </p:nvPicPr>
        <p:blipFill>
          <a:blip r:embed="rId2"/>
          <a:stretch>
            <a:fillRect/>
          </a:stretch>
        </p:blipFill>
        <p:spPr>
          <a:xfrm>
            <a:off x="2590628" y="6516594"/>
            <a:ext cx="3962743" cy="341406"/>
          </a:xfrm>
          <a:prstGeom prst="rect">
            <a:avLst/>
          </a:prstGeom>
        </p:spPr>
      </p:pic>
      <p:grpSp>
        <p:nvGrpSpPr>
          <p:cNvPr id="10" name="Grupo 9">
            <a:extLst>
              <a:ext uri="{FF2B5EF4-FFF2-40B4-BE49-F238E27FC236}">
                <a16:creationId xmlns:a16="http://schemas.microsoft.com/office/drawing/2014/main" id="{F3DA3179-E0D0-1015-B22C-589FC62484AA}"/>
              </a:ext>
            </a:extLst>
          </p:cNvPr>
          <p:cNvGrpSpPr/>
          <p:nvPr/>
        </p:nvGrpSpPr>
        <p:grpSpPr>
          <a:xfrm>
            <a:off x="60173" y="809328"/>
            <a:ext cx="8976323" cy="4913671"/>
            <a:chOff x="60173" y="809328"/>
            <a:chExt cx="8976323" cy="4913671"/>
          </a:xfrm>
        </p:grpSpPr>
        <p:grpSp>
          <p:nvGrpSpPr>
            <p:cNvPr id="7" name="Grupo 6">
              <a:extLst>
                <a:ext uri="{FF2B5EF4-FFF2-40B4-BE49-F238E27FC236}">
                  <a16:creationId xmlns:a16="http://schemas.microsoft.com/office/drawing/2014/main" id="{32E7730B-4D59-2D13-311A-375A51433431}"/>
                </a:ext>
              </a:extLst>
            </p:cNvPr>
            <p:cNvGrpSpPr/>
            <p:nvPr/>
          </p:nvGrpSpPr>
          <p:grpSpPr>
            <a:xfrm>
              <a:off x="60173" y="809328"/>
              <a:ext cx="8976323" cy="4913671"/>
              <a:chOff x="60173" y="809328"/>
              <a:chExt cx="8976323" cy="4913671"/>
            </a:xfrm>
          </p:grpSpPr>
          <p:pic>
            <p:nvPicPr>
              <p:cNvPr id="6" name="Imagen 5">
                <a:extLst>
                  <a:ext uri="{FF2B5EF4-FFF2-40B4-BE49-F238E27FC236}">
                    <a16:creationId xmlns:a16="http://schemas.microsoft.com/office/drawing/2014/main" id="{842CC711-37B4-5A51-D532-049ABD94863E}"/>
                  </a:ext>
                </a:extLst>
              </p:cNvPr>
              <p:cNvPicPr>
                <a:picLocks noChangeAspect="1"/>
              </p:cNvPicPr>
              <p:nvPr/>
            </p:nvPicPr>
            <p:blipFill rotWithShape="1">
              <a:blip r:embed="rId3"/>
              <a:srcRect l="20075" t="48226" r="36613" b="9380"/>
              <a:stretch/>
            </p:blipFill>
            <p:spPr>
              <a:xfrm>
                <a:off x="107504" y="809328"/>
                <a:ext cx="8928992" cy="4913671"/>
              </a:xfrm>
              <a:prstGeom prst="rect">
                <a:avLst/>
              </a:prstGeom>
            </p:spPr>
          </p:pic>
          <p:pic>
            <p:nvPicPr>
              <p:cNvPr id="3" name="Imagen 2">
                <a:extLst>
                  <a:ext uri="{FF2B5EF4-FFF2-40B4-BE49-F238E27FC236}">
                    <a16:creationId xmlns:a16="http://schemas.microsoft.com/office/drawing/2014/main" id="{114CA940-A382-6EE7-404E-45340E0D6B1B}"/>
                  </a:ext>
                </a:extLst>
              </p:cNvPr>
              <p:cNvPicPr>
                <a:picLocks noChangeAspect="1"/>
              </p:cNvPicPr>
              <p:nvPr/>
            </p:nvPicPr>
            <p:blipFill rotWithShape="1">
              <a:blip r:embed="rId4"/>
              <a:srcRect b="70019"/>
              <a:stretch/>
            </p:blipFill>
            <p:spPr>
              <a:xfrm>
                <a:off x="60173" y="3140968"/>
                <a:ext cx="8976323" cy="970557"/>
              </a:xfrm>
              <a:prstGeom prst="rect">
                <a:avLst/>
              </a:prstGeom>
            </p:spPr>
          </p:pic>
        </p:grpSp>
        <p:pic>
          <p:nvPicPr>
            <p:cNvPr id="9" name="Imagen 8">
              <a:extLst>
                <a:ext uri="{FF2B5EF4-FFF2-40B4-BE49-F238E27FC236}">
                  <a16:creationId xmlns:a16="http://schemas.microsoft.com/office/drawing/2014/main" id="{99E5D48C-67DF-5A1B-C755-94469151925F}"/>
                </a:ext>
              </a:extLst>
            </p:cNvPr>
            <p:cNvPicPr>
              <a:picLocks noChangeAspect="1"/>
            </p:cNvPicPr>
            <p:nvPr/>
          </p:nvPicPr>
          <p:blipFill rotWithShape="1">
            <a:blip r:embed="rId5"/>
            <a:srcRect l="749" t="44201" r="51574" b="45798"/>
            <a:stretch/>
          </p:blipFill>
          <p:spPr>
            <a:xfrm>
              <a:off x="611560" y="1484785"/>
              <a:ext cx="6912768" cy="764834"/>
            </a:xfrm>
            <a:prstGeom prst="rect">
              <a:avLst/>
            </a:prstGeom>
          </p:spPr>
        </p:pic>
      </p:grpSp>
    </p:spTree>
    <p:extLst>
      <p:ext uri="{BB962C8B-B14F-4D97-AF65-F5344CB8AC3E}">
        <p14:creationId xmlns:p14="http://schemas.microsoft.com/office/powerpoint/2010/main" val="3007386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Integral   de Fourier</a:t>
            </a:r>
          </a:p>
        </p:txBody>
      </p:sp>
      <p:pic>
        <p:nvPicPr>
          <p:cNvPr id="6" name="Imagen 5">
            <a:extLst>
              <a:ext uri="{FF2B5EF4-FFF2-40B4-BE49-F238E27FC236}">
                <a16:creationId xmlns:a16="http://schemas.microsoft.com/office/drawing/2014/main" id="{4BD39777-D8E3-06F0-A020-59D989563024}"/>
              </a:ext>
            </a:extLst>
          </p:cNvPr>
          <p:cNvPicPr>
            <a:picLocks noChangeAspect="1"/>
          </p:cNvPicPr>
          <p:nvPr/>
        </p:nvPicPr>
        <p:blipFill rotWithShape="1">
          <a:blip r:embed="rId2"/>
          <a:srcRect t="44397" r="50000" b="20586"/>
          <a:stretch/>
        </p:blipFill>
        <p:spPr>
          <a:xfrm>
            <a:off x="0" y="980728"/>
            <a:ext cx="9144000" cy="3600402"/>
          </a:xfrm>
          <a:prstGeom prst="rect">
            <a:avLst/>
          </a:prstGeom>
        </p:spPr>
      </p:pic>
      <p:pic>
        <p:nvPicPr>
          <p:cNvPr id="7" name="Imagen 6">
            <a:extLst>
              <a:ext uri="{FF2B5EF4-FFF2-40B4-BE49-F238E27FC236}">
                <a16:creationId xmlns:a16="http://schemas.microsoft.com/office/drawing/2014/main" id="{949990BD-8D31-4543-33B2-2DBF56AB268B}"/>
              </a:ext>
            </a:extLst>
          </p:cNvPr>
          <p:cNvPicPr>
            <a:picLocks noChangeAspect="1"/>
          </p:cNvPicPr>
          <p:nvPr/>
        </p:nvPicPr>
        <p:blipFill rotWithShape="1">
          <a:blip r:embed="rId3"/>
          <a:srcRect t="65407" r="65750" b="24788"/>
          <a:stretch/>
        </p:blipFill>
        <p:spPr>
          <a:xfrm>
            <a:off x="321645" y="4877782"/>
            <a:ext cx="8500709" cy="1368152"/>
          </a:xfrm>
          <a:prstGeom prst="rect">
            <a:avLst/>
          </a:prstGeom>
        </p:spPr>
      </p:pic>
      <p:sp>
        <p:nvSpPr>
          <p:cNvPr id="4" name="Marcador de pie de página 2">
            <a:extLst>
              <a:ext uri="{FF2B5EF4-FFF2-40B4-BE49-F238E27FC236}">
                <a16:creationId xmlns:a16="http://schemas.microsoft.com/office/drawing/2014/main" id="{3B80CD5B-4505-4178-EB71-54DEF7559080}"/>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2076165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Transformada   de Fourier</a:t>
            </a:r>
          </a:p>
        </p:txBody>
      </p:sp>
      <p:sp>
        <p:nvSpPr>
          <p:cNvPr id="6" name="Marcador de pie de página 2">
            <a:extLst>
              <a:ext uri="{FF2B5EF4-FFF2-40B4-BE49-F238E27FC236}">
                <a16:creationId xmlns:a16="http://schemas.microsoft.com/office/drawing/2014/main" id="{B820AF6D-4D9E-7846-D026-73A44DB486DE}"/>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grpSp>
        <p:nvGrpSpPr>
          <p:cNvPr id="5" name="Grupo 4">
            <a:extLst>
              <a:ext uri="{FF2B5EF4-FFF2-40B4-BE49-F238E27FC236}">
                <a16:creationId xmlns:a16="http://schemas.microsoft.com/office/drawing/2014/main" id="{BB043C7E-F292-A8A9-DB7A-658C0B6E98E6}"/>
              </a:ext>
            </a:extLst>
          </p:cNvPr>
          <p:cNvGrpSpPr/>
          <p:nvPr/>
        </p:nvGrpSpPr>
        <p:grpSpPr>
          <a:xfrm>
            <a:off x="0" y="3317494"/>
            <a:ext cx="9109573" cy="2210719"/>
            <a:chOff x="34427" y="1851813"/>
            <a:chExt cx="9109573" cy="1987706"/>
          </a:xfrm>
        </p:grpSpPr>
        <p:pic>
          <p:nvPicPr>
            <p:cNvPr id="7" name="Imagen 6">
              <a:extLst>
                <a:ext uri="{FF2B5EF4-FFF2-40B4-BE49-F238E27FC236}">
                  <a16:creationId xmlns:a16="http://schemas.microsoft.com/office/drawing/2014/main" id="{3D21394A-B004-CB43-A253-5696FBDB8FE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49068" r="57087" b="34278"/>
            <a:stretch/>
          </p:blipFill>
          <p:spPr>
            <a:xfrm>
              <a:off x="34427" y="1851813"/>
              <a:ext cx="9109573" cy="1987706"/>
            </a:xfrm>
            <a:prstGeom prst="rect">
              <a:avLst/>
            </a:prstGeom>
          </p:spPr>
        </p:pic>
        <p:pic>
          <p:nvPicPr>
            <p:cNvPr id="8" name="Imagen 7">
              <a:extLst>
                <a:ext uri="{FF2B5EF4-FFF2-40B4-BE49-F238E27FC236}">
                  <a16:creationId xmlns:a16="http://schemas.microsoft.com/office/drawing/2014/main" id="{085C6F15-6E7E-412B-2D2F-FE636280F93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0"/>
                      </a14:imgEffect>
                    </a14:imgLayer>
                  </a14:imgProps>
                </a:ext>
              </a:extLst>
            </a:blip>
            <a:srcRect t="44397" r="71698" b="38795"/>
            <a:stretch/>
          </p:blipFill>
          <p:spPr>
            <a:xfrm>
              <a:off x="2051402" y="2420888"/>
              <a:ext cx="4248790" cy="1418631"/>
            </a:xfrm>
            <a:prstGeom prst="rect">
              <a:avLst/>
            </a:prstGeom>
          </p:spPr>
        </p:pic>
      </p:grpSp>
      <p:pic>
        <p:nvPicPr>
          <p:cNvPr id="9" name="Imagen 8">
            <a:extLst>
              <a:ext uri="{FF2B5EF4-FFF2-40B4-BE49-F238E27FC236}">
                <a16:creationId xmlns:a16="http://schemas.microsoft.com/office/drawing/2014/main" id="{836D94D7-F233-C406-F843-F6C37A8F50B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77000"/>
                    </a14:imgEffect>
                  </a14:imgLayer>
                </a14:imgProps>
              </a:ext>
            </a:extLst>
          </a:blip>
          <a:srcRect t="69310" r="77942" b="23387"/>
          <a:stretch/>
        </p:blipFill>
        <p:spPr>
          <a:xfrm>
            <a:off x="1259632" y="2158569"/>
            <a:ext cx="4525786" cy="842464"/>
          </a:xfrm>
          <a:prstGeom prst="rect">
            <a:avLst/>
          </a:prstGeom>
        </p:spPr>
      </p:pic>
    </p:spTree>
    <p:extLst>
      <p:ext uri="{BB962C8B-B14F-4D97-AF65-F5344CB8AC3E}">
        <p14:creationId xmlns:p14="http://schemas.microsoft.com/office/powerpoint/2010/main" val="303757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Transformada  de Fourier</a:t>
            </a:r>
          </a:p>
        </p:txBody>
      </p:sp>
      <p:pic>
        <p:nvPicPr>
          <p:cNvPr id="5" name="Imagen 4">
            <a:extLst>
              <a:ext uri="{FF2B5EF4-FFF2-40B4-BE49-F238E27FC236}">
                <a16:creationId xmlns:a16="http://schemas.microsoft.com/office/drawing/2014/main" id="{5BFAFF57-B755-0240-E6E8-26BBA265D705}"/>
              </a:ext>
            </a:extLst>
          </p:cNvPr>
          <p:cNvPicPr>
            <a:picLocks noChangeAspect="1"/>
          </p:cNvPicPr>
          <p:nvPr/>
        </p:nvPicPr>
        <p:blipFill rotWithShape="1">
          <a:blip r:embed="rId2"/>
          <a:srcRect l="588" t="30390" r="50000" b="34593"/>
          <a:stretch/>
        </p:blipFill>
        <p:spPr>
          <a:xfrm>
            <a:off x="53752" y="1268760"/>
            <a:ext cx="9036496" cy="3600402"/>
          </a:xfrm>
          <a:prstGeom prst="rect">
            <a:avLst/>
          </a:prstGeom>
        </p:spPr>
      </p:pic>
      <p:sp>
        <p:nvSpPr>
          <p:cNvPr id="4" name="Marcador de pie de página 2">
            <a:extLst>
              <a:ext uri="{FF2B5EF4-FFF2-40B4-BE49-F238E27FC236}">
                <a16:creationId xmlns:a16="http://schemas.microsoft.com/office/drawing/2014/main" id="{7EF1098D-572D-76CC-73E3-04B842B60F1C}"/>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spTree>
    <p:extLst>
      <p:ext uri="{BB962C8B-B14F-4D97-AF65-F5344CB8AC3E}">
        <p14:creationId xmlns:p14="http://schemas.microsoft.com/office/powerpoint/2010/main" val="3167269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1C0C-219F-6EAD-A344-F23050FF912D}"/>
              </a:ext>
            </a:extLst>
          </p:cNvPr>
          <p:cNvSpPr>
            <a:spLocks noGrp="1"/>
          </p:cNvSpPr>
          <p:nvPr>
            <p:ph type="title"/>
          </p:nvPr>
        </p:nvSpPr>
        <p:spPr>
          <a:xfrm>
            <a:off x="517313" y="0"/>
            <a:ext cx="8229600" cy="1143000"/>
          </a:xfrm>
        </p:spPr>
        <p:txBody>
          <a:bodyPr/>
          <a:lstStyle/>
          <a:p>
            <a:r>
              <a:rPr lang="es-AR" b="1" u="sng" dirty="0"/>
              <a:t>Transformada  de Fourier</a:t>
            </a:r>
          </a:p>
        </p:txBody>
      </p:sp>
      <p:sp>
        <p:nvSpPr>
          <p:cNvPr id="5" name="Marcador de pie de página 2">
            <a:extLst>
              <a:ext uri="{FF2B5EF4-FFF2-40B4-BE49-F238E27FC236}">
                <a16:creationId xmlns:a16="http://schemas.microsoft.com/office/drawing/2014/main" id="{A7B09EEC-0479-E522-08BA-F6A2F0B3C43E}"/>
              </a:ext>
            </a:extLst>
          </p:cNvPr>
          <p:cNvSpPr>
            <a:spLocks noGrp="1"/>
          </p:cNvSpPr>
          <p:nvPr>
            <p:ph type="ftr" sz="quarter" idx="11"/>
          </p:nvPr>
        </p:nvSpPr>
        <p:spPr>
          <a:xfrm>
            <a:off x="2587960" y="6414195"/>
            <a:ext cx="3968080" cy="307280"/>
          </a:xfrm>
        </p:spPr>
        <p:txBody>
          <a:bodyPr/>
          <a:lstStyle/>
          <a:p>
            <a:r>
              <a:rPr lang="es-AR" b="1" i="1" dirty="0">
                <a:solidFill>
                  <a:schemeClr val="tx1"/>
                </a:solidFill>
              </a:rPr>
              <a:t>Matemática para Ingeniería Electromecánica - UTN - </a:t>
            </a:r>
            <a:r>
              <a:rPr lang="es-AR" b="1" i="1" dirty="0" err="1">
                <a:solidFill>
                  <a:schemeClr val="tx1"/>
                </a:solidFill>
              </a:rPr>
              <a:t>Frrq</a:t>
            </a:r>
            <a:endParaRPr lang="es-AR" b="1" i="1" dirty="0">
              <a:solidFill>
                <a:schemeClr val="tx1"/>
              </a:solidFill>
            </a:endParaRPr>
          </a:p>
        </p:txBody>
      </p:sp>
      <p:grpSp>
        <p:nvGrpSpPr>
          <p:cNvPr id="7" name="Grupo 6">
            <a:extLst>
              <a:ext uri="{FF2B5EF4-FFF2-40B4-BE49-F238E27FC236}">
                <a16:creationId xmlns:a16="http://schemas.microsoft.com/office/drawing/2014/main" id="{FF2D837E-3105-BCCE-5FD5-7959021B07CF}"/>
              </a:ext>
            </a:extLst>
          </p:cNvPr>
          <p:cNvGrpSpPr/>
          <p:nvPr/>
        </p:nvGrpSpPr>
        <p:grpSpPr>
          <a:xfrm>
            <a:off x="34427" y="1628800"/>
            <a:ext cx="9109573" cy="4346416"/>
            <a:chOff x="34427" y="1628800"/>
            <a:chExt cx="9109573" cy="4346416"/>
          </a:xfrm>
        </p:grpSpPr>
        <p:pic>
          <p:nvPicPr>
            <p:cNvPr id="4" name="Imagen 3">
              <a:extLst>
                <a:ext uri="{FF2B5EF4-FFF2-40B4-BE49-F238E27FC236}">
                  <a16:creationId xmlns:a16="http://schemas.microsoft.com/office/drawing/2014/main" id="{D66F16B6-0A27-08F9-3F41-57C34392DA97}"/>
                </a:ext>
              </a:extLst>
            </p:cNvPr>
            <p:cNvPicPr>
              <a:picLocks noChangeAspect="1"/>
            </p:cNvPicPr>
            <p:nvPr/>
          </p:nvPicPr>
          <p:blipFill rotWithShape="1">
            <a:blip r:embed="rId2"/>
            <a:srcRect t="47199" r="57087" b="16384"/>
            <a:stretch/>
          </p:blipFill>
          <p:spPr>
            <a:xfrm>
              <a:off x="34427" y="1628800"/>
              <a:ext cx="9109573" cy="4346416"/>
            </a:xfrm>
            <a:prstGeom prst="rect">
              <a:avLst/>
            </a:prstGeom>
          </p:spPr>
        </p:pic>
        <p:pic>
          <p:nvPicPr>
            <p:cNvPr id="6" name="Imagen 5">
              <a:extLst>
                <a:ext uri="{FF2B5EF4-FFF2-40B4-BE49-F238E27FC236}">
                  <a16:creationId xmlns:a16="http://schemas.microsoft.com/office/drawing/2014/main" id="{31225DED-4B73-FA00-7153-AF8370EA2307}"/>
                </a:ext>
              </a:extLst>
            </p:cNvPr>
            <p:cNvPicPr>
              <a:picLocks noChangeAspect="1"/>
            </p:cNvPicPr>
            <p:nvPr/>
          </p:nvPicPr>
          <p:blipFill rotWithShape="1">
            <a:blip r:embed="rId3"/>
            <a:srcRect t="44397" r="71698" b="38795"/>
            <a:stretch/>
          </p:blipFill>
          <p:spPr>
            <a:xfrm>
              <a:off x="2051402" y="2420888"/>
              <a:ext cx="4248790" cy="1418631"/>
            </a:xfrm>
            <a:prstGeom prst="rect">
              <a:avLst/>
            </a:prstGeom>
          </p:spPr>
        </p:pic>
      </p:grpSp>
    </p:spTree>
    <p:extLst>
      <p:ext uri="{BB962C8B-B14F-4D97-AF65-F5344CB8AC3E}">
        <p14:creationId xmlns:p14="http://schemas.microsoft.com/office/powerpoint/2010/main" val="239285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6041" y="1124744"/>
            <a:ext cx="8640960" cy="173881"/>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3600" b="0" i="0" u="none" strike="noStrike" baseline="0" dirty="0">
                <a:latin typeface="TTE1B84BC0t00"/>
              </a:rPr>
            </a:br>
            <a:r>
              <a:rPr lang="es-AR" sz="3100" b="0" i="1" u="none" strike="noStrike" baseline="0" dirty="0">
                <a:latin typeface="TTE1B84BC0t00"/>
              </a:rPr>
              <a:t>Vamos a expresar esos mismos coeficientes dados en (6) en   forma compleja:</a:t>
            </a:r>
            <a:br>
              <a:rPr lang="es-AR" sz="3100" b="0" i="1" u="none" strike="noStrike" baseline="0" dirty="0">
                <a:latin typeface="TTE1B84BC0t00"/>
              </a:rPr>
            </a:br>
            <a:endParaRPr lang="es-AR" sz="3100" i="1" dirty="0"/>
          </a:p>
        </p:txBody>
      </p:sp>
      <p:pic>
        <p:nvPicPr>
          <p:cNvPr id="3" name="Imagen 2">
            <a:extLst>
              <a:ext uri="{FF2B5EF4-FFF2-40B4-BE49-F238E27FC236}">
                <a16:creationId xmlns:a16="http://schemas.microsoft.com/office/drawing/2014/main" id="{47A41BF2-9839-E326-078A-58F02E1D885B}"/>
              </a:ext>
            </a:extLst>
          </p:cNvPr>
          <p:cNvPicPr>
            <a:picLocks noChangeAspect="1"/>
          </p:cNvPicPr>
          <p:nvPr/>
        </p:nvPicPr>
        <p:blipFill>
          <a:blip r:embed="rId2"/>
          <a:stretch>
            <a:fillRect/>
          </a:stretch>
        </p:blipFill>
        <p:spPr>
          <a:xfrm>
            <a:off x="2590628" y="6284616"/>
            <a:ext cx="3962743" cy="341406"/>
          </a:xfrm>
          <a:prstGeom prst="rect">
            <a:avLst/>
          </a:prstGeom>
        </p:spPr>
      </p:pic>
      <p:pic>
        <p:nvPicPr>
          <p:cNvPr id="10" name="Imagen 9">
            <a:extLst>
              <a:ext uri="{FF2B5EF4-FFF2-40B4-BE49-F238E27FC236}">
                <a16:creationId xmlns:a16="http://schemas.microsoft.com/office/drawing/2014/main" id="{B292CA80-A301-A4A1-8AA7-95409206575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Layer>
                </a14:imgProps>
              </a:ext>
            </a:extLst>
          </a:blip>
          <a:srcRect t="43871" r="47637" b="22912"/>
          <a:stretch/>
        </p:blipFill>
        <p:spPr>
          <a:xfrm>
            <a:off x="29203" y="2492896"/>
            <a:ext cx="9085592" cy="3240360"/>
          </a:xfrm>
          <a:prstGeom prst="rect">
            <a:avLst/>
          </a:prstGeom>
        </p:spPr>
      </p:pic>
    </p:spTree>
    <p:extLst>
      <p:ext uri="{BB962C8B-B14F-4D97-AF65-F5344CB8AC3E}">
        <p14:creationId xmlns:p14="http://schemas.microsoft.com/office/powerpoint/2010/main" val="83677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6041" y="1124744"/>
            <a:ext cx="8640960" cy="173881"/>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3600" b="0" i="0" u="none" strike="noStrike" baseline="0" dirty="0">
                <a:latin typeface="TTE1B84BC0t00"/>
              </a:rPr>
            </a:br>
            <a:r>
              <a:rPr lang="es-AR" sz="3100" i="1" dirty="0">
                <a:latin typeface="TTE1B84BC0t00"/>
              </a:rPr>
              <a:t>Se puede expresar la serie de la siguiente manera</a:t>
            </a:r>
            <a:r>
              <a:rPr lang="es-AR" sz="3100" b="0" i="1" u="none" strike="noStrike" baseline="0" dirty="0">
                <a:latin typeface="TTE1B84BC0t00"/>
              </a:rPr>
              <a:t>:</a:t>
            </a:r>
            <a:br>
              <a:rPr lang="es-AR" sz="3100" b="0" i="1" u="none" strike="noStrike" baseline="0" dirty="0">
                <a:latin typeface="TTE1B84BC0t00"/>
              </a:rPr>
            </a:br>
            <a:endParaRPr lang="es-AR" sz="3100" i="1" dirty="0"/>
          </a:p>
        </p:txBody>
      </p:sp>
      <p:pic>
        <p:nvPicPr>
          <p:cNvPr id="3" name="Imagen 2">
            <a:extLst>
              <a:ext uri="{FF2B5EF4-FFF2-40B4-BE49-F238E27FC236}">
                <a16:creationId xmlns:a16="http://schemas.microsoft.com/office/drawing/2014/main" id="{47A41BF2-9839-E326-078A-58F02E1D885B}"/>
              </a:ext>
            </a:extLst>
          </p:cNvPr>
          <p:cNvPicPr>
            <a:picLocks noChangeAspect="1"/>
          </p:cNvPicPr>
          <p:nvPr/>
        </p:nvPicPr>
        <p:blipFill>
          <a:blip r:embed="rId2"/>
          <a:stretch>
            <a:fillRect/>
          </a:stretch>
        </p:blipFill>
        <p:spPr>
          <a:xfrm>
            <a:off x="2590628" y="6284616"/>
            <a:ext cx="3962743" cy="341406"/>
          </a:xfrm>
          <a:prstGeom prst="rect">
            <a:avLst/>
          </a:prstGeom>
        </p:spPr>
      </p:pic>
      <p:grpSp>
        <p:nvGrpSpPr>
          <p:cNvPr id="9" name="Grupo 8">
            <a:extLst>
              <a:ext uri="{FF2B5EF4-FFF2-40B4-BE49-F238E27FC236}">
                <a16:creationId xmlns:a16="http://schemas.microsoft.com/office/drawing/2014/main" id="{09FE5A86-0A8C-090D-656B-C0300AB8DF19}"/>
              </a:ext>
            </a:extLst>
          </p:cNvPr>
          <p:cNvGrpSpPr/>
          <p:nvPr/>
        </p:nvGrpSpPr>
        <p:grpSpPr>
          <a:xfrm>
            <a:off x="0" y="2157264"/>
            <a:ext cx="9085592" cy="3530272"/>
            <a:chOff x="0" y="2447176"/>
            <a:chExt cx="9085592" cy="3240360"/>
          </a:xfrm>
        </p:grpSpPr>
        <p:pic>
          <p:nvPicPr>
            <p:cNvPr id="10" name="Imagen 9">
              <a:extLst>
                <a:ext uri="{FF2B5EF4-FFF2-40B4-BE49-F238E27FC236}">
                  <a16:creationId xmlns:a16="http://schemas.microsoft.com/office/drawing/2014/main" id="{B292CA80-A301-A4A1-8AA7-95409206575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Layer>
                  </a14:imgProps>
                </a:ext>
              </a:extLst>
            </a:blip>
            <a:srcRect t="43871" r="47637" b="22912"/>
            <a:stretch/>
          </p:blipFill>
          <p:spPr>
            <a:xfrm>
              <a:off x="0" y="2447176"/>
              <a:ext cx="9085592" cy="3240360"/>
            </a:xfrm>
            <a:prstGeom prst="rect">
              <a:avLst/>
            </a:prstGeom>
          </p:spPr>
        </p:pic>
        <p:pic>
          <p:nvPicPr>
            <p:cNvPr id="8" name="Imagen 7">
              <a:extLst>
                <a:ext uri="{FF2B5EF4-FFF2-40B4-BE49-F238E27FC236}">
                  <a16:creationId xmlns:a16="http://schemas.microsoft.com/office/drawing/2014/main" id="{47AA15AF-C695-564D-C232-46BD8D5A689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0"/>
                      </a14:imgEffect>
                    </a14:imgLayer>
                  </a14:imgProps>
                </a:ext>
              </a:extLst>
            </a:blip>
            <a:srcRect l="849" t="57111" r="57174" b="31791"/>
            <a:stretch/>
          </p:blipFill>
          <p:spPr>
            <a:xfrm>
              <a:off x="58408" y="3405650"/>
              <a:ext cx="7122682" cy="1058571"/>
            </a:xfrm>
            <a:prstGeom prst="rect">
              <a:avLst/>
            </a:prstGeom>
          </p:spPr>
        </p:pic>
      </p:grpSp>
    </p:spTree>
    <p:extLst>
      <p:ext uri="{BB962C8B-B14F-4D97-AF65-F5344CB8AC3E}">
        <p14:creationId xmlns:p14="http://schemas.microsoft.com/office/powerpoint/2010/main" val="73515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6041" y="1196752"/>
            <a:ext cx="8640960" cy="173881"/>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2700" b="0" i="0" u="none" strike="noStrike" baseline="0" dirty="0">
                <a:latin typeface="TTE1B84BC0t00"/>
              </a:rPr>
            </a:br>
            <a:endParaRPr lang="es-AR" sz="2700" dirty="0"/>
          </a:p>
        </p:txBody>
      </p:sp>
      <p:pic>
        <p:nvPicPr>
          <p:cNvPr id="3" name="Imagen 2">
            <a:extLst>
              <a:ext uri="{FF2B5EF4-FFF2-40B4-BE49-F238E27FC236}">
                <a16:creationId xmlns:a16="http://schemas.microsoft.com/office/drawing/2014/main" id="{E8B041FF-D216-8885-EBEB-B5CFE0D94AB7}"/>
              </a:ext>
            </a:extLst>
          </p:cNvPr>
          <p:cNvPicPr>
            <a:picLocks noChangeAspect="1"/>
          </p:cNvPicPr>
          <p:nvPr/>
        </p:nvPicPr>
        <p:blipFill rotWithShape="1">
          <a:blip r:embed="rId2"/>
          <a:srcRect l="20075" t="39377" r="24013" b="12181"/>
          <a:stretch/>
        </p:blipFill>
        <p:spPr>
          <a:xfrm>
            <a:off x="-39987" y="1595224"/>
            <a:ext cx="9217024" cy="4489766"/>
          </a:xfrm>
          <a:prstGeom prst="rect">
            <a:avLst/>
          </a:prstGeom>
        </p:spPr>
      </p:pic>
      <p:pic>
        <p:nvPicPr>
          <p:cNvPr id="2" name="Imagen 1">
            <a:extLst>
              <a:ext uri="{FF2B5EF4-FFF2-40B4-BE49-F238E27FC236}">
                <a16:creationId xmlns:a16="http://schemas.microsoft.com/office/drawing/2014/main" id="{99ED968D-B349-99B6-598E-ACA349509089}"/>
              </a:ext>
            </a:extLst>
          </p:cNvPr>
          <p:cNvPicPr>
            <a:picLocks noChangeAspect="1"/>
          </p:cNvPicPr>
          <p:nvPr/>
        </p:nvPicPr>
        <p:blipFill>
          <a:blip r:embed="rId3"/>
          <a:stretch>
            <a:fillRect/>
          </a:stretch>
        </p:blipFill>
        <p:spPr>
          <a:xfrm>
            <a:off x="2590628" y="6453336"/>
            <a:ext cx="3962743" cy="341406"/>
          </a:xfrm>
          <a:prstGeom prst="rect">
            <a:avLst/>
          </a:prstGeom>
        </p:spPr>
      </p:pic>
    </p:spTree>
    <p:extLst>
      <p:ext uri="{BB962C8B-B14F-4D97-AF65-F5344CB8AC3E}">
        <p14:creationId xmlns:p14="http://schemas.microsoft.com/office/powerpoint/2010/main" val="1024189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6041" y="1196752"/>
            <a:ext cx="8640960" cy="173881"/>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2700" b="0" i="0" u="none" strike="noStrike" baseline="0" dirty="0">
                <a:latin typeface="TTE1B84BC0t00"/>
              </a:rPr>
            </a:br>
            <a:endParaRPr lang="es-AR" sz="2700" dirty="0"/>
          </a:p>
        </p:txBody>
      </p:sp>
      <p:pic>
        <p:nvPicPr>
          <p:cNvPr id="2" name="Imagen 1">
            <a:extLst>
              <a:ext uri="{FF2B5EF4-FFF2-40B4-BE49-F238E27FC236}">
                <a16:creationId xmlns:a16="http://schemas.microsoft.com/office/drawing/2014/main" id="{EDC8B730-DA30-66FE-88F7-EE972F5D8921}"/>
              </a:ext>
            </a:extLst>
          </p:cNvPr>
          <p:cNvPicPr>
            <a:picLocks noChangeAspect="1"/>
          </p:cNvPicPr>
          <p:nvPr/>
        </p:nvPicPr>
        <p:blipFill>
          <a:blip r:embed="rId2"/>
          <a:stretch>
            <a:fillRect/>
          </a:stretch>
        </p:blipFill>
        <p:spPr>
          <a:xfrm>
            <a:off x="2590627" y="6441078"/>
            <a:ext cx="3962743" cy="341406"/>
          </a:xfrm>
          <a:prstGeom prst="rect">
            <a:avLst/>
          </a:prstGeom>
        </p:spPr>
      </p:pic>
      <p:grpSp>
        <p:nvGrpSpPr>
          <p:cNvPr id="10" name="Grupo 9">
            <a:extLst>
              <a:ext uri="{FF2B5EF4-FFF2-40B4-BE49-F238E27FC236}">
                <a16:creationId xmlns:a16="http://schemas.microsoft.com/office/drawing/2014/main" id="{1953E075-432B-A0DB-F95B-14919676EDC8}"/>
              </a:ext>
            </a:extLst>
          </p:cNvPr>
          <p:cNvGrpSpPr/>
          <p:nvPr/>
        </p:nvGrpSpPr>
        <p:grpSpPr>
          <a:xfrm>
            <a:off x="103200" y="1988841"/>
            <a:ext cx="8937599" cy="4004732"/>
            <a:chOff x="103200" y="1988841"/>
            <a:chExt cx="8937599" cy="4004732"/>
          </a:xfrm>
        </p:grpSpPr>
        <p:pic>
          <p:nvPicPr>
            <p:cNvPr id="6" name="Imagen 5">
              <a:extLst>
                <a:ext uri="{FF2B5EF4-FFF2-40B4-BE49-F238E27FC236}">
                  <a16:creationId xmlns:a16="http://schemas.microsoft.com/office/drawing/2014/main" id="{8C4A0E8A-9EEE-8FBF-66D1-135039ACDFEA}"/>
                </a:ext>
              </a:extLst>
            </p:cNvPr>
            <p:cNvPicPr>
              <a:picLocks noChangeAspect="1"/>
            </p:cNvPicPr>
            <p:nvPr/>
          </p:nvPicPr>
          <p:blipFill rotWithShape="1">
            <a:blip r:embed="rId3"/>
            <a:srcRect l="20075" t="50000" r="23225" b="9962"/>
            <a:stretch/>
          </p:blipFill>
          <p:spPr>
            <a:xfrm>
              <a:off x="103200" y="1988841"/>
              <a:ext cx="8937599" cy="4004732"/>
            </a:xfrm>
            <a:prstGeom prst="rect">
              <a:avLst/>
            </a:prstGeom>
          </p:spPr>
        </p:pic>
        <p:pic>
          <p:nvPicPr>
            <p:cNvPr id="9" name="Imagen 8">
              <a:extLst>
                <a:ext uri="{FF2B5EF4-FFF2-40B4-BE49-F238E27FC236}">
                  <a16:creationId xmlns:a16="http://schemas.microsoft.com/office/drawing/2014/main" id="{CD1AFC2B-57DD-4BAE-2DBD-B1C34D4402D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98000"/>
                      </a14:imgEffect>
                    </a14:imgLayer>
                  </a14:imgProps>
                </a:ext>
              </a:extLst>
            </a:blip>
            <a:srcRect l="30313" t="44397" r="65749" b="47199"/>
            <a:stretch/>
          </p:blipFill>
          <p:spPr>
            <a:xfrm>
              <a:off x="251520" y="4581128"/>
              <a:ext cx="454090" cy="544907"/>
            </a:xfrm>
            <a:prstGeom prst="rect">
              <a:avLst/>
            </a:prstGeom>
          </p:spPr>
        </p:pic>
      </p:grpSp>
    </p:spTree>
    <p:extLst>
      <p:ext uri="{BB962C8B-B14F-4D97-AF65-F5344CB8AC3E}">
        <p14:creationId xmlns:p14="http://schemas.microsoft.com/office/powerpoint/2010/main" val="360157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3FADF1DB-765C-46CC-B4DB-9E046E325709}"/>
              </a:ext>
            </a:extLst>
          </p:cNvPr>
          <p:cNvSpPr>
            <a:spLocks noGrp="1"/>
          </p:cNvSpPr>
          <p:nvPr>
            <p:ph type="subTitle" idx="1"/>
          </p:nvPr>
        </p:nvSpPr>
        <p:spPr>
          <a:xfrm>
            <a:off x="-2484784" y="4700736"/>
            <a:ext cx="6400800" cy="1752600"/>
          </a:xfrm>
        </p:spPr>
        <p:txBody>
          <a:bodyPr/>
          <a:lstStyle/>
          <a:p>
            <a:r>
              <a:rPr lang="es-MX" dirty="0"/>
              <a:t>  </a:t>
            </a:r>
            <a:endParaRPr lang="es-AR" dirty="0"/>
          </a:p>
        </p:txBody>
      </p:sp>
      <p:sp>
        <p:nvSpPr>
          <p:cNvPr id="4" name="Título 3">
            <a:extLst>
              <a:ext uri="{FF2B5EF4-FFF2-40B4-BE49-F238E27FC236}">
                <a16:creationId xmlns:a16="http://schemas.microsoft.com/office/drawing/2014/main" id="{2B5B4317-05B8-7662-7D5D-D7803FDB5146}"/>
              </a:ext>
            </a:extLst>
          </p:cNvPr>
          <p:cNvSpPr>
            <a:spLocks noGrp="1"/>
          </p:cNvSpPr>
          <p:nvPr>
            <p:ph type="ctrTitle"/>
          </p:nvPr>
        </p:nvSpPr>
        <p:spPr>
          <a:xfrm>
            <a:off x="0" y="896676"/>
            <a:ext cx="8640960" cy="173881"/>
          </a:xfrm>
        </p:spPr>
        <p:txBody>
          <a:bodyPr>
            <a:normAutofit fontScale="90000"/>
          </a:bodyPr>
          <a:lstStyle/>
          <a:p>
            <a:r>
              <a:rPr lang="es-AR" b="1" i="0" u="sng" strike="noStrike" baseline="0" dirty="0">
                <a:latin typeface="TTE1B84BC0t00"/>
              </a:rPr>
              <a:t>Forma compleja de la serie de Fourier</a:t>
            </a:r>
            <a:br>
              <a:rPr lang="es-AR" sz="3600" b="0" i="0" u="sng" strike="noStrike" baseline="0" dirty="0">
                <a:latin typeface="TTE1B84BC0t00"/>
              </a:rPr>
            </a:br>
            <a:br>
              <a:rPr lang="es-AR" sz="2700" b="0" i="0" u="none" strike="noStrike" baseline="0" dirty="0">
                <a:latin typeface="TTE1B84BC0t00"/>
              </a:rPr>
            </a:br>
            <a:endParaRPr lang="es-AR" sz="2700" dirty="0"/>
          </a:p>
        </p:txBody>
      </p:sp>
      <p:pic>
        <p:nvPicPr>
          <p:cNvPr id="2" name="Imagen 1">
            <a:extLst>
              <a:ext uri="{FF2B5EF4-FFF2-40B4-BE49-F238E27FC236}">
                <a16:creationId xmlns:a16="http://schemas.microsoft.com/office/drawing/2014/main" id="{7F9733AF-2948-18AA-5893-B3C16B0990D8}"/>
              </a:ext>
            </a:extLst>
          </p:cNvPr>
          <p:cNvPicPr>
            <a:picLocks noChangeAspect="1"/>
          </p:cNvPicPr>
          <p:nvPr/>
        </p:nvPicPr>
        <p:blipFill>
          <a:blip r:embed="rId2"/>
          <a:stretch>
            <a:fillRect/>
          </a:stretch>
        </p:blipFill>
        <p:spPr>
          <a:xfrm>
            <a:off x="2588365" y="6453336"/>
            <a:ext cx="3962743" cy="341406"/>
          </a:xfrm>
          <a:prstGeom prst="rect">
            <a:avLst/>
          </a:prstGeom>
        </p:spPr>
      </p:pic>
      <p:grpSp>
        <p:nvGrpSpPr>
          <p:cNvPr id="10" name="Grupo 9">
            <a:extLst>
              <a:ext uri="{FF2B5EF4-FFF2-40B4-BE49-F238E27FC236}">
                <a16:creationId xmlns:a16="http://schemas.microsoft.com/office/drawing/2014/main" id="{42B8E451-4B01-ACC6-E582-917383FDD137}"/>
              </a:ext>
            </a:extLst>
          </p:cNvPr>
          <p:cNvGrpSpPr/>
          <p:nvPr/>
        </p:nvGrpSpPr>
        <p:grpSpPr>
          <a:xfrm>
            <a:off x="699525" y="896677"/>
            <a:ext cx="7941435" cy="5556659"/>
            <a:chOff x="699525" y="1133251"/>
            <a:chExt cx="7708243" cy="5341401"/>
          </a:xfrm>
        </p:grpSpPr>
        <p:grpSp>
          <p:nvGrpSpPr>
            <p:cNvPr id="8" name="Grupo 7">
              <a:extLst>
                <a:ext uri="{FF2B5EF4-FFF2-40B4-BE49-F238E27FC236}">
                  <a16:creationId xmlns:a16="http://schemas.microsoft.com/office/drawing/2014/main" id="{067289DF-A3C5-205F-A2DB-855B528FDDD3}"/>
                </a:ext>
              </a:extLst>
            </p:cNvPr>
            <p:cNvGrpSpPr/>
            <p:nvPr/>
          </p:nvGrpSpPr>
          <p:grpSpPr>
            <a:xfrm>
              <a:off x="699525" y="1133251"/>
              <a:ext cx="7708243" cy="5341401"/>
              <a:chOff x="699525" y="1133251"/>
              <a:chExt cx="7708243" cy="5341401"/>
            </a:xfrm>
          </p:grpSpPr>
          <p:pic>
            <p:nvPicPr>
              <p:cNvPr id="3" name="Imagen 2">
                <a:extLst>
                  <a:ext uri="{FF2B5EF4-FFF2-40B4-BE49-F238E27FC236}">
                    <a16:creationId xmlns:a16="http://schemas.microsoft.com/office/drawing/2014/main" id="{0C39CC3B-9510-9136-ACE5-751FCF8F4AFB}"/>
                  </a:ext>
                </a:extLst>
              </p:cNvPr>
              <p:cNvPicPr>
                <a:picLocks noChangeAspect="1"/>
              </p:cNvPicPr>
              <p:nvPr/>
            </p:nvPicPr>
            <p:blipFill rotWithShape="1">
              <a:blip r:embed="rId3"/>
              <a:srcRect l="20075" t="17506" r="24013" b="13582"/>
              <a:stretch/>
            </p:blipFill>
            <p:spPr>
              <a:xfrm>
                <a:off x="699525" y="1133251"/>
                <a:ext cx="7708243" cy="5341401"/>
              </a:xfrm>
              <a:prstGeom prst="rect">
                <a:avLst/>
              </a:prstGeom>
            </p:spPr>
          </p:pic>
          <p:pic>
            <p:nvPicPr>
              <p:cNvPr id="7" name="Imagen 6">
                <a:extLst>
                  <a:ext uri="{FF2B5EF4-FFF2-40B4-BE49-F238E27FC236}">
                    <a16:creationId xmlns:a16="http://schemas.microsoft.com/office/drawing/2014/main" id="{9999B583-6517-C8EE-E879-E13E0B473FB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0"/>
                        </a14:imgEffect>
                      </a14:imgLayer>
                    </a14:imgProps>
                  </a:ext>
                </a:extLst>
              </a:blip>
              <a:srcRect l="787" t="63029" r="49601" b="22965"/>
              <a:stretch/>
            </p:blipFill>
            <p:spPr>
              <a:xfrm>
                <a:off x="971600" y="5701909"/>
                <a:ext cx="4536504" cy="720080"/>
              </a:xfrm>
              <a:prstGeom prst="rect">
                <a:avLst/>
              </a:prstGeom>
            </p:spPr>
          </p:pic>
        </p:grpSp>
        <p:pic>
          <p:nvPicPr>
            <p:cNvPr id="9" name="Imagen 8">
              <a:extLst>
                <a:ext uri="{FF2B5EF4-FFF2-40B4-BE49-F238E27FC236}">
                  <a16:creationId xmlns:a16="http://schemas.microsoft.com/office/drawing/2014/main" id="{3BA3D382-AEC9-CCAC-37C2-BE981494AA81}"/>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100000"/>
                      </a14:imgEffect>
                    </a14:imgLayer>
                  </a14:imgProps>
                </a:ext>
              </a:extLst>
            </a:blip>
            <a:srcRect l="1090" t="42649" r="79137" b="45798"/>
            <a:stretch/>
          </p:blipFill>
          <p:spPr>
            <a:xfrm>
              <a:off x="955723" y="4380646"/>
              <a:ext cx="2611554" cy="857869"/>
            </a:xfrm>
            <a:prstGeom prst="rect">
              <a:avLst/>
            </a:prstGeom>
          </p:spPr>
        </p:pic>
      </p:grpSp>
    </p:spTree>
    <p:extLst>
      <p:ext uri="{BB962C8B-B14F-4D97-AF65-F5344CB8AC3E}">
        <p14:creationId xmlns:p14="http://schemas.microsoft.com/office/powerpoint/2010/main" val="2135015290"/>
      </p:ext>
    </p:extLst>
  </p:cSld>
  <p:clrMapOvr>
    <a:masterClrMapping/>
  </p:clrMapOvr>
</p:sld>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2410</TotalTime>
  <Words>768</Words>
  <Application>Microsoft Office PowerPoint</Application>
  <PresentationFormat>Presentación en pantalla (4:3)</PresentationFormat>
  <Paragraphs>95</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Amasis MT Pro Medium</vt:lpstr>
      <vt:lpstr>Arial</vt:lpstr>
      <vt:lpstr>Calibri</vt:lpstr>
      <vt:lpstr>Cambria Math</vt:lpstr>
      <vt:lpstr>TTE1B83728t00</vt:lpstr>
      <vt:lpstr>TTE1B84BC0t00</vt:lpstr>
      <vt:lpstr>TTE1B85B30t00</vt:lpstr>
      <vt:lpstr>Tema de Office</vt:lpstr>
      <vt:lpstr>Serie  e Integral de  Fourier   Transformada de Fourier </vt:lpstr>
      <vt:lpstr> Serie de Fourier  Sea f(x) una función periódica de período T = 2π La serie de Fourier correspondiente es: </vt:lpstr>
      <vt:lpstr>Forma compleja de la serie de Fourier   </vt:lpstr>
      <vt:lpstr>Forma compleja de la serie de Fourier   </vt:lpstr>
      <vt:lpstr>Forma compleja de la serie de Fourier  Vamos a expresar esos mismos coeficientes dados en (6) en   forma compleja: </vt:lpstr>
      <vt:lpstr>Forma compleja de la serie de Fourier  Se puede expresar la serie de la siguiente manera: </vt:lpstr>
      <vt:lpstr>Forma compleja de la serie de Fourier  </vt:lpstr>
      <vt:lpstr>Forma compleja de la serie de Fourier  </vt:lpstr>
      <vt:lpstr>Forma compleja de la serie de Fourier  </vt:lpstr>
      <vt:lpstr>Forma compleja de la serie de Fourier  </vt:lpstr>
      <vt:lpstr>Forma compleja de la serie de Fourier  </vt:lpstr>
      <vt:lpstr>Serie compleja de Fourier</vt:lpstr>
      <vt:lpstr>Serie compleja de Fourier</vt:lpstr>
      <vt:lpstr>Presentación de PowerPoint</vt:lpstr>
      <vt:lpstr>Presentación de PowerPoint</vt:lpstr>
      <vt:lpstr>Presentación de PowerPoint</vt:lpstr>
      <vt:lpstr>Presentación de PowerPoint</vt:lpstr>
      <vt:lpstr>Integral  de Fourier  La serie de Fourier puede representar a una función f(x)  periódica.  Si se quiere representar una f(x) no periódica sobre todo el dominio deberemos utilizar un nuevo concepto llamado Integral de Fourier de la función f(x). Sea f(x) = x2 + 1   </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Integral   de Fourier</vt:lpstr>
      <vt:lpstr>Transformada   de Fourier</vt:lpstr>
      <vt:lpstr>Transformada  de Fourier</vt:lpstr>
      <vt:lpstr>Transformada  de Fourier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ÁRBOLES Y EJES DE TRANSMISIÓN</dc:title>
  <dc:creator>CLAUDIO</dc:creator>
  <cp:lastModifiedBy>nclaudio.maggi@gmail.com</cp:lastModifiedBy>
  <cp:revision>305</cp:revision>
  <dcterms:created xsi:type="dcterms:W3CDTF">2014-08-01T14:17:22Z</dcterms:created>
  <dcterms:modified xsi:type="dcterms:W3CDTF">2024-06-14T14:38:38Z</dcterms:modified>
</cp:coreProperties>
</file>