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256" r:id="rId2"/>
    <p:sldId id="272" r:id="rId3"/>
    <p:sldId id="280" r:id="rId4"/>
    <p:sldId id="281" r:id="rId5"/>
    <p:sldId id="260" r:id="rId6"/>
    <p:sldId id="275" r:id="rId7"/>
    <p:sldId id="264" r:id="rId8"/>
    <p:sldId id="261" r:id="rId9"/>
    <p:sldId id="283" r:id="rId10"/>
    <p:sldId id="279" r:id="rId11"/>
    <p:sldId id="271" r:id="rId12"/>
    <p:sldId id="339" r:id="rId13"/>
    <p:sldId id="340" r:id="rId14"/>
    <p:sldId id="273" r:id="rId15"/>
    <p:sldId id="284" r:id="rId16"/>
    <p:sldId id="285" r:id="rId17"/>
    <p:sldId id="274" r:id="rId18"/>
    <p:sldId id="266" r:id="rId19"/>
    <p:sldId id="276" r:id="rId20"/>
    <p:sldId id="291" r:id="rId21"/>
    <p:sldId id="286" r:id="rId22"/>
    <p:sldId id="287" r:id="rId23"/>
    <p:sldId id="288" r:id="rId24"/>
    <p:sldId id="292" r:id="rId25"/>
    <p:sldId id="293" r:id="rId26"/>
    <p:sldId id="294" r:id="rId27"/>
    <p:sldId id="295" r:id="rId28"/>
    <p:sldId id="303" r:id="rId29"/>
    <p:sldId id="304" r:id="rId30"/>
    <p:sldId id="305" r:id="rId31"/>
    <p:sldId id="306" r:id="rId32"/>
    <p:sldId id="307" r:id="rId33"/>
    <p:sldId id="308" r:id="rId34"/>
    <p:sldId id="309" r:id="rId35"/>
    <p:sldId id="310" r:id="rId36"/>
    <p:sldId id="298" r:id="rId37"/>
    <p:sldId id="325" r:id="rId38"/>
    <p:sldId id="326" r:id="rId39"/>
    <p:sldId id="327" r:id="rId40"/>
    <p:sldId id="328" r:id="rId41"/>
    <p:sldId id="329" r:id="rId42"/>
    <p:sldId id="330" r:id="rId43"/>
    <p:sldId id="331" r:id="rId44"/>
    <p:sldId id="332" r:id="rId45"/>
    <p:sldId id="333" r:id="rId46"/>
    <p:sldId id="335" r:id="rId47"/>
    <p:sldId id="336" r:id="rId48"/>
    <p:sldId id="311" r:id="rId49"/>
    <p:sldId id="319" r:id="rId50"/>
    <p:sldId id="320" r:id="rId51"/>
    <p:sldId id="321" r:id="rId52"/>
    <p:sldId id="322" r:id="rId53"/>
    <p:sldId id="323" r:id="rId54"/>
    <p:sldId id="324" r:id="rId55"/>
    <p:sldId id="350" r:id="rId56"/>
    <p:sldId id="351" r:id="rId57"/>
    <p:sldId id="352" r:id="rId58"/>
    <p:sldId id="353" r:id="rId59"/>
    <p:sldId id="354" r:id="rId60"/>
    <p:sldId id="300" r:id="rId61"/>
    <p:sldId id="290" r:id="rId62"/>
    <p:sldId id="341" r:id="rId63"/>
    <p:sldId id="343" r:id="rId64"/>
    <p:sldId id="344" r:id="rId65"/>
    <p:sldId id="357" r:id="rId66"/>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ECFF"/>
    <a:srgbClr val="33CCCC"/>
    <a:srgbClr val="800080"/>
    <a:srgbClr val="6666FF"/>
    <a:srgbClr val="CC66FF"/>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5" autoAdjust="0"/>
    <p:restoredTop sz="96923" autoAdjust="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MX"/>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MX"/>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noProof="0" smtClean="0"/>
              <a:t>Haga clic para modificar el estilo de texto del patrón</a:t>
            </a:r>
          </a:p>
          <a:p>
            <a:pPr lvl="1"/>
            <a:r>
              <a:rPr lang="es-MX" noProof="0" smtClean="0"/>
              <a:t>Segundo nivel</a:t>
            </a:r>
          </a:p>
          <a:p>
            <a:pPr lvl="2"/>
            <a:r>
              <a:rPr lang="es-MX" noProof="0" smtClean="0"/>
              <a:t>Tercer nivel</a:t>
            </a:r>
          </a:p>
          <a:p>
            <a:pPr lvl="3"/>
            <a:r>
              <a:rPr lang="es-MX" noProof="0" smtClean="0"/>
              <a:t>Cuarto nivel</a:t>
            </a:r>
          </a:p>
          <a:p>
            <a:pPr lvl="4"/>
            <a:r>
              <a:rPr lang="es-MX"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MX"/>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70866E-F98E-4555-8D67-4BE5D585FB30}" type="slidenum">
              <a:rPr lang="es-MX"/>
              <a:pPr>
                <a:defRPr/>
              </a:pPr>
              <a:t>‹Nº›</a:t>
            </a:fld>
            <a:endParaRPr lang="es-MX"/>
          </a:p>
        </p:txBody>
      </p:sp>
    </p:spTree>
    <p:extLst>
      <p:ext uri="{BB962C8B-B14F-4D97-AF65-F5344CB8AC3E}">
        <p14:creationId xmlns:p14="http://schemas.microsoft.com/office/powerpoint/2010/main" val="4214787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901C75C-C354-4031-96F3-8C2E24D039C3}" type="slidenum">
              <a:rPr lang="es-MX" smtClean="0"/>
              <a:pPr/>
              <a:t>2</a:t>
            </a:fld>
            <a:endParaRPr lang="es-MX"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270486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57F6A81-6595-43E4-A153-0EF5D3DBF31A}" type="slidenum">
              <a:rPr lang="es-ES" smtClean="0"/>
              <a:pPr/>
              <a:t>27</a:t>
            </a:fld>
            <a:endParaRPr lang="es-E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206634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D0EBFBD-4B39-474E-8CF4-7CEF72A36DD1}" type="slidenum">
              <a:rPr lang="es-ES" smtClean="0"/>
              <a:pPr/>
              <a:t>28</a:t>
            </a:fld>
            <a:endParaRPr lang="es-E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23365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A08B62-0BE7-4FC9-AB19-F63B651B411F}" type="slidenum">
              <a:rPr lang="es-ES" smtClean="0"/>
              <a:pPr/>
              <a:t>29</a:t>
            </a:fld>
            <a:endParaRPr lang="es-E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81919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297B226-C8FA-4C7B-8372-3AC6F8B85841}" type="slidenum">
              <a:rPr lang="es-ES" smtClean="0"/>
              <a:pPr/>
              <a:t>30</a:t>
            </a:fld>
            <a:endParaRPr lang="es-E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417453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82E218-F5F8-445F-A58A-E738C3CD2C3D}" type="slidenum">
              <a:rPr lang="es-ES" smtClean="0"/>
              <a:pPr/>
              <a:t>31</a:t>
            </a:fld>
            <a:endParaRPr lang="es-E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00454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1E35912-0136-4403-831B-83D6AAEDFEC3}" type="slidenum">
              <a:rPr lang="es-ES" smtClean="0"/>
              <a:pPr/>
              <a:t>32</a:t>
            </a:fld>
            <a:endParaRPr lang="es-E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999061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AE2ED31-FDD3-4EF1-9C44-2FFD2F6CDD5F}" type="slidenum">
              <a:rPr lang="es-ES" smtClean="0"/>
              <a:pPr/>
              <a:t>33</a:t>
            </a:fld>
            <a:endParaRPr lang="es-E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621442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C3F85FE-4C53-4883-8C9D-E3DD92FEA614}" type="slidenum">
              <a:rPr lang="es-ES" smtClean="0"/>
              <a:pPr/>
              <a:t>34</a:t>
            </a:fld>
            <a:endParaRPr lang="es-E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89552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CB65DCA-B0F6-407C-86F8-4C5DD744535C}" type="slidenum">
              <a:rPr lang="es-ES" smtClean="0"/>
              <a:pPr/>
              <a:t>35</a:t>
            </a:fld>
            <a:endParaRPr lang="es-E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237334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3386885-AF08-4EFA-8984-57B895FF87EB}" type="slidenum">
              <a:rPr lang="es-ES" smtClean="0"/>
              <a:pPr/>
              <a:t>48</a:t>
            </a:fld>
            <a:endParaRPr lang="es-E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82936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58A1A1B-9C22-4436-9E54-EBBAAEEBF4B5}" type="slidenum">
              <a:rPr lang="es-ES" smtClean="0">
                <a:latin typeface="Times New Roman" pitchFamily="18" charset="0"/>
              </a:rPr>
              <a:pPr/>
              <a:t>4</a:t>
            </a:fld>
            <a:endParaRPr lang="es-ES" smtClean="0">
              <a:latin typeface="Times New Roman" pitchFamily="18" charset="0"/>
            </a:endParaRPr>
          </a:p>
        </p:txBody>
      </p:sp>
      <p:sp>
        <p:nvSpPr>
          <p:cNvPr id="67587"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67588"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3</a:t>
            </a:r>
            <a:endParaRPr lang="es-ES" smtClean="0">
              <a:latin typeface="Times New Roman" pitchFamily="18" charset="0"/>
            </a:endParaRPr>
          </a:p>
        </p:txBody>
      </p:sp>
    </p:spTree>
    <p:extLst>
      <p:ext uri="{BB962C8B-B14F-4D97-AF65-F5344CB8AC3E}">
        <p14:creationId xmlns:p14="http://schemas.microsoft.com/office/powerpoint/2010/main" val="245698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5D5F4F8-D2B4-41E8-8BAE-D4F9E070C451}" type="slidenum">
              <a:rPr lang="es-ES" smtClean="0">
                <a:latin typeface="Times New Roman" pitchFamily="18" charset="0"/>
              </a:rPr>
              <a:pPr/>
              <a:t>49</a:t>
            </a:fld>
            <a:endParaRPr lang="es-ES" smtClean="0">
              <a:latin typeface="Times New Roman" pitchFamily="18" charset="0"/>
            </a:endParaRPr>
          </a:p>
        </p:txBody>
      </p:sp>
      <p:sp>
        <p:nvSpPr>
          <p:cNvPr id="86019"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86020"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115970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8403124-8506-4B64-B310-EB12FA66EE35}" type="slidenum">
              <a:rPr lang="es-ES" smtClean="0">
                <a:latin typeface="Times New Roman" pitchFamily="18" charset="0"/>
              </a:rPr>
              <a:pPr/>
              <a:t>50</a:t>
            </a:fld>
            <a:endParaRPr lang="es-ES" smtClean="0">
              <a:latin typeface="Times New Roman" pitchFamily="18" charset="0"/>
            </a:endParaRPr>
          </a:p>
        </p:txBody>
      </p:sp>
      <p:sp>
        <p:nvSpPr>
          <p:cNvPr id="87043"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87044"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179280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3BACDDC-61B3-4C45-BD9A-1036997F97FA}" type="slidenum">
              <a:rPr lang="es-ES" smtClean="0">
                <a:latin typeface="Times New Roman" pitchFamily="18" charset="0"/>
              </a:rPr>
              <a:pPr/>
              <a:t>51</a:t>
            </a:fld>
            <a:endParaRPr lang="es-ES" smtClean="0">
              <a:latin typeface="Times New Roman" pitchFamily="18" charset="0"/>
            </a:endParaRPr>
          </a:p>
        </p:txBody>
      </p:sp>
      <p:sp>
        <p:nvSpPr>
          <p:cNvPr id="88067"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88068"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558026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10F6FA-8F35-47CB-B8CD-31AA7376B4E5}" type="slidenum">
              <a:rPr lang="es-ES" smtClean="0">
                <a:latin typeface="Times New Roman" pitchFamily="18" charset="0"/>
              </a:rPr>
              <a:pPr/>
              <a:t>52</a:t>
            </a:fld>
            <a:endParaRPr lang="es-ES" smtClean="0">
              <a:latin typeface="Times New Roman" pitchFamily="18" charset="0"/>
            </a:endParaRPr>
          </a:p>
        </p:txBody>
      </p:sp>
      <p:sp>
        <p:nvSpPr>
          <p:cNvPr id="89091"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89092"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102522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E849580-F0A5-4018-BEB0-7DAD20293160}" type="slidenum">
              <a:rPr lang="es-ES" smtClean="0">
                <a:latin typeface="Times New Roman" pitchFamily="18" charset="0"/>
              </a:rPr>
              <a:pPr/>
              <a:t>53</a:t>
            </a:fld>
            <a:endParaRPr lang="es-ES" smtClean="0">
              <a:latin typeface="Times New Roman" pitchFamily="18" charset="0"/>
            </a:endParaRPr>
          </a:p>
        </p:txBody>
      </p:sp>
      <p:sp>
        <p:nvSpPr>
          <p:cNvPr id="90115"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90116"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3652839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59346DF-AF1A-4A4D-812F-73C2D2BEA9F3}" type="slidenum">
              <a:rPr lang="es-ES" smtClean="0">
                <a:latin typeface="Times New Roman" pitchFamily="18" charset="0"/>
              </a:rPr>
              <a:pPr/>
              <a:t>54</a:t>
            </a:fld>
            <a:endParaRPr lang="es-ES" smtClean="0">
              <a:latin typeface="Times New Roman" pitchFamily="18" charset="0"/>
            </a:endParaRPr>
          </a:p>
        </p:txBody>
      </p:sp>
      <p:sp>
        <p:nvSpPr>
          <p:cNvPr id="91139"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91140"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r>
              <a:rPr lang="es-MX" smtClean="0">
                <a:latin typeface="Times New Roman" pitchFamily="18" charset="0"/>
              </a:rPr>
              <a:t>9</a:t>
            </a:r>
            <a:endParaRPr lang="es-ES" smtClean="0">
              <a:latin typeface="Times New Roman" pitchFamily="18" charset="0"/>
            </a:endParaRPr>
          </a:p>
        </p:txBody>
      </p:sp>
    </p:spTree>
    <p:extLst>
      <p:ext uri="{BB962C8B-B14F-4D97-AF65-F5344CB8AC3E}">
        <p14:creationId xmlns:p14="http://schemas.microsoft.com/office/powerpoint/2010/main" val="321472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2CF8C3D-2BEE-40EC-A38A-81FFF16C43FC}" type="slidenum">
              <a:rPr lang="es-MX" smtClean="0"/>
              <a:pPr/>
              <a:t>8</a:t>
            </a:fld>
            <a:endParaRPr lang="es-MX"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107158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88B09EE-B5AF-4B6D-89E2-81B0CC9C32C5}" type="slidenum">
              <a:rPr lang="es-MX" smtClean="0"/>
              <a:pPr/>
              <a:t>18</a:t>
            </a:fld>
            <a:endParaRPr lang="es-MX"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endParaRPr lang="es-ES" sz="900" smtClean="0"/>
          </a:p>
        </p:txBody>
      </p:sp>
    </p:spTree>
    <p:extLst>
      <p:ext uri="{BB962C8B-B14F-4D97-AF65-F5344CB8AC3E}">
        <p14:creationId xmlns:p14="http://schemas.microsoft.com/office/powerpoint/2010/main" val="388738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77E34CE-D7CB-47FB-9253-A26957081B8C}" type="slidenum">
              <a:rPr lang="es-ES" smtClean="0"/>
              <a:pPr/>
              <a:t>20</a:t>
            </a:fld>
            <a:endParaRPr lang="es-E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88311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52A805D-54F0-4F14-80A2-C7F35F021A27}" type="slidenum">
              <a:rPr lang="es-ES" smtClean="0"/>
              <a:pPr/>
              <a:t>21</a:t>
            </a:fld>
            <a:endParaRPr lang="es-E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29407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7B27BFF-6735-4ABF-8804-4354DF76F394}" type="slidenum">
              <a:rPr lang="es-ES" smtClean="0"/>
              <a:pPr/>
              <a:t>24</a:t>
            </a:fld>
            <a:endParaRPr lang="es-E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401961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921788-A653-46EB-B78D-32B572761C9C}" type="slidenum">
              <a:rPr lang="es-ES" smtClean="0"/>
              <a:pPr/>
              <a:t>25</a:t>
            </a:fld>
            <a:endParaRPr lang="es-E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365796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1571C6C-38B1-443F-A7E9-3C96E85DFEC5}" type="slidenum">
              <a:rPr lang="es-ES" smtClean="0"/>
              <a:pPr/>
              <a:t>26</a:t>
            </a:fld>
            <a:endParaRPr lang="es-E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s-ES" smtClean="0"/>
          </a:p>
        </p:txBody>
      </p:sp>
    </p:spTree>
    <p:extLst>
      <p:ext uri="{BB962C8B-B14F-4D97-AF65-F5344CB8AC3E}">
        <p14:creationId xmlns:p14="http://schemas.microsoft.com/office/powerpoint/2010/main" val="110636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grpSp>
      <p:sp>
        <p:nvSpPr>
          <p:cNvPr id="1065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MX"/>
              <a:t>Haga clic para cambiar el estilo de título	</a:t>
            </a:r>
          </a:p>
        </p:txBody>
      </p:sp>
      <p:sp>
        <p:nvSpPr>
          <p:cNvPr id="1065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MX"/>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MX"/>
          </a:p>
        </p:txBody>
      </p:sp>
      <p:sp>
        <p:nvSpPr>
          <p:cNvPr id="19" name="Rectangle 17"/>
          <p:cNvSpPr>
            <a:spLocks noGrp="1" noChangeArrowheads="1"/>
          </p:cNvSpPr>
          <p:nvPr>
            <p:ph type="ftr" sz="quarter" idx="11"/>
          </p:nvPr>
        </p:nvSpPr>
        <p:spPr/>
        <p:txBody>
          <a:bodyPr/>
          <a:lstStyle>
            <a:lvl1pPr>
              <a:defRPr/>
            </a:lvl1pPr>
          </a:lstStyle>
          <a:p>
            <a:pPr>
              <a:defRPr/>
            </a:pPr>
            <a:endParaRPr lang="es-MX"/>
          </a:p>
        </p:txBody>
      </p:sp>
      <p:sp>
        <p:nvSpPr>
          <p:cNvPr id="20" name="Rectangle 18"/>
          <p:cNvSpPr>
            <a:spLocks noGrp="1" noChangeArrowheads="1"/>
          </p:cNvSpPr>
          <p:nvPr>
            <p:ph type="sldNum" sz="quarter" idx="12"/>
          </p:nvPr>
        </p:nvSpPr>
        <p:spPr/>
        <p:txBody>
          <a:bodyPr/>
          <a:lstStyle>
            <a:lvl1pPr>
              <a:defRPr/>
            </a:lvl1pPr>
          </a:lstStyle>
          <a:p>
            <a:pPr>
              <a:defRPr/>
            </a:pPr>
            <a:fld id="{2E1E1894-DD14-4FCB-BFC8-6EEA15B0FD3E}"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MX"/>
          </a:p>
        </p:txBody>
      </p:sp>
      <p:sp>
        <p:nvSpPr>
          <p:cNvPr id="5" name="Rectangle 3"/>
          <p:cNvSpPr>
            <a:spLocks noGrp="1" noChangeArrowheads="1"/>
          </p:cNvSpPr>
          <p:nvPr>
            <p:ph type="sldNum" sz="quarter" idx="11"/>
          </p:nvPr>
        </p:nvSpPr>
        <p:spPr>
          <a:ln/>
        </p:spPr>
        <p:txBody>
          <a:bodyPr/>
          <a:lstStyle>
            <a:lvl1pPr>
              <a:defRPr/>
            </a:lvl1pPr>
          </a:lstStyle>
          <a:p>
            <a:pPr>
              <a:defRPr/>
            </a:pPr>
            <a:fld id="{300082EE-E3C6-4CB1-B667-D7F7F2D32738}" type="slidenum">
              <a:rPr lang="es-MX"/>
              <a:pPr>
                <a:defRPr/>
              </a:pPr>
              <a:t>‹Nº›</a:t>
            </a:fld>
            <a:endParaRPr lang="es-MX"/>
          </a:p>
        </p:txBody>
      </p:sp>
      <p:sp>
        <p:nvSpPr>
          <p:cNvPr id="6"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MX"/>
          </a:p>
        </p:txBody>
      </p:sp>
      <p:sp>
        <p:nvSpPr>
          <p:cNvPr id="5" name="Rectangle 3"/>
          <p:cNvSpPr>
            <a:spLocks noGrp="1" noChangeArrowheads="1"/>
          </p:cNvSpPr>
          <p:nvPr>
            <p:ph type="sldNum" sz="quarter" idx="11"/>
          </p:nvPr>
        </p:nvSpPr>
        <p:spPr>
          <a:ln/>
        </p:spPr>
        <p:txBody>
          <a:bodyPr/>
          <a:lstStyle>
            <a:lvl1pPr>
              <a:defRPr/>
            </a:lvl1pPr>
          </a:lstStyle>
          <a:p>
            <a:pPr>
              <a:defRPr/>
            </a:pPr>
            <a:fld id="{60C8B95F-91E5-44E1-B6F7-5A7269B24741}" type="slidenum">
              <a:rPr lang="es-MX"/>
              <a:pPr>
                <a:defRPr/>
              </a:pPr>
              <a:t>‹Nº›</a:t>
            </a:fld>
            <a:endParaRPr lang="es-MX"/>
          </a:p>
        </p:txBody>
      </p:sp>
      <p:sp>
        <p:nvSpPr>
          <p:cNvPr id="6"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2"/>
          <p:cNvSpPr>
            <a:spLocks noGrp="1" noChangeArrowheads="1"/>
          </p:cNvSpPr>
          <p:nvPr>
            <p:ph type="ftr" sz="quarter" idx="10"/>
          </p:nvPr>
        </p:nvSpPr>
        <p:spPr>
          <a:ln/>
        </p:spPr>
        <p:txBody>
          <a:bodyPr/>
          <a:lstStyle>
            <a:lvl1pPr>
              <a:defRPr/>
            </a:lvl1pPr>
          </a:lstStyle>
          <a:p>
            <a:pPr>
              <a:defRPr/>
            </a:pPr>
            <a:endParaRPr lang="es-MX"/>
          </a:p>
        </p:txBody>
      </p:sp>
      <p:sp>
        <p:nvSpPr>
          <p:cNvPr id="6" name="Rectangle 3"/>
          <p:cNvSpPr>
            <a:spLocks noGrp="1" noChangeArrowheads="1"/>
          </p:cNvSpPr>
          <p:nvPr>
            <p:ph type="sldNum" sz="quarter" idx="11"/>
          </p:nvPr>
        </p:nvSpPr>
        <p:spPr>
          <a:ln/>
        </p:spPr>
        <p:txBody>
          <a:bodyPr/>
          <a:lstStyle>
            <a:lvl1pPr>
              <a:defRPr/>
            </a:lvl1pPr>
          </a:lstStyle>
          <a:p>
            <a:pPr>
              <a:defRPr/>
            </a:pPr>
            <a:fld id="{F172AB56-2182-45F7-A9E6-B3C48F69F1F3}" type="slidenum">
              <a:rPr lang="es-MX"/>
              <a:pPr>
                <a:defRPr/>
              </a:pPr>
              <a:t>‹Nº›</a:t>
            </a:fld>
            <a:endParaRPr lang="es-MX"/>
          </a:p>
        </p:txBody>
      </p:sp>
      <p:sp>
        <p:nvSpPr>
          <p:cNvPr id="7"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457200"/>
            <a:ext cx="8229600" cy="1371600"/>
          </a:xfrm>
        </p:spPr>
        <p:txBody>
          <a:bodyPr/>
          <a:lstStyle/>
          <a:p>
            <a:r>
              <a:rPr lang="es-ES" smtClean="0"/>
              <a:t>Haga clic para modificar el estilo de título del patrón</a:t>
            </a:r>
            <a:endParaRPr lang="es-CO"/>
          </a:p>
        </p:txBody>
      </p:sp>
      <p:sp>
        <p:nvSpPr>
          <p:cNvPr id="3" name="2 Marcador de contenido"/>
          <p:cNvSpPr>
            <a:spLocks noGrp="1"/>
          </p:cNvSpPr>
          <p:nvPr>
            <p:ph sz="quarter" idx="1"/>
          </p:nvPr>
        </p:nvSpPr>
        <p:spPr>
          <a:xfrm>
            <a:off x="457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57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contenido"/>
          <p:cNvSpPr>
            <a:spLocks noGrp="1"/>
          </p:cNvSpPr>
          <p:nvPr>
            <p:ph sz="quarter" idx="4"/>
          </p:nvPr>
        </p:nvSpPr>
        <p:spPr>
          <a:xfrm>
            <a:off x="4648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2"/>
          <p:cNvSpPr>
            <a:spLocks noGrp="1" noChangeArrowheads="1"/>
          </p:cNvSpPr>
          <p:nvPr>
            <p:ph type="ftr" sz="quarter" idx="10"/>
          </p:nvPr>
        </p:nvSpPr>
        <p:spPr>
          <a:ln/>
        </p:spPr>
        <p:txBody>
          <a:bodyPr/>
          <a:lstStyle>
            <a:lvl1pPr>
              <a:defRPr/>
            </a:lvl1pPr>
          </a:lstStyle>
          <a:p>
            <a:pPr>
              <a:defRPr/>
            </a:pPr>
            <a:endParaRPr lang="es-MX"/>
          </a:p>
        </p:txBody>
      </p:sp>
      <p:sp>
        <p:nvSpPr>
          <p:cNvPr id="8" name="Rectangle 3"/>
          <p:cNvSpPr>
            <a:spLocks noGrp="1" noChangeArrowheads="1"/>
          </p:cNvSpPr>
          <p:nvPr>
            <p:ph type="sldNum" sz="quarter" idx="11"/>
          </p:nvPr>
        </p:nvSpPr>
        <p:spPr>
          <a:ln/>
        </p:spPr>
        <p:txBody>
          <a:bodyPr/>
          <a:lstStyle>
            <a:lvl1pPr>
              <a:defRPr/>
            </a:lvl1pPr>
          </a:lstStyle>
          <a:p>
            <a:pPr>
              <a:defRPr/>
            </a:pPr>
            <a:fld id="{C560142B-DE68-4E4C-86E6-3465914F2742}" type="slidenum">
              <a:rPr lang="es-MX"/>
              <a:pPr>
                <a:defRPr/>
              </a:pPr>
              <a:t>‹Nº›</a:t>
            </a:fld>
            <a:endParaRPr lang="es-MX"/>
          </a:p>
        </p:txBody>
      </p:sp>
      <p:sp>
        <p:nvSpPr>
          <p:cNvPr id="9"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66800" y="838200"/>
            <a:ext cx="7772400" cy="53784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1031"/>
          <p:cNvSpPr>
            <a:spLocks noGrp="1" noChangeArrowheads="1"/>
          </p:cNvSpPr>
          <p:nvPr>
            <p:ph type="dt" sz="half" idx="10"/>
          </p:nvPr>
        </p:nvSpPr>
        <p:spPr/>
        <p:txBody>
          <a:bodyPr/>
          <a:lstStyle>
            <a:lvl1pPr>
              <a:defRPr/>
            </a:lvl1pPr>
          </a:lstStyle>
          <a:p>
            <a:pPr>
              <a:defRPr/>
            </a:pPr>
            <a:endParaRPr lang="es-ES"/>
          </a:p>
        </p:txBody>
      </p:sp>
      <p:sp>
        <p:nvSpPr>
          <p:cNvPr id="4" name="Rectangle 1032"/>
          <p:cNvSpPr>
            <a:spLocks noGrp="1" noChangeArrowheads="1"/>
          </p:cNvSpPr>
          <p:nvPr>
            <p:ph type="ftr" sz="quarter" idx="11"/>
          </p:nvPr>
        </p:nvSpPr>
        <p:spPr/>
        <p:txBody>
          <a:bodyPr/>
          <a:lstStyle>
            <a:lvl1pPr>
              <a:defRPr/>
            </a:lvl1pPr>
          </a:lstStyle>
          <a:p>
            <a:pPr>
              <a:defRPr/>
            </a:pPr>
            <a:endParaRPr lang="es-ES"/>
          </a:p>
        </p:txBody>
      </p:sp>
      <p:sp>
        <p:nvSpPr>
          <p:cNvPr id="5" name="Rectangle 1035"/>
          <p:cNvSpPr>
            <a:spLocks noGrp="1" noChangeArrowheads="1"/>
          </p:cNvSpPr>
          <p:nvPr>
            <p:ph type="sldNum" sz="quarter" idx="12"/>
          </p:nvPr>
        </p:nvSpPr>
        <p:spPr/>
        <p:txBody>
          <a:bodyPr/>
          <a:lstStyle>
            <a:lvl1pPr>
              <a:defRPr/>
            </a:lvl1pPr>
          </a:lstStyle>
          <a:p>
            <a:pPr>
              <a:defRPr/>
            </a:pPr>
            <a:fld id="{F8B82352-A30D-4CFB-913E-A961DC4D1DD2}" type="slidenum">
              <a:rPr lang="es-ES"/>
              <a:pPr>
                <a:defRPr/>
              </a:pPr>
              <a:t>‹Nº›</a:t>
            </a:fld>
            <a:endParaRPr lang="es-E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1_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457200"/>
            <a:ext cx="82296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2 Marcador de pie de página"/>
          <p:cNvSpPr>
            <a:spLocks noGrp="1"/>
          </p:cNvSpPr>
          <p:nvPr>
            <p:ph type="ftr" sz="quarter" idx="10"/>
          </p:nvPr>
        </p:nvSpPr>
        <p:spPr>
          <a:xfrm>
            <a:off x="3124200" y="6248400"/>
            <a:ext cx="2895600" cy="457200"/>
          </a:xfrm>
        </p:spPr>
        <p:txBody>
          <a:bodyPr/>
          <a:lstStyle>
            <a:lvl1pPr>
              <a:defRPr/>
            </a:lvl1pPr>
          </a:lstStyle>
          <a:p>
            <a:pPr>
              <a:defRPr/>
            </a:pPr>
            <a:endParaRPr lang="es-MX"/>
          </a:p>
        </p:txBody>
      </p:sp>
      <p:sp>
        <p:nvSpPr>
          <p:cNvPr id="4" name="3 Marcador de número de diapositiva"/>
          <p:cNvSpPr>
            <a:spLocks noGrp="1"/>
          </p:cNvSpPr>
          <p:nvPr>
            <p:ph type="sldNum" sz="quarter" idx="11"/>
          </p:nvPr>
        </p:nvSpPr>
        <p:spPr>
          <a:xfrm>
            <a:off x="6553200" y="6248400"/>
            <a:ext cx="2133600" cy="457200"/>
          </a:xfrm>
        </p:spPr>
        <p:txBody>
          <a:bodyPr/>
          <a:lstStyle>
            <a:lvl1pPr>
              <a:defRPr smtClean="0"/>
            </a:lvl1pPr>
          </a:lstStyle>
          <a:p>
            <a:pPr>
              <a:defRPr/>
            </a:pPr>
            <a:fld id="{E2A2190F-E1D1-433B-9AD6-0CA034B2FDCC}" type="slidenum">
              <a:rPr lang="es-MX"/>
              <a:pPr>
                <a:defRPr/>
              </a:pPr>
              <a:t>‹Nº›</a:t>
            </a:fld>
            <a:endParaRPr lang="es-MX"/>
          </a:p>
        </p:txBody>
      </p:sp>
      <p:sp>
        <p:nvSpPr>
          <p:cNvPr id="5" name="4 Marcador de fecha"/>
          <p:cNvSpPr>
            <a:spLocks noGrp="1"/>
          </p:cNvSpPr>
          <p:nvPr>
            <p:ph type="dt" sz="half" idx="12"/>
          </p:nvPr>
        </p:nvSpPr>
        <p:spPr>
          <a:xfrm>
            <a:off x="457200" y="6245225"/>
            <a:ext cx="2133600" cy="476250"/>
          </a:xfrm>
        </p:spPr>
        <p:txBody>
          <a:bodyPr/>
          <a:lstStyle>
            <a:lvl1pPr>
              <a:defRPr/>
            </a:lvl1pPr>
          </a:lstStyle>
          <a:p>
            <a:pPr>
              <a:defRPr/>
            </a:pP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MX"/>
          </a:p>
        </p:txBody>
      </p:sp>
      <p:sp>
        <p:nvSpPr>
          <p:cNvPr id="5" name="Rectangle 3"/>
          <p:cNvSpPr>
            <a:spLocks noGrp="1" noChangeArrowheads="1"/>
          </p:cNvSpPr>
          <p:nvPr>
            <p:ph type="sldNum" sz="quarter" idx="11"/>
          </p:nvPr>
        </p:nvSpPr>
        <p:spPr>
          <a:ln/>
        </p:spPr>
        <p:txBody>
          <a:bodyPr/>
          <a:lstStyle>
            <a:lvl1pPr>
              <a:defRPr/>
            </a:lvl1pPr>
          </a:lstStyle>
          <a:p>
            <a:pPr>
              <a:defRPr/>
            </a:pPr>
            <a:fld id="{06986B94-4D64-4A8F-A6C2-B0877215C54E}" type="slidenum">
              <a:rPr lang="es-MX"/>
              <a:pPr>
                <a:defRPr/>
              </a:pPr>
              <a:t>‹Nº›</a:t>
            </a:fld>
            <a:endParaRPr lang="es-MX"/>
          </a:p>
        </p:txBody>
      </p:sp>
      <p:sp>
        <p:nvSpPr>
          <p:cNvPr id="6"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MX"/>
          </a:p>
        </p:txBody>
      </p:sp>
      <p:sp>
        <p:nvSpPr>
          <p:cNvPr id="5" name="Rectangle 3"/>
          <p:cNvSpPr>
            <a:spLocks noGrp="1" noChangeArrowheads="1"/>
          </p:cNvSpPr>
          <p:nvPr>
            <p:ph type="sldNum" sz="quarter" idx="11"/>
          </p:nvPr>
        </p:nvSpPr>
        <p:spPr>
          <a:ln/>
        </p:spPr>
        <p:txBody>
          <a:bodyPr/>
          <a:lstStyle>
            <a:lvl1pPr>
              <a:defRPr/>
            </a:lvl1pPr>
          </a:lstStyle>
          <a:p>
            <a:pPr>
              <a:defRPr/>
            </a:pPr>
            <a:fld id="{A5F91F77-BEF3-41AD-8C59-497C8AC4C1BD}" type="slidenum">
              <a:rPr lang="es-MX"/>
              <a:pPr>
                <a:defRPr/>
              </a:pPr>
              <a:t>‹Nº›</a:t>
            </a:fld>
            <a:endParaRPr lang="es-MX"/>
          </a:p>
        </p:txBody>
      </p:sp>
      <p:sp>
        <p:nvSpPr>
          <p:cNvPr id="6"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2"/>
          <p:cNvSpPr>
            <a:spLocks noGrp="1" noChangeArrowheads="1"/>
          </p:cNvSpPr>
          <p:nvPr>
            <p:ph type="ftr" sz="quarter" idx="10"/>
          </p:nvPr>
        </p:nvSpPr>
        <p:spPr>
          <a:ln/>
        </p:spPr>
        <p:txBody>
          <a:bodyPr/>
          <a:lstStyle>
            <a:lvl1pPr>
              <a:defRPr/>
            </a:lvl1pPr>
          </a:lstStyle>
          <a:p>
            <a:pPr>
              <a:defRPr/>
            </a:pPr>
            <a:endParaRPr lang="es-MX"/>
          </a:p>
        </p:txBody>
      </p:sp>
      <p:sp>
        <p:nvSpPr>
          <p:cNvPr id="6" name="Rectangle 3"/>
          <p:cNvSpPr>
            <a:spLocks noGrp="1" noChangeArrowheads="1"/>
          </p:cNvSpPr>
          <p:nvPr>
            <p:ph type="sldNum" sz="quarter" idx="11"/>
          </p:nvPr>
        </p:nvSpPr>
        <p:spPr>
          <a:ln/>
        </p:spPr>
        <p:txBody>
          <a:bodyPr/>
          <a:lstStyle>
            <a:lvl1pPr>
              <a:defRPr/>
            </a:lvl1pPr>
          </a:lstStyle>
          <a:p>
            <a:pPr>
              <a:defRPr/>
            </a:pPr>
            <a:fld id="{F483603D-8C06-49B8-8518-B141A7C9DB21}" type="slidenum">
              <a:rPr lang="es-MX"/>
              <a:pPr>
                <a:defRPr/>
              </a:pPr>
              <a:t>‹Nº›</a:t>
            </a:fld>
            <a:endParaRPr lang="es-MX"/>
          </a:p>
        </p:txBody>
      </p:sp>
      <p:sp>
        <p:nvSpPr>
          <p:cNvPr id="7"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2"/>
          <p:cNvSpPr>
            <a:spLocks noGrp="1" noChangeArrowheads="1"/>
          </p:cNvSpPr>
          <p:nvPr>
            <p:ph type="ftr" sz="quarter" idx="10"/>
          </p:nvPr>
        </p:nvSpPr>
        <p:spPr>
          <a:ln/>
        </p:spPr>
        <p:txBody>
          <a:bodyPr/>
          <a:lstStyle>
            <a:lvl1pPr>
              <a:defRPr/>
            </a:lvl1pPr>
          </a:lstStyle>
          <a:p>
            <a:pPr>
              <a:defRPr/>
            </a:pPr>
            <a:endParaRPr lang="es-MX"/>
          </a:p>
        </p:txBody>
      </p:sp>
      <p:sp>
        <p:nvSpPr>
          <p:cNvPr id="8" name="Rectangle 3"/>
          <p:cNvSpPr>
            <a:spLocks noGrp="1" noChangeArrowheads="1"/>
          </p:cNvSpPr>
          <p:nvPr>
            <p:ph type="sldNum" sz="quarter" idx="11"/>
          </p:nvPr>
        </p:nvSpPr>
        <p:spPr>
          <a:ln/>
        </p:spPr>
        <p:txBody>
          <a:bodyPr/>
          <a:lstStyle>
            <a:lvl1pPr>
              <a:defRPr/>
            </a:lvl1pPr>
          </a:lstStyle>
          <a:p>
            <a:pPr>
              <a:defRPr/>
            </a:pPr>
            <a:fld id="{A7D9CCB8-E730-4BC9-B1AE-155763C8B1EF}" type="slidenum">
              <a:rPr lang="es-MX"/>
              <a:pPr>
                <a:defRPr/>
              </a:pPr>
              <a:t>‹Nº›</a:t>
            </a:fld>
            <a:endParaRPr lang="es-MX"/>
          </a:p>
        </p:txBody>
      </p:sp>
      <p:sp>
        <p:nvSpPr>
          <p:cNvPr id="9"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2"/>
          <p:cNvSpPr>
            <a:spLocks noGrp="1" noChangeArrowheads="1"/>
          </p:cNvSpPr>
          <p:nvPr>
            <p:ph type="ftr" sz="quarter" idx="10"/>
          </p:nvPr>
        </p:nvSpPr>
        <p:spPr>
          <a:ln/>
        </p:spPr>
        <p:txBody>
          <a:bodyPr/>
          <a:lstStyle>
            <a:lvl1pPr>
              <a:defRPr/>
            </a:lvl1pPr>
          </a:lstStyle>
          <a:p>
            <a:pPr>
              <a:defRPr/>
            </a:pPr>
            <a:endParaRPr lang="es-MX"/>
          </a:p>
        </p:txBody>
      </p:sp>
      <p:sp>
        <p:nvSpPr>
          <p:cNvPr id="4" name="Rectangle 3"/>
          <p:cNvSpPr>
            <a:spLocks noGrp="1" noChangeArrowheads="1"/>
          </p:cNvSpPr>
          <p:nvPr>
            <p:ph type="sldNum" sz="quarter" idx="11"/>
          </p:nvPr>
        </p:nvSpPr>
        <p:spPr>
          <a:ln/>
        </p:spPr>
        <p:txBody>
          <a:bodyPr/>
          <a:lstStyle>
            <a:lvl1pPr>
              <a:defRPr/>
            </a:lvl1pPr>
          </a:lstStyle>
          <a:p>
            <a:pPr>
              <a:defRPr/>
            </a:pPr>
            <a:fld id="{059E4FCC-F00C-4185-8985-7DE4D4C77754}" type="slidenum">
              <a:rPr lang="es-MX"/>
              <a:pPr>
                <a:defRPr/>
              </a:pPr>
              <a:t>‹Nº›</a:t>
            </a:fld>
            <a:endParaRPr lang="es-MX"/>
          </a:p>
        </p:txBody>
      </p:sp>
      <p:sp>
        <p:nvSpPr>
          <p:cNvPr id="5"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MX"/>
          </a:p>
        </p:txBody>
      </p:sp>
      <p:sp>
        <p:nvSpPr>
          <p:cNvPr id="3" name="Rectangle 3"/>
          <p:cNvSpPr>
            <a:spLocks noGrp="1" noChangeArrowheads="1"/>
          </p:cNvSpPr>
          <p:nvPr>
            <p:ph type="sldNum" sz="quarter" idx="11"/>
          </p:nvPr>
        </p:nvSpPr>
        <p:spPr>
          <a:ln/>
        </p:spPr>
        <p:txBody>
          <a:bodyPr/>
          <a:lstStyle>
            <a:lvl1pPr>
              <a:defRPr/>
            </a:lvl1pPr>
          </a:lstStyle>
          <a:p>
            <a:pPr>
              <a:defRPr/>
            </a:pPr>
            <a:fld id="{008A53E8-288A-416F-A733-1713BFA33BEC}" type="slidenum">
              <a:rPr lang="es-MX"/>
              <a:pPr>
                <a:defRPr/>
              </a:pPr>
              <a:t>‹Nº›</a:t>
            </a:fld>
            <a:endParaRPr lang="es-MX"/>
          </a:p>
        </p:txBody>
      </p:sp>
      <p:sp>
        <p:nvSpPr>
          <p:cNvPr id="4"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MX"/>
          </a:p>
        </p:txBody>
      </p:sp>
      <p:sp>
        <p:nvSpPr>
          <p:cNvPr id="6" name="Rectangle 3"/>
          <p:cNvSpPr>
            <a:spLocks noGrp="1" noChangeArrowheads="1"/>
          </p:cNvSpPr>
          <p:nvPr>
            <p:ph type="sldNum" sz="quarter" idx="11"/>
          </p:nvPr>
        </p:nvSpPr>
        <p:spPr>
          <a:ln/>
        </p:spPr>
        <p:txBody>
          <a:bodyPr/>
          <a:lstStyle>
            <a:lvl1pPr>
              <a:defRPr/>
            </a:lvl1pPr>
          </a:lstStyle>
          <a:p>
            <a:pPr>
              <a:defRPr/>
            </a:pPr>
            <a:fld id="{10164211-8480-4C79-80AD-36E7CC05DC6F}" type="slidenum">
              <a:rPr lang="es-MX"/>
              <a:pPr>
                <a:defRPr/>
              </a:pPr>
              <a:t>‹Nº›</a:t>
            </a:fld>
            <a:endParaRPr lang="es-MX"/>
          </a:p>
        </p:txBody>
      </p:sp>
      <p:sp>
        <p:nvSpPr>
          <p:cNvPr id="7"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MX"/>
          </a:p>
        </p:txBody>
      </p:sp>
      <p:sp>
        <p:nvSpPr>
          <p:cNvPr id="6" name="Rectangle 3"/>
          <p:cNvSpPr>
            <a:spLocks noGrp="1" noChangeArrowheads="1"/>
          </p:cNvSpPr>
          <p:nvPr>
            <p:ph type="sldNum" sz="quarter" idx="11"/>
          </p:nvPr>
        </p:nvSpPr>
        <p:spPr>
          <a:ln/>
        </p:spPr>
        <p:txBody>
          <a:bodyPr/>
          <a:lstStyle>
            <a:lvl1pPr>
              <a:defRPr/>
            </a:lvl1pPr>
          </a:lstStyle>
          <a:p>
            <a:pPr>
              <a:defRPr/>
            </a:pPr>
            <a:fld id="{E11F9319-4339-44EB-B3CE-6FBF937416C9}" type="slidenum">
              <a:rPr lang="es-MX"/>
              <a:pPr>
                <a:defRPr/>
              </a:pPr>
              <a:t>‹Nº›</a:t>
            </a:fld>
            <a:endParaRPr lang="es-MX"/>
          </a:p>
        </p:txBody>
      </p:sp>
      <p:sp>
        <p:nvSpPr>
          <p:cNvPr id="7" name="Rectangle 16"/>
          <p:cNvSpPr>
            <a:spLocks noGrp="1" noChangeArrowheads="1"/>
          </p:cNvSpPr>
          <p:nvPr>
            <p:ph type="dt" sz="half" idx="12"/>
          </p:nvPr>
        </p:nvSpPr>
        <p:spPr>
          <a:ln/>
        </p:spPr>
        <p:txBody>
          <a:bodyPr/>
          <a:lstStyle>
            <a:lvl1pPr>
              <a:defRPr/>
            </a:lvl1pPr>
          </a:lstStyle>
          <a:p>
            <a:pPr>
              <a:defRPr/>
            </a:pPr>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MX"/>
          </a:p>
        </p:txBody>
      </p:sp>
      <p:sp>
        <p:nvSpPr>
          <p:cNvPr id="1054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EBAE28A-BA98-4C49-BF7B-6FE256E3B61A}" type="slidenum">
              <a:rPr lang="es-MX"/>
              <a:pPr>
                <a:defRPr/>
              </a:pPr>
              <a:t>‹Nº›</a:t>
            </a:fld>
            <a:endParaRPr lang="es-MX"/>
          </a:p>
        </p:txBody>
      </p:sp>
      <p:grpSp>
        <p:nvGrpSpPr>
          <p:cNvPr id="15364" name="Group 4"/>
          <p:cNvGrpSpPr>
            <a:grpSpLocks/>
          </p:cNvGrpSpPr>
          <p:nvPr/>
        </p:nvGrpSpPr>
        <p:grpSpPr bwMode="auto">
          <a:xfrm>
            <a:off x="0" y="0"/>
            <a:ext cx="9144000" cy="546100"/>
            <a:chOff x="0" y="0"/>
            <a:chExt cx="5760" cy="344"/>
          </a:xfrm>
        </p:grpSpPr>
        <p:sp>
          <p:nvSpPr>
            <p:cNvPr id="1054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1054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1054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054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054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1054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1054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054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1054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536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536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054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MX"/>
          </a:p>
        </p:txBody>
      </p:sp>
    </p:spTree>
  </p:cSld>
  <p:clrMap bg1="lt1" tx1="dk1" bg2="lt2" tx2="dk2" accent1="accent1" accent2="accent2" accent3="accent3" accent4="accent4" accent5="accent5" accent6="accent6" hlink="hlink" folHlink="folHlink"/>
  <p:sldLayoutIdLst>
    <p:sldLayoutId id="2147483744"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5" r:id="rId14"/>
    <p:sldLayoutId id="2147483743" r:id="rId15"/>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l/imgres?imgurl=http://www.portalcantabria.es/Psicologia/65.gif&amp;imgrefurl=http://www.portalcantabria.es/Psicologia/65.php&amp;h=152&amp;w=200&amp;sz=11&amp;hl=es&amp;start=234&amp;tbnid=4ngFJKrH7JCiCM:&amp;tbnh=79&amp;tbnw=104&amp;prev=/images?q=estres&amp;start=220&amp;ndsp=20&amp;svnum=10&amp;hl=es&amp;lr=&amp;sa=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Documento_de_Microsoft_Word_97-20031.doc"/><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2.jpeg"/><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slide" Target="slide5.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3.jpeg"/><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l/imgres?imgurl=http://home.unpar.ac.id/~marlin/Fish%20Stress.jpg&amp;imgrefurl=http://home.unpar.ac.id/~marlin/&amp;h=228&amp;w=320&amp;sz=16&amp;tbnid=1ZVa9N_WFQ0J:&amp;tbnh=80&amp;tbnw=113&amp;hl=es&amp;start=65&amp;prev=/images?q=stress&amp;start=60&amp;svnum=10&amp;hl=es&amp;lr=lang_es&amp;sa=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yoja\Desktop\Mix%20de%20Estres%20en%20la%20oficina%20-%20YouTube.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349500"/>
            <a:ext cx="7772400" cy="1470025"/>
          </a:xfrm>
        </p:spPr>
        <p:txBody>
          <a:bodyPr/>
          <a:lstStyle/>
          <a:p>
            <a:pPr eaLnBrk="1" hangingPunct="1">
              <a:defRPr/>
            </a:pPr>
            <a:r>
              <a:rPr lang="es-MX" dirty="0" smtClean="0">
                <a:effectLst>
                  <a:outerShdw blurRad="38100" dist="38100" dir="2700000" algn="tl">
                    <a:srgbClr val="C0C0C0"/>
                  </a:outerShdw>
                </a:effectLst>
              </a:rPr>
              <a:t>ESTRÉS LABORAL</a:t>
            </a:r>
          </a:p>
        </p:txBody>
      </p:sp>
      <p:sp>
        <p:nvSpPr>
          <p:cNvPr id="18435" name="Text Box 6"/>
          <p:cNvSpPr txBox="1">
            <a:spLocks noChangeArrowheads="1"/>
          </p:cNvSpPr>
          <p:nvPr/>
        </p:nvSpPr>
        <p:spPr bwMode="auto">
          <a:xfrm>
            <a:off x="4427538" y="4354513"/>
            <a:ext cx="4032250" cy="366712"/>
          </a:xfrm>
          <a:prstGeom prst="rect">
            <a:avLst/>
          </a:prstGeom>
          <a:noFill/>
          <a:ln w="9525">
            <a:noFill/>
            <a:miter lim="800000"/>
            <a:headEnd/>
            <a:tailEnd/>
          </a:ln>
        </p:spPr>
        <p:txBody>
          <a:bodyPr>
            <a:spAutoFit/>
          </a:bodyPr>
          <a:lstStyle/>
          <a:p>
            <a:pPr>
              <a:spcBef>
                <a:spcPct val="50000"/>
              </a:spcBef>
            </a:pPr>
            <a:endParaRPr lang="es-ES"/>
          </a:p>
        </p:txBody>
      </p:sp>
      <p:sp>
        <p:nvSpPr>
          <p:cNvPr id="1029" name="Text Box 7"/>
          <p:cNvSpPr txBox="1">
            <a:spLocks noChangeArrowheads="1"/>
          </p:cNvSpPr>
          <p:nvPr/>
        </p:nvSpPr>
        <p:spPr bwMode="auto">
          <a:xfrm>
            <a:off x="6516688" y="4292600"/>
            <a:ext cx="2627312" cy="803297"/>
          </a:xfrm>
          <a:prstGeom prst="rect">
            <a:avLst/>
          </a:prstGeom>
          <a:noFill/>
          <a:ln w="9525">
            <a:noFill/>
            <a:miter lim="800000"/>
            <a:headEnd/>
            <a:tailEnd/>
          </a:ln>
        </p:spPr>
        <p:txBody>
          <a:bodyPr>
            <a:spAutoFit/>
          </a:bodyPr>
          <a:lstStyle/>
          <a:p>
            <a:pPr>
              <a:lnSpc>
                <a:spcPct val="80000"/>
              </a:lnSpc>
              <a:defRPr/>
            </a:pPr>
            <a:endParaRPr lang="es-ES_tradnl" sz="2400" dirty="0">
              <a:solidFill>
                <a:schemeClr val="accent1">
                  <a:lumMod val="50000"/>
                </a:schemeClr>
              </a:solidFill>
              <a:latin typeface="Arial Narrow" pitchFamily="34" charset="0"/>
            </a:endParaRPr>
          </a:p>
          <a:p>
            <a:pPr>
              <a:spcBef>
                <a:spcPct val="50000"/>
              </a:spcBef>
              <a:defRPr/>
            </a:pPr>
            <a:endParaRPr lang="es-MX"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7" descr="oficinas29"/>
          <p:cNvPicPr>
            <a:picLocks noChangeAspect="1" noChangeArrowheads="1"/>
          </p:cNvPicPr>
          <p:nvPr/>
        </p:nvPicPr>
        <p:blipFill>
          <a:blip r:embed="rId2" cstate="print"/>
          <a:srcRect/>
          <a:stretch>
            <a:fillRect/>
          </a:stretch>
        </p:blipFill>
        <p:spPr bwMode="auto">
          <a:xfrm>
            <a:off x="250825" y="476250"/>
            <a:ext cx="8569325" cy="5905500"/>
          </a:xfrm>
          <a:prstGeom prst="rect">
            <a:avLst/>
          </a:prstGeom>
          <a:solidFill>
            <a:srgbClr val="00FFFF">
              <a:alpha val="3000"/>
            </a:srgbClr>
          </a:solid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ctr"/>
            <a:r>
              <a:rPr lang="es-MX" smtClean="0">
                <a:solidFill>
                  <a:srgbClr val="1818FF"/>
                </a:solidFill>
              </a:rPr>
              <a:t/>
            </a:r>
            <a:br>
              <a:rPr lang="es-MX" smtClean="0">
                <a:solidFill>
                  <a:srgbClr val="1818FF"/>
                </a:solidFill>
              </a:rPr>
            </a:br>
            <a:r>
              <a:rPr lang="es-MX" smtClean="0">
                <a:solidFill>
                  <a:srgbClr val="FF3300"/>
                </a:solidFill>
              </a:rPr>
              <a:t>FISIOLOGIA DEL ESTRES</a:t>
            </a:r>
            <a:r>
              <a:rPr lang="es-MX" smtClean="0">
                <a:solidFill>
                  <a:srgbClr val="1818FF"/>
                </a:solidFill>
              </a:rPr>
              <a:t/>
            </a:r>
            <a:br>
              <a:rPr lang="es-MX" smtClean="0">
                <a:solidFill>
                  <a:srgbClr val="1818FF"/>
                </a:solidFill>
              </a:rPr>
            </a:br>
            <a:endParaRPr lang="es-CO" smtClean="0">
              <a:solidFill>
                <a:srgbClr val="1818FF"/>
              </a:solidFill>
            </a:endParaRPr>
          </a:p>
        </p:txBody>
      </p:sp>
      <p:grpSp>
        <p:nvGrpSpPr>
          <p:cNvPr id="2" name="Diagram 48"/>
          <p:cNvGrpSpPr>
            <a:grpSpLocks/>
          </p:cNvGrpSpPr>
          <p:nvPr/>
        </p:nvGrpSpPr>
        <p:grpSpPr bwMode="auto">
          <a:xfrm>
            <a:off x="0" y="1773238"/>
            <a:ext cx="8893175" cy="5084762"/>
            <a:chOff x="1483" y="572"/>
            <a:chExt cx="2749" cy="2833"/>
          </a:xfrm>
        </p:grpSpPr>
        <p:sp>
          <p:nvSpPr>
            <p:cNvPr id="3" name="_s5124"/>
            <p:cNvSpPr>
              <a:spLocks noChangeArrowheads="1"/>
            </p:cNvSpPr>
            <p:nvPr/>
          </p:nvSpPr>
          <p:spPr bwMode="auto">
            <a:xfrm flipV="1">
              <a:off x="1483" y="2703"/>
              <a:ext cx="2749" cy="476"/>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gradFill rotWithShape="1">
              <a:gsLst>
                <a:gs pos="0">
                  <a:schemeClr val="hlink"/>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hlink"/>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El cuerpo estimula ciertas glándulas  que son las responsables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de la liberación de hormonas como el cortisol o la adrenalina </a:t>
              </a:r>
            </a:p>
          </p:txBody>
        </p:sp>
        <p:sp>
          <p:nvSpPr>
            <p:cNvPr id="4" name="_s5125"/>
            <p:cNvSpPr>
              <a:spLocks noChangeArrowheads="1"/>
            </p:cNvSpPr>
            <p:nvPr/>
          </p:nvSpPr>
          <p:spPr bwMode="auto">
            <a:xfrm flipV="1">
              <a:off x="1758" y="2226"/>
              <a:ext cx="2199" cy="477"/>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gradFill rotWithShape="1">
              <a:gsLst>
                <a:gs pos="0">
                  <a:schemeClr val="accent2"/>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accent2"/>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charset="0"/>
                  <a:cs typeface="Arial" charset="0"/>
                </a:rPr>
                <a:t> </a:t>
              </a:r>
              <a:r>
                <a:rPr kumimoji="0" lang="es-MX" sz="1500" b="1" i="0" u="none" strike="noStrike" cap="none" normalizeH="0" baseline="0" dirty="0" smtClean="0">
                  <a:ln>
                    <a:noFill/>
                  </a:ln>
                  <a:solidFill>
                    <a:schemeClr val="tx1"/>
                  </a:solidFill>
                  <a:effectLst/>
                  <a:latin typeface="Arial" charset="0"/>
                  <a:cs typeface="Arial" charset="0"/>
                </a:rPr>
                <a:t>actúan en la adecuación de los músculos y del resto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 de los órganos, para que respondan al peligro</a:t>
              </a:r>
            </a:p>
          </p:txBody>
        </p:sp>
        <p:sp>
          <p:nvSpPr>
            <p:cNvPr id="5" name="_s5126"/>
            <p:cNvSpPr>
              <a:spLocks noChangeArrowheads="1"/>
            </p:cNvSpPr>
            <p:nvPr/>
          </p:nvSpPr>
          <p:spPr bwMode="auto">
            <a:xfrm flipV="1">
              <a:off x="2033" y="1750"/>
              <a:ext cx="1649" cy="47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chemeClr val="accent1"/>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0" i="0" u="none" strike="noStrike" cap="none" normalizeH="0" baseline="0" dirty="0" smtClean="0">
                  <a:ln>
                    <a:noFill/>
                  </a:ln>
                  <a:solidFill>
                    <a:schemeClr val="tx1"/>
                  </a:solidFill>
                  <a:effectLst/>
                  <a:latin typeface="Arial" charset="0"/>
                  <a:cs typeface="Arial" charset="0"/>
                </a:rPr>
                <a:t> </a:t>
              </a:r>
              <a:r>
                <a:rPr kumimoji="0" lang="es-MX" sz="1500" b="1" i="0" u="none" strike="noStrike" cap="none" normalizeH="0" baseline="0" dirty="0" smtClean="0">
                  <a:ln>
                    <a:noFill/>
                  </a:ln>
                  <a:solidFill>
                    <a:schemeClr val="tx1"/>
                  </a:solidFill>
                  <a:effectLst/>
                  <a:latin typeface="Arial" charset="0"/>
                  <a:cs typeface="Arial" charset="0"/>
                </a:rPr>
                <a:t>el sistema vascular se 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obligado a trabajar de manera forzada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 largo tiempo</a:t>
              </a:r>
            </a:p>
          </p:txBody>
        </p:sp>
        <p:sp>
          <p:nvSpPr>
            <p:cNvPr id="6" name="_s5127"/>
            <p:cNvSpPr>
              <a:spLocks noChangeArrowheads="1"/>
            </p:cNvSpPr>
            <p:nvPr/>
          </p:nvSpPr>
          <p:spPr bwMode="auto">
            <a:xfrm flipV="1">
              <a:off x="2308" y="1274"/>
              <a:ext cx="1099" cy="47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folHlink"/>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Las defensas del organismo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se debilitan y permiten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none" strike="noStrike" cap="none" normalizeH="0" baseline="0" dirty="0" smtClean="0">
                  <a:ln>
                    <a:noFill/>
                  </a:ln>
                  <a:solidFill>
                    <a:schemeClr val="tx1"/>
                  </a:solidFill>
                  <a:effectLst/>
                  <a:latin typeface="Arial" charset="0"/>
                  <a:cs typeface="Arial" charset="0"/>
                </a:rPr>
                <a:t>más infecciones.</a:t>
              </a:r>
            </a:p>
          </p:txBody>
        </p:sp>
        <p:sp>
          <p:nvSpPr>
            <p:cNvPr id="7" name="_s5128"/>
            <p:cNvSpPr>
              <a:spLocks noChangeArrowheads="1"/>
            </p:cNvSpPr>
            <p:nvPr/>
          </p:nvSpPr>
          <p:spPr bwMode="auto">
            <a:xfrm flipV="1">
              <a:off x="2583" y="798"/>
              <a:ext cx="549" cy="47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chemeClr val="bg2"/>
                </a:gs>
                <a:gs pos="100000">
                  <a:schemeClr val="bg1"/>
                </a:gs>
              </a:gsLst>
              <a:path path="rect">
                <a:fillToRect l="100000" b="100000"/>
              </a:path>
            </a:gradFill>
            <a:ln w="9525" algn="in">
              <a:miter lim="800000"/>
              <a:headEnd/>
              <a:tailEnd/>
            </a:ln>
            <a:scene3d>
              <a:camera prst="legacyObliqueTopRight"/>
              <a:lightRig rig="legacyFlat3" dir="b"/>
            </a:scene3d>
            <a:sp3d extrusionH="887400" prstMaterial="legacyMatte">
              <a:bevelT w="13500" h="13500" prst="angle"/>
              <a:bevelB w="13500" h="13500" prst="angle"/>
              <a:extrusionClr>
                <a:schemeClr val="bg2"/>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sng" strike="noStrike" cap="none" normalizeH="0" baseline="0" dirty="0" smtClean="0">
                  <a:ln>
                    <a:noFill/>
                  </a:ln>
                  <a:effectLst/>
                  <a:latin typeface="Arial" charset="0"/>
                  <a:cs typeface="Arial" charset="0"/>
                </a:rPr>
                <a:t>ESTRÉS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500" b="1" i="0" u="sng" strike="noStrike" cap="none" normalizeH="0" baseline="0" dirty="0" smtClean="0">
                  <a:ln>
                    <a:noFill/>
                  </a:ln>
                  <a:effectLst/>
                  <a:latin typeface="Arial" charset="0"/>
                  <a:cs typeface="Arial" charset="0"/>
                </a:rPr>
                <a:t>CRONICO </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estres-uruguay-tratamiento"/>
          <p:cNvPicPr>
            <a:picLocks noChangeAspect="1" noChangeArrowheads="1"/>
          </p:cNvPicPr>
          <p:nvPr/>
        </p:nvPicPr>
        <p:blipFill>
          <a:blip r:embed="rId2" cstate="print"/>
          <a:srcRect/>
          <a:stretch>
            <a:fillRect/>
          </a:stretch>
        </p:blipFill>
        <p:spPr bwMode="auto">
          <a:xfrm>
            <a:off x="395288" y="962025"/>
            <a:ext cx="7632700" cy="513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estress"/>
          <p:cNvPicPr>
            <a:picLocks noChangeAspect="1" noChangeArrowheads="1"/>
          </p:cNvPicPr>
          <p:nvPr/>
        </p:nvPicPr>
        <p:blipFill>
          <a:blip r:embed="rId2" cstate="print"/>
          <a:srcRect/>
          <a:stretch>
            <a:fillRect/>
          </a:stretch>
        </p:blipFill>
        <p:spPr bwMode="auto">
          <a:xfrm>
            <a:off x="323528" y="549275"/>
            <a:ext cx="8569325" cy="6048375"/>
          </a:xfrm>
          <a:prstGeom prst="rect">
            <a:avLst/>
          </a:prstGeom>
          <a:solidFill>
            <a:srgbClr val="CCFFFF"/>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88640"/>
            <a:ext cx="8229600" cy="1008113"/>
          </a:xfrm>
        </p:spPr>
        <p:txBody>
          <a:bodyPr/>
          <a:lstStyle/>
          <a:p>
            <a:pPr algn="ctr" eaLnBrk="1" hangingPunct="1"/>
            <a:r>
              <a:rPr lang="es-MX" sz="2800" b="1" u="sng" dirty="0" smtClean="0">
                <a:solidFill>
                  <a:srgbClr val="FF3300"/>
                </a:solidFill>
              </a:rPr>
              <a:t>SINTOMATOLOGÍA DEL ESTRÉS EN EL INDIVIDUO</a:t>
            </a:r>
          </a:p>
        </p:txBody>
      </p:sp>
      <p:graphicFrame>
        <p:nvGraphicFramePr>
          <p:cNvPr id="26641" name="Group 17"/>
          <p:cNvGraphicFramePr>
            <a:graphicFrameLocks noGrp="1"/>
          </p:cNvGraphicFramePr>
          <p:nvPr>
            <p:ph sz="half" idx="4294967295"/>
            <p:extLst>
              <p:ext uri="{D42A27DB-BD31-4B8C-83A1-F6EECF244321}">
                <p14:modId xmlns:p14="http://schemas.microsoft.com/office/powerpoint/2010/main" val="3002806189"/>
              </p:ext>
            </p:extLst>
          </p:nvPr>
        </p:nvGraphicFramePr>
        <p:xfrm>
          <a:off x="539750" y="980728"/>
          <a:ext cx="8135938" cy="6649592"/>
        </p:xfrm>
        <a:graphic>
          <a:graphicData uri="http://schemas.openxmlformats.org/drawingml/2006/table">
            <a:tbl>
              <a:tblPr/>
              <a:tblGrid>
                <a:gridCol w="2527300"/>
                <a:gridCol w="2606675"/>
                <a:gridCol w="3001963"/>
              </a:tblGrid>
              <a:tr h="66495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dirty="0" smtClean="0">
                          <a:ln>
                            <a:noFill/>
                          </a:ln>
                          <a:solidFill>
                            <a:schemeClr val="tx1"/>
                          </a:solidFill>
                          <a:effectLst/>
                          <a:latin typeface="Arial" charset="0"/>
                        </a:rPr>
                        <a:t>A nivel fisiológico: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MX"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sudoración,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tensión muscular,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palpitaciones,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taquicardia,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temblor,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molestias en el estómago,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otras molestias gástricas,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dificultades respiratorias,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sequedad de boca,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dificultades para tragar,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dolores de cabeza,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mareo,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náuseas,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tiritar, etc.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MX"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MX" sz="1600" b="1" i="0" u="none" strike="noStrike" cap="none" normalizeH="0" baseline="0" dirty="0" smtClean="0">
                          <a:ln>
                            <a:noFill/>
                          </a:ln>
                          <a:solidFill>
                            <a:schemeClr val="tx1"/>
                          </a:solidFill>
                          <a:effectLst/>
                          <a:latin typeface="Arial" charset="0"/>
                        </a:rPr>
                        <a:t>A nivel Emocional</a:t>
                      </a:r>
                      <a:r>
                        <a:rPr kumimoji="0" lang="es-MX" sz="1600" b="1" i="0" u="none" strike="noStrike" cap="none" normalizeH="0" baseline="0" dirty="0" smtClean="0">
                          <a:ln>
                            <a:noFill/>
                          </a:ln>
                          <a:solidFill>
                            <a:schemeClr val="accent2"/>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MX" sz="16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preocupación,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temor,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inseguridad,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dificultad para decidir,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miedo,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pensamientos negativos sobre uno mismo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pensamientos negativos sobre nuestra actuación ante los otros,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temor a que se den cuenta de nuestras dificultades,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temor a la pérdida del control,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MX" sz="1600" b="1" i="0" u="none" strike="noStrike" cap="none" normalizeH="0" baseline="0" dirty="0" smtClean="0">
                          <a:ln>
                            <a:noFill/>
                          </a:ln>
                          <a:solidFill>
                            <a:schemeClr val="tx1"/>
                          </a:solidFill>
                          <a:effectLst/>
                          <a:latin typeface="Arial" charset="0"/>
                        </a:rPr>
                        <a:t>dificultades para pensar, estudiar, o concentrarse, etc.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endParaRPr kumimoji="0" lang="es-MX"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MX"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1600" b="1" i="0" u="none" strike="noStrike" cap="none" normalizeH="0" baseline="0" dirty="0" smtClean="0">
                          <a:ln>
                            <a:noFill/>
                          </a:ln>
                          <a:solidFill>
                            <a:schemeClr val="tx1"/>
                          </a:solidFill>
                          <a:effectLst/>
                          <a:latin typeface="Arial" charset="0"/>
                        </a:rPr>
                        <a:t> A nivel Conductual</a:t>
                      </a:r>
                      <a:r>
                        <a:rPr kumimoji="0" lang="es-ES" sz="1600" b="1" i="0" u="none" strike="noStrike" cap="none" normalizeH="0" baseline="0" dirty="0" smtClean="0">
                          <a:ln>
                            <a:noFill/>
                          </a:ln>
                          <a:solidFill>
                            <a:schemeClr val="accent2"/>
                          </a:solidFill>
                          <a:effectLst/>
                          <a:latin typeface="Arial" charset="0"/>
                        </a:rPr>
                        <a:t>: </a:t>
                      </a:r>
                      <a:br>
                        <a:rPr kumimoji="0" lang="es-ES" sz="1600" b="1" i="0" u="none" strike="noStrike" cap="none" normalizeH="0" baseline="0" dirty="0" smtClean="0">
                          <a:ln>
                            <a:noFill/>
                          </a:ln>
                          <a:solidFill>
                            <a:schemeClr val="accent2"/>
                          </a:solidFill>
                          <a:effectLst/>
                          <a:latin typeface="Arial" charset="0"/>
                        </a:rPr>
                      </a:br>
                      <a:endParaRPr kumimoji="0" lang="es-MX" sz="16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evitación de situaciones temidas,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fumar, comer o beber en exceso,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intranquilidad motora (movimientos repetitivos, rascarse, tocarse, etc.),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ir de un lado para otro sin una finalidad concreta,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tartamudear,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llorar, </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s-ES" sz="1600" b="1" i="0" u="none" strike="noStrike" cap="none" normalizeH="0" baseline="0" dirty="0" smtClean="0">
                          <a:ln>
                            <a:noFill/>
                          </a:ln>
                          <a:solidFill>
                            <a:schemeClr val="tx1"/>
                          </a:solidFill>
                          <a:effectLst/>
                          <a:latin typeface="Arial" charset="0"/>
                        </a:rPr>
                        <a:t>quedarse paralizado, etc.</a:t>
                      </a:r>
                      <a:r>
                        <a:rPr kumimoji="0" lang="es-MX" sz="1600" b="1"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endParaRPr kumimoji="0" lang="es-MX"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250825" y="1052513"/>
            <a:ext cx="4244975" cy="4814887"/>
          </a:xfrm>
        </p:spPr>
        <p:txBody>
          <a:bodyPr/>
          <a:lstStyle/>
          <a:p>
            <a:pPr algn="ctr">
              <a:buFont typeface="Wingdings" pitchFamily="2" charset="2"/>
              <a:buNone/>
            </a:pPr>
            <a:r>
              <a:rPr lang="es-ES_tradnl" b="1" dirty="0" smtClean="0">
                <a:latin typeface="Castellar" pitchFamily="18" charset="0"/>
              </a:rPr>
              <a:t>SÍNTOMAS EMOCIONALES</a:t>
            </a:r>
          </a:p>
          <a:p>
            <a:r>
              <a:rPr lang="es-ES_tradnl" dirty="0" smtClean="0"/>
              <a:t>Inseguridad</a:t>
            </a:r>
          </a:p>
          <a:p>
            <a:r>
              <a:rPr lang="es-ES_tradnl" dirty="0" smtClean="0"/>
              <a:t>Ansiedad</a:t>
            </a:r>
          </a:p>
          <a:p>
            <a:r>
              <a:rPr lang="es-ES_tradnl" dirty="0" smtClean="0"/>
              <a:t>Labilidad emocional</a:t>
            </a:r>
          </a:p>
          <a:p>
            <a:r>
              <a:rPr lang="es-ES_tradnl" dirty="0" smtClean="0"/>
              <a:t>Frustración</a:t>
            </a:r>
          </a:p>
          <a:p>
            <a:r>
              <a:rPr lang="es-ES_tradnl" dirty="0" smtClean="0"/>
              <a:t>Tensión</a:t>
            </a:r>
          </a:p>
          <a:p>
            <a:r>
              <a:rPr lang="es-ES_tradnl" dirty="0" smtClean="0"/>
              <a:t>Depresión</a:t>
            </a:r>
          </a:p>
          <a:p>
            <a:r>
              <a:rPr lang="es-ES_tradnl" dirty="0" smtClean="0"/>
              <a:t>Miedo</a:t>
            </a:r>
            <a:endParaRPr lang="es-CO" dirty="0" smtClean="0"/>
          </a:p>
        </p:txBody>
      </p:sp>
      <p:sp>
        <p:nvSpPr>
          <p:cNvPr id="7" name="6 Marcador de contenido"/>
          <p:cNvSpPr>
            <a:spLocks noGrp="1"/>
          </p:cNvSpPr>
          <p:nvPr>
            <p:ph sz="half" idx="2"/>
          </p:nvPr>
        </p:nvSpPr>
        <p:spPr>
          <a:xfrm>
            <a:off x="4648200" y="1052513"/>
            <a:ext cx="4038600" cy="4814887"/>
          </a:xfrm>
        </p:spPr>
        <p:txBody>
          <a:bodyPr/>
          <a:lstStyle/>
          <a:p>
            <a:pPr>
              <a:buFont typeface="Wingdings" pitchFamily="2" charset="2"/>
              <a:buNone/>
            </a:pPr>
            <a:endParaRPr lang="es-ES_tradnl" b="1" dirty="0" smtClean="0">
              <a:effectLst>
                <a:outerShdw blurRad="38100" dist="38100" dir="2700000" algn="tl">
                  <a:srgbClr val="000000">
                    <a:alpha val="43137"/>
                  </a:srgbClr>
                </a:outerShdw>
              </a:effectLst>
              <a:latin typeface="Castellar" pitchFamily="18" charset="0"/>
            </a:endParaRPr>
          </a:p>
          <a:p>
            <a:pPr>
              <a:buFont typeface="Wingdings" pitchFamily="2" charset="2"/>
              <a:buNone/>
            </a:pPr>
            <a:endParaRPr lang="es-ES_tradnl" dirty="0" smtClean="0">
              <a:solidFill>
                <a:srgbClr val="1818FF"/>
              </a:solidFill>
              <a:latin typeface="Castellar" pitchFamily="18" charset="0"/>
            </a:endParaRPr>
          </a:p>
          <a:p>
            <a:r>
              <a:rPr lang="es-ES_tradnl" sz="2400" dirty="0" smtClean="0"/>
              <a:t>Confusión</a:t>
            </a:r>
          </a:p>
          <a:p>
            <a:r>
              <a:rPr lang="es-ES_tradnl" sz="2400" dirty="0" smtClean="0"/>
              <a:t>Baja concentración</a:t>
            </a:r>
          </a:p>
          <a:p>
            <a:r>
              <a:rPr lang="es-ES_tradnl" sz="2400" dirty="0" smtClean="0"/>
              <a:t>Preocupación</a:t>
            </a:r>
          </a:p>
          <a:p>
            <a:r>
              <a:rPr lang="es-ES_tradnl" sz="2400" dirty="0" smtClean="0"/>
              <a:t>Sobrecarga emocional</a:t>
            </a:r>
          </a:p>
          <a:p>
            <a:endParaRPr lang="es-CO" dirty="0" smtClean="0"/>
          </a:p>
        </p:txBody>
      </p:sp>
      <p:pic>
        <p:nvPicPr>
          <p:cNvPr id="28676" name="Picture 5" descr="65">
            <a:hlinkClick r:id="rId2"/>
          </p:cNvPr>
          <p:cNvPicPr>
            <a:picLocks noChangeAspect="1" noChangeArrowheads="1"/>
          </p:cNvPicPr>
          <p:nvPr/>
        </p:nvPicPr>
        <p:blipFill>
          <a:blip r:embed="rId3" cstate="print"/>
          <a:srcRect/>
          <a:stretch>
            <a:fillRect/>
          </a:stretch>
        </p:blipFill>
        <p:spPr bwMode="auto">
          <a:xfrm>
            <a:off x="2843213" y="4508500"/>
            <a:ext cx="2727325"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457200"/>
            <a:ext cx="8229600" cy="1100138"/>
          </a:xfrm>
        </p:spPr>
        <p:txBody>
          <a:bodyPr/>
          <a:lstStyle/>
          <a:p>
            <a:pPr algn="ctr">
              <a:defRPr/>
            </a:pPr>
            <a:r>
              <a:rPr lang="es-ES_tradnl" sz="2800" b="1" i="1" u="sng" dirty="0" smtClean="0">
                <a:effectLst>
                  <a:outerShdw blurRad="38100" dist="38100" dir="2700000" algn="tl">
                    <a:srgbClr val="000000">
                      <a:alpha val="43137"/>
                    </a:srgbClr>
                  </a:outerShdw>
                </a:effectLst>
                <a:latin typeface="Castellar" pitchFamily="18" charset="0"/>
              </a:rPr>
              <a:t>Síntomas conductuales</a:t>
            </a:r>
            <a:endParaRPr lang="es-CO" sz="2800" b="1" i="1" u="sng" dirty="0">
              <a:effectLst>
                <a:outerShdw blurRad="38100" dist="38100" dir="2700000" algn="tl">
                  <a:srgbClr val="000000">
                    <a:alpha val="43137"/>
                  </a:srgbClr>
                </a:outerShdw>
              </a:effectLst>
            </a:endParaRPr>
          </a:p>
        </p:txBody>
      </p:sp>
      <p:sp>
        <p:nvSpPr>
          <p:cNvPr id="7172" name="5 Marcador de contenido"/>
          <p:cNvSpPr>
            <a:spLocks noGrp="1"/>
          </p:cNvSpPr>
          <p:nvPr>
            <p:ph sz="half" idx="1"/>
          </p:nvPr>
        </p:nvSpPr>
        <p:spPr/>
        <p:txBody>
          <a:bodyPr/>
          <a:lstStyle/>
          <a:p>
            <a:pPr>
              <a:lnSpc>
                <a:spcPct val="90000"/>
              </a:lnSpc>
            </a:pPr>
            <a:r>
              <a:rPr lang="es-ES_tradnl" smtClean="0"/>
              <a:t>Ausentismo laboral</a:t>
            </a:r>
          </a:p>
          <a:p>
            <a:pPr>
              <a:lnSpc>
                <a:spcPct val="90000"/>
              </a:lnSpc>
            </a:pPr>
            <a:endParaRPr lang="es-ES_tradnl" smtClean="0"/>
          </a:p>
          <a:p>
            <a:pPr>
              <a:lnSpc>
                <a:spcPct val="90000"/>
              </a:lnSpc>
            </a:pPr>
            <a:r>
              <a:rPr lang="es-ES_tradnl" smtClean="0"/>
              <a:t>Quiebre de relaciones</a:t>
            </a:r>
          </a:p>
          <a:p>
            <a:pPr>
              <a:lnSpc>
                <a:spcPct val="90000"/>
              </a:lnSpc>
            </a:pPr>
            <a:endParaRPr lang="es-ES_tradnl" smtClean="0"/>
          </a:p>
          <a:p>
            <a:pPr>
              <a:lnSpc>
                <a:spcPct val="90000"/>
              </a:lnSpc>
            </a:pPr>
            <a:r>
              <a:rPr lang="es-ES_tradnl" smtClean="0"/>
              <a:t>Uso de drogas</a:t>
            </a:r>
          </a:p>
          <a:p>
            <a:pPr>
              <a:lnSpc>
                <a:spcPct val="90000"/>
              </a:lnSpc>
            </a:pPr>
            <a:endParaRPr lang="es-ES_tradnl" smtClean="0">
              <a:solidFill>
                <a:srgbClr val="FF9900"/>
              </a:solidFill>
            </a:endParaRPr>
          </a:p>
          <a:p>
            <a:pPr>
              <a:lnSpc>
                <a:spcPct val="90000"/>
              </a:lnSpc>
            </a:pPr>
            <a:r>
              <a:rPr lang="es-ES_tradnl" smtClean="0"/>
              <a:t>Consumo de alcohol</a:t>
            </a:r>
          </a:p>
          <a:p>
            <a:pPr>
              <a:lnSpc>
                <a:spcPct val="90000"/>
              </a:lnSpc>
            </a:pPr>
            <a:endParaRPr lang="es-ES_tradnl" smtClean="0"/>
          </a:p>
          <a:p>
            <a:pPr>
              <a:lnSpc>
                <a:spcPct val="90000"/>
              </a:lnSpc>
            </a:pPr>
            <a:r>
              <a:rPr lang="es-ES_tradnl" smtClean="0"/>
              <a:t>Trabajo exagerado</a:t>
            </a:r>
            <a:endParaRPr lang="es-CO" smtClean="0"/>
          </a:p>
        </p:txBody>
      </p:sp>
      <p:graphicFrame>
        <p:nvGraphicFramePr>
          <p:cNvPr id="7170" name="Object 2"/>
          <p:cNvGraphicFramePr>
            <a:graphicFrameLocks noGrp="1" noChangeAspect="1"/>
          </p:cNvGraphicFramePr>
          <p:nvPr>
            <p:ph sz="half" idx="2"/>
          </p:nvPr>
        </p:nvGraphicFramePr>
        <p:xfrm>
          <a:off x="4648200" y="2384425"/>
          <a:ext cx="4038600" cy="3079750"/>
        </p:xfrm>
        <a:graphic>
          <a:graphicData uri="http://schemas.openxmlformats.org/presentationml/2006/ole">
            <mc:AlternateContent xmlns:mc="http://schemas.openxmlformats.org/markup-compatibility/2006">
              <mc:Choice xmlns:v="urn:schemas-microsoft-com:vml" Requires="v">
                <p:oleObj spid="_x0000_s7193" name="Imagen" r:id="rId3" imgW="5154120" imgH="3928680" progId="">
                  <p:embed/>
                </p:oleObj>
              </mc:Choice>
              <mc:Fallback>
                <p:oleObj name="Imagen" r:id="rId3" imgW="5154120" imgH="392868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84425"/>
                        <a:ext cx="4038600" cy="307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s-MX" sz="4000" b="1" u="sng" dirty="0" smtClean="0">
                <a:solidFill>
                  <a:srgbClr val="FF3300"/>
                </a:solidFill>
              </a:rPr>
              <a:t>Fases en que se manifiesta el estrés en el individuo</a:t>
            </a:r>
          </a:p>
        </p:txBody>
      </p:sp>
      <p:sp>
        <p:nvSpPr>
          <p:cNvPr id="25603" name="Rectangle 3"/>
          <p:cNvSpPr>
            <a:spLocks noGrp="1" noChangeArrowheads="1"/>
          </p:cNvSpPr>
          <p:nvPr>
            <p:ph type="body" sz="half" idx="4294967295"/>
          </p:nvPr>
        </p:nvSpPr>
        <p:spPr>
          <a:xfrm>
            <a:off x="323850" y="1773238"/>
            <a:ext cx="8569325" cy="4679950"/>
          </a:xfrm>
        </p:spPr>
        <p:txBody>
          <a:bodyPr/>
          <a:lstStyle/>
          <a:p>
            <a:pPr algn="just" eaLnBrk="1" hangingPunct="1">
              <a:lnSpc>
                <a:spcPct val="80000"/>
              </a:lnSpc>
              <a:buFont typeface="Wingdings" pitchFamily="2" charset="2"/>
              <a:buNone/>
            </a:pPr>
            <a:endParaRPr lang="es-ES" sz="1800" smtClean="0"/>
          </a:p>
          <a:p>
            <a:pPr algn="just" eaLnBrk="1" hangingPunct="1">
              <a:lnSpc>
                <a:spcPct val="80000"/>
              </a:lnSpc>
            </a:pPr>
            <a:endParaRPr lang="es-ES" sz="1800" smtClean="0"/>
          </a:p>
          <a:p>
            <a:pPr algn="just" eaLnBrk="1" hangingPunct="1">
              <a:lnSpc>
                <a:spcPct val="80000"/>
              </a:lnSpc>
            </a:pPr>
            <a:endParaRPr lang="es-ES" sz="1800" smtClean="0"/>
          </a:p>
          <a:p>
            <a:pPr algn="just" eaLnBrk="1" hangingPunct="1">
              <a:lnSpc>
                <a:spcPct val="80000"/>
              </a:lnSpc>
            </a:pPr>
            <a:r>
              <a:rPr lang="es-ES" sz="2000" smtClean="0"/>
              <a:t>La </a:t>
            </a:r>
            <a:r>
              <a:rPr lang="es-ES" sz="2000" b="1" smtClean="0"/>
              <a:t>primera, </a:t>
            </a:r>
            <a:r>
              <a:rPr lang="es-ES" sz="2000" smtClean="0"/>
              <a:t> es el cansancio, la depresión, trastornos del sueño y cambios del apetito.</a:t>
            </a:r>
          </a:p>
          <a:p>
            <a:pPr eaLnBrk="1" hangingPunct="1">
              <a:lnSpc>
                <a:spcPct val="80000"/>
              </a:lnSpc>
              <a:buFont typeface="Wingdings" pitchFamily="2" charset="2"/>
              <a:buNone/>
            </a:pPr>
            <a:endParaRPr lang="es-ES" sz="2000" smtClean="0"/>
          </a:p>
          <a:p>
            <a:pPr algn="just" eaLnBrk="1" hangingPunct="1">
              <a:lnSpc>
                <a:spcPct val="80000"/>
              </a:lnSpc>
            </a:pPr>
            <a:r>
              <a:rPr lang="es-ES" sz="2000" smtClean="0"/>
              <a:t>La </a:t>
            </a:r>
            <a:r>
              <a:rPr lang="es-ES" sz="2000" b="1" smtClean="0"/>
              <a:t>segunda,</a:t>
            </a:r>
            <a:r>
              <a:rPr lang="es-ES" sz="2000" smtClean="0"/>
              <a:t> es la insatisfacción, pérdida de la felicidad y el placer en lo que se esta haciendo. Aparece entonces la indiferencia y el cinismo.</a:t>
            </a:r>
          </a:p>
          <a:p>
            <a:pPr eaLnBrk="1" hangingPunct="1">
              <a:lnSpc>
                <a:spcPct val="80000"/>
              </a:lnSpc>
            </a:pPr>
            <a:endParaRPr lang="es-ES" sz="2000" smtClean="0"/>
          </a:p>
          <a:p>
            <a:pPr algn="just" eaLnBrk="1" hangingPunct="1">
              <a:lnSpc>
                <a:spcPct val="80000"/>
              </a:lnSpc>
            </a:pPr>
            <a:r>
              <a:rPr lang="es-ES" sz="2000" smtClean="0"/>
              <a:t>En la </a:t>
            </a:r>
            <a:r>
              <a:rPr lang="es-ES" sz="2000" b="1" smtClean="0"/>
              <a:t>tercera</a:t>
            </a:r>
            <a:r>
              <a:rPr lang="es-ES" sz="2000" smtClean="0"/>
              <a:t>, se incorporan los hábitos tóxicos o el abandono laboral.</a:t>
            </a:r>
          </a:p>
          <a:p>
            <a:pPr eaLnBrk="1" hangingPunct="1">
              <a:lnSpc>
                <a:spcPct val="80000"/>
              </a:lnSpc>
            </a:pPr>
            <a:endParaRPr lang="es-ES" sz="2000" smtClean="0"/>
          </a:p>
          <a:p>
            <a:pPr algn="just" eaLnBrk="1" hangingPunct="1">
              <a:lnSpc>
                <a:spcPct val="80000"/>
              </a:lnSpc>
            </a:pPr>
            <a:r>
              <a:rPr lang="es-ES" sz="2000" smtClean="0"/>
              <a:t>La </a:t>
            </a:r>
            <a:r>
              <a:rPr lang="es-ES" sz="2000" b="1" smtClean="0"/>
              <a:t>cuarta</a:t>
            </a:r>
            <a:r>
              <a:rPr lang="es-ES" sz="2000" smtClean="0"/>
              <a:t>, aparece trastorno de relación social más próxima que es el marital y el familiar</a:t>
            </a:r>
            <a:endParaRPr lang="en-US" sz="2000" smtClean="0"/>
          </a:p>
          <a:p>
            <a:pPr eaLnBrk="1" hangingPunct="1">
              <a:lnSpc>
                <a:spcPct val="80000"/>
              </a:lnSpc>
            </a:pPr>
            <a:endParaRPr lang="en-US" sz="2000" smtClean="0"/>
          </a:p>
          <a:p>
            <a:pPr eaLnBrk="1" hangingPunct="1">
              <a:lnSpc>
                <a:spcPct val="80000"/>
              </a:lnSpc>
            </a:pPr>
            <a:endParaRPr lang="es-MX" sz="20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884238"/>
          </a:xfrm>
        </p:spPr>
        <p:txBody>
          <a:bodyPr/>
          <a:lstStyle/>
          <a:p>
            <a:pPr algn="ctr" eaLnBrk="1" hangingPunct="1"/>
            <a:r>
              <a:rPr lang="es-MX" sz="3200" i="1" dirty="0" smtClean="0">
                <a:effectLst>
                  <a:outerShdw blurRad="38100" dist="38100" dir="2700000" algn="tl">
                    <a:srgbClr val="FFFFFF"/>
                  </a:outerShdw>
                </a:effectLst>
              </a:rPr>
              <a:t/>
            </a:r>
            <a:br>
              <a:rPr lang="es-MX" sz="3200" i="1" dirty="0" smtClean="0">
                <a:effectLst>
                  <a:outerShdw blurRad="38100" dist="38100" dir="2700000" algn="tl">
                    <a:srgbClr val="FFFFFF"/>
                  </a:outerShdw>
                </a:effectLst>
              </a:rPr>
            </a:br>
            <a:r>
              <a:rPr lang="es-MX" sz="3200" b="1" i="1" u="sng" dirty="0" smtClean="0">
                <a:solidFill>
                  <a:srgbClr val="FF3300"/>
                </a:solidFill>
                <a:effectLst>
                  <a:outerShdw blurRad="38100" dist="38100" dir="2700000" algn="tl">
                    <a:srgbClr val="000000">
                      <a:alpha val="43137"/>
                    </a:srgbClr>
                  </a:outerShdw>
                </a:effectLst>
              </a:rPr>
              <a:t>Períodos prolongados de estrés causan</a:t>
            </a:r>
            <a:r>
              <a:rPr lang="es-MX" sz="3200" i="1" dirty="0" smtClean="0">
                <a:solidFill>
                  <a:srgbClr val="FF3300"/>
                </a:solidFill>
                <a:effectLst>
                  <a:outerShdw blurRad="38100" dist="38100" dir="2700000" algn="tl">
                    <a:srgbClr val="000000"/>
                  </a:outerShdw>
                </a:effectLst>
              </a:rPr>
              <a:t>:</a:t>
            </a:r>
            <a:r>
              <a:rPr lang="es-MX" sz="3200" i="1" dirty="0" smtClean="0">
                <a:effectLst>
                  <a:outerShdw blurRad="38100" dist="38100" dir="2700000" algn="tl">
                    <a:srgbClr val="FFFFFF"/>
                  </a:outerShdw>
                </a:effectLst>
              </a:rPr>
              <a:t/>
            </a:r>
            <a:br>
              <a:rPr lang="es-MX" sz="3200" i="1" dirty="0" smtClean="0">
                <a:effectLst>
                  <a:outerShdw blurRad="38100" dist="38100" dir="2700000" algn="tl">
                    <a:srgbClr val="FFFFFF"/>
                  </a:outerShdw>
                </a:effectLst>
              </a:rPr>
            </a:br>
            <a:endParaRPr lang="es-MX" sz="3200" i="1" dirty="0" smtClean="0">
              <a:effectLst>
                <a:outerShdw blurRad="38100" dist="38100" dir="2700000" algn="tl">
                  <a:srgbClr val="FFFFFF"/>
                </a:outerShdw>
              </a:effectLst>
            </a:endParaRPr>
          </a:p>
        </p:txBody>
      </p:sp>
      <p:sp>
        <p:nvSpPr>
          <p:cNvPr id="18435" name="Rectangle 3"/>
          <p:cNvSpPr>
            <a:spLocks noGrp="1" noChangeArrowheads="1"/>
          </p:cNvSpPr>
          <p:nvPr>
            <p:ph type="body" sz="half" idx="4294967295"/>
          </p:nvPr>
        </p:nvSpPr>
        <p:spPr>
          <a:xfrm>
            <a:off x="0" y="1557338"/>
            <a:ext cx="8748713" cy="4967287"/>
          </a:xfrm>
        </p:spPr>
        <p:txBody>
          <a:bodyPr/>
          <a:lstStyle/>
          <a:p>
            <a:pPr algn="just" eaLnBrk="1" hangingPunct="1">
              <a:lnSpc>
                <a:spcPct val="80000"/>
              </a:lnSpc>
              <a:buFont typeface="Wingdings" pitchFamily="2" charset="2"/>
              <a:buNone/>
            </a:pPr>
            <a:r>
              <a:rPr lang="es-MX" sz="2400" smtClean="0"/>
              <a:t>    Al debilitarse las defensas del organismo puede generar problemas psicológicos, una enfermedad física o incluso la muerte</a:t>
            </a:r>
          </a:p>
          <a:p>
            <a:pPr algn="just" eaLnBrk="1" hangingPunct="1">
              <a:lnSpc>
                <a:spcPct val="80000"/>
              </a:lnSpc>
              <a:buFont typeface="Wingdings" pitchFamily="2" charset="2"/>
              <a:buNone/>
            </a:pPr>
            <a:r>
              <a:rPr lang="es-MX" sz="2000" smtClean="0"/>
              <a:t>     Enfermedades cardiovasculares (infartos y presión alta)</a:t>
            </a:r>
          </a:p>
          <a:p>
            <a:pPr eaLnBrk="1" hangingPunct="1">
              <a:lnSpc>
                <a:spcPct val="80000"/>
              </a:lnSpc>
            </a:pPr>
            <a:r>
              <a:rPr lang="es-MX" sz="2000" smtClean="0"/>
              <a:t>Artritis reumatoide.</a:t>
            </a:r>
          </a:p>
          <a:p>
            <a:pPr eaLnBrk="1" hangingPunct="1">
              <a:lnSpc>
                <a:spcPct val="80000"/>
              </a:lnSpc>
            </a:pPr>
            <a:r>
              <a:rPr lang="es-MX" sz="2000" smtClean="0"/>
              <a:t>Migrañas.</a:t>
            </a:r>
          </a:p>
          <a:p>
            <a:pPr eaLnBrk="1" hangingPunct="1">
              <a:lnSpc>
                <a:spcPct val="80000"/>
              </a:lnSpc>
            </a:pPr>
            <a:r>
              <a:rPr lang="es-MX" sz="2000" smtClean="0"/>
              <a:t>Calvicie.</a:t>
            </a:r>
          </a:p>
          <a:p>
            <a:pPr eaLnBrk="1" hangingPunct="1">
              <a:lnSpc>
                <a:spcPct val="80000"/>
              </a:lnSpc>
            </a:pPr>
            <a:r>
              <a:rPr lang="es-MX" sz="2000" smtClean="0"/>
              <a:t>Asma.</a:t>
            </a:r>
          </a:p>
          <a:p>
            <a:pPr eaLnBrk="1" hangingPunct="1">
              <a:lnSpc>
                <a:spcPct val="80000"/>
              </a:lnSpc>
            </a:pPr>
            <a:r>
              <a:rPr lang="es-MX" sz="2000" smtClean="0"/>
              <a:t>Tics nerviosos.</a:t>
            </a:r>
          </a:p>
          <a:p>
            <a:pPr eaLnBrk="1" hangingPunct="1">
              <a:lnSpc>
                <a:spcPct val="80000"/>
              </a:lnSpc>
            </a:pPr>
            <a:r>
              <a:rPr lang="es-MX" sz="2000" smtClean="0"/>
              <a:t>Problemas para concentrarse.</a:t>
            </a:r>
          </a:p>
          <a:p>
            <a:pPr eaLnBrk="1" hangingPunct="1">
              <a:lnSpc>
                <a:spcPct val="80000"/>
              </a:lnSpc>
            </a:pPr>
            <a:r>
              <a:rPr lang="es-MX" sz="2000" smtClean="0"/>
              <a:t>Carácter irritable.</a:t>
            </a:r>
          </a:p>
          <a:p>
            <a:pPr eaLnBrk="1" hangingPunct="1">
              <a:lnSpc>
                <a:spcPct val="80000"/>
              </a:lnSpc>
            </a:pPr>
            <a:r>
              <a:rPr lang="es-MX" sz="2000" smtClean="0"/>
              <a:t>Tristeza.</a:t>
            </a:r>
          </a:p>
          <a:p>
            <a:pPr eaLnBrk="1" hangingPunct="1">
              <a:lnSpc>
                <a:spcPct val="80000"/>
              </a:lnSpc>
            </a:pPr>
            <a:r>
              <a:rPr lang="es-MX" sz="2000" smtClean="0"/>
              <a:t>Irregularidad en la menstruación.</a:t>
            </a:r>
          </a:p>
          <a:p>
            <a:pPr eaLnBrk="1" hangingPunct="1">
              <a:lnSpc>
                <a:spcPct val="80000"/>
              </a:lnSpc>
            </a:pPr>
            <a:r>
              <a:rPr lang="es-MX" sz="2000" smtClean="0"/>
              <a:t>Colitis.</a:t>
            </a:r>
          </a:p>
          <a:p>
            <a:pPr eaLnBrk="1" hangingPunct="1">
              <a:lnSpc>
                <a:spcPct val="80000"/>
              </a:lnSpc>
            </a:pPr>
            <a:r>
              <a:rPr lang="es-MX" sz="2000" smtClean="0"/>
              <a:t>Dolores de Espalda.</a:t>
            </a:r>
            <a:endParaRPr lang="es-MX" smtClean="0"/>
          </a:p>
        </p:txBody>
      </p:sp>
      <p:graphicFrame>
        <p:nvGraphicFramePr>
          <p:cNvPr id="10247" name="Object 7"/>
          <p:cNvGraphicFramePr>
            <a:graphicFrameLocks noChangeAspect="1"/>
          </p:cNvGraphicFramePr>
          <p:nvPr/>
        </p:nvGraphicFramePr>
        <p:xfrm>
          <a:off x="5003800" y="3141663"/>
          <a:ext cx="3162300" cy="3041650"/>
        </p:xfrm>
        <a:graphic>
          <a:graphicData uri="http://schemas.openxmlformats.org/presentationml/2006/ole">
            <mc:AlternateContent xmlns:mc="http://schemas.openxmlformats.org/markup-compatibility/2006">
              <mc:Choice xmlns:v="urn:schemas-microsoft-com:vml" Requires="v">
                <p:oleObj spid="_x0000_s6169" name="CorelDRAW" r:id="rId4" imgW="3521520" imgH="3387600" progId="">
                  <p:embed/>
                </p:oleObj>
              </mc:Choice>
              <mc:Fallback>
                <p:oleObj name="CorelDRAW" r:id="rId4" imgW="3521520" imgH="33876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141663"/>
                        <a:ext cx="31623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1+#ppt_w/2"/>
                                          </p:val>
                                        </p:tav>
                                        <p:tav tm="100000">
                                          <p:val>
                                            <p:strVal val="#ppt_x"/>
                                          </p:val>
                                        </p:tav>
                                      </p:tavLst>
                                    </p:anim>
                                    <p:anim calcmode="lin" valueType="num">
                                      <p:cBhvr additive="base">
                                        <p:cTn id="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lstStyle/>
          <a:p>
            <a:pPr algn="ctr" eaLnBrk="1" hangingPunct="1"/>
            <a:r>
              <a:rPr lang="es-MX" sz="4000" b="1" u="sng" dirty="0" smtClean="0">
                <a:solidFill>
                  <a:srgbClr val="FF3300"/>
                </a:solidFill>
              </a:rPr>
              <a:t>Patologías por Estrés Crónico</a:t>
            </a:r>
            <a:r>
              <a:rPr lang="es-MX" sz="4000" b="1" dirty="0" smtClean="0">
                <a:solidFill>
                  <a:srgbClr val="FF3300"/>
                </a:solidFill>
                <a:effectLst>
                  <a:outerShdw blurRad="38100" dist="38100" dir="2700000" algn="tl">
                    <a:srgbClr val="000000"/>
                  </a:outerShdw>
                </a:effectLst>
              </a:rPr>
              <a:t>.</a:t>
            </a:r>
          </a:p>
        </p:txBody>
      </p:sp>
      <p:sp>
        <p:nvSpPr>
          <p:cNvPr id="110595" name="Rectangle 3"/>
          <p:cNvSpPr>
            <a:spLocks noGrp="1" noChangeArrowheads="1"/>
          </p:cNvSpPr>
          <p:nvPr>
            <p:ph sz="half" idx="1"/>
          </p:nvPr>
        </p:nvSpPr>
        <p:spPr/>
        <p:txBody>
          <a:bodyPr/>
          <a:lstStyle/>
          <a:p>
            <a:pPr eaLnBrk="1" hangingPunct="1">
              <a:lnSpc>
                <a:spcPct val="80000"/>
              </a:lnSpc>
              <a:buFont typeface="Wingdings" pitchFamily="2" charset="2"/>
              <a:buNone/>
              <a:defRPr/>
            </a:pPr>
            <a:endParaRPr lang="es-MX" sz="2000" i="1" smtClean="0">
              <a:effectLst>
                <a:outerShdw blurRad="38100" dist="38100" dir="2700000" algn="tl">
                  <a:srgbClr val="C0C0C0"/>
                </a:outerShdw>
              </a:effectLst>
            </a:endParaRPr>
          </a:p>
          <a:p>
            <a:pPr eaLnBrk="1" hangingPunct="1">
              <a:lnSpc>
                <a:spcPct val="80000"/>
              </a:lnSpc>
              <a:defRPr/>
            </a:pPr>
            <a:r>
              <a:rPr lang="es-MX" sz="2000" b="1" i="1" smtClean="0"/>
              <a:t>Dispepsia </a:t>
            </a:r>
          </a:p>
          <a:p>
            <a:pPr eaLnBrk="1" hangingPunct="1">
              <a:lnSpc>
                <a:spcPct val="80000"/>
              </a:lnSpc>
              <a:defRPr/>
            </a:pPr>
            <a:r>
              <a:rPr lang="es-MX" sz="2000" b="1" i="1" smtClean="0"/>
              <a:t>Gastritis </a:t>
            </a:r>
          </a:p>
          <a:p>
            <a:pPr eaLnBrk="1" hangingPunct="1">
              <a:lnSpc>
                <a:spcPct val="80000"/>
              </a:lnSpc>
              <a:defRPr/>
            </a:pPr>
            <a:r>
              <a:rPr lang="es-MX" sz="2000" b="1" i="1" smtClean="0"/>
              <a:t>Ansiedad </a:t>
            </a:r>
          </a:p>
          <a:p>
            <a:pPr eaLnBrk="1" hangingPunct="1">
              <a:lnSpc>
                <a:spcPct val="80000"/>
              </a:lnSpc>
              <a:defRPr/>
            </a:pPr>
            <a:r>
              <a:rPr lang="es-MX" sz="2000" b="1" i="1" smtClean="0"/>
              <a:t>Accidentes </a:t>
            </a:r>
          </a:p>
          <a:p>
            <a:pPr eaLnBrk="1" hangingPunct="1">
              <a:lnSpc>
                <a:spcPct val="80000"/>
              </a:lnSpc>
              <a:defRPr/>
            </a:pPr>
            <a:r>
              <a:rPr lang="es-MX" sz="2000" b="1" i="1" smtClean="0"/>
              <a:t>Frustración </a:t>
            </a:r>
          </a:p>
          <a:p>
            <a:pPr eaLnBrk="1" hangingPunct="1">
              <a:lnSpc>
                <a:spcPct val="80000"/>
              </a:lnSpc>
              <a:defRPr/>
            </a:pPr>
            <a:r>
              <a:rPr lang="es-MX" sz="2000" b="1" i="1" smtClean="0"/>
              <a:t>Insomnio</a:t>
            </a:r>
          </a:p>
          <a:p>
            <a:pPr eaLnBrk="1" hangingPunct="1">
              <a:lnSpc>
                <a:spcPct val="80000"/>
              </a:lnSpc>
              <a:defRPr/>
            </a:pPr>
            <a:r>
              <a:rPr lang="es-MX" sz="2000" b="1" i="1" smtClean="0"/>
              <a:t>Colitis Nerviosa</a:t>
            </a:r>
          </a:p>
          <a:p>
            <a:pPr eaLnBrk="1" hangingPunct="1">
              <a:lnSpc>
                <a:spcPct val="80000"/>
              </a:lnSpc>
              <a:defRPr/>
            </a:pPr>
            <a:r>
              <a:rPr lang="es-MX" sz="2000" b="1" i="1" smtClean="0"/>
              <a:t>Migraña</a:t>
            </a:r>
          </a:p>
          <a:p>
            <a:pPr eaLnBrk="1" hangingPunct="1">
              <a:lnSpc>
                <a:spcPct val="80000"/>
              </a:lnSpc>
              <a:defRPr/>
            </a:pPr>
            <a:r>
              <a:rPr lang="es-MX" sz="2000" b="1" i="1" smtClean="0"/>
              <a:t>Depresión</a:t>
            </a:r>
          </a:p>
          <a:p>
            <a:pPr eaLnBrk="1" hangingPunct="1">
              <a:lnSpc>
                <a:spcPct val="80000"/>
              </a:lnSpc>
              <a:defRPr/>
            </a:pPr>
            <a:r>
              <a:rPr lang="es-MX" sz="2000" b="1" i="1" smtClean="0"/>
              <a:t>Agresividad</a:t>
            </a:r>
          </a:p>
          <a:p>
            <a:pPr eaLnBrk="1" hangingPunct="1">
              <a:lnSpc>
                <a:spcPct val="80000"/>
              </a:lnSpc>
              <a:defRPr/>
            </a:pPr>
            <a:endParaRPr lang="es-MX" sz="2000" i="1" smtClean="0"/>
          </a:p>
          <a:p>
            <a:pPr eaLnBrk="1" hangingPunct="1">
              <a:lnSpc>
                <a:spcPct val="80000"/>
              </a:lnSpc>
              <a:defRPr/>
            </a:pPr>
            <a:endParaRPr lang="es-MX" sz="2000" smtClean="0"/>
          </a:p>
        </p:txBody>
      </p:sp>
      <p:sp>
        <p:nvSpPr>
          <p:cNvPr id="27652" name="Rectangle 5"/>
          <p:cNvSpPr>
            <a:spLocks noGrp="1" noChangeArrowheads="1"/>
          </p:cNvSpPr>
          <p:nvPr>
            <p:ph sz="half" idx="2"/>
          </p:nvPr>
        </p:nvSpPr>
        <p:spPr/>
        <p:txBody>
          <a:bodyPr/>
          <a:lstStyle/>
          <a:p>
            <a:pPr eaLnBrk="1" hangingPunct="1">
              <a:lnSpc>
                <a:spcPct val="90000"/>
              </a:lnSpc>
            </a:pPr>
            <a:endParaRPr lang="es-MX" sz="2000" smtClean="0"/>
          </a:p>
          <a:p>
            <a:pPr eaLnBrk="1" hangingPunct="1">
              <a:lnSpc>
                <a:spcPct val="90000"/>
              </a:lnSpc>
            </a:pPr>
            <a:r>
              <a:rPr lang="es-MX" sz="2000" b="1" i="1" smtClean="0"/>
              <a:t>Disfunción Familiar</a:t>
            </a:r>
            <a:r>
              <a:rPr lang="es-MX" sz="2000" i="1" smtClean="0"/>
              <a:t> </a:t>
            </a:r>
          </a:p>
          <a:p>
            <a:pPr eaLnBrk="1" hangingPunct="1">
              <a:lnSpc>
                <a:spcPct val="90000"/>
              </a:lnSpc>
            </a:pPr>
            <a:r>
              <a:rPr lang="es-MX" sz="2000" b="1" i="1" smtClean="0"/>
              <a:t>Neurosis de Angustia</a:t>
            </a:r>
            <a:r>
              <a:rPr lang="es-MX" sz="2000" i="1" smtClean="0"/>
              <a:t> </a:t>
            </a:r>
          </a:p>
          <a:p>
            <a:pPr eaLnBrk="1" hangingPunct="1">
              <a:lnSpc>
                <a:spcPct val="90000"/>
              </a:lnSpc>
            </a:pPr>
            <a:r>
              <a:rPr lang="es-MX" sz="2000" b="1" i="1" smtClean="0"/>
              <a:t>Trastornos Sexuales</a:t>
            </a:r>
            <a:r>
              <a:rPr lang="es-MX" sz="2000" i="1" smtClean="0"/>
              <a:t> </a:t>
            </a:r>
          </a:p>
          <a:p>
            <a:pPr eaLnBrk="1" hangingPunct="1">
              <a:lnSpc>
                <a:spcPct val="90000"/>
              </a:lnSpc>
            </a:pPr>
            <a:r>
              <a:rPr lang="es-MX" sz="2000" b="1" i="1" smtClean="0"/>
              <a:t>Disfunción Laboral</a:t>
            </a:r>
            <a:r>
              <a:rPr lang="es-MX" sz="2000" i="1" smtClean="0"/>
              <a:t> </a:t>
            </a:r>
          </a:p>
          <a:p>
            <a:pPr eaLnBrk="1" hangingPunct="1">
              <a:lnSpc>
                <a:spcPct val="90000"/>
              </a:lnSpc>
            </a:pPr>
            <a:r>
              <a:rPr lang="es-MX" sz="2000" b="1" i="1" smtClean="0"/>
              <a:t>Hipertensión Arterial</a:t>
            </a:r>
            <a:r>
              <a:rPr lang="es-MX" sz="2000" i="1" smtClean="0"/>
              <a:t> </a:t>
            </a:r>
          </a:p>
          <a:p>
            <a:pPr eaLnBrk="1" hangingPunct="1">
              <a:lnSpc>
                <a:spcPct val="90000"/>
              </a:lnSpc>
            </a:pPr>
            <a:r>
              <a:rPr lang="es-MX" sz="2000" b="1" i="1" smtClean="0"/>
              <a:t>Infarto al Miocardio</a:t>
            </a:r>
            <a:r>
              <a:rPr lang="es-MX" sz="2000" i="1" smtClean="0"/>
              <a:t> </a:t>
            </a:r>
          </a:p>
          <a:p>
            <a:pPr eaLnBrk="1" hangingPunct="1">
              <a:lnSpc>
                <a:spcPct val="90000"/>
              </a:lnSpc>
            </a:pPr>
            <a:r>
              <a:rPr lang="es-MX" sz="2000" b="1" i="1" smtClean="0"/>
              <a:t>Adicciones</a:t>
            </a:r>
            <a:r>
              <a:rPr lang="es-MX" sz="2000" i="1" smtClean="0"/>
              <a:t> </a:t>
            </a:r>
          </a:p>
          <a:p>
            <a:pPr eaLnBrk="1" hangingPunct="1">
              <a:lnSpc>
                <a:spcPct val="90000"/>
              </a:lnSpc>
            </a:pPr>
            <a:r>
              <a:rPr lang="es-MX" sz="2000" b="1" i="1" smtClean="0"/>
              <a:t>Trombosis Cerebral</a:t>
            </a:r>
            <a:r>
              <a:rPr lang="es-MX" sz="2000" i="1" smtClean="0"/>
              <a:t> </a:t>
            </a:r>
          </a:p>
          <a:p>
            <a:pPr eaLnBrk="1" hangingPunct="1">
              <a:lnSpc>
                <a:spcPct val="90000"/>
              </a:lnSpc>
            </a:pPr>
            <a:r>
              <a:rPr lang="es-MX" sz="2000" b="1" i="1" smtClean="0"/>
              <a:t>Conductas antisociales</a:t>
            </a:r>
            <a:r>
              <a:rPr lang="es-MX" sz="2000" i="1" smtClean="0"/>
              <a:t> </a:t>
            </a:r>
          </a:p>
          <a:p>
            <a:pPr eaLnBrk="1" hangingPunct="1">
              <a:lnSpc>
                <a:spcPct val="90000"/>
              </a:lnSpc>
            </a:pPr>
            <a:r>
              <a:rPr lang="es-MX" sz="2000" b="1" i="1" smtClean="0"/>
              <a:t>Psicosis Severas</a:t>
            </a:r>
            <a:r>
              <a:rPr lang="es-MX" sz="200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s-MX" sz="4000" smtClean="0"/>
              <a:t/>
            </a:r>
            <a:br>
              <a:rPr lang="es-MX" sz="4000" smtClean="0"/>
            </a:br>
            <a:endParaRPr lang="es-MX" sz="4000" smtClean="0"/>
          </a:p>
        </p:txBody>
      </p:sp>
      <p:grpSp>
        <p:nvGrpSpPr>
          <p:cNvPr id="2" name="Organization Chart 5"/>
          <p:cNvGrpSpPr>
            <a:grpSpLocks/>
          </p:cNvGrpSpPr>
          <p:nvPr/>
        </p:nvGrpSpPr>
        <p:grpSpPr bwMode="auto">
          <a:xfrm>
            <a:off x="539750" y="588963"/>
            <a:ext cx="8147050" cy="5792787"/>
            <a:chOff x="1134" y="1272"/>
            <a:chExt cx="1872" cy="720"/>
          </a:xfrm>
        </p:grpSpPr>
        <p:cxnSp>
          <p:nvCxnSpPr>
            <p:cNvPr id="1028" name="_s1028"/>
            <p:cNvCxnSpPr>
              <a:cxnSpLocks noChangeShapeType="1"/>
              <a:stCxn id="5" idx="0"/>
              <a:endCxn id="3" idx="3"/>
            </p:cNvCxnSpPr>
            <p:nvPr/>
          </p:nvCxnSpPr>
          <p:spPr bwMode="auto">
            <a:xfrm rot="5400000" flipH="1">
              <a:off x="2269" y="1259"/>
              <a:ext cx="125" cy="563"/>
            </a:xfrm>
            <a:prstGeom prst="bentConnector3">
              <a:avLst>
                <a:gd name="adj1" fmla="val 11356"/>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4" idx="0"/>
              <a:endCxn id="3" idx="3"/>
            </p:cNvCxnSpPr>
            <p:nvPr/>
          </p:nvCxnSpPr>
          <p:spPr bwMode="auto">
            <a:xfrm rot="16200000">
              <a:off x="1765" y="1318"/>
              <a:ext cx="125" cy="445"/>
            </a:xfrm>
            <a:prstGeom prst="bentConnector3">
              <a:avLst>
                <a:gd name="adj1" fmla="val 11356"/>
              </a:avLst>
            </a:prstGeom>
            <a:noFill/>
            <a:ln w="28575">
              <a:solidFill>
                <a:schemeClr val="bg2"/>
              </a:solidFill>
              <a:miter lim="800000"/>
              <a:headEnd/>
              <a:tailEnd/>
            </a:ln>
            <a:extLst>
              <a:ext uri="{909E8E84-426E-40DD-AFC4-6F175D3DCCD1}">
                <a14:hiddenFill xmlns:a14="http://schemas.microsoft.com/office/drawing/2010/main">
                  <a:noFill/>
                </a14:hiddenFill>
              </a:ext>
            </a:extLst>
          </p:spPr>
        </p:cxnSp>
        <p:sp>
          <p:nvSpPr>
            <p:cNvPr id="3" name="_s1030"/>
            <p:cNvSpPr>
              <a:spLocks noChangeArrowheads="1"/>
            </p:cNvSpPr>
            <p:nvPr/>
          </p:nvSpPr>
          <p:spPr bwMode="auto">
            <a:xfrm>
              <a:off x="1638" y="1272"/>
              <a:ext cx="864" cy="206"/>
            </a:xfrm>
            <a:prstGeom prst="cube">
              <a:avLst>
                <a:gd name="adj" fmla="val 10764"/>
              </a:avLst>
            </a:prstGeom>
            <a:gradFill rotWithShape="0">
              <a:gsLst>
                <a:gs pos="0">
                  <a:schemeClr val="accent1">
                    <a:alpha val="39999"/>
                  </a:schemeClr>
                </a:gs>
                <a:gs pos="100000">
                  <a:schemeClr val="bg1"/>
                </a:gs>
              </a:gsLst>
              <a:lin ang="5400000" scaled="1"/>
            </a:gradFill>
            <a:ln w="9525">
              <a:solidFill>
                <a:schemeClr val="accent1"/>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0" i="0" u="none" strike="noStrike" cap="none" normalizeH="0" baseline="0" smtClean="0">
                  <a:ln>
                    <a:noFill/>
                  </a:ln>
                  <a:solidFill>
                    <a:schemeClr val="tx1"/>
                  </a:solidFill>
                  <a:effectLst/>
                  <a:latin typeface="Arial" charset="0"/>
                  <a:cs typeface="Arial" charset="0"/>
                </a:rPr>
                <a:t>Qué es el estrés?</a:t>
              </a:r>
            </a:p>
          </p:txBody>
        </p:sp>
        <p:sp>
          <p:nvSpPr>
            <p:cNvPr id="4" name="_s1031"/>
            <p:cNvSpPr>
              <a:spLocks noChangeArrowheads="1"/>
            </p:cNvSpPr>
            <p:nvPr/>
          </p:nvSpPr>
          <p:spPr bwMode="auto">
            <a:xfrm>
              <a:off x="1134" y="1603"/>
              <a:ext cx="864" cy="389"/>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smtClean="0">
                  <a:ln>
                    <a:noFill/>
                  </a:ln>
                  <a:solidFill>
                    <a:schemeClr val="tx1"/>
                  </a:solidFill>
                  <a:effectLst/>
                  <a:latin typeface="Arial" charset="0"/>
                  <a:cs typeface="Arial" charset="0"/>
                </a:rPr>
                <a:t> Estrés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Es la </a:t>
              </a:r>
              <a:r>
                <a:rPr kumimoji="0" lang="es-ES" sz="2000" b="0" i="0" u="none" strike="noStrike" cap="none" normalizeH="0" baseline="0" smtClean="0">
                  <a:ln>
                    <a:noFill/>
                  </a:ln>
                  <a:solidFill>
                    <a:schemeClr val="hlink"/>
                  </a:solidFill>
                  <a:effectLst/>
                  <a:latin typeface="Arial" charset="0"/>
                  <a:cs typeface="Arial" charset="0"/>
                </a:rPr>
                <a:t>respuesta automática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 y natural de </a:t>
              </a:r>
              <a:r>
                <a:rPr kumimoji="0" lang="es-ES" sz="2000" b="0" i="0" u="none" strike="noStrike" cap="none" normalizeH="0" baseline="0" smtClean="0">
                  <a:ln>
                    <a:noFill/>
                  </a:ln>
                  <a:solidFill>
                    <a:schemeClr val="hlink"/>
                  </a:solidFill>
                  <a:effectLst/>
                  <a:latin typeface="Arial" charset="0"/>
                  <a:cs typeface="Arial" charset="0"/>
                </a:rPr>
                <a:t>nuestro cuerpo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 ante las situaciones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que nos resultan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cs typeface="Arial" charset="0"/>
                </a:rPr>
                <a:t> amenazadoras o desafiantes. </a:t>
              </a:r>
              <a:endParaRPr kumimoji="0" lang="es-MX" sz="2000" b="0" i="0" u="none" strike="noStrike" cap="none" normalizeH="0" baseline="0" smtClean="0">
                <a:ln>
                  <a:noFill/>
                </a:ln>
                <a:solidFill>
                  <a:schemeClr val="tx1"/>
                </a:solidFill>
                <a:effectLst/>
                <a:latin typeface="Arial" charset="0"/>
                <a:cs typeface="Arial" charset="0"/>
              </a:endParaRPr>
            </a:p>
          </p:txBody>
        </p:sp>
        <p:sp>
          <p:nvSpPr>
            <p:cNvPr id="5" name="_s1032"/>
            <p:cNvSpPr>
              <a:spLocks noChangeArrowheads="1"/>
            </p:cNvSpPr>
            <p:nvPr/>
          </p:nvSpPr>
          <p:spPr bwMode="auto">
            <a:xfrm>
              <a:off x="2142" y="1603"/>
              <a:ext cx="864" cy="389"/>
            </a:xfrm>
            <a:prstGeom prst="cube">
              <a:avLst>
                <a:gd name="adj" fmla="val 10764"/>
              </a:avLst>
            </a:prstGeom>
            <a:gradFill rotWithShape="0">
              <a:gsLst>
                <a:gs pos="0">
                  <a:schemeClr val="accent2">
                    <a:alpha val="39999"/>
                  </a:schemeClr>
                </a:gs>
                <a:gs pos="100000">
                  <a:schemeClr val="bg1"/>
                </a:gs>
              </a:gsLst>
              <a:lin ang="5400000" scaled="1"/>
            </a:gradFill>
            <a:ln w="9525">
              <a:solidFill>
                <a:schemeClr val="accent2"/>
              </a:solid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0" i="0" u="none" strike="noStrike" cap="none" normalizeH="0" baseline="0" smtClean="0">
                  <a:ln>
                    <a:noFill/>
                  </a:ln>
                  <a:solidFill>
                    <a:schemeClr val="tx1"/>
                  </a:solidFill>
                  <a:effectLst/>
                  <a:latin typeface="Arial" charset="0"/>
                  <a:cs typeface="Arial" charset="0"/>
                </a:rPr>
                <a:t>Estrés Laboral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Arial" charset="0"/>
                  <a:cs typeface="Arial" charset="0"/>
                </a:rPr>
                <a:t>Es un </a:t>
              </a:r>
              <a:r>
                <a:rPr kumimoji="0" lang="es-MX" sz="2000" b="0" i="1" u="none" strike="noStrike" cap="none" normalizeH="0" baseline="0" smtClean="0">
                  <a:ln>
                    <a:noFill/>
                  </a:ln>
                  <a:solidFill>
                    <a:schemeClr val="accent2"/>
                  </a:solidFill>
                  <a:effectLst>
                    <a:outerShdw blurRad="38100" dist="38100" dir="2700000" algn="tl">
                      <a:srgbClr val="000000"/>
                    </a:outerShdw>
                  </a:effectLst>
                  <a:latin typeface="Arial" charset="0"/>
                  <a:cs typeface="Arial" charset="0"/>
                </a:rPr>
                <a:t>desequilibrio</a:t>
              </a:r>
              <a:r>
                <a:rPr kumimoji="0" lang="es-MX" sz="2000" b="0" i="0" u="none" strike="noStrike" cap="none" normalizeH="0" baseline="0" smtClean="0">
                  <a:ln>
                    <a:noFill/>
                  </a:ln>
                  <a:solidFill>
                    <a:schemeClr val="tx1"/>
                  </a:solidFill>
                  <a:effectLst/>
                  <a:latin typeface="Arial" charset="0"/>
                  <a:cs typeface="Arial" charset="0"/>
                </a:rPr>
                <a:t> percibido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Arial" charset="0"/>
                  <a:cs typeface="Arial" charset="0"/>
                </a:rPr>
                <a:t>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Arial" charset="0"/>
                  <a:cs typeface="Arial" charset="0"/>
                </a:rPr>
                <a:t>las </a:t>
              </a:r>
              <a:r>
                <a:rPr kumimoji="0" lang="es-MX" sz="2000" b="0" i="1" u="none" strike="noStrike" cap="none" normalizeH="0" baseline="0" smtClean="0">
                  <a:ln>
                    <a:noFill/>
                  </a:ln>
                  <a:solidFill>
                    <a:schemeClr val="accent2"/>
                  </a:solidFill>
                  <a:effectLst/>
                  <a:latin typeface="Arial" charset="0"/>
                  <a:cs typeface="Arial" charset="0"/>
                </a:rPr>
                <a:t>demandas profesionales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Arial" charset="0"/>
                  <a:cs typeface="Arial" charset="0"/>
                </a:rPr>
                <a:t> y la </a:t>
              </a:r>
              <a:r>
                <a:rPr kumimoji="0" lang="es-MX" sz="2000" b="0" i="1" u="none" strike="noStrike" cap="none" normalizeH="0" baseline="0" smtClean="0">
                  <a:ln>
                    <a:noFill/>
                  </a:ln>
                  <a:solidFill>
                    <a:schemeClr val="accent2"/>
                  </a:solidFill>
                  <a:effectLst/>
                  <a:latin typeface="Arial" charset="0"/>
                  <a:cs typeface="Arial" charset="0"/>
                </a:rPr>
                <a:t>capacidad de la persona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Arial" charset="0"/>
                  <a:cs typeface="Arial" charset="0"/>
                </a:rPr>
                <a:t> para llevarlas a cabo.</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s-ES" sz="3600" b="1" u="sng" dirty="0" smtClean="0">
                <a:solidFill>
                  <a:schemeClr val="bg2">
                    <a:lumMod val="75000"/>
                  </a:schemeClr>
                </a:solidFill>
                <a:cs typeface="Arial" pitchFamily="34" charset="0"/>
              </a:rPr>
              <a:t>Alteración de ritmos biológicos</a:t>
            </a:r>
          </a:p>
        </p:txBody>
      </p:sp>
      <p:sp>
        <p:nvSpPr>
          <p:cNvPr id="32771" name="Rectangle 3"/>
          <p:cNvSpPr>
            <a:spLocks noGrp="1" noChangeArrowheads="1"/>
          </p:cNvSpPr>
          <p:nvPr>
            <p:ph idx="1"/>
          </p:nvPr>
        </p:nvSpPr>
        <p:spPr>
          <a:xfrm>
            <a:off x="684213" y="1916113"/>
            <a:ext cx="8229600" cy="3886200"/>
          </a:xfrm>
        </p:spPr>
        <p:txBody>
          <a:bodyPr/>
          <a:lstStyle/>
          <a:p>
            <a:endParaRPr lang="es-ES" dirty="0" smtClean="0">
              <a:solidFill>
                <a:srgbClr val="FF9900"/>
              </a:solidFill>
            </a:endParaRPr>
          </a:p>
          <a:p>
            <a:pPr>
              <a:buFont typeface="Wingdings" pitchFamily="2" charset="2"/>
              <a:buNone/>
            </a:pPr>
            <a:r>
              <a:rPr lang="es-ES" b="1" dirty="0" smtClean="0">
                <a:solidFill>
                  <a:srgbClr val="FF0000"/>
                </a:solidFill>
              </a:rPr>
              <a:t>Ritmo circadiano </a:t>
            </a:r>
            <a:r>
              <a:rPr lang="es-ES" dirty="0" smtClean="0">
                <a:solidFill>
                  <a:schemeClr val="bg1"/>
                </a:solidFill>
              </a:rPr>
              <a:t>:</a:t>
            </a:r>
          </a:p>
          <a:p>
            <a:pPr>
              <a:buFontTx/>
              <a:buNone/>
            </a:pPr>
            <a:r>
              <a:rPr lang="es-ES" dirty="0" smtClean="0">
                <a:solidFill>
                  <a:srgbClr val="FF9900"/>
                </a:solidFill>
              </a:rPr>
              <a:t> </a:t>
            </a:r>
            <a:r>
              <a:rPr lang="es-ES" dirty="0" smtClean="0"/>
              <a:t>Ciclos de sueño y vigilia.</a:t>
            </a:r>
          </a:p>
          <a:p>
            <a:pPr>
              <a:buFontTx/>
              <a:buNone/>
            </a:pPr>
            <a:endParaRPr lang="es-ES" dirty="0" smtClean="0">
              <a:solidFill>
                <a:srgbClr val="FF9900"/>
              </a:solidFill>
            </a:endParaRPr>
          </a:p>
          <a:p>
            <a:pPr>
              <a:buFontTx/>
              <a:buNone/>
            </a:pPr>
            <a:endParaRPr lang="es-ES" dirty="0" smtClean="0">
              <a:solidFill>
                <a:srgbClr val="FF9900"/>
              </a:solidFill>
            </a:endParaRPr>
          </a:p>
          <a:p>
            <a:endParaRPr lang="es-ES" dirty="0" smtClean="0">
              <a:solidFill>
                <a:srgbClr val="FF9900"/>
              </a:solidFill>
            </a:endParaRPr>
          </a:p>
        </p:txBody>
      </p:sp>
      <p:sp>
        <p:nvSpPr>
          <p:cNvPr id="32772" name="5 Marcador de número de diapositiva"/>
          <p:cNvSpPr>
            <a:spLocks noGrp="1"/>
          </p:cNvSpPr>
          <p:nvPr>
            <p:ph type="sldNum" sz="quarter" idx="11"/>
          </p:nvPr>
        </p:nvSpPr>
        <p:spPr>
          <a:xfrm>
            <a:off x="457200" y="6245225"/>
            <a:ext cx="2133600" cy="476250"/>
          </a:xfrm>
          <a:noFill/>
        </p:spPr>
        <p:txBody>
          <a:bodyPr/>
          <a:lstStyle/>
          <a:p>
            <a:pPr algn="l"/>
            <a:fld id="{8EEAC1D2-093D-4752-9AD1-409CE773E938}" type="slidenum">
              <a:rPr lang="es-ES_tradnl" smtClean="0">
                <a:latin typeface="Arial" charset="0"/>
              </a:rPr>
              <a:pPr algn="l"/>
              <a:t>20</a:t>
            </a:fld>
            <a:endParaRPr lang="es-ES_tradnl" smtClean="0">
              <a:latin typeface="Arial" charset="0"/>
            </a:endParaRPr>
          </a:p>
        </p:txBody>
      </p:sp>
      <p:pic>
        <p:nvPicPr>
          <p:cNvPr id="32773" name="4 Imagen" descr="imagesCA52OO0J.jpg"/>
          <p:cNvPicPr>
            <a:picLocks noChangeAspect="1"/>
          </p:cNvPicPr>
          <p:nvPr/>
        </p:nvPicPr>
        <p:blipFill>
          <a:blip r:embed="rId3" cstate="print"/>
          <a:srcRect/>
          <a:stretch>
            <a:fillRect/>
          </a:stretch>
        </p:blipFill>
        <p:spPr bwMode="auto">
          <a:xfrm>
            <a:off x="5724525" y="2276475"/>
            <a:ext cx="2663825" cy="2808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s-ES" sz="3600" b="1" u="sng" dirty="0" smtClean="0">
                <a:solidFill>
                  <a:srgbClr val="FF3300"/>
                </a:solidFill>
                <a:latin typeface="Castellar" pitchFamily="18" charset="0"/>
              </a:rPr>
              <a:t>ORGANIZACIÓN INTERNACIONAL DEL TRABAJO</a:t>
            </a:r>
          </a:p>
        </p:txBody>
      </p:sp>
      <p:sp>
        <p:nvSpPr>
          <p:cNvPr id="29699" name="Rectangle 3"/>
          <p:cNvSpPr>
            <a:spLocks noGrp="1" noChangeArrowheads="1"/>
          </p:cNvSpPr>
          <p:nvPr>
            <p:ph idx="1"/>
          </p:nvPr>
        </p:nvSpPr>
        <p:spPr/>
        <p:txBody>
          <a:bodyPr/>
          <a:lstStyle/>
          <a:p>
            <a:pPr>
              <a:buFontTx/>
              <a:buNone/>
            </a:pPr>
            <a:endParaRPr lang="es-ES" smtClean="0">
              <a:solidFill>
                <a:srgbClr val="FF9900"/>
              </a:solidFill>
            </a:endParaRPr>
          </a:p>
          <a:p>
            <a:pPr>
              <a:buFontTx/>
              <a:buNone/>
            </a:pPr>
            <a:r>
              <a:rPr lang="es-ES" b="1" smtClean="0"/>
              <a:t>“Esta enfermedad es un peligro para las economías de los países industrializados y en vías de desarrollo.</a:t>
            </a:r>
          </a:p>
          <a:p>
            <a:pPr>
              <a:buFontTx/>
              <a:buNone/>
            </a:pPr>
            <a:r>
              <a:rPr lang="es-ES" b="1" smtClean="0"/>
              <a:t>   Resiente la productividad, al afectar la salud física y mental de los trabajadores”. </a:t>
            </a:r>
          </a:p>
          <a:p>
            <a:endParaRPr lang="es-ES" smtClean="0">
              <a:solidFill>
                <a:srgbClr val="FF9900"/>
              </a:solidFill>
            </a:endParaRPr>
          </a:p>
        </p:txBody>
      </p:sp>
      <p:sp>
        <p:nvSpPr>
          <p:cNvPr id="29700" name="5 Marcador de número de diapositiva"/>
          <p:cNvSpPr>
            <a:spLocks noGrp="1"/>
          </p:cNvSpPr>
          <p:nvPr>
            <p:ph type="sldNum" sz="quarter" idx="11"/>
          </p:nvPr>
        </p:nvSpPr>
        <p:spPr>
          <a:xfrm>
            <a:off x="457200" y="6245225"/>
            <a:ext cx="2133600" cy="476250"/>
          </a:xfrm>
          <a:noFill/>
        </p:spPr>
        <p:txBody>
          <a:bodyPr/>
          <a:lstStyle/>
          <a:p>
            <a:pPr algn="l"/>
            <a:fld id="{B75AEFFF-45F7-474C-B93E-9AD651EDD582}" type="slidenum">
              <a:rPr lang="es-ES_tradnl" smtClean="0">
                <a:latin typeface="Arial" charset="0"/>
              </a:rPr>
              <a:pPr algn="l"/>
              <a:t>21</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684213" y="476672"/>
            <a:ext cx="8238750" cy="1080666"/>
          </a:xfrm>
        </p:spPr>
        <p:txBody>
          <a:bodyPr/>
          <a:lstStyle/>
          <a:p>
            <a:r>
              <a:rPr lang="es-MX" b="1" u="sng" dirty="0" smtClean="0">
                <a:solidFill>
                  <a:srgbClr val="FF3300"/>
                </a:solidFill>
              </a:rPr>
              <a:t>FACTORES DE RIESGO</a:t>
            </a:r>
            <a:r>
              <a:rPr lang="es-ES" dirty="0" smtClean="0">
                <a:solidFill>
                  <a:srgbClr val="FF9900"/>
                </a:solidFill>
              </a:rPr>
              <a:t/>
            </a:r>
            <a:br>
              <a:rPr lang="es-ES" dirty="0" smtClean="0">
                <a:solidFill>
                  <a:srgbClr val="FF9900"/>
                </a:solidFill>
              </a:rPr>
            </a:br>
            <a:endParaRPr lang="es-CO" dirty="0" smtClean="0"/>
          </a:p>
        </p:txBody>
      </p:sp>
      <p:sp>
        <p:nvSpPr>
          <p:cNvPr id="3" name="2 Rectángulo"/>
          <p:cNvSpPr/>
          <p:nvPr/>
        </p:nvSpPr>
        <p:spPr>
          <a:xfrm>
            <a:off x="684213" y="1484313"/>
            <a:ext cx="3024187" cy="4340225"/>
          </a:xfrm>
          <a:prstGeom prst="rect">
            <a:avLst/>
          </a:prstGeom>
        </p:spPr>
        <p:txBody>
          <a:bodyPr>
            <a:spAutoFit/>
          </a:bodyPr>
          <a:lstStyle/>
          <a:p>
            <a:pPr marL="342900" indent="-342900">
              <a:buFontTx/>
              <a:buAutoNum type="arabicParenR"/>
              <a:defRPr/>
            </a:pPr>
            <a:r>
              <a:rPr lang="es-ES" sz="2400" b="1" u="sng" dirty="0">
                <a:solidFill>
                  <a:schemeClr val="tx1">
                    <a:lumMod val="85000"/>
                    <a:lumOff val="15000"/>
                  </a:schemeClr>
                </a:solidFill>
                <a:latin typeface="Arial" pitchFamily="34" charset="0"/>
                <a:cs typeface="Arial" pitchFamily="34" charset="0"/>
              </a:rPr>
              <a:t>Ambiente laboral inadecuado</a:t>
            </a:r>
          </a:p>
          <a:p>
            <a:pPr>
              <a:lnSpc>
                <a:spcPct val="125000"/>
              </a:lnSpc>
              <a:defRPr/>
            </a:pPr>
            <a:r>
              <a:rPr lang="es-ES" sz="2400" b="1" dirty="0">
                <a:solidFill>
                  <a:schemeClr val="bg2">
                    <a:lumMod val="75000"/>
                  </a:schemeClr>
                </a:solidFill>
              </a:rPr>
              <a:t>Falta de luz o luz muy brillante</a:t>
            </a:r>
          </a:p>
          <a:p>
            <a:pPr>
              <a:lnSpc>
                <a:spcPct val="125000"/>
              </a:lnSpc>
              <a:defRPr/>
            </a:pPr>
            <a:r>
              <a:rPr lang="es-ES" sz="2400" b="1" dirty="0">
                <a:solidFill>
                  <a:schemeClr val="bg2">
                    <a:lumMod val="75000"/>
                  </a:schemeClr>
                </a:solidFill>
              </a:rPr>
              <a:t>Ruido excesivo o intermitente</a:t>
            </a:r>
          </a:p>
          <a:p>
            <a:pPr>
              <a:lnSpc>
                <a:spcPct val="125000"/>
              </a:lnSpc>
              <a:defRPr/>
            </a:pPr>
            <a:r>
              <a:rPr lang="es-ES" sz="2400" b="1" dirty="0">
                <a:solidFill>
                  <a:schemeClr val="bg2">
                    <a:lumMod val="75000"/>
                  </a:schemeClr>
                </a:solidFill>
              </a:rPr>
              <a:t>Vibraciones</a:t>
            </a:r>
          </a:p>
          <a:p>
            <a:pPr>
              <a:lnSpc>
                <a:spcPct val="125000"/>
              </a:lnSpc>
              <a:defRPr/>
            </a:pPr>
            <a:r>
              <a:rPr lang="es-ES" sz="2400" b="1" dirty="0">
                <a:solidFill>
                  <a:schemeClr val="bg2">
                    <a:lumMod val="75000"/>
                  </a:schemeClr>
                </a:solidFill>
              </a:rPr>
              <a:t>Aire contaminado</a:t>
            </a:r>
          </a:p>
          <a:p>
            <a:pPr>
              <a:lnSpc>
                <a:spcPct val="125000"/>
              </a:lnSpc>
              <a:defRPr/>
            </a:pPr>
            <a:r>
              <a:rPr lang="es-ES" sz="2400" b="1" dirty="0">
                <a:solidFill>
                  <a:schemeClr val="bg2">
                    <a:lumMod val="75000"/>
                  </a:schemeClr>
                </a:solidFill>
              </a:rPr>
              <a:t> Temperatura.</a:t>
            </a:r>
          </a:p>
          <a:p>
            <a:pPr marL="342900" indent="-342900">
              <a:defRPr/>
            </a:pPr>
            <a:endParaRPr lang="es-CO" dirty="0"/>
          </a:p>
        </p:txBody>
      </p:sp>
      <p:sp>
        <p:nvSpPr>
          <p:cNvPr id="4" name="3 Rectángulo"/>
          <p:cNvSpPr/>
          <p:nvPr/>
        </p:nvSpPr>
        <p:spPr>
          <a:xfrm>
            <a:off x="3924300" y="1557338"/>
            <a:ext cx="3835400" cy="460375"/>
          </a:xfrm>
          <a:prstGeom prst="rect">
            <a:avLst/>
          </a:prstGeom>
        </p:spPr>
        <p:txBody>
          <a:bodyPr>
            <a:spAutoFit/>
          </a:bodyPr>
          <a:lstStyle/>
          <a:p>
            <a:pPr>
              <a:defRPr/>
            </a:pPr>
            <a:r>
              <a:rPr lang="es-ES" sz="2400" dirty="0">
                <a:solidFill>
                  <a:schemeClr val="tx1">
                    <a:lumMod val="85000"/>
                    <a:lumOff val="15000"/>
                  </a:schemeClr>
                </a:solidFill>
                <a:latin typeface="+mn-lt"/>
              </a:rPr>
              <a:t>2) </a:t>
            </a:r>
            <a:r>
              <a:rPr lang="es-ES" sz="2400" b="1" u="sng" dirty="0">
                <a:solidFill>
                  <a:schemeClr val="tx1">
                    <a:lumMod val="85000"/>
                    <a:lumOff val="15000"/>
                  </a:schemeClr>
                </a:solidFill>
                <a:latin typeface="+mn-lt"/>
              </a:rPr>
              <a:t>Sobrecarga de trabajo</a:t>
            </a:r>
            <a:endParaRPr lang="es-CO" sz="2400" b="1" u="sng" dirty="0">
              <a:solidFill>
                <a:schemeClr val="tx1">
                  <a:lumMod val="85000"/>
                  <a:lumOff val="15000"/>
                </a:schemeClr>
              </a:solidFill>
              <a:latin typeface="+mn-lt"/>
            </a:endParaRPr>
          </a:p>
        </p:txBody>
      </p:sp>
      <p:sp>
        <p:nvSpPr>
          <p:cNvPr id="5" name="4 Rectángulo"/>
          <p:cNvSpPr/>
          <p:nvPr/>
        </p:nvSpPr>
        <p:spPr>
          <a:xfrm>
            <a:off x="3851275" y="2276475"/>
            <a:ext cx="4284663" cy="2678113"/>
          </a:xfrm>
          <a:prstGeom prst="rect">
            <a:avLst/>
          </a:prstGeom>
        </p:spPr>
        <p:txBody>
          <a:bodyPr>
            <a:spAutoFit/>
          </a:bodyPr>
          <a:lstStyle/>
          <a:p>
            <a:pPr>
              <a:defRPr/>
            </a:pPr>
            <a:r>
              <a:rPr lang="es-ES" sz="2400" b="1" dirty="0" err="1">
                <a:solidFill>
                  <a:schemeClr val="bg2">
                    <a:lumMod val="75000"/>
                  </a:schemeClr>
                </a:solidFill>
              </a:rPr>
              <a:t>Sobreestimulación</a:t>
            </a:r>
            <a:r>
              <a:rPr lang="es-ES" sz="2400" b="1" dirty="0" smtClean="0">
                <a:solidFill>
                  <a:schemeClr val="bg2">
                    <a:lumMod val="75000"/>
                  </a:schemeClr>
                </a:solidFill>
              </a:rPr>
              <a:t>: Se </a:t>
            </a:r>
            <a:r>
              <a:rPr lang="es-ES" sz="2400" b="1" dirty="0">
                <a:solidFill>
                  <a:schemeClr val="bg2">
                    <a:lumMod val="75000"/>
                  </a:schemeClr>
                </a:solidFill>
              </a:rPr>
              <a:t>presenta por exigencias psicosensoriales violentas, simultáneas, numerosas, persistentes y variables. </a:t>
            </a:r>
          </a:p>
          <a:p>
            <a:pPr>
              <a:defRPr/>
            </a:pPr>
            <a:r>
              <a:rPr lang="es-ES" sz="2400" b="1" dirty="0">
                <a:solidFill>
                  <a:schemeClr val="bg2">
                    <a:lumMod val="75000"/>
                  </a:schemeClr>
                </a:solidFill>
              </a:rPr>
              <a:t>Exige una adaptación fuera del límite normal. </a:t>
            </a:r>
            <a:endParaRPr lang="es-CO" sz="24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64"/>
          <p:cNvPicPr>
            <a:picLocks noChangeAspect="1" noChangeArrowheads="1"/>
          </p:cNvPicPr>
          <p:nvPr/>
        </p:nvPicPr>
        <p:blipFill>
          <a:blip r:embed="rId2" cstate="print"/>
          <a:srcRect/>
          <a:stretch>
            <a:fillRect/>
          </a:stretch>
        </p:blipFill>
        <p:spPr bwMode="auto">
          <a:xfrm>
            <a:off x="1116013" y="306388"/>
            <a:ext cx="7127875" cy="655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 sz="3600" dirty="0" smtClean="0">
                <a:cs typeface="Arial" charset="0"/>
              </a:rPr>
              <a:t> </a:t>
            </a:r>
            <a:r>
              <a:rPr lang="es-ES" sz="3600" b="1" u="sng" dirty="0" smtClean="0">
                <a:cs typeface="Arial" charset="0"/>
              </a:rPr>
              <a:t>Responsabilidades y decisiones muy importantes</a:t>
            </a:r>
          </a:p>
        </p:txBody>
      </p:sp>
      <p:sp>
        <p:nvSpPr>
          <p:cNvPr id="33795" name="Rectangle 3"/>
          <p:cNvSpPr>
            <a:spLocks noGrp="1" noChangeArrowheads="1"/>
          </p:cNvSpPr>
          <p:nvPr>
            <p:ph idx="1"/>
          </p:nvPr>
        </p:nvSpPr>
        <p:spPr>
          <a:xfrm>
            <a:off x="179388" y="1981200"/>
            <a:ext cx="8713787" cy="3886200"/>
          </a:xfrm>
        </p:spPr>
        <p:txBody>
          <a:bodyPr/>
          <a:lstStyle/>
          <a:p>
            <a:pPr>
              <a:lnSpc>
                <a:spcPct val="80000"/>
              </a:lnSpc>
            </a:pPr>
            <a:endParaRPr lang="es-ES" sz="800" b="1" smtClean="0">
              <a:solidFill>
                <a:srgbClr val="FF9900"/>
              </a:solidFill>
            </a:endParaRPr>
          </a:p>
          <a:p>
            <a:pPr>
              <a:lnSpc>
                <a:spcPct val="80000"/>
              </a:lnSpc>
              <a:buFontTx/>
              <a:buNone/>
            </a:pPr>
            <a:r>
              <a:rPr lang="es-ES" smtClean="0"/>
              <a:t>- Responsabilidades numerosas y variables</a:t>
            </a:r>
          </a:p>
          <a:p>
            <a:pPr>
              <a:lnSpc>
                <a:spcPct val="80000"/>
              </a:lnSpc>
              <a:buFontTx/>
              <a:buNone/>
            </a:pPr>
            <a:r>
              <a:rPr lang="es-ES" smtClean="0"/>
              <a:t>- Tensión psicológica continua </a:t>
            </a:r>
          </a:p>
          <a:p>
            <a:pPr>
              <a:lnSpc>
                <a:spcPct val="80000"/>
              </a:lnSpc>
              <a:buFontTx/>
              <a:buNone/>
            </a:pPr>
            <a:r>
              <a:rPr lang="es-ES" smtClean="0"/>
              <a:t>- Competencia</a:t>
            </a:r>
          </a:p>
          <a:p>
            <a:pPr>
              <a:lnSpc>
                <a:spcPct val="80000"/>
              </a:lnSpc>
              <a:buFontTx/>
              <a:buNone/>
            </a:pPr>
            <a:r>
              <a:rPr lang="es-ES" smtClean="0"/>
              <a:t>- Búsqueda de la eficacia </a:t>
            </a:r>
          </a:p>
          <a:p>
            <a:pPr>
              <a:lnSpc>
                <a:spcPct val="80000"/>
              </a:lnSpc>
              <a:buFontTx/>
              <a:buNone/>
            </a:pPr>
            <a:r>
              <a:rPr lang="es-ES" smtClean="0"/>
              <a:t>- Marcha contra reloj</a:t>
            </a:r>
          </a:p>
          <a:p>
            <a:pPr>
              <a:lnSpc>
                <a:spcPct val="80000"/>
              </a:lnSpc>
              <a:buFontTx/>
              <a:buNone/>
            </a:pPr>
            <a:r>
              <a:rPr lang="es-ES" smtClean="0"/>
              <a:t>- Adaptación a situaciones nuevas y datos inestables</a:t>
            </a:r>
            <a:br>
              <a:rPr lang="es-ES" smtClean="0"/>
            </a:br>
            <a:r>
              <a:rPr lang="es-ES" smtClean="0"/>
              <a:t/>
            </a:r>
            <a:br>
              <a:rPr lang="es-ES" smtClean="0"/>
            </a:br>
            <a:endParaRPr lang="es-ES" smtClean="0"/>
          </a:p>
        </p:txBody>
      </p:sp>
      <p:sp>
        <p:nvSpPr>
          <p:cNvPr id="33796" name="5 Marcador de número de diapositiva"/>
          <p:cNvSpPr>
            <a:spLocks noGrp="1"/>
          </p:cNvSpPr>
          <p:nvPr>
            <p:ph type="sldNum" sz="quarter" idx="11"/>
          </p:nvPr>
        </p:nvSpPr>
        <p:spPr>
          <a:xfrm>
            <a:off x="457200" y="6245225"/>
            <a:ext cx="2133600" cy="476250"/>
          </a:xfrm>
          <a:noFill/>
        </p:spPr>
        <p:txBody>
          <a:bodyPr/>
          <a:lstStyle/>
          <a:p>
            <a:pPr algn="l"/>
            <a:fld id="{B5194323-353C-4135-BCF5-E107F17B16FA}" type="slidenum">
              <a:rPr lang="es-ES_tradnl" smtClean="0">
                <a:latin typeface="Arial" charset="0"/>
              </a:rPr>
              <a:pPr algn="l"/>
              <a:t>24</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sz="3600" dirty="0" smtClean="0"/>
              <a:t> </a:t>
            </a:r>
            <a:r>
              <a:rPr lang="es-ES" sz="3600" b="1" u="sng" dirty="0" smtClean="0"/>
              <a:t>Estimulación lenta y monótona</a:t>
            </a:r>
          </a:p>
        </p:txBody>
      </p:sp>
      <p:sp>
        <p:nvSpPr>
          <p:cNvPr id="34819" name="Rectangle 3"/>
          <p:cNvSpPr>
            <a:spLocks noGrp="1" noChangeArrowheads="1"/>
          </p:cNvSpPr>
          <p:nvPr>
            <p:ph idx="1"/>
          </p:nvPr>
        </p:nvSpPr>
        <p:spPr/>
        <p:txBody>
          <a:bodyPr/>
          <a:lstStyle/>
          <a:p>
            <a:pPr>
              <a:buFont typeface="Wingdings" pitchFamily="2" charset="2"/>
              <a:buNone/>
            </a:pPr>
            <a:r>
              <a:rPr lang="es-ES" smtClean="0"/>
              <a:t>Subestimulación:trabajo rutinario y automatizado que no permite la creatividad y el pensamiento independiente</a:t>
            </a:r>
          </a:p>
        </p:txBody>
      </p:sp>
      <p:sp>
        <p:nvSpPr>
          <p:cNvPr id="34820" name="5 Marcador de número de diapositiva"/>
          <p:cNvSpPr>
            <a:spLocks noGrp="1"/>
          </p:cNvSpPr>
          <p:nvPr>
            <p:ph type="sldNum" sz="quarter" idx="11"/>
          </p:nvPr>
        </p:nvSpPr>
        <p:spPr>
          <a:xfrm>
            <a:off x="457200" y="6245225"/>
            <a:ext cx="2133600" cy="476250"/>
          </a:xfrm>
          <a:noFill/>
        </p:spPr>
        <p:txBody>
          <a:bodyPr/>
          <a:lstStyle/>
          <a:p>
            <a:pPr algn="l"/>
            <a:fld id="{4DA40515-3039-48FF-B88C-05ABD317D67F}" type="slidenum">
              <a:rPr lang="es-ES_tradnl" smtClean="0">
                <a:latin typeface="Arial" charset="0"/>
              </a:rPr>
              <a:pPr algn="l"/>
              <a:t>25</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 sz="3600" dirty="0" smtClean="0"/>
              <a:t> </a:t>
            </a:r>
            <a:r>
              <a:rPr lang="es-ES" sz="3600" b="1" u="sng" dirty="0" smtClean="0"/>
              <a:t>Condiciones laborales inadecuadas</a:t>
            </a:r>
          </a:p>
        </p:txBody>
      </p:sp>
      <p:sp>
        <p:nvSpPr>
          <p:cNvPr id="35843" name="Rectangle 3"/>
          <p:cNvSpPr>
            <a:spLocks noGrp="1" noChangeArrowheads="1"/>
          </p:cNvSpPr>
          <p:nvPr>
            <p:ph idx="1"/>
          </p:nvPr>
        </p:nvSpPr>
        <p:spPr/>
        <p:txBody>
          <a:bodyPr/>
          <a:lstStyle/>
          <a:p>
            <a:pPr>
              <a:buFontTx/>
              <a:buNone/>
            </a:pPr>
            <a:endParaRPr lang="es-ES" smtClean="0">
              <a:solidFill>
                <a:srgbClr val="FF9900"/>
              </a:solidFill>
            </a:endParaRPr>
          </a:p>
          <a:p>
            <a:pPr>
              <a:buFontTx/>
              <a:buNone/>
            </a:pPr>
            <a:r>
              <a:rPr lang="es-ES" smtClean="0"/>
              <a:t>Bajas remuneraciones</a:t>
            </a:r>
          </a:p>
          <a:p>
            <a:pPr>
              <a:buFontTx/>
              <a:buNone/>
            </a:pPr>
            <a:r>
              <a:rPr lang="es-ES" smtClean="0"/>
              <a:t>Alimentación inadecuada e insuficiente</a:t>
            </a:r>
          </a:p>
          <a:p>
            <a:pPr>
              <a:buFontTx/>
              <a:buNone/>
            </a:pPr>
            <a:r>
              <a:rPr lang="es-ES" smtClean="0"/>
              <a:t>Ausencia de perspectivas de progreso</a:t>
            </a:r>
          </a:p>
          <a:p>
            <a:pPr>
              <a:buFontTx/>
              <a:buNone/>
            </a:pPr>
            <a:r>
              <a:rPr lang="es-ES" smtClean="0"/>
              <a:t>Pocas posibilidades de recreación</a:t>
            </a:r>
          </a:p>
          <a:p>
            <a:pPr>
              <a:buFontTx/>
              <a:buNone/>
            </a:pPr>
            <a:r>
              <a:rPr lang="es-ES" smtClean="0"/>
              <a:t> Inestabilidad laboral por renovación tecnológica</a:t>
            </a:r>
          </a:p>
          <a:p>
            <a:endParaRPr lang="es-ES" smtClean="0"/>
          </a:p>
        </p:txBody>
      </p:sp>
      <p:sp>
        <p:nvSpPr>
          <p:cNvPr id="35844" name="5 Marcador de número de diapositiva"/>
          <p:cNvSpPr>
            <a:spLocks noGrp="1"/>
          </p:cNvSpPr>
          <p:nvPr>
            <p:ph type="sldNum" sz="quarter" idx="11"/>
          </p:nvPr>
        </p:nvSpPr>
        <p:spPr>
          <a:xfrm>
            <a:off x="457200" y="6245225"/>
            <a:ext cx="2133600" cy="476250"/>
          </a:xfrm>
          <a:noFill/>
        </p:spPr>
        <p:txBody>
          <a:bodyPr/>
          <a:lstStyle/>
          <a:p>
            <a:pPr algn="l"/>
            <a:fld id="{656950AE-2168-4999-8852-B5A2BB1F0B4B}" type="slidenum">
              <a:rPr lang="es-ES_tradnl" smtClean="0">
                <a:latin typeface="Arial" charset="0"/>
              </a:rPr>
              <a:pPr algn="l"/>
              <a:t>26</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s-ES" sz="3600" dirty="0" smtClean="0">
                <a:solidFill>
                  <a:srgbClr val="FFFF00"/>
                </a:solidFill>
                <a:latin typeface="Castellar" pitchFamily="18" charset="0"/>
              </a:rPr>
              <a:t> </a:t>
            </a:r>
            <a:br>
              <a:rPr lang="es-ES" sz="3600" dirty="0" smtClean="0">
                <a:solidFill>
                  <a:srgbClr val="FFFF00"/>
                </a:solidFill>
                <a:latin typeface="Castellar" pitchFamily="18" charset="0"/>
              </a:rPr>
            </a:br>
            <a:r>
              <a:rPr lang="es-ES" sz="3600" dirty="0" smtClean="0"/>
              <a:t> </a:t>
            </a:r>
            <a:r>
              <a:rPr lang="es-ES" sz="3600" b="1" u="sng" dirty="0" smtClean="0"/>
              <a:t>Factores familiares, políticos, sociales y económicos</a:t>
            </a:r>
          </a:p>
        </p:txBody>
      </p:sp>
      <p:sp>
        <p:nvSpPr>
          <p:cNvPr id="36867" name="Rectangle 3"/>
          <p:cNvSpPr>
            <a:spLocks noGrp="1" noChangeArrowheads="1"/>
          </p:cNvSpPr>
          <p:nvPr>
            <p:ph idx="1"/>
          </p:nvPr>
        </p:nvSpPr>
        <p:spPr/>
        <p:txBody>
          <a:bodyPr/>
          <a:lstStyle/>
          <a:p>
            <a:endParaRPr lang="es-ES" dirty="0" smtClean="0">
              <a:solidFill>
                <a:schemeClr val="bg1"/>
              </a:solidFill>
            </a:endParaRPr>
          </a:p>
          <a:p>
            <a:r>
              <a:rPr lang="es-ES" dirty="0" smtClean="0"/>
              <a:t>Inadecuada interconexión hogar-trabajo</a:t>
            </a:r>
          </a:p>
          <a:p>
            <a:endParaRPr lang="es-ES" dirty="0" smtClean="0">
              <a:solidFill>
                <a:schemeClr val="bg1"/>
              </a:solidFill>
            </a:endParaRPr>
          </a:p>
          <a:p>
            <a:r>
              <a:rPr lang="es-ES" dirty="0" smtClean="0">
                <a:solidFill>
                  <a:srgbClr val="FF9900"/>
                </a:solidFill>
              </a:rPr>
              <a:t> </a:t>
            </a:r>
            <a:r>
              <a:rPr lang="es-ES" dirty="0"/>
              <a:t>G</a:t>
            </a:r>
            <a:r>
              <a:rPr lang="es-ES" dirty="0" smtClean="0"/>
              <a:t>enera conflictos psicológicos, falta de motivación y disminución de la productividad, como así también un deterioro de la relación conyugal y familiar.</a:t>
            </a:r>
            <a:r>
              <a:rPr lang="es-ES" dirty="0" smtClean="0">
                <a:solidFill>
                  <a:srgbClr val="FF9900"/>
                </a:solidFill>
              </a:rPr>
              <a:t/>
            </a:r>
            <a:br>
              <a:rPr lang="es-ES" dirty="0" smtClean="0">
                <a:solidFill>
                  <a:srgbClr val="FF9900"/>
                </a:solidFill>
              </a:rPr>
            </a:br>
            <a:r>
              <a:rPr lang="es-ES" dirty="0" smtClean="0">
                <a:solidFill>
                  <a:srgbClr val="FF9900"/>
                </a:solidFill>
              </a:rPr>
              <a:t/>
            </a:r>
            <a:br>
              <a:rPr lang="es-ES" dirty="0" smtClean="0">
                <a:solidFill>
                  <a:srgbClr val="FF9900"/>
                </a:solidFill>
              </a:rPr>
            </a:br>
            <a:endParaRPr lang="es-ES" dirty="0" smtClean="0">
              <a:solidFill>
                <a:srgbClr val="FF99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 sz="3600" b="1" u="sng" dirty="0" smtClean="0"/>
              <a:t>Conflictos de roles</a:t>
            </a:r>
          </a:p>
        </p:txBody>
      </p:sp>
      <p:sp>
        <p:nvSpPr>
          <p:cNvPr id="37891" name="Rectangle 3"/>
          <p:cNvSpPr>
            <a:spLocks noGrp="1" noChangeArrowheads="1"/>
          </p:cNvSpPr>
          <p:nvPr>
            <p:ph idx="1"/>
          </p:nvPr>
        </p:nvSpPr>
        <p:spPr/>
        <p:txBody>
          <a:bodyPr/>
          <a:lstStyle/>
          <a:p>
            <a:r>
              <a:rPr lang="es-ES" sz="2800" smtClean="0"/>
              <a:t>Objetivo: cuando existen dos o más personas dando órdenes contradictorias.</a:t>
            </a:r>
          </a:p>
          <a:p>
            <a:pPr>
              <a:buFont typeface="Wingdings" pitchFamily="2" charset="2"/>
              <a:buNone/>
            </a:pPr>
            <a:endParaRPr lang="es-ES" sz="2800" smtClean="0"/>
          </a:p>
          <a:p>
            <a:r>
              <a:rPr lang="es-ES" sz="2800" smtClean="0"/>
              <a:t>Subjetivo: contradicción entre las órdenes formales que recibe el individuo y los propios valores y metas del sujeto</a:t>
            </a:r>
            <a:r>
              <a:rPr lang="es-ES" sz="2800" b="1" smtClean="0">
                <a:solidFill>
                  <a:srgbClr val="FF9900"/>
                </a:solidFill>
              </a:rPr>
              <a:t>.</a:t>
            </a:r>
          </a:p>
          <a:p>
            <a:pPr>
              <a:buFontTx/>
              <a:buNone/>
            </a:pPr>
            <a:r>
              <a:rPr lang="es-ES" sz="2800" b="1" smtClean="0">
                <a:solidFill>
                  <a:srgbClr val="FF9900"/>
                </a:solidFill>
              </a:rPr>
              <a:t/>
            </a:r>
            <a:br>
              <a:rPr lang="es-ES" sz="2800" b="1" smtClean="0">
                <a:solidFill>
                  <a:srgbClr val="FF9900"/>
                </a:solidFill>
              </a:rPr>
            </a:br>
            <a:endParaRPr lang="es-ES" sz="2800" b="1" smtClean="0">
              <a:solidFill>
                <a:srgbClr val="FF9900"/>
              </a:solidFill>
            </a:endParaRPr>
          </a:p>
        </p:txBody>
      </p:sp>
      <p:sp>
        <p:nvSpPr>
          <p:cNvPr id="37892" name="5 Marcador de número de diapositiva"/>
          <p:cNvSpPr>
            <a:spLocks noGrp="1"/>
          </p:cNvSpPr>
          <p:nvPr>
            <p:ph type="sldNum" sz="quarter" idx="11"/>
          </p:nvPr>
        </p:nvSpPr>
        <p:spPr>
          <a:xfrm>
            <a:off x="457200" y="6245225"/>
            <a:ext cx="2133600" cy="476250"/>
          </a:xfrm>
          <a:noFill/>
        </p:spPr>
        <p:txBody>
          <a:bodyPr/>
          <a:lstStyle/>
          <a:p>
            <a:pPr algn="l"/>
            <a:fld id="{346B8CD5-915C-447A-92AE-A1842C2D5830}" type="slidenum">
              <a:rPr lang="es-ES_tradnl" smtClean="0">
                <a:latin typeface="Arial" charset="0"/>
              </a:rPr>
              <a:pPr algn="l"/>
              <a:t>28</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sz="3600" b="1" u="sng" dirty="0" smtClean="0"/>
              <a:t>Ambigüedad de roles</a:t>
            </a:r>
          </a:p>
        </p:txBody>
      </p:sp>
      <p:sp>
        <p:nvSpPr>
          <p:cNvPr id="38915" name="Rectangle 3"/>
          <p:cNvSpPr>
            <a:spLocks noGrp="1" noChangeArrowheads="1"/>
          </p:cNvSpPr>
          <p:nvPr>
            <p:ph idx="1"/>
          </p:nvPr>
        </p:nvSpPr>
        <p:spPr/>
        <p:txBody>
          <a:bodyPr/>
          <a:lstStyle/>
          <a:p>
            <a:pPr>
              <a:buFontTx/>
              <a:buNone/>
            </a:pPr>
            <a:r>
              <a:rPr lang="es-ES" b="1" smtClean="0"/>
              <a:t>   </a:t>
            </a:r>
          </a:p>
          <a:p>
            <a:pPr>
              <a:buFontTx/>
              <a:buNone/>
            </a:pPr>
            <a:r>
              <a:rPr lang="es-ES" b="1" smtClean="0"/>
              <a:t>Falta de claridad sobre el papel que se esta desempeñado,los objetivos del trabajo o el alcance de las responsabilidades</a:t>
            </a:r>
          </a:p>
          <a:p>
            <a:pPr>
              <a:buFontTx/>
              <a:buNone/>
            </a:pPr>
            <a:endParaRPr lang="es-ES" b="1" u="sng" smtClean="0">
              <a:solidFill>
                <a:schemeClr val="bg1"/>
              </a:solidFill>
            </a:endParaRPr>
          </a:p>
          <a:p>
            <a:endParaRPr lang="es-ES" smtClean="0">
              <a:solidFill>
                <a:srgbClr val="FF9900"/>
              </a:solidFill>
            </a:endParaRPr>
          </a:p>
          <a:p>
            <a:endParaRPr lang="es-ES" smtClean="0">
              <a:solidFill>
                <a:srgbClr val="FF9900"/>
              </a:solidFill>
            </a:endParaRPr>
          </a:p>
        </p:txBody>
      </p:sp>
      <p:sp>
        <p:nvSpPr>
          <p:cNvPr id="38916" name="5 Marcador de número de diapositiva"/>
          <p:cNvSpPr>
            <a:spLocks noGrp="1"/>
          </p:cNvSpPr>
          <p:nvPr>
            <p:ph type="sldNum" sz="quarter" idx="11"/>
          </p:nvPr>
        </p:nvSpPr>
        <p:spPr>
          <a:xfrm>
            <a:off x="457200" y="6245225"/>
            <a:ext cx="2133600" cy="476250"/>
          </a:xfrm>
          <a:noFill/>
        </p:spPr>
        <p:txBody>
          <a:bodyPr/>
          <a:lstStyle/>
          <a:p>
            <a:pPr algn="l"/>
            <a:fld id="{C621DEC7-8C01-4118-96B6-27F45280E5F3}" type="slidenum">
              <a:rPr lang="es-ES_tradnl" smtClean="0">
                <a:latin typeface="Arial" charset="0"/>
              </a:rPr>
              <a:pPr algn="l"/>
              <a:t>29</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4427538" y="836613"/>
            <a:ext cx="3673475" cy="5832475"/>
          </a:xfrm>
          <a:prstGeom prst="rect">
            <a:avLst/>
          </a:prstGeom>
          <a:solidFill>
            <a:schemeClr val="accent1"/>
          </a:solidFill>
          <a:ln w="9525">
            <a:solidFill>
              <a:schemeClr val="tx1"/>
            </a:solidFill>
            <a:miter lim="800000"/>
            <a:headEnd/>
            <a:tailEnd/>
          </a:ln>
          <a:effectLst/>
        </p:spPr>
        <p:txBody>
          <a:bodyPr wrap="none" anchor="ctr"/>
          <a:lstStyle/>
          <a:p>
            <a:endParaRPr lang="es-AR"/>
          </a:p>
        </p:txBody>
      </p:sp>
      <p:sp>
        <p:nvSpPr>
          <p:cNvPr id="2056" name="Rectangle 8"/>
          <p:cNvSpPr>
            <a:spLocks noChangeArrowheads="1"/>
          </p:cNvSpPr>
          <p:nvPr/>
        </p:nvSpPr>
        <p:spPr bwMode="auto">
          <a:xfrm>
            <a:off x="611188" y="836613"/>
            <a:ext cx="3600450" cy="5832475"/>
          </a:xfrm>
          <a:prstGeom prst="rect">
            <a:avLst/>
          </a:prstGeom>
          <a:solidFill>
            <a:schemeClr val="accent1"/>
          </a:solidFill>
          <a:ln w="9525">
            <a:solidFill>
              <a:schemeClr val="tx1"/>
            </a:solidFill>
            <a:miter lim="800000"/>
            <a:headEnd/>
            <a:tailEnd/>
          </a:ln>
          <a:effectLst/>
        </p:spPr>
        <p:txBody>
          <a:bodyPr wrap="none" anchor="ctr"/>
          <a:lstStyle/>
          <a:p>
            <a:endParaRPr lang="es-AR"/>
          </a:p>
        </p:txBody>
      </p:sp>
      <p:sp>
        <p:nvSpPr>
          <p:cNvPr id="2051" name="1 Título"/>
          <p:cNvSpPr>
            <a:spLocks noGrp="1"/>
          </p:cNvSpPr>
          <p:nvPr>
            <p:ph type="title"/>
          </p:nvPr>
        </p:nvSpPr>
        <p:spPr>
          <a:xfrm>
            <a:off x="755650" y="0"/>
            <a:ext cx="3384550" cy="1084263"/>
          </a:xfrm>
        </p:spPr>
        <p:txBody>
          <a:bodyPr/>
          <a:lstStyle/>
          <a:p>
            <a:r>
              <a:rPr lang="es-MX" sz="5400" b="1" smtClean="0">
                <a:solidFill>
                  <a:srgbClr val="CC0000"/>
                </a:solidFill>
                <a:latin typeface="Century Gothic" pitchFamily="34" charset="0"/>
              </a:rPr>
              <a:t/>
            </a:r>
            <a:br>
              <a:rPr lang="es-MX" sz="5400" b="1" smtClean="0">
                <a:solidFill>
                  <a:srgbClr val="CC0000"/>
                </a:solidFill>
                <a:latin typeface="Century Gothic" pitchFamily="34" charset="0"/>
              </a:rPr>
            </a:br>
            <a:r>
              <a:rPr lang="es-MX" sz="5400" b="1" smtClean="0">
                <a:solidFill>
                  <a:srgbClr val="CC0000"/>
                </a:solidFill>
                <a:latin typeface="Century Gothic" pitchFamily="34" charset="0"/>
              </a:rPr>
              <a:t/>
            </a:r>
            <a:br>
              <a:rPr lang="es-MX" sz="5400" b="1" smtClean="0">
                <a:solidFill>
                  <a:srgbClr val="CC0000"/>
                </a:solidFill>
                <a:latin typeface="Century Gothic" pitchFamily="34" charset="0"/>
              </a:rPr>
            </a:br>
            <a:r>
              <a:rPr lang="es-MX" sz="2800" b="1" smtClean="0">
                <a:solidFill>
                  <a:srgbClr val="CC0000"/>
                </a:solidFill>
                <a:latin typeface="Century Gothic" pitchFamily="34" charset="0"/>
              </a:rPr>
              <a:t>ESTRÉS POSITIVO</a:t>
            </a:r>
            <a:r>
              <a:rPr lang="es-MX" sz="5400" b="1" smtClean="0">
                <a:solidFill>
                  <a:schemeClr val="accent2"/>
                </a:solidFill>
                <a:latin typeface="Century Gothic" pitchFamily="34" charset="0"/>
              </a:rPr>
              <a:t/>
            </a:r>
            <a:br>
              <a:rPr lang="es-MX" sz="5400" b="1" smtClean="0">
                <a:solidFill>
                  <a:schemeClr val="accent2"/>
                </a:solidFill>
                <a:latin typeface="Century Gothic" pitchFamily="34" charset="0"/>
              </a:rPr>
            </a:br>
            <a:endParaRPr lang="es-CO" smtClean="0"/>
          </a:p>
        </p:txBody>
      </p:sp>
      <p:sp>
        <p:nvSpPr>
          <p:cNvPr id="2052" name="2 Subtítulo"/>
          <p:cNvSpPr>
            <a:spLocks noGrp="1"/>
          </p:cNvSpPr>
          <p:nvPr>
            <p:ph sz="half" idx="1"/>
          </p:nvPr>
        </p:nvSpPr>
        <p:spPr>
          <a:xfrm>
            <a:off x="395288" y="1700213"/>
            <a:ext cx="4100512" cy="2952750"/>
          </a:xfrm>
        </p:spPr>
        <p:txBody>
          <a:bodyPr/>
          <a:lstStyle/>
          <a:p>
            <a:pPr>
              <a:spcBef>
                <a:spcPct val="45000"/>
              </a:spcBef>
              <a:spcAft>
                <a:spcPct val="5000"/>
              </a:spcAft>
            </a:pPr>
            <a:r>
              <a:rPr lang="es-MX" sz="2400" b="1" dirty="0">
                <a:latin typeface="Century Gothic" pitchFamily="34" charset="0"/>
              </a:rPr>
              <a:t>A</a:t>
            </a:r>
            <a:r>
              <a:rPr lang="es-MX" sz="2400" b="1" dirty="0" smtClean="0">
                <a:latin typeface="Century Gothic" pitchFamily="34" charset="0"/>
              </a:rPr>
              <a:t>yuda al individuo</a:t>
            </a:r>
          </a:p>
          <a:p>
            <a:pPr>
              <a:spcBef>
                <a:spcPct val="45000"/>
              </a:spcBef>
              <a:spcAft>
                <a:spcPct val="5000"/>
              </a:spcAft>
              <a:buFont typeface="Wingdings" pitchFamily="2" charset="2"/>
              <a:buNone/>
            </a:pPr>
            <a:r>
              <a:rPr lang="es-MX" sz="2400" b="1" dirty="0" smtClean="0">
                <a:latin typeface="Century Gothic" pitchFamily="34" charset="0"/>
              </a:rPr>
              <a:t>    a concentrarse y   lograr   la  máxima eficiencia una respuesta aceptable física y emocionalmente</a:t>
            </a:r>
            <a:endParaRPr lang="es-ES" sz="2400" b="1" dirty="0" smtClean="0">
              <a:latin typeface="Century Gothic" pitchFamily="34" charset="0"/>
            </a:endParaRPr>
          </a:p>
          <a:p>
            <a:endParaRPr lang="es-CO" sz="2400" dirty="0" smtClean="0"/>
          </a:p>
        </p:txBody>
      </p:sp>
      <p:sp>
        <p:nvSpPr>
          <p:cNvPr id="2053" name="3 Marcador de contenido"/>
          <p:cNvSpPr>
            <a:spLocks noGrp="1"/>
          </p:cNvSpPr>
          <p:nvPr>
            <p:ph sz="half" idx="2"/>
          </p:nvPr>
        </p:nvSpPr>
        <p:spPr>
          <a:xfrm>
            <a:off x="4427538" y="836613"/>
            <a:ext cx="4259262" cy="5030787"/>
          </a:xfrm>
        </p:spPr>
        <p:txBody>
          <a:bodyPr/>
          <a:lstStyle/>
          <a:p>
            <a:pPr>
              <a:buFont typeface="Wingdings" pitchFamily="2" charset="2"/>
              <a:buNone/>
            </a:pPr>
            <a:r>
              <a:rPr lang="es-MX" b="1" dirty="0" smtClean="0">
                <a:solidFill>
                  <a:srgbClr val="CC0000"/>
                </a:solidFill>
                <a:latin typeface="Century Gothic" pitchFamily="34" charset="0"/>
              </a:rPr>
              <a:t>ESTRÉS NEGATIVO</a:t>
            </a:r>
            <a:endParaRPr lang="es-MX" dirty="0" smtClean="0">
              <a:solidFill>
                <a:schemeClr val="accent2"/>
              </a:solidFill>
              <a:latin typeface="Century Gothic" pitchFamily="34" charset="0"/>
            </a:endParaRPr>
          </a:p>
          <a:p>
            <a:pPr>
              <a:lnSpc>
                <a:spcPct val="90000"/>
              </a:lnSpc>
            </a:pPr>
            <a:endParaRPr lang="es-MX" b="1" dirty="0" smtClean="0">
              <a:latin typeface="Century Gothic" pitchFamily="34" charset="0"/>
            </a:endParaRPr>
          </a:p>
          <a:p>
            <a:pPr>
              <a:lnSpc>
                <a:spcPct val="90000"/>
              </a:lnSpc>
            </a:pPr>
            <a:r>
              <a:rPr lang="es-MX" b="1" dirty="0">
                <a:latin typeface="Century Gothic" pitchFamily="34" charset="0"/>
              </a:rPr>
              <a:t>A</a:t>
            </a:r>
            <a:r>
              <a:rPr lang="es-MX" b="1" dirty="0" smtClean="0">
                <a:latin typeface="Century Gothic" pitchFamily="34" charset="0"/>
              </a:rPr>
              <a:t>fecta la salud</a:t>
            </a:r>
          </a:p>
          <a:p>
            <a:pPr>
              <a:lnSpc>
                <a:spcPct val="90000"/>
              </a:lnSpc>
              <a:buFont typeface="Wingdings" pitchFamily="2" charset="2"/>
              <a:buNone/>
            </a:pPr>
            <a:r>
              <a:rPr lang="es-MX" b="1" dirty="0" smtClean="0">
                <a:latin typeface="Century Gothic" pitchFamily="34" charset="0"/>
              </a:rPr>
              <a:t>   y no produce el rendimiento esperado</a:t>
            </a:r>
          </a:p>
          <a:p>
            <a:pPr>
              <a:buFont typeface="Wingdings" pitchFamily="2" charset="2"/>
              <a:buNone/>
            </a:pPr>
            <a:endParaRPr lang="es-CO" dirty="0" smtClean="0"/>
          </a:p>
        </p:txBody>
      </p:sp>
      <p:pic>
        <p:nvPicPr>
          <p:cNvPr id="2054" name="Picture 13" descr="burnout09"/>
          <p:cNvPicPr>
            <a:picLocks noChangeAspect="1" noChangeArrowheads="1"/>
          </p:cNvPicPr>
          <p:nvPr/>
        </p:nvPicPr>
        <p:blipFill>
          <a:blip r:embed="rId3" cstate="print"/>
          <a:srcRect/>
          <a:stretch>
            <a:fillRect/>
          </a:stretch>
        </p:blipFill>
        <p:spPr bwMode="auto">
          <a:xfrm>
            <a:off x="5148263" y="4292600"/>
            <a:ext cx="2468562" cy="2305050"/>
          </a:xfrm>
          <a:prstGeom prst="rect">
            <a:avLst/>
          </a:prstGeom>
          <a:noFill/>
          <a:ln w="9525">
            <a:noFill/>
            <a:miter lim="800000"/>
            <a:headEnd/>
            <a:tailEnd/>
          </a:ln>
        </p:spPr>
      </p:pic>
      <p:graphicFrame>
        <p:nvGraphicFramePr>
          <p:cNvPr id="2050" name="Object 3"/>
          <p:cNvGraphicFramePr>
            <a:graphicFrameLocks noChangeAspect="1"/>
          </p:cNvGraphicFramePr>
          <p:nvPr/>
        </p:nvGraphicFramePr>
        <p:xfrm>
          <a:off x="1042988" y="4508500"/>
          <a:ext cx="1887537" cy="2133600"/>
        </p:xfrm>
        <a:graphic>
          <a:graphicData uri="http://schemas.openxmlformats.org/presentationml/2006/ole">
            <mc:AlternateContent xmlns:mc="http://schemas.openxmlformats.org/markup-compatibility/2006">
              <mc:Choice xmlns:v="urn:schemas-microsoft-com:vml" Requires="v">
                <p:oleObj spid="_x0000_s2073" name="Documento" r:id="rId5" imgW="943560" imgH="923760" progId="Word.Document.8">
                  <p:embed/>
                </p:oleObj>
              </mc:Choice>
              <mc:Fallback>
                <p:oleObj name="Documento" r:id="rId5" imgW="943560" imgH="92376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508500"/>
                        <a:ext cx="1887537"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476250"/>
            <a:ext cx="8158163" cy="1460500"/>
          </a:xfrm>
        </p:spPr>
        <p:txBody>
          <a:bodyPr/>
          <a:lstStyle/>
          <a:p>
            <a:r>
              <a:rPr lang="es-ES" sz="3600" dirty="0" smtClean="0"/>
              <a:t> </a:t>
            </a:r>
            <a:r>
              <a:rPr lang="es-ES" sz="3600" b="1" u="sng" dirty="0" smtClean="0"/>
              <a:t>Discrepancias con las metas de la carrera laboral.</a:t>
            </a:r>
            <a:r>
              <a:rPr lang="es-ES" sz="3600" b="1" u="sng" dirty="0" smtClean="0">
                <a:solidFill>
                  <a:srgbClr val="FFFF00"/>
                </a:solidFill>
                <a:latin typeface="Castellar" pitchFamily="18" charset="0"/>
              </a:rPr>
              <a:t/>
            </a:r>
            <a:br>
              <a:rPr lang="es-ES" sz="3600" b="1" u="sng" dirty="0" smtClean="0">
                <a:solidFill>
                  <a:srgbClr val="FFFF00"/>
                </a:solidFill>
                <a:latin typeface="Castellar" pitchFamily="18" charset="0"/>
              </a:rPr>
            </a:br>
            <a:endParaRPr lang="es-ES" sz="3600" b="1" u="sng" dirty="0" smtClean="0">
              <a:solidFill>
                <a:srgbClr val="FFFF00"/>
              </a:solidFill>
              <a:latin typeface="Castellar" pitchFamily="18" charset="0"/>
            </a:endParaRPr>
          </a:p>
        </p:txBody>
      </p:sp>
      <p:sp>
        <p:nvSpPr>
          <p:cNvPr id="39939" name="Rectangle 3"/>
          <p:cNvSpPr>
            <a:spLocks noGrp="1" noChangeArrowheads="1"/>
          </p:cNvSpPr>
          <p:nvPr>
            <p:ph idx="1"/>
          </p:nvPr>
        </p:nvSpPr>
        <p:spPr/>
        <p:txBody>
          <a:bodyPr/>
          <a:lstStyle/>
          <a:p>
            <a:endParaRPr lang="es-ES" smtClean="0">
              <a:solidFill>
                <a:srgbClr val="FF9900"/>
              </a:solidFill>
            </a:endParaRPr>
          </a:p>
          <a:p>
            <a:pPr>
              <a:buFontTx/>
              <a:buNone/>
            </a:pPr>
            <a:r>
              <a:rPr lang="es-ES" smtClean="0">
                <a:solidFill>
                  <a:srgbClr val="FF9900"/>
                </a:solidFill>
              </a:rPr>
              <a:t>	</a:t>
            </a:r>
            <a:r>
              <a:rPr lang="es-ES" smtClean="0"/>
              <a:t>Dadas por la falta de seguridad laboral, las dudas sobre los ascensos y las legítimas ambiciones frustradas</a:t>
            </a:r>
            <a:r>
              <a:rPr lang="es-ES" smtClean="0">
                <a:solidFill>
                  <a:srgbClr val="FF9900"/>
                </a:solidFill>
              </a:rPr>
              <a:t>. </a:t>
            </a:r>
          </a:p>
          <a:p>
            <a:endParaRPr lang="es-ES" smtClean="0">
              <a:solidFill>
                <a:srgbClr val="FF9900"/>
              </a:solidFill>
            </a:endParaRPr>
          </a:p>
        </p:txBody>
      </p:sp>
      <p:sp>
        <p:nvSpPr>
          <p:cNvPr id="39940" name="5 Marcador de número de diapositiva"/>
          <p:cNvSpPr>
            <a:spLocks noGrp="1"/>
          </p:cNvSpPr>
          <p:nvPr>
            <p:ph type="sldNum" sz="quarter" idx="11"/>
          </p:nvPr>
        </p:nvSpPr>
        <p:spPr>
          <a:xfrm>
            <a:off x="457200" y="6245225"/>
            <a:ext cx="2133600" cy="476250"/>
          </a:xfrm>
          <a:noFill/>
        </p:spPr>
        <p:txBody>
          <a:bodyPr/>
          <a:lstStyle/>
          <a:p>
            <a:pPr algn="l"/>
            <a:fld id="{283BA881-A4FC-4F44-9881-65535F9F5E08}" type="slidenum">
              <a:rPr lang="es-ES_tradnl" smtClean="0">
                <a:latin typeface="Arial" charset="0"/>
              </a:rPr>
              <a:pPr algn="l"/>
              <a:t>30</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sz="3600" b="1" u="sng" dirty="0" smtClean="0">
                <a:solidFill>
                  <a:schemeClr val="bg2"/>
                </a:solidFill>
              </a:rPr>
              <a:t>Estresores de nivel grupal</a:t>
            </a:r>
          </a:p>
        </p:txBody>
      </p:sp>
      <p:sp>
        <p:nvSpPr>
          <p:cNvPr id="40963" name="Rectangle 3"/>
          <p:cNvSpPr>
            <a:spLocks noGrp="1" noChangeArrowheads="1"/>
          </p:cNvSpPr>
          <p:nvPr>
            <p:ph idx="1"/>
          </p:nvPr>
        </p:nvSpPr>
        <p:spPr/>
        <p:txBody>
          <a:bodyPr/>
          <a:lstStyle/>
          <a:p>
            <a:pPr>
              <a:buFontTx/>
              <a:buNone/>
            </a:pPr>
            <a:endParaRPr lang="es-ES" b="1" smtClean="0">
              <a:solidFill>
                <a:srgbClr val="FF9900"/>
              </a:solidFill>
            </a:endParaRPr>
          </a:p>
          <a:p>
            <a:pPr>
              <a:buFontTx/>
              <a:buNone/>
            </a:pPr>
            <a:r>
              <a:rPr lang="es-ES" smtClean="0"/>
              <a:t>- Falta de cohesión grupal</a:t>
            </a:r>
          </a:p>
          <a:p>
            <a:pPr>
              <a:buFontTx/>
              <a:buNone/>
            </a:pPr>
            <a:endParaRPr lang="es-ES" smtClean="0"/>
          </a:p>
          <a:p>
            <a:pPr>
              <a:buFontTx/>
              <a:buNone/>
            </a:pPr>
            <a:r>
              <a:rPr lang="es-ES" smtClean="0"/>
              <a:t>- Conflictos intragrupales</a:t>
            </a:r>
          </a:p>
          <a:p>
            <a:pPr>
              <a:buFontTx/>
              <a:buNone/>
            </a:pPr>
            <a:endParaRPr lang="es-ES" smtClean="0">
              <a:solidFill>
                <a:srgbClr val="FF9900"/>
              </a:solidFill>
            </a:endParaRPr>
          </a:p>
          <a:p>
            <a:endParaRPr lang="es-ES" smtClean="0">
              <a:solidFill>
                <a:srgbClr val="FF9900"/>
              </a:solidFill>
            </a:endParaRPr>
          </a:p>
        </p:txBody>
      </p:sp>
      <p:pic>
        <p:nvPicPr>
          <p:cNvPr id="40964" name="4 Imagen" descr="imagesCA8I5AUP.jpg"/>
          <p:cNvPicPr>
            <a:picLocks noChangeAspect="1"/>
          </p:cNvPicPr>
          <p:nvPr/>
        </p:nvPicPr>
        <p:blipFill>
          <a:blip r:embed="rId3" cstate="print"/>
          <a:srcRect/>
          <a:stretch>
            <a:fillRect/>
          </a:stretch>
        </p:blipFill>
        <p:spPr bwMode="auto">
          <a:xfrm>
            <a:off x="5508625" y="2492375"/>
            <a:ext cx="2879725" cy="273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 sz="3600" b="1" u="sng" dirty="0" smtClean="0"/>
              <a:t>Clima de la organización</a:t>
            </a:r>
          </a:p>
        </p:txBody>
      </p:sp>
      <p:sp>
        <p:nvSpPr>
          <p:cNvPr id="41987" name="Rectangle 3"/>
          <p:cNvSpPr>
            <a:spLocks noGrp="1" noChangeArrowheads="1"/>
          </p:cNvSpPr>
          <p:nvPr>
            <p:ph idx="1"/>
          </p:nvPr>
        </p:nvSpPr>
        <p:spPr/>
        <p:txBody>
          <a:bodyPr/>
          <a:lstStyle/>
          <a:p>
            <a:endParaRPr lang="es-ES" sz="3300" smtClean="0">
              <a:solidFill>
                <a:srgbClr val="FF9900"/>
              </a:solidFill>
            </a:endParaRPr>
          </a:p>
          <a:p>
            <a:pPr>
              <a:buFontTx/>
              <a:buNone/>
            </a:pPr>
            <a:r>
              <a:rPr lang="es-ES" sz="3300" smtClean="0">
                <a:solidFill>
                  <a:srgbClr val="FF9900"/>
                </a:solidFill>
              </a:rPr>
              <a:t>	</a:t>
            </a:r>
            <a:r>
              <a:rPr lang="es-ES" sz="3300" smtClean="0"/>
              <a:t>Condiciona la conducta de los individuos que integran la organización </a:t>
            </a:r>
          </a:p>
          <a:p>
            <a:pPr>
              <a:buFontTx/>
              <a:buNone/>
            </a:pPr>
            <a:endParaRPr lang="es-ES" smtClean="0">
              <a:solidFill>
                <a:srgbClr val="FF9900"/>
              </a:solidFill>
            </a:endParaRPr>
          </a:p>
          <a:p>
            <a:endParaRPr lang="es-ES" smtClean="0">
              <a:solidFill>
                <a:srgbClr val="FF9900"/>
              </a:solidFill>
            </a:endParaRPr>
          </a:p>
        </p:txBody>
      </p:sp>
      <p:sp>
        <p:nvSpPr>
          <p:cNvPr id="41988" name="5 Marcador de número de diapositiva"/>
          <p:cNvSpPr>
            <a:spLocks noGrp="1"/>
          </p:cNvSpPr>
          <p:nvPr>
            <p:ph type="sldNum" sz="quarter" idx="11"/>
          </p:nvPr>
        </p:nvSpPr>
        <p:spPr>
          <a:xfrm>
            <a:off x="457200" y="6245225"/>
            <a:ext cx="2133600" cy="476250"/>
          </a:xfrm>
          <a:noFill/>
        </p:spPr>
        <p:txBody>
          <a:bodyPr/>
          <a:lstStyle/>
          <a:p>
            <a:pPr algn="l"/>
            <a:fld id="{BFC112D5-F60F-4760-9162-B0F04C979CB0}" type="slidenum">
              <a:rPr lang="es-ES_tradnl" smtClean="0">
                <a:latin typeface="Arial" charset="0"/>
              </a:rPr>
              <a:pPr algn="l"/>
              <a:t>32</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 sz="3600" b="1" u="sng" dirty="0" smtClean="0"/>
              <a:t>Estilos gerenciales</a:t>
            </a:r>
          </a:p>
        </p:txBody>
      </p:sp>
      <p:sp>
        <p:nvSpPr>
          <p:cNvPr id="43011" name="Rectangle 3"/>
          <p:cNvSpPr>
            <a:spLocks noGrp="1" noChangeArrowheads="1"/>
          </p:cNvSpPr>
          <p:nvPr>
            <p:ph idx="1"/>
          </p:nvPr>
        </p:nvSpPr>
        <p:spPr/>
        <p:txBody>
          <a:bodyPr/>
          <a:lstStyle/>
          <a:p>
            <a:r>
              <a:rPr lang="es-ES" smtClean="0"/>
              <a:t>Estructuras rígidas e impersonales </a:t>
            </a:r>
          </a:p>
          <a:p>
            <a:endParaRPr lang="es-ES" smtClean="0"/>
          </a:p>
          <a:p>
            <a:r>
              <a:rPr lang="es-ES" smtClean="0"/>
              <a:t>Supervisión o información inadecuada</a:t>
            </a:r>
          </a:p>
          <a:p>
            <a:pPr>
              <a:buFontTx/>
              <a:buNone/>
            </a:pPr>
            <a:endParaRPr lang="es-ES" smtClean="0">
              <a:solidFill>
                <a:srgbClr val="FF9900"/>
              </a:solidFill>
            </a:endParaRPr>
          </a:p>
          <a:p>
            <a:endParaRPr lang="es-ES" smtClean="0"/>
          </a:p>
        </p:txBody>
      </p:sp>
      <p:sp>
        <p:nvSpPr>
          <p:cNvPr id="43012" name="5 Marcador de número de diapositiva"/>
          <p:cNvSpPr>
            <a:spLocks noGrp="1"/>
          </p:cNvSpPr>
          <p:nvPr>
            <p:ph type="sldNum" sz="quarter" idx="11"/>
          </p:nvPr>
        </p:nvSpPr>
        <p:spPr>
          <a:xfrm>
            <a:off x="457200" y="6245225"/>
            <a:ext cx="2133600" cy="476250"/>
          </a:xfrm>
          <a:noFill/>
        </p:spPr>
        <p:txBody>
          <a:bodyPr/>
          <a:lstStyle/>
          <a:p>
            <a:pPr algn="l"/>
            <a:fld id="{A6161FA7-1DFF-47AA-8B09-34EE6612E980}" type="slidenum">
              <a:rPr lang="es-ES_tradnl" smtClean="0">
                <a:latin typeface="Arial" charset="0"/>
              </a:rPr>
              <a:pPr algn="l"/>
              <a:t>33</a:t>
            </a:fld>
            <a:endParaRPr lang="es-ES_tradnl" smtClean="0">
              <a:latin typeface="Arial" charset="0"/>
            </a:endParaRPr>
          </a:p>
        </p:txBody>
      </p:sp>
      <p:pic>
        <p:nvPicPr>
          <p:cNvPr id="43013" name="4 Imagen" descr="untitled.bmp"/>
          <p:cNvPicPr>
            <a:picLocks noChangeAspect="1"/>
          </p:cNvPicPr>
          <p:nvPr/>
        </p:nvPicPr>
        <p:blipFill>
          <a:blip r:embed="rId3" cstate="print"/>
          <a:srcRect/>
          <a:stretch>
            <a:fillRect/>
          </a:stretch>
        </p:blipFill>
        <p:spPr bwMode="auto">
          <a:xfrm>
            <a:off x="4787900" y="3644900"/>
            <a:ext cx="3313113" cy="2735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 sz="3600" b="1" u="sng" dirty="0" smtClean="0"/>
              <a:t>Tecnología</a:t>
            </a:r>
            <a:r>
              <a:rPr lang="es-ES" sz="3600" b="1" u="sng" dirty="0" smtClean="0">
                <a:solidFill>
                  <a:srgbClr val="FFFF00"/>
                </a:solidFill>
                <a:latin typeface="Castellar" pitchFamily="18" charset="0"/>
              </a:rPr>
              <a:t/>
            </a:r>
            <a:br>
              <a:rPr lang="es-ES" sz="3600" b="1" u="sng" dirty="0" smtClean="0">
                <a:solidFill>
                  <a:srgbClr val="FFFF00"/>
                </a:solidFill>
                <a:latin typeface="Castellar" pitchFamily="18" charset="0"/>
              </a:rPr>
            </a:br>
            <a:endParaRPr lang="es-ES" sz="3600" b="1" u="sng" dirty="0" smtClean="0">
              <a:solidFill>
                <a:srgbClr val="FFFF00"/>
              </a:solidFill>
              <a:latin typeface="Castellar" pitchFamily="18" charset="0"/>
            </a:endParaRPr>
          </a:p>
        </p:txBody>
      </p:sp>
      <p:sp>
        <p:nvSpPr>
          <p:cNvPr id="44035" name="Rectangle 3"/>
          <p:cNvSpPr>
            <a:spLocks noGrp="1" noChangeArrowheads="1"/>
          </p:cNvSpPr>
          <p:nvPr>
            <p:ph idx="1"/>
          </p:nvPr>
        </p:nvSpPr>
        <p:spPr/>
        <p:txBody>
          <a:bodyPr/>
          <a:lstStyle/>
          <a:p>
            <a:r>
              <a:rPr lang="es-ES" smtClean="0"/>
              <a:t>Disponibilidad con que la organización dota a sus empleados de los elementos necesarios para su acción</a:t>
            </a:r>
          </a:p>
          <a:p>
            <a:endParaRPr lang="es-ES" smtClean="0"/>
          </a:p>
          <a:p>
            <a:r>
              <a:rPr lang="es-ES" smtClean="0"/>
              <a:t>Capacitación para el uso de la tecnología respectiva</a:t>
            </a:r>
          </a:p>
          <a:p>
            <a:endParaRPr lang="es-ES" smtClean="0">
              <a:solidFill>
                <a:srgbClr val="FF9900"/>
              </a:solidFill>
            </a:endParaRPr>
          </a:p>
        </p:txBody>
      </p:sp>
      <p:pic>
        <p:nvPicPr>
          <p:cNvPr id="44036" name="4 Imagen" descr="imagesCAUXK1DJ.jpg"/>
          <p:cNvPicPr>
            <a:picLocks noChangeAspect="1"/>
          </p:cNvPicPr>
          <p:nvPr/>
        </p:nvPicPr>
        <p:blipFill>
          <a:blip r:embed="rId3" cstate="print"/>
          <a:srcRect/>
          <a:stretch>
            <a:fillRect/>
          </a:stretch>
        </p:blipFill>
        <p:spPr bwMode="auto">
          <a:xfrm>
            <a:off x="5508625" y="5238750"/>
            <a:ext cx="3024188"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s-MX" sz="3600" b="1" u="sng" dirty="0" smtClean="0"/>
              <a:t>Metas Inalcanzables</a:t>
            </a:r>
            <a:endParaRPr lang="es-ES" sz="3600" b="1" u="sng" dirty="0" smtClean="0"/>
          </a:p>
        </p:txBody>
      </p:sp>
      <p:sp>
        <p:nvSpPr>
          <p:cNvPr id="45059" name="Rectangle 3"/>
          <p:cNvSpPr>
            <a:spLocks noGrp="1" noChangeArrowheads="1"/>
          </p:cNvSpPr>
          <p:nvPr>
            <p:ph type="body" sz="half" idx="1"/>
          </p:nvPr>
        </p:nvSpPr>
        <p:spPr>
          <a:xfrm>
            <a:off x="457200" y="1981200"/>
            <a:ext cx="4546600" cy="3886200"/>
          </a:xfrm>
        </p:spPr>
        <p:txBody>
          <a:bodyPr/>
          <a:lstStyle/>
          <a:p>
            <a:pPr>
              <a:buFontTx/>
              <a:buNone/>
            </a:pPr>
            <a:r>
              <a:rPr lang="es-ES" sz="2800" smtClean="0"/>
              <a:t>Fechas topes no racionales.</a:t>
            </a:r>
          </a:p>
          <a:p>
            <a:endParaRPr lang="es-ES" sz="2800" smtClean="0"/>
          </a:p>
        </p:txBody>
      </p:sp>
      <p:pic>
        <p:nvPicPr>
          <p:cNvPr id="45060" name="Picture 5" descr="950544-002"/>
          <p:cNvPicPr>
            <a:picLocks noGrp="1" noChangeAspect="1" noChangeArrowheads="1"/>
          </p:cNvPicPr>
          <p:nvPr>
            <p:ph sz="half" idx="2"/>
          </p:nvPr>
        </p:nvPicPr>
        <p:blipFill>
          <a:blip r:embed="rId3" cstate="print"/>
          <a:srcRect/>
          <a:stretch>
            <a:fillRect/>
          </a:stretch>
        </p:blipFill>
        <p:spPr>
          <a:xfrm>
            <a:off x="2700338" y="2852738"/>
            <a:ext cx="4032250" cy="2916237"/>
          </a:xfrm>
          <a:noFill/>
        </p:spPr>
      </p:pic>
      <p:sp>
        <p:nvSpPr>
          <p:cNvPr id="45061" name="6 Marcador de número de diapositiva"/>
          <p:cNvSpPr>
            <a:spLocks noGrp="1"/>
          </p:cNvSpPr>
          <p:nvPr>
            <p:ph type="sldNum" sz="quarter" idx="11"/>
          </p:nvPr>
        </p:nvSpPr>
        <p:spPr>
          <a:xfrm>
            <a:off x="457200" y="6245225"/>
            <a:ext cx="2133600" cy="476250"/>
          </a:xfrm>
          <a:noFill/>
        </p:spPr>
        <p:txBody>
          <a:bodyPr/>
          <a:lstStyle/>
          <a:p>
            <a:pPr algn="l"/>
            <a:fld id="{32EFBAA1-A403-4B13-86E0-B6972C06F8FC}" type="slidenum">
              <a:rPr lang="es-ES_tradnl" smtClean="0">
                <a:latin typeface="Arial" charset="0"/>
              </a:rPr>
              <a:pPr algn="l"/>
              <a:t>35</a:t>
            </a:fld>
            <a:endParaRPr lang="es-ES_tradnl" smtClean="0">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Rectángulo"/>
          <p:cNvSpPr>
            <a:spLocks noChangeArrowheads="1"/>
          </p:cNvSpPr>
          <p:nvPr/>
        </p:nvSpPr>
        <p:spPr bwMode="auto">
          <a:xfrm>
            <a:off x="2286000" y="0"/>
            <a:ext cx="4572000" cy="923925"/>
          </a:xfrm>
          <a:prstGeom prst="rect">
            <a:avLst/>
          </a:prstGeom>
          <a:noFill/>
          <a:ln w="9525">
            <a:noFill/>
            <a:miter lim="800000"/>
            <a:headEnd/>
            <a:tailEnd/>
          </a:ln>
        </p:spPr>
        <p:txBody>
          <a:bodyPr>
            <a:spAutoFit/>
          </a:bodyPr>
          <a:lstStyle/>
          <a:p>
            <a:endParaRPr lang="es-CO"/>
          </a:p>
          <a:p>
            <a:endParaRPr lang="es-CO"/>
          </a:p>
          <a:p>
            <a:r>
              <a:rPr lang="es-CO"/>
              <a:t> </a:t>
            </a:r>
          </a:p>
        </p:txBody>
      </p:sp>
      <p:sp>
        <p:nvSpPr>
          <p:cNvPr id="6" name="5 Rectángulo"/>
          <p:cNvSpPr/>
          <p:nvPr/>
        </p:nvSpPr>
        <p:spPr>
          <a:xfrm>
            <a:off x="2051720" y="1196752"/>
            <a:ext cx="4582239" cy="1107996"/>
          </a:xfrm>
          <a:prstGeom prst="rect">
            <a:avLst/>
          </a:prstGeom>
          <a:noFill/>
        </p:spPr>
        <p:txBody>
          <a:bodyPr>
            <a:spAutoFit/>
          </a:bodyPr>
          <a:lstStyle/>
          <a:p>
            <a:pPr algn="ctr">
              <a:defRPr/>
            </a:pPr>
            <a:r>
              <a:rPr lang="es-CO" sz="6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Mobbing</a:t>
            </a:r>
            <a:endParaRPr lang="es-CO"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46084" name="6 Imagen" descr="mobbingcolombia.jpg"/>
          <p:cNvPicPr>
            <a:picLocks noChangeAspect="1"/>
          </p:cNvPicPr>
          <p:nvPr/>
        </p:nvPicPr>
        <p:blipFill>
          <a:blip r:embed="rId2" cstate="print"/>
          <a:srcRect/>
          <a:stretch>
            <a:fillRect/>
          </a:stretch>
        </p:blipFill>
        <p:spPr bwMode="auto">
          <a:xfrm>
            <a:off x="2195513" y="2511425"/>
            <a:ext cx="4176712"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4213" y="1125538"/>
            <a:ext cx="7416800" cy="3508375"/>
          </a:xfrm>
          <a:prstGeom prst="rect">
            <a:avLst/>
          </a:prstGeom>
        </p:spPr>
        <p:txBody>
          <a:bodyPr>
            <a:spAutoFit/>
          </a:bodyPr>
          <a:lstStyle/>
          <a:p>
            <a:pPr algn="ctr">
              <a:defRPr/>
            </a:pPr>
            <a:r>
              <a:rPr lang="es-CO" sz="3600" b="1" u="sng" dirty="0">
                <a:solidFill>
                  <a:schemeClr val="bg2">
                    <a:lumMod val="60000"/>
                    <a:lumOff val="40000"/>
                  </a:schemeClr>
                </a:solidFill>
              </a:rPr>
              <a:t>Que es el </a:t>
            </a:r>
            <a:r>
              <a:rPr lang="es-CO" sz="3600" b="1" u="sng" dirty="0" err="1" smtClean="0">
                <a:solidFill>
                  <a:schemeClr val="bg2">
                    <a:lumMod val="60000"/>
                    <a:lumOff val="40000"/>
                  </a:schemeClr>
                </a:solidFill>
              </a:rPr>
              <a:t>mobbing</a:t>
            </a:r>
            <a:r>
              <a:rPr lang="es-CO" sz="3600" b="1" dirty="0" smtClean="0">
                <a:solidFill>
                  <a:schemeClr val="bg2">
                    <a:lumMod val="60000"/>
                    <a:lumOff val="40000"/>
                  </a:schemeClr>
                </a:solidFill>
              </a:rPr>
              <a:t>?</a:t>
            </a:r>
            <a:endParaRPr lang="es-CO" sz="3600" b="1" dirty="0">
              <a:solidFill>
                <a:schemeClr val="bg2">
                  <a:lumMod val="60000"/>
                  <a:lumOff val="40000"/>
                </a:schemeClr>
              </a:solidFill>
            </a:endParaRPr>
          </a:p>
          <a:p>
            <a:pPr>
              <a:defRPr/>
            </a:pPr>
            <a:endParaRPr lang="es-CO" b="1" dirty="0"/>
          </a:p>
          <a:p>
            <a:pPr>
              <a:defRPr/>
            </a:pPr>
            <a:r>
              <a:rPr lang="es-CO" b="1" dirty="0"/>
              <a:t>“</a:t>
            </a:r>
            <a:r>
              <a:rPr lang="es-CO" sz="2800" b="1" dirty="0"/>
              <a:t>El </a:t>
            </a:r>
            <a:r>
              <a:rPr lang="es-CO" sz="2800" b="1" dirty="0" err="1"/>
              <a:t>Mobbing</a:t>
            </a:r>
            <a:r>
              <a:rPr lang="es-CO" sz="2800" b="1" dirty="0"/>
              <a:t> es un proceso de destrucción; se compone de una serie de actuaciones hostiles que, tomadas de forma aislada, podrían parecer anodinas, pero cuya repetición constante tiene efectos perniciosos</a:t>
            </a:r>
            <a:r>
              <a:rPr lang="es-CO" b="1" dirty="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188" y="981075"/>
            <a:ext cx="7632700" cy="5138738"/>
          </a:xfrm>
          <a:prstGeom prst="rect">
            <a:avLst/>
          </a:prstGeom>
        </p:spPr>
        <p:txBody>
          <a:bodyPr>
            <a:spAutoFit/>
          </a:bodyPr>
          <a:lstStyle/>
          <a:p>
            <a:pPr>
              <a:defRPr/>
            </a:pPr>
            <a:endParaRPr lang="es-CO" dirty="0"/>
          </a:p>
          <a:p>
            <a:pPr>
              <a:defRPr/>
            </a:pPr>
            <a:endParaRPr lang="es-CO" dirty="0"/>
          </a:p>
          <a:p>
            <a:pPr>
              <a:defRPr/>
            </a:pPr>
            <a:r>
              <a:rPr lang="es-CO" sz="4000" b="1" u="sng" dirty="0"/>
              <a:t>¿Cómo se manifiesta?</a:t>
            </a:r>
          </a:p>
          <a:p>
            <a:pPr>
              <a:defRPr/>
            </a:pPr>
            <a:endParaRPr lang="es-CO" sz="2800" dirty="0"/>
          </a:p>
          <a:p>
            <a:pPr>
              <a:defRPr/>
            </a:pPr>
            <a:r>
              <a:rPr lang="es-CO" sz="2800" dirty="0"/>
              <a:t>•</a:t>
            </a:r>
            <a:r>
              <a:rPr lang="es-CO" sz="3200" dirty="0"/>
              <a:t>Limitar la comunicación.</a:t>
            </a:r>
          </a:p>
          <a:p>
            <a:pPr>
              <a:defRPr/>
            </a:pPr>
            <a:r>
              <a:rPr lang="es-CO" sz="3200" dirty="0"/>
              <a:t>•Limitar el contacto social.</a:t>
            </a:r>
          </a:p>
          <a:p>
            <a:pPr>
              <a:defRPr/>
            </a:pPr>
            <a:r>
              <a:rPr lang="es-CO" sz="3200" dirty="0"/>
              <a:t>•Desprestigiar su persona ante sus compañeros.</a:t>
            </a:r>
          </a:p>
          <a:p>
            <a:pPr>
              <a:defRPr/>
            </a:pPr>
            <a:r>
              <a:rPr lang="es-CO" sz="3200" dirty="0"/>
              <a:t>•Desprestigiar y desacreditar su capacidad profesional y laboral.</a:t>
            </a:r>
          </a:p>
          <a:p>
            <a:pPr>
              <a:defRPr/>
            </a:pPr>
            <a:r>
              <a:rPr lang="es-CO" sz="3200" dirty="0"/>
              <a:t>•Comprometer su salud</a:t>
            </a:r>
            <a:r>
              <a:rPr lang="es-CO" sz="2800" dirty="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750" y="620713"/>
            <a:ext cx="7632700" cy="4432300"/>
          </a:xfrm>
          <a:prstGeom prst="rect">
            <a:avLst/>
          </a:prstGeom>
        </p:spPr>
        <p:txBody>
          <a:bodyPr>
            <a:spAutoFit/>
          </a:bodyPr>
          <a:lstStyle/>
          <a:p>
            <a:pPr>
              <a:defRPr/>
            </a:pPr>
            <a:endParaRPr lang="es-CO" dirty="0"/>
          </a:p>
          <a:p>
            <a:pPr>
              <a:defRPr/>
            </a:pPr>
            <a:endParaRPr lang="es-CO" dirty="0"/>
          </a:p>
          <a:p>
            <a:pPr>
              <a:defRPr/>
            </a:pPr>
            <a:r>
              <a:rPr lang="es-CO" sz="3600" b="1" u="sng" dirty="0"/>
              <a:t>Características </a:t>
            </a:r>
          </a:p>
          <a:p>
            <a:pPr>
              <a:defRPr/>
            </a:pPr>
            <a:endParaRPr lang="es-CO" dirty="0"/>
          </a:p>
          <a:p>
            <a:pPr>
              <a:buFont typeface="Arial" pitchFamily="34" charset="0"/>
              <a:buChar char="•"/>
              <a:defRPr/>
            </a:pPr>
            <a:r>
              <a:rPr lang="pt-BR" sz="3200" dirty="0"/>
              <a:t>Forma característica de </a:t>
            </a:r>
            <a:r>
              <a:rPr lang="pt-BR" sz="3200" dirty="0" err="1"/>
              <a:t>estrés</a:t>
            </a:r>
            <a:r>
              <a:rPr lang="pt-BR" sz="3200" dirty="0"/>
              <a:t> laboral.</a:t>
            </a:r>
          </a:p>
          <a:p>
            <a:pPr>
              <a:defRPr/>
            </a:pPr>
            <a:endParaRPr lang="pt-BR" sz="3200" dirty="0"/>
          </a:p>
          <a:p>
            <a:pPr>
              <a:defRPr/>
            </a:pPr>
            <a:r>
              <a:rPr lang="es-CO" sz="3200" dirty="0"/>
              <a:t>•Tiene su origen en las relaciones interpersonales.</a:t>
            </a:r>
          </a:p>
          <a:p>
            <a:pPr>
              <a:defRPr/>
            </a:pPr>
            <a:endParaRPr lang="es-CO" sz="3200" dirty="0"/>
          </a:p>
          <a:p>
            <a:pPr>
              <a:defRPr/>
            </a:pPr>
            <a:r>
              <a:rPr lang="es-CO" sz="3200" dirty="0"/>
              <a:t>•Suelen darse conflictos asimétricos</a:t>
            </a:r>
            <a:r>
              <a:rPr lang="es-CO"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771775" y="2047875"/>
            <a:ext cx="9144000" cy="0"/>
          </a:xfrm>
          <a:prstGeom prst="rect">
            <a:avLst/>
          </a:prstGeom>
          <a:noFill/>
          <a:ln w="9525">
            <a:noFill/>
            <a:miter lim="800000"/>
            <a:headEnd/>
            <a:tailEnd/>
          </a:ln>
        </p:spPr>
        <p:txBody>
          <a:bodyPr>
            <a:spAutoFit/>
          </a:bodyPr>
          <a:lstStyle/>
          <a:p>
            <a:endParaRPr lang="es-CO"/>
          </a:p>
        </p:txBody>
      </p:sp>
      <p:sp>
        <p:nvSpPr>
          <p:cNvPr id="19459" name="Rectangle 3"/>
          <p:cNvSpPr>
            <a:spLocks noGrp="1" noChangeArrowheads="1"/>
          </p:cNvSpPr>
          <p:nvPr>
            <p:ph type="title"/>
          </p:nvPr>
        </p:nvSpPr>
        <p:spPr>
          <a:xfrm>
            <a:off x="685800" y="981075"/>
            <a:ext cx="7772400" cy="1079500"/>
          </a:xfrm>
        </p:spPr>
        <p:txBody>
          <a:bodyPr/>
          <a:lstStyle/>
          <a:p>
            <a:pPr algn="ctr" eaLnBrk="1" hangingPunct="1"/>
            <a:r>
              <a:rPr lang="es-MX" sz="3600" b="1" dirty="0" smtClean="0">
                <a:solidFill>
                  <a:srgbClr val="CC0000"/>
                </a:solidFill>
                <a:latin typeface="Century Gothic" pitchFamily="34" charset="0"/>
              </a:rPr>
              <a:t>Diferencia entre Estrés </a:t>
            </a:r>
            <a:r>
              <a:rPr lang="es-MX" sz="3600" b="1" dirty="0" smtClean="0">
                <a:solidFill>
                  <a:srgbClr val="CC0000"/>
                </a:solidFill>
                <a:latin typeface="Century Gothic" pitchFamily="34" charset="0"/>
              </a:rPr>
              <a:t>agudo</a:t>
            </a:r>
            <a:r>
              <a:rPr lang="es-MX" sz="3600" b="1" dirty="0" smtClean="0">
                <a:solidFill>
                  <a:srgbClr val="CC0000"/>
                </a:solidFill>
                <a:latin typeface="Century Gothic" pitchFamily="34" charset="0"/>
              </a:rPr>
              <a:t/>
            </a:r>
            <a:br>
              <a:rPr lang="es-MX" sz="3600" b="1" dirty="0" smtClean="0">
                <a:solidFill>
                  <a:srgbClr val="CC0000"/>
                </a:solidFill>
                <a:latin typeface="Century Gothic" pitchFamily="34" charset="0"/>
              </a:rPr>
            </a:br>
            <a:r>
              <a:rPr lang="es-MX" sz="3600" b="1" dirty="0" smtClean="0">
                <a:solidFill>
                  <a:srgbClr val="CC0000"/>
                </a:solidFill>
                <a:latin typeface="Century Gothic" pitchFamily="34" charset="0"/>
              </a:rPr>
              <a:t>y Presión de </a:t>
            </a:r>
            <a:r>
              <a:rPr lang="es-MX" sz="3600" b="1" dirty="0" smtClean="0">
                <a:solidFill>
                  <a:srgbClr val="CC0000"/>
                </a:solidFill>
                <a:latin typeface="Century Gothic" pitchFamily="34" charset="0"/>
              </a:rPr>
              <a:t>Trabajo o Estrés crónico</a:t>
            </a:r>
            <a:endParaRPr lang="es-ES" sz="3600" b="1" dirty="0" smtClean="0">
              <a:solidFill>
                <a:srgbClr val="CC0000"/>
              </a:solidFill>
              <a:latin typeface="Century Gothic" pitchFamily="34" charset="0"/>
            </a:endParaRPr>
          </a:p>
        </p:txBody>
      </p:sp>
      <p:sp>
        <p:nvSpPr>
          <p:cNvPr id="19460" name="Rectangle 4"/>
          <p:cNvSpPr>
            <a:spLocks noGrp="1" noChangeArrowheads="1"/>
          </p:cNvSpPr>
          <p:nvPr>
            <p:ph type="body" sz="half" idx="1"/>
          </p:nvPr>
        </p:nvSpPr>
        <p:spPr>
          <a:xfrm>
            <a:off x="395288" y="2492375"/>
            <a:ext cx="4191000" cy="3925888"/>
          </a:xfrm>
        </p:spPr>
        <p:txBody>
          <a:bodyPr/>
          <a:lstStyle/>
          <a:p>
            <a:pPr algn="ctr" eaLnBrk="1" hangingPunct="1">
              <a:lnSpc>
                <a:spcPct val="90000"/>
              </a:lnSpc>
              <a:buClr>
                <a:schemeClr val="tx1"/>
              </a:buClr>
              <a:buFont typeface="Wingdings" pitchFamily="2" charset="2"/>
              <a:buNone/>
            </a:pPr>
            <a:r>
              <a:rPr lang="es-MX" b="1" dirty="0" smtClean="0">
                <a:solidFill>
                  <a:srgbClr val="1818FF"/>
                </a:solidFill>
                <a:latin typeface="Century Gothic" pitchFamily="34" charset="0"/>
              </a:rPr>
              <a:t>STRÉS AGUDO</a:t>
            </a:r>
            <a:endParaRPr lang="es-MX" sz="2200" b="1" dirty="0" smtClean="0">
              <a:solidFill>
                <a:srgbClr val="1818FF"/>
              </a:solidFill>
              <a:latin typeface="Century Gothic" pitchFamily="34" charset="0"/>
            </a:endParaRPr>
          </a:p>
          <a:p>
            <a:pPr eaLnBrk="1" hangingPunct="1">
              <a:lnSpc>
                <a:spcPct val="90000"/>
              </a:lnSpc>
              <a:buClr>
                <a:srgbClr val="008000"/>
              </a:buClr>
              <a:buFont typeface="Wingdings" pitchFamily="2" charset="2"/>
              <a:buChar char="ü"/>
            </a:pPr>
            <a:r>
              <a:rPr lang="es-MX" b="1" dirty="0" smtClean="0">
                <a:latin typeface="Century Gothic" pitchFamily="34" charset="0"/>
              </a:rPr>
              <a:t>La presión estimula</a:t>
            </a:r>
          </a:p>
          <a:p>
            <a:pPr eaLnBrk="1" hangingPunct="1">
              <a:lnSpc>
                <a:spcPct val="90000"/>
              </a:lnSpc>
              <a:buClr>
                <a:srgbClr val="008000"/>
              </a:buClr>
              <a:buFont typeface="Wingdings" pitchFamily="2" charset="2"/>
              <a:buChar char="ü"/>
            </a:pPr>
            <a:r>
              <a:rPr lang="es-MX" b="1" dirty="0" smtClean="0">
                <a:latin typeface="Century Gothic" pitchFamily="34" charset="0"/>
              </a:rPr>
              <a:t>Es un reto físico y psicológico</a:t>
            </a:r>
          </a:p>
          <a:p>
            <a:pPr eaLnBrk="1" hangingPunct="1">
              <a:lnSpc>
                <a:spcPct val="90000"/>
              </a:lnSpc>
              <a:buClr>
                <a:srgbClr val="008000"/>
              </a:buClr>
              <a:buFont typeface="Wingdings" pitchFamily="2" charset="2"/>
              <a:buChar char="ü"/>
            </a:pPr>
            <a:r>
              <a:rPr lang="es-MX" b="1" dirty="0" smtClean="0">
                <a:latin typeface="Century Gothic" pitchFamily="34" charset="0"/>
              </a:rPr>
              <a:t>Motiva a aprender y superarse</a:t>
            </a:r>
          </a:p>
          <a:p>
            <a:pPr eaLnBrk="1" hangingPunct="1">
              <a:lnSpc>
                <a:spcPct val="90000"/>
              </a:lnSpc>
              <a:buClr>
                <a:srgbClr val="008000"/>
              </a:buClr>
              <a:buFont typeface="Wingdings" pitchFamily="2" charset="2"/>
              <a:buChar char="ü"/>
            </a:pPr>
            <a:r>
              <a:rPr lang="es-MX" b="1" dirty="0" smtClean="0">
                <a:latin typeface="Century Gothic" pitchFamily="34" charset="0"/>
              </a:rPr>
              <a:t>Se siente satisfacción</a:t>
            </a:r>
            <a:endParaRPr lang="es-ES" b="1" dirty="0" smtClean="0">
              <a:latin typeface="Century Gothic" pitchFamily="34" charset="0"/>
            </a:endParaRPr>
          </a:p>
        </p:txBody>
      </p:sp>
      <p:sp>
        <p:nvSpPr>
          <p:cNvPr id="19461" name="Rectangle 5"/>
          <p:cNvSpPr>
            <a:spLocks noGrp="1" noChangeArrowheads="1"/>
          </p:cNvSpPr>
          <p:nvPr>
            <p:ph type="body" sz="half" idx="2"/>
          </p:nvPr>
        </p:nvSpPr>
        <p:spPr>
          <a:xfrm>
            <a:off x="4859338" y="2565400"/>
            <a:ext cx="3971925" cy="4292600"/>
          </a:xfrm>
        </p:spPr>
        <p:txBody>
          <a:bodyPr/>
          <a:lstStyle/>
          <a:p>
            <a:pPr algn="ctr" eaLnBrk="1" hangingPunct="1">
              <a:lnSpc>
                <a:spcPct val="80000"/>
              </a:lnSpc>
              <a:buClr>
                <a:schemeClr val="tx1"/>
              </a:buClr>
              <a:buFont typeface="Wingdings" pitchFamily="2" charset="2"/>
              <a:buNone/>
            </a:pPr>
            <a:r>
              <a:rPr lang="es-MX" sz="2700" b="1" dirty="0" smtClean="0">
                <a:solidFill>
                  <a:srgbClr val="1818FF"/>
                </a:solidFill>
                <a:latin typeface="Century Gothic" pitchFamily="34" charset="0"/>
              </a:rPr>
              <a:t>ESTRÉS CRÓNICO</a:t>
            </a:r>
          </a:p>
          <a:p>
            <a:pPr eaLnBrk="1" hangingPunct="1">
              <a:lnSpc>
                <a:spcPct val="80000"/>
              </a:lnSpc>
              <a:buFont typeface="Wingdings" pitchFamily="2" charset="2"/>
              <a:buChar char="ü"/>
            </a:pPr>
            <a:r>
              <a:rPr lang="es-MX" sz="2700" b="1" dirty="0" smtClean="0">
                <a:latin typeface="Century Gothic" pitchFamily="34" charset="0"/>
              </a:rPr>
              <a:t>La presión aumenta la tensión</a:t>
            </a:r>
          </a:p>
          <a:p>
            <a:pPr eaLnBrk="1" hangingPunct="1">
              <a:lnSpc>
                <a:spcPct val="80000"/>
              </a:lnSpc>
              <a:buFont typeface="Wingdings" pitchFamily="2" charset="2"/>
              <a:buChar char="ü"/>
            </a:pPr>
            <a:r>
              <a:rPr lang="es-MX" sz="2700" b="1" dirty="0" smtClean="0">
                <a:latin typeface="Century Gothic" pitchFamily="34" charset="0"/>
              </a:rPr>
              <a:t>La capacidad física lo limita</a:t>
            </a:r>
          </a:p>
          <a:p>
            <a:pPr eaLnBrk="1" hangingPunct="1">
              <a:lnSpc>
                <a:spcPct val="80000"/>
              </a:lnSpc>
              <a:buFont typeface="Wingdings" pitchFamily="2" charset="2"/>
              <a:buChar char="ü"/>
            </a:pPr>
            <a:r>
              <a:rPr lang="es-MX" sz="2700" b="1" dirty="0" smtClean="0">
                <a:latin typeface="Century Gothic" pitchFamily="34" charset="0"/>
              </a:rPr>
              <a:t>Se bloquea y pierde el interés en aprender</a:t>
            </a:r>
          </a:p>
          <a:p>
            <a:pPr eaLnBrk="1" hangingPunct="1">
              <a:lnSpc>
                <a:spcPct val="80000"/>
              </a:lnSpc>
              <a:buFont typeface="Wingdings" pitchFamily="2" charset="2"/>
              <a:buChar char="ü"/>
            </a:pPr>
            <a:r>
              <a:rPr lang="es-MX" sz="2700" b="1" dirty="0" smtClean="0">
                <a:latin typeface="Century Gothic" pitchFamily="34" charset="0"/>
              </a:rPr>
              <a:t>Se vuelve una persona agotada e insatisfecha</a:t>
            </a:r>
          </a:p>
          <a:p>
            <a:pPr eaLnBrk="1" hangingPunct="1">
              <a:lnSpc>
                <a:spcPct val="80000"/>
              </a:lnSpc>
              <a:buFont typeface="Wingdings" pitchFamily="2" charset="2"/>
              <a:buNone/>
            </a:pPr>
            <a:endParaRPr lang="es-ES" sz="2700" dirty="0" smtClean="0">
              <a:latin typeface="Century Gothic" pitchFamily="34" charset="0"/>
            </a:endParaRPr>
          </a:p>
        </p:txBody>
      </p:sp>
      <p:sp>
        <p:nvSpPr>
          <p:cNvPr id="19462" name="Text Box 15"/>
          <p:cNvSpPr txBox="1">
            <a:spLocks noChangeArrowheads="1"/>
          </p:cNvSpPr>
          <p:nvPr/>
        </p:nvSpPr>
        <p:spPr bwMode="auto">
          <a:xfrm>
            <a:off x="2484438" y="6743700"/>
            <a:ext cx="1663700" cy="114300"/>
          </a:xfrm>
          <a:prstGeom prst="rect">
            <a:avLst/>
          </a:prstGeom>
          <a:noFill/>
          <a:ln w="9525">
            <a:noFill/>
            <a:miter lim="800000"/>
            <a:headEnd/>
            <a:tailEnd/>
          </a:ln>
        </p:spPr>
        <p:txBody>
          <a:bodyPr>
            <a:spAutoFit/>
          </a:bodyPr>
          <a:lstStyle/>
          <a:p>
            <a:pPr>
              <a:spcBef>
                <a:spcPct val="50000"/>
              </a:spcBef>
            </a:pPr>
            <a:r>
              <a:rPr lang="es-ES" sz="1000"/>
              <a:t>Foto La Nación 15/05/06</a:t>
            </a:r>
          </a:p>
        </p:txBody>
      </p:sp>
      <p:pic>
        <p:nvPicPr>
          <p:cNvPr id="19463" name="Picture 9" descr="PE01931_"/>
          <p:cNvPicPr>
            <a:picLocks noChangeAspect="1" noChangeArrowheads="1"/>
          </p:cNvPicPr>
          <p:nvPr/>
        </p:nvPicPr>
        <p:blipFill>
          <a:blip r:embed="rId3" cstate="print"/>
          <a:srcRect/>
          <a:stretch>
            <a:fillRect/>
          </a:stretch>
        </p:blipFill>
        <p:spPr bwMode="auto">
          <a:xfrm>
            <a:off x="2916238" y="4868863"/>
            <a:ext cx="1985962"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CO" b="1" u="sng" dirty="0" smtClean="0"/>
              <a:t>Consecuencias del </a:t>
            </a:r>
            <a:r>
              <a:rPr lang="es-CO" b="1" u="sng" dirty="0" err="1" smtClean="0"/>
              <a:t>mobbing</a:t>
            </a:r>
            <a:endParaRPr lang="es-CO" b="1" u="sng" dirty="0"/>
          </a:p>
        </p:txBody>
      </p:sp>
      <p:sp>
        <p:nvSpPr>
          <p:cNvPr id="50179" name="2 Rectángulo"/>
          <p:cNvSpPr>
            <a:spLocks noChangeArrowheads="1"/>
          </p:cNvSpPr>
          <p:nvPr/>
        </p:nvSpPr>
        <p:spPr bwMode="auto">
          <a:xfrm>
            <a:off x="827088" y="1166813"/>
            <a:ext cx="6030912" cy="5354637"/>
          </a:xfrm>
          <a:prstGeom prst="rect">
            <a:avLst/>
          </a:prstGeom>
          <a:noFill/>
          <a:ln w="9525">
            <a:noFill/>
            <a:miter lim="800000"/>
            <a:headEnd/>
            <a:tailEnd/>
          </a:ln>
        </p:spPr>
        <p:txBody>
          <a:bodyPr>
            <a:spAutoFit/>
          </a:bodyPr>
          <a:lstStyle/>
          <a:p>
            <a:endParaRPr lang="es-CO" dirty="0"/>
          </a:p>
          <a:p>
            <a:endParaRPr lang="es-CO" dirty="0"/>
          </a:p>
          <a:p>
            <a:endParaRPr lang="es-CO" dirty="0"/>
          </a:p>
          <a:p>
            <a:r>
              <a:rPr lang="es-CO" dirty="0"/>
              <a:t>•</a:t>
            </a:r>
            <a:r>
              <a:rPr lang="es-CO" sz="2400" b="1" u="sng" dirty="0"/>
              <a:t>Psicológicas</a:t>
            </a:r>
          </a:p>
          <a:p>
            <a:r>
              <a:rPr lang="es-CO" sz="2400" dirty="0"/>
              <a:t>–Síndrome de fatiga crónica</a:t>
            </a:r>
          </a:p>
          <a:p>
            <a:r>
              <a:rPr lang="es-CO" sz="2400" dirty="0"/>
              <a:t>•</a:t>
            </a:r>
            <a:r>
              <a:rPr lang="es-CO" sz="2400" b="1" u="sng" dirty="0"/>
              <a:t>Físicas</a:t>
            </a:r>
          </a:p>
          <a:p>
            <a:r>
              <a:rPr lang="es-CO" sz="2400" dirty="0"/>
              <a:t>–Trastornos funcionales</a:t>
            </a:r>
          </a:p>
          <a:p>
            <a:r>
              <a:rPr lang="es-CO" sz="2400" dirty="0"/>
              <a:t>•</a:t>
            </a:r>
            <a:r>
              <a:rPr lang="es-CO" sz="2400" b="1" u="sng" dirty="0"/>
              <a:t>Sociales</a:t>
            </a:r>
          </a:p>
          <a:p>
            <a:r>
              <a:rPr lang="es-CO" sz="2400" dirty="0"/>
              <a:t>–Abandono </a:t>
            </a:r>
          </a:p>
          <a:p>
            <a:r>
              <a:rPr lang="es-CO" sz="2400" dirty="0"/>
              <a:t>•</a:t>
            </a:r>
            <a:r>
              <a:rPr lang="es-CO" sz="2400" b="1" u="sng" dirty="0"/>
              <a:t>Organizacionales</a:t>
            </a:r>
          </a:p>
          <a:p>
            <a:r>
              <a:rPr lang="es-CO" sz="2400" dirty="0"/>
              <a:t>–</a:t>
            </a:r>
            <a:r>
              <a:rPr lang="es-CO" sz="2400" dirty="0" smtClean="0"/>
              <a:t>Ausentismo</a:t>
            </a:r>
            <a:endParaRPr lang="es-CO" sz="2400" dirty="0"/>
          </a:p>
          <a:p>
            <a:r>
              <a:rPr lang="es-CO" sz="2400" dirty="0"/>
              <a:t>•</a:t>
            </a:r>
            <a:r>
              <a:rPr lang="es-CO" sz="2400" b="1" u="sng" dirty="0"/>
              <a:t>Familiares</a:t>
            </a:r>
          </a:p>
          <a:p>
            <a:r>
              <a:rPr lang="es-CO" sz="2400" dirty="0"/>
              <a:t>–Conflictos</a:t>
            </a:r>
          </a:p>
          <a:p>
            <a:r>
              <a:rPr lang="es-CO" sz="2400" dirty="0"/>
              <a:t>•</a:t>
            </a:r>
            <a:r>
              <a:rPr lang="es-CO" sz="2400" b="1" u="sng" dirty="0"/>
              <a:t>Profesionales</a:t>
            </a:r>
          </a:p>
          <a:p>
            <a:r>
              <a:rPr lang="es-CO" sz="2400" dirty="0"/>
              <a:t>–Déficit de destrezas profesionales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8313" y="476250"/>
            <a:ext cx="7848600" cy="6555641"/>
          </a:xfrm>
          <a:prstGeom prst="rect">
            <a:avLst/>
          </a:prstGeom>
        </p:spPr>
        <p:txBody>
          <a:bodyPr>
            <a:spAutoFit/>
          </a:bodyPr>
          <a:lstStyle/>
          <a:p>
            <a:pPr>
              <a:defRPr/>
            </a:pPr>
            <a:endParaRPr lang="es-CO" sz="2400" dirty="0"/>
          </a:p>
          <a:p>
            <a:pPr>
              <a:defRPr/>
            </a:pPr>
            <a:r>
              <a:rPr lang="es-CO" sz="3600" b="1" u="sng" dirty="0"/>
              <a:t>Tipos de acoso psicológico</a:t>
            </a:r>
          </a:p>
          <a:p>
            <a:pPr>
              <a:defRPr/>
            </a:pPr>
            <a:endParaRPr lang="es-CO" sz="2400" dirty="0"/>
          </a:p>
          <a:p>
            <a:pPr>
              <a:defRPr/>
            </a:pPr>
            <a:r>
              <a:rPr lang="es-CO" sz="2400" u="sng" dirty="0" smtClean="0"/>
              <a:t>Entre </a:t>
            </a:r>
            <a:r>
              <a:rPr lang="es-CO" sz="2400" u="sng" dirty="0"/>
              <a:t>compañeros o acoso horizontal:</a:t>
            </a:r>
          </a:p>
          <a:p>
            <a:pPr>
              <a:defRPr/>
            </a:pPr>
            <a:endParaRPr lang="es-CO" sz="2400" u="sng" dirty="0"/>
          </a:p>
          <a:p>
            <a:pPr>
              <a:buFontTx/>
              <a:buChar char="-"/>
              <a:defRPr/>
            </a:pPr>
            <a:r>
              <a:rPr lang="es-CO" sz="2400" dirty="0"/>
              <a:t>Forzar a otro reciente a conformarse con las normas implícitas fijadas por la mayoría.</a:t>
            </a:r>
          </a:p>
          <a:p>
            <a:pPr>
              <a:defRPr/>
            </a:pPr>
            <a:endParaRPr lang="es-CO" sz="2400" dirty="0"/>
          </a:p>
          <a:p>
            <a:pPr>
              <a:buFontTx/>
              <a:buChar char="-"/>
              <a:defRPr/>
            </a:pPr>
            <a:r>
              <a:rPr lang="es-CO" sz="2400" dirty="0"/>
              <a:t>E</a:t>
            </a:r>
            <a:r>
              <a:rPr lang="es-CO" sz="2400" dirty="0" smtClean="0"/>
              <a:t>xista </a:t>
            </a:r>
            <a:r>
              <a:rPr lang="es-CO" sz="2400" dirty="0"/>
              <a:t>una enemistad de uno o varios compañeros.</a:t>
            </a:r>
          </a:p>
          <a:p>
            <a:pPr>
              <a:buFontTx/>
              <a:buChar char="-"/>
              <a:defRPr/>
            </a:pPr>
            <a:endParaRPr lang="es-CO" sz="2400" dirty="0"/>
          </a:p>
          <a:p>
            <a:pPr>
              <a:buFontTx/>
              <a:buChar char="-"/>
              <a:defRPr/>
            </a:pPr>
            <a:r>
              <a:rPr lang="es-CO" sz="2400" dirty="0"/>
              <a:t>Un grupo de trabajadores la toma con su compañero debido a la mera falta de trabajo o aburrimiento.</a:t>
            </a:r>
          </a:p>
          <a:p>
            <a:pPr>
              <a:defRPr/>
            </a:pPr>
            <a:endParaRPr lang="es-CO" sz="2400" dirty="0"/>
          </a:p>
          <a:p>
            <a:pPr>
              <a:buFontTx/>
              <a:buChar char="-"/>
              <a:defRPr/>
            </a:pPr>
            <a:r>
              <a:rPr lang="es-CO" sz="2400" dirty="0"/>
              <a:t>Se ataca a una persona minusválida o </a:t>
            </a:r>
            <a:r>
              <a:rPr lang="es-CO" sz="2400" dirty="0" smtClean="0"/>
              <a:t>débil porque </a:t>
            </a:r>
            <a:r>
              <a:rPr lang="es-CO" sz="2400" dirty="0"/>
              <a:t>entorpece el trabajo grupal.</a:t>
            </a:r>
          </a:p>
          <a:p>
            <a:pPr>
              <a:buFontTx/>
              <a:buChar char="-"/>
              <a:defRPr/>
            </a:pPr>
            <a:endParaRPr lang="es-CO" sz="2400" dirty="0"/>
          </a:p>
          <a:p>
            <a:pPr>
              <a:buFontTx/>
              <a:buChar char="-"/>
              <a:defRPr/>
            </a:pPr>
            <a:r>
              <a:rPr lang="es-CO" sz="2400" dirty="0"/>
              <a:t>Se rivaliza por la consecución de un puesto o ascenso.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Marcador de contenido"/>
          <p:cNvSpPr>
            <a:spLocks noGrp="1"/>
          </p:cNvSpPr>
          <p:nvPr>
            <p:ph idx="1"/>
          </p:nvPr>
        </p:nvSpPr>
        <p:spPr>
          <a:xfrm>
            <a:off x="457200" y="549275"/>
            <a:ext cx="8229600" cy="5318125"/>
          </a:xfrm>
        </p:spPr>
        <p:txBody>
          <a:bodyPr/>
          <a:lstStyle/>
          <a:p>
            <a:pPr>
              <a:buFont typeface="Wingdings" pitchFamily="2" charset="2"/>
              <a:buNone/>
            </a:pPr>
            <a:endParaRPr lang="es-CO" sz="2400" dirty="0" smtClean="0"/>
          </a:p>
          <a:p>
            <a:r>
              <a:rPr lang="es-CO" sz="3600" b="1" u="sng" dirty="0" smtClean="0"/>
              <a:t>Tipos de acoso psicológico</a:t>
            </a:r>
          </a:p>
          <a:p>
            <a:endParaRPr lang="es-CO" sz="2400" dirty="0" smtClean="0"/>
          </a:p>
          <a:p>
            <a:pPr marL="0" indent="0">
              <a:buNone/>
            </a:pPr>
            <a:r>
              <a:rPr lang="es-CO" sz="2400" u="sng" dirty="0" smtClean="0"/>
              <a:t>De un superior hacia algún subordinado o acoso vertical descendente:</a:t>
            </a:r>
          </a:p>
          <a:p>
            <a:pPr lvl="1"/>
            <a:r>
              <a:rPr lang="es-CO" sz="2400" dirty="0" smtClean="0"/>
              <a:t>–Acoso perverso: en el que existe una pretensión gratuita de destrucción del otro o de valoración del propio poder.</a:t>
            </a:r>
          </a:p>
          <a:p>
            <a:pPr lvl="1"/>
            <a:r>
              <a:rPr lang="es-CO" sz="2400" dirty="0" smtClean="0"/>
              <a:t>–Acoso estratégico: el objetivo es obligar al asalariado a marcharse de la empresa y evitar el procedimiento de despido.</a:t>
            </a:r>
          </a:p>
          <a:p>
            <a:r>
              <a:rPr lang="es-CO" sz="2400" dirty="0" smtClean="0"/>
              <a:t>–Acoso institucional: se utiliza como instrumento de gestión del conjunto del personal.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Marcador de contenido"/>
          <p:cNvSpPr>
            <a:spLocks noGrp="1"/>
          </p:cNvSpPr>
          <p:nvPr>
            <p:ph idx="1"/>
          </p:nvPr>
        </p:nvSpPr>
        <p:spPr>
          <a:xfrm>
            <a:off x="457200" y="620713"/>
            <a:ext cx="8229600" cy="5246687"/>
          </a:xfrm>
        </p:spPr>
        <p:txBody>
          <a:bodyPr/>
          <a:lstStyle/>
          <a:p>
            <a:endParaRPr lang="es-CO" sz="2400" dirty="0" smtClean="0"/>
          </a:p>
          <a:p>
            <a:endParaRPr lang="es-CO" sz="2400" dirty="0" smtClean="0"/>
          </a:p>
          <a:p>
            <a:r>
              <a:rPr lang="es-CO" sz="3600" b="1" u="sng" dirty="0" smtClean="0"/>
              <a:t>Tipos de acoso psicológico</a:t>
            </a:r>
          </a:p>
          <a:p>
            <a:endParaRPr lang="es-CO" sz="2400" dirty="0" smtClean="0"/>
          </a:p>
          <a:p>
            <a:pPr marL="0" indent="0">
              <a:buNone/>
            </a:pPr>
            <a:r>
              <a:rPr lang="es-CO" sz="2400" u="sng" dirty="0" smtClean="0"/>
              <a:t>De los subordinados hacia un superior o acoso vertical ascendente:</a:t>
            </a:r>
          </a:p>
          <a:p>
            <a:pPr marL="457200" lvl="1" indent="0">
              <a:buNone/>
            </a:pPr>
            <a:r>
              <a:rPr lang="es-CO" sz="2400" dirty="0" smtClean="0"/>
              <a:t>Al estar contra el nombramiento de un responsable o jefe con el que no están de acuerdo.</a:t>
            </a:r>
          </a:p>
          <a:p>
            <a:pPr marL="0" indent="0">
              <a:buNone/>
            </a:pPr>
            <a:r>
              <a:rPr lang="es-CO" sz="2400" dirty="0" smtClean="0"/>
              <a:t>Se rebelan contra la parcialidad, arrogancia o autoritarismo del propio jefe desencadenante del acoso</a:t>
            </a:r>
            <a:r>
              <a:rPr lang="es-CO" sz="3600" dirty="0" smtClean="0"/>
              <a:t>.</a:t>
            </a:r>
            <a:endParaRPr lang="es-CO"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sz="half" idx="1"/>
          </p:nvPr>
        </p:nvSpPr>
        <p:spPr>
          <a:xfrm>
            <a:off x="539750" y="1989138"/>
            <a:ext cx="4038600" cy="3886200"/>
          </a:xfrm>
        </p:spPr>
        <p:txBody>
          <a:bodyPr/>
          <a:lstStyle/>
          <a:p>
            <a:pPr>
              <a:buFont typeface="Wingdings" pitchFamily="2" charset="2"/>
              <a:buNone/>
            </a:pPr>
            <a:r>
              <a:rPr lang="es-CO" smtClean="0"/>
              <a:t>                                 </a:t>
            </a:r>
          </a:p>
        </p:txBody>
      </p:sp>
      <p:sp>
        <p:nvSpPr>
          <p:cNvPr id="54275" name="41 Marcador de contenido"/>
          <p:cNvSpPr>
            <a:spLocks noGrp="1"/>
          </p:cNvSpPr>
          <p:nvPr>
            <p:ph sz="half" idx="2"/>
          </p:nvPr>
        </p:nvSpPr>
        <p:spPr>
          <a:xfrm>
            <a:off x="4787900" y="1557338"/>
            <a:ext cx="4105275" cy="4427537"/>
          </a:xfrm>
        </p:spPr>
        <p:txBody>
          <a:bodyPr/>
          <a:lstStyle/>
          <a:p>
            <a:pPr>
              <a:buFont typeface="Wingdings" pitchFamily="2" charset="2"/>
              <a:buNone/>
            </a:pPr>
            <a:r>
              <a:rPr lang="es-CO" smtClean="0"/>
              <a:t>Estrés       Bajas labores intermitentes  aumenta la probabilidad de despido        estrés</a:t>
            </a:r>
          </a:p>
        </p:txBody>
      </p:sp>
      <p:sp>
        <p:nvSpPr>
          <p:cNvPr id="4" name="3 Rectángulo"/>
          <p:cNvSpPr/>
          <p:nvPr/>
        </p:nvSpPr>
        <p:spPr>
          <a:xfrm>
            <a:off x="539750" y="1125538"/>
            <a:ext cx="1152525"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dirty="0">
                <a:solidFill>
                  <a:schemeClr val="tx1"/>
                </a:solidFill>
              </a:rPr>
              <a:t>fases</a:t>
            </a:r>
          </a:p>
        </p:txBody>
      </p:sp>
      <p:sp>
        <p:nvSpPr>
          <p:cNvPr id="5" name="4 Rectángulo"/>
          <p:cNvSpPr/>
          <p:nvPr/>
        </p:nvSpPr>
        <p:spPr>
          <a:xfrm>
            <a:off x="2051050" y="1341438"/>
            <a:ext cx="1728788"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solidFill>
                  <a:schemeClr val="tx1"/>
                </a:solidFill>
              </a:rPr>
              <a:t>Incidente</a:t>
            </a:r>
            <a:r>
              <a:rPr lang="es-CO" dirty="0"/>
              <a:t> </a:t>
            </a:r>
          </a:p>
        </p:txBody>
      </p:sp>
      <p:sp>
        <p:nvSpPr>
          <p:cNvPr id="6" name="5 Rectángulo"/>
          <p:cNvSpPr/>
          <p:nvPr/>
        </p:nvSpPr>
        <p:spPr>
          <a:xfrm>
            <a:off x="2124075" y="1951038"/>
            <a:ext cx="1655763"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solidFill>
                  <a:schemeClr val="tx1"/>
                </a:solidFill>
              </a:rPr>
              <a:t>acoso </a:t>
            </a:r>
          </a:p>
        </p:txBody>
      </p:sp>
      <p:sp>
        <p:nvSpPr>
          <p:cNvPr id="10" name="9 Rectángulo"/>
          <p:cNvSpPr/>
          <p:nvPr/>
        </p:nvSpPr>
        <p:spPr>
          <a:xfrm>
            <a:off x="2051050" y="2565400"/>
            <a:ext cx="1728788"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solidFill>
                  <a:schemeClr val="tx1"/>
                </a:solidFill>
              </a:rPr>
              <a:t>Intervención</a:t>
            </a:r>
            <a:r>
              <a:rPr lang="es-CO" dirty="0"/>
              <a:t> </a:t>
            </a:r>
            <a:r>
              <a:rPr lang="es-CO" dirty="0">
                <a:solidFill>
                  <a:schemeClr val="tx1"/>
                </a:solidFill>
              </a:rPr>
              <a:t>direccional</a:t>
            </a:r>
          </a:p>
        </p:txBody>
      </p:sp>
      <p:sp>
        <p:nvSpPr>
          <p:cNvPr id="11" name="10 Rectángulo"/>
          <p:cNvSpPr/>
          <p:nvPr/>
        </p:nvSpPr>
        <p:spPr>
          <a:xfrm>
            <a:off x="2051050" y="3357563"/>
            <a:ext cx="1728788"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solidFill>
                  <a:schemeClr val="tx1"/>
                </a:solidFill>
              </a:rPr>
              <a:t>ayuda</a:t>
            </a:r>
          </a:p>
        </p:txBody>
      </p:sp>
      <p:sp>
        <p:nvSpPr>
          <p:cNvPr id="12" name="11 Rectángulo"/>
          <p:cNvSpPr/>
          <p:nvPr/>
        </p:nvSpPr>
        <p:spPr>
          <a:xfrm>
            <a:off x="1979613" y="4221163"/>
            <a:ext cx="18002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dirty="0">
                <a:solidFill>
                  <a:schemeClr val="tx1"/>
                </a:solidFill>
              </a:rPr>
              <a:t>Abandono</a:t>
            </a:r>
            <a:r>
              <a:rPr lang="es-CO" dirty="0"/>
              <a:t> </a:t>
            </a:r>
            <a:r>
              <a:rPr lang="es-CO" dirty="0">
                <a:solidFill>
                  <a:schemeClr val="tx1"/>
                </a:solidFill>
              </a:rPr>
              <a:t>de la organización</a:t>
            </a:r>
          </a:p>
        </p:txBody>
      </p:sp>
      <p:cxnSp>
        <p:nvCxnSpPr>
          <p:cNvPr id="14" name="13 Conector recto"/>
          <p:cNvCxnSpPr/>
          <p:nvPr/>
        </p:nvCxnSpPr>
        <p:spPr>
          <a:xfrm>
            <a:off x="1187450" y="1844675"/>
            <a:ext cx="0" cy="2952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a:endCxn id="6" idx="1"/>
          </p:cNvCxnSpPr>
          <p:nvPr/>
        </p:nvCxnSpPr>
        <p:spPr>
          <a:xfrm flipV="1">
            <a:off x="1258888" y="2185988"/>
            <a:ext cx="865187"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258888" y="2924175"/>
            <a:ext cx="792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258888" y="3716338"/>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258888" y="4292600"/>
            <a:ext cx="792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4" idx="3"/>
          </p:cNvCxnSpPr>
          <p:nvPr/>
        </p:nvCxnSpPr>
        <p:spPr>
          <a:xfrm>
            <a:off x="1692275" y="1412875"/>
            <a:ext cx="287338"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42 Flecha derecha"/>
          <p:cNvSpPr/>
          <p:nvPr/>
        </p:nvSpPr>
        <p:spPr>
          <a:xfrm>
            <a:off x="5940425" y="1773238"/>
            <a:ext cx="50323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4" name="43 Flecha derecha"/>
          <p:cNvSpPr/>
          <p:nvPr/>
        </p:nvSpPr>
        <p:spPr>
          <a:xfrm>
            <a:off x="4643438" y="2636838"/>
            <a:ext cx="50482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5" name="44 Flecha derecha"/>
          <p:cNvSpPr/>
          <p:nvPr/>
        </p:nvSpPr>
        <p:spPr>
          <a:xfrm>
            <a:off x="6588125" y="3500438"/>
            <a:ext cx="50482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Marcador de contenido"/>
          <p:cNvSpPr>
            <a:spLocks noGrp="1"/>
          </p:cNvSpPr>
          <p:nvPr>
            <p:ph idx="1"/>
          </p:nvPr>
        </p:nvSpPr>
        <p:spPr>
          <a:xfrm>
            <a:off x="457200" y="476250"/>
            <a:ext cx="8229600" cy="5391150"/>
          </a:xfrm>
        </p:spPr>
        <p:txBody>
          <a:bodyPr/>
          <a:lstStyle/>
          <a:p>
            <a:pPr>
              <a:buFont typeface="Wingdings" pitchFamily="2" charset="2"/>
              <a:buNone/>
            </a:pPr>
            <a:r>
              <a:rPr lang="es-CO" sz="3600" b="1" u="sng" dirty="0" smtClean="0"/>
              <a:t>¿Qué respuestas da la organización?</a:t>
            </a:r>
          </a:p>
          <a:p>
            <a:endParaRPr lang="es-CO" dirty="0" smtClean="0"/>
          </a:p>
          <a:p>
            <a:r>
              <a:rPr lang="es-CO" dirty="0" smtClean="0"/>
              <a:t>•El humor o sarcasmos a costa de otro como parte de la naturaleza humana.</a:t>
            </a:r>
          </a:p>
          <a:p>
            <a:r>
              <a:rPr lang="es-CO" dirty="0" smtClean="0"/>
              <a:t>•La falta de madurez de los involucrados.</a:t>
            </a:r>
          </a:p>
          <a:p>
            <a:r>
              <a:rPr lang="es-CO" dirty="0" smtClean="0"/>
              <a:t>•La naturaleza conflictiva de las relaciones humanas.</a:t>
            </a:r>
          </a:p>
          <a:p>
            <a:r>
              <a:rPr lang="es-CO" dirty="0" smtClean="0"/>
              <a:t>•La mano dura como estrategia de trabajo.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p:txBody>
          <a:bodyPr/>
          <a:lstStyle/>
          <a:p>
            <a:r>
              <a:rPr lang="es-CO" b="1" u="sng" dirty="0" smtClean="0"/>
              <a:t> Evaluar los riesgos </a:t>
            </a:r>
          </a:p>
        </p:txBody>
      </p:sp>
      <p:sp>
        <p:nvSpPr>
          <p:cNvPr id="57347" name="3 Marcador de contenido"/>
          <p:cNvSpPr>
            <a:spLocks noGrp="1"/>
          </p:cNvSpPr>
          <p:nvPr>
            <p:ph sz="half" idx="1"/>
          </p:nvPr>
        </p:nvSpPr>
        <p:spPr/>
        <p:txBody>
          <a:bodyPr/>
          <a:lstStyle/>
          <a:p>
            <a:endParaRPr lang="es-CO" smtClean="0"/>
          </a:p>
          <a:p>
            <a:r>
              <a:rPr lang="es-CO" sz="2000" b="1" smtClean="0"/>
              <a:t>Condiciones de trabajo	</a:t>
            </a:r>
          </a:p>
          <a:p>
            <a:endParaRPr lang="es-CO" sz="2000" smtClean="0"/>
          </a:p>
          <a:p>
            <a:r>
              <a:rPr lang="es-CO" sz="2000" b="1" smtClean="0"/>
              <a:t>Sistemas de gestión de conflictos</a:t>
            </a:r>
          </a:p>
          <a:p>
            <a:endParaRPr lang="es-CO" smtClean="0"/>
          </a:p>
          <a:p>
            <a:r>
              <a:rPr lang="es-CO" sz="2000" b="1" smtClean="0"/>
              <a:t>Incidencia y prevalencia del mobbing</a:t>
            </a:r>
            <a:r>
              <a:rPr lang="es-CO" b="1" smtClean="0"/>
              <a:t>	</a:t>
            </a:r>
          </a:p>
          <a:p>
            <a:pPr>
              <a:buFont typeface="Wingdings" pitchFamily="2" charset="2"/>
              <a:buNone/>
            </a:pPr>
            <a:r>
              <a:rPr lang="es-CO" b="1" smtClean="0"/>
              <a:t>	</a:t>
            </a:r>
            <a:endParaRPr lang="es-CO" smtClean="0"/>
          </a:p>
          <a:p>
            <a:r>
              <a:rPr lang="es-CO" sz="2000" b="1" smtClean="0"/>
              <a:t>Efectos y consecuencias sobre la salud</a:t>
            </a:r>
            <a:r>
              <a:rPr lang="es-CO" b="1" smtClean="0"/>
              <a:t>	</a:t>
            </a:r>
          </a:p>
          <a:p>
            <a:endParaRPr lang="es-CO" b="1" smtClean="0"/>
          </a:p>
          <a:p>
            <a:endParaRPr lang="es-CO" b="1" smtClean="0"/>
          </a:p>
        </p:txBody>
      </p:sp>
      <p:sp>
        <p:nvSpPr>
          <p:cNvPr id="57348" name="4 Marcador de contenido"/>
          <p:cNvSpPr>
            <a:spLocks noGrp="1"/>
          </p:cNvSpPr>
          <p:nvPr>
            <p:ph sz="half" idx="2"/>
          </p:nvPr>
        </p:nvSpPr>
        <p:spPr>
          <a:xfrm>
            <a:off x="4716463" y="2060575"/>
            <a:ext cx="4103687" cy="3806825"/>
          </a:xfrm>
        </p:spPr>
        <p:txBody>
          <a:bodyPr/>
          <a:lstStyle/>
          <a:p>
            <a:endParaRPr lang="es-CO" b="1" smtClean="0"/>
          </a:p>
          <a:p>
            <a:r>
              <a:rPr lang="es-CO" sz="2000" b="1" smtClean="0"/>
              <a:t>Listas de control sobre condiciones de trabajo</a:t>
            </a:r>
          </a:p>
          <a:p>
            <a:r>
              <a:rPr lang="es-CO" sz="2000" b="1" smtClean="0"/>
              <a:t>Listas chequeo, Cuestionarios de destrezas de negociación, Test de asertividad, Escala de estrategias de afrontamiento	</a:t>
            </a:r>
          </a:p>
          <a:p>
            <a:endParaRPr lang="es-CO" sz="2000" b="1" smtClean="0"/>
          </a:p>
          <a:p>
            <a:r>
              <a:rPr lang="es-CO" sz="2000" b="1" smtClean="0"/>
              <a:t>Test de Salud Total</a:t>
            </a:r>
          </a:p>
          <a:p>
            <a:pPr>
              <a:buFont typeface="Wingdings" pitchFamily="2" charset="2"/>
              <a:buNone/>
            </a:pPr>
            <a:r>
              <a:rPr lang="es-CO" sz="2000" b="1" smtClean="0"/>
              <a:t>Cuestionario General de Salud </a:t>
            </a:r>
            <a:r>
              <a:rPr lang="es-CO" sz="2000" smtClean="0"/>
              <a:t>	</a:t>
            </a:r>
          </a:p>
          <a:p>
            <a:pPr>
              <a:buFont typeface="Wingdings" pitchFamily="2" charset="2"/>
              <a:buNone/>
            </a:pPr>
            <a:r>
              <a:rPr lang="es-CO" sz="2000" smtClean="0"/>
              <a:t>	</a:t>
            </a:r>
          </a:p>
          <a:p>
            <a:endParaRPr lang="es-CO" sz="20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539750" y="476250"/>
            <a:ext cx="8229600" cy="1371600"/>
          </a:xfrm>
        </p:spPr>
        <p:txBody>
          <a:bodyPr/>
          <a:lstStyle/>
          <a:p>
            <a:r>
              <a:rPr lang="es-CO" b="1" u="sng" dirty="0" smtClean="0"/>
              <a:t>Planificación de la prevención </a:t>
            </a:r>
          </a:p>
        </p:txBody>
      </p:sp>
      <p:sp>
        <p:nvSpPr>
          <p:cNvPr id="6" name="5 Elipse"/>
          <p:cNvSpPr/>
          <p:nvPr/>
        </p:nvSpPr>
        <p:spPr>
          <a:xfrm>
            <a:off x="611188" y="1773238"/>
            <a:ext cx="1584325" cy="14398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O" dirty="0"/>
              <a:t>objetivos</a:t>
            </a:r>
          </a:p>
        </p:txBody>
      </p:sp>
      <p:sp>
        <p:nvSpPr>
          <p:cNvPr id="7" name="6 Elipse"/>
          <p:cNvSpPr/>
          <p:nvPr/>
        </p:nvSpPr>
        <p:spPr>
          <a:xfrm>
            <a:off x="179388" y="5273675"/>
            <a:ext cx="2952750" cy="15843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O" sz="1400" b="1" dirty="0"/>
              <a:t>ESPECIFICACIONES </a:t>
            </a:r>
          </a:p>
          <a:p>
            <a:pPr>
              <a:defRPr/>
            </a:pPr>
            <a:r>
              <a:rPr lang="es-CO" sz="1400" b="1" dirty="0"/>
              <a:t>Convenios de Clima Laboral</a:t>
            </a:r>
            <a:endParaRPr lang="es-CO" sz="1400" dirty="0"/>
          </a:p>
        </p:txBody>
      </p:sp>
      <p:sp>
        <p:nvSpPr>
          <p:cNvPr id="58373" name="7 Rectángulo"/>
          <p:cNvSpPr>
            <a:spLocks noChangeArrowheads="1"/>
          </p:cNvSpPr>
          <p:nvPr/>
        </p:nvSpPr>
        <p:spPr bwMode="auto">
          <a:xfrm>
            <a:off x="2700338" y="1773238"/>
            <a:ext cx="5040312" cy="830262"/>
          </a:xfrm>
          <a:prstGeom prst="rect">
            <a:avLst/>
          </a:prstGeom>
          <a:noFill/>
          <a:ln w="9525">
            <a:noFill/>
            <a:miter lim="800000"/>
            <a:headEnd/>
            <a:tailEnd/>
          </a:ln>
        </p:spPr>
        <p:txBody>
          <a:bodyPr>
            <a:spAutoFit/>
          </a:bodyPr>
          <a:lstStyle/>
          <a:p>
            <a:r>
              <a:rPr lang="es-CO" sz="1600" b="1" dirty="0"/>
              <a:t>PRIMARIO:</a:t>
            </a:r>
          </a:p>
          <a:p>
            <a:r>
              <a:rPr lang="es-CO" sz="1600" b="1" dirty="0"/>
              <a:t>-Reducir incidencia acoso</a:t>
            </a:r>
          </a:p>
          <a:p>
            <a:r>
              <a:rPr lang="es-CO" sz="1600" b="1" dirty="0"/>
              <a:t>-Promocionar conductas saludables</a:t>
            </a:r>
          </a:p>
        </p:txBody>
      </p:sp>
      <p:sp>
        <p:nvSpPr>
          <p:cNvPr id="9" name="8 Rectángulo"/>
          <p:cNvSpPr/>
          <p:nvPr/>
        </p:nvSpPr>
        <p:spPr>
          <a:xfrm>
            <a:off x="6875463" y="1773238"/>
            <a:ext cx="1944687" cy="1150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s-CO" sz="1400" b="1" dirty="0">
                <a:solidFill>
                  <a:schemeClr val="tx1"/>
                </a:solidFill>
              </a:rPr>
              <a:t>Modificar condiciones</a:t>
            </a:r>
          </a:p>
          <a:p>
            <a:pPr>
              <a:defRPr/>
            </a:pPr>
            <a:r>
              <a:rPr lang="es-CO" sz="1400" b="1" dirty="0">
                <a:solidFill>
                  <a:schemeClr val="tx1"/>
                </a:solidFill>
              </a:rPr>
              <a:t>Trabajo</a:t>
            </a:r>
          </a:p>
          <a:p>
            <a:pPr>
              <a:defRPr/>
            </a:pPr>
            <a:r>
              <a:rPr lang="es-CO" sz="1400" b="1" dirty="0">
                <a:solidFill>
                  <a:schemeClr val="tx1"/>
                </a:solidFill>
              </a:rPr>
              <a:t>-Informar y sensibilizar</a:t>
            </a:r>
          </a:p>
          <a:p>
            <a:pPr>
              <a:defRPr/>
            </a:pPr>
            <a:r>
              <a:rPr lang="es-CO" sz="1400" b="1" dirty="0">
                <a:solidFill>
                  <a:schemeClr val="tx1"/>
                </a:solidFill>
              </a:rPr>
              <a:t>-Formar</a:t>
            </a:r>
          </a:p>
        </p:txBody>
      </p:sp>
      <p:sp>
        <p:nvSpPr>
          <p:cNvPr id="58375" name="9 Rectángulo"/>
          <p:cNvSpPr>
            <a:spLocks noChangeArrowheads="1"/>
          </p:cNvSpPr>
          <p:nvPr/>
        </p:nvSpPr>
        <p:spPr bwMode="auto">
          <a:xfrm>
            <a:off x="2627313" y="2828925"/>
            <a:ext cx="3673475" cy="862013"/>
          </a:xfrm>
          <a:prstGeom prst="rect">
            <a:avLst/>
          </a:prstGeom>
          <a:noFill/>
          <a:ln w="9525">
            <a:noFill/>
            <a:miter lim="800000"/>
            <a:headEnd/>
            <a:tailEnd/>
          </a:ln>
        </p:spPr>
        <p:txBody>
          <a:bodyPr>
            <a:spAutoFit/>
          </a:bodyPr>
          <a:lstStyle/>
          <a:p>
            <a:endParaRPr lang="es-CO" b="1"/>
          </a:p>
          <a:p>
            <a:r>
              <a:rPr lang="es-CO" sz="1600" b="1"/>
              <a:t>SECUNDARIO:</a:t>
            </a:r>
          </a:p>
          <a:p>
            <a:r>
              <a:rPr lang="es-CO" sz="1600"/>
              <a:t>-</a:t>
            </a:r>
            <a:r>
              <a:rPr lang="es-CO" sz="1600" b="1"/>
              <a:t>Reducir prevalencia acoso</a:t>
            </a:r>
            <a:endParaRPr lang="es-CO" sz="1600"/>
          </a:p>
        </p:txBody>
      </p:sp>
      <p:sp>
        <p:nvSpPr>
          <p:cNvPr id="11" name="10 Rectángulo"/>
          <p:cNvSpPr/>
          <p:nvPr/>
        </p:nvSpPr>
        <p:spPr>
          <a:xfrm>
            <a:off x="6732588" y="3284538"/>
            <a:ext cx="2016125" cy="5048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s-CO" sz="1400" b="1" dirty="0">
                <a:solidFill>
                  <a:schemeClr val="tx1"/>
                </a:solidFill>
              </a:rPr>
              <a:t>Diagnóstico precoz</a:t>
            </a:r>
          </a:p>
        </p:txBody>
      </p:sp>
      <p:sp>
        <p:nvSpPr>
          <p:cNvPr id="58377" name="11 Rectángulo"/>
          <p:cNvSpPr>
            <a:spLocks noChangeArrowheads="1"/>
          </p:cNvSpPr>
          <p:nvPr/>
        </p:nvSpPr>
        <p:spPr bwMode="auto">
          <a:xfrm>
            <a:off x="2700338" y="3933825"/>
            <a:ext cx="2879725" cy="830263"/>
          </a:xfrm>
          <a:prstGeom prst="rect">
            <a:avLst/>
          </a:prstGeom>
          <a:noFill/>
          <a:ln w="9525">
            <a:noFill/>
            <a:miter lim="800000"/>
            <a:headEnd/>
            <a:tailEnd/>
          </a:ln>
        </p:spPr>
        <p:txBody>
          <a:bodyPr>
            <a:spAutoFit/>
          </a:bodyPr>
          <a:lstStyle/>
          <a:p>
            <a:r>
              <a:rPr lang="es-CO" sz="1600" b="1"/>
              <a:t>TERCIARIO:</a:t>
            </a:r>
          </a:p>
          <a:p>
            <a:r>
              <a:rPr lang="es-CO" sz="1600" b="1"/>
              <a:t>-Rehabilitar personas afectadas</a:t>
            </a:r>
            <a:endParaRPr lang="es-CO" sz="1600"/>
          </a:p>
        </p:txBody>
      </p:sp>
      <p:sp>
        <p:nvSpPr>
          <p:cNvPr id="14" name="13 Rectángulo"/>
          <p:cNvSpPr/>
          <p:nvPr/>
        </p:nvSpPr>
        <p:spPr>
          <a:xfrm>
            <a:off x="6227763" y="4076700"/>
            <a:ext cx="2665412" cy="8651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s-CO" sz="1400" b="1" dirty="0"/>
              <a:t>Sistemas rehabilitación y</a:t>
            </a:r>
          </a:p>
          <a:p>
            <a:pPr>
              <a:defRPr/>
            </a:pPr>
            <a:r>
              <a:rPr lang="es-CO" sz="1400" b="1" dirty="0"/>
              <a:t>Reinserción</a:t>
            </a:r>
          </a:p>
          <a:p>
            <a:pPr>
              <a:defRPr/>
            </a:pPr>
            <a:r>
              <a:rPr lang="es-CO" sz="1400" b="1" dirty="0"/>
              <a:t>-Sistemas de mediación</a:t>
            </a:r>
          </a:p>
        </p:txBody>
      </p:sp>
      <p:sp>
        <p:nvSpPr>
          <p:cNvPr id="15" name="14 Rectángulo"/>
          <p:cNvSpPr/>
          <p:nvPr/>
        </p:nvSpPr>
        <p:spPr>
          <a:xfrm>
            <a:off x="5940425" y="5661025"/>
            <a:ext cx="3024188"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s-CO" sz="1600" b="1" dirty="0"/>
              <a:t>Modalidades, recursos y procedimientos</a:t>
            </a:r>
            <a:endParaRPr lang="es-CO"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defRPr/>
            </a:pPr>
            <a:r>
              <a:rPr lang="es-ES" sz="3600" b="1" u="sng" dirty="0" smtClean="0"/>
              <a:t>Síndrome de </a:t>
            </a:r>
            <a:r>
              <a:rPr lang="es-ES" sz="3600" b="1" u="sng" dirty="0" err="1" smtClean="0"/>
              <a:t>Burnout</a:t>
            </a:r>
            <a:endParaRPr lang="es-ES" sz="3600" b="1" u="sng" dirty="0" smtClean="0"/>
          </a:p>
        </p:txBody>
      </p:sp>
      <p:sp>
        <p:nvSpPr>
          <p:cNvPr id="61443" name="Rectangle 3"/>
          <p:cNvSpPr>
            <a:spLocks noGrp="1" noChangeArrowheads="1"/>
          </p:cNvSpPr>
          <p:nvPr>
            <p:ph idx="1"/>
          </p:nvPr>
        </p:nvSpPr>
        <p:spPr/>
        <p:txBody>
          <a:bodyPr/>
          <a:lstStyle/>
          <a:p>
            <a:pPr algn="just">
              <a:buFontTx/>
              <a:buNone/>
            </a:pPr>
            <a:r>
              <a:rPr lang="es-ES" smtClean="0">
                <a:solidFill>
                  <a:srgbClr val="FF9900"/>
                </a:solidFill>
              </a:rPr>
              <a:t>   </a:t>
            </a:r>
          </a:p>
          <a:p>
            <a:endParaRPr lang="es-ES" smtClean="0">
              <a:solidFill>
                <a:srgbClr val="FF9900"/>
              </a:solidFill>
            </a:endParaRPr>
          </a:p>
        </p:txBody>
      </p:sp>
      <p:sp>
        <p:nvSpPr>
          <p:cNvPr id="61444" name="5 Marcador de número de diapositiva"/>
          <p:cNvSpPr>
            <a:spLocks noGrp="1"/>
          </p:cNvSpPr>
          <p:nvPr>
            <p:ph type="sldNum" sz="quarter" idx="11"/>
          </p:nvPr>
        </p:nvSpPr>
        <p:spPr>
          <a:xfrm>
            <a:off x="457200" y="6245225"/>
            <a:ext cx="2133600" cy="476250"/>
          </a:xfrm>
          <a:noFill/>
        </p:spPr>
        <p:txBody>
          <a:bodyPr/>
          <a:lstStyle/>
          <a:p>
            <a:pPr algn="l"/>
            <a:fld id="{9964B9DC-F21B-48FC-9607-C6D456CE3F74}" type="slidenum">
              <a:rPr lang="es-ES_tradnl" smtClean="0">
                <a:latin typeface="Arial" charset="0"/>
              </a:rPr>
              <a:pPr algn="l"/>
              <a:t>48</a:t>
            </a:fld>
            <a:endParaRPr lang="es-ES_tradnl" smtClean="0">
              <a:latin typeface="Arial" charset="0"/>
            </a:endParaRPr>
          </a:p>
        </p:txBody>
      </p:sp>
      <p:pic>
        <p:nvPicPr>
          <p:cNvPr id="61445" name="Picture 11" descr="j0199283"/>
          <p:cNvPicPr>
            <a:picLocks noChangeAspect="1" noChangeArrowheads="1"/>
          </p:cNvPicPr>
          <p:nvPr/>
        </p:nvPicPr>
        <p:blipFill>
          <a:blip r:embed="rId3" cstate="print"/>
          <a:srcRect/>
          <a:stretch>
            <a:fillRect/>
          </a:stretch>
        </p:blipFill>
        <p:spPr bwMode="auto">
          <a:xfrm>
            <a:off x="5724525" y="4646613"/>
            <a:ext cx="2916238" cy="1962150"/>
          </a:xfrm>
          <a:prstGeom prst="rect">
            <a:avLst/>
          </a:prstGeom>
          <a:noFill/>
          <a:ln w="9525">
            <a:noFill/>
            <a:miter lim="800000"/>
            <a:headEnd/>
            <a:tailEnd/>
          </a:ln>
        </p:spPr>
      </p:pic>
      <p:sp>
        <p:nvSpPr>
          <p:cNvPr id="61446" name="5 Rectángulo"/>
          <p:cNvSpPr>
            <a:spLocks noChangeArrowheads="1"/>
          </p:cNvSpPr>
          <p:nvPr/>
        </p:nvSpPr>
        <p:spPr bwMode="auto">
          <a:xfrm>
            <a:off x="250825" y="2625725"/>
            <a:ext cx="8424863" cy="2374900"/>
          </a:xfrm>
          <a:prstGeom prst="rect">
            <a:avLst/>
          </a:prstGeom>
          <a:noFill/>
          <a:ln w="9525">
            <a:noFill/>
            <a:miter lim="800000"/>
            <a:headEnd/>
            <a:tailEnd/>
          </a:ln>
        </p:spPr>
        <p:txBody>
          <a:bodyPr>
            <a:spAutoFit/>
          </a:bodyPr>
          <a:lstStyle/>
          <a:p>
            <a:pPr marL="457200" indent="-457200">
              <a:spcBef>
                <a:spcPts val="500"/>
              </a:spcBef>
              <a:spcAft>
                <a:spcPts val="500"/>
              </a:spcAft>
              <a:buClr>
                <a:srgbClr val="A50021"/>
              </a:buClr>
              <a:buSzPct val="75000"/>
            </a:pPr>
            <a:r>
              <a:rPr lang="es-ES_tradnl" sz="2800" dirty="0"/>
              <a:t>    Suele producirse en  profesionales dedicados a la enseñanza, el cuidado de la salud y la seguridad, sometidos a un estrés emocional crónico.</a:t>
            </a:r>
          </a:p>
          <a:p>
            <a:pPr marL="457200" indent="-457200">
              <a:spcBef>
                <a:spcPts val="500"/>
              </a:spcBef>
              <a:spcAft>
                <a:spcPts val="500"/>
              </a:spcAft>
              <a:buClr>
                <a:srgbClr val="A50021"/>
              </a:buClr>
              <a:buSzPct val="75000"/>
            </a:pPr>
            <a:r>
              <a:rPr lang="es-ES_tradnl" sz="2800" dirty="0"/>
              <a:t>	“</a:t>
            </a:r>
            <a:r>
              <a:rPr lang="es-ES_tradnl" sz="2800" b="1" dirty="0"/>
              <a:t>Síndrome del quemado</a:t>
            </a:r>
            <a:r>
              <a:rPr lang="es-ES_tradnl" sz="2800" dirty="0"/>
              <a: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457200" y="1720850"/>
          <a:ext cx="8077200" cy="4451350"/>
        </p:xfrm>
        <a:graphic>
          <a:graphicData uri="http://schemas.openxmlformats.org/presentationml/2006/ole">
            <mc:AlternateContent xmlns:mc="http://schemas.openxmlformats.org/markup-compatibility/2006">
              <mc:Choice xmlns:v="urn:schemas-microsoft-com:vml" Requires="v">
                <p:oleObj spid="_x0000_s8217"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20850"/>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7" name="Rectangle 3"/>
          <p:cNvSpPr>
            <a:spLocks noChangeArrowheads="1"/>
          </p:cNvSpPr>
          <p:nvPr/>
        </p:nvSpPr>
        <p:spPr bwMode="auto">
          <a:xfrm>
            <a:off x="2776538" y="2319338"/>
            <a:ext cx="9144000" cy="0"/>
          </a:xfrm>
          <a:prstGeom prst="rect">
            <a:avLst/>
          </a:prstGeom>
          <a:noFill/>
          <a:ln w="9525">
            <a:noFill/>
            <a:miter lim="800000"/>
            <a:headEnd/>
            <a:tailEnd/>
          </a:ln>
        </p:spPr>
        <p:txBody>
          <a:bodyPr>
            <a:spAutoFit/>
          </a:bodyPr>
          <a:lstStyle/>
          <a:p>
            <a:endParaRPr lang="es-CO"/>
          </a:p>
        </p:txBody>
      </p:sp>
      <p:sp>
        <p:nvSpPr>
          <p:cNvPr id="6149" name="Rectangle 8"/>
          <p:cNvSpPr>
            <a:spLocks noChangeArrowheads="1"/>
          </p:cNvSpPr>
          <p:nvPr/>
        </p:nvSpPr>
        <p:spPr bwMode="auto">
          <a:xfrm>
            <a:off x="684213" y="1989138"/>
            <a:ext cx="7772400" cy="4319587"/>
          </a:xfrm>
          <a:prstGeom prst="rect">
            <a:avLst/>
          </a:prstGeom>
          <a:noFill/>
          <a:ln w="9525">
            <a:noFill/>
            <a:miter lim="800000"/>
            <a:headEnd/>
            <a:tailEnd/>
          </a:ln>
        </p:spPr>
        <p:txBody>
          <a:bodyPr/>
          <a:lstStyle/>
          <a:p>
            <a:pPr marL="457200" indent="-457200">
              <a:spcBef>
                <a:spcPts val="500"/>
              </a:spcBef>
              <a:spcAft>
                <a:spcPts val="500"/>
              </a:spcAft>
              <a:buClr>
                <a:srgbClr val="A50021"/>
              </a:buClr>
              <a:buSzPct val="75000"/>
              <a:buFont typeface="Wingdings" pitchFamily="2" charset="2"/>
              <a:buChar char="n"/>
            </a:pPr>
            <a:r>
              <a:rPr lang="es-ES_tradnl" sz="2800">
                <a:cs typeface="Arial" charset="0"/>
              </a:rPr>
              <a:t>La escasez de personal</a:t>
            </a:r>
          </a:p>
          <a:p>
            <a:pPr marL="457200" indent="-457200">
              <a:spcBef>
                <a:spcPts val="500"/>
              </a:spcBef>
              <a:spcAft>
                <a:spcPts val="500"/>
              </a:spcAft>
              <a:buClr>
                <a:srgbClr val="A50021"/>
              </a:buClr>
              <a:buSzPct val="75000"/>
              <a:buFont typeface="Wingdings" pitchFamily="2" charset="2"/>
              <a:buChar char="n"/>
            </a:pPr>
            <a:r>
              <a:rPr lang="es-ES_tradnl" sz="2800">
                <a:cs typeface="Arial" charset="0"/>
              </a:rPr>
              <a:t>Sobrecarga laboral</a:t>
            </a:r>
          </a:p>
          <a:p>
            <a:pPr marL="457200" indent="-457200">
              <a:spcBef>
                <a:spcPts val="500"/>
              </a:spcBef>
              <a:spcAft>
                <a:spcPts val="500"/>
              </a:spcAft>
              <a:buClr>
                <a:srgbClr val="A50021"/>
              </a:buClr>
              <a:buSzPct val="75000"/>
              <a:buFont typeface="Wingdings" pitchFamily="2" charset="2"/>
              <a:buChar char="n"/>
            </a:pPr>
            <a:r>
              <a:rPr lang="es-ES_tradnl" sz="2800">
                <a:cs typeface="Arial" charset="0"/>
              </a:rPr>
              <a:t>Trato con usuarios problemáticos</a:t>
            </a:r>
          </a:p>
          <a:p>
            <a:pPr marL="457200" indent="-457200">
              <a:spcBef>
                <a:spcPts val="500"/>
              </a:spcBef>
              <a:spcAft>
                <a:spcPts val="500"/>
              </a:spcAft>
              <a:buClr>
                <a:srgbClr val="A50021"/>
              </a:buClr>
              <a:buSzPct val="75000"/>
              <a:buFont typeface="Wingdings" pitchFamily="2" charset="2"/>
              <a:buChar char="n"/>
            </a:pPr>
            <a:r>
              <a:rPr lang="es-ES_tradnl" sz="2800">
                <a:cs typeface="Arial" charset="0"/>
              </a:rPr>
              <a:t>Contacto directo con la enfermedad, con el dolor y con la muerte</a:t>
            </a:r>
          </a:p>
          <a:p>
            <a:pPr marL="457200" indent="-457200">
              <a:spcBef>
                <a:spcPts val="500"/>
              </a:spcBef>
              <a:spcAft>
                <a:spcPts val="500"/>
              </a:spcAft>
              <a:buClr>
                <a:srgbClr val="A50021"/>
              </a:buClr>
              <a:buSzPct val="75000"/>
              <a:buFont typeface="Wingdings" pitchFamily="2" charset="2"/>
              <a:buChar char="n"/>
            </a:pPr>
            <a:r>
              <a:rPr lang="es-ES_tradnl" sz="2800">
                <a:cs typeface="Arial" charset="0"/>
              </a:rPr>
              <a:t>Falta de especificidad de funciones </a:t>
            </a:r>
          </a:p>
          <a:p>
            <a:pPr marL="457200" indent="-457200">
              <a:spcBef>
                <a:spcPts val="500"/>
              </a:spcBef>
              <a:spcAft>
                <a:spcPts val="500"/>
              </a:spcAft>
              <a:buClr>
                <a:srgbClr val="A50021"/>
              </a:buClr>
              <a:buSzPct val="75000"/>
              <a:buFont typeface="Wingdings" pitchFamily="2" charset="2"/>
              <a:buChar char="n"/>
            </a:pPr>
            <a:r>
              <a:rPr lang="es-ES_tradnl" sz="2800">
                <a:cs typeface="Arial" charset="0"/>
              </a:rPr>
              <a:t>Falta de autonomía y autoridad en el trabajo Cambios tecnológicos.</a:t>
            </a:r>
          </a:p>
          <a:p>
            <a:pPr marL="457200" indent="-457200">
              <a:spcBef>
                <a:spcPct val="20000"/>
              </a:spcBef>
              <a:buClr>
                <a:srgbClr val="A50021"/>
              </a:buClr>
              <a:buSzPct val="75000"/>
              <a:buFont typeface="Wingdings" pitchFamily="2" charset="2"/>
              <a:buChar char="n"/>
            </a:pPr>
            <a:endParaRPr lang="es-ES_tradnl" sz="2800">
              <a:cs typeface="Arial" charset="0"/>
            </a:endParaRPr>
          </a:p>
        </p:txBody>
      </p:sp>
      <p:sp>
        <p:nvSpPr>
          <p:cNvPr id="8197" name="WordArt 9"/>
          <p:cNvSpPr>
            <a:spLocks noChangeArrowheads="1" noChangeShapeType="1" noTextEdit="1"/>
          </p:cNvSpPr>
          <p:nvPr/>
        </p:nvSpPr>
        <p:spPr bwMode="auto">
          <a:xfrm>
            <a:off x="827088" y="1125538"/>
            <a:ext cx="6337300" cy="685800"/>
          </a:xfrm>
          <a:prstGeom prst="rect">
            <a:avLst/>
          </a:prstGeom>
        </p:spPr>
        <p:txBody>
          <a:bodyPr wrap="none" fromWordArt="1">
            <a:prstTxWarp prst="textPlain">
              <a:avLst>
                <a:gd name="adj" fmla="val 50000"/>
              </a:avLst>
            </a:prstTxWarp>
          </a:bodyPr>
          <a:lstStyle/>
          <a:p>
            <a:pPr algn="ctr"/>
            <a:r>
              <a:rPr lang="es-AR" sz="3600" kern="10">
                <a:ln w="12700">
                  <a:solidFill>
                    <a:srgbClr val="3333CC"/>
                  </a:solidFill>
                  <a:round/>
                  <a:headEnd/>
                  <a:tailEnd/>
                </a:ln>
                <a:solidFill>
                  <a:schemeClr val="bg2"/>
                </a:solidFill>
                <a:effectLst>
                  <a:outerShdw dist="45791" dir="2021404" algn="ctr" rotWithShape="0">
                    <a:srgbClr val="9999FF"/>
                  </a:outerShdw>
                </a:effectLst>
                <a:latin typeface="Arial Black"/>
              </a:rPr>
              <a:t>Síndrome del Burnout, las causas</a:t>
            </a:r>
          </a:p>
        </p:txBody>
      </p:sp>
      <p:pic>
        <p:nvPicPr>
          <p:cNvPr id="8198" name="Picture 5" descr="06_05_11_boacausa"/>
          <p:cNvPicPr>
            <a:picLocks noChangeAspect="1" noChangeArrowheads="1"/>
          </p:cNvPicPr>
          <p:nvPr/>
        </p:nvPicPr>
        <p:blipFill>
          <a:blip r:embed="rId6" cstate="print"/>
          <a:srcRect/>
          <a:stretch>
            <a:fillRect/>
          </a:stretch>
        </p:blipFill>
        <p:spPr bwMode="auto">
          <a:xfrm>
            <a:off x="7235825" y="1773238"/>
            <a:ext cx="1908175" cy="1943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93187"/>
                                        </p:tgtEl>
                                        <p:attrNameLst>
                                          <p:attrName>style.visibility</p:attrName>
                                        </p:attrNameLst>
                                      </p:cBhvr>
                                      <p:to>
                                        <p:strVal val="visible"/>
                                      </p:to>
                                    </p:set>
                                    <p:anim calcmode="lin" valueType="num">
                                      <p:cBhvr additive="base">
                                        <p:cTn id="13" dur="500" fill="hold"/>
                                        <p:tgtEl>
                                          <p:spTgt spid="93187"/>
                                        </p:tgtEl>
                                        <p:attrNameLst>
                                          <p:attrName>ppt_x</p:attrName>
                                        </p:attrNameLst>
                                      </p:cBhvr>
                                      <p:tavLst>
                                        <p:tav tm="0">
                                          <p:val>
                                            <p:strVal val="0-#ppt_w/2"/>
                                          </p:val>
                                        </p:tav>
                                        <p:tav tm="100000">
                                          <p:val>
                                            <p:strVal val="#ppt_x"/>
                                          </p:val>
                                        </p:tav>
                                      </p:tavLst>
                                    </p:anim>
                                    <p:anim calcmode="lin" valueType="num">
                                      <p:cBhvr additive="base">
                                        <p:cTn id="14" dur="500" fill="hold"/>
                                        <p:tgtEl>
                                          <p:spTgt spid="9318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9">
                                            <p:txEl>
                                              <p:pRg st="0" end="0"/>
                                            </p:txEl>
                                          </p:spTgt>
                                        </p:tgtEl>
                                        <p:attrNameLst>
                                          <p:attrName>style.visibility</p:attrName>
                                        </p:attrNameLst>
                                      </p:cBhvr>
                                      <p:to>
                                        <p:strVal val="visible"/>
                                      </p:to>
                                    </p:set>
                                    <p:animEffect transition="in" filter="fade">
                                      <p:cBhvr>
                                        <p:cTn id="19" dur="2000"/>
                                        <p:tgtEl>
                                          <p:spTgt spid="614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49">
                                            <p:txEl>
                                              <p:pRg st="1" end="1"/>
                                            </p:txEl>
                                          </p:spTgt>
                                        </p:tgtEl>
                                        <p:attrNameLst>
                                          <p:attrName>style.visibility</p:attrName>
                                        </p:attrNameLst>
                                      </p:cBhvr>
                                      <p:to>
                                        <p:strVal val="visible"/>
                                      </p:to>
                                    </p:set>
                                    <p:animEffect transition="in" filter="fade">
                                      <p:cBhvr>
                                        <p:cTn id="22" dur="2000"/>
                                        <p:tgtEl>
                                          <p:spTgt spid="6149">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49">
                                            <p:txEl>
                                              <p:pRg st="2" end="2"/>
                                            </p:txEl>
                                          </p:spTgt>
                                        </p:tgtEl>
                                        <p:attrNameLst>
                                          <p:attrName>style.visibility</p:attrName>
                                        </p:attrNameLst>
                                      </p:cBhvr>
                                      <p:to>
                                        <p:strVal val="visible"/>
                                      </p:to>
                                    </p:set>
                                    <p:animEffect transition="in" filter="fade">
                                      <p:cBhvr>
                                        <p:cTn id="25" dur="2000"/>
                                        <p:tgtEl>
                                          <p:spTgt spid="6149">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49">
                                            <p:txEl>
                                              <p:pRg st="3" end="3"/>
                                            </p:txEl>
                                          </p:spTgt>
                                        </p:tgtEl>
                                        <p:attrNameLst>
                                          <p:attrName>style.visibility</p:attrName>
                                        </p:attrNameLst>
                                      </p:cBhvr>
                                      <p:to>
                                        <p:strVal val="visible"/>
                                      </p:to>
                                    </p:set>
                                    <p:animEffect transition="in" filter="fade">
                                      <p:cBhvr>
                                        <p:cTn id="28" dur="2000"/>
                                        <p:tgtEl>
                                          <p:spTgt spid="6149">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49">
                                            <p:txEl>
                                              <p:pRg st="4" end="4"/>
                                            </p:txEl>
                                          </p:spTgt>
                                        </p:tgtEl>
                                        <p:attrNameLst>
                                          <p:attrName>style.visibility</p:attrName>
                                        </p:attrNameLst>
                                      </p:cBhvr>
                                      <p:to>
                                        <p:strVal val="visible"/>
                                      </p:to>
                                    </p:set>
                                    <p:animEffect transition="in" filter="fade">
                                      <p:cBhvr>
                                        <p:cTn id="31" dur="2000"/>
                                        <p:tgtEl>
                                          <p:spTgt spid="6149">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49">
                                            <p:txEl>
                                              <p:pRg st="5" end="5"/>
                                            </p:txEl>
                                          </p:spTgt>
                                        </p:tgtEl>
                                        <p:attrNameLst>
                                          <p:attrName>style.visibility</p:attrName>
                                        </p:attrNameLst>
                                      </p:cBhvr>
                                      <p:to>
                                        <p:strVal val="visible"/>
                                      </p:to>
                                    </p:set>
                                    <p:animEffect transition="in" filter="fade">
                                      <p:cBhvr>
                                        <p:cTn id="34" dur="20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614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3"/>
          <p:cNvSpPr>
            <a:spLocks noGrp="1" noChangeArrowheads="1"/>
          </p:cNvSpPr>
          <p:nvPr>
            <p:ph type="title"/>
          </p:nvPr>
        </p:nvSpPr>
        <p:spPr>
          <a:xfrm>
            <a:off x="468313" y="188913"/>
            <a:ext cx="8229600" cy="1143000"/>
          </a:xfrm>
        </p:spPr>
        <p:txBody>
          <a:bodyPr/>
          <a:lstStyle/>
          <a:p>
            <a:pPr algn="ctr" eaLnBrk="1" hangingPunct="1"/>
            <a:r>
              <a:rPr lang="es-MX" smtClean="0">
                <a:solidFill>
                  <a:srgbClr val="FF3300"/>
                </a:solidFill>
              </a:rPr>
              <a:t>ESTRES</a:t>
            </a:r>
          </a:p>
        </p:txBody>
      </p:sp>
      <p:sp>
        <p:nvSpPr>
          <p:cNvPr id="3083" name="Rectangle 3"/>
          <p:cNvSpPr>
            <a:spLocks noGrp="1" noChangeArrowheads="1"/>
          </p:cNvSpPr>
          <p:nvPr>
            <p:ph type="body" sz="half" idx="1"/>
          </p:nvPr>
        </p:nvSpPr>
        <p:spPr/>
        <p:txBody>
          <a:bodyPr/>
          <a:lstStyle/>
          <a:p>
            <a:pPr algn="just" eaLnBrk="1" hangingPunct="1">
              <a:buFont typeface="Wingdings" pitchFamily="2" charset="2"/>
              <a:buNone/>
            </a:pPr>
            <a:r>
              <a:rPr lang="es-ES" sz="2800" smtClean="0"/>
              <a:t>      </a:t>
            </a:r>
            <a:endParaRPr lang="es-MX" sz="2800" smtClean="0"/>
          </a:p>
          <a:p>
            <a:pPr algn="just" eaLnBrk="1" hangingPunct="1">
              <a:buFont typeface="Wingdings" pitchFamily="2" charset="2"/>
              <a:buNone/>
            </a:pPr>
            <a:endParaRPr lang="es-MX" sz="2800" smtClean="0"/>
          </a:p>
          <a:p>
            <a:pPr algn="just" eaLnBrk="1" hangingPunct="1">
              <a:buFont typeface="Wingdings" pitchFamily="2" charset="2"/>
              <a:buNone/>
            </a:pPr>
            <a:r>
              <a:rPr lang="es-MX" sz="2800" smtClean="0"/>
              <a:t>   </a:t>
            </a:r>
          </a:p>
        </p:txBody>
      </p:sp>
      <p:grpSp>
        <p:nvGrpSpPr>
          <p:cNvPr id="2" name="Diagram 6"/>
          <p:cNvGrpSpPr>
            <a:grpSpLocks/>
          </p:cNvGrpSpPr>
          <p:nvPr/>
        </p:nvGrpSpPr>
        <p:grpSpPr bwMode="auto">
          <a:xfrm>
            <a:off x="612775" y="1125538"/>
            <a:ext cx="8145463" cy="5256212"/>
            <a:chOff x="1563" y="408"/>
            <a:chExt cx="2590" cy="3311"/>
          </a:xfrm>
        </p:grpSpPr>
        <p:sp>
          <p:nvSpPr>
            <p:cNvPr id="3" name="_s3076"/>
            <p:cNvSpPr>
              <a:spLocks noChangeArrowheads="1" noTextEdit="1"/>
            </p:cNvSpPr>
            <p:nvPr/>
          </p:nvSpPr>
          <p:spPr bwMode="auto">
            <a:xfrm>
              <a:off x="2021" y="962"/>
              <a:ext cx="1674" cy="1675"/>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hlink"/>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hlink"/>
              </a:extrusionClr>
            </a:sp3d>
          </p:spPr>
          <p:txBody>
            <a:bodyPr vert="horz" wrap="square" lIns="91440" tIns="45720" rIns="91440" bIns="45720" numCol="1" anchor="ctr" anchorCtr="0" compatLnSpc="1">
              <a:prstTxWarp prst="textNoShape">
                <a:avLst/>
              </a:prstTxWarp>
              <a:flatTx/>
            </a:bodyPr>
            <a:lstStyle/>
            <a:p>
              <a:endParaRPr lang="es-AR"/>
            </a:p>
          </p:txBody>
        </p:sp>
        <p:sp>
          <p:nvSpPr>
            <p:cNvPr id="4" name="_s3077"/>
            <p:cNvSpPr>
              <a:spLocks noChangeArrowheads="1" noTextEdit="1"/>
            </p:cNvSpPr>
            <p:nvPr/>
          </p:nvSpPr>
          <p:spPr bwMode="auto">
            <a:xfrm rot="7200000">
              <a:off x="2249" y="1359"/>
              <a:ext cx="1675" cy="1674"/>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accent2"/>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2"/>
              </a:extrusionClr>
            </a:sp3d>
          </p:spPr>
          <p:txBody>
            <a:bodyPr vert="horz" wrap="square" lIns="91440" tIns="45720" rIns="91440" bIns="45720" numCol="1" anchor="ctr" anchorCtr="0" compatLnSpc="1">
              <a:prstTxWarp prst="textNoShape">
                <a:avLst/>
              </a:prstTxWarp>
              <a:flatTx/>
            </a:bodyPr>
            <a:lstStyle/>
            <a:p>
              <a:endParaRPr lang="es-AR"/>
            </a:p>
          </p:txBody>
        </p:sp>
        <p:sp>
          <p:nvSpPr>
            <p:cNvPr id="5" name="_s3078"/>
            <p:cNvSpPr>
              <a:spLocks noChangeArrowheads="1" noTextEdit="1"/>
            </p:cNvSpPr>
            <p:nvPr/>
          </p:nvSpPr>
          <p:spPr bwMode="auto">
            <a:xfrm rot="14400000">
              <a:off x="1791" y="1359"/>
              <a:ext cx="1675" cy="1674"/>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gradFill rotWithShape="1">
              <a:gsLst>
                <a:gs pos="0">
                  <a:schemeClr val="bg1"/>
                </a:gs>
                <a:gs pos="100000">
                  <a:schemeClr val="accent1"/>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vert="horz" wrap="square" lIns="91440" tIns="45720" rIns="91440" bIns="45720" numCol="1" anchor="ctr" anchorCtr="0" compatLnSpc="1">
              <a:prstTxWarp prst="textNoShape">
                <a:avLst/>
              </a:prstTxWarp>
              <a:flatTx/>
            </a:bodyPr>
            <a:lstStyle/>
            <a:p>
              <a:endParaRPr lang="es-AR"/>
            </a:p>
          </p:txBody>
        </p:sp>
        <p:sp>
          <p:nvSpPr>
            <p:cNvPr id="6" name="_s3079"/>
            <p:cNvSpPr>
              <a:spLocks noChangeArrowheads="1"/>
            </p:cNvSpPr>
            <p:nvPr/>
          </p:nvSpPr>
          <p:spPr bwMode="auto">
            <a:xfrm>
              <a:off x="1726" y="1268"/>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En general tendemos a </a:t>
              </a:r>
              <a:r>
                <a:rPr kumimoji="0" lang="es-MX" sz="1400" b="0" i="1" u="none" strike="noStrike" cap="none" normalizeH="0" baseline="0" smtClean="0">
                  <a:ln>
                    <a:noFill/>
                  </a:ln>
                  <a:solidFill>
                    <a:schemeClr val="hlink"/>
                  </a:solidFill>
                  <a:effectLst>
                    <a:outerShdw blurRad="38100" dist="38100" dir="2700000" algn="tl">
                      <a:srgbClr val="C0C0C0"/>
                    </a:outerShdw>
                  </a:effectLst>
                  <a:latin typeface="Arial" charset="0"/>
                  <a:cs typeface="Arial" charset="0"/>
                </a:rPr>
                <a:t>CREER</a:t>
              </a:r>
              <a:r>
                <a:rPr kumimoji="0" lang="es-MX" sz="1400" b="0" i="0" u="none" strike="noStrike" cap="none" normalizeH="0" baseline="0" smtClean="0">
                  <a:ln>
                    <a:noFill/>
                  </a:ln>
                  <a:solidFill>
                    <a:schemeClr val="tx1"/>
                  </a:solidFill>
                  <a:effectLst/>
                  <a:latin typeface="Arial" charset="0"/>
                  <a:cs typeface="Arial" charset="0"/>
                </a:rPr>
                <a:t> que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el estrés es consecuencia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1" u="none" strike="noStrike" cap="none" normalizeH="0" baseline="0" smtClean="0">
                  <a:ln>
                    <a:noFill/>
                  </a:ln>
                  <a:solidFill>
                    <a:schemeClr val="tx1"/>
                  </a:solidFill>
                  <a:effectLst/>
                  <a:latin typeface="Arial" charset="0"/>
                  <a:cs typeface="Arial" charset="0"/>
                </a:rPr>
                <a:t>circunstancias externas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a nosotros</a:t>
              </a:r>
            </a:p>
          </p:txBody>
        </p:sp>
        <p:sp>
          <p:nvSpPr>
            <p:cNvPr id="7" name="_s3080"/>
            <p:cNvSpPr>
              <a:spLocks noChangeArrowheads="1"/>
            </p:cNvSpPr>
            <p:nvPr/>
          </p:nvSpPr>
          <p:spPr bwMode="auto">
            <a:xfrm>
              <a:off x="2522" y="2645"/>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     Si el estrés se prolonga 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    Se intensifica con el tiempo</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  </a:t>
              </a:r>
              <a:r>
                <a:rPr kumimoji="0" lang="es-MX" sz="1400" b="0" i="1" u="none" strike="noStrike" cap="none" normalizeH="0" baseline="0" smtClean="0">
                  <a:ln>
                    <a:noFill/>
                  </a:ln>
                  <a:solidFill>
                    <a:schemeClr val="hlink"/>
                  </a:solidFill>
                  <a:effectLst>
                    <a:outerShdw blurRad="38100" dist="38100" dir="2700000" algn="tl">
                      <a:srgbClr val="C0C0C0"/>
                    </a:outerShdw>
                  </a:effectLst>
                  <a:latin typeface="Arial" charset="0"/>
                  <a:cs typeface="Arial" charset="0"/>
                </a:rPr>
                <a:t>SE VAN A VER AFECTADAS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400" b="1" i="1" u="none" strike="noStrike" cap="none" normalizeH="0" baseline="0" smtClean="0">
                  <a:ln>
                    <a:noFill/>
                  </a:ln>
                  <a:solidFill>
                    <a:schemeClr val="tx1"/>
                  </a:solidFill>
                  <a:effectLst/>
                  <a:latin typeface="Arial" charset="0"/>
                  <a:cs typeface="Arial" charset="0"/>
                </a:rPr>
                <a:t>la salud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400" b="1" i="1" u="none" strike="noStrike" cap="none" normalizeH="0" baseline="0" smtClean="0">
                  <a:ln>
                    <a:noFill/>
                  </a:ln>
                  <a:solidFill>
                    <a:schemeClr val="tx1"/>
                  </a:solidFill>
                  <a:effectLst/>
                  <a:latin typeface="Arial" charset="0"/>
                  <a:cs typeface="Arial" charset="0"/>
                </a:rPr>
                <a:t>el desempeño academico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1" u="none" strike="noStrike" cap="none" normalizeH="0" baseline="0" smtClean="0">
                  <a:ln>
                    <a:noFill/>
                  </a:ln>
                  <a:solidFill>
                    <a:schemeClr val="tx1"/>
                  </a:solidFill>
                  <a:effectLst/>
                  <a:latin typeface="Arial" charset="0"/>
                  <a:cs typeface="Arial" charset="0"/>
                </a:rPr>
                <a:t>  o profesional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400" b="1" i="0" u="none" strike="noStrike" cap="none" normalizeH="0" baseline="0" smtClean="0">
                  <a:ln>
                    <a:noFill/>
                  </a:ln>
                  <a:solidFill>
                    <a:schemeClr val="tx1"/>
                  </a:solidFill>
                  <a:effectLst/>
                  <a:latin typeface="Arial" charset="0"/>
                  <a:cs typeface="Arial" charset="0"/>
                </a:rPr>
                <a:t> </a:t>
              </a:r>
              <a:r>
                <a:rPr kumimoji="0" lang="es-MX" sz="1400" b="1" i="1" u="none" strike="noStrike" cap="none" normalizeH="0" baseline="0" smtClean="0">
                  <a:ln>
                    <a:noFill/>
                  </a:ln>
                  <a:solidFill>
                    <a:schemeClr val="tx1"/>
                  </a:solidFill>
                  <a:effectLst/>
                  <a:latin typeface="Arial" charset="0"/>
                  <a:cs typeface="Arial" charset="0"/>
                </a:rPr>
                <a:t>las relaciones personales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1" u="none" strike="noStrike" cap="none" normalizeH="0" baseline="0" smtClean="0">
                  <a:ln>
                    <a:noFill/>
                  </a:ln>
                  <a:solidFill>
                    <a:schemeClr val="tx1"/>
                  </a:solidFill>
                  <a:effectLst/>
                  <a:latin typeface="Arial" charset="0"/>
                  <a:cs typeface="Arial" charset="0"/>
                </a:rPr>
                <a:t> o de pareja</a:t>
              </a:r>
            </a:p>
          </p:txBody>
        </p:sp>
        <p:sp>
          <p:nvSpPr>
            <p:cNvPr id="8" name="_s3081"/>
            <p:cNvSpPr>
              <a:spLocks noChangeArrowheads="1"/>
            </p:cNvSpPr>
            <p:nvPr/>
          </p:nvSpPr>
          <p:spPr bwMode="auto">
            <a:xfrm>
              <a:off x="3317" y="1267"/>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En </a:t>
              </a:r>
              <a:r>
                <a:rPr kumimoji="0" lang="es-MX" sz="1400" b="0" i="1" u="none" strike="noStrike" cap="none" normalizeH="0" baseline="0" smtClean="0">
                  <a:ln>
                    <a:noFill/>
                  </a:ln>
                  <a:solidFill>
                    <a:schemeClr val="hlink"/>
                  </a:solidFill>
                  <a:effectLst>
                    <a:outerShdw blurRad="38100" dist="38100" dir="2700000" algn="tl">
                      <a:srgbClr val="C0C0C0"/>
                    </a:outerShdw>
                  </a:effectLst>
                  <a:latin typeface="Arial" charset="0"/>
                  <a:cs typeface="Arial" charset="0"/>
                </a:rPr>
                <a:t>REALIDAD</a:t>
              </a:r>
              <a:r>
                <a:rPr kumimoji="0" lang="es-MX" sz="1400" b="0" i="1"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 </a:t>
              </a:r>
              <a:r>
                <a:rPr kumimoji="0" lang="es-MX" sz="1400" b="0" i="0" u="none" strike="noStrike" cap="none" normalizeH="0" baseline="0" smtClean="0">
                  <a:ln>
                    <a:noFill/>
                  </a:ln>
                  <a:solidFill>
                    <a:schemeClr val="tx1"/>
                  </a:solidFill>
                  <a:effectLst/>
                  <a:latin typeface="Arial" charset="0"/>
                  <a:cs typeface="Arial" charset="0"/>
                </a:rPr>
                <a:t>es un proceso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de interacción entre los eventos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charset="0"/>
                  <a:cs typeface="Arial" charset="0"/>
                </a:rPr>
                <a:t>del </a:t>
              </a:r>
              <a:r>
                <a:rPr kumimoji="0" lang="es-MX" sz="1400" b="1" i="1" u="none" strike="noStrike" cap="none" normalizeH="0" baseline="0" smtClean="0">
                  <a:ln>
                    <a:noFill/>
                  </a:ln>
                  <a:solidFill>
                    <a:schemeClr val="tx1"/>
                  </a:solidFill>
                  <a:effectLst/>
                  <a:latin typeface="Arial" charset="0"/>
                  <a:cs typeface="Arial" charset="0"/>
                </a:rPr>
                <a:t>Entorno</a:t>
              </a:r>
              <a:r>
                <a:rPr kumimoji="0" lang="es-MX" sz="1400" b="0" i="0" u="none" strike="noStrike" cap="none" normalizeH="0" baseline="0" smtClean="0">
                  <a:ln>
                    <a:noFill/>
                  </a:ln>
                  <a:solidFill>
                    <a:schemeClr val="tx1"/>
                  </a:solidFill>
                  <a:effectLst/>
                  <a:latin typeface="Arial" charset="0"/>
                  <a:cs typeface="Arial" charset="0"/>
                </a:rPr>
                <a:t> y nuestras respuestas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1" u="none" strike="noStrike" cap="none" normalizeH="0" baseline="0" smtClean="0">
                  <a:ln>
                    <a:noFill/>
                  </a:ln>
                  <a:solidFill>
                    <a:schemeClr val="tx1"/>
                  </a:solidFill>
                  <a:effectLst/>
                  <a:latin typeface="Arial" charset="0"/>
                  <a:cs typeface="Arial" charset="0"/>
                </a:rPr>
                <a:t>Cognitivas, Emocionales 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1" u="none" strike="noStrike" cap="none" normalizeH="0" baseline="0" smtClean="0">
                  <a:ln>
                    <a:noFill/>
                  </a:ln>
                  <a:solidFill>
                    <a:schemeClr val="tx1"/>
                  </a:solidFill>
                  <a:effectLst/>
                  <a:latin typeface="Arial" charset="0"/>
                  <a:cs typeface="Arial" charset="0"/>
                </a:rPr>
                <a:t>Físicas</a:t>
              </a: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468313" y="1700213"/>
          <a:ext cx="8077200" cy="4451350"/>
        </p:xfrm>
        <a:graphic>
          <a:graphicData uri="http://schemas.openxmlformats.org/presentationml/2006/ole">
            <mc:AlternateContent xmlns:mc="http://schemas.openxmlformats.org/markup-compatibility/2006">
              <mc:Choice xmlns:v="urn:schemas-microsoft-com:vml" Requires="v">
                <p:oleObj spid="_x0000_s9242"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00213"/>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7" name="Rectangle 3"/>
          <p:cNvSpPr>
            <a:spLocks noChangeArrowheads="1"/>
          </p:cNvSpPr>
          <p:nvPr/>
        </p:nvSpPr>
        <p:spPr bwMode="auto">
          <a:xfrm>
            <a:off x="2776538" y="2319338"/>
            <a:ext cx="9144000" cy="0"/>
          </a:xfrm>
          <a:prstGeom prst="rect">
            <a:avLst/>
          </a:prstGeom>
          <a:noFill/>
          <a:ln w="9525">
            <a:noFill/>
            <a:miter lim="800000"/>
            <a:headEnd/>
            <a:tailEnd/>
          </a:ln>
        </p:spPr>
        <p:txBody>
          <a:bodyPr>
            <a:spAutoFit/>
          </a:bodyPr>
          <a:lstStyle/>
          <a:p>
            <a:endParaRPr lang="es-CO"/>
          </a:p>
        </p:txBody>
      </p:sp>
      <p:sp>
        <p:nvSpPr>
          <p:cNvPr id="7173" name="Rectangle 9"/>
          <p:cNvSpPr>
            <a:spLocks noChangeArrowheads="1"/>
          </p:cNvSpPr>
          <p:nvPr/>
        </p:nvSpPr>
        <p:spPr bwMode="auto">
          <a:xfrm>
            <a:off x="684213" y="908050"/>
            <a:ext cx="7772400" cy="5181600"/>
          </a:xfrm>
          <a:prstGeom prst="rect">
            <a:avLst/>
          </a:prstGeom>
          <a:noFill/>
          <a:ln w="9525">
            <a:noFill/>
            <a:miter lim="800000"/>
            <a:headEnd/>
            <a:tailEnd/>
          </a:ln>
        </p:spPr>
        <p:txBody>
          <a:bodyPr/>
          <a:lstStyle/>
          <a:p>
            <a:pPr>
              <a:spcBef>
                <a:spcPts val="500"/>
              </a:spcBef>
              <a:spcAft>
                <a:spcPts val="500"/>
              </a:spcAft>
              <a:buClr>
                <a:srgbClr val="A50021"/>
              </a:buClr>
              <a:buSzPct val="75000"/>
              <a:defRPr/>
            </a:pPr>
            <a:r>
              <a:rPr lang="es-ES_tradnl" sz="3600" b="1" u="sng" dirty="0">
                <a:latin typeface="+mj-lt"/>
              </a:rPr>
              <a:t>Cuadro </a:t>
            </a:r>
            <a:r>
              <a:rPr lang="es-ES_tradnl" sz="3600" b="1" u="sng" dirty="0">
                <a:solidFill>
                  <a:schemeClr val="tx2"/>
                </a:solidFill>
                <a:latin typeface="+mj-lt"/>
              </a:rPr>
              <a:t>evolutivo </a:t>
            </a:r>
            <a:r>
              <a:rPr lang="es-ES_tradnl" sz="3600" b="1" u="sng" dirty="0">
                <a:latin typeface="+mj-lt"/>
              </a:rPr>
              <a:t>tiene cuatro niveles</a:t>
            </a:r>
            <a:r>
              <a:rPr lang="es-ES_tradnl" sz="2800" dirty="0">
                <a:latin typeface="+mj-lt"/>
              </a:rPr>
              <a:t>:</a:t>
            </a:r>
          </a:p>
          <a:p>
            <a:pPr marL="457200" indent="-457200">
              <a:spcBef>
                <a:spcPts val="500"/>
              </a:spcBef>
              <a:spcAft>
                <a:spcPts val="500"/>
              </a:spcAft>
              <a:buClr>
                <a:srgbClr val="A50021"/>
              </a:buClr>
              <a:buSzPct val="75000"/>
              <a:buFont typeface="Wingdings" pitchFamily="2" charset="2"/>
              <a:buChar char="n"/>
              <a:defRPr/>
            </a:pPr>
            <a:r>
              <a:rPr lang="es-ES_tradnl" sz="2800" b="1" u="sng" dirty="0">
                <a:latin typeface="+mj-lt"/>
              </a:rPr>
              <a:t>1er nivel </a:t>
            </a:r>
            <a:r>
              <a:rPr lang="es-ES_tradnl" sz="2800" dirty="0">
                <a:latin typeface="+mj-lt"/>
              </a:rPr>
              <a:t>- Falta de ganas de ir a trabajar. Dolor de espaldas y cuello. Ante la pregunta ¿qué te pasa?, la respuesta es "no sé, no me siento bien“</a:t>
            </a:r>
          </a:p>
          <a:p>
            <a:pPr marL="457200" indent="-457200">
              <a:spcBef>
                <a:spcPts val="500"/>
              </a:spcBef>
              <a:spcAft>
                <a:spcPts val="500"/>
              </a:spcAft>
              <a:buClr>
                <a:srgbClr val="A50021"/>
              </a:buClr>
              <a:buSzPct val="75000"/>
              <a:buFont typeface="Wingdings" pitchFamily="2" charset="2"/>
              <a:buChar char="n"/>
              <a:defRPr/>
            </a:pPr>
            <a:endParaRPr lang="es-ES_tradnl" sz="2800" dirty="0">
              <a:latin typeface="+mj-lt"/>
            </a:endParaRPr>
          </a:p>
          <a:p>
            <a:pPr marL="457200" indent="-457200">
              <a:spcBef>
                <a:spcPts val="500"/>
              </a:spcBef>
              <a:spcAft>
                <a:spcPts val="500"/>
              </a:spcAft>
              <a:buClr>
                <a:srgbClr val="A50021"/>
              </a:buClr>
              <a:buSzPct val="75000"/>
              <a:buFont typeface="Wingdings" pitchFamily="2" charset="2"/>
              <a:buChar char="n"/>
              <a:defRPr/>
            </a:pPr>
            <a:r>
              <a:rPr lang="es-ES_tradnl" sz="2800" b="1" u="sng" dirty="0">
                <a:latin typeface="+mj-lt"/>
              </a:rPr>
              <a:t>2do nivel</a:t>
            </a:r>
            <a:r>
              <a:rPr lang="es-ES_tradnl" sz="2800" u="sng" dirty="0">
                <a:latin typeface="+mj-lt"/>
              </a:rPr>
              <a:t> </a:t>
            </a:r>
            <a:r>
              <a:rPr lang="es-ES_tradnl" sz="2800" dirty="0">
                <a:latin typeface="+mj-lt"/>
              </a:rPr>
              <a:t>- Empieza a molestar la relación con otros. Comienza una sensación de persecución ("todos están en contra mío"), se incrementa el ausentismo y la rotación</a:t>
            </a:r>
          </a:p>
          <a:p>
            <a:pPr marL="457200" indent="-457200">
              <a:spcBef>
                <a:spcPct val="20000"/>
              </a:spcBef>
              <a:buClr>
                <a:srgbClr val="A50021"/>
              </a:buClr>
              <a:buSzPct val="75000"/>
              <a:buFont typeface="Wingdings" pitchFamily="2" charset="2"/>
              <a:buChar char="n"/>
              <a:defRPr/>
            </a:pPr>
            <a:endParaRPr lang="es-ES_tradnl" sz="28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0-#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468313" y="1700213"/>
          <a:ext cx="8077200" cy="4451350"/>
        </p:xfrm>
        <a:graphic>
          <a:graphicData uri="http://schemas.openxmlformats.org/presentationml/2006/ole">
            <mc:AlternateContent xmlns:mc="http://schemas.openxmlformats.org/markup-compatibility/2006">
              <mc:Choice xmlns:v="urn:schemas-microsoft-com:vml" Requires="v">
                <p:oleObj spid="_x0000_s10290"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00213"/>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Rectangle 3"/>
          <p:cNvSpPr>
            <a:spLocks noChangeArrowheads="1"/>
          </p:cNvSpPr>
          <p:nvPr/>
        </p:nvSpPr>
        <p:spPr bwMode="auto">
          <a:xfrm>
            <a:off x="2776538" y="2319338"/>
            <a:ext cx="9144000" cy="0"/>
          </a:xfrm>
          <a:prstGeom prst="rect">
            <a:avLst/>
          </a:prstGeom>
          <a:noFill/>
          <a:ln w="9525">
            <a:noFill/>
            <a:miter lim="800000"/>
            <a:headEnd/>
            <a:tailEnd/>
          </a:ln>
        </p:spPr>
        <p:txBody>
          <a:bodyPr>
            <a:spAutoFit/>
          </a:bodyPr>
          <a:lstStyle/>
          <a:p>
            <a:endParaRPr lang="es-CO"/>
          </a:p>
        </p:txBody>
      </p:sp>
      <p:sp>
        <p:nvSpPr>
          <p:cNvPr id="8198" name="Rectangle 9"/>
          <p:cNvSpPr>
            <a:spLocks noChangeArrowheads="1"/>
          </p:cNvSpPr>
          <p:nvPr/>
        </p:nvSpPr>
        <p:spPr bwMode="auto">
          <a:xfrm>
            <a:off x="611188" y="1557338"/>
            <a:ext cx="7772400" cy="3095625"/>
          </a:xfrm>
          <a:prstGeom prst="rect">
            <a:avLst/>
          </a:prstGeom>
          <a:noFill/>
          <a:ln w="9525">
            <a:noFill/>
            <a:miter lim="800000"/>
            <a:headEnd/>
            <a:tailEnd/>
          </a:ln>
        </p:spPr>
        <p:txBody>
          <a:bodyPr/>
          <a:lstStyle/>
          <a:p>
            <a:pPr marL="457200" indent="-457200">
              <a:spcBef>
                <a:spcPts val="500"/>
              </a:spcBef>
              <a:spcAft>
                <a:spcPts val="500"/>
              </a:spcAft>
              <a:buClr>
                <a:srgbClr val="A50021"/>
              </a:buClr>
              <a:buSzPct val="75000"/>
              <a:buFont typeface="Wingdings" pitchFamily="2" charset="2"/>
              <a:buChar char="n"/>
              <a:defRPr/>
            </a:pPr>
            <a:r>
              <a:rPr lang="es-ES_tradnl" sz="3200" b="1" u="sng" dirty="0">
                <a:latin typeface="+mj-lt"/>
              </a:rPr>
              <a:t>3er nivel</a:t>
            </a:r>
            <a:r>
              <a:rPr lang="es-ES_tradnl" sz="3200" u="sng" dirty="0">
                <a:latin typeface="+mj-lt"/>
              </a:rPr>
              <a:t> </a:t>
            </a:r>
            <a:r>
              <a:rPr lang="es-ES_tradnl" sz="3200" dirty="0">
                <a:latin typeface="+mj-lt"/>
              </a:rPr>
              <a:t>- Disminuye la capacidad laboral.  Comienzo  enfermedades psicosomáticas (alergias, soriasis, picos de hipertensión, </a:t>
            </a:r>
            <a:r>
              <a:rPr lang="es-ES_tradnl" sz="3200" dirty="0" err="1">
                <a:latin typeface="+mj-lt"/>
              </a:rPr>
              <a:t>etc</a:t>
            </a:r>
            <a:r>
              <a:rPr lang="es-ES_tradnl" sz="3200" dirty="0" smtClean="0">
                <a:latin typeface="+mj-lt"/>
              </a:rPr>
              <a:t>).La </a:t>
            </a:r>
            <a:r>
              <a:rPr lang="es-ES_tradnl" sz="3200" dirty="0">
                <a:latin typeface="+mj-lt"/>
              </a:rPr>
              <a:t>automedicación, efecto placebo, la ingesta alcohólica.</a:t>
            </a:r>
          </a:p>
          <a:p>
            <a:pPr marL="457200" indent="-457200">
              <a:spcBef>
                <a:spcPct val="20000"/>
              </a:spcBef>
              <a:buClr>
                <a:srgbClr val="A50021"/>
              </a:buClr>
              <a:buSzPct val="75000"/>
              <a:buFont typeface="Wingdings" pitchFamily="2" charset="2"/>
              <a:buChar char="n"/>
              <a:defRPr/>
            </a:pPr>
            <a:endParaRPr lang="es-ES_tradnl" sz="3200" dirty="0">
              <a:latin typeface="Century Gothic" pitchFamily="34" charset="0"/>
            </a:endParaRPr>
          </a:p>
        </p:txBody>
      </p:sp>
      <p:graphicFrame>
        <p:nvGraphicFramePr>
          <p:cNvPr id="10243" name="Object 10"/>
          <p:cNvGraphicFramePr>
            <a:graphicFrameLocks noGrp="1" noChangeAspect="1"/>
          </p:cNvGraphicFramePr>
          <p:nvPr>
            <p:ph/>
          </p:nvPr>
        </p:nvGraphicFramePr>
        <p:xfrm>
          <a:off x="4356100" y="5062538"/>
          <a:ext cx="2795588" cy="1312862"/>
        </p:xfrm>
        <a:graphic>
          <a:graphicData uri="http://schemas.openxmlformats.org/presentationml/2006/ole">
            <mc:AlternateContent xmlns:mc="http://schemas.openxmlformats.org/markup-compatibility/2006">
              <mc:Choice xmlns:v="urn:schemas-microsoft-com:vml" Requires="v">
                <p:oleObj spid="_x0000_s10291" name="Imagen" r:id="rId6" imgW="4739760" imgH="2225520" progId="">
                  <p:embed/>
                </p:oleObj>
              </mc:Choice>
              <mc:Fallback>
                <p:oleObj name="Imagen" r:id="rId6" imgW="4739760" imgH="222552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5062538"/>
                        <a:ext cx="2795588" cy="1312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110595"/>
                                        </p:tgtEl>
                                        <p:attrNameLst>
                                          <p:attrName>style.visibility</p:attrName>
                                        </p:attrNameLst>
                                      </p:cBhvr>
                                      <p:to>
                                        <p:strVal val="visible"/>
                                      </p:to>
                                    </p:set>
                                    <p:anim calcmode="lin" valueType="num">
                                      <p:cBhvr additive="base">
                                        <p:cTn id="13" dur="500" fill="hold"/>
                                        <p:tgtEl>
                                          <p:spTgt spid="110595"/>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457200" y="1720850"/>
          <a:ext cx="8077200" cy="4451350"/>
        </p:xfrm>
        <a:graphic>
          <a:graphicData uri="http://schemas.openxmlformats.org/presentationml/2006/ole">
            <mc:AlternateContent xmlns:mc="http://schemas.openxmlformats.org/markup-compatibility/2006">
              <mc:Choice xmlns:v="urn:schemas-microsoft-com:vml" Requires="v">
                <p:oleObj spid="_x0000_s11314"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20850"/>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Rectangle 3"/>
          <p:cNvSpPr>
            <a:spLocks noChangeArrowheads="1"/>
          </p:cNvSpPr>
          <p:nvPr/>
        </p:nvSpPr>
        <p:spPr bwMode="auto">
          <a:xfrm>
            <a:off x="2776538" y="2319338"/>
            <a:ext cx="9144000" cy="0"/>
          </a:xfrm>
          <a:prstGeom prst="rect">
            <a:avLst/>
          </a:prstGeom>
          <a:noFill/>
          <a:ln w="9525">
            <a:noFill/>
            <a:miter lim="800000"/>
            <a:headEnd/>
            <a:tailEnd/>
          </a:ln>
        </p:spPr>
        <p:txBody>
          <a:bodyPr>
            <a:spAutoFit/>
          </a:bodyPr>
          <a:lstStyle/>
          <a:p>
            <a:endParaRPr lang="es-CO"/>
          </a:p>
        </p:txBody>
      </p:sp>
      <p:sp>
        <p:nvSpPr>
          <p:cNvPr id="9222" name="Rectangle 9"/>
          <p:cNvSpPr>
            <a:spLocks noChangeArrowheads="1"/>
          </p:cNvSpPr>
          <p:nvPr/>
        </p:nvSpPr>
        <p:spPr bwMode="auto">
          <a:xfrm>
            <a:off x="611188" y="1484313"/>
            <a:ext cx="7772400" cy="4248150"/>
          </a:xfrm>
          <a:prstGeom prst="rect">
            <a:avLst/>
          </a:prstGeom>
          <a:noFill/>
          <a:ln w="9525">
            <a:noFill/>
            <a:miter lim="800000"/>
            <a:headEnd/>
            <a:tailEnd/>
          </a:ln>
        </p:spPr>
        <p:txBody>
          <a:bodyPr/>
          <a:lstStyle/>
          <a:p>
            <a:pPr marL="457200" indent="-457200">
              <a:spcBef>
                <a:spcPts val="500"/>
              </a:spcBef>
              <a:spcAft>
                <a:spcPts val="500"/>
              </a:spcAft>
              <a:buClr>
                <a:srgbClr val="A50021"/>
              </a:buClr>
              <a:buSzPct val="75000"/>
              <a:buFont typeface="Wingdings" pitchFamily="2" charset="2"/>
              <a:buChar char="n"/>
              <a:defRPr/>
            </a:pPr>
            <a:r>
              <a:rPr lang="es-ES_tradnl" sz="2800" b="1" u="sng" dirty="0">
                <a:latin typeface="+mj-lt"/>
              </a:rPr>
              <a:t>4to nivel </a:t>
            </a:r>
            <a:r>
              <a:rPr lang="es-ES_tradnl" sz="2800" dirty="0">
                <a:latin typeface="+mj-lt"/>
              </a:rPr>
              <a:t>- Esta etapa se caracteriza por el alcoholismo, drogadicción, intentos de suicidio (en cualquiera de sus formas), suelen aparecer enfermedades graves tales como cáncer, accidentes cardiovasculares, etc. </a:t>
            </a:r>
            <a:r>
              <a:rPr lang="es-ES_tradnl" sz="2800" dirty="0" smtClean="0">
                <a:latin typeface="+mj-lt"/>
              </a:rPr>
              <a:t>Durante </a:t>
            </a:r>
            <a:r>
              <a:rPr lang="es-ES_tradnl" sz="2800" dirty="0">
                <a:latin typeface="+mj-lt"/>
              </a:rPr>
              <a:t>esta etapa, en los períodos previos, se tiende a abandonar el trabajo (hacerse despedir).</a:t>
            </a:r>
          </a:p>
        </p:txBody>
      </p:sp>
      <p:graphicFrame>
        <p:nvGraphicFramePr>
          <p:cNvPr id="11267" name="Object 10"/>
          <p:cNvGraphicFramePr>
            <a:graphicFrameLocks noGrp="1" noChangeAspect="1"/>
          </p:cNvGraphicFramePr>
          <p:nvPr>
            <p:ph/>
          </p:nvPr>
        </p:nvGraphicFramePr>
        <p:xfrm>
          <a:off x="6078538" y="4983163"/>
          <a:ext cx="2886075" cy="1614487"/>
        </p:xfrm>
        <a:graphic>
          <a:graphicData uri="http://schemas.openxmlformats.org/presentationml/2006/ole">
            <mc:AlternateContent xmlns:mc="http://schemas.openxmlformats.org/markup-compatibility/2006">
              <mc:Choice xmlns:v="urn:schemas-microsoft-com:vml" Requires="v">
                <p:oleObj spid="_x0000_s11315" name="Imagen" r:id="rId6" imgW="5154120" imgH="3928680" progId="">
                  <p:embed/>
                </p:oleObj>
              </mc:Choice>
              <mc:Fallback>
                <p:oleObj name="Imagen" r:id="rId6" imgW="5154120" imgH="392868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8538" y="4983163"/>
                        <a:ext cx="2886075" cy="161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0-#ppt_w/2"/>
                                          </p:val>
                                        </p:tav>
                                        <p:tav tm="100000">
                                          <p:val>
                                            <p:strVal val="#ppt_x"/>
                                          </p:val>
                                        </p:tav>
                                      </p:tavLst>
                                    </p:anim>
                                    <p:anim calcmode="lin" valueType="num">
                                      <p:cBhvr additive="base">
                                        <p:cTn id="8" dur="500" fill="hold"/>
                                        <p:tgtEl>
                                          <p:spTgt spid="1126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112643"/>
                                        </p:tgtEl>
                                        <p:attrNameLst>
                                          <p:attrName>style.visibility</p:attrName>
                                        </p:attrNameLst>
                                      </p:cBhvr>
                                      <p:to>
                                        <p:strVal val="visible"/>
                                      </p:to>
                                    </p:set>
                                    <p:anim calcmode="lin" valueType="num">
                                      <p:cBhvr additive="base">
                                        <p:cTn id="13" dur="500" fill="hold"/>
                                        <p:tgtEl>
                                          <p:spTgt spid="112643"/>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468313" y="1700213"/>
          <a:ext cx="8077200" cy="4451350"/>
        </p:xfrm>
        <a:graphic>
          <a:graphicData uri="http://schemas.openxmlformats.org/presentationml/2006/ole">
            <mc:AlternateContent xmlns:mc="http://schemas.openxmlformats.org/markup-compatibility/2006">
              <mc:Choice xmlns:v="urn:schemas-microsoft-com:vml" Requires="v">
                <p:oleObj spid="_x0000_s12313"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00213"/>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7" name="Rectangle 3"/>
          <p:cNvSpPr>
            <a:spLocks noChangeArrowheads="1"/>
          </p:cNvSpPr>
          <p:nvPr/>
        </p:nvSpPr>
        <p:spPr bwMode="auto">
          <a:xfrm>
            <a:off x="2771775" y="2349500"/>
            <a:ext cx="9144000" cy="0"/>
          </a:xfrm>
          <a:prstGeom prst="rect">
            <a:avLst/>
          </a:prstGeom>
          <a:noFill/>
          <a:ln w="9525">
            <a:noFill/>
            <a:miter lim="800000"/>
            <a:headEnd/>
            <a:tailEnd/>
          </a:ln>
        </p:spPr>
        <p:txBody>
          <a:bodyPr>
            <a:spAutoFit/>
          </a:bodyPr>
          <a:lstStyle/>
          <a:p>
            <a:endParaRPr lang="es-CO"/>
          </a:p>
        </p:txBody>
      </p:sp>
      <p:sp>
        <p:nvSpPr>
          <p:cNvPr id="12292" name="Rectangle 8"/>
          <p:cNvSpPr>
            <a:spLocks noGrp="1" noChangeArrowheads="1"/>
          </p:cNvSpPr>
          <p:nvPr>
            <p:ph type="title"/>
          </p:nvPr>
        </p:nvSpPr>
        <p:spPr>
          <a:xfrm>
            <a:off x="1042988" y="1125538"/>
            <a:ext cx="7772400" cy="720725"/>
          </a:xfrm>
          <a:noFill/>
        </p:spPr>
        <p:txBody>
          <a:bodyPr/>
          <a:lstStyle/>
          <a:p>
            <a:pPr eaLnBrk="1" hangingPunct="1"/>
            <a:r>
              <a:rPr lang="es-ES_tradnl" sz="3600" b="1" u="sng" dirty="0" smtClean="0">
                <a:latin typeface="Century Gothic" pitchFamily="34" charset="0"/>
              </a:rPr>
              <a:t> “Antídotos” contra el síndrome</a:t>
            </a:r>
          </a:p>
        </p:txBody>
      </p:sp>
      <p:sp>
        <p:nvSpPr>
          <p:cNvPr id="10246" name="Rectangle 10"/>
          <p:cNvSpPr>
            <a:spLocks noChangeArrowheads="1"/>
          </p:cNvSpPr>
          <p:nvPr/>
        </p:nvSpPr>
        <p:spPr bwMode="auto">
          <a:xfrm>
            <a:off x="-541338" y="2060575"/>
            <a:ext cx="8924926" cy="2952750"/>
          </a:xfrm>
          <a:prstGeom prst="rect">
            <a:avLst/>
          </a:prstGeom>
          <a:noFill/>
          <a:ln w="9525">
            <a:noFill/>
            <a:miter lim="800000"/>
            <a:headEnd/>
            <a:tailEnd/>
          </a:ln>
        </p:spPr>
        <p:txBody>
          <a:bodyPr/>
          <a:lstStyle/>
          <a:p>
            <a:pPr marL="1712913" lvl="3" indent="-228600">
              <a:spcBef>
                <a:spcPts val="500"/>
              </a:spcBef>
              <a:spcAft>
                <a:spcPts val="500"/>
              </a:spcAft>
              <a:buSzPct val="60000"/>
              <a:buFont typeface="Symbol" pitchFamily="18" charset="2"/>
              <a:buChar char="·"/>
              <a:defRPr/>
            </a:pPr>
            <a:r>
              <a:rPr lang="es-ES_tradnl" sz="2400" dirty="0">
                <a:latin typeface="+mj-lt"/>
              </a:rPr>
              <a:t>Implicarse en actividades externas al trabajo. </a:t>
            </a:r>
          </a:p>
          <a:p>
            <a:pPr marL="1712913" lvl="3" indent="-228600">
              <a:spcBef>
                <a:spcPts val="500"/>
              </a:spcBef>
              <a:spcAft>
                <a:spcPts val="500"/>
              </a:spcAft>
              <a:buSzPct val="60000"/>
              <a:buFont typeface="Symbol" pitchFamily="18" charset="2"/>
              <a:buChar char="·"/>
              <a:defRPr/>
            </a:pPr>
            <a:r>
              <a:rPr lang="es-ES_tradnl" sz="2400" dirty="0">
                <a:latin typeface="+mj-lt"/>
              </a:rPr>
              <a:t>Intensificar y revalorizar las relaciones personales y familiares. </a:t>
            </a:r>
          </a:p>
          <a:p>
            <a:pPr marL="1712913" lvl="3" indent="-228600">
              <a:spcBef>
                <a:spcPts val="500"/>
              </a:spcBef>
              <a:spcAft>
                <a:spcPts val="500"/>
              </a:spcAft>
              <a:buSzPct val="60000"/>
              <a:buFont typeface="Symbol" pitchFamily="18" charset="2"/>
              <a:buChar char="·"/>
              <a:defRPr/>
            </a:pPr>
            <a:r>
              <a:rPr lang="es-ES_tradnl" sz="2400" dirty="0">
                <a:latin typeface="+mj-lt"/>
              </a:rPr>
              <a:t>Planificar y desarrollar actividades de ocio y sociales. </a:t>
            </a:r>
          </a:p>
          <a:p>
            <a:pPr marL="1712913" lvl="3" indent="-228600">
              <a:spcBef>
                <a:spcPts val="500"/>
              </a:spcBef>
              <a:spcAft>
                <a:spcPts val="500"/>
              </a:spcAft>
              <a:buSzPct val="60000"/>
              <a:buFont typeface="Symbol" pitchFamily="18" charset="2"/>
              <a:buChar char="·"/>
              <a:defRPr/>
            </a:pPr>
            <a:r>
              <a:rPr lang="es-ES_tradnl" sz="2400" dirty="0">
                <a:latin typeface="+mj-lt"/>
              </a:rPr>
              <a:t>Tener tiempo y espacio para el juego y la recreación. Y las vacaciones</a:t>
            </a:r>
          </a:p>
          <a:p>
            <a:pPr marL="1712913" lvl="3" indent="-228600">
              <a:spcBef>
                <a:spcPts val="500"/>
              </a:spcBef>
              <a:spcAft>
                <a:spcPts val="500"/>
              </a:spcAft>
              <a:buSzPct val="60000"/>
              <a:buFont typeface="Symbol" pitchFamily="18" charset="2"/>
              <a:buChar char="·"/>
              <a:defRPr/>
            </a:pPr>
            <a:r>
              <a:rPr lang="es-ES_tradnl" sz="2400" dirty="0">
                <a:latin typeface="+mj-lt"/>
              </a:rPr>
              <a:t>Desarrollar actividad física. </a:t>
            </a:r>
          </a:p>
        </p:txBody>
      </p:sp>
      <p:pic>
        <p:nvPicPr>
          <p:cNvPr id="10" name="9 Imagen" descr="imagesCAQ6YXNL.jpg"/>
          <p:cNvPicPr>
            <a:picLocks noChangeAspect="1"/>
          </p:cNvPicPr>
          <p:nvPr/>
        </p:nvPicPr>
        <p:blipFill>
          <a:blip r:embed="rId6" cstate="print"/>
          <a:srcRect/>
          <a:stretch>
            <a:fillRect/>
          </a:stretch>
        </p:blipFill>
        <p:spPr bwMode="auto">
          <a:xfrm>
            <a:off x="6443663" y="5157788"/>
            <a:ext cx="2227262" cy="1266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0-#ppt_w/2"/>
                                          </p:val>
                                        </p:tav>
                                        <p:tav tm="100000">
                                          <p:val>
                                            <p:strVal val="#ppt_x"/>
                                          </p:val>
                                        </p:tav>
                                      </p:tavLst>
                                    </p:anim>
                                    <p:anim calcmode="lin" valueType="num">
                                      <p:cBhvr additive="base">
                                        <p:cTn id="8" dur="500" fill="hold"/>
                                        <p:tgtEl>
                                          <p:spTgt spid="1187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118787"/>
                                        </p:tgtEl>
                                        <p:attrNameLst>
                                          <p:attrName>style.visibility</p:attrName>
                                        </p:attrNameLst>
                                      </p:cBhvr>
                                      <p:to>
                                        <p:strVal val="visible"/>
                                      </p:to>
                                    </p:set>
                                    <p:anim calcmode="lin" valueType="num">
                                      <p:cBhvr additive="base">
                                        <p:cTn id="13" dur="500" fill="hold"/>
                                        <p:tgtEl>
                                          <p:spTgt spid="118787"/>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6">
                                            <p:txEl>
                                              <p:pRg st="0" end="0"/>
                                            </p:txEl>
                                          </p:spTgt>
                                        </p:tgtEl>
                                        <p:attrNameLst>
                                          <p:attrName>style.visibility</p:attrName>
                                        </p:attrNameLst>
                                      </p:cBhvr>
                                      <p:to>
                                        <p:strVal val="visible"/>
                                      </p:to>
                                    </p:set>
                                    <p:animEffect transition="in" filter="wipe(down)">
                                      <p:cBhvr>
                                        <p:cTn id="25" dur="500"/>
                                        <p:tgtEl>
                                          <p:spTgt spid="10246">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246">
                                            <p:txEl>
                                              <p:pRg st="1" end="1"/>
                                            </p:txEl>
                                          </p:spTgt>
                                        </p:tgtEl>
                                        <p:attrNameLst>
                                          <p:attrName>style.visibility</p:attrName>
                                        </p:attrNameLst>
                                      </p:cBhvr>
                                      <p:to>
                                        <p:strVal val="visible"/>
                                      </p:to>
                                    </p:set>
                                    <p:animEffect transition="in" filter="wipe(down)">
                                      <p:cBhvr>
                                        <p:cTn id="28" dur="500"/>
                                        <p:tgtEl>
                                          <p:spTgt spid="10246">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246">
                                            <p:txEl>
                                              <p:pRg st="2" end="2"/>
                                            </p:txEl>
                                          </p:spTgt>
                                        </p:tgtEl>
                                        <p:attrNameLst>
                                          <p:attrName>style.visibility</p:attrName>
                                        </p:attrNameLst>
                                      </p:cBhvr>
                                      <p:to>
                                        <p:strVal val="visible"/>
                                      </p:to>
                                    </p:set>
                                    <p:animEffect transition="in" filter="wipe(down)">
                                      <p:cBhvr>
                                        <p:cTn id="31" dur="500"/>
                                        <p:tgtEl>
                                          <p:spTgt spid="10246">
                                            <p:txEl>
                                              <p:pRg st="2" end="2"/>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46">
                                            <p:txEl>
                                              <p:pRg st="3" end="3"/>
                                            </p:txEl>
                                          </p:spTgt>
                                        </p:tgtEl>
                                        <p:attrNameLst>
                                          <p:attrName>style.visibility</p:attrName>
                                        </p:attrNameLst>
                                      </p:cBhvr>
                                      <p:to>
                                        <p:strVal val="visible"/>
                                      </p:to>
                                    </p:set>
                                    <p:animEffect transition="in" filter="wipe(down)">
                                      <p:cBhvr>
                                        <p:cTn id="34" dur="500"/>
                                        <p:tgtEl>
                                          <p:spTgt spid="10246">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246">
                                            <p:txEl>
                                              <p:pRg st="4" end="4"/>
                                            </p:txEl>
                                          </p:spTgt>
                                        </p:tgtEl>
                                        <p:attrNameLst>
                                          <p:attrName>style.visibility</p:attrName>
                                        </p:attrNameLst>
                                      </p:cBhvr>
                                      <p:to>
                                        <p:strVal val="visible"/>
                                      </p:to>
                                    </p:set>
                                    <p:animEffect transition="in" filter="wipe(down)">
                                      <p:cBhvr>
                                        <p:cTn id="37" dur="500"/>
                                        <p:tgtEl>
                                          <p:spTgt spid="10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p:bldP spid="10246"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20834" name="Object 2"/>
          <p:cNvGraphicFramePr>
            <a:graphicFrameLocks noChangeAspect="1"/>
          </p:cNvGraphicFramePr>
          <p:nvPr/>
        </p:nvGraphicFramePr>
        <p:xfrm>
          <a:off x="468313" y="1773238"/>
          <a:ext cx="8077200" cy="4451350"/>
        </p:xfrm>
        <a:graphic>
          <a:graphicData uri="http://schemas.openxmlformats.org/presentationml/2006/ole">
            <mc:AlternateContent xmlns:mc="http://schemas.openxmlformats.org/markup-compatibility/2006">
              <mc:Choice xmlns:v="urn:schemas-microsoft-com:vml" Requires="v">
                <p:oleObj spid="_x0000_s13337" name="Diapositiva" r:id="rId4" imgW="4572000" imgH="3429000" progId="PowerPoint.Slide.8">
                  <p:embed/>
                </p:oleObj>
              </mc:Choice>
              <mc:Fallback>
                <p:oleObj name="Diapositiva"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73238"/>
                        <a:ext cx="80772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5" name="Rectangle 3"/>
          <p:cNvSpPr>
            <a:spLocks noChangeArrowheads="1"/>
          </p:cNvSpPr>
          <p:nvPr/>
        </p:nvSpPr>
        <p:spPr bwMode="auto">
          <a:xfrm>
            <a:off x="2771775" y="2349500"/>
            <a:ext cx="9144000" cy="0"/>
          </a:xfrm>
          <a:prstGeom prst="rect">
            <a:avLst/>
          </a:prstGeom>
          <a:noFill/>
          <a:ln w="9525">
            <a:noFill/>
            <a:miter lim="800000"/>
            <a:headEnd/>
            <a:tailEnd/>
          </a:ln>
        </p:spPr>
        <p:txBody>
          <a:bodyPr>
            <a:spAutoFit/>
          </a:bodyPr>
          <a:lstStyle/>
          <a:p>
            <a:endParaRPr lang="es-CO"/>
          </a:p>
        </p:txBody>
      </p:sp>
      <p:sp>
        <p:nvSpPr>
          <p:cNvPr id="13316" name="Rectangle 8"/>
          <p:cNvSpPr>
            <a:spLocks noGrp="1" noChangeArrowheads="1"/>
          </p:cNvSpPr>
          <p:nvPr>
            <p:ph type="title"/>
          </p:nvPr>
        </p:nvSpPr>
        <p:spPr>
          <a:xfrm>
            <a:off x="1042988" y="836613"/>
            <a:ext cx="7772400" cy="720725"/>
          </a:xfrm>
          <a:noFill/>
        </p:spPr>
        <p:txBody>
          <a:bodyPr/>
          <a:lstStyle/>
          <a:p>
            <a:pPr eaLnBrk="1" hangingPunct="1"/>
            <a:r>
              <a:rPr lang="es-ES_tradnl" sz="3600" b="1" u="sng" dirty="0" smtClean="0">
                <a:cs typeface="Arial" charset="0"/>
              </a:rPr>
              <a:t> “Antídotos” contra el síndrome</a:t>
            </a:r>
          </a:p>
        </p:txBody>
      </p:sp>
      <p:sp>
        <p:nvSpPr>
          <p:cNvPr id="13317" name="Rectangle 9"/>
          <p:cNvSpPr>
            <a:spLocks noChangeArrowheads="1"/>
          </p:cNvSpPr>
          <p:nvPr/>
        </p:nvSpPr>
        <p:spPr bwMode="auto">
          <a:xfrm>
            <a:off x="611188" y="2060575"/>
            <a:ext cx="7772400" cy="2952750"/>
          </a:xfrm>
          <a:prstGeom prst="rect">
            <a:avLst/>
          </a:prstGeom>
          <a:noFill/>
          <a:ln w="9525">
            <a:noFill/>
            <a:miter lim="800000"/>
            <a:headEnd/>
            <a:tailEnd/>
          </a:ln>
        </p:spPr>
        <p:txBody>
          <a:bodyPr/>
          <a:lstStyle/>
          <a:p>
            <a:pPr marL="457200" indent="-457200">
              <a:spcBef>
                <a:spcPts val="500"/>
              </a:spcBef>
              <a:spcAft>
                <a:spcPts val="500"/>
              </a:spcAft>
              <a:buClr>
                <a:srgbClr val="A50021"/>
              </a:buClr>
              <a:buSzPct val="75000"/>
              <a:buFont typeface="Wingdings" pitchFamily="2" charset="2"/>
              <a:buChar char="n"/>
            </a:pPr>
            <a:r>
              <a:rPr lang="es-ES_tradnl" sz="3200">
                <a:cs typeface="Arial" charset="0"/>
              </a:rPr>
              <a:t>Fomento de buena atmósfera de equipo : espacios comunes, objetivos comunes. </a:t>
            </a:r>
          </a:p>
          <a:p>
            <a:pPr marL="457200" indent="-457200">
              <a:spcBef>
                <a:spcPts val="500"/>
              </a:spcBef>
              <a:spcAft>
                <a:spcPts val="500"/>
              </a:spcAft>
              <a:buClr>
                <a:srgbClr val="A50021"/>
              </a:buClr>
              <a:buSzPct val="75000"/>
              <a:buFont typeface="Wingdings" pitchFamily="2" charset="2"/>
              <a:buChar char="n"/>
            </a:pPr>
            <a:r>
              <a:rPr lang="es-ES_tradnl" sz="3200">
                <a:cs typeface="Arial" charset="0"/>
              </a:rPr>
              <a:t>Minimizar la burocracia . </a:t>
            </a:r>
          </a:p>
          <a:p>
            <a:pPr marL="457200" indent="-457200">
              <a:spcBef>
                <a:spcPts val="500"/>
              </a:spcBef>
              <a:spcAft>
                <a:spcPts val="500"/>
              </a:spcAft>
              <a:buClr>
                <a:srgbClr val="A50021"/>
              </a:buClr>
              <a:buSzPct val="75000"/>
              <a:buFont typeface="Wingdings" pitchFamily="2" charset="2"/>
              <a:buChar char="n"/>
            </a:pPr>
            <a:r>
              <a:rPr lang="es-ES_tradnl" sz="3200">
                <a:cs typeface="Arial" charset="0"/>
              </a:rPr>
              <a:t>Formación continuada</a:t>
            </a:r>
            <a:r>
              <a:rPr lang="es-ES_tradnl" sz="3200">
                <a:latin typeface="Century Gothic" pitchFamily="34" charset="0"/>
              </a:rPr>
              <a:t>. </a:t>
            </a:r>
          </a:p>
        </p:txBody>
      </p:sp>
      <p:pic>
        <p:nvPicPr>
          <p:cNvPr id="13318" name="Picture 10" descr="j0315447"/>
          <p:cNvPicPr>
            <a:picLocks noChangeAspect="1" noChangeArrowheads="1"/>
          </p:cNvPicPr>
          <p:nvPr/>
        </p:nvPicPr>
        <p:blipFill>
          <a:blip r:embed="rId6" cstate="print"/>
          <a:srcRect/>
          <a:stretch>
            <a:fillRect/>
          </a:stretch>
        </p:blipFill>
        <p:spPr bwMode="auto">
          <a:xfrm>
            <a:off x="6278563" y="3284538"/>
            <a:ext cx="2198687" cy="3081337"/>
          </a:xfrm>
          <a:prstGeom prst="rect">
            <a:avLst/>
          </a:prstGeom>
          <a:noFill/>
          <a:ln w="9525">
            <a:noFill/>
            <a:miter lim="800000"/>
            <a:headEnd/>
            <a:tailEnd/>
          </a:ln>
        </p:spPr>
      </p:pic>
      <p:sp>
        <p:nvSpPr>
          <p:cNvPr id="13319" name="AutoShape 13">
            <a:hlinkClick r:id="rId7" action="ppaction://hlinksldjump" highlightClick="1"/>
          </p:cNvPr>
          <p:cNvSpPr>
            <a:spLocks noChangeArrowheads="1"/>
          </p:cNvSpPr>
          <p:nvPr/>
        </p:nvSpPr>
        <p:spPr bwMode="auto">
          <a:xfrm>
            <a:off x="5364163" y="6308725"/>
            <a:ext cx="360362" cy="288925"/>
          </a:xfrm>
          <a:prstGeom prst="actionButtonBackPrevious">
            <a:avLst/>
          </a:prstGeom>
          <a:solidFill>
            <a:schemeClr val="accent1"/>
          </a:solidFill>
          <a:ln w="9525">
            <a:noFill/>
            <a:miter lim="800000"/>
            <a:headEnd/>
            <a:tailEnd/>
          </a:ln>
        </p:spPr>
        <p:txBody>
          <a:bodyPr wrap="none" anchor="ctr"/>
          <a:lstStyle/>
          <a:p>
            <a:endParaRPr lang="es-CO"/>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additive="base">
                                        <p:cTn id="7" dur="500" fill="hold"/>
                                        <p:tgtEl>
                                          <p:spTgt spid="120834"/>
                                        </p:tgtEl>
                                        <p:attrNameLst>
                                          <p:attrName>ppt_x</p:attrName>
                                        </p:attrNameLst>
                                      </p:cBhvr>
                                      <p:tavLst>
                                        <p:tav tm="0">
                                          <p:val>
                                            <p:strVal val="0-#ppt_w/2"/>
                                          </p:val>
                                        </p:tav>
                                        <p:tav tm="100000">
                                          <p:val>
                                            <p:strVal val="#ppt_x"/>
                                          </p:val>
                                        </p:tav>
                                      </p:tavLst>
                                    </p:anim>
                                    <p:anim calcmode="lin" valueType="num">
                                      <p:cBhvr additive="base">
                                        <p:cTn id="8" dur="500" fill="hold"/>
                                        <p:tgtEl>
                                          <p:spTgt spid="1208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nodePh="1">
                                  <p:stCondLst>
                                    <p:cond delay="0"/>
                                  </p:stCondLst>
                                  <p:endCondLst>
                                    <p:cond evt="begin" delay="0">
                                      <p:tn val="11"/>
                                    </p:cond>
                                  </p:endCondLst>
                                  <p:childTnLst>
                                    <p:set>
                                      <p:cBhvr>
                                        <p:cTn id="12" dur="1" fill="hold">
                                          <p:stCondLst>
                                            <p:cond delay="0"/>
                                          </p:stCondLst>
                                        </p:cTn>
                                        <p:tgtEl>
                                          <p:spTgt spid="120835"/>
                                        </p:tgtEl>
                                        <p:attrNameLst>
                                          <p:attrName>style.visibility</p:attrName>
                                        </p:attrNameLst>
                                      </p:cBhvr>
                                      <p:to>
                                        <p:strVal val="visible"/>
                                      </p:to>
                                    </p:set>
                                    <p:anim calcmode="lin" valueType="num">
                                      <p:cBhvr additive="base">
                                        <p:cTn id="13" dur="500" fill="hold"/>
                                        <p:tgtEl>
                                          <p:spTgt spid="120835"/>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3"/>
          <p:cNvSpPr txBox="1">
            <a:spLocks noChangeArrowheads="1"/>
          </p:cNvSpPr>
          <p:nvPr/>
        </p:nvSpPr>
        <p:spPr bwMode="auto">
          <a:xfrm>
            <a:off x="1214438" y="928688"/>
            <a:ext cx="3792537" cy="369887"/>
          </a:xfrm>
          <a:prstGeom prst="rect">
            <a:avLst/>
          </a:prstGeom>
          <a:solidFill>
            <a:srgbClr val="99CC00"/>
          </a:solidFill>
          <a:ln w="9525">
            <a:noFill/>
            <a:miter lim="800000"/>
            <a:headEnd/>
            <a:tailEnd/>
          </a:ln>
        </p:spPr>
        <p:txBody>
          <a:bodyPr>
            <a:spAutoFit/>
          </a:bodyPr>
          <a:lstStyle/>
          <a:p>
            <a:pPr marL="342900" indent="-342900" algn="ctr">
              <a:spcBef>
                <a:spcPct val="50000"/>
              </a:spcBef>
              <a:buFont typeface="Wingdings" pitchFamily="2" charset="2"/>
              <a:buNone/>
            </a:pPr>
            <a:r>
              <a:rPr lang="es-ES" b="1">
                <a:solidFill>
                  <a:srgbClr val="000000"/>
                </a:solidFill>
                <a:latin typeface="Calibri" pitchFamily="34" charset="0"/>
                <a:cs typeface="Times New Roman" pitchFamily="18" charset="0"/>
              </a:rPr>
              <a:t>TECNICAS SOBRE EL INDIVIDUO.</a:t>
            </a:r>
          </a:p>
        </p:txBody>
      </p:sp>
      <p:sp>
        <p:nvSpPr>
          <p:cNvPr id="21508" name="Text Box 4"/>
          <p:cNvSpPr txBox="1">
            <a:spLocks noChangeArrowheads="1"/>
          </p:cNvSpPr>
          <p:nvPr/>
        </p:nvSpPr>
        <p:spPr bwMode="auto">
          <a:xfrm>
            <a:off x="428625" y="1571625"/>
            <a:ext cx="4719638" cy="4940300"/>
          </a:xfrm>
          <a:prstGeom prst="rect">
            <a:avLst/>
          </a:prstGeom>
          <a:noFill/>
          <a:ln w="9525">
            <a:noFill/>
            <a:miter lim="800000"/>
            <a:headEnd/>
            <a:tailEnd/>
          </a:ln>
        </p:spPr>
        <p:txBody>
          <a:bodyPr>
            <a:spAutoFit/>
          </a:bodyPr>
          <a:lstStyle/>
          <a:p>
            <a:pPr marL="342900" indent="-342900" algn="just" fontAlgn="auto">
              <a:spcBef>
                <a:spcPct val="50000"/>
              </a:spcBef>
              <a:spcAft>
                <a:spcPts val="0"/>
              </a:spcAft>
              <a:buFont typeface="Wingdings" pitchFamily="2" charset="2"/>
              <a:buChar char="Ø"/>
              <a:defRPr/>
            </a:pPr>
            <a:r>
              <a:rPr lang="es-ES" b="1" dirty="0" smtClean="0">
                <a:latin typeface="+mn-lt"/>
                <a:ea typeface="Times New Roman" pitchFamily="18" charset="0"/>
              </a:rPr>
              <a:t>Detención del </a:t>
            </a:r>
            <a:r>
              <a:rPr lang="es-ES" b="1" dirty="0">
                <a:latin typeface="+mn-lt"/>
                <a:ea typeface="Times New Roman" pitchFamily="18" charset="0"/>
              </a:rPr>
              <a:t>pensamiento</a:t>
            </a:r>
            <a:r>
              <a:rPr lang="es-ES" dirty="0">
                <a:solidFill>
                  <a:srgbClr val="000000"/>
                </a:solidFill>
                <a:latin typeface="+mn-lt"/>
                <a:ea typeface="Times New Roman" pitchFamily="18" charset="0"/>
              </a:rPr>
              <a:t>. Modificación de pensamientos, sustituyéndolo por otros positivos y dirigidos al control de la situación.</a:t>
            </a:r>
          </a:p>
          <a:p>
            <a:pPr marL="342900" indent="-342900" algn="just" fontAlgn="auto">
              <a:spcBef>
                <a:spcPct val="50000"/>
              </a:spcBef>
              <a:spcAft>
                <a:spcPts val="0"/>
              </a:spcAft>
              <a:buFont typeface="Wingdings" pitchFamily="2" charset="2"/>
              <a:buNone/>
              <a:defRPr/>
            </a:pPr>
            <a:r>
              <a:rPr lang="es-ES" b="1" dirty="0">
                <a:latin typeface="+mn-lt"/>
                <a:ea typeface="Times New Roman" pitchFamily="18" charset="0"/>
              </a:rPr>
              <a:t>FISIOLOGICAS.</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Técnicas de relajación física.</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Técnicas de control de respiración.</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Técnica de relajación mental.</a:t>
            </a:r>
          </a:p>
          <a:p>
            <a:pPr marL="342900" indent="-342900" algn="just" fontAlgn="auto">
              <a:spcBef>
                <a:spcPct val="50000"/>
              </a:spcBef>
              <a:spcAft>
                <a:spcPts val="0"/>
              </a:spcAft>
              <a:buFont typeface="Wingdings" pitchFamily="2" charset="2"/>
              <a:buNone/>
              <a:defRPr/>
            </a:pPr>
            <a:r>
              <a:rPr lang="es-ES" b="1" dirty="0">
                <a:latin typeface="+mn-lt"/>
                <a:ea typeface="Times New Roman" pitchFamily="18" charset="0"/>
              </a:rPr>
              <a:t>CONDUCTUALES.</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Desarrollo de la autoestima.</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Entrenamiento de habilidades sociales.</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Técnicas de solución de problemas.</a:t>
            </a:r>
          </a:p>
          <a:p>
            <a:pPr marL="342900" indent="-342900" algn="just" fontAlgn="auto">
              <a:spcBef>
                <a:spcPct val="50000"/>
              </a:spcBef>
              <a:spcAft>
                <a:spcPts val="0"/>
              </a:spcAft>
              <a:buFont typeface="Wingdings" pitchFamily="2" charset="2"/>
              <a:buChar char="Ø"/>
              <a:defRPr/>
            </a:pPr>
            <a:r>
              <a:rPr lang="es-ES" dirty="0">
                <a:latin typeface="+mn-lt"/>
                <a:ea typeface="Times New Roman" pitchFamily="18" charset="0"/>
              </a:rPr>
              <a:t>Técnicas de autocontrol.</a:t>
            </a:r>
          </a:p>
        </p:txBody>
      </p:sp>
      <p:pic>
        <p:nvPicPr>
          <p:cNvPr id="117764" name="Picture 6" descr="Trastorno de estrés postraumático"/>
          <p:cNvPicPr>
            <a:picLocks noChangeAspect="1" noChangeArrowheads="1"/>
          </p:cNvPicPr>
          <p:nvPr/>
        </p:nvPicPr>
        <p:blipFill>
          <a:blip r:embed="rId2" cstate="print"/>
          <a:srcRect r="43275"/>
          <a:stretch>
            <a:fillRect/>
          </a:stretch>
        </p:blipFill>
        <p:spPr bwMode="auto">
          <a:xfrm>
            <a:off x="5435600" y="1700213"/>
            <a:ext cx="2376488" cy="4608512"/>
          </a:xfrm>
          <a:prstGeom prst="rect">
            <a:avLst/>
          </a:prstGeom>
          <a:noFill/>
          <a:ln w="9525">
            <a:solidFill>
              <a:srgbClr val="99CC00"/>
            </a:solidFill>
            <a:miter lim="800000"/>
            <a:headEnd/>
            <a:tailEnd/>
          </a:ln>
        </p:spPr>
      </p:pic>
      <p:sp>
        <p:nvSpPr>
          <p:cNvPr id="8" name="7 Marcador de contenido"/>
          <p:cNvSpPr>
            <a:spLocks noGrp="1"/>
          </p:cNvSpPr>
          <p:nvPr>
            <p:ph idx="4294967295"/>
          </p:nvPr>
        </p:nvSpPr>
        <p:spPr>
          <a:xfrm>
            <a:off x="468313" y="414338"/>
            <a:ext cx="8229600" cy="6038850"/>
          </a:xfrm>
        </p:spPr>
        <p:txBody>
          <a:bodyPr/>
          <a:lstStyle/>
          <a:p>
            <a:r>
              <a:rPr lang="es-CO" smtClean="0"/>
              <a:t>Prevención del estrés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to="" calcmode="lin" valueType="num">
                                      <p:cBhvr>
                                        <p:cTn id="7" dur="1" fill="hold"/>
                                        <p:tgtEl>
                                          <p:spTgt spid="2150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 to="" calcmode="lin" valueType="num">
                                      <p:cBhvr>
                                        <p:cTn id="12" dur="1" fill="hold"/>
                                        <p:tgtEl>
                                          <p:spTgt spid="21508">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1508">
                                            <p:txEl>
                                              <p:pRg st="3" end="3"/>
                                            </p:txEl>
                                          </p:spTgt>
                                        </p:tgtEl>
                                        <p:attrNameLst>
                                          <p:attrName>style.visibility</p:attrName>
                                        </p:attrNameLst>
                                      </p:cBhvr>
                                      <p:to>
                                        <p:strVal val="visible"/>
                                      </p:to>
                                    </p:set>
                                    <p:anim to="" calcmode="lin" valueType="num">
                                      <p:cBhvr>
                                        <p:cTn id="15" dur="1" fill="hold"/>
                                        <p:tgtEl>
                                          <p:spTgt spid="21508">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1508">
                                            <p:txEl>
                                              <p:pRg st="4" end="4"/>
                                            </p:txEl>
                                          </p:spTgt>
                                        </p:tgtEl>
                                        <p:attrNameLst>
                                          <p:attrName>style.visibility</p:attrName>
                                        </p:attrNameLst>
                                      </p:cBhvr>
                                      <p:to>
                                        <p:strVal val="visible"/>
                                      </p:to>
                                    </p:set>
                                    <p:anim to="" calcmode="lin" valueType="num">
                                      <p:cBhvr>
                                        <p:cTn id="18" dur="1" fill="hold"/>
                                        <p:tgtEl>
                                          <p:spTgt spid="21508">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1508">
                                            <p:txEl>
                                              <p:pRg st="6" end="6"/>
                                            </p:txEl>
                                          </p:spTgt>
                                        </p:tgtEl>
                                        <p:attrNameLst>
                                          <p:attrName>style.visibility</p:attrName>
                                        </p:attrNameLst>
                                      </p:cBhvr>
                                      <p:to>
                                        <p:strVal val="visible"/>
                                      </p:to>
                                    </p:set>
                                    <p:anim to="" calcmode="lin" valueType="num">
                                      <p:cBhvr>
                                        <p:cTn id="23" dur="1" fill="hold"/>
                                        <p:tgtEl>
                                          <p:spTgt spid="21508">
                                            <p:txEl>
                                              <p:pRg st="6" end="6"/>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1508">
                                            <p:txEl>
                                              <p:pRg st="7" end="7"/>
                                            </p:txEl>
                                          </p:spTgt>
                                        </p:tgtEl>
                                        <p:attrNameLst>
                                          <p:attrName>style.visibility</p:attrName>
                                        </p:attrNameLst>
                                      </p:cBhvr>
                                      <p:to>
                                        <p:strVal val="visible"/>
                                      </p:to>
                                    </p:set>
                                    <p:anim to="" calcmode="lin" valueType="num">
                                      <p:cBhvr>
                                        <p:cTn id="26" dur="1" fill="hold"/>
                                        <p:tgtEl>
                                          <p:spTgt spid="21508">
                                            <p:txEl>
                                              <p:pRg st="7" end="7"/>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21508">
                                            <p:txEl>
                                              <p:pRg st="8" end="8"/>
                                            </p:txEl>
                                          </p:spTgt>
                                        </p:tgtEl>
                                        <p:attrNameLst>
                                          <p:attrName>style.visibility</p:attrName>
                                        </p:attrNameLst>
                                      </p:cBhvr>
                                      <p:to>
                                        <p:strVal val="visible"/>
                                      </p:to>
                                    </p:set>
                                    <p:anim to="" calcmode="lin" valueType="num">
                                      <p:cBhvr>
                                        <p:cTn id="29" dur="1" fill="hold"/>
                                        <p:tgtEl>
                                          <p:spTgt spid="21508">
                                            <p:txEl>
                                              <p:pRg st="8" end="8"/>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21508">
                                            <p:txEl>
                                              <p:pRg st="9" end="9"/>
                                            </p:txEl>
                                          </p:spTgt>
                                        </p:tgtEl>
                                        <p:attrNameLst>
                                          <p:attrName>style.visibility</p:attrName>
                                        </p:attrNameLst>
                                      </p:cBhvr>
                                      <p:to>
                                        <p:strVal val="visible"/>
                                      </p:to>
                                    </p:set>
                                    <p:anim to="" calcmode="lin" valueType="num">
                                      <p:cBhvr>
                                        <p:cTn id="32" dur="1" fill="hold"/>
                                        <p:tgtEl>
                                          <p:spTgt spid="21508">
                                            <p:txEl>
                                              <p:pRg st="9" end="9"/>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down)">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457200"/>
            <a:ext cx="8229600" cy="955576"/>
          </a:xfrm>
          <a:solidFill>
            <a:srgbClr val="99CC00"/>
          </a:solidFill>
          <a:effectLst>
            <a:outerShdw dist="17961" dir="18900000" algn="ctr" rotWithShape="0">
              <a:srgbClr val="99CCFF"/>
            </a:outerShdw>
          </a:effectLst>
        </p:spPr>
        <p:txBody>
          <a:bodyPr rtlCol="0">
            <a:noAutofit/>
          </a:bodyPr>
          <a:lstStyle/>
          <a:p>
            <a:pPr fontAlgn="auto">
              <a:spcAft>
                <a:spcPts val="0"/>
              </a:spcAft>
              <a:defRPr/>
            </a:pPr>
            <a:r>
              <a:rPr lang="es-ES" sz="2400" b="1" dirty="0" smtClean="0"/>
              <a:t> </a:t>
            </a:r>
            <a:r>
              <a:rPr lang="es-ES" sz="2400" b="1" u="sng" dirty="0" smtClean="0"/>
              <a:t>ORIENTACIONES GENERALES PARA LA PREVENCIÓN DEL ESTRES</a:t>
            </a:r>
          </a:p>
        </p:txBody>
      </p:sp>
      <p:sp>
        <p:nvSpPr>
          <p:cNvPr id="22531" name="Text Box 4"/>
          <p:cNvSpPr txBox="1">
            <a:spLocks noChangeArrowheads="1"/>
          </p:cNvSpPr>
          <p:nvPr/>
        </p:nvSpPr>
        <p:spPr bwMode="auto">
          <a:xfrm>
            <a:off x="610646" y="1368216"/>
            <a:ext cx="4144963" cy="5508625"/>
          </a:xfrm>
          <a:prstGeom prst="rect">
            <a:avLst/>
          </a:prstGeom>
          <a:noFill/>
          <a:ln w="9525">
            <a:noFill/>
            <a:miter lim="800000"/>
            <a:headEnd/>
            <a:tailEnd/>
          </a:ln>
        </p:spPr>
        <p:txBody>
          <a:bodyPr>
            <a:spAutoFit/>
          </a:bodyPr>
          <a:lstStyle/>
          <a:p>
            <a:pPr marL="342900" indent="-342900" algn="just">
              <a:spcBef>
                <a:spcPct val="50000"/>
              </a:spcBef>
              <a:buFont typeface="Wingdings" pitchFamily="2" charset="2"/>
              <a:buAutoNum type="arabicPeriod"/>
            </a:pPr>
            <a:r>
              <a:rPr lang="es-ES" sz="2200" b="1" dirty="0">
                <a:latin typeface="Calibri" pitchFamily="34" charset="0"/>
                <a:cs typeface="Times New Roman" pitchFamily="18" charset="0"/>
              </a:rPr>
              <a:t>Elabore una lista de sus tareas </a:t>
            </a:r>
            <a:r>
              <a:rPr lang="es-ES" sz="2200" dirty="0">
                <a:solidFill>
                  <a:srgbClr val="000000"/>
                </a:solidFill>
                <a:latin typeface="Calibri" pitchFamily="34" charset="0"/>
                <a:cs typeface="Times New Roman" pitchFamily="18" charset="0"/>
              </a:rPr>
              <a:t>por orden de importancia y establezca un horario al principio de cada día. </a:t>
            </a:r>
          </a:p>
          <a:p>
            <a:pPr marL="342900" indent="-342900" algn="just">
              <a:spcBef>
                <a:spcPct val="50000"/>
              </a:spcBef>
              <a:buFont typeface="Wingdings" pitchFamily="2" charset="2"/>
              <a:buAutoNum type="arabicPeriod"/>
            </a:pPr>
            <a:r>
              <a:rPr lang="es-ES" sz="2200" b="1" dirty="0">
                <a:latin typeface="Calibri" pitchFamily="34" charset="0"/>
                <a:cs typeface="Times New Roman" pitchFamily="18" charset="0"/>
              </a:rPr>
              <a:t>Tómese breves descansos</a:t>
            </a:r>
            <a:r>
              <a:rPr lang="es-ES" sz="2200" dirty="0">
                <a:solidFill>
                  <a:srgbClr val="000000"/>
                </a:solidFill>
                <a:latin typeface="Calibri" pitchFamily="34" charset="0"/>
                <a:cs typeface="Times New Roman" pitchFamily="18" charset="0"/>
              </a:rPr>
              <a:t>, con intervalos regulares a lo largo del día. Haga una relajación breve, o estírese o respire profundo y tranquilamente durante 2 ó 3 minutos cada hora. </a:t>
            </a:r>
          </a:p>
          <a:p>
            <a:pPr marL="342900" indent="-342900" algn="just">
              <a:spcBef>
                <a:spcPct val="50000"/>
              </a:spcBef>
              <a:buFont typeface="Wingdings" pitchFamily="2" charset="2"/>
              <a:buAutoNum type="arabicPeriod"/>
            </a:pPr>
            <a:r>
              <a:rPr lang="es-ES" sz="2200" b="1" dirty="0">
                <a:latin typeface="Calibri" pitchFamily="34" charset="0"/>
                <a:cs typeface="Times New Roman" pitchFamily="18" charset="0"/>
              </a:rPr>
              <a:t>Vigile su postura </a:t>
            </a:r>
            <a:r>
              <a:rPr lang="es-ES" sz="2200" dirty="0">
                <a:solidFill>
                  <a:srgbClr val="000000"/>
                </a:solidFill>
                <a:latin typeface="Calibri" pitchFamily="34" charset="0"/>
                <a:cs typeface="Times New Roman" pitchFamily="18" charset="0"/>
              </a:rPr>
              <a:t>y controle periódicamente que no está tenso y que su cuerpo está bien apoyado. </a:t>
            </a:r>
          </a:p>
        </p:txBody>
      </p:sp>
      <p:pic>
        <p:nvPicPr>
          <p:cNvPr id="118788" name="Picture 6" descr="nino_computador"/>
          <p:cNvPicPr>
            <a:picLocks noChangeAspect="1" noChangeArrowheads="1"/>
          </p:cNvPicPr>
          <p:nvPr/>
        </p:nvPicPr>
        <p:blipFill>
          <a:blip r:embed="rId2" cstate="print"/>
          <a:srcRect/>
          <a:stretch>
            <a:fillRect/>
          </a:stretch>
        </p:blipFill>
        <p:spPr bwMode="auto">
          <a:xfrm>
            <a:off x="5003800" y="1844675"/>
            <a:ext cx="2952750" cy="3671888"/>
          </a:xfrm>
          <a:prstGeom prst="rect">
            <a:avLst/>
          </a:prstGeom>
          <a:noFill/>
          <a:ln w="9525">
            <a:solidFill>
              <a:srgbClr val="99CC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357313"/>
            <a:ext cx="8229600" cy="4768850"/>
          </a:xfrm>
        </p:spPr>
        <p:txBody>
          <a:bodyPr rtlCol="0">
            <a:normAutofit lnSpcReduction="10000"/>
          </a:bodyPr>
          <a:lstStyle/>
          <a:p>
            <a:pPr algn="just" fontAlgn="auto">
              <a:spcBef>
                <a:spcPct val="50000"/>
              </a:spcBef>
              <a:spcAft>
                <a:spcPts val="0"/>
              </a:spcAft>
              <a:buFont typeface="Arial" pitchFamily="34" charset="0"/>
              <a:buNone/>
              <a:defRPr/>
            </a:pPr>
            <a:r>
              <a:rPr lang="es-ES" sz="2200" b="1" dirty="0" smtClean="0">
                <a:ea typeface="Times New Roman" pitchFamily="18" charset="0"/>
                <a:cs typeface="Arial" charset="0"/>
              </a:rPr>
              <a:t>4</a:t>
            </a:r>
            <a:r>
              <a:rPr lang="es-ES" sz="2200" dirty="0" smtClean="0">
                <a:solidFill>
                  <a:srgbClr val="FF0000"/>
                </a:solidFill>
                <a:ea typeface="Times New Roman" pitchFamily="18" charset="0"/>
                <a:cs typeface="Arial" charset="0"/>
              </a:rPr>
              <a:t>.</a:t>
            </a:r>
            <a:r>
              <a:rPr lang="es-ES" sz="2200" dirty="0" smtClean="0">
                <a:solidFill>
                  <a:srgbClr val="000000"/>
                </a:solidFill>
                <a:ea typeface="Times New Roman" pitchFamily="18" charset="0"/>
                <a:cs typeface="Arial" charset="0"/>
              </a:rPr>
              <a:t> </a:t>
            </a:r>
            <a:r>
              <a:rPr lang="es-ES" sz="2200" b="1" dirty="0" smtClean="0">
                <a:ea typeface="Times New Roman" pitchFamily="18" charset="0"/>
                <a:cs typeface="Arial" charset="0"/>
              </a:rPr>
              <a:t>Consuma alimentos sanos</a:t>
            </a:r>
            <a:r>
              <a:rPr lang="es-ES" sz="2200" dirty="0" smtClean="0">
                <a:solidFill>
                  <a:srgbClr val="000000"/>
                </a:solidFill>
                <a:ea typeface="Times New Roman" pitchFamily="18" charset="0"/>
                <a:cs typeface="Arial" charset="0"/>
              </a:rPr>
              <a:t>. Limite la cantidad de estimulantes y toxinas (como cafeína, alcohol, tabaco, dulces) que ingiere cada día. </a:t>
            </a:r>
          </a:p>
          <a:p>
            <a:pPr algn="just" fontAlgn="auto">
              <a:spcBef>
                <a:spcPct val="50000"/>
              </a:spcBef>
              <a:spcAft>
                <a:spcPts val="0"/>
              </a:spcAft>
              <a:buFont typeface="Arial" pitchFamily="34" charset="0"/>
              <a:buNone/>
              <a:defRPr/>
            </a:pPr>
            <a:r>
              <a:rPr lang="es-ES" sz="2200" b="1" dirty="0" smtClean="0">
                <a:ea typeface="Times New Roman" pitchFamily="18" charset="0"/>
                <a:cs typeface="Arial" charset="0"/>
              </a:rPr>
              <a:t>5</a:t>
            </a:r>
            <a:r>
              <a:rPr lang="es-ES" sz="2200" dirty="0" smtClean="0">
                <a:solidFill>
                  <a:srgbClr val="FF0000"/>
                </a:solidFill>
                <a:ea typeface="Times New Roman" pitchFamily="18" charset="0"/>
                <a:cs typeface="Arial" charset="0"/>
              </a:rPr>
              <a:t>.  </a:t>
            </a:r>
            <a:r>
              <a:rPr lang="es-ES" sz="2200" b="1" dirty="0" smtClean="0">
                <a:ea typeface="Times New Roman" pitchFamily="18" charset="0"/>
                <a:cs typeface="Arial" charset="0"/>
              </a:rPr>
              <a:t>Acuéstese por lo menos media hora antes de lo habitual </a:t>
            </a:r>
            <a:r>
              <a:rPr lang="es-ES" sz="2200" dirty="0" smtClean="0">
                <a:solidFill>
                  <a:srgbClr val="000000"/>
                </a:solidFill>
                <a:ea typeface="Times New Roman" pitchFamily="18" charset="0"/>
                <a:cs typeface="Arial" charset="0"/>
              </a:rPr>
              <a:t>y levántese un cuarto de hora antes de lo necesario. Establezca y realice ejercicios estimulantes por la mañana. </a:t>
            </a:r>
          </a:p>
          <a:p>
            <a:pPr marL="457200" indent="-457200" algn="just" fontAlgn="auto">
              <a:spcBef>
                <a:spcPct val="50000"/>
              </a:spcBef>
              <a:spcAft>
                <a:spcPts val="0"/>
              </a:spcAft>
              <a:buFont typeface="Arial" pitchFamily="34" charset="0"/>
              <a:buAutoNum type="arabicPeriod" startAt="6"/>
              <a:defRPr/>
            </a:pPr>
            <a:r>
              <a:rPr lang="es-ES" sz="2200" b="1" dirty="0" smtClean="0">
                <a:ea typeface="Times New Roman" pitchFamily="18" charset="0"/>
                <a:cs typeface="Arial" charset="0"/>
              </a:rPr>
              <a:t>Reduzca todo lo posible el estrés que le rodea </a:t>
            </a:r>
            <a:r>
              <a:rPr lang="es-ES" sz="2200" dirty="0" smtClean="0">
                <a:solidFill>
                  <a:srgbClr val="000000"/>
                </a:solidFill>
                <a:ea typeface="Times New Roman" pitchFamily="18" charset="0"/>
                <a:cs typeface="Arial" charset="0"/>
              </a:rPr>
              <a:t>(p. ej. Asegúrese de que su lugar de trabajo y/o su hogar tienen buena luz, un asiento cómodo, bajo nivel de ruidos y que están ordenados).</a:t>
            </a:r>
            <a:r>
              <a:rPr lang="es-ES" sz="2200" dirty="0" smtClean="0">
                <a:ea typeface="Times New Roman" pitchFamily="18" charset="0"/>
                <a:cs typeface="Arial" charset="0"/>
              </a:rPr>
              <a:t> </a:t>
            </a:r>
          </a:p>
          <a:p>
            <a:pPr marL="457200" indent="-457200" algn="just" fontAlgn="auto">
              <a:spcBef>
                <a:spcPct val="50000"/>
              </a:spcBef>
              <a:spcAft>
                <a:spcPts val="0"/>
              </a:spcAft>
              <a:buFont typeface="Arial" pitchFamily="34" charset="0"/>
              <a:buAutoNum type="arabicPeriod" startAt="6"/>
              <a:defRPr/>
            </a:pPr>
            <a:r>
              <a:rPr lang="es-ES" sz="2200" b="1" dirty="0" smtClean="0">
                <a:ea typeface="Times New Roman" pitchFamily="18" charset="0"/>
                <a:cs typeface="Arial" charset="0"/>
              </a:rPr>
              <a:t>Establezca citas frecuentes para hablar y compartir </a:t>
            </a:r>
            <a:r>
              <a:rPr lang="es-ES" sz="2200" dirty="0" smtClean="0">
                <a:solidFill>
                  <a:srgbClr val="000000"/>
                </a:solidFill>
                <a:ea typeface="Times New Roman" pitchFamily="18" charset="0"/>
                <a:cs typeface="Arial" charset="0"/>
              </a:rPr>
              <a:t>con personas que lo escuchen y que se preocupen por Vd. y por los asuntos que le afectan. </a:t>
            </a:r>
          </a:p>
          <a:p>
            <a:pPr marL="457200" indent="-457200" algn="just" fontAlgn="auto">
              <a:spcBef>
                <a:spcPct val="50000"/>
              </a:spcBef>
              <a:spcAft>
                <a:spcPts val="0"/>
              </a:spcAft>
              <a:buFont typeface="Arial" pitchFamily="34" charset="0"/>
              <a:buAutoNum type="arabicPeriod" startAt="6"/>
              <a:defRPr/>
            </a:pPr>
            <a:endParaRPr lang="es-ES" sz="2200" dirty="0" smtClean="0">
              <a:ea typeface="Times New Roman" pitchFamily="18" charset="0"/>
              <a:cs typeface="Arial" charset="0"/>
            </a:endParaRPr>
          </a:p>
          <a:p>
            <a:pPr fontAlgn="auto">
              <a:spcAft>
                <a:spcPts val="0"/>
              </a:spcAft>
              <a:buFont typeface="Arial" pitchFamily="34" charset="0"/>
              <a:buChar char="•"/>
              <a:defRPr/>
            </a:pPr>
            <a:endParaRPr lang="es-CL" dirty="0"/>
          </a:p>
        </p:txBody>
      </p:sp>
      <p:sp>
        <p:nvSpPr>
          <p:cNvPr id="4" name="Rectangle 2"/>
          <p:cNvSpPr>
            <a:spLocks noGrp="1" noChangeArrowheads="1"/>
          </p:cNvSpPr>
          <p:nvPr>
            <p:ph type="title" idx="4294967295"/>
          </p:nvPr>
        </p:nvSpPr>
        <p:spPr>
          <a:xfrm>
            <a:off x="1285875" y="285750"/>
            <a:ext cx="6357938" cy="582613"/>
          </a:xfrm>
          <a:solidFill>
            <a:srgbClr val="99CC00"/>
          </a:solidFill>
          <a:effectLst>
            <a:outerShdw dist="17961" dir="18900000" algn="ctr" rotWithShape="0">
              <a:srgbClr val="99CCFF"/>
            </a:outerShdw>
          </a:effectLst>
        </p:spPr>
        <p:txBody>
          <a:bodyPr rtlCol="0">
            <a:noAutofit/>
          </a:bodyPr>
          <a:lstStyle/>
          <a:p>
            <a:pPr fontAlgn="auto">
              <a:spcAft>
                <a:spcPts val="0"/>
              </a:spcAft>
              <a:defRPr/>
            </a:pPr>
            <a:r>
              <a:rPr lang="es-ES" sz="2400" b="1" dirty="0" smtClean="0"/>
              <a:t> </a:t>
            </a:r>
            <a:r>
              <a:rPr lang="es-ES" sz="2400" b="1" u="sng" dirty="0" smtClean="0"/>
              <a:t>ORIENTACIONES GENERALES PARA LA GESTION DEL ESTRES</a:t>
            </a:r>
          </a:p>
        </p:txBody>
      </p:sp>
      <p:pic>
        <p:nvPicPr>
          <p:cNvPr id="119812" name="Picture 5" descr="C:\Users\Coty\AppData\Local\Microsoft\Windows\Temporary Internet Files\Content.IE5\F62KV2R5\MCBD06675_0000[1].wmf"/>
          <p:cNvPicPr>
            <a:picLocks noChangeAspect="1" noChangeArrowheads="1"/>
          </p:cNvPicPr>
          <p:nvPr/>
        </p:nvPicPr>
        <p:blipFill>
          <a:blip r:embed="rId2" cstate="print"/>
          <a:srcRect/>
          <a:stretch>
            <a:fillRect/>
          </a:stretch>
        </p:blipFill>
        <p:spPr bwMode="auto">
          <a:xfrm>
            <a:off x="6786563" y="5445224"/>
            <a:ext cx="1387475" cy="1412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68313" y="944711"/>
            <a:ext cx="5675312" cy="5508625"/>
          </a:xfrm>
          <a:prstGeom prst="rect">
            <a:avLst/>
          </a:prstGeom>
          <a:noFill/>
          <a:ln w="9525">
            <a:noFill/>
            <a:miter lim="800000"/>
            <a:headEnd/>
            <a:tailEnd/>
          </a:ln>
        </p:spPr>
        <p:txBody>
          <a:bodyPr>
            <a:spAutoFit/>
          </a:bodyPr>
          <a:lstStyle/>
          <a:p>
            <a:pPr marL="342900" indent="-342900" algn="just">
              <a:spcBef>
                <a:spcPct val="50000"/>
              </a:spcBef>
            </a:pPr>
            <a:r>
              <a:rPr lang="es-ES" sz="2200" dirty="0">
                <a:solidFill>
                  <a:srgbClr val="FF0000"/>
                </a:solidFill>
                <a:latin typeface="Calibri" pitchFamily="34" charset="0"/>
                <a:cs typeface="Times New Roman" pitchFamily="18" charset="0"/>
              </a:rPr>
              <a:t>8. </a:t>
            </a:r>
            <a:r>
              <a:rPr lang="es-ES" sz="2200" b="1" dirty="0">
                <a:latin typeface="Calibri" pitchFamily="34" charset="0"/>
                <a:cs typeface="Times New Roman" pitchFamily="18" charset="0"/>
              </a:rPr>
              <a:t>Libere sus emociones reprimidas </a:t>
            </a:r>
            <a:r>
              <a:rPr lang="es-ES" sz="2200" dirty="0">
                <a:solidFill>
                  <a:srgbClr val="000000"/>
                </a:solidFill>
                <a:latin typeface="Calibri" pitchFamily="34" charset="0"/>
                <a:cs typeface="Times New Roman" pitchFamily="18" charset="0"/>
              </a:rPr>
              <a:t>en cuanto pueda: gruñir, gritar, golpear almohadones, pegar con una raqueta el colchón, etc., inicie la práctica de un deporte o pasatiempo que le permita liberar sus frustraciones reprimidas. </a:t>
            </a:r>
          </a:p>
          <a:p>
            <a:pPr marL="342900" indent="-342900" algn="just">
              <a:spcBef>
                <a:spcPct val="50000"/>
              </a:spcBef>
            </a:pPr>
            <a:r>
              <a:rPr lang="es-ES" sz="2200" dirty="0">
                <a:solidFill>
                  <a:srgbClr val="FF0000"/>
                </a:solidFill>
                <a:latin typeface="Calibri" pitchFamily="34" charset="0"/>
                <a:cs typeface="Times New Roman" pitchFamily="18" charset="0"/>
              </a:rPr>
              <a:t>9. </a:t>
            </a:r>
            <a:r>
              <a:rPr lang="es-ES" sz="2200" b="1" dirty="0">
                <a:latin typeface="Calibri" pitchFamily="34" charset="0"/>
                <a:cs typeface="Times New Roman" pitchFamily="18" charset="0"/>
              </a:rPr>
              <a:t>Permita a su mente desconectarse al menos dos veces al día</a:t>
            </a:r>
            <a:r>
              <a:rPr lang="es-ES" sz="2200" dirty="0">
                <a:solidFill>
                  <a:srgbClr val="000000"/>
                </a:solidFill>
                <a:latin typeface="Calibri" pitchFamily="34" charset="0"/>
                <a:cs typeface="Times New Roman" pitchFamily="18" charset="0"/>
              </a:rPr>
              <a:t>, una de ellas por medio de la música, un libro o programa de televisión preferidos y otra utilizando técnicas como la relajación, musicoterapia u otras. </a:t>
            </a:r>
          </a:p>
          <a:p>
            <a:pPr marL="342900" indent="-342900" algn="just">
              <a:spcBef>
                <a:spcPct val="50000"/>
              </a:spcBef>
            </a:pPr>
            <a:r>
              <a:rPr lang="es-ES" sz="2200" b="1" dirty="0">
                <a:latin typeface="Calibri" pitchFamily="34" charset="0"/>
                <a:cs typeface="Times New Roman" pitchFamily="18" charset="0"/>
              </a:rPr>
              <a:t>10.Realice al menos 10 ó 15 minutos de ejercicio físico </a:t>
            </a:r>
            <a:r>
              <a:rPr lang="es-ES" sz="2200" dirty="0">
                <a:solidFill>
                  <a:srgbClr val="000000"/>
                </a:solidFill>
                <a:latin typeface="Calibri" pitchFamily="34" charset="0"/>
                <a:cs typeface="Times New Roman" pitchFamily="18" charset="0"/>
              </a:rPr>
              <a:t>moderado cada día ,3 sesiones de 20 minutos de ejercicio más fuerte cada semana. </a:t>
            </a:r>
          </a:p>
        </p:txBody>
      </p:sp>
      <p:pic>
        <p:nvPicPr>
          <p:cNvPr id="120835" name="Picture 2" descr="C:\Users\Coty\AppData\Local\Microsoft\Windows\Temporary Internet Files\Content.IE5\F62KV2R5\MCBD06673_0000[1].wmf"/>
          <p:cNvPicPr>
            <a:picLocks noChangeAspect="1" noChangeArrowheads="1"/>
          </p:cNvPicPr>
          <p:nvPr/>
        </p:nvPicPr>
        <p:blipFill>
          <a:blip r:embed="rId2" cstate="print"/>
          <a:srcRect/>
          <a:stretch>
            <a:fillRect/>
          </a:stretch>
        </p:blipFill>
        <p:spPr bwMode="auto">
          <a:xfrm>
            <a:off x="6858000" y="1643063"/>
            <a:ext cx="1836738" cy="1323975"/>
          </a:xfrm>
          <a:prstGeom prst="rect">
            <a:avLst/>
          </a:prstGeom>
          <a:noFill/>
          <a:ln w="9525">
            <a:noFill/>
            <a:miter lim="800000"/>
            <a:headEnd/>
            <a:tailEnd/>
          </a:ln>
        </p:spPr>
      </p:pic>
      <p:pic>
        <p:nvPicPr>
          <p:cNvPr id="120836" name="Picture 3" descr="C:\Users\Coty\AppData\Local\Microsoft\Windows\Temporary Internet Files\Content.IE5\UGB1OQXC\MCj04379880000[1].wmf"/>
          <p:cNvPicPr>
            <a:picLocks noChangeAspect="1" noChangeArrowheads="1"/>
          </p:cNvPicPr>
          <p:nvPr/>
        </p:nvPicPr>
        <p:blipFill>
          <a:blip r:embed="rId3" cstate="print"/>
          <a:srcRect/>
          <a:stretch>
            <a:fillRect/>
          </a:stretch>
        </p:blipFill>
        <p:spPr bwMode="auto">
          <a:xfrm>
            <a:off x="6643688" y="4357688"/>
            <a:ext cx="1828800" cy="115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1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1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122238"/>
            <a:ext cx="7543800" cy="785812"/>
          </a:xfrm>
        </p:spPr>
        <p:txBody>
          <a:bodyPr rtlCol="0">
            <a:normAutofit/>
          </a:bodyPr>
          <a:lstStyle/>
          <a:p>
            <a:pPr fontAlgn="auto">
              <a:spcAft>
                <a:spcPts val="0"/>
              </a:spcAft>
              <a:defRPr/>
            </a:pPr>
            <a:r>
              <a:rPr lang="es-CL" b="1" u="sng" dirty="0" smtClean="0">
                <a:effectLst>
                  <a:outerShdw blurRad="38100" dist="38100" dir="2700000" algn="tl">
                    <a:srgbClr val="000000">
                      <a:alpha val="43137"/>
                    </a:srgbClr>
                  </a:outerShdw>
                </a:effectLst>
              </a:rPr>
              <a:t>Conclusiones</a:t>
            </a:r>
          </a:p>
        </p:txBody>
      </p:sp>
      <p:sp>
        <p:nvSpPr>
          <p:cNvPr id="30723" name="Rectangle 3"/>
          <p:cNvSpPr>
            <a:spLocks noGrp="1" noChangeArrowheads="1"/>
          </p:cNvSpPr>
          <p:nvPr>
            <p:ph type="body" sz="half" idx="4294967295"/>
          </p:nvPr>
        </p:nvSpPr>
        <p:spPr>
          <a:xfrm>
            <a:off x="0" y="1285875"/>
            <a:ext cx="4495800" cy="4933950"/>
          </a:xfrm>
        </p:spPr>
        <p:txBody>
          <a:bodyPr/>
          <a:lstStyle/>
          <a:p>
            <a:pPr>
              <a:lnSpc>
                <a:spcPct val="90000"/>
              </a:lnSpc>
            </a:pPr>
            <a:r>
              <a:rPr lang="es-ES" sz="2600" smtClean="0"/>
              <a:t>No se trata de suprimir el stress, lo que, por otra parte, no es ni posible ni conveniente, sino de permanecer en la fase positiva constituida mediante una dosis adecuada de stress.</a:t>
            </a:r>
          </a:p>
          <a:p>
            <a:pPr>
              <a:lnSpc>
                <a:spcPct val="90000"/>
              </a:lnSpc>
            </a:pPr>
            <a:endParaRPr lang="es-ES" sz="2600" smtClean="0"/>
          </a:p>
        </p:txBody>
      </p:sp>
      <p:pic>
        <p:nvPicPr>
          <p:cNvPr id="121860" name="Picture 4" descr="Fish%2520Stress">
            <a:hlinkClick r:id="rId2"/>
          </p:cNvPr>
          <p:cNvPicPr>
            <a:picLocks noGrp="1" noChangeAspect="1" noChangeArrowheads="1"/>
          </p:cNvPicPr>
          <p:nvPr>
            <p:ph sz="half" idx="4294967295"/>
          </p:nvPr>
        </p:nvPicPr>
        <p:blipFill>
          <a:blip r:embed="rId3" cstate="print"/>
          <a:srcRect/>
          <a:stretch>
            <a:fillRect/>
          </a:stretch>
        </p:blipFill>
        <p:spPr>
          <a:xfrm>
            <a:off x="4786313" y="1630363"/>
            <a:ext cx="4106862" cy="29067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1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457200"/>
            <a:ext cx="8229600" cy="1371600"/>
          </a:xfrm>
        </p:spPr>
        <p:txBody>
          <a:bodyPr/>
          <a:lstStyle/>
          <a:p>
            <a:pPr algn="ctr" eaLnBrk="1" hangingPunct="1"/>
            <a:r>
              <a:rPr lang="es-MX" sz="3600" smtClean="0">
                <a:solidFill>
                  <a:srgbClr val="FF3300"/>
                </a:solidFill>
              </a:rPr>
              <a:t>ESTRÉS LABORAL</a:t>
            </a:r>
          </a:p>
        </p:txBody>
      </p:sp>
      <p:sp>
        <p:nvSpPr>
          <p:cNvPr id="20483" name="Rectangle 3"/>
          <p:cNvSpPr>
            <a:spLocks noGrp="1" noChangeArrowheads="1"/>
          </p:cNvSpPr>
          <p:nvPr>
            <p:ph type="body" sz="half" idx="4294967295"/>
          </p:nvPr>
        </p:nvSpPr>
        <p:spPr>
          <a:xfrm>
            <a:off x="179388" y="1628775"/>
            <a:ext cx="8640762" cy="4238625"/>
          </a:xfrm>
        </p:spPr>
        <p:txBody>
          <a:bodyPr/>
          <a:lstStyle/>
          <a:p>
            <a:pPr algn="just" eaLnBrk="1" hangingPunct="1">
              <a:lnSpc>
                <a:spcPct val="80000"/>
              </a:lnSpc>
            </a:pPr>
            <a:endParaRPr lang="es-MX" sz="2100" dirty="0" smtClean="0"/>
          </a:p>
          <a:p>
            <a:pPr algn="just" eaLnBrk="1" hangingPunct="1">
              <a:lnSpc>
                <a:spcPct val="80000"/>
              </a:lnSpc>
            </a:pPr>
            <a:r>
              <a:rPr lang="es-MX" sz="2100" dirty="0" smtClean="0"/>
              <a:t>Inicialmente puede ayudar en la actividad del individuo provocando un proceso de incremento de recursos (atención, memoria, activación fisiológica, rendimiento, etc.) que hace aumentar la productividad. </a:t>
            </a:r>
          </a:p>
          <a:p>
            <a:pPr algn="just" eaLnBrk="1" hangingPunct="1">
              <a:lnSpc>
                <a:spcPct val="80000"/>
              </a:lnSpc>
            </a:pPr>
            <a:endParaRPr lang="es-MX" sz="2100" dirty="0" smtClean="0"/>
          </a:p>
          <a:p>
            <a:pPr algn="just" eaLnBrk="1" hangingPunct="1">
              <a:lnSpc>
                <a:spcPct val="80000"/>
              </a:lnSpc>
            </a:pPr>
            <a:r>
              <a:rPr lang="es-MX" sz="2100" i="1" dirty="0"/>
              <a:t>C</a:t>
            </a:r>
            <a:r>
              <a:rPr lang="es-MX" sz="2100" i="1" dirty="0" smtClean="0"/>
              <a:t>uando este proceso de activación es muy intenso o dura mucho tiempo, los recursos se agotan y llega el cansancio, así como la pérdida de rendimiento.</a:t>
            </a:r>
          </a:p>
          <a:p>
            <a:pPr algn="just" eaLnBrk="1" hangingPunct="1">
              <a:lnSpc>
                <a:spcPct val="80000"/>
              </a:lnSpc>
            </a:pPr>
            <a:endParaRPr lang="es-MX" sz="2100" i="1" dirty="0" smtClean="0"/>
          </a:p>
          <a:p>
            <a:pPr algn="just" eaLnBrk="1" hangingPunct="1">
              <a:lnSpc>
                <a:spcPct val="80000"/>
              </a:lnSpc>
            </a:pPr>
            <a:r>
              <a:rPr lang="es-MX" sz="2100" dirty="0" smtClean="0"/>
              <a:t>Para realizar tareas complejas, o para aumentar la velocidad en tareas simples, se necesita un cierto grado de activación. Sin embargo, un exceso de activación dificulta la realización de dichas actividades.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p:txBody>
          <a:bodyPr/>
          <a:lstStyle/>
          <a:p>
            <a:pPr algn="ctr"/>
            <a:r>
              <a:rPr lang="es-CO" sz="4800" b="1" u="sng" dirty="0" smtClean="0"/>
              <a:t>KAROSHI</a:t>
            </a:r>
          </a:p>
        </p:txBody>
      </p:sp>
      <p:pic>
        <p:nvPicPr>
          <p:cNvPr id="62468" name="Picture 4" descr="images"/>
          <p:cNvPicPr>
            <a:picLocks noChangeAspect="1" noChangeArrowheads="1"/>
          </p:cNvPicPr>
          <p:nvPr/>
        </p:nvPicPr>
        <p:blipFill>
          <a:blip r:embed="rId2" cstate="print"/>
          <a:srcRect/>
          <a:stretch>
            <a:fillRect/>
          </a:stretch>
        </p:blipFill>
        <p:spPr bwMode="auto">
          <a:xfrm>
            <a:off x="4932363" y="1628775"/>
            <a:ext cx="3095625" cy="3957638"/>
          </a:xfrm>
          <a:prstGeom prst="rect">
            <a:avLst/>
          </a:prstGeom>
          <a:noFill/>
        </p:spPr>
      </p:pic>
      <p:sp>
        <p:nvSpPr>
          <p:cNvPr id="62469" name="Text Box 5"/>
          <p:cNvSpPr txBox="1">
            <a:spLocks noChangeArrowheads="1"/>
          </p:cNvSpPr>
          <p:nvPr/>
        </p:nvSpPr>
        <p:spPr bwMode="auto">
          <a:xfrm>
            <a:off x="755650" y="2205038"/>
            <a:ext cx="2663825" cy="3084512"/>
          </a:xfrm>
          <a:prstGeom prst="rect">
            <a:avLst/>
          </a:prstGeom>
          <a:noFill/>
          <a:ln w="9525">
            <a:noFill/>
            <a:miter lim="800000"/>
            <a:headEnd/>
            <a:tailEnd/>
          </a:ln>
          <a:effectLst/>
        </p:spPr>
        <p:txBody>
          <a:bodyPr>
            <a:spAutoFit/>
          </a:bodyPr>
          <a:lstStyle/>
          <a:p>
            <a:pPr>
              <a:spcBef>
                <a:spcPct val="50000"/>
              </a:spcBef>
            </a:pPr>
            <a:r>
              <a:rPr lang="es-CO" sz="2800" b="1" dirty="0">
                <a:latin typeface="Lucida Calligraphy" pitchFamily="66" charset="0"/>
              </a:rPr>
              <a:t>MUERTE </a:t>
            </a:r>
          </a:p>
          <a:p>
            <a:pPr>
              <a:spcBef>
                <a:spcPct val="50000"/>
              </a:spcBef>
            </a:pPr>
            <a:r>
              <a:rPr lang="es-CO" sz="2800" b="1" dirty="0">
                <a:latin typeface="Lucida Calligraphy" pitchFamily="66" charset="0"/>
              </a:rPr>
              <a:t>POR </a:t>
            </a:r>
          </a:p>
          <a:p>
            <a:pPr>
              <a:spcBef>
                <a:spcPct val="50000"/>
              </a:spcBef>
            </a:pPr>
            <a:r>
              <a:rPr lang="es-CO" sz="2800" b="1" dirty="0">
                <a:latin typeface="Lucida Calligraphy" pitchFamily="66" charset="0"/>
              </a:rPr>
              <a:t>EXCESO</a:t>
            </a:r>
          </a:p>
          <a:p>
            <a:pPr>
              <a:spcBef>
                <a:spcPct val="50000"/>
              </a:spcBef>
            </a:pPr>
            <a:r>
              <a:rPr lang="es-CO" sz="2800" b="1" dirty="0">
                <a:latin typeface="Lucida Calligraphy" pitchFamily="66" charset="0"/>
              </a:rPr>
              <a:t> DE </a:t>
            </a:r>
          </a:p>
          <a:p>
            <a:pPr>
              <a:spcBef>
                <a:spcPct val="50000"/>
              </a:spcBef>
            </a:pPr>
            <a:r>
              <a:rPr lang="es-CO" sz="2800" b="1" dirty="0">
                <a:latin typeface="Lucida Calligraphy" pitchFamily="66" charset="0"/>
              </a:rPr>
              <a:t>TRABAJO</a:t>
            </a:r>
            <a:endParaRPr lang="es-ES" sz="2800" b="1" dirty="0">
              <a:latin typeface="Lucida Calligraphy"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611188" y="795338"/>
            <a:ext cx="5040312" cy="4473575"/>
          </a:xfrm>
          <a:prstGeom prst="rect">
            <a:avLst/>
          </a:prstGeom>
          <a:noFill/>
          <a:ln w="9525">
            <a:noFill/>
            <a:miter lim="800000"/>
            <a:headEnd/>
            <a:tailEnd/>
          </a:ln>
          <a:effectLst/>
        </p:spPr>
        <p:txBody>
          <a:bodyPr anchor="ctr">
            <a:spAutoFit/>
          </a:bodyPr>
          <a:lstStyle/>
          <a:p>
            <a:pPr eaLnBrk="0" hangingPunct="0"/>
            <a:r>
              <a:rPr lang="es-ES" sz="2400"/>
              <a:t>Es un término que proviene de Japón y sirve para denominar las muertes producidas por un exceso de trabajo en ambientes de trabajo sumamente competitivos y en los que se exigen altísimos niveles de producción. El gobierno japonés creó en el año 1988 el Consejo de Defensa Nacional para Víctimas del Karoshi y se estima que hasta la fecha han fallecido unas 10.000 personas por esta causa. </a:t>
            </a:r>
          </a:p>
        </p:txBody>
      </p:sp>
      <p:pic>
        <p:nvPicPr>
          <p:cNvPr id="64517" name="Picture 5" descr="9"/>
          <p:cNvPicPr>
            <a:picLocks noChangeAspect="1" noChangeArrowheads="1"/>
          </p:cNvPicPr>
          <p:nvPr/>
        </p:nvPicPr>
        <p:blipFill>
          <a:blip r:embed="rId2" cstate="print"/>
          <a:srcRect/>
          <a:stretch>
            <a:fillRect/>
          </a:stretch>
        </p:blipFill>
        <p:spPr bwMode="auto">
          <a:xfrm>
            <a:off x="5651500" y="333375"/>
            <a:ext cx="3024188" cy="504031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untbbbbitled"/>
          <p:cNvPicPr>
            <a:picLocks noChangeAspect="1" noChangeArrowheads="1"/>
          </p:cNvPicPr>
          <p:nvPr/>
        </p:nvPicPr>
        <p:blipFill>
          <a:blip r:embed="rId2" cstate="print"/>
          <a:srcRect/>
          <a:stretch>
            <a:fillRect/>
          </a:stretch>
        </p:blipFill>
        <p:spPr bwMode="auto">
          <a:xfrm>
            <a:off x="5292725" y="981075"/>
            <a:ext cx="3297238" cy="4968875"/>
          </a:xfrm>
          <a:prstGeom prst="rect">
            <a:avLst/>
          </a:prstGeom>
          <a:noFill/>
        </p:spPr>
      </p:pic>
      <p:sp>
        <p:nvSpPr>
          <p:cNvPr id="108550" name="Rectangle 6"/>
          <p:cNvSpPr>
            <a:spLocks noChangeArrowheads="1"/>
          </p:cNvSpPr>
          <p:nvPr/>
        </p:nvSpPr>
        <p:spPr bwMode="auto">
          <a:xfrm>
            <a:off x="755650" y="981075"/>
            <a:ext cx="4537075" cy="4838700"/>
          </a:xfrm>
          <a:prstGeom prst="rect">
            <a:avLst/>
          </a:prstGeom>
          <a:noFill/>
          <a:ln w="9525">
            <a:noFill/>
            <a:miter lim="800000"/>
            <a:headEnd/>
            <a:tailEnd/>
          </a:ln>
          <a:effectLst/>
        </p:spPr>
        <p:txBody>
          <a:bodyPr>
            <a:spAutoFit/>
          </a:bodyPr>
          <a:lstStyle/>
          <a:p>
            <a:r>
              <a:rPr lang="es-ES" sz="2400" b="1"/>
              <a:t>El primer caso registrado de karōshi fue reportado en 1969 cuando un empleado del departamento de embalaje de una gran compañía de periódicos en Japón falleció de un ataque al corazón a la edad de 29 años. de repente como consecuencia de un infarto cerebral después de llevar más de 40 días seguidos trabajando sin apenas descansar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ChangeArrowheads="1"/>
          </p:cNvSpPr>
          <p:nvPr/>
        </p:nvSpPr>
        <p:spPr bwMode="auto">
          <a:xfrm>
            <a:off x="395288" y="692150"/>
            <a:ext cx="4464050" cy="5934075"/>
          </a:xfrm>
          <a:prstGeom prst="rect">
            <a:avLst/>
          </a:prstGeom>
          <a:noFill/>
          <a:ln w="9525">
            <a:noFill/>
            <a:miter lim="800000"/>
            <a:headEnd/>
            <a:tailEnd/>
          </a:ln>
          <a:effectLst/>
        </p:spPr>
        <p:txBody>
          <a:bodyPr>
            <a:spAutoFit/>
          </a:bodyPr>
          <a:lstStyle/>
          <a:p>
            <a:r>
              <a:rPr lang="es-ES" sz="2400" b="1"/>
              <a:t>Después de la guerra Japón se recuperó rápidamente y se convirtió en la segunda economía del mundo en menos de tres décadas, son muchas las razones que ayudaron a Japón a salir adelante tan rápidamente, una de ellas es el tremendo esfuerzo que hicieron los japoneses trabajando al máximo para salir de la pobreza. A finales de los años 60 jornadas laborales de 12 o más horas eran lo más normal</a:t>
            </a:r>
          </a:p>
        </p:txBody>
      </p:sp>
      <p:pic>
        <p:nvPicPr>
          <p:cNvPr id="110599" name="Picture 7" descr="untitleooooood"/>
          <p:cNvPicPr>
            <a:picLocks noChangeAspect="1" noChangeArrowheads="1"/>
          </p:cNvPicPr>
          <p:nvPr/>
        </p:nvPicPr>
        <p:blipFill>
          <a:blip r:embed="rId2" cstate="print"/>
          <a:srcRect/>
          <a:stretch>
            <a:fillRect/>
          </a:stretch>
        </p:blipFill>
        <p:spPr bwMode="auto">
          <a:xfrm>
            <a:off x="4716463" y="692150"/>
            <a:ext cx="3887787" cy="597693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476250"/>
            <a:ext cx="4762500" cy="5832475"/>
          </a:xfrm>
        </p:spPr>
        <p:txBody>
          <a:bodyPr/>
          <a:lstStyle/>
          <a:p>
            <a:pPr>
              <a:lnSpc>
                <a:spcPct val="80000"/>
              </a:lnSpc>
              <a:buFont typeface="Wingdings" pitchFamily="2" charset="2"/>
              <a:buNone/>
            </a:pPr>
            <a:r>
              <a:rPr lang="es-ES" sz="2000" smtClean="0"/>
              <a:t>Un hombre de 51 años de edad, que trabajaba como revisor en una empresa de Nueva York desde hacía 30 años, sufrió un paro cardíaco en la oficina que compartía con otros 23 trabajadores. </a:t>
            </a:r>
            <a:br>
              <a:rPr lang="es-ES" sz="2000" smtClean="0"/>
            </a:br>
            <a:r>
              <a:rPr lang="es-ES" sz="2000" smtClean="0"/>
              <a:t>El lunes por la mañana llegó a trabajar, discretamente, pero nadie notó que no se marchó nunca hasta que el sábado por la mañana el personal de limpieza preguntó qué hacía trabajando en fin de semana. </a:t>
            </a:r>
            <a:br>
              <a:rPr lang="es-ES" sz="2000" smtClean="0"/>
            </a:br>
            <a:r>
              <a:rPr lang="es-ES" sz="2000" smtClean="0"/>
              <a:t>Su jefe, declaró: el siempre, era el primero en llegar por la mañana y el último en marcharse por la noche, por lo que a nadie le pareció extraño que estuviera, continuamente, en su sitio sin moverse y sin decir nada.  Era bastante reservado y su trabajo le absorbía. </a:t>
            </a:r>
            <a:br>
              <a:rPr lang="es-ES" sz="2000" smtClean="0"/>
            </a:br>
            <a:r>
              <a:rPr lang="es-ES" sz="2000" smtClean="0"/>
              <a:t>Un examen post mortem reveló que llevaba muerto 5 días tras sufrir un infarto.</a:t>
            </a:r>
            <a:r>
              <a:rPr lang="es-ES" sz="1600" smtClean="0"/>
              <a:t> </a:t>
            </a:r>
          </a:p>
        </p:txBody>
      </p:sp>
      <p:pic>
        <p:nvPicPr>
          <p:cNvPr id="111620" name="Picture 4" descr="karoshi"/>
          <p:cNvPicPr>
            <a:picLocks noChangeAspect="1" noChangeArrowheads="1"/>
          </p:cNvPicPr>
          <p:nvPr/>
        </p:nvPicPr>
        <p:blipFill>
          <a:blip r:embed="rId2" cstate="print"/>
          <a:srcRect/>
          <a:stretch>
            <a:fillRect/>
          </a:stretch>
        </p:blipFill>
        <p:spPr bwMode="auto">
          <a:xfrm>
            <a:off x="5508625" y="549275"/>
            <a:ext cx="3384550" cy="525621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endParaRPr lang="es-ES" smtClean="0"/>
          </a:p>
        </p:txBody>
      </p:sp>
      <p:pic>
        <p:nvPicPr>
          <p:cNvPr id="126980" name="Mix de Estres en la oficina - YouTube.wmv">
            <a:hlinkClick r:id="" action="ppaction://media"/>
          </p:cNvPr>
          <p:cNvPicPr>
            <a:picLocks noGrp="1" noRot="1" noChangeAspect="1" noChangeArrowheads="1"/>
          </p:cNvPicPr>
          <p:nvPr>
            <p:ph idx="1"/>
            <a:videoFile r:link="rId1"/>
          </p:nvPr>
        </p:nvPicPr>
        <p:blipFill>
          <a:blip r:embed="rId3" cstate="print"/>
          <a:srcRect/>
          <a:stretch>
            <a:fillRect/>
          </a:stretch>
        </p:blipFill>
        <p:spPr>
          <a:xfrm>
            <a:off x="250825" y="188913"/>
            <a:ext cx="8893175" cy="6597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810" fill="hold"/>
                                        <p:tgtEl>
                                          <p:spTgt spid="1269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6980"/>
                </p:tgtEl>
              </p:cMediaNode>
            </p:video>
            <p:seq concurrent="1" nextAc="seek">
              <p:cTn id="8" restart="whenNotActive" fill="hold" evtFilter="cancelBubble" nodeType="interactiveSeq">
                <p:stCondLst>
                  <p:cond evt="onClick" delay="0">
                    <p:tgtEl>
                      <p:spTgt spid="1269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6980"/>
                                        </p:tgtEl>
                                      </p:cBhvr>
                                    </p:cmd>
                                  </p:childTnLst>
                                </p:cTn>
                              </p:par>
                            </p:childTnLst>
                          </p:cTn>
                        </p:par>
                      </p:childTnLst>
                    </p:cTn>
                  </p:par>
                </p:childTnLst>
              </p:cTn>
              <p:nextCondLst>
                <p:cond evt="onClick" delay="0">
                  <p:tgtEl>
                    <p:spTgt spid="12698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457200"/>
            <a:ext cx="8229600" cy="1371600"/>
          </a:xfrm>
        </p:spPr>
        <p:txBody>
          <a:bodyPr/>
          <a:lstStyle/>
          <a:p>
            <a:pPr algn="ctr" eaLnBrk="1" hangingPunct="1"/>
            <a:r>
              <a:rPr lang="es-MX" sz="4000" smtClean="0">
                <a:solidFill>
                  <a:srgbClr val="FF3300"/>
                </a:solidFill>
              </a:rPr>
              <a:t>¿Quienes padecen de Estrés Laboral?</a:t>
            </a:r>
          </a:p>
        </p:txBody>
      </p:sp>
      <p:sp>
        <p:nvSpPr>
          <p:cNvPr id="22531" name="Rectangle 3"/>
          <p:cNvSpPr>
            <a:spLocks noGrp="1" noChangeArrowheads="1"/>
          </p:cNvSpPr>
          <p:nvPr>
            <p:ph type="body" sz="half" idx="4294967295"/>
          </p:nvPr>
        </p:nvSpPr>
        <p:spPr>
          <a:xfrm>
            <a:off x="0" y="1981200"/>
            <a:ext cx="8893175" cy="4471988"/>
          </a:xfrm>
        </p:spPr>
        <p:txBody>
          <a:bodyPr/>
          <a:lstStyle/>
          <a:p>
            <a:pPr algn="just" eaLnBrk="1" hangingPunct="1">
              <a:lnSpc>
                <a:spcPct val="80000"/>
              </a:lnSpc>
            </a:pPr>
            <a:endParaRPr lang="es-MX" sz="2000" smtClean="0"/>
          </a:p>
          <a:p>
            <a:pPr algn="just" eaLnBrk="1" hangingPunct="1">
              <a:lnSpc>
                <a:spcPct val="80000"/>
              </a:lnSpc>
            </a:pPr>
            <a:r>
              <a:rPr lang="es-MX" sz="2000" smtClean="0"/>
              <a:t>Las personas que dedican la mayora parte de su tiempo al trabajo, viven agobiados y angustiados por buscar la perfección en el área laboral, </a:t>
            </a:r>
            <a:r>
              <a:rPr lang="es-MX" sz="2000" i="1" smtClean="0"/>
              <a:t>descuidando aspectos importantes de la vida como la familia y los amigos</a:t>
            </a:r>
            <a:r>
              <a:rPr lang="es-MX" sz="2000" smtClean="0"/>
              <a:t>. Son estas situaciones las que muchas veces llevan a los individuos a ser adictos de su empleo y estas mismas son las que generalmente ocasionan estrés laboral.</a:t>
            </a:r>
          </a:p>
          <a:p>
            <a:pPr algn="just" eaLnBrk="1" hangingPunct="1">
              <a:lnSpc>
                <a:spcPct val="80000"/>
              </a:lnSpc>
            </a:pPr>
            <a:endParaRPr lang="es-MX" sz="2000" smtClean="0"/>
          </a:p>
          <a:p>
            <a:pPr algn="just" eaLnBrk="1" hangingPunct="1">
              <a:lnSpc>
                <a:spcPct val="80000"/>
              </a:lnSpc>
              <a:buFont typeface="Wingdings" pitchFamily="2" charset="2"/>
              <a:buNone/>
            </a:pPr>
            <a:endParaRPr lang="es-MX" sz="2000" smtClean="0"/>
          </a:p>
          <a:p>
            <a:pPr algn="just" eaLnBrk="1" hangingPunct="1">
              <a:lnSpc>
                <a:spcPct val="80000"/>
              </a:lnSpc>
            </a:pPr>
            <a:r>
              <a:rPr lang="es-MX" sz="2000" smtClean="0"/>
              <a:t>Los agentes estresantes pueden aparecer en cualquier campo laboral, a cualquier nivel y en cualquier circunstancia en que se someta a un individuo a una carga a la que no puede acomodarse rápidamente, con la que no se sienta competente o que se responsabilice demasiado.</a:t>
            </a:r>
          </a:p>
          <a:p>
            <a:pPr algn="just" eaLnBrk="1" hangingPunct="1">
              <a:lnSpc>
                <a:spcPct val="80000"/>
              </a:lnSpc>
              <a:buFont typeface="Wingdings" pitchFamily="2" charset="2"/>
              <a:buNone/>
            </a:pPr>
            <a:endParaRPr lang="es-MX" sz="2000" smtClean="0"/>
          </a:p>
          <a:p>
            <a:pPr eaLnBrk="1" hangingPunct="1">
              <a:lnSpc>
                <a:spcPct val="80000"/>
              </a:lnSpc>
              <a:buFont typeface="Wingdings" pitchFamily="2" charset="2"/>
              <a:buNone/>
            </a:pPr>
            <a:r>
              <a:rPr lang="es-MX" sz="180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24"/>
          <p:cNvSpPr>
            <a:spLocks noGrp="1" noChangeArrowheads="1"/>
          </p:cNvSpPr>
          <p:nvPr>
            <p:ph type="title"/>
          </p:nvPr>
        </p:nvSpPr>
        <p:spPr/>
        <p:txBody>
          <a:bodyPr/>
          <a:lstStyle/>
          <a:p>
            <a:pPr algn="ctr" eaLnBrk="1" hangingPunct="1"/>
            <a:r>
              <a:rPr lang="es-MX" sz="4000" smtClean="0">
                <a:solidFill>
                  <a:srgbClr val="FF3300"/>
                </a:solidFill>
              </a:rPr>
              <a:t>Factores Estresantes del Contexto Laboral</a:t>
            </a:r>
          </a:p>
        </p:txBody>
      </p:sp>
      <p:sp>
        <p:nvSpPr>
          <p:cNvPr id="4109" name="Rectangle 3"/>
          <p:cNvSpPr>
            <a:spLocks noGrp="1" noChangeArrowheads="1"/>
          </p:cNvSpPr>
          <p:nvPr>
            <p:ph type="body" sz="half" idx="1"/>
          </p:nvPr>
        </p:nvSpPr>
        <p:spPr>
          <a:xfrm>
            <a:off x="-323850" y="1700213"/>
            <a:ext cx="4038600" cy="4525962"/>
          </a:xfrm>
        </p:spPr>
        <p:txBody>
          <a:bodyPr/>
          <a:lstStyle/>
          <a:p>
            <a:pPr eaLnBrk="1" hangingPunct="1">
              <a:buFont typeface="Wingdings" pitchFamily="2" charset="2"/>
              <a:buNone/>
            </a:pPr>
            <a:r>
              <a:rPr lang="es-MX" sz="2800" smtClean="0"/>
              <a:t>     </a:t>
            </a:r>
          </a:p>
        </p:txBody>
      </p:sp>
      <p:grpSp>
        <p:nvGrpSpPr>
          <p:cNvPr id="2" name="Diagram 17"/>
          <p:cNvGrpSpPr>
            <a:grpSpLocks/>
          </p:cNvGrpSpPr>
          <p:nvPr/>
        </p:nvGrpSpPr>
        <p:grpSpPr bwMode="auto">
          <a:xfrm>
            <a:off x="611188" y="1844675"/>
            <a:ext cx="8218487" cy="4464050"/>
            <a:chOff x="1563" y="709"/>
            <a:chExt cx="2590" cy="2742"/>
          </a:xfrm>
        </p:grpSpPr>
        <p:sp>
          <p:nvSpPr>
            <p:cNvPr id="3" name="_s4100"/>
            <p:cNvSpPr>
              <a:spLocks noChangeArrowheads="1" noTextEdit="1"/>
            </p:cNvSpPr>
            <p:nvPr/>
          </p:nvSpPr>
          <p:spPr bwMode="auto">
            <a:xfrm>
              <a:off x="2380" y="709"/>
              <a:ext cx="954" cy="1372"/>
            </a:xfrm>
            <a:prstGeom prst="ellipse">
              <a:avLst/>
            </a:prstGeom>
            <a:gradFill rotWithShape="1">
              <a:gsLst>
                <a:gs pos="0">
                  <a:schemeClr val="bg2">
                    <a:alpha val="50000"/>
                  </a:schemeClr>
                </a:gs>
                <a:gs pos="100000">
                  <a:srgbClr val="FFFFFF">
                    <a:alpha val="50000"/>
                  </a:srgbClr>
                </a:gs>
              </a:gsLst>
              <a:path path="rect">
                <a:fillToRect r="100000" b="100000"/>
              </a:path>
            </a:grad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s-AR"/>
            </a:p>
          </p:txBody>
        </p:sp>
        <p:sp>
          <p:nvSpPr>
            <p:cNvPr id="4" name="_s4101"/>
            <p:cNvSpPr>
              <a:spLocks noChangeArrowheads="1"/>
            </p:cNvSpPr>
            <p:nvPr/>
          </p:nvSpPr>
          <p:spPr bwMode="auto">
            <a:xfrm>
              <a:off x="2720" y="906"/>
              <a:ext cx="2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endParaRPr lang="es-AR"/>
            </a:p>
          </p:txBody>
        </p:sp>
        <p:sp>
          <p:nvSpPr>
            <p:cNvPr id="5" name="_s4102"/>
            <p:cNvSpPr>
              <a:spLocks noChangeArrowheads="1" noTextEdit="1"/>
            </p:cNvSpPr>
            <p:nvPr/>
          </p:nvSpPr>
          <p:spPr bwMode="auto">
            <a:xfrm>
              <a:off x="2834" y="1373"/>
              <a:ext cx="953" cy="1415"/>
            </a:xfrm>
            <a:prstGeom prst="ellipse">
              <a:avLst/>
            </a:prstGeom>
            <a:gradFill rotWithShape="1">
              <a:gsLst>
                <a:gs pos="0">
                  <a:schemeClr val="hlink">
                    <a:alpha val="50000"/>
                  </a:schemeClr>
                </a:gs>
                <a:gs pos="100000">
                  <a:srgbClr val="FFFFFF">
                    <a:alpha val="50000"/>
                  </a:srgbClr>
                </a:gs>
              </a:gsLst>
              <a:path path="rect">
                <a:fillToRect r="100000" b="100000"/>
              </a:path>
            </a:gradFill>
            <a:ln w="9525">
              <a:solidFill>
                <a:schemeClr val="hlink"/>
              </a:solidFill>
              <a:round/>
              <a:headEnd/>
              <a:tailEnd/>
            </a:ln>
          </p:spPr>
          <p:txBody>
            <a:bodyPr vert="horz" wrap="square" lIns="91440" tIns="45720" rIns="91440" bIns="45720" numCol="1" anchor="ctr" anchorCtr="0" compatLnSpc="1">
              <a:prstTxWarp prst="textNoShape">
                <a:avLst/>
              </a:prstTxWarp>
            </a:bodyPr>
            <a:lstStyle/>
            <a:p>
              <a:endParaRPr lang="es-AR"/>
            </a:p>
          </p:txBody>
        </p:sp>
        <p:sp>
          <p:nvSpPr>
            <p:cNvPr id="6" name="_s4103"/>
            <p:cNvSpPr>
              <a:spLocks noChangeArrowheads="1"/>
            </p:cNvSpPr>
            <p:nvPr/>
          </p:nvSpPr>
          <p:spPr bwMode="auto">
            <a:xfrm>
              <a:off x="3793" y="1960"/>
              <a:ext cx="2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endParaRPr lang="es-AR"/>
            </a:p>
          </p:txBody>
        </p:sp>
        <p:sp>
          <p:nvSpPr>
            <p:cNvPr id="7" name="_s4104"/>
            <p:cNvSpPr>
              <a:spLocks noChangeArrowheads="1" noTextEdit="1"/>
            </p:cNvSpPr>
            <p:nvPr/>
          </p:nvSpPr>
          <p:spPr bwMode="auto">
            <a:xfrm>
              <a:off x="2381" y="1965"/>
              <a:ext cx="954" cy="1486"/>
            </a:xfrm>
            <a:prstGeom prst="ellipse">
              <a:avLst/>
            </a:prstGeom>
            <a:gradFill rotWithShape="1">
              <a:gsLst>
                <a:gs pos="0">
                  <a:schemeClr val="accent2">
                    <a:alpha val="50000"/>
                  </a:schemeClr>
                </a:gs>
                <a:gs pos="100000">
                  <a:srgbClr val="FFFFFF">
                    <a:alpha val="50000"/>
                  </a:srgbClr>
                </a:gs>
              </a:gsLst>
              <a:path path="rect">
                <a:fillToRect r="100000" b="100000"/>
              </a:path>
            </a:gradFill>
            <a:ln w="9525">
              <a:solidFill>
                <a:schemeClr val="accent2"/>
              </a:solidFill>
              <a:round/>
              <a:headEnd/>
              <a:tailEnd/>
            </a:ln>
          </p:spPr>
          <p:txBody>
            <a:bodyPr vert="horz" wrap="square" lIns="91440" tIns="45720" rIns="91440" bIns="45720" numCol="1" anchor="ctr" anchorCtr="0" compatLnSpc="1">
              <a:prstTxWarp prst="textNoShape">
                <a:avLst/>
              </a:prstTxWarp>
            </a:bodyPr>
            <a:lstStyle/>
            <a:p>
              <a:endParaRPr lang="es-AR"/>
            </a:p>
          </p:txBody>
        </p:sp>
        <p:sp>
          <p:nvSpPr>
            <p:cNvPr id="8" name="_s4105"/>
            <p:cNvSpPr>
              <a:spLocks noChangeArrowheads="1"/>
            </p:cNvSpPr>
            <p:nvPr/>
          </p:nvSpPr>
          <p:spPr bwMode="auto">
            <a:xfrm>
              <a:off x="1994" y="1947"/>
              <a:ext cx="2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endParaRPr lang="es-AR"/>
            </a:p>
          </p:txBody>
        </p:sp>
        <p:sp>
          <p:nvSpPr>
            <p:cNvPr id="9" name="_s4106"/>
            <p:cNvSpPr>
              <a:spLocks noChangeArrowheads="1" noTextEdit="1"/>
            </p:cNvSpPr>
            <p:nvPr/>
          </p:nvSpPr>
          <p:spPr bwMode="auto">
            <a:xfrm>
              <a:off x="1949" y="1328"/>
              <a:ext cx="953" cy="1504"/>
            </a:xfrm>
            <a:prstGeom prst="ellipse">
              <a:avLst/>
            </a:prstGeom>
            <a:gradFill rotWithShape="1">
              <a:gsLst>
                <a:gs pos="0">
                  <a:schemeClr val="accent1">
                    <a:alpha val="50000"/>
                  </a:schemeClr>
                </a:gs>
                <a:gs pos="100000">
                  <a:srgbClr val="FFFFFF">
                    <a:alpha val="50000"/>
                  </a:srgbClr>
                </a:gs>
              </a:gsLst>
              <a:path path="rect">
                <a:fillToRect r="100000" b="100000"/>
              </a:path>
            </a:gradFill>
            <a:ln w="9525">
              <a:solidFill>
                <a:schemeClr val="accent1"/>
              </a:solidFill>
              <a:round/>
              <a:headEnd/>
              <a:tailEnd/>
            </a:ln>
          </p:spPr>
          <p:txBody>
            <a:bodyPr vert="horz" wrap="square" lIns="91440" tIns="45720" rIns="91440" bIns="45720" numCol="1" anchor="ctr" anchorCtr="0" compatLnSpc="1">
              <a:prstTxWarp prst="textNoShape">
                <a:avLst/>
              </a:prstTxWarp>
            </a:bodyPr>
            <a:lstStyle/>
            <a:p>
              <a:endParaRPr lang="es-AR"/>
            </a:p>
          </p:txBody>
        </p:sp>
        <p:sp>
          <p:nvSpPr>
            <p:cNvPr id="10" name="_s4107"/>
            <p:cNvSpPr>
              <a:spLocks noChangeArrowheads="1"/>
            </p:cNvSpPr>
            <p:nvPr/>
          </p:nvSpPr>
          <p:spPr bwMode="auto">
            <a:xfrm>
              <a:off x="1647" y="1960"/>
              <a:ext cx="27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endParaRPr lang="es-AR"/>
            </a:p>
          </p:txBody>
        </p:sp>
      </p:grpSp>
      <p:sp>
        <p:nvSpPr>
          <p:cNvPr id="4111" name="Text Box 30"/>
          <p:cNvSpPr txBox="1">
            <a:spLocks noChangeArrowheads="1"/>
          </p:cNvSpPr>
          <p:nvPr/>
        </p:nvSpPr>
        <p:spPr bwMode="auto">
          <a:xfrm>
            <a:off x="3419475" y="2781300"/>
            <a:ext cx="2592388" cy="366713"/>
          </a:xfrm>
          <a:prstGeom prst="rect">
            <a:avLst/>
          </a:prstGeom>
          <a:noFill/>
          <a:ln w="9525">
            <a:noFill/>
            <a:miter lim="800000"/>
            <a:headEnd/>
            <a:tailEnd/>
          </a:ln>
        </p:spPr>
        <p:txBody>
          <a:bodyPr>
            <a:spAutoFit/>
          </a:bodyPr>
          <a:lstStyle/>
          <a:p>
            <a:endParaRPr lang="es-ES"/>
          </a:p>
        </p:txBody>
      </p:sp>
      <p:sp>
        <p:nvSpPr>
          <p:cNvPr id="6160" name="Text Box 31"/>
          <p:cNvSpPr txBox="1">
            <a:spLocks noChangeArrowheads="1"/>
          </p:cNvSpPr>
          <p:nvPr/>
        </p:nvSpPr>
        <p:spPr bwMode="auto">
          <a:xfrm>
            <a:off x="2609857" y="2205038"/>
            <a:ext cx="4070345" cy="646331"/>
          </a:xfrm>
          <a:prstGeom prst="rect">
            <a:avLst/>
          </a:prstGeom>
          <a:noFill/>
          <a:ln w="9525">
            <a:noFill/>
            <a:miter lim="800000"/>
            <a:headEnd/>
            <a:tailEnd/>
          </a:ln>
        </p:spPr>
        <p:txBody>
          <a:bodyPr wrap="none">
            <a:spAutoFit/>
          </a:bodyPr>
          <a:lstStyle/>
          <a:p>
            <a:pPr algn="ctr">
              <a:defRPr/>
            </a:pPr>
            <a:r>
              <a:rPr lang="es-MX" dirty="0">
                <a:solidFill>
                  <a:schemeClr val="bg2">
                    <a:lumMod val="60000"/>
                    <a:lumOff val="40000"/>
                  </a:schemeClr>
                </a:solidFill>
              </a:rPr>
              <a:t>Factores intrínsecos </a:t>
            </a:r>
          </a:p>
          <a:p>
            <a:pPr algn="ctr">
              <a:defRPr/>
            </a:pPr>
            <a:r>
              <a:rPr lang="es-MX" dirty="0">
                <a:solidFill>
                  <a:schemeClr val="bg2">
                    <a:lumMod val="60000"/>
                    <a:lumOff val="40000"/>
                  </a:schemeClr>
                </a:solidFill>
              </a:rPr>
              <a:t>al propio </a:t>
            </a:r>
            <a:r>
              <a:rPr lang="es-MX" dirty="0" smtClean="0">
                <a:solidFill>
                  <a:schemeClr val="bg2">
                    <a:lumMod val="60000"/>
                    <a:lumOff val="40000"/>
                  </a:schemeClr>
                </a:solidFill>
              </a:rPr>
              <a:t>trabajo y del propio individuo</a:t>
            </a:r>
            <a:endParaRPr lang="es-MX" dirty="0">
              <a:solidFill>
                <a:schemeClr val="bg2">
                  <a:lumMod val="60000"/>
                  <a:lumOff val="40000"/>
                </a:schemeClr>
              </a:solidFill>
            </a:endParaRPr>
          </a:p>
        </p:txBody>
      </p:sp>
      <p:sp>
        <p:nvSpPr>
          <p:cNvPr id="4113" name="Text Box 32"/>
          <p:cNvSpPr txBox="1">
            <a:spLocks noChangeArrowheads="1"/>
          </p:cNvSpPr>
          <p:nvPr/>
        </p:nvSpPr>
        <p:spPr bwMode="auto">
          <a:xfrm>
            <a:off x="4716463" y="3500438"/>
            <a:ext cx="2952750" cy="366712"/>
          </a:xfrm>
          <a:prstGeom prst="rect">
            <a:avLst/>
          </a:prstGeom>
          <a:noFill/>
          <a:ln w="9525">
            <a:noFill/>
            <a:miter lim="800000"/>
            <a:headEnd/>
            <a:tailEnd/>
          </a:ln>
        </p:spPr>
        <p:txBody>
          <a:bodyPr wrap="none">
            <a:spAutoFit/>
          </a:bodyPr>
          <a:lstStyle/>
          <a:p>
            <a:pPr algn="ctr"/>
            <a:r>
              <a:rPr lang="es-MX">
                <a:solidFill>
                  <a:srgbClr val="800080"/>
                </a:solidFill>
              </a:rPr>
              <a:t>Relaciones</a:t>
            </a:r>
            <a:r>
              <a:rPr lang="es-MX">
                <a:solidFill>
                  <a:schemeClr val="accent1"/>
                </a:solidFill>
              </a:rPr>
              <a:t> </a:t>
            </a:r>
            <a:r>
              <a:rPr lang="es-MX">
                <a:solidFill>
                  <a:srgbClr val="800080"/>
                </a:solidFill>
              </a:rPr>
              <a:t>Interpersonales</a:t>
            </a:r>
          </a:p>
        </p:txBody>
      </p:sp>
      <p:sp>
        <p:nvSpPr>
          <p:cNvPr id="4114" name="Text Box 40"/>
          <p:cNvSpPr txBox="1">
            <a:spLocks noChangeArrowheads="1"/>
          </p:cNvSpPr>
          <p:nvPr/>
        </p:nvSpPr>
        <p:spPr bwMode="auto">
          <a:xfrm>
            <a:off x="3563938" y="4437063"/>
            <a:ext cx="2165350" cy="641350"/>
          </a:xfrm>
          <a:prstGeom prst="rect">
            <a:avLst/>
          </a:prstGeom>
          <a:noFill/>
          <a:ln w="9525">
            <a:noFill/>
            <a:miter lim="800000"/>
            <a:headEnd/>
            <a:tailEnd/>
          </a:ln>
        </p:spPr>
        <p:txBody>
          <a:bodyPr wrap="none">
            <a:spAutoFit/>
          </a:bodyPr>
          <a:lstStyle/>
          <a:p>
            <a:pPr algn="ctr"/>
            <a:r>
              <a:rPr lang="es-MX">
                <a:solidFill>
                  <a:srgbClr val="800080"/>
                </a:solidFill>
              </a:rPr>
              <a:t>Desarrollo de la</a:t>
            </a:r>
          </a:p>
          <a:p>
            <a:pPr algn="ctr"/>
            <a:r>
              <a:rPr lang="es-MX">
                <a:solidFill>
                  <a:srgbClr val="800080"/>
                </a:solidFill>
              </a:rPr>
              <a:t>Carrera Profesional</a:t>
            </a:r>
          </a:p>
        </p:txBody>
      </p:sp>
      <p:sp>
        <p:nvSpPr>
          <p:cNvPr id="4115" name="Text Box 42"/>
          <p:cNvSpPr txBox="1">
            <a:spLocks noChangeArrowheads="1"/>
          </p:cNvSpPr>
          <p:nvPr/>
        </p:nvSpPr>
        <p:spPr bwMode="auto">
          <a:xfrm>
            <a:off x="2124075" y="3284538"/>
            <a:ext cx="2355850" cy="641350"/>
          </a:xfrm>
          <a:prstGeom prst="rect">
            <a:avLst/>
          </a:prstGeom>
          <a:noFill/>
          <a:ln w="9525">
            <a:noFill/>
            <a:miter lim="800000"/>
            <a:headEnd/>
            <a:tailEnd/>
          </a:ln>
        </p:spPr>
        <p:txBody>
          <a:bodyPr wrap="none">
            <a:spAutoFit/>
          </a:bodyPr>
          <a:lstStyle/>
          <a:p>
            <a:pPr algn="ctr"/>
            <a:r>
              <a:rPr lang="es-MX">
                <a:solidFill>
                  <a:srgbClr val="800080"/>
                </a:solidFill>
              </a:rPr>
              <a:t>Estructura y</a:t>
            </a:r>
          </a:p>
          <a:p>
            <a:pPr algn="ctr"/>
            <a:r>
              <a:rPr lang="es-MX">
                <a:solidFill>
                  <a:srgbClr val="800080"/>
                </a:solidFill>
              </a:rPr>
              <a:t>Clima</a:t>
            </a:r>
            <a:r>
              <a:rPr lang="es-MX">
                <a:solidFill>
                  <a:srgbClr val="FF99CC"/>
                </a:solidFill>
              </a:rPr>
              <a:t> </a:t>
            </a:r>
            <a:r>
              <a:rPr lang="es-MX">
                <a:solidFill>
                  <a:srgbClr val="800080"/>
                </a:solidFill>
              </a:rPr>
              <a:t>Organizacional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11188" y="476250"/>
            <a:ext cx="8229600" cy="1371600"/>
          </a:xfrm>
        </p:spPr>
        <p:txBody>
          <a:bodyPr/>
          <a:lstStyle/>
          <a:p>
            <a:pPr algn="ctr"/>
            <a:r>
              <a:rPr lang="es-ES_tradnl" sz="3200" b="1" smtClean="0">
                <a:solidFill>
                  <a:srgbClr val="FF3300"/>
                </a:solidFill>
                <a:latin typeface="Castellar" pitchFamily="18" charset="0"/>
              </a:rPr>
              <a:t>SÍNDROME GENERAL DE ADAPTACIÓN</a:t>
            </a:r>
            <a:endParaRPr lang="es-CO" sz="3200" b="1" smtClean="0">
              <a:solidFill>
                <a:srgbClr val="FF3300"/>
              </a:solidFill>
            </a:endParaRPr>
          </a:p>
        </p:txBody>
      </p:sp>
      <p:sp>
        <p:nvSpPr>
          <p:cNvPr id="5" name="4 Rectángulo"/>
          <p:cNvSpPr/>
          <p:nvPr/>
        </p:nvSpPr>
        <p:spPr>
          <a:xfrm>
            <a:off x="1116013" y="3141663"/>
            <a:ext cx="5670550" cy="1917700"/>
          </a:xfrm>
          <a:prstGeom prst="rect">
            <a:avLst/>
          </a:prstGeom>
        </p:spPr>
        <p:txBody>
          <a:bodyPr>
            <a:spAutoFit/>
          </a:bodyPr>
          <a:lstStyle/>
          <a:p>
            <a:pPr>
              <a:defRPr/>
            </a:pPr>
            <a:r>
              <a:rPr lang="es-ES_tradnl" dirty="0">
                <a:solidFill>
                  <a:schemeClr val="tx1">
                    <a:lumMod val="95000"/>
                    <a:lumOff val="5000"/>
                  </a:schemeClr>
                </a:solidFill>
              </a:rPr>
              <a:t>- </a:t>
            </a:r>
            <a:r>
              <a:rPr lang="es-ES_tradnl" sz="2400" dirty="0">
                <a:solidFill>
                  <a:schemeClr val="tx1">
                    <a:lumMod val="95000"/>
                    <a:lumOff val="5000"/>
                  </a:schemeClr>
                </a:solidFill>
                <a:latin typeface="+mn-lt"/>
              </a:rPr>
              <a:t>Reacción de alarma</a:t>
            </a:r>
          </a:p>
          <a:p>
            <a:pPr>
              <a:defRPr/>
            </a:pPr>
            <a:endParaRPr lang="es-ES_tradnl" sz="2400" dirty="0">
              <a:solidFill>
                <a:schemeClr val="tx1">
                  <a:lumMod val="95000"/>
                  <a:lumOff val="5000"/>
                </a:schemeClr>
              </a:solidFill>
              <a:latin typeface="+mn-lt"/>
            </a:endParaRPr>
          </a:p>
          <a:p>
            <a:pPr>
              <a:defRPr/>
            </a:pPr>
            <a:r>
              <a:rPr lang="es-ES_tradnl" sz="2400" dirty="0">
                <a:solidFill>
                  <a:schemeClr val="tx1">
                    <a:lumMod val="95000"/>
                    <a:lumOff val="5000"/>
                  </a:schemeClr>
                </a:solidFill>
                <a:latin typeface="+mn-lt"/>
              </a:rPr>
              <a:t>- Fase de resistencia</a:t>
            </a:r>
          </a:p>
          <a:p>
            <a:pPr>
              <a:defRPr/>
            </a:pPr>
            <a:endParaRPr lang="es-ES_tradnl" sz="2400" dirty="0">
              <a:solidFill>
                <a:schemeClr val="tx1">
                  <a:lumMod val="95000"/>
                  <a:lumOff val="5000"/>
                </a:schemeClr>
              </a:solidFill>
              <a:latin typeface="+mn-lt"/>
            </a:endParaRPr>
          </a:p>
          <a:p>
            <a:pPr>
              <a:defRPr/>
            </a:pPr>
            <a:r>
              <a:rPr lang="es-ES_tradnl" sz="2400" dirty="0">
                <a:solidFill>
                  <a:schemeClr val="tx1">
                    <a:lumMod val="95000"/>
                    <a:lumOff val="5000"/>
                  </a:schemeClr>
                </a:solidFill>
                <a:latin typeface="+mn-lt"/>
              </a:rPr>
              <a:t>- Fase de agotamiento</a:t>
            </a:r>
          </a:p>
        </p:txBody>
      </p:sp>
      <p:pic>
        <p:nvPicPr>
          <p:cNvPr id="23556" name="Picture 1028" descr="BD16888_"/>
          <p:cNvPicPr>
            <a:picLocks noChangeAspect="1" noChangeArrowheads="1"/>
          </p:cNvPicPr>
          <p:nvPr/>
        </p:nvPicPr>
        <p:blipFill>
          <a:blip r:embed="rId2" cstate="print"/>
          <a:srcRect/>
          <a:stretch>
            <a:fillRect/>
          </a:stretch>
        </p:blipFill>
        <p:spPr bwMode="auto">
          <a:xfrm>
            <a:off x="4787900" y="1844675"/>
            <a:ext cx="3887788"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2649</Words>
  <Application>Microsoft Office PowerPoint</Application>
  <PresentationFormat>Presentación en pantalla (4:3)</PresentationFormat>
  <Paragraphs>507</Paragraphs>
  <Slides>65</Slides>
  <Notes>25</Notes>
  <HiddenSlides>6</HiddenSlides>
  <MMClips>1</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65</vt:i4>
      </vt:variant>
    </vt:vector>
  </HeadingPairs>
  <TitlesOfParts>
    <vt:vector size="70" baseType="lpstr">
      <vt:lpstr>Píxel</vt:lpstr>
      <vt:lpstr>Documento</vt:lpstr>
      <vt:lpstr>Imagen</vt:lpstr>
      <vt:lpstr>CorelDRAW</vt:lpstr>
      <vt:lpstr>Diapositiva</vt:lpstr>
      <vt:lpstr>ESTRÉS LABORAL</vt:lpstr>
      <vt:lpstr> </vt:lpstr>
      <vt:lpstr>  ESTRÉS POSITIVO </vt:lpstr>
      <vt:lpstr>Diferencia entre Estrés agudo y Presión de Trabajo o Estrés crónico</vt:lpstr>
      <vt:lpstr>ESTRES</vt:lpstr>
      <vt:lpstr>ESTRÉS LABORAL</vt:lpstr>
      <vt:lpstr>¿Quienes padecen de Estrés Laboral?</vt:lpstr>
      <vt:lpstr>Factores Estresantes del Contexto Laboral</vt:lpstr>
      <vt:lpstr>SÍNDROME GENERAL DE ADAPTACIÓN</vt:lpstr>
      <vt:lpstr>Presentación de PowerPoint</vt:lpstr>
      <vt:lpstr> FISIOLOGIA DEL ESTRES </vt:lpstr>
      <vt:lpstr>Presentación de PowerPoint</vt:lpstr>
      <vt:lpstr>Presentación de PowerPoint</vt:lpstr>
      <vt:lpstr>SINTOMATOLOGÍA DEL ESTRÉS EN EL INDIVIDUO</vt:lpstr>
      <vt:lpstr>Presentación de PowerPoint</vt:lpstr>
      <vt:lpstr>Síntomas conductuales</vt:lpstr>
      <vt:lpstr>Fases en que se manifiesta el estrés en el individuo</vt:lpstr>
      <vt:lpstr> Períodos prolongados de estrés causan: </vt:lpstr>
      <vt:lpstr>Patologías por Estrés Crónico.</vt:lpstr>
      <vt:lpstr>Alteración de ritmos biológicos</vt:lpstr>
      <vt:lpstr>ORGANIZACIÓN INTERNACIONAL DEL TRABAJO</vt:lpstr>
      <vt:lpstr>FACTORES DE RIESGO </vt:lpstr>
      <vt:lpstr>Presentación de PowerPoint</vt:lpstr>
      <vt:lpstr> Responsabilidades y decisiones muy importantes</vt:lpstr>
      <vt:lpstr> Estimulación lenta y monótona</vt:lpstr>
      <vt:lpstr> Condiciones laborales inadecuadas</vt:lpstr>
      <vt:lpstr>   Factores familiares, políticos, sociales y económicos</vt:lpstr>
      <vt:lpstr>Conflictos de roles</vt:lpstr>
      <vt:lpstr>Ambigüedad de roles</vt:lpstr>
      <vt:lpstr> Discrepancias con las metas de la carrera laboral. </vt:lpstr>
      <vt:lpstr>Estresores de nivel grupal</vt:lpstr>
      <vt:lpstr>Clima de la organización</vt:lpstr>
      <vt:lpstr>Estilos gerenciales</vt:lpstr>
      <vt:lpstr>Tecnología </vt:lpstr>
      <vt:lpstr>Metas Inalcanzables</vt:lpstr>
      <vt:lpstr>Presentación de PowerPoint</vt:lpstr>
      <vt:lpstr>Presentación de PowerPoint</vt:lpstr>
      <vt:lpstr>Presentación de PowerPoint</vt:lpstr>
      <vt:lpstr>Presentación de PowerPoint</vt:lpstr>
      <vt:lpstr>Consecuencias del mobbing</vt:lpstr>
      <vt:lpstr>Presentación de PowerPoint</vt:lpstr>
      <vt:lpstr>Presentación de PowerPoint</vt:lpstr>
      <vt:lpstr>Presentación de PowerPoint</vt:lpstr>
      <vt:lpstr>Presentación de PowerPoint</vt:lpstr>
      <vt:lpstr>Presentación de PowerPoint</vt:lpstr>
      <vt:lpstr> Evaluar los riesgos </vt:lpstr>
      <vt:lpstr>Planificación de la prevención </vt:lpstr>
      <vt:lpstr>Síndrome de Burnout</vt:lpstr>
      <vt:lpstr>Presentación de PowerPoint</vt:lpstr>
      <vt:lpstr>Presentación de PowerPoint</vt:lpstr>
      <vt:lpstr>Presentación de PowerPoint</vt:lpstr>
      <vt:lpstr>Presentación de PowerPoint</vt:lpstr>
      <vt:lpstr> “Antídotos” contra el síndrome</vt:lpstr>
      <vt:lpstr> “Antídotos” contra el síndrome</vt:lpstr>
      <vt:lpstr>Presentación de PowerPoint</vt:lpstr>
      <vt:lpstr> ORIENTACIONES GENERALES PARA LA PREVENCIÓN DEL ESTRES</vt:lpstr>
      <vt:lpstr> ORIENTACIONES GENERALES PARA LA GESTION DEL ESTRES</vt:lpstr>
      <vt:lpstr>Presentación de PowerPoint</vt:lpstr>
      <vt:lpstr>Conclusiones</vt:lpstr>
      <vt:lpstr>KAROSHI</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ESTRÉS LABORAL</dc:title>
  <dc:creator>I</dc:creator>
  <cp:lastModifiedBy>Usuario</cp:lastModifiedBy>
  <cp:revision>99</cp:revision>
  <dcterms:created xsi:type="dcterms:W3CDTF">2007-10-04T18:20:43Z</dcterms:created>
  <dcterms:modified xsi:type="dcterms:W3CDTF">2019-09-05T10:53:59Z</dcterms:modified>
</cp:coreProperties>
</file>