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2096F-5012-4B4C-9E99-0DA7174B3E0D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4A86A-FC7C-49A0-8698-23ADABE6E51A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47130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4A86A-FC7C-49A0-8698-23ADABE6E51A}" type="slidenum">
              <a:rPr lang="es-AR" smtClean="0"/>
              <a:pPr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711934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D394E-AEEF-4CA6-82D9-5F24DCB884B7}" type="datetimeFigureOut">
              <a:rPr lang="es-AR" smtClean="0"/>
              <a:pPr/>
              <a:t>31/10/2017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93B6-FEC0-4112-B075-9F70AB96AE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2714620"/>
            <a:ext cx="8643998" cy="385765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es-AR" sz="3000" dirty="0">
                <a:solidFill>
                  <a:schemeClr val="tx1"/>
                </a:solidFill>
              </a:rPr>
              <a:t>La respuesta en frecuencia de circuitos en estado estable </a:t>
            </a:r>
            <a:r>
              <a:rPr lang="es-AR" sz="3000" dirty="0" err="1">
                <a:solidFill>
                  <a:schemeClr val="tx1"/>
                </a:solidFill>
              </a:rPr>
              <a:t>senoidal</a:t>
            </a:r>
            <a:r>
              <a:rPr lang="es-AR" sz="3000" dirty="0">
                <a:solidFill>
                  <a:schemeClr val="tx1"/>
                </a:solidFill>
              </a:rPr>
              <a:t>, son de gran importancia en distintas aplicaciones como por ejemplo en los sistemas de comunicaciones y de control</a:t>
            </a:r>
            <a:r>
              <a:rPr lang="es-AR" sz="3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s-AR" sz="3000" dirty="0" smtClean="0">
                <a:solidFill>
                  <a:schemeClr val="tx1"/>
                </a:solidFill>
              </a:rPr>
              <a:t>Una aplicación se encuentra en el diseño de filtros eléctricos que bloquean o eliminan señales con frecuencias no deseadas y dejan pasar las que si queremos. Por ejemplo en los sistemas de TV, Telefónico, Radio, para separar una frecuencia de transmisión de otra.</a:t>
            </a:r>
          </a:p>
          <a:p>
            <a:pPr algn="l"/>
            <a:endParaRPr lang="es-AR" sz="3000" b="1" dirty="0">
              <a:solidFill>
                <a:schemeClr val="tx1"/>
              </a:solidFill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214282" y="1214422"/>
            <a:ext cx="8643998" cy="13573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A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respuesta en frecuencia de un circuito es la variación que este experimenta (como se manifiesta), al cambiar la frecuencia de la señal.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77874" y="1142984"/>
            <a:ext cx="43971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PASABANDAS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286124"/>
            <a:ext cx="5786478" cy="2783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357158" y="1714488"/>
            <a:ext cx="80724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s-AR" sz="2000" dirty="0" smtClean="0"/>
              <a:t>Un filtro </a:t>
            </a:r>
            <a:r>
              <a:rPr lang="es-AR" sz="2000" b="1" i="1" dirty="0" smtClean="0"/>
              <a:t>pasabanda</a:t>
            </a:r>
            <a:r>
              <a:rPr lang="es-AR" sz="2000" dirty="0" smtClean="0"/>
              <a:t> se diseña para dejar pasar todas las frecuencias dentro de una banda de frecuencias (</a:t>
            </a:r>
            <a:r>
              <a:rPr lang="es-AR" sz="2000" dirty="0"/>
              <a:t>ω</a:t>
            </a:r>
            <a:r>
              <a:rPr lang="es-AR" sz="2000" baseline="-25000" dirty="0"/>
              <a:t>1</a:t>
            </a:r>
            <a:r>
              <a:rPr lang="es-AR" sz="2000" dirty="0"/>
              <a:t>&lt; </a:t>
            </a:r>
            <a:r>
              <a:rPr lang="es-AR" sz="2000" dirty="0" smtClean="0"/>
              <a:t>ω &lt; ω</a:t>
            </a:r>
            <a:r>
              <a:rPr lang="es-AR" sz="2000" baseline="-25000" dirty="0" smtClean="0"/>
              <a:t>2</a:t>
            </a:r>
            <a:r>
              <a:rPr lang="es-AR" sz="2000" dirty="0" smtClean="0"/>
              <a:t>)</a:t>
            </a:r>
          </a:p>
          <a:p>
            <a:pPr lvl="0">
              <a:spcBef>
                <a:spcPct val="20000"/>
              </a:spcBef>
              <a:defRPr/>
            </a:pPr>
            <a:r>
              <a:rPr lang="es-AR" sz="2000" dirty="0" smtClean="0"/>
              <a:t>Para </a:t>
            </a:r>
            <a:r>
              <a:rPr lang="es-AR" sz="2000" dirty="0"/>
              <a:t>el circuito </a:t>
            </a:r>
            <a:r>
              <a:rPr lang="es-AR" sz="2000" dirty="0" smtClean="0"/>
              <a:t>RLC </a:t>
            </a:r>
            <a:r>
              <a:rPr lang="es-AR" sz="2000" dirty="0"/>
              <a:t>, </a:t>
            </a:r>
            <a:r>
              <a:rPr lang="es-AR" sz="2000" dirty="0" smtClean="0"/>
              <a:t>proporciona un filtro </a:t>
            </a:r>
            <a:r>
              <a:rPr lang="es-AR" sz="2000" b="1" i="1" dirty="0" smtClean="0"/>
              <a:t>pasabanda</a:t>
            </a:r>
            <a:r>
              <a:rPr lang="es-AR" sz="2000" dirty="0" smtClean="0"/>
              <a:t> cuando la salida se toma de la resistencia. Obtener la función de transferencia.</a:t>
            </a:r>
            <a:endParaRPr lang="es-A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9971" y="1142984"/>
            <a:ext cx="429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PASABANDAS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00034" y="2143116"/>
            <a:ext cx="1285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Determinar </a:t>
            </a:r>
            <a:endParaRPr lang="es-AR" b="1" baseline="-250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009776" y="2143113"/>
          <a:ext cx="633413" cy="357188"/>
        </p:xfrm>
        <a:graphic>
          <a:graphicData uri="http://schemas.openxmlformats.org/presentationml/2006/ole">
            <p:oleObj spid="_x0000_s4105" name="Ecuación" r:id="rId3" imgW="406224" imgH="228501" progId="Equation.3">
              <p:embed/>
            </p:oleObj>
          </a:graphicData>
        </a:graphic>
      </p:graphicFrame>
      <p:sp>
        <p:nvSpPr>
          <p:cNvPr id="9" name="8 Rectángulo"/>
          <p:cNvSpPr/>
          <p:nvPr/>
        </p:nvSpPr>
        <p:spPr>
          <a:xfrm>
            <a:off x="5357818" y="2214554"/>
            <a:ext cx="2259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Evaluamos (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con 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baseline="-25000" dirty="0" smtClean="0">
                <a:solidFill>
                  <a:schemeClr val="accent1"/>
                </a:solidFill>
              </a:rPr>
              <a:t>c</a:t>
            </a:r>
            <a:r>
              <a:rPr lang="es-AR" b="1" dirty="0" smtClean="0">
                <a:solidFill>
                  <a:schemeClr val="accent1"/>
                </a:solidFill>
              </a:rPr>
              <a:t>)</a:t>
            </a:r>
            <a:endParaRPr lang="es-AR" b="1" dirty="0">
              <a:solidFill>
                <a:schemeClr val="accent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518327" y="4714884"/>
            <a:ext cx="10759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&gt;&gt;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6715140" y="500063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5500694" y="2857496"/>
            <a:ext cx="1093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&lt;&lt;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6715140" y="314324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5524739" y="3714752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dirty="0" smtClean="0">
                <a:solidFill>
                  <a:schemeClr val="accent1"/>
                </a:solidFill>
              </a:rPr>
              <a:t> 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=</a:t>
            </a:r>
            <a:r>
              <a:rPr lang="es-AR" b="1" dirty="0" smtClean="0">
                <a:solidFill>
                  <a:schemeClr val="accent1"/>
                </a:solidFill>
              </a:rPr>
              <a:t> 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6715140" y="400050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77874" y="1142984"/>
            <a:ext cx="43971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PASABANDAS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928802"/>
            <a:ext cx="7242693" cy="4512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00034" y="5715016"/>
            <a:ext cx="31570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2800" b="1" dirty="0" smtClean="0">
                <a:solidFill>
                  <a:schemeClr val="accent1"/>
                </a:solidFill>
              </a:rPr>
              <a:t>Filtros    </a:t>
            </a:r>
            <a:r>
              <a:rPr lang="es-AR" sz="2800" b="1" dirty="0" smtClean="0">
                <a:solidFill>
                  <a:schemeClr val="accent1"/>
                </a:solidFill>
              </a:rPr>
              <a:t>PASABAJOS</a:t>
            </a:r>
            <a:endParaRPr lang="es-AR" sz="2800" b="1" dirty="0">
              <a:solidFill>
                <a:schemeClr val="accent1"/>
              </a:solidFill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357430"/>
            <a:ext cx="34194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000372"/>
            <a:ext cx="381000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5214942" y="5715016"/>
            <a:ext cx="31293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2800" b="1" dirty="0" smtClean="0">
                <a:solidFill>
                  <a:schemeClr val="accent1"/>
                </a:solidFill>
              </a:rPr>
              <a:t>Filtros    </a:t>
            </a:r>
            <a:r>
              <a:rPr lang="es-AR" sz="2800" b="1" dirty="0" smtClean="0">
                <a:solidFill>
                  <a:schemeClr val="accent1"/>
                </a:solidFill>
              </a:rPr>
              <a:t>PASAALTOS</a:t>
            </a:r>
            <a:endParaRPr lang="es-AR" sz="2800" b="1" dirty="0">
              <a:solidFill>
                <a:schemeClr val="accent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214546" y="1357298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</a:t>
            </a:r>
            <a:r>
              <a:rPr lang="es-AR" sz="3600" b="1" dirty="0" smtClean="0">
                <a:solidFill>
                  <a:schemeClr val="accent1"/>
                </a:solidFill>
              </a:rPr>
              <a:t>ACTIVOS</a:t>
            </a:r>
            <a:endParaRPr lang="es-AR" sz="36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214546" y="1357298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EJEMPLOS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00240"/>
            <a:ext cx="6643734" cy="447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214282" y="1071546"/>
            <a:ext cx="8643998" cy="64294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A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Función de transferencia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42844" y="1857364"/>
            <a:ext cx="8643998" cy="13573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A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función de transferencia de un circuito también llamada función de red,</a:t>
            </a:r>
            <a:r>
              <a:rPr kumimoji="0" lang="es-A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una herramienta analítica útil para determinar la respuesta en frecuencia.</a:t>
            </a:r>
            <a:endParaRPr kumimoji="0" lang="es-A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2266" y="3286124"/>
            <a:ext cx="43486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0" y="3643314"/>
            <a:ext cx="5286412" cy="242889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A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</a:t>
            </a:r>
            <a:r>
              <a:rPr kumimoji="0" lang="es-A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función de transferencia </a:t>
            </a:r>
            <a:r>
              <a:rPr kumimoji="0" lang="es-A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un circuito,</a:t>
            </a:r>
            <a:r>
              <a:rPr kumimoji="0" lang="es-A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la relación de una salida </a:t>
            </a:r>
            <a:r>
              <a:rPr kumimoji="0" lang="es-AR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fasorial</a:t>
            </a:r>
            <a:r>
              <a:rPr kumimoji="0" lang="es-A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(una tensión o corriente de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A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elemento) y una entrada </a:t>
            </a:r>
            <a:r>
              <a:rPr kumimoji="0" lang="es-AR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fasorial</a:t>
            </a:r>
            <a:r>
              <a:rPr kumimoji="0" lang="es-AR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(tensión o corriente de la fuente) en función de la frecuencia.</a:t>
            </a:r>
            <a:endParaRPr kumimoji="0" lang="es-A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929198"/>
            <a:ext cx="2286016" cy="1368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8110554" cy="4458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000364" y="1142984"/>
            <a:ext cx="28998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pasivos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28596" y="1928802"/>
            <a:ext cx="8143932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sz="3200" dirty="0" smtClean="0"/>
              <a:t>Un </a:t>
            </a:r>
            <a:r>
              <a:rPr lang="es-AR" sz="3200" b="1" i="1" dirty="0" smtClean="0"/>
              <a:t>Filtro </a:t>
            </a:r>
            <a:r>
              <a:rPr lang="es-AR" sz="3200" dirty="0" smtClean="0"/>
              <a:t>es un circuito que se diseña para dejar pasar señales con frecuencias deseadas y rechazar otras.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AR" sz="3200" dirty="0" smtClean="0"/>
              <a:t>Se considera </a:t>
            </a:r>
            <a:r>
              <a:rPr lang="es-AR" sz="3200" b="1" i="1" dirty="0" smtClean="0"/>
              <a:t>filtros pasivos </a:t>
            </a:r>
            <a:r>
              <a:rPr lang="es-AR" sz="3200" dirty="0" smtClean="0"/>
              <a:t>aquellos diseñados con elementos pasivos tales como </a:t>
            </a:r>
            <a:r>
              <a:rPr lang="es-AR" sz="3200" b="1" i="1" dirty="0" smtClean="0"/>
              <a:t>R, L </a:t>
            </a:r>
            <a:r>
              <a:rPr lang="es-AR" sz="3200" dirty="0" smtClean="0"/>
              <a:t>y</a:t>
            </a:r>
            <a:r>
              <a:rPr lang="es-AR" sz="3200" b="1" i="1" dirty="0" smtClean="0"/>
              <a:t> C</a:t>
            </a:r>
            <a:r>
              <a:rPr lang="es-AR" sz="3200" dirty="0" smtClean="0"/>
              <a:t>. </a:t>
            </a:r>
          </a:p>
          <a:p>
            <a:pPr lv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AR" sz="3200" b="1" i="1" dirty="0" smtClean="0"/>
              <a:t>Los filtros activos </a:t>
            </a:r>
            <a:r>
              <a:rPr lang="es-AR" sz="3200" dirty="0" smtClean="0"/>
              <a:t>son aquellos compuesto por elementos activos tales como transistores y amplificadores Operacionales.</a:t>
            </a:r>
            <a:endParaRPr lang="es-A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06064" y="1142984"/>
            <a:ext cx="4362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“PASABAJAS”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7158" y="1857364"/>
            <a:ext cx="8358246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sz="2800" dirty="0" smtClean="0"/>
              <a:t>Para el circuito RC , obtener la función de transferencia</a:t>
            </a:r>
          </a:p>
          <a:p>
            <a:pPr lvl="0">
              <a:spcBef>
                <a:spcPct val="20000"/>
              </a:spcBef>
              <a:defRPr/>
            </a:pPr>
            <a:r>
              <a:rPr lang="es-AR" sz="2800" dirty="0" smtClean="0"/>
              <a:t>            y su respuesta en frecuencia. </a:t>
            </a:r>
          </a:p>
          <a:p>
            <a:pPr lvl="0">
              <a:spcBef>
                <a:spcPct val="20000"/>
              </a:spcBef>
              <a:defRPr/>
            </a:pPr>
            <a:r>
              <a:rPr lang="es-AR" sz="2800" dirty="0" smtClean="0"/>
              <a:t>Considérese que</a:t>
            </a:r>
            <a:endParaRPr lang="es-AR" sz="2800" dirty="0"/>
          </a:p>
        </p:txBody>
      </p:sp>
      <p:sp>
        <p:nvSpPr>
          <p:cNvPr id="7" name="6 Rectángulo"/>
          <p:cNvSpPr/>
          <p:nvPr/>
        </p:nvSpPr>
        <p:spPr>
          <a:xfrm>
            <a:off x="1714480" y="6072206"/>
            <a:ext cx="2303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2000" i="1" dirty="0" smtClean="0"/>
              <a:t>Dominio del tiempo</a:t>
            </a:r>
            <a:endParaRPr lang="es-AR" sz="2000" i="1" dirty="0"/>
          </a:p>
        </p:txBody>
      </p:sp>
      <p:sp>
        <p:nvSpPr>
          <p:cNvPr id="8" name="7 Rectángulo"/>
          <p:cNvSpPr/>
          <p:nvPr/>
        </p:nvSpPr>
        <p:spPr>
          <a:xfrm>
            <a:off x="5143504" y="6072206"/>
            <a:ext cx="2839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2000" i="1" dirty="0" smtClean="0"/>
              <a:t>Dominio de la frecuencia</a:t>
            </a:r>
            <a:endParaRPr lang="es-AR" sz="2000" i="1" dirty="0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/>
        </p:nvGraphicFramePr>
        <p:xfrm>
          <a:off x="3082925" y="2928938"/>
          <a:ext cx="2165350" cy="442912"/>
        </p:xfrm>
        <a:graphic>
          <a:graphicData uri="http://schemas.openxmlformats.org/presentationml/2006/ole">
            <p:oleObj spid="_x0000_s1044" name="Ecuación" r:id="rId3" imgW="1117600" imgH="228600" progId="Equation.3">
              <p:embed/>
            </p:oleObj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428625" y="2357438"/>
          <a:ext cx="857250" cy="482600"/>
        </p:xfrm>
        <a:graphic>
          <a:graphicData uri="http://schemas.openxmlformats.org/presentationml/2006/ole">
            <p:oleObj spid="_x0000_s1045" name="Ecuación" r:id="rId4" imgW="406224" imgH="228501" progId="Equation.3">
              <p:embed/>
            </p:oleObj>
          </a:graphicData>
        </a:graphic>
      </p:graphicFrame>
      <p:grpSp>
        <p:nvGrpSpPr>
          <p:cNvPr id="12" name="11 Grupo"/>
          <p:cNvGrpSpPr/>
          <p:nvPr/>
        </p:nvGrpSpPr>
        <p:grpSpPr>
          <a:xfrm>
            <a:off x="1000100" y="3571876"/>
            <a:ext cx="7215238" cy="2431845"/>
            <a:chOff x="1000100" y="3571876"/>
            <a:chExt cx="7215238" cy="243184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00100" y="3571876"/>
              <a:ext cx="7215238" cy="2431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1028" name="Object 4"/>
            <p:cNvGraphicFramePr>
              <a:graphicFrameLocks noChangeAspect="1"/>
            </p:cNvGraphicFramePr>
            <p:nvPr/>
          </p:nvGraphicFramePr>
          <p:xfrm>
            <a:off x="1214414" y="4786322"/>
            <a:ext cx="500066" cy="357190"/>
          </p:xfrm>
          <a:graphic>
            <a:graphicData uri="http://schemas.openxmlformats.org/presentationml/2006/ole">
              <p:oleObj spid="_x0000_s1046" name="Ecuación" r:id="rId6" imgW="330200" imgH="22860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1071546"/>
            <a:ext cx="4362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“PASABAJAS”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7158" y="3857628"/>
            <a:ext cx="1285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Determinar </a:t>
            </a:r>
            <a:endParaRPr lang="es-AR" b="1" baseline="-25000" dirty="0">
              <a:solidFill>
                <a:schemeClr val="accent1"/>
              </a:solidFill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866900" y="3857625"/>
          <a:ext cx="633413" cy="357188"/>
        </p:xfrm>
        <a:graphic>
          <a:graphicData uri="http://schemas.openxmlformats.org/presentationml/2006/ole">
            <p:oleObj spid="_x0000_s2068" name="Ecuación" r:id="rId3" imgW="406224" imgH="228501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65600" y="2584450"/>
          <a:ext cx="241300" cy="455613"/>
        </p:xfrm>
        <a:graphic>
          <a:graphicData uri="http://schemas.openxmlformats.org/presentationml/2006/ole">
            <p:oleObj spid="_x0000_s2069" name="Ecuación" r:id="rId4" imgW="114151" imgH="215619" progId="Equation.3">
              <p:embed/>
            </p:oleObj>
          </a:graphicData>
        </a:graphic>
      </p:graphicFrame>
      <p:grpSp>
        <p:nvGrpSpPr>
          <p:cNvPr id="18" name="17 Grupo"/>
          <p:cNvGrpSpPr/>
          <p:nvPr/>
        </p:nvGrpSpPr>
        <p:grpSpPr>
          <a:xfrm>
            <a:off x="0" y="1643050"/>
            <a:ext cx="3468897" cy="1714512"/>
            <a:chOff x="0" y="1643050"/>
            <a:chExt cx="3468897" cy="1714512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1643050"/>
              <a:ext cx="3468897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2052" name="Object 4"/>
            <p:cNvGraphicFramePr>
              <a:graphicFrameLocks noChangeAspect="1"/>
            </p:cNvGraphicFramePr>
            <p:nvPr/>
          </p:nvGraphicFramePr>
          <p:xfrm>
            <a:off x="2786050" y="2453359"/>
            <a:ext cx="428628" cy="332699"/>
          </p:xfrm>
          <a:graphic>
            <a:graphicData uri="http://schemas.openxmlformats.org/presentationml/2006/ole">
              <p:oleObj spid="_x0000_s2070" name="Ecuación" r:id="rId6" imgW="355446" imgH="228501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09109" y="1142984"/>
            <a:ext cx="4356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 “PASABAJAS”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857364"/>
            <a:ext cx="5000660" cy="481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3143248"/>
            <a:ext cx="2259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Evaluamos (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con 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baseline="-25000" dirty="0" smtClean="0">
                <a:solidFill>
                  <a:schemeClr val="accent1"/>
                </a:solidFill>
              </a:rPr>
              <a:t>c</a:t>
            </a:r>
            <a:r>
              <a:rPr lang="es-AR" b="1" dirty="0" smtClean="0">
                <a:solidFill>
                  <a:schemeClr val="accent1"/>
                </a:solidFill>
              </a:rPr>
              <a:t>)</a:t>
            </a:r>
            <a:endParaRPr lang="es-AR" b="1" dirty="0">
              <a:solidFill>
                <a:schemeClr val="accent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67544" y="5643578"/>
            <a:ext cx="1159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dirty="0" smtClean="0">
                <a:solidFill>
                  <a:schemeClr val="accent1"/>
                </a:solidFill>
              </a:rPr>
              <a:t> &gt;&gt;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1714480" y="592933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533267" y="3786190"/>
            <a:ext cx="1093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&lt;&lt;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714480" y="407563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517237" y="4643446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dirty="0" smtClean="0">
                <a:solidFill>
                  <a:schemeClr val="accent1"/>
                </a:solidFill>
              </a:rPr>
              <a:t> </a:t>
            </a:r>
            <a:r>
              <a:rPr lang="es-AR" b="1" dirty="0" smtClean="0">
                <a:solidFill>
                  <a:schemeClr val="accent1"/>
                </a:solidFill>
              </a:rPr>
              <a:t> =  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1714480" y="492919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34266" y="1142984"/>
            <a:ext cx="3808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  PASAALTAS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416350"/>
            <a:ext cx="2991536" cy="14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500034" y="1928802"/>
            <a:ext cx="7929618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sz="2400" dirty="0"/>
              <a:t>Para el circuito RC , obtener la función de transferencia</a:t>
            </a:r>
          </a:p>
          <a:p>
            <a:pPr lvl="0">
              <a:spcBef>
                <a:spcPct val="20000"/>
              </a:spcBef>
              <a:defRPr/>
            </a:pPr>
            <a:r>
              <a:rPr lang="es-AR" sz="2400" dirty="0" smtClean="0"/>
              <a:t>              y </a:t>
            </a:r>
            <a:r>
              <a:rPr lang="es-AR" sz="2400" dirty="0"/>
              <a:t>su respuesta en frecuencia. </a:t>
            </a:r>
          </a:p>
          <a:p>
            <a:pPr lvl="0">
              <a:spcBef>
                <a:spcPct val="20000"/>
              </a:spcBef>
              <a:defRPr/>
            </a:pPr>
            <a:r>
              <a:rPr lang="es-AR" sz="2400" dirty="0"/>
              <a:t>Considérese </a:t>
            </a:r>
            <a:r>
              <a:rPr lang="es-AR" sz="2400" dirty="0" smtClean="0"/>
              <a:t>que</a:t>
            </a:r>
            <a:endParaRPr lang="es-AR" sz="24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57488" y="2843212"/>
          <a:ext cx="2165350" cy="442912"/>
        </p:xfrm>
        <a:graphic>
          <a:graphicData uri="http://schemas.openxmlformats.org/presentationml/2006/ole">
            <p:oleObj spid="_x0000_s3088" name="Ecuación" r:id="rId4" imgW="1117600" imgH="2286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1472" y="2357430"/>
          <a:ext cx="857256" cy="482603"/>
        </p:xfrm>
        <a:graphic>
          <a:graphicData uri="http://schemas.openxmlformats.org/presentationml/2006/ole">
            <p:oleObj spid="_x0000_s3089" name="Ecuación" r:id="rId5" imgW="406224" imgH="228501" progId="Equation.3">
              <p:embed/>
            </p:oleObj>
          </a:graphicData>
        </a:graphic>
      </p:graphicFrame>
      <p:sp>
        <p:nvSpPr>
          <p:cNvPr id="8" name="4 Rectángulo"/>
          <p:cNvSpPr/>
          <p:nvPr/>
        </p:nvSpPr>
        <p:spPr>
          <a:xfrm>
            <a:off x="568287" y="5214838"/>
            <a:ext cx="1285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Determinar </a:t>
            </a:r>
            <a:endParaRPr lang="es-AR" b="1" baseline="-250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06105924"/>
              </p:ext>
            </p:extLst>
          </p:nvPr>
        </p:nvGraphicFramePr>
        <p:xfrm>
          <a:off x="2000429" y="5226982"/>
          <a:ext cx="633413" cy="357188"/>
        </p:xfrm>
        <a:graphic>
          <a:graphicData uri="http://schemas.openxmlformats.org/presentationml/2006/ole">
            <p:oleObj spid="_x0000_s3090" name="Ecuación" r:id="rId6" imgW="406224" imgH="228501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chemeClr val="accent1"/>
          </a:solidFill>
        </p:spPr>
        <p:txBody>
          <a:bodyPr/>
          <a:lstStyle/>
          <a:p>
            <a:r>
              <a:rPr lang="es-AR" b="1" dirty="0" smtClean="0">
                <a:solidFill>
                  <a:schemeClr val="bg1"/>
                </a:solidFill>
              </a:rPr>
              <a:t>RESPUESTA EN FRECUENCIA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838461" y="1142984"/>
            <a:ext cx="3600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AR" sz="3600" b="1" dirty="0" smtClean="0">
                <a:solidFill>
                  <a:schemeClr val="accent1"/>
                </a:solidFill>
              </a:rPr>
              <a:t>Filtros PASAALTAS</a:t>
            </a:r>
            <a:endParaRPr lang="es-AR" sz="3600" b="1" dirty="0">
              <a:solidFill>
                <a:schemeClr val="accent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857364"/>
            <a:ext cx="4572032" cy="446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2714620"/>
            <a:ext cx="2259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AR" b="1" dirty="0" smtClean="0">
                <a:solidFill>
                  <a:schemeClr val="accent1"/>
                </a:solidFill>
              </a:rPr>
              <a:t>Evaluamos (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con </a:t>
            </a:r>
            <a:r>
              <a:rPr lang="el-GR" b="1" dirty="0" smtClean="0">
                <a:solidFill>
                  <a:schemeClr val="accent1"/>
                </a:solidFill>
              </a:rPr>
              <a:t>ω</a:t>
            </a:r>
            <a:r>
              <a:rPr lang="es-AR" b="1" baseline="-25000" dirty="0" smtClean="0">
                <a:solidFill>
                  <a:schemeClr val="accent1"/>
                </a:solidFill>
              </a:rPr>
              <a:t>c</a:t>
            </a:r>
            <a:r>
              <a:rPr lang="es-AR" b="1" dirty="0" smtClean="0">
                <a:solidFill>
                  <a:schemeClr val="accent1"/>
                </a:solidFill>
              </a:rPr>
              <a:t>)</a:t>
            </a:r>
            <a:endParaRPr lang="es-AR" b="1" dirty="0">
              <a:solidFill>
                <a:schemeClr val="accent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89245" y="5214950"/>
            <a:ext cx="10759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&gt;&gt;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1714480" y="550070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571612" y="3357562"/>
            <a:ext cx="1093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s-AR" sz="2000" b="1" dirty="0" smtClean="0">
                <a:solidFill>
                  <a:schemeClr val="accent1"/>
                </a:solidFill>
              </a:rPr>
              <a:t>&lt;&lt;</a:t>
            </a:r>
            <a:r>
              <a:rPr lang="es-AR" b="1" dirty="0" smtClean="0">
                <a:solidFill>
                  <a:schemeClr val="accent1"/>
                </a:solidFill>
              </a:rPr>
              <a:t>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1785918" y="364331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539552" y="4214818"/>
            <a:ext cx="1125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dirty="0" smtClean="0">
                <a:solidFill>
                  <a:schemeClr val="accent1"/>
                </a:solidFill>
              </a:rPr>
              <a:t>  </a:t>
            </a:r>
            <a:r>
              <a:rPr lang="es-AR" b="1" dirty="0" smtClean="0">
                <a:solidFill>
                  <a:schemeClr val="accent1"/>
                </a:solidFill>
              </a:rPr>
              <a:t>=   </a:t>
            </a:r>
            <a:r>
              <a:rPr lang="el-GR" sz="2400" b="1" dirty="0" smtClean="0">
                <a:solidFill>
                  <a:schemeClr val="accent1"/>
                </a:solidFill>
              </a:rPr>
              <a:t>ω</a:t>
            </a:r>
            <a:r>
              <a:rPr lang="es-AR" sz="2400" b="1" baseline="-25000" dirty="0" smtClean="0">
                <a:solidFill>
                  <a:schemeClr val="accent1"/>
                </a:solidFill>
              </a:rPr>
              <a:t>c</a:t>
            </a:r>
            <a:endParaRPr lang="es-AR" sz="24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1714480" y="450057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453</Words>
  <Application>Microsoft Office PowerPoint</Application>
  <PresentationFormat>Presentación en pantalla (4:3)</PresentationFormat>
  <Paragraphs>63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Ecuación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  <vt:lpstr>RESPUESTA EN FRECUENCIA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RESPUESTA EN FRECUENCIA</dc:title>
  <dc:creator>Usuario</dc:creator>
  <cp:lastModifiedBy>Usuario</cp:lastModifiedBy>
  <cp:revision>37</cp:revision>
  <dcterms:created xsi:type="dcterms:W3CDTF">2016-11-11T20:05:20Z</dcterms:created>
  <dcterms:modified xsi:type="dcterms:W3CDTF">2017-10-31T21:58:57Z</dcterms:modified>
</cp:coreProperties>
</file>