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5.jpg" ContentType="image/jpeg"/>
  <Override PartName="/ppt/notesSlides/notesSlide1.xml" ContentType="application/vnd.openxmlformats-officedocument.presentationml.notesSlide+xml"/>
  <Override PartName="/ppt/media/image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media/image23.jpg" ContentType="image/jpeg"/>
  <Override PartName="/ppt/media/image24.jpg" ContentType="image/jpeg"/>
  <Override PartName="/ppt/notesSlides/notesSlide2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1.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2.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media/image3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63"/>
  </p:notesMasterIdLst>
  <p:sldIdLst>
    <p:sldId id="317" r:id="rId2"/>
    <p:sldId id="318" r:id="rId3"/>
    <p:sldId id="319" r:id="rId4"/>
    <p:sldId id="297" r:id="rId5"/>
    <p:sldId id="298" r:id="rId6"/>
    <p:sldId id="361" r:id="rId7"/>
    <p:sldId id="299" r:id="rId8"/>
    <p:sldId id="300" r:id="rId9"/>
    <p:sldId id="302" r:id="rId10"/>
    <p:sldId id="306" r:id="rId11"/>
    <p:sldId id="307" r:id="rId12"/>
    <p:sldId id="308" r:id="rId13"/>
    <p:sldId id="309" r:id="rId14"/>
    <p:sldId id="310" r:id="rId15"/>
    <p:sldId id="311" r:id="rId16"/>
    <p:sldId id="312" r:id="rId17"/>
    <p:sldId id="313" r:id="rId18"/>
    <p:sldId id="314" r:id="rId19"/>
    <p:sldId id="315" r:id="rId20"/>
    <p:sldId id="320" r:id="rId21"/>
    <p:sldId id="321" r:id="rId22"/>
    <p:sldId id="303" r:id="rId23"/>
    <p:sldId id="301" r:id="rId24"/>
    <p:sldId id="350" r:id="rId25"/>
    <p:sldId id="349" r:id="rId26"/>
    <p:sldId id="352" r:id="rId27"/>
    <p:sldId id="351" r:id="rId28"/>
    <p:sldId id="354" r:id="rId29"/>
    <p:sldId id="353" r:id="rId30"/>
    <p:sldId id="322" r:id="rId31"/>
    <p:sldId id="323" r:id="rId32"/>
    <p:sldId id="324" r:id="rId33"/>
    <p:sldId id="355" r:id="rId34"/>
    <p:sldId id="356" r:id="rId35"/>
    <p:sldId id="326" r:id="rId36"/>
    <p:sldId id="327" r:id="rId37"/>
    <p:sldId id="328" r:id="rId38"/>
    <p:sldId id="329" r:id="rId39"/>
    <p:sldId id="330" r:id="rId40"/>
    <p:sldId id="331" r:id="rId41"/>
    <p:sldId id="332" r:id="rId42"/>
    <p:sldId id="333" r:id="rId43"/>
    <p:sldId id="334" r:id="rId44"/>
    <p:sldId id="335" r:id="rId45"/>
    <p:sldId id="357" r:id="rId46"/>
    <p:sldId id="358" r:id="rId47"/>
    <p:sldId id="336" r:id="rId48"/>
    <p:sldId id="337" r:id="rId49"/>
    <p:sldId id="339" r:id="rId50"/>
    <p:sldId id="340" r:id="rId51"/>
    <p:sldId id="364" r:id="rId52"/>
    <p:sldId id="341" r:id="rId53"/>
    <p:sldId id="362" r:id="rId54"/>
    <p:sldId id="342" r:id="rId55"/>
    <p:sldId id="363" r:id="rId56"/>
    <p:sldId id="343" r:id="rId57"/>
    <p:sldId id="344" r:id="rId58"/>
    <p:sldId id="345" r:id="rId59"/>
    <p:sldId id="346" r:id="rId60"/>
    <p:sldId id="347" r:id="rId61"/>
    <p:sldId id="34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2A"/>
    <a:srgbClr val="920000"/>
    <a:srgbClr val="FCFBF4"/>
    <a:srgbClr val="FBFBFB"/>
    <a:srgbClr val="CC0066"/>
    <a:srgbClr val="FFFF99"/>
    <a:srgbClr val="FF8181"/>
    <a:srgbClr val="383838"/>
    <a:srgbClr val="FF9966"/>
    <a:srgbClr val="343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8745" autoAdjust="0"/>
  </p:normalViewPr>
  <p:slideViewPr>
    <p:cSldViewPr>
      <p:cViewPr varScale="1">
        <p:scale>
          <a:sx n="86" d="100"/>
          <a:sy n="86" d="100"/>
        </p:scale>
        <p:origin x="562" y="6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p:cViewPr varScale="1">
        <p:scale>
          <a:sx n="67" d="100"/>
          <a:sy n="67" d="100"/>
        </p:scale>
        <p:origin x="-327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9BAF6-77AA-48FA-AE1C-C6BDA3F3437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2807AA15-C1C8-482A-A43F-D98FCEB27FC0}">
      <dgm:prSet phldrT="[Texto]" custT="1"/>
      <dgm:spPr/>
      <dgm:t>
        <a:bodyPr/>
        <a:lstStyle/>
        <a:p>
          <a:r>
            <a:rPr lang="es-ES" sz="2800" dirty="0"/>
            <a:t>Byte</a:t>
          </a:r>
        </a:p>
      </dgm:t>
    </dgm:pt>
    <dgm:pt modelId="{7ED19558-23E0-442F-B98C-EC24A4861E1B}" type="parTrans" cxnId="{7C148C7B-98B5-462C-AEEF-85B8D65D40D5}">
      <dgm:prSet/>
      <dgm:spPr/>
      <dgm:t>
        <a:bodyPr/>
        <a:lstStyle/>
        <a:p>
          <a:endParaRPr lang="es-ES" sz="2800"/>
        </a:p>
      </dgm:t>
    </dgm:pt>
    <dgm:pt modelId="{723F984D-9BF9-4052-876E-A26544E56E0E}" type="sibTrans" cxnId="{7C148C7B-98B5-462C-AEEF-85B8D65D40D5}">
      <dgm:prSet/>
      <dgm:spPr/>
      <dgm:t>
        <a:bodyPr/>
        <a:lstStyle/>
        <a:p>
          <a:endParaRPr lang="es-ES" sz="2800"/>
        </a:p>
      </dgm:t>
    </dgm:pt>
    <dgm:pt modelId="{2245B2F6-560D-488D-80D4-9CBBDE1987B9}">
      <dgm:prSet phldrT="[Texto]" custT="1"/>
      <dgm:spPr/>
      <dgm:t>
        <a:bodyPr/>
        <a:lstStyle/>
        <a:p>
          <a:r>
            <a:rPr lang="es-ES" sz="2000" dirty="0"/>
            <a:t>13 grados</a:t>
          </a:r>
        </a:p>
      </dgm:t>
    </dgm:pt>
    <dgm:pt modelId="{1784035F-1748-4CBF-B45F-0182B4D085FF}" type="parTrans" cxnId="{4DA2CCF5-70E8-4AD2-BD8B-37166D370F56}">
      <dgm:prSet/>
      <dgm:spPr/>
      <dgm:t>
        <a:bodyPr/>
        <a:lstStyle/>
        <a:p>
          <a:endParaRPr lang="es-ES" sz="2800"/>
        </a:p>
      </dgm:t>
    </dgm:pt>
    <dgm:pt modelId="{8C40E395-576E-4BE6-BBBB-F76784C6F429}" type="sibTrans" cxnId="{4DA2CCF5-70E8-4AD2-BD8B-37166D370F56}">
      <dgm:prSet/>
      <dgm:spPr/>
      <dgm:t>
        <a:bodyPr/>
        <a:lstStyle/>
        <a:p>
          <a:endParaRPr lang="es-ES" sz="2800"/>
        </a:p>
      </dgm:t>
    </dgm:pt>
    <dgm:pt modelId="{72542520-C8F4-4DF2-B3F1-3B7856761EF4}">
      <dgm:prSet phldrT="[Texto]" custT="1"/>
      <dgm:spPr/>
      <dgm:t>
        <a:bodyPr/>
        <a:lstStyle/>
        <a:p>
          <a:r>
            <a:rPr lang="es-ES" sz="2800" dirty="0"/>
            <a:t>Short</a:t>
          </a:r>
        </a:p>
      </dgm:t>
    </dgm:pt>
    <dgm:pt modelId="{5E703756-E301-4586-8F66-4F757189F13B}" type="parTrans" cxnId="{BD4B2885-5F9A-4F81-8BB8-A64AD0446911}">
      <dgm:prSet/>
      <dgm:spPr/>
      <dgm:t>
        <a:bodyPr/>
        <a:lstStyle/>
        <a:p>
          <a:endParaRPr lang="es-ES" sz="2800"/>
        </a:p>
      </dgm:t>
    </dgm:pt>
    <dgm:pt modelId="{5D768E40-2159-40DC-98A4-ECBF39414FD3}" type="sibTrans" cxnId="{BD4B2885-5F9A-4F81-8BB8-A64AD0446911}">
      <dgm:prSet/>
      <dgm:spPr/>
      <dgm:t>
        <a:bodyPr/>
        <a:lstStyle/>
        <a:p>
          <a:endParaRPr lang="es-ES" sz="2800"/>
        </a:p>
      </dgm:t>
    </dgm:pt>
    <dgm:pt modelId="{AA9A752B-3C74-4ADD-AEF4-0C385C567C93}">
      <dgm:prSet phldrT="[Texto]" custT="1"/>
      <dgm:spPr/>
      <dgm:t>
        <a:bodyPr/>
        <a:lstStyle/>
        <a:p>
          <a:r>
            <a:rPr lang="es-ES" sz="2000" dirty="0"/>
            <a:t>12 años</a:t>
          </a:r>
        </a:p>
      </dgm:t>
    </dgm:pt>
    <dgm:pt modelId="{574B8FE0-94CE-4DBC-BEEA-EE3776AABF3C}" type="parTrans" cxnId="{118EC045-E241-4EF6-BFA6-CDAE48788638}">
      <dgm:prSet/>
      <dgm:spPr/>
      <dgm:t>
        <a:bodyPr/>
        <a:lstStyle/>
        <a:p>
          <a:endParaRPr lang="es-ES" sz="2800"/>
        </a:p>
      </dgm:t>
    </dgm:pt>
    <dgm:pt modelId="{F6822A0D-8624-4438-9031-274CC6934BA3}" type="sibTrans" cxnId="{118EC045-E241-4EF6-BFA6-CDAE48788638}">
      <dgm:prSet/>
      <dgm:spPr/>
      <dgm:t>
        <a:bodyPr/>
        <a:lstStyle/>
        <a:p>
          <a:endParaRPr lang="es-ES" sz="2800"/>
        </a:p>
      </dgm:t>
    </dgm:pt>
    <dgm:pt modelId="{FA57294C-370D-455E-9B4D-61F2E0393E31}">
      <dgm:prSet phldrT="[Texto]" custT="1"/>
      <dgm:spPr/>
      <dgm:t>
        <a:bodyPr/>
        <a:lstStyle/>
        <a:p>
          <a:r>
            <a:rPr lang="es-ES" sz="2800" dirty="0"/>
            <a:t>Entero</a:t>
          </a:r>
        </a:p>
      </dgm:t>
    </dgm:pt>
    <dgm:pt modelId="{C486B02C-03C6-462C-B4D7-C88B9164560F}" type="parTrans" cxnId="{58CDD71D-06B0-48D5-AADF-6D8F24A0A975}">
      <dgm:prSet/>
      <dgm:spPr/>
      <dgm:t>
        <a:bodyPr/>
        <a:lstStyle/>
        <a:p>
          <a:endParaRPr lang="es-ES" sz="2800"/>
        </a:p>
      </dgm:t>
    </dgm:pt>
    <dgm:pt modelId="{4F666A9A-5B04-40B6-8C98-A0AB5AE6A253}" type="sibTrans" cxnId="{58CDD71D-06B0-48D5-AADF-6D8F24A0A975}">
      <dgm:prSet/>
      <dgm:spPr/>
      <dgm:t>
        <a:bodyPr/>
        <a:lstStyle/>
        <a:p>
          <a:endParaRPr lang="es-ES" sz="2800"/>
        </a:p>
      </dgm:t>
    </dgm:pt>
    <dgm:pt modelId="{6E2A5CC6-AAE4-4019-9AC2-C41A48538181}">
      <dgm:prSet phldrT="[Texto]" custT="1"/>
      <dgm:spPr/>
      <dgm:t>
        <a:bodyPr/>
        <a:lstStyle/>
        <a:p>
          <a:r>
            <a:rPr lang="es-ES" sz="2800" dirty="0"/>
            <a:t>Long</a:t>
          </a:r>
        </a:p>
      </dgm:t>
    </dgm:pt>
    <dgm:pt modelId="{A7304013-C7FE-465A-9FDF-284358F8DE60}" type="parTrans" cxnId="{E0B2B5E6-3398-45F1-88C2-F1459050DA52}">
      <dgm:prSet/>
      <dgm:spPr/>
      <dgm:t>
        <a:bodyPr/>
        <a:lstStyle/>
        <a:p>
          <a:endParaRPr lang="es-ES" sz="2800"/>
        </a:p>
      </dgm:t>
    </dgm:pt>
    <dgm:pt modelId="{17A208F5-34BF-420F-89AE-165184F53E8F}" type="sibTrans" cxnId="{E0B2B5E6-3398-45F1-88C2-F1459050DA52}">
      <dgm:prSet/>
      <dgm:spPr/>
      <dgm:t>
        <a:bodyPr/>
        <a:lstStyle/>
        <a:p>
          <a:endParaRPr lang="es-ES" sz="2800"/>
        </a:p>
      </dgm:t>
    </dgm:pt>
    <dgm:pt modelId="{0D95266B-DF18-4398-8B77-8F30235C687E}">
      <dgm:prSet phldrT="[Texto]" custT="1"/>
      <dgm:spPr/>
      <dgm:t>
        <a:bodyPr/>
        <a:lstStyle/>
        <a:p>
          <a:r>
            <a:rPr lang="es-ES" sz="2000" dirty="0"/>
            <a:t>111000 programadores</a:t>
          </a:r>
        </a:p>
      </dgm:t>
    </dgm:pt>
    <dgm:pt modelId="{1E87DC25-DC98-41DA-B65C-7C3B93D353B9}" type="parTrans" cxnId="{D074670C-F82E-4C29-9BF0-4E193BB34818}">
      <dgm:prSet/>
      <dgm:spPr/>
      <dgm:t>
        <a:bodyPr/>
        <a:lstStyle/>
        <a:p>
          <a:endParaRPr lang="es-ES" sz="2800"/>
        </a:p>
      </dgm:t>
    </dgm:pt>
    <dgm:pt modelId="{359F6382-BD6B-413D-A003-5FDAB115DB2E}" type="sibTrans" cxnId="{D074670C-F82E-4C29-9BF0-4E193BB34818}">
      <dgm:prSet/>
      <dgm:spPr/>
      <dgm:t>
        <a:bodyPr/>
        <a:lstStyle/>
        <a:p>
          <a:endParaRPr lang="es-ES" sz="2800"/>
        </a:p>
      </dgm:t>
    </dgm:pt>
    <dgm:pt modelId="{E6D0ECE5-C3B3-4ECB-8991-C0568D270EFD}">
      <dgm:prSet phldrT="[Texto]" custT="1"/>
      <dgm:spPr/>
      <dgm:t>
        <a:bodyPr/>
        <a:lstStyle/>
        <a:p>
          <a:r>
            <a:rPr lang="es-ES" sz="2000" dirty="0"/>
            <a:t>30546789165 - Nº de </a:t>
          </a:r>
          <a:r>
            <a:rPr lang="es-ES" sz="2000" dirty="0" err="1"/>
            <a:t>Cuit</a:t>
          </a:r>
          <a:endParaRPr lang="es-ES" sz="2000" dirty="0"/>
        </a:p>
      </dgm:t>
    </dgm:pt>
    <dgm:pt modelId="{8066F205-A6F2-45E9-B0F8-F66332F87E5B}" type="parTrans" cxnId="{038A7452-91EE-4164-A64B-E16F24DE3685}">
      <dgm:prSet/>
      <dgm:spPr/>
      <dgm:t>
        <a:bodyPr/>
        <a:lstStyle/>
        <a:p>
          <a:endParaRPr lang="es-ES" sz="2800"/>
        </a:p>
      </dgm:t>
    </dgm:pt>
    <dgm:pt modelId="{F0AE7D47-3D98-41F1-B055-68A0D738E6A6}" type="sibTrans" cxnId="{038A7452-91EE-4164-A64B-E16F24DE3685}">
      <dgm:prSet/>
      <dgm:spPr/>
      <dgm:t>
        <a:bodyPr/>
        <a:lstStyle/>
        <a:p>
          <a:endParaRPr lang="es-ES" sz="2800"/>
        </a:p>
      </dgm:t>
    </dgm:pt>
    <dgm:pt modelId="{31523C37-B25B-49CB-BFAA-EC3FB20CC928}" type="pres">
      <dgm:prSet presAssocID="{F9B9BAF6-77AA-48FA-AE1C-C6BDA3F3437A}" presName="linear" presStyleCnt="0">
        <dgm:presLayoutVars>
          <dgm:animLvl val="lvl"/>
          <dgm:resizeHandles val="exact"/>
        </dgm:presLayoutVars>
      </dgm:prSet>
      <dgm:spPr/>
    </dgm:pt>
    <dgm:pt modelId="{057A2BAC-FBE6-4B8C-B294-F93B86FE22BC}" type="pres">
      <dgm:prSet presAssocID="{2807AA15-C1C8-482A-A43F-D98FCEB27FC0}" presName="parentText" presStyleLbl="node1" presStyleIdx="0" presStyleCnt="4">
        <dgm:presLayoutVars>
          <dgm:chMax val="0"/>
          <dgm:bulletEnabled val="1"/>
        </dgm:presLayoutVars>
      </dgm:prSet>
      <dgm:spPr/>
    </dgm:pt>
    <dgm:pt modelId="{63316957-98F9-4B36-B2A0-FF84A8BF03A8}" type="pres">
      <dgm:prSet presAssocID="{2807AA15-C1C8-482A-A43F-D98FCEB27FC0}" presName="childText" presStyleLbl="revTx" presStyleIdx="0" presStyleCnt="4">
        <dgm:presLayoutVars>
          <dgm:bulletEnabled val="1"/>
        </dgm:presLayoutVars>
      </dgm:prSet>
      <dgm:spPr/>
    </dgm:pt>
    <dgm:pt modelId="{8996F879-40B0-4FA5-91C6-5FDE73D7346E}" type="pres">
      <dgm:prSet presAssocID="{72542520-C8F4-4DF2-B3F1-3B7856761EF4}" presName="parentText" presStyleLbl="node1" presStyleIdx="1" presStyleCnt="4">
        <dgm:presLayoutVars>
          <dgm:chMax val="0"/>
          <dgm:bulletEnabled val="1"/>
        </dgm:presLayoutVars>
      </dgm:prSet>
      <dgm:spPr/>
    </dgm:pt>
    <dgm:pt modelId="{E9FEECC7-1473-4C92-B908-01D8E30364E9}" type="pres">
      <dgm:prSet presAssocID="{72542520-C8F4-4DF2-B3F1-3B7856761EF4}" presName="childText" presStyleLbl="revTx" presStyleIdx="1" presStyleCnt="4">
        <dgm:presLayoutVars>
          <dgm:bulletEnabled val="1"/>
        </dgm:presLayoutVars>
      </dgm:prSet>
      <dgm:spPr/>
    </dgm:pt>
    <dgm:pt modelId="{1E217FB5-73D2-4C71-87AB-3C3AB2368049}" type="pres">
      <dgm:prSet presAssocID="{FA57294C-370D-455E-9B4D-61F2E0393E31}" presName="parentText" presStyleLbl="node1" presStyleIdx="2" presStyleCnt="4">
        <dgm:presLayoutVars>
          <dgm:chMax val="0"/>
          <dgm:bulletEnabled val="1"/>
        </dgm:presLayoutVars>
      </dgm:prSet>
      <dgm:spPr/>
    </dgm:pt>
    <dgm:pt modelId="{1770EBC7-83AC-4012-A583-C1472E83FD3B}" type="pres">
      <dgm:prSet presAssocID="{FA57294C-370D-455E-9B4D-61F2E0393E31}" presName="childText" presStyleLbl="revTx" presStyleIdx="2" presStyleCnt="4">
        <dgm:presLayoutVars>
          <dgm:bulletEnabled val="1"/>
        </dgm:presLayoutVars>
      </dgm:prSet>
      <dgm:spPr/>
    </dgm:pt>
    <dgm:pt modelId="{B6D85588-697D-4203-937C-3B64CED28EE1}" type="pres">
      <dgm:prSet presAssocID="{6E2A5CC6-AAE4-4019-9AC2-C41A48538181}" presName="parentText" presStyleLbl="node1" presStyleIdx="3" presStyleCnt="4">
        <dgm:presLayoutVars>
          <dgm:chMax val="0"/>
          <dgm:bulletEnabled val="1"/>
        </dgm:presLayoutVars>
      </dgm:prSet>
      <dgm:spPr/>
    </dgm:pt>
    <dgm:pt modelId="{2D2B5CA9-DA76-4CA8-A016-9D1FCF5B4D1B}" type="pres">
      <dgm:prSet presAssocID="{6E2A5CC6-AAE4-4019-9AC2-C41A48538181}" presName="childText" presStyleLbl="revTx" presStyleIdx="3" presStyleCnt="4">
        <dgm:presLayoutVars>
          <dgm:bulletEnabled val="1"/>
        </dgm:presLayoutVars>
      </dgm:prSet>
      <dgm:spPr/>
    </dgm:pt>
  </dgm:ptLst>
  <dgm:cxnLst>
    <dgm:cxn modelId="{6A2A4C00-583A-44FC-899E-A4467813F32F}" type="presOf" srcId="{2807AA15-C1C8-482A-A43F-D98FCEB27FC0}" destId="{057A2BAC-FBE6-4B8C-B294-F93B86FE22BC}" srcOrd="0" destOrd="0" presId="urn:microsoft.com/office/officeart/2005/8/layout/vList2"/>
    <dgm:cxn modelId="{D074670C-F82E-4C29-9BF0-4E193BB34818}" srcId="{FA57294C-370D-455E-9B4D-61F2E0393E31}" destId="{0D95266B-DF18-4398-8B77-8F30235C687E}" srcOrd="0" destOrd="0" parTransId="{1E87DC25-DC98-41DA-B65C-7C3B93D353B9}" sibTransId="{359F6382-BD6B-413D-A003-5FDAB115DB2E}"/>
    <dgm:cxn modelId="{D01A9613-82A5-46D0-AE60-943018987047}" type="presOf" srcId="{AA9A752B-3C74-4ADD-AEF4-0C385C567C93}" destId="{E9FEECC7-1473-4C92-B908-01D8E30364E9}" srcOrd="0" destOrd="0" presId="urn:microsoft.com/office/officeart/2005/8/layout/vList2"/>
    <dgm:cxn modelId="{58CDD71D-06B0-48D5-AADF-6D8F24A0A975}" srcId="{F9B9BAF6-77AA-48FA-AE1C-C6BDA3F3437A}" destId="{FA57294C-370D-455E-9B4D-61F2E0393E31}" srcOrd="2" destOrd="0" parTransId="{C486B02C-03C6-462C-B4D7-C88B9164560F}" sibTransId="{4F666A9A-5B04-40B6-8C98-A0AB5AE6A253}"/>
    <dgm:cxn modelId="{D8C53825-6F57-4DAF-996A-6D7A437591B2}" type="presOf" srcId="{FA57294C-370D-455E-9B4D-61F2E0393E31}" destId="{1E217FB5-73D2-4C71-87AB-3C3AB2368049}" srcOrd="0" destOrd="0" presId="urn:microsoft.com/office/officeart/2005/8/layout/vList2"/>
    <dgm:cxn modelId="{A4D0D230-6C86-4942-B3CC-65E4D9A64EF2}" type="presOf" srcId="{6E2A5CC6-AAE4-4019-9AC2-C41A48538181}" destId="{B6D85588-697D-4203-937C-3B64CED28EE1}" srcOrd="0" destOrd="0" presId="urn:microsoft.com/office/officeart/2005/8/layout/vList2"/>
    <dgm:cxn modelId="{01A6A533-CF21-4F77-99F1-4D87AD1C783C}" type="presOf" srcId="{72542520-C8F4-4DF2-B3F1-3B7856761EF4}" destId="{8996F879-40B0-4FA5-91C6-5FDE73D7346E}" srcOrd="0" destOrd="0" presId="urn:microsoft.com/office/officeart/2005/8/layout/vList2"/>
    <dgm:cxn modelId="{118EC045-E241-4EF6-BFA6-CDAE48788638}" srcId="{72542520-C8F4-4DF2-B3F1-3B7856761EF4}" destId="{AA9A752B-3C74-4ADD-AEF4-0C385C567C93}" srcOrd="0" destOrd="0" parTransId="{574B8FE0-94CE-4DBC-BEEA-EE3776AABF3C}" sibTransId="{F6822A0D-8624-4438-9031-274CC6934BA3}"/>
    <dgm:cxn modelId="{038A7452-91EE-4164-A64B-E16F24DE3685}" srcId="{6E2A5CC6-AAE4-4019-9AC2-C41A48538181}" destId="{E6D0ECE5-C3B3-4ECB-8991-C0568D270EFD}" srcOrd="0" destOrd="0" parTransId="{8066F205-A6F2-45E9-B0F8-F66332F87E5B}" sibTransId="{F0AE7D47-3D98-41F1-B055-68A0D738E6A6}"/>
    <dgm:cxn modelId="{7C148C7B-98B5-462C-AEEF-85B8D65D40D5}" srcId="{F9B9BAF6-77AA-48FA-AE1C-C6BDA3F3437A}" destId="{2807AA15-C1C8-482A-A43F-D98FCEB27FC0}" srcOrd="0" destOrd="0" parTransId="{7ED19558-23E0-442F-B98C-EC24A4861E1B}" sibTransId="{723F984D-9BF9-4052-876E-A26544E56E0E}"/>
    <dgm:cxn modelId="{BD4B2885-5F9A-4F81-8BB8-A64AD0446911}" srcId="{F9B9BAF6-77AA-48FA-AE1C-C6BDA3F3437A}" destId="{72542520-C8F4-4DF2-B3F1-3B7856761EF4}" srcOrd="1" destOrd="0" parTransId="{5E703756-E301-4586-8F66-4F757189F13B}" sibTransId="{5D768E40-2159-40DC-98A4-ECBF39414FD3}"/>
    <dgm:cxn modelId="{B4044D87-C504-4CA3-AB9A-FD993AB40696}" type="presOf" srcId="{E6D0ECE5-C3B3-4ECB-8991-C0568D270EFD}" destId="{2D2B5CA9-DA76-4CA8-A016-9D1FCF5B4D1B}" srcOrd="0" destOrd="0" presId="urn:microsoft.com/office/officeart/2005/8/layout/vList2"/>
    <dgm:cxn modelId="{4B19E891-6335-41A6-9CEE-00966C870B75}" type="presOf" srcId="{0D95266B-DF18-4398-8B77-8F30235C687E}" destId="{1770EBC7-83AC-4012-A583-C1472E83FD3B}" srcOrd="0" destOrd="0" presId="urn:microsoft.com/office/officeart/2005/8/layout/vList2"/>
    <dgm:cxn modelId="{7BD4B8C4-D90F-40B0-B7E5-93CCD1401DEC}" type="presOf" srcId="{F9B9BAF6-77AA-48FA-AE1C-C6BDA3F3437A}" destId="{31523C37-B25B-49CB-BFAA-EC3FB20CC928}" srcOrd="0" destOrd="0" presId="urn:microsoft.com/office/officeart/2005/8/layout/vList2"/>
    <dgm:cxn modelId="{92E7A4D2-64B6-4C17-BE54-ACD5A20F38EB}" type="presOf" srcId="{2245B2F6-560D-488D-80D4-9CBBDE1987B9}" destId="{63316957-98F9-4B36-B2A0-FF84A8BF03A8}" srcOrd="0" destOrd="0" presId="urn:microsoft.com/office/officeart/2005/8/layout/vList2"/>
    <dgm:cxn modelId="{E0B2B5E6-3398-45F1-88C2-F1459050DA52}" srcId="{F9B9BAF6-77AA-48FA-AE1C-C6BDA3F3437A}" destId="{6E2A5CC6-AAE4-4019-9AC2-C41A48538181}" srcOrd="3" destOrd="0" parTransId="{A7304013-C7FE-465A-9FDF-284358F8DE60}" sibTransId="{17A208F5-34BF-420F-89AE-165184F53E8F}"/>
    <dgm:cxn modelId="{4DA2CCF5-70E8-4AD2-BD8B-37166D370F56}" srcId="{2807AA15-C1C8-482A-A43F-D98FCEB27FC0}" destId="{2245B2F6-560D-488D-80D4-9CBBDE1987B9}" srcOrd="0" destOrd="0" parTransId="{1784035F-1748-4CBF-B45F-0182B4D085FF}" sibTransId="{8C40E395-576E-4BE6-BBBB-F76784C6F429}"/>
    <dgm:cxn modelId="{8FC4EE8A-892D-4673-9016-F78703E3BE95}" type="presParOf" srcId="{31523C37-B25B-49CB-BFAA-EC3FB20CC928}" destId="{057A2BAC-FBE6-4B8C-B294-F93B86FE22BC}" srcOrd="0" destOrd="0" presId="urn:microsoft.com/office/officeart/2005/8/layout/vList2"/>
    <dgm:cxn modelId="{B351B7A3-038D-40A3-9593-64A7B403DF39}" type="presParOf" srcId="{31523C37-B25B-49CB-BFAA-EC3FB20CC928}" destId="{63316957-98F9-4B36-B2A0-FF84A8BF03A8}" srcOrd="1" destOrd="0" presId="urn:microsoft.com/office/officeart/2005/8/layout/vList2"/>
    <dgm:cxn modelId="{0DA03518-1F77-4025-AD01-9AC6069569C5}" type="presParOf" srcId="{31523C37-B25B-49CB-BFAA-EC3FB20CC928}" destId="{8996F879-40B0-4FA5-91C6-5FDE73D7346E}" srcOrd="2" destOrd="0" presId="urn:microsoft.com/office/officeart/2005/8/layout/vList2"/>
    <dgm:cxn modelId="{75D974B0-D73B-4CCE-B840-E028EB81B7DF}" type="presParOf" srcId="{31523C37-B25B-49CB-BFAA-EC3FB20CC928}" destId="{E9FEECC7-1473-4C92-B908-01D8E30364E9}" srcOrd="3" destOrd="0" presId="urn:microsoft.com/office/officeart/2005/8/layout/vList2"/>
    <dgm:cxn modelId="{23B34ABD-92F5-4D9A-8854-6DCA00D58AE0}" type="presParOf" srcId="{31523C37-B25B-49CB-BFAA-EC3FB20CC928}" destId="{1E217FB5-73D2-4C71-87AB-3C3AB2368049}" srcOrd="4" destOrd="0" presId="urn:microsoft.com/office/officeart/2005/8/layout/vList2"/>
    <dgm:cxn modelId="{3936A5C6-DF26-45AD-A564-A0B463B7FF6B}" type="presParOf" srcId="{31523C37-B25B-49CB-BFAA-EC3FB20CC928}" destId="{1770EBC7-83AC-4012-A583-C1472E83FD3B}" srcOrd="5" destOrd="0" presId="urn:microsoft.com/office/officeart/2005/8/layout/vList2"/>
    <dgm:cxn modelId="{CBA5DEB4-5D68-47DB-8CC7-5F1B213C952C}" type="presParOf" srcId="{31523C37-B25B-49CB-BFAA-EC3FB20CC928}" destId="{B6D85588-697D-4203-937C-3B64CED28EE1}" srcOrd="6" destOrd="0" presId="urn:microsoft.com/office/officeart/2005/8/layout/vList2"/>
    <dgm:cxn modelId="{B7D6F7FA-CB80-4995-8FC8-75A762984B90}" type="presParOf" srcId="{31523C37-B25B-49CB-BFAA-EC3FB20CC928}" destId="{2D2B5CA9-DA76-4CA8-A016-9D1FCF5B4D1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2ADFCB-2BA7-4E9D-9A97-1BE288DDAF2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235BFB4C-93D8-43D1-865A-2771628B091F}">
      <dgm:prSet phldrT="[Texto]"/>
      <dgm:spPr/>
      <dgm:t>
        <a:bodyPr/>
        <a:lstStyle/>
        <a:p>
          <a:r>
            <a:rPr lang="es-ES" dirty="0"/>
            <a:t>Secuenciales</a:t>
          </a:r>
        </a:p>
      </dgm:t>
    </dgm:pt>
    <dgm:pt modelId="{FCF3713A-C91B-4D8E-9F16-74127D6D066D}" type="parTrans" cxnId="{830F9802-B5DA-4863-9C5E-9BF9AA4B001B}">
      <dgm:prSet/>
      <dgm:spPr/>
      <dgm:t>
        <a:bodyPr/>
        <a:lstStyle/>
        <a:p>
          <a:endParaRPr lang="es-ES"/>
        </a:p>
      </dgm:t>
    </dgm:pt>
    <dgm:pt modelId="{8AF5D398-2804-4B07-A55F-D2DCDF3D9836}" type="sibTrans" cxnId="{830F9802-B5DA-4863-9C5E-9BF9AA4B001B}">
      <dgm:prSet/>
      <dgm:spPr/>
      <dgm:t>
        <a:bodyPr/>
        <a:lstStyle/>
        <a:p>
          <a:endParaRPr lang="es-ES"/>
        </a:p>
      </dgm:t>
    </dgm:pt>
    <dgm:pt modelId="{DC660C4B-DFE3-4E26-BDAC-A6E88127E94B}">
      <dgm:prSet/>
      <dgm:spPr/>
      <dgm:t>
        <a:bodyPr/>
        <a:lstStyle/>
        <a:p>
          <a:r>
            <a:rPr lang="es-ES" dirty="0"/>
            <a:t>Selectivas o De Decisión</a:t>
          </a:r>
        </a:p>
      </dgm:t>
    </dgm:pt>
    <dgm:pt modelId="{5077E9DE-1E45-406C-9344-429CC658434D}" type="parTrans" cxnId="{ACF8322B-9E3B-48AF-A71D-FFE3B96B66D0}">
      <dgm:prSet/>
      <dgm:spPr/>
      <dgm:t>
        <a:bodyPr/>
        <a:lstStyle/>
        <a:p>
          <a:endParaRPr lang="es-ES"/>
        </a:p>
      </dgm:t>
    </dgm:pt>
    <dgm:pt modelId="{BA55A44B-1F21-48DD-BBF1-C655ACE9FB74}" type="sibTrans" cxnId="{ACF8322B-9E3B-48AF-A71D-FFE3B96B66D0}">
      <dgm:prSet/>
      <dgm:spPr/>
      <dgm:t>
        <a:bodyPr/>
        <a:lstStyle/>
        <a:p>
          <a:endParaRPr lang="es-ES"/>
        </a:p>
      </dgm:t>
    </dgm:pt>
    <dgm:pt modelId="{496834E4-2D88-4B26-989D-DD3DE5A3AB9E}">
      <dgm:prSet/>
      <dgm:spPr/>
      <dgm:t>
        <a:bodyPr/>
        <a:lstStyle/>
        <a:p>
          <a:r>
            <a:rPr lang="es-ES" dirty="0"/>
            <a:t>Repetitivas</a:t>
          </a:r>
        </a:p>
      </dgm:t>
    </dgm:pt>
    <dgm:pt modelId="{B4D27AA5-3C15-4344-9CED-BD8E087A9521}" type="parTrans" cxnId="{EFBC10A6-AE1E-4F73-B9FB-60AECD877A43}">
      <dgm:prSet/>
      <dgm:spPr/>
      <dgm:t>
        <a:bodyPr/>
        <a:lstStyle/>
        <a:p>
          <a:endParaRPr lang="es-ES"/>
        </a:p>
      </dgm:t>
    </dgm:pt>
    <dgm:pt modelId="{AFF7C9BB-21AA-4F17-AE9F-818FC035A48A}" type="sibTrans" cxnId="{EFBC10A6-AE1E-4F73-B9FB-60AECD877A43}">
      <dgm:prSet/>
      <dgm:spPr/>
      <dgm:t>
        <a:bodyPr/>
        <a:lstStyle/>
        <a:p>
          <a:endParaRPr lang="es-ES"/>
        </a:p>
      </dgm:t>
    </dgm:pt>
    <dgm:pt modelId="{3DAC7EB9-6C39-47CB-901C-5B0759087125}" type="pres">
      <dgm:prSet presAssocID="{B12ADFCB-2BA7-4E9D-9A97-1BE288DDAF23}" presName="linear" presStyleCnt="0">
        <dgm:presLayoutVars>
          <dgm:animLvl val="lvl"/>
          <dgm:resizeHandles val="exact"/>
        </dgm:presLayoutVars>
      </dgm:prSet>
      <dgm:spPr/>
    </dgm:pt>
    <dgm:pt modelId="{DF526933-6102-4D6B-B5BE-F0FC7655F250}" type="pres">
      <dgm:prSet presAssocID="{235BFB4C-93D8-43D1-865A-2771628B091F}" presName="parentText" presStyleLbl="node1" presStyleIdx="0" presStyleCnt="3">
        <dgm:presLayoutVars>
          <dgm:chMax val="0"/>
          <dgm:bulletEnabled val="1"/>
        </dgm:presLayoutVars>
      </dgm:prSet>
      <dgm:spPr/>
    </dgm:pt>
    <dgm:pt modelId="{A7E6A7E8-AE61-45B0-BF9F-FC218353F787}" type="pres">
      <dgm:prSet presAssocID="{8AF5D398-2804-4B07-A55F-D2DCDF3D9836}" presName="spacer" presStyleCnt="0"/>
      <dgm:spPr/>
    </dgm:pt>
    <dgm:pt modelId="{45F720B5-A8F1-40B1-8F2D-3B168641E8A7}" type="pres">
      <dgm:prSet presAssocID="{DC660C4B-DFE3-4E26-BDAC-A6E88127E94B}" presName="parentText" presStyleLbl="node1" presStyleIdx="1" presStyleCnt="3">
        <dgm:presLayoutVars>
          <dgm:chMax val="0"/>
          <dgm:bulletEnabled val="1"/>
        </dgm:presLayoutVars>
      </dgm:prSet>
      <dgm:spPr/>
    </dgm:pt>
    <dgm:pt modelId="{5F58C0BB-A25A-4796-A26D-1DBF12A3DB8F}" type="pres">
      <dgm:prSet presAssocID="{BA55A44B-1F21-48DD-BBF1-C655ACE9FB74}" presName="spacer" presStyleCnt="0"/>
      <dgm:spPr/>
    </dgm:pt>
    <dgm:pt modelId="{17B3D49F-1FEE-4D9E-9DDD-A4B2B6DBAF1E}" type="pres">
      <dgm:prSet presAssocID="{496834E4-2D88-4B26-989D-DD3DE5A3AB9E}" presName="parentText" presStyleLbl="node1" presStyleIdx="2" presStyleCnt="3">
        <dgm:presLayoutVars>
          <dgm:chMax val="0"/>
          <dgm:bulletEnabled val="1"/>
        </dgm:presLayoutVars>
      </dgm:prSet>
      <dgm:spPr/>
    </dgm:pt>
  </dgm:ptLst>
  <dgm:cxnLst>
    <dgm:cxn modelId="{830F9802-B5DA-4863-9C5E-9BF9AA4B001B}" srcId="{B12ADFCB-2BA7-4E9D-9A97-1BE288DDAF23}" destId="{235BFB4C-93D8-43D1-865A-2771628B091F}" srcOrd="0" destOrd="0" parTransId="{FCF3713A-C91B-4D8E-9F16-74127D6D066D}" sibTransId="{8AF5D398-2804-4B07-A55F-D2DCDF3D9836}"/>
    <dgm:cxn modelId="{F7A48919-5636-4384-963E-481C344E842B}" type="presOf" srcId="{496834E4-2D88-4B26-989D-DD3DE5A3AB9E}" destId="{17B3D49F-1FEE-4D9E-9DDD-A4B2B6DBAF1E}" srcOrd="0" destOrd="0" presId="urn:microsoft.com/office/officeart/2005/8/layout/vList2"/>
    <dgm:cxn modelId="{AC53D025-7972-430F-A9DD-826E3F9F6EF7}" type="presOf" srcId="{DC660C4B-DFE3-4E26-BDAC-A6E88127E94B}" destId="{45F720B5-A8F1-40B1-8F2D-3B168641E8A7}" srcOrd="0" destOrd="0" presId="urn:microsoft.com/office/officeart/2005/8/layout/vList2"/>
    <dgm:cxn modelId="{ACF8322B-9E3B-48AF-A71D-FFE3B96B66D0}" srcId="{B12ADFCB-2BA7-4E9D-9A97-1BE288DDAF23}" destId="{DC660C4B-DFE3-4E26-BDAC-A6E88127E94B}" srcOrd="1" destOrd="0" parTransId="{5077E9DE-1E45-406C-9344-429CC658434D}" sibTransId="{BA55A44B-1F21-48DD-BBF1-C655ACE9FB74}"/>
    <dgm:cxn modelId="{52BAD89E-14A7-4F2F-962E-D47B4BF2C0EF}" type="presOf" srcId="{B12ADFCB-2BA7-4E9D-9A97-1BE288DDAF23}" destId="{3DAC7EB9-6C39-47CB-901C-5B0759087125}" srcOrd="0" destOrd="0" presId="urn:microsoft.com/office/officeart/2005/8/layout/vList2"/>
    <dgm:cxn modelId="{EFBC10A6-AE1E-4F73-B9FB-60AECD877A43}" srcId="{B12ADFCB-2BA7-4E9D-9A97-1BE288DDAF23}" destId="{496834E4-2D88-4B26-989D-DD3DE5A3AB9E}" srcOrd="2" destOrd="0" parTransId="{B4D27AA5-3C15-4344-9CED-BD8E087A9521}" sibTransId="{AFF7C9BB-21AA-4F17-AE9F-818FC035A48A}"/>
    <dgm:cxn modelId="{388FF7F4-0231-4CE1-9665-CB96A640D7B5}" type="presOf" srcId="{235BFB4C-93D8-43D1-865A-2771628B091F}" destId="{DF526933-6102-4D6B-B5BE-F0FC7655F250}" srcOrd="0" destOrd="0" presId="urn:microsoft.com/office/officeart/2005/8/layout/vList2"/>
    <dgm:cxn modelId="{70CD93F2-76A6-4D83-88BC-8C6C8E0302B3}" type="presParOf" srcId="{3DAC7EB9-6C39-47CB-901C-5B0759087125}" destId="{DF526933-6102-4D6B-B5BE-F0FC7655F250}" srcOrd="0" destOrd="0" presId="urn:microsoft.com/office/officeart/2005/8/layout/vList2"/>
    <dgm:cxn modelId="{492FF579-0F67-4344-8A6F-35786383B61D}" type="presParOf" srcId="{3DAC7EB9-6C39-47CB-901C-5B0759087125}" destId="{A7E6A7E8-AE61-45B0-BF9F-FC218353F787}" srcOrd="1" destOrd="0" presId="urn:microsoft.com/office/officeart/2005/8/layout/vList2"/>
    <dgm:cxn modelId="{4A57F64A-70A9-4838-BA33-49787BC8E050}" type="presParOf" srcId="{3DAC7EB9-6C39-47CB-901C-5B0759087125}" destId="{45F720B5-A8F1-40B1-8F2D-3B168641E8A7}" srcOrd="2" destOrd="0" presId="urn:microsoft.com/office/officeart/2005/8/layout/vList2"/>
    <dgm:cxn modelId="{587034F3-116D-4D7C-9DB8-E2DCCC0D38F0}" type="presParOf" srcId="{3DAC7EB9-6C39-47CB-901C-5B0759087125}" destId="{5F58C0BB-A25A-4796-A26D-1DBF12A3DB8F}" srcOrd="3" destOrd="0" presId="urn:microsoft.com/office/officeart/2005/8/layout/vList2"/>
    <dgm:cxn modelId="{CF05C050-83B5-45A7-9126-FD16D90A12E4}" type="presParOf" srcId="{3DAC7EB9-6C39-47CB-901C-5B0759087125}" destId="{17B3D49F-1FEE-4D9E-9DDD-A4B2B6DBAF1E}"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12ADFCB-2BA7-4E9D-9A97-1BE288DDAF2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235BFB4C-93D8-43D1-865A-2771628B091F}">
      <dgm:prSet phldrT="[Texto]"/>
      <dgm:spPr/>
      <dgm:t>
        <a:bodyPr/>
        <a:lstStyle/>
        <a:p>
          <a:pPr algn="ctr"/>
          <a:r>
            <a:rPr lang="es-AR" dirty="0"/>
            <a:t>Pilas</a:t>
          </a:r>
          <a:endParaRPr lang="es-ES" dirty="0"/>
        </a:p>
      </dgm:t>
    </dgm:pt>
    <dgm:pt modelId="{FCF3713A-C91B-4D8E-9F16-74127D6D066D}" type="parTrans" cxnId="{830F9802-B5DA-4863-9C5E-9BF9AA4B001B}">
      <dgm:prSet/>
      <dgm:spPr/>
      <dgm:t>
        <a:bodyPr/>
        <a:lstStyle/>
        <a:p>
          <a:endParaRPr lang="es-ES"/>
        </a:p>
      </dgm:t>
    </dgm:pt>
    <dgm:pt modelId="{8AF5D398-2804-4B07-A55F-D2DCDF3D9836}" type="sibTrans" cxnId="{830F9802-B5DA-4863-9C5E-9BF9AA4B001B}">
      <dgm:prSet/>
      <dgm:spPr/>
      <dgm:t>
        <a:bodyPr/>
        <a:lstStyle/>
        <a:p>
          <a:endParaRPr lang="es-ES"/>
        </a:p>
      </dgm:t>
    </dgm:pt>
    <dgm:pt modelId="{DC660C4B-DFE3-4E26-BDAC-A6E88127E94B}">
      <dgm:prSet/>
      <dgm:spPr/>
      <dgm:t>
        <a:bodyPr/>
        <a:lstStyle/>
        <a:p>
          <a:pPr algn="ctr"/>
          <a:r>
            <a:rPr lang="es-AR" dirty="0"/>
            <a:t>Colas</a:t>
          </a:r>
          <a:endParaRPr lang="es-ES" dirty="0"/>
        </a:p>
      </dgm:t>
    </dgm:pt>
    <dgm:pt modelId="{5077E9DE-1E45-406C-9344-429CC658434D}" type="parTrans" cxnId="{ACF8322B-9E3B-48AF-A71D-FFE3B96B66D0}">
      <dgm:prSet/>
      <dgm:spPr/>
      <dgm:t>
        <a:bodyPr/>
        <a:lstStyle/>
        <a:p>
          <a:endParaRPr lang="es-ES"/>
        </a:p>
      </dgm:t>
    </dgm:pt>
    <dgm:pt modelId="{BA55A44B-1F21-48DD-BBF1-C655ACE9FB74}" type="sibTrans" cxnId="{ACF8322B-9E3B-48AF-A71D-FFE3B96B66D0}">
      <dgm:prSet/>
      <dgm:spPr/>
      <dgm:t>
        <a:bodyPr/>
        <a:lstStyle/>
        <a:p>
          <a:endParaRPr lang="es-ES"/>
        </a:p>
      </dgm:t>
    </dgm:pt>
    <dgm:pt modelId="{496834E4-2D88-4B26-989D-DD3DE5A3AB9E}">
      <dgm:prSet/>
      <dgm:spPr/>
      <dgm:t>
        <a:bodyPr/>
        <a:lstStyle/>
        <a:p>
          <a:pPr algn="ctr"/>
          <a:r>
            <a:rPr lang="es-AR" dirty="0"/>
            <a:t>Listas</a:t>
          </a:r>
          <a:endParaRPr lang="es-ES" dirty="0"/>
        </a:p>
      </dgm:t>
    </dgm:pt>
    <dgm:pt modelId="{B4D27AA5-3C15-4344-9CED-BD8E087A9521}" type="parTrans" cxnId="{EFBC10A6-AE1E-4F73-B9FB-60AECD877A43}">
      <dgm:prSet/>
      <dgm:spPr/>
      <dgm:t>
        <a:bodyPr/>
        <a:lstStyle/>
        <a:p>
          <a:endParaRPr lang="es-ES"/>
        </a:p>
      </dgm:t>
    </dgm:pt>
    <dgm:pt modelId="{AFF7C9BB-21AA-4F17-AE9F-818FC035A48A}" type="sibTrans" cxnId="{EFBC10A6-AE1E-4F73-B9FB-60AECD877A43}">
      <dgm:prSet/>
      <dgm:spPr/>
      <dgm:t>
        <a:bodyPr/>
        <a:lstStyle/>
        <a:p>
          <a:endParaRPr lang="es-ES"/>
        </a:p>
      </dgm:t>
    </dgm:pt>
    <dgm:pt modelId="{3DAC7EB9-6C39-47CB-901C-5B0759087125}" type="pres">
      <dgm:prSet presAssocID="{B12ADFCB-2BA7-4E9D-9A97-1BE288DDAF23}" presName="linear" presStyleCnt="0">
        <dgm:presLayoutVars>
          <dgm:animLvl val="lvl"/>
          <dgm:resizeHandles val="exact"/>
        </dgm:presLayoutVars>
      </dgm:prSet>
      <dgm:spPr/>
    </dgm:pt>
    <dgm:pt modelId="{DF526933-6102-4D6B-B5BE-F0FC7655F250}" type="pres">
      <dgm:prSet presAssocID="{235BFB4C-93D8-43D1-865A-2771628B091F}" presName="parentText" presStyleLbl="node1" presStyleIdx="0" presStyleCnt="3">
        <dgm:presLayoutVars>
          <dgm:chMax val="0"/>
          <dgm:bulletEnabled val="1"/>
        </dgm:presLayoutVars>
      </dgm:prSet>
      <dgm:spPr/>
    </dgm:pt>
    <dgm:pt modelId="{A7E6A7E8-AE61-45B0-BF9F-FC218353F787}" type="pres">
      <dgm:prSet presAssocID="{8AF5D398-2804-4B07-A55F-D2DCDF3D9836}" presName="spacer" presStyleCnt="0"/>
      <dgm:spPr/>
    </dgm:pt>
    <dgm:pt modelId="{45F720B5-A8F1-40B1-8F2D-3B168641E8A7}" type="pres">
      <dgm:prSet presAssocID="{DC660C4B-DFE3-4E26-BDAC-A6E88127E94B}" presName="parentText" presStyleLbl="node1" presStyleIdx="1" presStyleCnt="3">
        <dgm:presLayoutVars>
          <dgm:chMax val="0"/>
          <dgm:bulletEnabled val="1"/>
        </dgm:presLayoutVars>
      </dgm:prSet>
      <dgm:spPr/>
    </dgm:pt>
    <dgm:pt modelId="{5F58C0BB-A25A-4796-A26D-1DBF12A3DB8F}" type="pres">
      <dgm:prSet presAssocID="{BA55A44B-1F21-48DD-BBF1-C655ACE9FB74}" presName="spacer" presStyleCnt="0"/>
      <dgm:spPr/>
    </dgm:pt>
    <dgm:pt modelId="{17B3D49F-1FEE-4D9E-9DDD-A4B2B6DBAF1E}" type="pres">
      <dgm:prSet presAssocID="{496834E4-2D88-4B26-989D-DD3DE5A3AB9E}" presName="parentText" presStyleLbl="node1" presStyleIdx="2" presStyleCnt="3">
        <dgm:presLayoutVars>
          <dgm:chMax val="0"/>
          <dgm:bulletEnabled val="1"/>
        </dgm:presLayoutVars>
      </dgm:prSet>
      <dgm:spPr/>
    </dgm:pt>
  </dgm:ptLst>
  <dgm:cxnLst>
    <dgm:cxn modelId="{830F9802-B5DA-4863-9C5E-9BF9AA4B001B}" srcId="{B12ADFCB-2BA7-4E9D-9A97-1BE288DDAF23}" destId="{235BFB4C-93D8-43D1-865A-2771628B091F}" srcOrd="0" destOrd="0" parTransId="{FCF3713A-C91B-4D8E-9F16-74127D6D066D}" sibTransId="{8AF5D398-2804-4B07-A55F-D2DCDF3D9836}"/>
    <dgm:cxn modelId="{F7A48919-5636-4384-963E-481C344E842B}" type="presOf" srcId="{496834E4-2D88-4B26-989D-DD3DE5A3AB9E}" destId="{17B3D49F-1FEE-4D9E-9DDD-A4B2B6DBAF1E}" srcOrd="0" destOrd="0" presId="urn:microsoft.com/office/officeart/2005/8/layout/vList2"/>
    <dgm:cxn modelId="{AC53D025-7972-430F-A9DD-826E3F9F6EF7}" type="presOf" srcId="{DC660C4B-DFE3-4E26-BDAC-A6E88127E94B}" destId="{45F720B5-A8F1-40B1-8F2D-3B168641E8A7}" srcOrd="0" destOrd="0" presId="urn:microsoft.com/office/officeart/2005/8/layout/vList2"/>
    <dgm:cxn modelId="{ACF8322B-9E3B-48AF-A71D-FFE3B96B66D0}" srcId="{B12ADFCB-2BA7-4E9D-9A97-1BE288DDAF23}" destId="{DC660C4B-DFE3-4E26-BDAC-A6E88127E94B}" srcOrd="1" destOrd="0" parTransId="{5077E9DE-1E45-406C-9344-429CC658434D}" sibTransId="{BA55A44B-1F21-48DD-BBF1-C655ACE9FB74}"/>
    <dgm:cxn modelId="{52BAD89E-14A7-4F2F-962E-D47B4BF2C0EF}" type="presOf" srcId="{B12ADFCB-2BA7-4E9D-9A97-1BE288DDAF23}" destId="{3DAC7EB9-6C39-47CB-901C-5B0759087125}" srcOrd="0" destOrd="0" presId="urn:microsoft.com/office/officeart/2005/8/layout/vList2"/>
    <dgm:cxn modelId="{EFBC10A6-AE1E-4F73-B9FB-60AECD877A43}" srcId="{B12ADFCB-2BA7-4E9D-9A97-1BE288DDAF23}" destId="{496834E4-2D88-4B26-989D-DD3DE5A3AB9E}" srcOrd="2" destOrd="0" parTransId="{B4D27AA5-3C15-4344-9CED-BD8E087A9521}" sibTransId="{AFF7C9BB-21AA-4F17-AE9F-818FC035A48A}"/>
    <dgm:cxn modelId="{388FF7F4-0231-4CE1-9665-CB96A640D7B5}" type="presOf" srcId="{235BFB4C-93D8-43D1-865A-2771628B091F}" destId="{DF526933-6102-4D6B-B5BE-F0FC7655F250}" srcOrd="0" destOrd="0" presId="urn:microsoft.com/office/officeart/2005/8/layout/vList2"/>
    <dgm:cxn modelId="{70CD93F2-76A6-4D83-88BC-8C6C8E0302B3}" type="presParOf" srcId="{3DAC7EB9-6C39-47CB-901C-5B0759087125}" destId="{DF526933-6102-4D6B-B5BE-F0FC7655F250}" srcOrd="0" destOrd="0" presId="urn:microsoft.com/office/officeart/2005/8/layout/vList2"/>
    <dgm:cxn modelId="{492FF579-0F67-4344-8A6F-35786383B61D}" type="presParOf" srcId="{3DAC7EB9-6C39-47CB-901C-5B0759087125}" destId="{A7E6A7E8-AE61-45B0-BF9F-FC218353F787}" srcOrd="1" destOrd="0" presId="urn:microsoft.com/office/officeart/2005/8/layout/vList2"/>
    <dgm:cxn modelId="{4A57F64A-70A9-4838-BA33-49787BC8E050}" type="presParOf" srcId="{3DAC7EB9-6C39-47CB-901C-5B0759087125}" destId="{45F720B5-A8F1-40B1-8F2D-3B168641E8A7}" srcOrd="2" destOrd="0" presId="urn:microsoft.com/office/officeart/2005/8/layout/vList2"/>
    <dgm:cxn modelId="{587034F3-116D-4D7C-9DB8-E2DCCC0D38F0}" type="presParOf" srcId="{3DAC7EB9-6C39-47CB-901C-5B0759087125}" destId="{5F58C0BB-A25A-4796-A26D-1DBF12A3DB8F}" srcOrd="3" destOrd="0" presId="urn:microsoft.com/office/officeart/2005/8/layout/vList2"/>
    <dgm:cxn modelId="{CF05C050-83B5-45A7-9126-FD16D90A12E4}" type="presParOf" srcId="{3DAC7EB9-6C39-47CB-901C-5B0759087125}" destId="{17B3D49F-1FEE-4D9E-9DDD-A4B2B6DBAF1E}"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7B8479-A435-4265-9D5D-6ADC2DAC295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D485D595-0AAE-4F15-8A26-BD342928CE8D}">
      <dgm:prSet phldrT="[Texto]" custT="1"/>
      <dgm:spPr/>
      <dgm:t>
        <a:bodyPr/>
        <a:lstStyle/>
        <a:p>
          <a:r>
            <a:rPr lang="es-ES" sz="2800" dirty="0"/>
            <a:t>Flotante</a:t>
          </a:r>
          <a:endParaRPr lang="es-ES" sz="2400" dirty="0"/>
        </a:p>
      </dgm:t>
    </dgm:pt>
    <dgm:pt modelId="{03D046E6-35C5-40BE-8A29-31D0ADE7B7C5}" type="parTrans" cxnId="{9ED4F10F-7F42-416B-A443-0C3190303EEC}">
      <dgm:prSet/>
      <dgm:spPr/>
      <dgm:t>
        <a:bodyPr/>
        <a:lstStyle/>
        <a:p>
          <a:endParaRPr lang="es-ES" sz="1600"/>
        </a:p>
      </dgm:t>
    </dgm:pt>
    <dgm:pt modelId="{8317FE3B-8938-4471-9407-A31B0A877632}" type="sibTrans" cxnId="{9ED4F10F-7F42-416B-A443-0C3190303EEC}">
      <dgm:prSet/>
      <dgm:spPr/>
      <dgm:t>
        <a:bodyPr/>
        <a:lstStyle/>
        <a:p>
          <a:endParaRPr lang="es-ES" sz="1600"/>
        </a:p>
      </dgm:t>
    </dgm:pt>
    <dgm:pt modelId="{71BB778D-99E1-47C1-A495-BA54D5AF2B3D}">
      <dgm:prSet phldrT="[Texto]" custT="1"/>
      <dgm:spPr/>
      <dgm:t>
        <a:bodyPr/>
        <a:lstStyle/>
        <a:p>
          <a:r>
            <a:rPr lang="es-ES" sz="2000" dirty="0"/>
            <a:t>590.90 $</a:t>
          </a:r>
        </a:p>
      </dgm:t>
    </dgm:pt>
    <dgm:pt modelId="{8AD1592E-16B8-478D-AE07-14E38428C787}" type="parTrans" cxnId="{906F8108-C2FF-41C4-9391-8B415F6772C3}">
      <dgm:prSet/>
      <dgm:spPr/>
      <dgm:t>
        <a:bodyPr/>
        <a:lstStyle/>
        <a:p>
          <a:endParaRPr lang="es-ES" sz="1600"/>
        </a:p>
      </dgm:t>
    </dgm:pt>
    <dgm:pt modelId="{58724230-DFB3-4401-B43E-0B661044D634}" type="sibTrans" cxnId="{906F8108-C2FF-41C4-9391-8B415F6772C3}">
      <dgm:prSet/>
      <dgm:spPr/>
      <dgm:t>
        <a:bodyPr/>
        <a:lstStyle/>
        <a:p>
          <a:endParaRPr lang="es-ES" sz="1600"/>
        </a:p>
      </dgm:t>
    </dgm:pt>
    <dgm:pt modelId="{96EE222B-58AC-45B2-B41C-8977749D4CCF}">
      <dgm:prSet phldrT="[Texto]" custT="1"/>
      <dgm:spPr/>
      <dgm:t>
        <a:bodyPr/>
        <a:lstStyle/>
        <a:p>
          <a:r>
            <a:rPr lang="es-ES" sz="2800" dirty="0"/>
            <a:t>Decimal</a:t>
          </a:r>
        </a:p>
      </dgm:t>
    </dgm:pt>
    <dgm:pt modelId="{8BF71ECB-C2DD-4EEF-80D3-3F6DD5925754}" type="parTrans" cxnId="{CAE3376B-4183-47E6-B21E-2B70004F9697}">
      <dgm:prSet/>
      <dgm:spPr/>
      <dgm:t>
        <a:bodyPr/>
        <a:lstStyle/>
        <a:p>
          <a:endParaRPr lang="es-ES" sz="1600"/>
        </a:p>
      </dgm:t>
    </dgm:pt>
    <dgm:pt modelId="{299F8877-D623-4D9C-8FE1-E73A80E5F26F}" type="sibTrans" cxnId="{CAE3376B-4183-47E6-B21E-2B70004F9697}">
      <dgm:prSet/>
      <dgm:spPr/>
      <dgm:t>
        <a:bodyPr/>
        <a:lstStyle/>
        <a:p>
          <a:endParaRPr lang="es-ES" sz="1600"/>
        </a:p>
      </dgm:t>
    </dgm:pt>
    <dgm:pt modelId="{52B2791A-AA09-44E9-99FD-7BFEB4D0F2B9}">
      <dgm:prSet phldrT="[Texto]" custT="1"/>
      <dgm:spPr/>
      <dgm:t>
        <a:bodyPr/>
        <a:lstStyle/>
        <a:p>
          <a:r>
            <a:rPr lang="es-ES" sz="2000" dirty="0"/>
            <a:t>54378981,9181</a:t>
          </a:r>
        </a:p>
      </dgm:t>
    </dgm:pt>
    <dgm:pt modelId="{F4B9D514-10A5-4BFB-9EBD-1DFAB120357C}" type="parTrans" cxnId="{036A9CA6-4973-40E7-8FB2-B245181A2493}">
      <dgm:prSet/>
      <dgm:spPr/>
      <dgm:t>
        <a:bodyPr/>
        <a:lstStyle/>
        <a:p>
          <a:endParaRPr lang="es-ES" sz="1600"/>
        </a:p>
      </dgm:t>
    </dgm:pt>
    <dgm:pt modelId="{6178B6D9-A64C-4A23-9196-730E98559B62}" type="sibTrans" cxnId="{036A9CA6-4973-40E7-8FB2-B245181A2493}">
      <dgm:prSet/>
      <dgm:spPr/>
      <dgm:t>
        <a:bodyPr/>
        <a:lstStyle/>
        <a:p>
          <a:endParaRPr lang="es-ES" sz="1600"/>
        </a:p>
      </dgm:t>
    </dgm:pt>
    <dgm:pt modelId="{69E15D09-94A1-48E1-9ED6-BAA22B0306F9}">
      <dgm:prSet phldrT="[Texto]" custT="1"/>
      <dgm:spPr/>
      <dgm:t>
        <a:bodyPr/>
        <a:lstStyle/>
        <a:p>
          <a:r>
            <a:rPr lang="es-ES" sz="2800" dirty="0"/>
            <a:t>Booleano</a:t>
          </a:r>
        </a:p>
      </dgm:t>
    </dgm:pt>
    <dgm:pt modelId="{3A6249D0-8700-46B7-8B09-42BF3BA1EEDA}" type="parTrans" cxnId="{DDDB94B6-2F4C-404E-A481-55A5009A44E8}">
      <dgm:prSet/>
      <dgm:spPr/>
      <dgm:t>
        <a:bodyPr/>
        <a:lstStyle/>
        <a:p>
          <a:endParaRPr lang="es-ES" sz="1600"/>
        </a:p>
      </dgm:t>
    </dgm:pt>
    <dgm:pt modelId="{CABB66BE-694D-4D10-B09E-6934EE53CE92}" type="sibTrans" cxnId="{DDDB94B6-2F4C-404E-A481-55A5009A44E8}">
      <dgm:prSet/>
      <dgm:spPr/>
      <dgm:t>
        <a:bodyPr/>
        <a:lstStyle/>
        <a:p>
          <a:endParaRPr lang="es-ES" sz="1600"/>
        </a:p>
      </dgm:t>
    </dgm:pt>
    <dgm:pt modelId="{5B25EECE-B364-4D8F-99FB-9F5E24BBA961}">
      <dgm:prSet phldrT="[Texto]" custT="1"/>
      <dgm:spPr/>
      <dgm:t>
        <a:bodyPr/>
        <a:lstStyle/>
        <a:p>
          <a:r>
            <a:rPr lang="es-ES" sz="2000" dirty="0"/>
            <a:t>True / False</a:t>
          </a:r>
        </a:p>
      </dgm:t>
    </dgm:pt>
    <dgm:pt modelId="{021B7726-5394-40E0-8595-7B63623965CC}" type="parTrans" cxnId="{7EAAEC9C-A37D-4CCD-8262-4BF8B620FC3A}">
      <dgm:prSet/>
      <dgm:spPr/>
      <dgm:t>
        <a:bodyPr/>
        <a:lstStyle/>
        <a:p>
          <a:endParaRPr lang="es-ES" sz="1600"/>
        </a:p>
      </dgm:t>
    </dgm:pt>
    <dgm:pt modelId="{913EF28B-F9FB-4041-98CD-1C3A54AF916B}" type="sibTrans" cxnId="{7EAAEC9C-A37D-4CCD-8262-4BF8B620FC3A}">
      <dgm:prSet/>
      <dgm:spPr/>
      <dgm:t>
        <a:bodyPr/>
        <a:lstStyle/>
        <a:p>
          <a:endParaRPr lang="es-ES" sz="1600"/>
        </a:p>
      </dgm:t>
    </dgm:pt>
    <dgm:pt modelId="{5C3377DB-6158-4EC3-8081-DFC13FAC6535}" type="pres">
      <dgm:prSet presAssocID="{6A7B8479-A435-4265-9D5D-6ADC2DAC2956}" presName="linear" presStyleCnt="0">
        <dgm:presLayoutVars>
          <dgm:animLvl val="lvl"/>
          <dgm:resizeHandles val="exact"/>
        </dgm:presLayoutVars>
      </dgm:prSet>
      <dgm:spPr/>
    </dgm:pt>
    <dgm:pt modelId="{563EBD33-33DD-492A-9F9B-AAB7184AC678}" type="pres">
      <dgm:prSet presAssocID="{D485D595-0AAE-4F15-8A26-BD342928CE8D}" presName="parentText" presStyleLbl="node1" presStyleIdx="0" presStyleCnt="3" custLinFactNeighborX="-8277" custLinFactNeighborY="-129">
        <dgm:presLayoutVars>
          <dgm:chMax val="0"/>
          <dgm:bulletEnabled val="1"/>
        </dgm:presLayoutVars>
      </dgm:prSet>
      <dgm:spPr/>
    </dgm:pt>
    <dgm:pt modelId="{9BB7A39B-171C-4F54-90AF-50CBDE49DDF1}" type="pres">
      <dgm:prSet presAssocID="{D485D595-0AAE-4F15-8A26-BD342928CE8D}" presName="childText" presStyleLbl="revTx" presStyleIdx="0" presStyleCnt="3">
        <dgm:presLayoutVars>
          <dgm:bulletEnabled val="1"/>
        </dgm:presLayoutVars>
      </dgm:prSet>
      <dgm:spPr/>
    </dgm:pt>
    <dgm:pt modelId="{7D186041-5B5D-4CD5-B4E2-6089645E4311}" type="pres">
      <dgm:prSet presAssocID="{96EE222B-58AC-45B2-B41C-8977749D4CCF}" presName="parentText" presStyleLbl="node1" presStyleIdx="1" presStyleCnt="3">
        <dgm:presLayoutVars>
          <dgm:chMax val="0"/>
          <dgm:bulletEnabled val="1"/>
        </dgm:presLayoutVars>
      </dgm:prSet>
      <dgm:spPr/>
    </dgm:pt>
    <dgm:pt modelId="{317956F5-221B-44AA-9BA0-A838BE6D6C0C}" type="pres">
      <dgm:prSet presAssocID="{96EE222B-58AC-45B2-B41C-8977749D4CCF}" presName="childText" presStyleLbl="revTx" presStyleIdx="1" presStyleCnt="3">
        <dgm:presLayoutVars>
          <dgm:bulletEnabled val="1"/>
        </dgm:presLayoutVars>
      </dgm:prSet>
      <dgm:spPr/>
    </dgm:pt>
    <dgm:pt modelId="{06367700-9686-450F-8E65-A5EF6F23C9FB}" type="pres">
      <dgm:prSet presAssocID="{69E15D09-94A1-48E1-9ED6-BAA22B0306F9}" presName="parentText" presStyleLbl="node1" presStyleIdx="2" presStyleCnt="3">
        <dgm:presLayoutVars>
          <dgm:chMax val="0"/>
          <dgm:bulletEnabled val="1"/>
        </dgm:presLayoutVars>
      </dgm:prSet>
      <dgm:spPr/>
    </dgm:pt>
    <dgm:pt modelId="{472C8E16-CAF5-41E8-A4DE-7B7325FD6B95}" type="pres">
      <dgm:prSet presAssocID="{69E15D09-94A1-48E1-9ED6-BAA22B0306F9}" presName="childText" presStyleLbl="revTx" presStyleIdx="2" presStyleCnt="3">
        <dgm:presLayoutVars>
          <dgm:bulletEnabled val="1"/>
        </dgm:presLayoutVars>
      </dgm:prSet>
      <dgm:spPr/>
    </dgm:pt>
  </dgm:ptLst>
  <dgm:cxnLst>
    <dgm:cxn modelId="{906F8108-C2FF-41C4-9391-8B415F6772C3}" srcId="{D485D595-0AAE-4F15-8A26-BD342928CE8D}" destId="{71BB778D-99E1-47C1-A495-BA54D5AF2B3D}" srcOrd="0" destOrd="0" parTransId="{8AD1592E-16B8-478D-AE07-14E38428C787}" sibTransId="{58724230-DFB3-4401-B43E-0B661044D634}"/>
    <dgm:cxn modelId="{E7E3590B-00CD-4242-804F-E98EDCCC119E}" type="presOf" srcId="{5B25EECE-B364-4D8F-99FB-9F5E24BBA961}" destId="{472C8E16-CAF5-41E8-A4DE-7B7325FD6B95}" srcOrd="0" destOrd="0" presId="urn:microsoft.com/office/officeart/2005/8/layout/vList2"/>
    <dgm:cxn modelId="{9ED4F10F-7F42-416B-A443-0C3190303EEC}" srcId="{6A7B8479-A435-4265-9D5D-6ADC2DAC2956}" destId="{D485D595-0AAE-4F15-8A26-BD342928CE8D}" srcOrd="0" destOrd="0" parTransId="{03D046E6-35C5-40BE-8A29-31D0ADE7B7C5}" sibTransId="{8317FE3B-8938-4471-9407-A31B0A877632}"/>
    <dgm:cxn modelId="{D4F45810-14DC-4C19-8C0B-4C2C55CB33F5}" type="presOf" srcId="{52B2791A-AA09-44E9-99FD-7BFEB4D0F2B9}" destId="{317956F5-221B-44AA-9BA0-A838BE6D6C0C}" srcOrd="0" destOrd="0" presId="urn:microsoft.com/office/officeart/2005/8/layout/vList2"/>
    <dgm:cxn modelId="{A75B1A18-3459-42C9-8F4B-5AAE248A23A8}" type="presOf" srcId="{6A7B8479-A435-4265-9D5D-6ADC2DAC2956}" destId="{5C3377DB-6158-4EC3-8081-DFC13FAC6535}" srcOrd="0" destOrd="0" presId="urn:microsoft.com/office/officeart/2005/8/layout/vList2"/>
    <dgm:cxn modelId="{CAE3376B-4183-47E6-B21E-2B70004F9697}" srcId="{6A7B8479-A435-4265-9D5D-6ADC2DAC2956}" destId="{96EE222B-58AC-45B2-B41C-8977749D4CCF}" srcOrd="1" destOrd="0" parTransId="{8BF71ECB-C2DD-4EEF-80D3-3F6DD5925754}" sibTransId="{299F8877-D623-4D9C-8FE1-E73A80E5F26F}"/>
    <dgm:cxn modelId="{72DB5B87-F76C-44FC-B052-7754FD58997B}" type="presOf" srcId="{69E15D09-94A1-48E1-9ED6-BAA22B0306F9}" destId="{06367700-9686-450F-8E65-A5EF6F23C9FB}" srcOrd="0" destOrd="0" presId="urn:microsoft.com/office/officeart/2005/8/layout/vList2"/>
    <dgm:cxn modelId="{7EAAEC9C-A37D-4CCD-8262-4BF8B620FC3A}" srcId="{69E15D09-94A1-48E1-9ED6-BAA22B0306F9}" destId="{5B25EECE-B364-4D8F-99FB-9F5E24BBA961}" srcOrd="0" destOrd="0" parTransId="{021B7726-5394-40E0-8595-7B63623965CC}" sibTransId="{913EF28B-F9FB-4041-98CD-1C3A54AF916B}"/>
    <dgm:cxn modelId="{036A9CA6-4973-40E7-8FB2-B245181A2493}" srcId="{96EE222B-58AC-45B2-B41C-8977749D4CCF}" destId="{52B2791A-AA09-44E9-99FD-7BFEB4D0F2B9}" srcOrd="0" destOrd="0" parTransId="{F4B9D514-10A5-4BFB-9EBD-1DFAB120357C}" sibTransId="{6178B6D9-A64C-4A23-9196-730E98559B62}"/>
    <dgm:cxn modelId="{8F77F9AC-741F-4880-8B90-56A153789FBB}" type="presOf" srcId="{D485D595-0AAE-4F15-8A26-BD342928CE8D}" destId="{563EBD33-33DD-492A-9F9B-AAB7184AC678}" srcOrd="0" destOrd="0" presId="urn:microsoft.com/office/officeart/2005/8/layout/vList2"/>
    <dgm:cxn modelId="{DDDB94B6-2F4C-404E-A481-55A5009A44E8}" srcId="{6A7B8479-A435-4265-9D5D-6ADC2DAC2956}" destId="{69E15D09-94A1-48E1-9ED6-BAA22B0306F9}" srcOrd="2" destOrd="0" parTransId="{3A6249D0-8700-46B7-8B09-42BF3BA1EEDA}" sibTransId="{CABB66BE-694D-4D10-B09E-6934EE53CE92}"/>
    <dgm:cxn modelId="{F72BE2C9-44F4-4957-AB3A-12E03155770E}" type="presOf" srcId="{71BB778D-99E1-47C1-A495-BA54D5AF2B3D}" destId="{9BB7A39B-171C-4F54-90AF-50CBDE49DDF1}" srcOrd="0" destOrd="0" presId="urn:microsoft.com/office/officeart/2005/8/layout/vList2"/>
    <dgm:cxn modelId="{23E611E7-FCC7-4D80-90AA-3D166EF73276}" type="presOf" srcId="{96EE222B-58AC-45B2-B41C-8977749D4CCF}" destId="{7D186041-5B5D-4CD5-B4E2-6089645E4311}" srcOrd="0" destOrd="0" presId="urn:microsoft.com/office/officeart/2005/8/layout/vList2"/>
    <dgm:cxn modelId="{5FB06771-8883-44B2-9D17-962C45E63462}" type="presParOf" srcId="{5C3377DB-6158-4EC3-8081-DFC13FAC6535}" destId="{563EBD33-33DD-492A-9F9B-AAB7184AC678}" srcOrd="0" destOrd="0" presId="urn:microsoft.com/office/officeart/2005/8/layout/vList2"/>
    <dgm:cxn modelId="{C91DA6CA-3E10-4D13-A85B-E6BDC8EC00AB}" type="presParOf" srcId="{5C3377DB-6158-4EC3-8081-DFC13FAC6535}" destId="{9BB7A39B-171C-4F54-90AF-50CBDE49DDF1}" srcOrd="1" destOrd="0" presId="urn:microsoft.com/office/officeart/2005/8/layout/vList2"/>
    <dgm:cxn modelId="{CCAE6231-1832-4352-A7FF-0D29813758CE}" type="presParOf" srcId="{5C3377DB-6158-4EC3-8081-DFC13FAC6535}" destId="{7D186041-5B5D-4CD5-B4E2-6089645E4311}" srcOrd="2" destOrd="0" presId="urn:microsoft.com/office/officeart/2005/8/layout/vList2"/>
    <dgm:cxn modelId="{51F56532-738A-4DAC-8F06-D5D129F1CB04}" type="presParOf" srcId="{5C3377DB-6158-4EC3-8081-DFC13FAC6535}" destId="{317956F5-221B-44AA-9BA0-A838BE6D6C0C}" srcOrd="3" destOrd="0" presId="urn:microsoft.com/office/officeart/2005/8/layout/vList2"/>
    <dgm:cxn modelId="{A6B51375-2BCC-443D-B7E7-E2CAD403EFB7}" type="presParOf" srcId="{5C3377DB-6158-4EC3-8081-DFC13FAC6535}" destId="{06367700-9686-450F-8E65-A5EF6F23C9FB}" srcOrd="4" destOrd="0" presId="urn:microsoft.com/office/officeart/2005/8/layout/vList2"/>
    <dgm:cxn modelId="{EC35B9EF-7F72-4C29-A545-A890742833B9}" type="presParOf" srcId="{5C3377DB-6158-4EC3-8081-DFC13FAC6535}" destId="{472C8E16-CAF5-41E8-A4DE-7B7325FD6B95}"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12ADFCB-2BA7-4E9D-9A97-1BE288DDAF2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235BFB4C-93D8-43D1-865A-2771628B091F}">
      <dgm:prSet phldrT="[Texto]"/>
      <dgm:spPr/>
      <dgm:t>
        <a:bodyPr/>
        <a:lstStyle/>
        <a:p>
          <a:pPr algn="ctr"/>
          <a:r>
            <a:rPr lang="es-ES" dirty="0"/>
            <a:t>De Ordenamiento</a:t>
          </a:r>
        </a:p>
      </dgm:t>
    </dgm:pt>
    <dgm:pt modelId="{FCF3713A-C91B-4D8E-9F16-74127D6D066D}" type="parTrans" cxnId="{830F9802-B5DA-4863-9C5E-9BF9AA4B001B}">
      <dgm:prSet/>
      <dgm:spPr/>
      <dgm:t>
        <a:bodyPr/>
        <a:lstStyle/>
        <a:p>
          <a:endParaRPr lang="es-ES"/>
        </a:p>
      </dgm:t>
    </dgm:pt>
    <dgm:pt modelId="{8AF5D398-2804-4B07-A55F-D2DCDF3D9836}" type="sibTrans" cxnId="{830F9802-B5DA-4863-9C5E-9BF9AA4B001B}">
      <dgm:prSet/>
      <dgm:spPr/>
      <dgm:t>
        <a:bodyPr/>
        <a:lstStyle/>
        <a:p>
          <a:endParaRPr lang="es-ES"/>
        </a:p>
      </dgm:t>
    </dgm:pt>
    <dgm:pt modelId="{DC660C4B-DFE3-4E26-BDAC-A6E88127E94B}">
      <dgm:prSet/>
      <dgm:spPr/>
      <dgm:t>
        <a:bodyPr/>
        <a:lstStyle/>
        <a:p>
          <a:pPr algn="ctr"/>
          <a:r>
            <a:rPr lang="es-AR" dirty="0"/>
            <a:t>De Búsqueda</a:t>
          </a:r>
          <a:endParaRPr lang="es-ES" dirty="0"/>
        </a:p>
      </dgm:t>
    </dgm:pt>
    <dgm:pt modelId="{5077E9DE-1E45-406C-9344-429CC658434D}" type="parTrans" cxnId="{ACF8322B-9E3B-48AF-A71D-FFE3B96B66D0}">
      <dgm:prSet/>
      <dgm:spPr/>
      <dgm:t>
        <a:bodyPr/>
        <a:lstStyle/>
        <a:p>
          <a:endParaRPr lang="es-ES"/>
        </a:p>
      </dgm:t>
    </dgm:pt>
    <dgm:pt modelId="{BA55A44B-1F21-48DD-BBF1-C655ACE9FB74}" type="sibTrans" cxnId="{ACF8322B-9E3B-48AF-A71D-FFE3B96B66D0}">
      <dgm:prSet/>
      <dgm:spPr/>
      <dgm:t>
        <a:bodyPr/>
        <a:lstStyle/>
        <a:p>
          <a:endParaRPr lang="es-ES"/>
        </a:p>
      </dgm:t>
    </dgm:pt>
    <dgm:pt modelId="{496834E4-2D88-4B26-989D-DD3DE5A3AB9E}">
      <dgm:prSet/>
      <dgm:spPr/>
      <dgm:t>
        <a:bodyPr/>
        <a:lstStyle/>
        <a:p>
          <a:pPr algn="ctr"/>
          <a:r>
            <a:rPr lang="es-AR" dirty="0"/>
            <a:t>De Recorrido</a:t>
          </a:r>
          <a:endParaRPr lang="es-ES" dirty="0"/>
        </a:p>
      </dgm:t>
    </dgm:pt>
    <dgm:pt modelId="{B4D27AA5-3C15-4344-9CED-BD8E087A9521}" type="parTrans" cxnId="{EFBC10A6-AE1E-4F73-B9FB-60AECD877A43}">
      <dgm:prSet/>
      <dgm:spPr/>
      <dgm:t>
        <a:bodyPr/>
        <a:lstStyle/>
        <a:p>
          <a:endParaRPr lang="es-ES"/>
        </a:p>
      </dgm:t>
    </dgm:pt>
    <dgm:pt modelId="{AFF7C9BB-21AA-4F17-AE9F-818FC035A48A}" type="sibTrans" cxnId="{EFBC10A6-AE1E-4F73-B9FB-60AECD877A43}">
      <dgm:prSet/>
      <dgm:spPr/>
      <dgm:t>
        <a:bodyPr/>
        <a:lstStyle/>
        <a:p>
          <a:endParaRPr lang="es-ES"/>
        </a:p>
      </dgm:t>
    </dgm:pt>
    <dgm:pt modelId="{3DAC7EB9-6C39-47CB-901C-5B0759087125}" type="pres">
      <dgm:prSet presAssocID="{B12ADFCB-2BA7-4E9D-9A97-1BE288DDAF23}" presName="linear" presStyleCnt="0">
        <dgm:presLayoutVars>
          <dgm:animLvl val="lvl"/>
          <dgm:resizeHandles val="exact"/>
        </dgm:presLayoutVars>
      </dgm:prSet>
      <dgm:spPr/>
    </dgm:pt>
    <dgm:pt modelId="{DF526933-6102-4D6B-B5BE-F0FC7655F250}" type="pres">
      <dgm:prSet presAssocID="{235BFB4C-93D8-43D1-865A-2771628B091F}" presName="parentText" presStyleLbl="node1" presStyleIdx="0" presStyleCnt="3">
        <dgm:presLayoutVars>
          <dgm:chMax val="0"/>
          <dgm:bulletEnabled val="1"/>
        </dgm:presLayoutVars>
      </dgm:prSet>
      <dgm:spPr/>
    </dgm:pt>
    <dgm:pt modelId="{A7E6A7E8-AE61-45B0-BF9F-FC218353F787}" type="pres">
      <dgm:prSet presAssocID="{8AF5D398-2804-4B07-A55F-D2DCDF3D9836}" presName="spacer" presStyleCnt="0"/>
      <dgm:spPr/>
    </dgm:pt>
    <dgm:pt modelId="{45F720B5-A8F1-40B1-8F2D-3B168641E8A7}" type="pres">
      <dgm:prSet presAssocID="{DC660C4B-DFE3-4E26-BDAC-A6E88127E94B}" presName="parentText" presStyleLbl="node1" presStyleIdx="1" presStyleCnt="3">
        <dgm:presLayoutVars>
          <dgm:chMax val="0"/>
          <dgm:bulletEnabled val="1"/>
        </dgm:presLayoutVars>
      </dgm:prSet>
      <dgm:spPr/>
    </dgm:pt>
    <dgm:pt modelId="{5F58C0BB-A25A-4796-A26D-1DBF12A3DB8F}" type="pres">
      <dgm:prSet presAssocID="{BA55A44B-1F21-48DD-BBF1-C655ACE9FB74}" presName="spacer" presStyleCnt="0"/>
      <dgm:spPr/>
    </dgm:pt>
    <dgm:pt modelId="{17B3D49F-1FEE-4D9E-9DDD-A4B2B6DBAF1E}" type="pres">
      <dgm:prSet presAssocID="{496834E4-2D88-4B26-989D-DD3DE5A3AB9E}" presName="parentText" presStyleLbl="node1" presStyleIdx="2" presStyleCnt="3">
        <dgm:presLayoutVars>
          <dgm:chMax val="0"/>
          <dgm:bulletEnabled val="1"/>
        </dgm:presLayoutVars>
      </dgm:prSet>
      <dgm:spPr/>
    </dgm:pt>
  </dgm:ptLst>
  <dgm:cxnLst>
    <dgm:cxn modelId="{830F9802-B5DA-4863-9C5E-9BF9AA4B001B}" srcId="{B12ADFCB-2BA7-4E9D-9A97-1BE288DDAF23}" destId="{235BFB4C-93D8-43D1-865A-2771628B091F}" srcOrd="0" destOrd="0" parTransId="{FCF3713A-C91B-4D8E-9F16-74127D6D066D}" sibTransId="{8AF5D398-2804-4B07-A55F-D2DCDF3D9836}"/>
    <dgm:cxn modelId="{F7A48919-5636-4384-963E-481C344E842B}" type="presOf" srcId="{496834E4-2D88-4B26-989D-DD3DE5A3AB9E}" destId="{17B3D49F-1FEE-4D9E-9DDD-A4B2B6DBAF1E}" srcOrd="0" destOrd="0" presId="urn:microsoft.com/office/officeart/2005/8/layout/vList2"/>
    <dgm:cxn modelId="{AC53D025-7972-430F-A9DD-826E3F9F6EF7}" type="presOf" srcId="{DC660C4B-DFE3-4E26-BDAC-A6E88127E94B}" destId="{45F720B5-A8F1-40B1-8F2D-3B168641E8A7}" srcOrd="0" destOrd="0" presId="urn:microsoft.com/office/officeart/2005/8/layout/vList2"/>
    <dgm:cxn modelId="{ACF8322B-9E3B-48AF-A71D-FFE3B96B66D0}" srcId="{B12ADFCB-2BA7-4E9D-9A97-1BE288DDAF23}" destId="{DC660C4B-DFE3-4E26-BDAC-A6E88127E94B}" srcOrd="1" destOrd="0" parTransId="{5077E9DE-1E45-406C-9344-429CC658434D}" sibTransId="{BA55A44B-1F21-48DD-BBF1-C655ACE9FB74}"/>
    <dgm:cxn modelId="{52BAD89E-14A7-4F2F-962E-D47B4BF2C0EF}" type="presOf" srcId="{B12ADFCB-2BA7-4E9D-9A97-1BE288DDAF23}" destId="{3DAC7EB9-6C39-47CB-901C-5B0759087125}" srcOrd="0" destOrd="0" presId="urn:microsoft.com/office/officeart/2005/8/layout/vList2"/>
    <dgm:cxn modelId="{EFBC10A6-AE1E-4F73-B9FB-60AECD877A43}" srcId="{B12ADFCB-2BA7-4E9D-9A97-1BE288DDAF23}" destId="{496834E4-2D88-4B26-989D-DD3DE5A3AB9E}" srcOrd="2" destOrd="0" parTransId="{B4D27AA5-3C15-4344-9CED-BD8E087A9521}" sibTransId="{AFF7C9BB-21AA-4F17-AE9F-818FC035A48A}"/>
    <dgm:cxn modelId="{388FF7F4-0231-4CE1-9665-CB96A640D7B5}" type="presOf" srcId="{235BFB4C-93D8-43D1-865A-2771628B091F}" destId="{DF526933-6102-4D6B-B5BE-F0FC7655F250}" srcOrd="0" destOrd="0" presId="urn:microsoft.com/office/officeart/2005/8/layout/vList2"/>
    <dgm:cxn modelId="{70CD93F2-76A6-4D83-88BC-8C6C8E0302B3}" type="presParOf" srcId="{3DAC7EB9-6C39-47CB-901C-5B0759087125}" destId="{DF526933-6102-4D6B-B5BE-F0FC7655F250}" srcOrd="0" destOrd="0" presId="urn:microsoft.com/office/officeart/2005/8/layout/vList2"/>
    <dgm:cxn modelId="{492FF579-0F67-4344-8A6F-35786383B61D}" type="presParOf" srcId="{3DAC7EB9-6C39-47CB-901C-5B0759087125}" destId="{A7E6A7E8-AE61-45B0-BF9F-FC218353F787}" srcOrd="1" destOrd="0" presId="urn:microsoft.com/office/officeart/2005/8/layout/vList2"/>
    <dgm:cxn modelId="{4A57F64A-70A9-4838-BA33-49787BC8E050}" type="presParOf" srcId="{3DAC7EB9-6C39-47CB-901C-5B0759087125}" destId="{45F720B5-A8F1-40B1-8F2D-3B168641E8A7}" srcOrd="2" destOrd="0" presId="urn:microsoft.com/office/officeart/2005/8/layout/vList2"/>
    <dgm:cxn modelId="{587034F3-116D-4D7C-9DB8-E2DCCC0D38F0}" type="presParOf" srcId="{3DAC7EB9-6C39-47CB-901C-5B0759087125}" destId="{5F58C0BB-A25A-4796-A26D-1DBF12A3DB8F}" srcOrd="3" destOrd="0" presId="urn:microsoft.com/office/officeart/2005/8/layout/vList2"/>
    <dgm:cxn modelId="{CF05C050-83B5-45A7-9126-FD16D90A12E4}" type="presParOf" srcId="{3DAC7EB9-6C39-47CB-901C-5B0759087125}" destId="{17B3D49F-1FEE-4D9E-9DDD-A4B2B6DBAF1E}"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59799F-A959-47EB-BA30-3B4938063C9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7E116782-EE64-4894-B454-F862C450B44B}">
      <dgm:prSet phldrT="[Texto]" custT="1"/>
      <dgm:spPr/>
      <dgm:t>
        <a:bodyPr/>
        <a:lstStyle/>
        <a:p>
          <a:r>
            <a:rPr lang="es-ES" sz="2500"/>
            <a:t>Suma</a:t>
          </a:r>
          <a:endParaRPr lang="es-ES" sz="2500" dirty="0"/>
        </a:p>
      </dgm:t>
    </dgm:pt>
    <dgm:pt modelId="{810E7D94-4E66-4827-B8C4-82817727D751}" type="parTrans" cxnId="{E6D3A2B4-34FE-4712-81FD-2DB289813C6B}">
      <dgm:prSet/>
      <dgm:spPr/>
      <dgm:t>
        <a:bodyPr/>
        <a:lstStyle/>
        <a:p>
          <a:endParaRPr lang="es-ES"/>
        </a:p>
      </dgm:t>
    </dgm:pt>
    <dgm:pt modelId="{F70C0A7E-7F72-4FCC-BB61-A14E0446AEAE}" type="sibTrans" cxnId="{E6D3A2B4-34FE-4712-81FD-2DB289813C6B}">
      <dgm:prSet/>
      <dgm:spPr/>
      <dgm:t>
        <a:bodyPr/>
        <a:lstStyle/>
        <a:p>
          <a:endParaRPr lang="es-ES"/>
        </a:p>
      </dgm:t>
    </dgm:pt>
    <dgm:pt modelId="{FFCE6EC4-8C08-4556-B816-ED2B0486DD84}">
      <dgm:prSet phldrT="[Texto]"/>
      <dgm:spPr/>
      <dgm:t>
        <a:bodyPr/>
        <a:lstStyle/>
        <a:p>
          <a:r>
            <a:rPr lang="es-ES" dirty="0"/>
            <a:t>Resta</a:t>
          </a:r>
        </a:p>
      </dgm:t>
    </dgm:pt>
    <dgm:pt modelId="{A12F7A6C-2442-4A6D-8190-EECBD19884A3}" type="parTrans" cxnId="{CBF74CC2-A930-4017-B5BF-E04CF6B50066}">
      <dgm:prSet/>
      <dgm:spPr/>
      <dgm:t>
        <a:bodyPr/>
        <a:lstStyle/>
        <a:p>
          <a:endParaRPr lang="es-ES"/>
        </a:p>
      </dgm:t>
    </dgm:pt>
    <dgm:pt modelId="{6A7A188D-F137-4BDA-8644-A52555357ED9}" type="sibTrans" cxnId="{CBF74CC2-A930-4017-B5BF-E04CF6B50066}">
      <dgm:prSet/>
      <dgm:spPr/>
      <dgm:t>
        <a:bodyPr/>
        <a:lstStyle/>
        <a:p>
          <a:endParaRPr lang="es-ES"/>
        </a:p>
      </dgm:t>
    </dgm:pt>
    <dgm:pt modelId="{8F4449E3-C98C-4D52-9E72-16D3E54F7417}">
      <dgm:prSet phldrT="[Texto]" custT="1"/>
      <dgm:spPr/>
      <dgm:t>
        <a:bodyPr/>
        <a:lstStyle/>
        <a:p>
          <a:r>
            <a:rPr lang="es-ES" sz="2400" dirty="0"/>
            <a:t>entero b = 15-4=11;</a:t>
          </a:r>
          <a:br>
            <a:rPr lang="es-ES" sz="2400" dirty="0"/>
          </a:br>
          <a:endParaRPr lang="es-ES" sz="2400" dirty="0"/>
        </a:p>
      </dgm:t>
    </dgm:pt>
    <dgm:pt modelId="{FED94673-C97F-4AFD-8A04-B146E2C29FEA}" type="parTrans" cxnId="{62F70CE3-DE8B-4BF6-A4CF-7C62AD30D11D}">
      <dgm:prSet/>
      <dgm:spPr/>
      <dgm:t>
        <a:bodyPr/>
        <a:lstStyle/>
        <a:p>
          <a:endParaRPr lang="es-ES"/>
        </a:p>
      </dgm:t>
    </dgm:pt>
    <dgm:pt modelId="{280AEF7D-6DED-4B59-8BEA-97F618AE7E36}" type="sibTrans" cxnId="{62F70CE3-DE8B-4BF6-A4CF-7C62AD30D11D}">
      <dgm:prSet/>
      <dgm:spPr/>
      <dgm:t>
        <a:bodyPr/>
        <a:lstStyle/>
        <a:p>
          <a:endParaRPr lang="es-ES"/>
        </a:p>
      </dgm:t>
    </dgm:pt>
    <dgm:pt modelId="{6EF79CD8-7AD7-440A-AF2A-62C33DE152F0}">
      <dgm:prSet phldrT="[Texto]"/>
      <dgm:spPr/>
      <dgm:t>
        <a:bodyPr/>
        <a:lstStyle/>
        <a:p>
          <a:r>
            <a:rPr lang="es-ES" dirty="0"/>
            <a:t>Producto</a:t>
          </a:r>
        </a:p>
      </dgm:t>
    </dgm:pt>
    <dgm:pt modelId="{9234E95A-BE06-4596-B933-1F063BF84A88}" type="parTrans" cxnId="{4C21250A-5526-4147-B70C-80E7F46973CD}">
      <dgm:prSet/>
      <dgm:spPr/>
      <dgm:t>
        <a:bodyPr/>
        <a:lstStyle/>
        <a:p>
          <a:endParaRPr lang="es-ES"/>
        </a:p>
      </dgm:t>
    </dgm:pt>
    <dgm:pt modelId="{65A40228-7FF2-4E68-AA84-EE7A444C6A0A}" type="sibTrans" cxnId="{4C21250A-5526-4147-B70C-80E7F46973CD}">
      <dgm:prSet/>
      <dgm:spPr/>
      <dgm:t>
        <a:bodyPr/>
        <a:lstStyle/>
        <a:p>
          <a:endParaRPr lang="es-ES"/>
        </a:p>
      </dgm:t>
    </dgm:pt>
    <dgm:pt modelId="{93033E9E-421A-4820-8049-E6B789D36572}">
      <dgm:prSet phldrT="[Texto]" custT="1"/>
      <dgm:spPr/>
      <dgm:t>
        <a:bodyPr/>
        <a:lstStyle/>
        <a:p>
          <a:r>
            <a:rPr lang="es-ES" sz="2400" dirty="0"/>
            <a:t>entero c = 3*3=9;</a:t>
          </a:r>
        </a:p>
      </dgm:t>
    </dgm:pt>
    <dgm:pt modelId="{284F9557-078F-4AAE-8DFD-D747119AC430}" type="parTrans" cxnId="{077409DD-D725-47FF-B35E-F1867E7A736F}">
      <dgm:prSet/>
      <dgm:spPr/>
      <dgm:t>
        <a:bodyPr/>
        <a:lstStyle/>
        <a:p>
          <a:endParaRPr lang="es-ES"/>
        </a:p>
      </dgm:t>
    </dgm:pt>
    <dgm:pt modelId="{8F4E0E02-C185-4304-AE13-F163EF51B128}" type="sibTrans" cxnId="{077409DD-D725-47FF-B35E-F1867E7A736F}">
      <dgm:prSet/>
      <dgm:spPr/>
      <dgm:t>
        <a:bodyPr/>
        <a:lstStyle/>
        <a:p>
          <a:endParaRPr lang="es-ES"/>
        </a:p>
      </dgm:t>
    </dgm:pt>
    <dgm:pt modelId="{C42BF56F-B0F1-42A6-9AC8-F20881051F6B}">
      <dgm:prSet phldrT="[Texto]" custT="1"/>
      <dgm:spPr/>
      <dgm:t>
        <a:bodyPr/>
        <a:lstStyle/>
        <a:p>
          <a:r>
            <a:rPr lang="es-ES" sz="2400" dirty="0"/>
            <a:t>entero a = 5+6 = 11;</a:t>
          </a:r>
          <a:br>
            <a:rPr lang="es-ES" sz="2400" dirty="0"/>
          </a:br>
          <a:endParaRPr lang="es-ES" sz="2400" dirty="0"/>
        </a:p>
      </dgm:t>
    </dgm:pt>
    <dgm:pt modelId="{B71BE692-0694-4741-997E-914A05B9E894}" type="sibTrans" cxnId="{F4775D8C-CA5D-459F-A54B-CD9CCC8A2C9D}">
      <dgm:prSet/>
      <dgm:spPr/>
      <dgm:t>
        <a:bodyPr/>
        <a:lstStyle/>
        <a:p>
          <a:endParaRPr lang="es-ES"/>
        </a:p>
      </dgm:t>
    </dgm:pt>
    <dgm:pt modelId="{91168D7F-6A57-42D4-9698-3C0D8F448855}" type="parTrans" cxnId="{F4775D8C-CA5D-459F-A54B-CD9CCC8A2C9D}">
      <dgm:prSet/>
      <dgm:spPr/>
      <dgm:t>
        <a:bodyPr/>
        <a:lstStyle/>
        <a:p>
          <a:endParaRPr lang="es-ES"/>
        </a:p>
      </dgm:t>
    </dgm:pt>
    <dgm:pt modelId="{0A6DDB31-A9A7-4478-816E-7E937A131069}" type="pres">
      <dgm:prSet presAssocID="{E359799F-A959-47EB-BA30-3B4938063C9D}" presName="Name0" presStyleCnt="0">
        <dgm:presLayoutVars>
          <dgm:dir/>
          <dgm:animLvl val="lvl"/>
          <dgm:resizeHandles val="exact"/>
        </dgm:presLayoutVars>
      </dgm:prSet>
      <dgm:spPr/>
    </dgm:pt>
    <dgm:pt modelId="{36842A48-F0EC-4335-A403-E58591E04169}" type="pres">
      <dgm:prSet presAssocID="{7E116782-EE64-4894-B454-F862C450B44B}" presName="composite" presStyleCnt="0"/>
      <dgm:spPr/>
    </dgm:pt>
    <dgm:pt modelId="{0FA4AFB1-1697-4DBF-ABBE-352A0BBBFFE4}" type="pres">
      <dgm:prSet presAssocID="{7E116782-EE64-4894-B454-F862C450B44B}" presName="parTx" presStyleLbl="alignNode1" presStyleIdx="0" presStyleCnt="3" custLinFactNeighborX="-19409" custLinFactNeighborY="-1471">
        <dgm:presLayoutVars>
          <dgm:chMax val="0"/>
          <dgm:chPref val="0"/>
          <dgm:bulletEnabled val="1"/>
        </dgm:presLayoutVars>
      </dgm:prSet>
      <dgm:spPr/>
    </dgm:pt>
    <dgm:pt modelId="{868986E1-2CDA-40DF-BB08-3A74BB6EE738}" type="pres">
      <dgm:prSet presAssocID="{7E116782-EE64-4894-B454-F862C450B44B}" presName="desTx" presStyleLbl="alignAccFollowNode1" presStyleIdx="0" presStyleCnt="3">
        <dgm:presLayoutVars>
          <dgm:bulletEnabled val="1"/>
        </dgm:presLayoutVars>
      </dgm:prSet>
      <dgm:spPr/>
    </dgm:pt>
    <dgm:pt modelId="{8714364B-C2A4-44E0-8B56-45145A8107BC}" type="pres">
      <dgm:prSet presAssocID="{F70C0A7E-7F72-4FCC-BB61-A14E0446AEAE}" presName="space" presStyleCnt="0"/>
      <dgm:spPr/>
    </dgm:pt>
    <dgm:pt modelId="{1DEDE35C-3DA0-4645-9420-BC0757AD92D5}" type="pres">
      <dgm:prSet presAssocID="{FFCE6EC4-8C08-4556-B816-ED2B0486DD84}" presName="composite" presStyleCnt="0"/>
      <dgm:spPr/>
    </dgm:pt>
    <dgm:pt modelId="{BF75C198-DD9C-4785-8914-7B96BA2645B1}" type="pres">
      <dgm:prSet presAssocID="{FFCE6EC4-8C08-4556-B816-ED2B0486DD84}" presName="parTx" presStyleLbl="alignNode1" presStyleIdx="1" presStyleCnt="3">
        <dgm:presLayoutVars>
          <dgm:chMax val="0"/>
          <dgm:chPref val="0"/>
          <dgm:bulletEnabled val="1"/>
        </dgm:presLayoutVars>
      </dgm:prSet>
      <dgm:spPr/>
    </dgm:pt>
    <dgm:pt modelId="{8FA37658-D849-40F9-8B65-D4ADFF061D2E}" type="pres">
      <dgm:prSet presAssocID="{FFCE6EC4-8C08-4556-B816-ED2B0486DD84}" presName="desTx" presStyleLbl="alignAccFollowNode1" presStyleIdx="1" presStyleCnt="3">
        <dgm:presLayoutVars>
          <dgm:bulletEnabled val="1"/>
        </dgm:presLayoutVars>
      </dgm:prSet>
      <dgm:spPr/>
    </dgm:pt>
    <dgm:pt modelId="{F90EAFA4-65FE-4EC0-A66F-6690E3A5A3DD}" type="pres">
      <dgm:prSet presAssocID="{6A7A188D-F137-4BDA-8644-A52555357ED9}" presName="space" presStyleCnt="0"/>
      <dgm:spPr/>
    </dgm:pt>
    <dgm:pt modelId="{A3588668-A296-4E43-881F-9DEB2D23F0FC}" type="pres">
      <dgm:prSet presAssocID="{6EF79CD8-7AD7-440A-AF2A-62C33DE152F0}" presName="composite" presStyleCnt="0"/>
      <dgm:spPr/>
    </dgm:pt>
    <dgm:pt modelId="{C08D4980-3705-4E91-92C2-7571AD5D6217}" type="pres">
      <dgm:prSet presAssocID="{6EF79CD8-7AD7-440A-AF2A-62C33DE152F0}" presName="parTx" presStyleLbl="alignNode1" presStyleIdx="2" presStyleCnt="3">
        <dgm:presLayoutVars>
          <dgm:chMax val="0"/>
          <dgm:chPref val="0"/>
          <dgm:bulletEnabled val="1"/>
        </dgm:presLayoutVars>
      </dgm:prSet>
      <dgm:spPr/>
    </dgm:pt>
    <dgm:pt modelId="{4511A44A-BCCE-432A-9EC6-8F0FB2A5CC54}" type="pres">
      <dgm:prSet presAssocID="{6EF79CD8-7AD7-440A-AF2A-62C33DE152F0}" presName="desTx" presStyleLbl="alignAccFollowNode1" presStyleIdx="2" presStyleCnt="3">
        <dgm:presLayoutVars>
          <dgm:bulletEnabled val="1"/>
        </dgm:presLayoutVars>
      </dgm:prSet>
      <dgm:spPr/>
    </dgm:pt>
  </dgm:ptLst>
  <dgm:cxnLst>
    <dgm:cxn modelId="{0255E801-9377-4706-B642-C72ED763B675}" type="presOf" srcId="{6EF79CD8-7AD7-440A-AF2A-62C33DE152F0}" destId="{C08D4980-3705-4E91-92C2-7571AD5D6217}" srcOrd="0" destOrd="0" presId="urn:microsoft.com/office/officeart/2005/8/layout/hList1"/>
    <dgm:cxn modelId="{4C21250A-5526-4147-B70C-80E7F46973CD}" srcId="{E359799F-A959-47EB-BA30-3B4938063C9D}" destId="{6EF79CD8-7AD7-440A-AF2A-62C33DE152F0}" srcOrd="2" destOrd="0" parTransId="{9234E95A-BE06-4596-B933-1F063BF84A88}" sibTransId="{65A40228-7FF2-4E68-AA84-EE7A444C6A0A}"/>
    <dgm:cxn modelId="{52D03B0E-1C41-4428-921A-FFD06828030F}" type="presOf" srcId="{93033E9E-421A-4820-8049-E6B789D36572}" destId="{4511A44A-BCCE-432A-9EC6-8F0FB2A5CC54}" srcOrd="0" destOrd="0" presId="urn:microsoft.com/office/officeart/2005/8/layout/hList1"/>
    <dgm:cxn modelId="{8017FF13-C6D8-4319-AB1F-1473BC2111F1}" type="presOf" srcId="{C42BF56F-B0F1-42A6-9AC8-F20881051F6B}" destId="{868986E1-2CDA-40DF-BB08-3A74BB6EE738}" srcOrd="0" destOrd="0" presId="urn:microsoft.com/office/officeart/2005/8/layout/hList1"/>
    <dgm:cxn modelId="{90B70870-7E0D-49CF-9ED6-6CBC5A10B623}" type="presOf" srcId="{FFCE6EC4-8C08-4556-B816-ED2B0486DD84}" destId="{BF75C198-DD9C-4785-8914-7B96BA2645B1}" srcOrd="0" destOrd="0" presId="urn:microsoft.com/office/officeart/2005/8/layout/hList1"/>
    <dgm:cxn modelId="{F4775D8C-CA5D-459F-A54B-CD9CCC8A2C9D}" srcId="{7E116782-EE64-4894-B454-F862C450B44B}" destId="{C42BF56F-B0F1-42A6-9AC8-F20881051F6B}" srcOrd="0" destOrd="0" parTransId="{91168D7F-6A57-42D4-9698-3C0D8F448855}" sibTransId="{B71BE692-0694-4741-997E-914A05B9E894}"/>
    <dgm:cxn modelId="{22E13D95-34D5-4303-AD2C-2633A1972B79}" type="presOf" srcId="{8F4449E3-C98C-4D52-9E72-16D3E54F7417}" destId="{8FA37658-D849-40F9-8B65-D4ADFF061D2E}" srcOrd="0" destOrd="0" presId="urn:microsoft.com/office/officeart/2005/8/layout/hList1"/>
    <dgm:cxn modelId="{2C1480AF-2A3D-4785-8DF3-5B291A2B7FE2}" type="presOf" srcId="{7E116782-EE64-4894-B454-F862C450B44B}" destId="{0FA4AFB1-1697-4DBF-ABBE-352A0BBBFFE4}" srcOrd="0" destOrd="0" presId="urn:microsoft.com/office/officeart/2005/8/layout/hList1"/>
    <dgm:cxn modelId="{E6D3A2B4-34FE-4712-81FD-2DB289813C6B}" srcId="{E359799F-A959-47EB-BA30-3B4938063C9D}" destId="{7E116782-EE64-4894-B454-F862C450B44B}" srcOrd="0" destOrd="0" parTransId="{810E7D94-4E66-4827-B8C4-82817727D751}" sibTransId="{F70C0A7E-7F72-4FCC-BB61-A14E0446AEAE}"/>
    <dgm:cxn modelId="{CBF74CC2-A930-4017-B5BF-E04CF6B50066}" srcId="{E359799F-A959-47EB-BA30-3B4938063C9D}" destId="{FFCE6EC4-8C08-4556-B816-ED2B0486DD84}" srcOrd="1" destOrd="0" parTransId="{A12F7A6C-2442-4A6D-8190-EECBD19884A3}" sibTransId="{6A7A188D-F137-4BDA-8644-A52555357ED9}"/>
    <dgm:cxn modelId="{077409DD-D725-47FF-B35E-F1867E7A736F}" srcId="{6EF79CD8-7AD7-440A-AF2A-62C33DE152F0}" destId="{93033E9E-421A-4820-8049-E6B789D36572}" srcOrd="0" destOrd="0" parTransId="{284F9557-078F-4AAE-8DFD-D747119AC430}" sibTransId="{8F4E0E02-C185-4304-AE13-F163EF51B128}"/>
    <dgm:cxn modelId="{94CF4BE1-D46C-4C68-B4DC-F396B387C4CB}" type="presOf" srcId="{E359799F-A959-47EB-BA30-3B4938063C9D}" destId="{0A6DDB31-A9A7-4478-816E-7E937A131069}" srcOrd="0" destOrd="0" presId="urn:microsoft.com/office/officeart/2005/8/layout/hList1"/>
    <dgm:cxn modelId="{62F70CE3-DE8B-4BF6-A4CF-7C62AD30D11D}" srcId="{FFCE6EC4-8C08-4556-B816-ED2B0486DD84}" destId="{8F4449E3-C98C-4D52-9E72-16D3E54F7417}" srcOrd="0" destOrd="0" parTransId="{FED94673-C97F-4AFD-8A04-B146E2C29FEA}" sibTransId="{280AEF7D-6DED-4B59-8BEA-97F618AE7E36}"/>
    <dgm:cxn modelId="{E4E68022-A6B4-4EAD-9B29-807697B0300F}" type="presParOf" srcId="{0A6DDB31-A9A7-4478-816E-7E937A131069}" destId="{36842A48-F0EC-4335-A403-E58591E04169}" srcOrd="0" destOrd="0" presId="urn:microsoft.com/office/officeart/2005/8/layout/hList1"/>
    <dgm:cxn modelId="{47BEC678-859B-4A07-8DBE-26882A1658E7}" type="presParOf" srcId="{36842A48-F0EC-4335-A403-E58591E04169}" destId="{0FA4AFB1-1697-4DBF-ABBE-352A0BBBFFE4}" srcOrd="0" destOrd="0" presId="urn:microsoft.com/office/officeart/2005/8/layout/hList1"/>
    <dgm:cxn modelId="{C01A6596-32FE-4302-AA31-4E3C1EC43363}" type="presParOf" srcId="{36842A48-F0EC-4335-A403-E58591E04169}" destId="{868986E1-2CDA-40DF-BB08-3A74BB6EE738}" srcOrd="1" destOrd="0" presId="urn:microsoft.com/office/officeart/2005/8/layout/hList1"/>
    <dgm:cxn modelId="{8ECA317F-BC07-4470-BF9A-8B135F2CE1D1}" type="presParOf" srcId="{0A6DDB31-A9A7-4478-816E-7E937A131069}" destId="{8714364B-C2A4-44E0-8B56-45145A8107BC}" srcOrd="1" destOrd="0" presId="urn:microsoft.com/office/officeart/2005/8/layout/hList1"/>
    <dgm:cxn modelId="{51878FED-2E79-4385-96EC-733A50396880}" type="presParOf" srcId="{0A6DDB31-A9A7-4478-816E-7E937A131069}" destId="{1DEDE35C-3DA0-4645-9420-BC0757AD92D5}" srcOrd="2" destOrd="0" presId="urn:microsoft.com/office/officeart/2005/8/layout/hList1"/>
    <dgm:cxn modelId="{0119348E-53C8-48E6-8779-BDC04E965210}" type="presParOf" srcId="{1DEDE35C-3DA0-4645-9420-BC0757AD92D5}" destId="{BF75C198-DD9C-4785-8914-7B96BA2645B1}" srcOrd="0" destOrd="0" presId="urn:microsoft.com/office/officeart/2005/8/layout/hList1"/>
    <dgm:cxn modelId="{D03CA1A9-3E89-4E10-8403-23E7D0088886}" type="presParOf" srcId="{1DEDE35C-3DA0-4645-9420-BC0757AD92D5}" destId="{8FA37658-D849-40F9-8B65-D4ADFF061D2E}" srcOrd="1" destOrd="0" presId="urn:microsoft.com/office/officeart/2005/8/layout/hList1"/>
    <dgm:cxn modelId="{D6282208-C313-4902-BB27-F3AC29A67675}" type="presParOf" srcId="{0A6DDB31-A9A7-4478-816E-7E937A131069}" destId="{F90EAFA4-65FE-4EC0-A66F-6690E3A5A3DD}" srcOrd="3" destOrd="0" presId="urn:microsoft.com/office/officeart/2005/8/layout/hList1"/>
    <dgm:cxn modelId="{5543C8AD-59D0-4B23-8EEF-4487D1CBEA04}" type="presParOf" srcId="{0A6DDB31-A9A7-4478-816E-7E937A131069}" destId="{A3588668-A296-4E43-881F-9DEB2D23F0FC}" srcOrd="4" destOrd="0" presId="urn:microsoft.com/office/officeart/2005/8/layout/hList1"/>
    <dgm:cxn modelId="{DB2D0BAB-1BDB-47D0-81E4-BC59E0D976E6}" type="presParOf" srcId="{A3588668-A296-4E43-881F-9DEB2D23F0FC}" destId="{C08D4980-3705-4E91-92C2-7571AD5D6217}" srcOrd="0" destOrd="0" presId="urn:microsoft.com/office/officeart/2005/8/layout/hList1"/>
    <dgm:cxn modelId="{D559DCD5-9EDA-4D4F-8BBF-5DCC281F26E2}" type="presParOf" srcId="{A3588668-A296-4E43-881F-9DEB2D23F0FC}" destId="{4511A44A-BCCE-432A-9EC6-8F0FB2A5CC5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1560D2-FC72-4EC5-A07C-F02AE86E7A2C}"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S"/>
        </a:p>
      </dgm:t>
    </dgm:pt>
    <dgm:pt modelId="{160DFED8-465A-46D6-8442-C2492EE9DEF8}">
      <dgm:prSet phldrT="[Texto]" custT="1"/>
      <dgm:spPr/>
      <dgm:t>
        <a:bodyPr/>
        <a:lstStyle/>
        <a:p>
          <a:r>
            <a:rPr lang="es-ES" sz="2000" dirty="0"/>
            <a:t>División</a:t>
          </a:r>
        </a:p>
      </dgm:t>
    </dgm:pt>
    <dgm:pt modelId="{68A4612E-505A-440B-B08B-AD09F9E413B6}" type="parTrans" cxnId="{185DC492-A15F-4E14-B94B-2984C6A5D552}">
      <dgm:prSet/>
      <dgm:spPr/>
      <dgm:t>
        <a:bodyPr/>
        <a:lstStyle/>
        <a:p>
          <a:endParaRPr lang="es-ES"/>
        </a:p>
      </dgm:t>
    </dgm:pt>
    <dgm:pt modelId="{F05EB882-1FD8-4E80-8119-2A5F8F7E7A94}" type="sibTrans" cxnId="{185DC492-A15F-4E14-B94B-2984C6A5D552}">
      <dgm:prSet/>
      <dgm:spPr/>
      <dgm:t>
        <a:bodyPr/>
        <a:lstStyle/>
        <a:p>
          <a:endParaRPr lang="es-ES"/>
        </a:p>
      </dgm:t>
    </dgm:pt>
    <dgm:pt modelId="{DA4AD55B-6E25-4849-AC36-EC95383704A9}">
      <dgm:prSet phldrT="[Texto]" custT="1"/>
      <dgm:spPr/>
      <dgm:t>
        <a:bodyPr/>
        <a:lstStyle/>
        <a:p>
          <a:r>
            <a:rPr lang="es-ES" sz="2400" dirty="0"/>
            <a:t>flotante d = 40/10 = 4.0</a:t>
          </a:r>
          <a:r>
            <a:rPr lang="es-ES" sz="2600" dirty="0"/>
            <a:t>;</a:t>
          </a:r>
        </a:p>
      </dgm:t>
    </dgm:pt>
    <dgm:pt modelId="{6D36B4D9-E876-4A41-B3D7-812A8B3FFC85}" type="parTrans" cxnId="{81CA3CD8-4F2A-4D6B-8B7F-5F50EDBCA681}">
      <dgm:prSet/>
      <dgm:spPr/>
      <dgm:t>
        <a:bodyPr/>
        <a:lstStyle/>
        <a:p>
          <a:endParaRPr lang="es-ES"/>
        </a:p>
      </dgm:t>
    </dgm:pt>
    <dgm:pt modelId="{9BEE2629-07C0-4DB2-A593-28D318349993}" type="sibTrans" cxnId="{81CA3CD8-4F2A-4D6B-8B7F-5F50EDBCA681}">
      <dgm:prSet/>
      <dgm:spPr/>
      <dgm:t>
        <a:bodyPr/>
        <a:lstStyle/>
        <a:p>
          <a:endParaRPr lang="es-ES"/>
        </a:p>
      </dgm:t>
    </dgm:pt>
    <dgm:pt modelId="{9CF53EFE-2F23-4644-8D92-E0B1CA23CB4F}">
      <dgm:prSet phldrT="[Texto]" custT="1"/>
      <dgm:spPr/>
      <dgm:t>
        <a:bodyPr/>
        <a:lstStyle/>
        <a:p>
          <a:r>
            <a:rPr lang="es-ES" sz="2000" dirty="0"/>
            <a:t>Resto</a:t>
          </a:r>
        </a:p>
      </dgm:t>
    </dgm:pt>
    <dgm:pt modelId="{2CD44473-C2C1-45C1-B4DA-553FA0E8B22C}" type="parTrans" cxnId="{A508846B-9DD6-4F15-85F0-B9639DE825E8}">
      <dgm:prSet/>
      <dgm:spPr/>
      <dgm:t>
        <a:bodyPr/>
        <a:lstStyle/>
        <a:p>
          <a:endParaRPr lang="es-ES"/>
        </a:p>
      </dgm:t>
    </dgm:pt>
    <dgm:pt modelId="{B3D4D15E-F2B5-4BE4-944C-F7F515CD0BCB}" type="sibTrans" cxnId="{A508846B-9DD6-4F15-85F0-B9639DE825E8}">
      <dgm:prSet/>
      <dgm:spPr/>
      <dgm:t>
        <a:bodyPr/>
        <a:lstStyle/>
        <a:p>
          <a:endParaRPr lang="es-ES"/>
        </a:p>
      </dgm:t>
    </dgm:pt>
    <dgm:pt modelId="{F55DB04B-B0B8-4B33-A462-EFD0B70F4299}">
      <dgm:prSet phldrT="[Texto]" custT="1"/>
      <dgm:spPr/>
      <dgm:t>
        <a:bodyPr/>
        <a:lstStyle/>
        <a:p>
          <a:r>
            <a:rPr lang="es-ES" sz="2400" dirty="0"/>
            <a:t>entero e= 50 % 8=2;</a:t>
          </a:r>
        </a:p>
      </dgm:t>
    </dgm:pt>
    <dgm:pt modelId="{0C90AED8-09F8-4027-952E-2D82D2016CC6}" type="parTrans" cxnId="{7B234500-E01C-4D31-AD95-C8791C0585AC}">
      <dgm:prSet/>
      <dgm:spPr/>
      <dgm:t>
        <a:bodyPr/>
        <a:lstStyle/>
        <a:p>
          <a:endParaRPr lang="es-ES"/>
        </a:p>
      </dgm:t>
    </dgm:pt>
    <dgm:pt modelId="{17369BAE-CAF8-4E2E-B871-DCFC9D936E2E}" type="sibTrans" cxnId="{7B234500-E01C-4D31-AD95-C8791C0585AC}">
      <dgm:prSet/>
      <dgm:spPr/>
      <dgm:t>
        <a:bodyPr/>
        <a:lstStyle/>
        <a:p>
          <a:endParaRPr lang="es-ES"/>
        </a:p>
      </dgm:t>
    </dgm:pt>
    <dgm:pt modelId="{6968F775-2705-4574-8AFA-DEE5B780CFBF}" type="pres">
      <dgm:prSet presAssocID="{871560D2-FC72-4EC5-A07C-F02AE86E7A2C}" presName="Name0" presStyleCnt="0">
        <dgm:presLayoutVars>
          <dgm:dir/>
          <dgm:animLvl val="lvl"/>
          <dgm:resizeHandles val="exact"/>
        </dgm:presLayoutVars>
      </dgm:prSet>
      <dgm:spPr/>
    </dgm:pt>
    <dgm:pt modelId="{92FE7CBE-B995-47C9-BCD1-F6069DA4FFE4}" type="pres">
      <dgm:prSet presAssocID="{160DFED8-465A-46D6-8442-C2492EE9DEF8}" presName="composite" presStyleCnt="0"/>
      <dgm:spPr/>
    </dgm:pt>
    <dgm:pt modelId="{84B8770A-1F21-4C96-9A1C-C2227E64BD60}" type="pres">
      <dgm:prSet presAssocID="{160DFED8-465A-46D6-8442-C2492EE9DEF8}" presName="parTx" presStyleLbl="alignNode1" presStyleIdx="0" presStyleCnt="2">
        <dgm:presLayoutVars>
          <dgm:chMax val="0"/>
          <dgm:chPref val="0"/>
          <dgm:bulletEnabled val="1"/>
        </dgm:presLayoutVars>
      </dgm:prSet>
      <dgm:spPr/>
    </dgm:pt>
    <dgm:pt modelId="{44440FEC-E092-4CDD-B31E-6AB16A6DCA42}" type="pres">
      <dgm:prSet presAssocID="{160DFED8-465A-46D6-8442-C2492EE9DEF8}" presName="desTx" presStyleLbl="alignAccFollowNode1" presStyleIdx="0" presStyleCnt="2">
        <dgm:presLayoutVars>
          <dgm:bulletEnabled val="1"/>
        </dgm:presLayoutVars>
      </dgm:prSet>
      <dgm:spPr/>
    </dgm:pt>
    <dgm:pt modelId="{0FB93FBB-E65A-4067-8DA2-CAC65AEA69C1}" type="pres">
      <dgm:prSet presAssocID="{F05EB882-1FD8-4E80-8119-2A5F8F7E7A94}" presName="space" presStyleCnt="0"/>
      <dgm:spPr/>
    </dgm:pt>
    <dgm:pt modelId="{D0CC58C4-F7BD-49D0-A29C-F5DF1C76F3DB}" type="pres">
      <dgm:prSet presAssocID="{9CF53EFE-2F23-4644-8D92-E0B1CA23CB4F}" presName="composite" presStyleCnt="0"/>
      <dgm:spPr/>
    </dgm:pt>
    <dgm:pt modelId="{5FA66629-3F33-4D41-BAD7-5E1056C10379}" type="pres">
      <dgm:prSet presAssocID="{9CF53EFE-2F23-4644-8D92-E0B1CA23CB4F}" presName="parTx" presStyleLbl="alignNode1" presStyleIdx="1" presStyleCnt="2">
        <dgm:presLayoutVars>
          <dgm:chMax val="0"/>
          <dgm:chPref val="0"/>
          <dgm:bulletEnabled val="1"/>
        </dgm:presLayoutVars>
      </dgm:prSet>
      <dgm:spPr/>
    </dgm:pt>
    <dgm:pt modelId="{08AF3413-852A-4FC3-A081-038CBC14585E}" type="pres">
      <dgm:prSet presAssocID="{9CF53EFE-2F23-4644-8D92-E0B1CA23CB4F}" presName="desTx" presStyleLbl="alignAccFollowNode1" presStyleIdx="1" presStyleCnt="2">
        <dgm:presLayoutVars>
          <dgm:bulletEnabled val="1"/>
        </dgm:presLayoutVars>
      </dgm:prSet>
      <dgm:spPr/>
    </dgm:pt>
  </dgm:ptLst>
  <dgm:cxnLst>
    <dgm:cxn modelId="{7B234500-E01C-4D31-AD95-C8791C0585AC}" srcId="{9CF53EFE-2F23-4644-8D92-E0B1CA23CB4F}" destId="{F55DB04B-B0B8-4B33-A462-EFD0B70F4299}" srcOrd="0" destOrd="0" parTransId="{0C90AED8-09F8-4027-952E-2D82D2016CC6}" sibTransId="{17369BAE-CAF8-4E2E-B871-DCFC9D936E2E}"/>
    <dgm:cxn modelId="{B415970C-A224-41CE-81A3-9142367EC06B}" type="presOf" srcId="{871560D2-FC72-4EC5-A07C-F02AE86E7A2C}" destId="{6968F775-2705-4574-8AFA-DEE5B780CFBF}" srcOrd="0" destOrd="0" presId="urn:microsoft.com/office/officeart/2005/8/layout/hList1"/>
    <dgm:cxn modelId="{3BA8D32B-195D-4AB0-BBBB-6A6BB8428426}" type="presOf" srcId="{9CF53EFE-2F23-4644-8D92-E0B1CA23CB4F}" destId="{5FA66629-3F33-4D41-BAD7-5E1056C10379}" srcOrd="0" destOrd="0" presId="urn:microsoft.com/office/officeart/2005/8/layout/hList1"/>
    <dgm:cxn modelId="{C2EB6633-6E22-464B-8958-7B9C01ECE981}" type="presOf" srcId="{160DFED8-465A-46D6-8442-C2492EE9DEF8}" destId="{84B8770A-1F21-4C96-9A1C-C2227E64BD60}" srcOrd="0" destOrd="0" presId="urn:microsoft.com/office/officeart/2005/8/layout/hList1"/>
    <dgm:cxn modelId="{CAA3EB62-733B-4C33-825B-9194C80FD3AB}" type="presOf" srcId="{DA4AD55B-6E25-4849-AC36-EC95383704A9}" destId="{44440FEC-E092-4CDD-B31E-6AB16A6DCA42}" srcOrd="0" destOrd="0" presId="urn:microsoft.com/office/officeart/2005/8/layout/hList1"/>
    <dgm:cxn modelId="{A508846B-9DD6-4F15-85F0-B9639DE825E8}" srcId="{871560D2-FC72-4EC5-A07C-F02AE86E7A2C}" destId="{9CF53EFE-2F23-4644-8D92-E0B1CA23CB4F}" srcOrd="1" destOrd="0" parTransId="{2CD44473-C2C1-45C1-B4DA-553FA0E8B22C}" sibTransId="{B3D4D15E-F2B5-4BE4-944C-F7F515CD0BCB}"/>
    <dgm:cxn modelId="{185DC492-A15F-4E14-B94B-2984C6A5D552}" srcId="{871560D2-FC72-4EC5-A07C-F02AE86E7A2C}" destId="{160DFED8-465A-46D6-8442-C2492EE9DEF8}" srcOrd="0" destOrd="0" parTransId="{68A4612E-505A-440B-B08B-AD09F9E413B6}" sibTransId="{F05EB882-1FD8-4E80-8119-2A5F8F7E7A94}"/>
    <dgm:cxn modelId="{202D6CC4-443F-42C0-B295-4F0FFA740AE9}" type="presOf" srcId="{F55DB04B-B0B8-4B33-A462-EFD0B70F4299}" destId="{08AF3413-852A-4FC3-A081-038CBC14585E}" srcOrd="0" destOrd="0" presId="urn:microsoft.com/office/officeart/2005/8/layout/hList1"/>
    <dgm:cxn modelId="{81CA3CD8-4F2A-4D6B-8B7F-5F50EDBCA681}" srcId="{160DFED8-465A-46D6-8442-C2492EE9DEF8}" destId="{DA4AD55B-6E25-4849-AC36-EC95383704A9}" srcOrd="0" destOrd="0" parTransId="{6D36B4D9-E876-4A41-B3D7-812A8B3FFC85}" sibTransId="{9BEE2629-07C0-4DB2-A593-28D318349993}"/>
    <dgm:cxn modelId="{8511AD2B-906C-44EB-BBAB-28118661D5E2}" type="presParOf" srcId="{6968F775-2705-4574-8AFA-DEE5B780CFBF}" destId="{92FE7CBE-B995-47C9-BCD1-F6069DA4FFE4}" srcOrd="0" destOrd="0" presId="urn:microsoft.com/office/officeart/2005/8/layout/hList1"/>
    <dgm:cxn modelId="{4DFD2EF2-8A4A-4FB7-8670-E783881AF329}" type="presParOf" srcId="{92FE7CBE-B995-47C9-BCD1-F6069DA4FFE4}" destId="{84B8770A-1F21-4C96-9A1C-C2227E64BD60}" srcOrd="0" destOrd="0" presId="urn:microsoft.com/office/officeart/2005/8/layout/hList1"/>
    <dgm:cxn modelId="{A0B141F5-EC38-4033-9A03-B6A1A543B0FE}" type="presParOf" srcId="{92FE7CBE-B995-47C9-BCD1-F6069DA4FFE4}" destId="{44440FEC-E092-4CDD-B31E-6AB16A6DCA42}" srcOrd="1" destOrd="0" presId="urn:microsoft.com/office/officeart/2005/8/layout/hList1"/>
    <dgm:cxn modelId="{C079F68B-E1AE-4C69-A975-B4B478A486F4}" type="presParOf" srcId="{6968F775-2705-4574-8AFA-DEE5B780CFBF}" destId="{0FB93FBB-E65A-4067-8DA2-CAC65AEA69C1}" srcOrd="1" destOrd="0" presId="urn:microsoft.com/office/officeart/2005/8/layout/hList1"/>
    <dgm:cxn modelId="{C84E1B04-9412-4C88-A5FB-B937E8D9830D}" type="presParOf" srcId="{6968F775-2705-4574-8AFA-DEE5B780CFBF}" destId="{D0CC58C4-F7BD-49D0-A29C-F5DF1C76F3DB}" srcOrd="2" destOrd="0" presId="urn:microsoft.com/office/officeart/2005/8/layout/hList1"/>
    <dgm:cxn modelId="{B09A068F-0A33-43A2-9C00-CCD096B38225}" type="presParOf" srcId="{D0CC58C4-F7BD-49D0-A29C-F5DF1C76F3DB}" destId="{5FA66629-3F33-4D41-BAD7-5E1056C10379}" srcOrd="0" destOrd="0" presId="urn:microsoft.com/office/officeart/2005/8/layout/hList1"/>
    <dgm:cxn modelId="{FCDC4907-EE3D-4C40-8DCF-5973BC2332CE}" type="presParOf" srcId="{D0CC58C4-F7BD-49D0-A29C-F5DF1C76F3DB}" destId="{08AF3413-852A-4FC3-A081-038CBC14585E}"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59799F-A959-47EB-BA30-3B4938063C9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7E116782-EE64-4894-B454-F862C450B44B}">
      <dgm:prSet phldrT="[Texto]" custT="1"/>
      <dgm:spPr/>
      <dgm:t>
        <a:bodyPr/>
        <a:lstStyle/>
        <a:p>
          <a:r>
            <a:rPr lang="es-ES" sz="2800" dirty="0"/>
            <a:t>++</a:t>
          </a:r>
        </a:p>
      </dgm:t>
    </dgm:pt>
    <dgm:pt modelId="{810E7D94-4E66-4827-B8C4-82817727D751}" type="parTrans" cxnId="{E6D3A2B4-34FE-4712-81FD-2DB289813C6B}">
      <dgm:prSet/>
      <dgm:spPr/>
      <dgm:t>
        <a:bodyPr/>
        <a:lstStyle/>
        <a:p>
          <a:endParaRPr lang="es-ES"/>
        </a:p>
      </dgm:t>
    </dgm:pt>
    <dgm:pt modelId="{F70C0A7E-7F72-4FCC-BB61-A14E0446AEAE}" type="sibTrans" cxnId="{E6D3A2B4-34FE-4712-81FD-2DB289813C6B}">
      <dgm:prSet/>
      <dgm:spPr/>
      <dgm:t>
        <a:bodyPr/>
        <a:lstStyle/>
        <a:p>
          <a:endParaRPr lang="es-ES"/>
        </a:p>
      </dgm:t>
    </dgm:pt>
    <dgm:pt modelId="{C42BF56F-B0F1-42A6-9AC8-F20881051F6B}">
      <dgm:prSet phldrT="[Texto]" custT="1"/>
      <dgm:spPr/>
      <dgm:t>
        <a:bodyPr/>
        <a:lstStyle/>
        <a:p>
          <a:r>
            <a:rPr lang="es-ES" sz="2400" dirty="0"/>
            <a:t>entero a = 5+6 = 11;</a:t>
          </a:r>
          <a:br>
            <a:rPr lang="es-ES" sz="2400" dirty="0"/>
          </a:br>
          <a:r>
            <a:rPr lang="es-ES" sz="2400" dirty="0"/>
            <a:t>a++;</a:t>
          </a:r>
          <a:br>
            <a:rPr lang="es-ES" sz="2400" dirty="0"/>
          </a:br>
          <a:r>
            <a:rPr lang="es-ES" sz="2400" dirty="0"/>
            <a:t>a=12</a:t>
          </a:r>
          <a:br>
            <a:rPr lang="es-ES" sz="2400" dirty="0"/>
          </a:br>
          <a:endParaRPr lang="es-ES" sz="2400" dirty="0"/>
        </a:p>
      </dgm:t>
    </dgm:pt>
    <dgm:pt modelId="{91168D7F-6A57-42D4-9698-3C0D8F448855}" type="parTrans" cxnId="{F4775D8C-CA5D-459F-A54B-CD9CCC8A2C9D}">
      <dgm:prSet/>
      <dgm:spPr/>
      <dgm:t>
        <a:bodyPr/>
        <a:lstStyle/>
        <a:p>
          <a:endParaRPr lang="es-ES"/>
        </a:p>
      </dgm:t>
    </dgm:pt>
    <dgm:pt modelId="{B71BE692-0694-4741-997E-914A05B9E894}" type="sibTrans" cxnId="{F4775D8C-CA5D-459F-A54B-CD9CCC8A2C9D}">
      <dgm:prSet/>
      <dgm:spPr/>
      <dgm:t>
        <a:bodyPr/>
        <a:lstStyle/>
        <a:p>
          <a:endParaRPr lang="es-ES"/>
        </a:p>
      </dgm:t>
    </dgm:pt>
    <dgm:pt modelId="{FFCE6EC4-8C08-4556-B816-ED2B0486DD84}">
      <dgm:prSet phldrT="[Texto]" custT="1"/>
      <dgm:spPr/>
      <dgm:t>
        <a:bodyPr/>
        <a:lstStyle/>
        <a:p>
          <a:r>
            <a:rPr lang="es-ES" sz="2800" dirty="0"/>
            <a:t>- -</a:t>
          </a:r>
        </a:p>
      </dgm:t>
    </dgm:pt>
    <dgm:pt modelId="{A12F7A6C-2442-4A6D-8190-EECBD19884A3}" type="parTrans" cxnId="{CBF74CC2-A930-4017-B5BF-E04CF6B50066}">
      <dgm:prSet/>
      <dgm:spPr/>
      <dgm:t>
        <a:bodyPr/>
        <a:lstStyle/>
        <a:p>
          <a:endParaRPr lang="es-ES"/>
        </a:p>
      </dgm:t>
    </dgm:pt>
    <dgm:pt modelId="{6A7A188D-F137-4BDA-8644-A52555357ED9}" type="sibTrans" cxnId="{CBF74CC2-A930-4017-B5BF-E04CF6B50066}">
      <dgm:prSet/>
      <dgm:spPr/>
      <dgm:t>
        <a:bodyPr/>
        <a:lstStyle/>
        <a:p>
          <a:endParaRPr lang="es-ES"/>
        </a:p>
      </dgm:t>
    </dgm:pt>
    <dgm:pt modelId="{8F4449E3-C98C-4D52-9E72-16D3E54F7417}">
      <dgm:prSet phldrT="[Texto]" custT="1"/>
      <dgm:spPr/>
      <dgm:t>
        <a:bodyPr/>
        <a:lstStyle/>
        <a:p>
          <a:r>
            <a:rPr lang="es-ES" sz="2400" dirty="0"/>
            <a:t>entero b = 15-4=11;</a:t>
          </a:r>
          <a:br>
            <a:rPr lang="es-ES" sz="2400" dirty="0"/>
          </a:br>
          <a:r>
            <a:rPr lang="es-ES" sz="2400" dirty="0"/>
            <a:t>b --;</a:t>
          </a:r>
          <a:br>
            <a:rPr lang="es-ES" sz="2400" dirty="0"/>
          </a:br>
          <a:r>
            <a:rPr lang="es-ES" sz="2400" dirty="0"/>
            <a:t>b=10</a:t>
          </a:r>
          <a:br>
            <a:rPr lang="es-ES" sz="2400" dirty="0"/>
          </a:br>
          <a:endParaRPr lang="es-ES" sz="2400" dirty="0"/>
        </a:p>
      </dgm:t>
    </dgm:pt>
    <dgm:pt modelId="{FED94673-C97F-4AFD-8A04-B146E2C29FEA}" type="parTrans" cxnId="{62F70CE3-DE8B-4BF6-A4CF-7C62AD30D11D}">
      <dgm:prSet/>
      <dgm:spPr/>
      <dgm:t>
        <a:bodyPr/>
        <a:lstStyle/>
        <a:p>
          <a:endParaRPr lang="es-ES"/>
        </a:p>
      </dgm:t>
    </dgm:pt>
    <dgm:pt modelId="{280AEF7D-6DED-4B59-8BEA-97F618AE7E36}" type="sibTrans" cxnId="{62F70CE3-DE8B-4BF6-A4CF-7C62AD30D11D}">
      <dgm:prSet/>
      <dgm:spPr/>
      <dgm:t>
        <a:bodyPr/>
        <a:lstStyle/>
        <a:p>
          <a:endParaRPr lang="es-ES"/>
        </a:p>
      </dgm:t>
    </dgm:pt>
    <dgm:pt modelId="{6EF79CD8-7AD7-440A-AF2A-62C33DE152F0}">
      <dgm:prSet phldrT="[Texto]" custT="1"/>
      <dgm:spPr/>
      <dgm:t>
        <a:bodyPr/>
        <a:lstStyle/>
        <a:p>
          <a:r>
            <a:rPr lang="es-ES" sz="2800" dirty="0"/>
            <a:t>!</a:t>
          </a:r>
        </a:p>
      </dgm:t>
    </dgm:pt>
    <dgm:pt modelId="{9234E95A-BE06-4596-B933-1F063BF84A88}" type="parTrans" cxnId="{4C21250A-5526-4147-B70C-80E7F46973CD}">
      <dgm:prSet/>
      <dgm:spPr/>
      <dgm:t>
        <a:bodyPr/>
        <a:lstStyle/>
        <a:p>
          <a:endParaRPr lang="es-ES"/>
        </a:p>
      </dgm:t>
    </dgm:pt>
    <dgm:pt modelId="{65A40228-7FF2-4E68-AA84-EE7A444C6A0A}" type="sibTrans" cxnId="{4C21250A-5526-4147-B70C-80E7F46973CD}">
      <dgm:prSet/>
      <dgm:spPr/>
      <dgm:t>
        <a:bodyPr/>
        <a:lstStyle/>
        <a:p>
          <a:endParaRPr lang="es-ES"/>
        </a:p>
      </dgm:t>
    </dgm:pt>
    <dgm:pt modelId="{93033E9E-421A-4820-8049-E6B789D36572}">
      <dgm:prSet phldrT="[Texto]" custT="1"/>
      <dgm:spPr/>
      <dgm:t>
        <a:bodyPr/>
        <a:lstStyle/>
        <a:p>
          <a:r>
            <a:rPr lang="es-ES" sz="2400" dirty="0"/>
            <a:t>booleano b=true;</a:t>
          </a:r>
          <a:br>
            <a:rPr lang="es-ES" sz="2400" dirty="0"/>
          </a:br>
          <a:r>
            <a:rPr lang="es-ES" sz="2400" dirty="0"/>
            <a:t>a = !b;</a:t>
          </a:r>
          <a:br>
            <a:rPr lang="es-ES" sz="2400" dirty="0"/>
          </a:br>
          <a:r>
            <a:rPr lang="es-ES" sz="2400" dirty="0"/>
            <a:t>a= false</a:t>
          </a:r>
        </a:p>
      </dgm:t>
    </dgm:pt>
    <dgm:pt modelId="{284F9557-078F-4AAE-8DFD-D747119AC430}" type="parTrans" cxnId="{077409DD-D725-47FF-B35E-F1867E7A736F}">
      <dgm:prSet/>
      <dgm:spPr/>
      <dgm:t>
        <a:bodyPr/>
        <a:lstStyle/>
        <a:p>
          <a:endParaRPr lang="es-ES"/>
        </a:p>
      </dgm:t>
    </dgm:pt>
    <dgm:pt modelId="{8F4E0E02-C185-4304-AE13-F163EF51B128}" type="sibTrans" cxnId="{077409DD-D725-47FF-B35E-F1867E7A736F}">
      <dgm:prSet/>
      <dgm:spPr/>
      <dgm:t>
        <a:bodyPr/>
        <a:lstStyle/>
        <a:p>
          <a:endParaRPr lang="es-ES"/>
        </a:p>
      </dgm:t>
    </dgm:pt>
    <dgm:pt modelId="{0A6DDB31-A9A7-4478-816E-7E937A131069}" type="pres">
      <dgm:prSet presAssocID="{E359799F-A959-47EB-BA30-3B4938063C9D}" presName="Name0" presStyleCnt="0">
        <dgm:presLayoutVars>
          <dgm:dir/>
          <dgm:animLvl val="lvl"/>
          <dgm:resizeHandles val="exact"/>
        </dgm:presLayoutVars>
      </dgm:prSet>
      <dgm:spPr/>
    </dgm:pt>
    <dgm:pt modelId="{36842A48-F0EC-4335-A403-E58591E04169}" type="pres">
      <dgm:prSet presAssocID="{7E116782-EE64-4894-B454-F862C450B44B}" presName="composite" presStyleCnt="0"/>
      <dgm:spPr/>
    </dgm:pt>
    <dgm:pt modelId="{0FA4AFB1-1697-4DBF-ABBE-352A0BBBFFE4}" type="pres">
      <dgm:prSet presAssocID="{7E116782-EE64-4894-B454-F862C450B44B}" presName="parTx" presStyleLbl="alignNode1" presStyleIdx="0" presStyleCnt="3" custLinFactNeighborX="-8606" custLinFactNeighborY="-198">
        <dgm:presLayoutVars>
          <dgm:chMax val="0"/>
          <dgm:chPref val="0"/>
          <dgm:bulletEnabled val="1"/>
        </dgm:presLayoutVars>
      </dgm:prSet>
      <dgm:spPr/>
    </dgm:pt>
    <dgm:pt modelId="{868986E1-2CDA-40DF-BB08-3A74BB6EE738}" type="pres">
      <dgm:prSet presAssocID="{7E116782-EE64-4894-B454-F862C450B44B}" presName="desTx" presStyleLbl="alignAccFollowNode1" presStyleIdx="0" presStyleCnt="3">
        <dgm:presLayoutVars>
          <dgm:bulletEnabled val="1"/>
        </dgm:presLayoutVars>
      </dgm:prSet>
      <dgm:spPr/>
    </dgm:pt>
    <dgm:pt modelId="{8714364B-C2A4-44E0-8B56-45145A8107BC}" type="pres">
      <dgm:prSet presAssocID="{F70C0A7E-7F72-4FCC-BB61-A14E0446AEAE}" presName="space" presStyleCnt="0"/>
      <dgm:spPr/>
    </dgm:pt>
    <dgm:pt modelId="{1DEDE35C-3DA0-4645-9420-BC0757AD92D5}" type="pres">
      <dgm:prSet presAssocID="{FFCE6EC4-8C08-4556-B816-ED2B0486DD84}" presName="composite" presStyleCnt="0"/>
      <dgm:spPr/>
    </dgm:pt>
    <dgm:pt modelId="{BF75C198-DD9C-4785-8914-7B96BA2645B1}" type="pres">
      <dgm:prSet presAssocID="{FFCE6EC4-8C08-4556-B816-ED2B0486DD84}" presName="parTx" presStyleLbl="alignNode1" presStyleIdx="1" presStyleCnt="3">
        <dgm:presLayoutVars>
          <dgm:chMax val="0"/>
          <dgm:chPref val="0"/>
          <dgm:bulletEnabled val="1"/>
        </dgm:presLayoutVars>
      </dgm:prSet>
      <dgm:spPr/>
    </dgm:pt>
    <dgm:pt modelId="{8FA37658-D849-40F9-8B65-D4ADFF061D2E}" type="pres">
      <dgm:prSet presAssocID="{FFCE6EC4-8C08-4556-B816-ED2B0486DD84}" presName="desTx" presStyleLbl="alignAccFollowNode1" presStyleIdx="1" presStyleCnt="3">
        <dgm:presLayoutVars>
          <dgm:bulletEnabled val="1"/>
        </dgm:presLayoutVars>
      </dgm:prSet>
      <dgm:spPr/>
    </dgm:pt>
    <dgm:pt modelId="{F90EAFA4-65FE-4EC0-A66F-6690E3A5A3DD}" type="pres">
      <dgm:prSet presAssocID="{6A7A188D-F137-4BDA-8644-A52555357ED9}" presName="space" presStyleCnt="0"/>
      <dgm:spPr/>
    </dgm:pt>
    <dgm:pt modelId="{A3588668-A296-4E43-881F-9DEB2D23F0FC}" type="pres">
      <dgm:prSet presAssocID="{6EF79CD8-7AD7-440A-AF2A-62C33DE152F0}" presName="composite" presStyleCnt="0"/>
      <dgm:spPr/>
    </dgm:pt>
    <dgm:pt modelId="{C08D4980-3705-4E91-92C2-7571AD5D6217}" type="pres">
      <dgm:prSet presAssocID="{6EF79CD8-7AD7-440A-AF2A-62C33DE152F0}" presName="parTx" presStyleLbl="alignNode1" presStyleIdx="2" presStyleCnt="3">
        <dgm:presLayoutVars>
          <dgm:chMax val="0"/>
          <dgm:chPref val="0"/>
          <dgm:bulletEnabled val="1"/>
        </dgm:presLayoutVars>
      </dgm:prSet>
      <dgm:spPr/>
    </dgm:pt>
    <dgm:pt modelId="{4511A44A-BCCE-432A-9EC6-8F0FB2A5CC54}" type="pres">
      <dgm:prSet presAssocID="{6EF79CD8-7AD7-440A-AF2A-62C33DE152F0}" presName="desTx" presStyleLbl="alignAccFollowNode1" presStyleIdx="2" presStyleCnt="3">
        <dgm:presLayoutVars>
          <dgm:bulletEnabled val="1"/>
        </dgm:presLayoutVars>
      </dgm:prSet>
      <dgm:spPr/>
    </dgm:pt>
  </dgm:ptLst>
  <dgm:cxnLst>
    <dgm:cxn modelId="{0255E801-9377-4706-B642-C72ED763B675}" type="presOf" srcId="{6EF79CD8-7AD7-440A-AF2A-62C33DE152F0}" destId="{C08D4980-3705-4E91-92C2-7571AD5D6217}" srcOrd="0" destOrd="0" presId="urn:microsoft.com/office/officeart/2005/8/layout/hList1"/>
    <dgm:cxn modelId="{4C21250A-5526-4147-B70C-80E7F46973CD}" srcId="{E359799F-A959-47EB-BA30-3B4938063C9D}" destId="{6EF79CD8-7AD7-440A-AF2A-62C33DE152F0}" srcOrd="2" destOrd="0" parTransId="{9234E95A-BE06-4596-B933-1F063BF84A88}" sibTransId="{65A40228-7FF2-4E68-AA84-EE7A444C6A0A}"/>
    <dgm:cxn modelId="{52D03B0E-1C41-4428-921A-FFD06828030F}" type="presOf" srcId="{93033E9E-421A-4820-8049-E6B789D36572}" destId="{4511A44A-BCCE-432A-9EC6-8F0FB2A5CC54}" srcOrd="0" destOrd="0" presId="urn:microsoft.com/office/officeart/2005/8/layout/hList1"/>
    <dgm:cxn modelId="{8017FF13-C6D8-4319-AB1F-1473BC2111F1}" type="presOf" srcId="{C42BF56F-B0F1-42A6-9AC8-F20881051F6B}" destId="{868986E1-2CDA-40DF-BB08-3A74BB6EE738}" srcOrd="0" destOrd="0" presId="urn:microsoft.com/office/officeart/2005/8/layout/hList1"/>
    <dgm:cxn modelId="{90B70870-7E0D-49CF-9ED6-6CBC5A10B623}" type="presOf" srcId="{FFCE6EC4-8C08-4556-B816-ED2B0486DD84}" destId="{BF75C198-DD9C-4785-8914-7B96BA2645B1}" srcOrd="0" destOrd="0" presId="urn:microsoft.com/office/officeart/2005/8/layout/hList1"/>
    <dgm:cxn modelId="{F4775D8C-CA5D-459F-A54B-CD9CCC8A2C9D}" srcId="{7E116782-EE64-4894-B454-F862C450B44B}" destId="{C42BF56F-B0F1-42A6-9AC8-F20881051F6B}" srcOrd="0" destOrd="0" parTransId="{91168D7F-6A57-42D4-9698-3C0D8F448855}" sibTransId="{B71BE692-0694-4741-997E-914A05B9E894}"/>
    <dgm:cxn modelId="{22E13D95-34D5-4303-AD2C-2633A1972B79}" type="presOf" srcId="{8F4449E3-C98C-4D52-9E72-16D3E54F7417}" destId="{8FA37658-D849-40F9-8B65-D4ADFF061D2E}" srcOrd="0" destOrd="0" presId="urn:microsoft.com/office/officeart/2005/8/layout/hList1"/>
    <dgm:cxn modelId="{2C1480AF-2A3D-4785-8DF3-5B291A2B7FE2}" type="presOf" srcId="{7E116782-EE64-4894-B454-F862C450B44B}" destId="{0FA4AFB1-1697-4DBF-ABBE-352A0BBBFFE4}" srcOrd="0" destOrd="0" presId="urn:microsoft.com/office/officeart/2005/8/layout/hList1"/>
    <dgm:cxn modelId="{E6D3A2B4-34FE-4712-81FD-2DB289813C6B}" srcId="{E359799F-A959-47EB-BA30-3B4938063C9D}" destId="{7E116782-EE64-4894-B454-F862C450B44B}" srcOrd="0" destOrd="0" parTransId="{810E7D94-4E66-4827-B8C4-82817727D751}" sibTransId="{F70C0A7E-7F72-4FCC-BB61-A14E0446AEAE}"/>
    <dgm:cxn modelId="{CBF74CC2-A930-4017-B5BF-E04CF6B50066}" srcId="{E359799F-A959-47EB-BA30-3B4938063C9D}" destId="{FFCE6EC4-8C08-4556-B816-ED2B0486DD84}" srcOrd="1" destOrd="0" parTransId="{A12F7A6C-2442-4A6D-8190-EECBD19884A3}" sibTransId="{6A7A188D-F137-4BDA-8644-A52555357ED9}"/>
    <dgm:cxn modelId="{077409DD-D725-47FF-B35E-F1867E7A736F}" srcId="{6EF79CD8-7AD7-440A-AF2A-62C33DE152F0}" destId="{93033E9E-421A-4820-8049-E6B789D36572}" srcOrd="0" destOrd="0" parTransId="{284F9557-078F-4AAE-8DFD-D747119AC430}" sibTransId="{8F4E0E02-C185-4304-AE13-F163EF51B128}"/>
    <dgm:cxn modelId="{94CF4BE1-D46C-4C68-B4DC-F396B387C4CB}" type="presOf" srcId="{E359799F-A959-47EB-BA30-3B4938063C9D}" destId="{0A6DDB31-A9A7-4478-816E-7E937A131069}" srcOrd="0" destOrd="0" presId="urn:microsoft.com/office/officeart/2005/8/layout/hList1"/>
    <dgm:cxn modelId="{62F70CE3-DE8B-4BF6-A4CF-7C62AD30D11D}" srcId="{FFCE6EC4-8C08-4556-B816-ED2B0486DD84}" destId="{8F4449E3-C98C-4D52-9E72-16D3E54F7417}" srcOrd="0" destOrd="0" parTransId="{FED94673-C97F-4AFD-8A04-B146E2C29FEA}" sibTransId="{280AEF7D-6DED-4B59-8BEA-97F618AE7E36}"/>
    <dgm:cxn modelId="{E4E68022-A6B4-4EAD-9B29-807697B0300F}" type="presParOf" srcId="{0A6DDB31-A9A7-4478-816E-7E937A131069}" destId="{36842A48-F0EC-4335-A403-E58591E04169}" srcOrd="0" destOrd="0" presId="urn:microsoft.com/office/officeart/2005/8/layout/hList1"/>
    <dgm:cxn modelId="{47BEC678-859B-4A07-8DBE-26882A1658E7}" type="presParOf" srcId="{36842A48-F0EC-4335-A403-E58591E04169}" destId="{0FA4AFB1-1697-4DBF-ABBE-352A0BBBFFE4}" srcOrd="0" destOrd="0" presId="urn:microsoft.com/office/officeart/2005/8/layout/hList1"/>
    <dgm:cxn modelId="{C01A6596-32FE-4302-AA31-4E3C1EC43363}" type="presParOf" srcId="{36842A48-F0EC-4335-A403-E58591E04169}" destId="{868986E1-2CDA-40DF-BB08-3A74BB6EE738}" srcOrd="1" destOrd="0" presId="urn:microsoft.com/office/officeart/2005/8/layout/hList1"/>
    <dgm:cxn modelId="{8ECA317F-BC07-4470-BF9A-8B135F2CE1D1}" type="presParOf" srcId="{0A6DDB31-A9A7-4478-816E-7E937A131069}" destId="{8714364B-C2A4-44E0-8B56-45145A8107BC}" srcOrd="1" destOrd="0" presId="urn:microsoft.com/office/officeart/2005/8/layout/hList1"/>
    <dgm:cxn modelId="{51878FED-2E79-4385-96EC-733A50396880}" type="presParOf" srcId="{0A6DDB31-A9A7-4478-816E-7E937A131069}" destId="{1DEDE35C-3DA0-4645-9420-BC0757AD92D5}" srcOrd="2" destOrd="0" presId="urn:microsoft.com/office/officeart/2005/8/layout/hList1"/>
    <dgm:cxn modelId="{0119348E-53C8-48E6-8779-BDC04E965210}" type="presParOf" srcId="{1DEDE35C-3DA0-4645-9420-BC0757AD92D5}" destId="{BF75C198-DD9C-4785-8914-7B96BA2645B1}" srcOrd="0" destOrd="0" presId="urn:microsoft.com/office/officeart/2005/8/layout/hList1"/>
    <dgm:cxn modelId="{D03CA1A9-3E89-4E10-8403-23E7D0088886}" type="presParOf" srcId="{1DEDE35C-3DA0-4645-9420-BC0757AD92D5}" destId="{8FA37658-D849-40F9-8B65-D4ADFF061D2E}" srcOrd="1" destOrd="0" presId="urn:microsoft.com/office/officeart/2005/8/layout/hList1"/>
    <dgm:cxn modelId="{D6282208-C313-4902-BB27-F3AC29A67675}" type="presParOf" srcId="{0A6DDB31-A9A7-4478-816E-7E937A131069}" destId="{F90EAFA4-65FE-4EC0-A66F-6690E3A5A3DD}" srcOrd="3" destOrd="0" presId="urn:microsoft.com/office/officeart/2005/8/layout/hList1"/>
    <dgm:cxn modelId="{5543C8AD-59D0-4B23-8EEF-4487D1CBEA04}" type="presParOf" srcId="{0A6DDB31-A9A7-4478-816E-7E937A131069}" destId="{A3588668-A296-4E43-881F-9DEB2D23F0FC}" srcOrd="4" destOrd="0" presId="urn:microsoft.com/office/officeart/2005/8/layout/hList1"/>
    <dgm:cxn modelId="{DB2D0BAB-1BDB-47D0-81E4-BC59E0D976E6}" type="presParOf" srcId="{A3588668-A296-4E43-881F-9DEB2D23F0FC}" destId="{C08D4980-3705-4E91-92C2-7571AD5D6217}" srcOrd="0" destOrd="0" presId="urn:microsoft.com/office/officeart/2005/8/layout/hList1"/>
    <dgm:cxn modelId="{D559DCD5-9EDA-4D4F-8BBF-5DCC281F26E2}" type="presParOf" srcId="{A3588668-A296-4E43-881F-9DEB2D23F0FC}" destId="{4511A44A-BCCE-432A-9EC6-8F0FB2A5CC5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3C8C1D-C9D0-4725-9ADF-6AA7CF75CE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1E546209-765F-4E41-967A-547BB84CC4A2}" type="pres">
      <dgm:prSet presAssocID="{783C8C1D-C9D0-4725-9ADF-6AA7CF75CEDC}" presName="linear" presStyleCnt="0">
        <dgm:presLayoutVars>
          <dgm:animLvl val="lvl"/>
          <dgm:resizeHandles val="exact"/>
        </dgm:presLayoutVars>
      </dgm:prSet>
      <dgm:spPr/>
    </dgm:pt>
  </dgm:ptLst>
  <dgm:cxnLst>
    <dgm:cxn modelId="{53CFFEBB-53AB-473A-A9EB-EE635D8C5C61}" type="presOf" srcId="{783C8C1D-C9D0-4725-9ADF-6AA7CF75CEDC}" destId="{1E546209-765F-4E41-967A-547BB84CC4A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A2BAC-FBE6-4B8C-B294-F93B86FE22BC}">
      <dsp:nvSpPr>
        <dsp:cNvPr id="0" name=""/>
        <dsp:cNvSpPr/>
      </dsp:nvSpPr>
      <dsp:spPr>
        <a:xfrm>
          <a:off x="0" y="5358"/>
          <a:ext cx="3672408" cy="6756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Byte</a:t>
          </a:r>
        </a:p>
      </dsp:txBody>
      <dsp:txXfrm>
        <a:off x="32984" y="38342"/>
        <a:ext cx="3606440" cy="609707"/>
      </dsp:txXfrm>
    </dsp:sp>
    <dsp:sp modelId="{63316957-98F9-4B36-B2A0-FF84A8BF03A8}">
      <dsp:nvSpPr>
        <dsp:cNvPr id="0" name=""/>
        <dsp:cNvSpPr/>
      </dsp:nvSpPr>
      <dsp:spPr>
        <a:xfrm>
          <a:off x="0" y="681033"/>
          <a:ext cx="367240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9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t>13 grados</a:t>
          </a:r>
        </a:p>
      </dsp:txBody>
      <dsp:txXfrm>
        <a:off x="0" y="681033"/>
        <a:ext cx="3672408" cy="347760"/>
      </dsp:txXfrm>
    </dsp:sp>
    <dsp:sp modelId="{8996F879-40B0-4FA5-91C6-5FDE73D7346E}">
      <dsp:nvSpPr>
        <dsp:cNvPr id="0" name=""/>
        <dsp:cNvSpPr/>
      </dsp:nvSpPr>
      <dsp:spPr>
        <a:xfrm>
          <a:off x="0" y="1028793"/>
          <a:ext cx="3672408" cy="67567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Short</a:t>
          </a:r>
        </a:p>
      </dsp:txBody>
      <dsp:txXfrm>
        <a:off x="32984" y="1061777"/>
        <a:ext cx="3606440" cy="609707"/>
      </dsp:txXfrm>
    </dsp:sp>
    <dsp:sp modelId="{E9FEECC7-1473-4C92-B908-01D8E30364E9}">
      <dsp:nvSpPr>
        <dsp:cNvPr id="0" name=""/>
        <dsp:cNvSpPr/>
      </dsp:nvSpPr>
      <dsp:spPr>
        <a:xfrm>
          <a:off x="0" y="1704468"/>
          <a:ext cx="367240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9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t>12 años</a:t>
          </a:r>
        </a:p>
      </dsp:txBody>
      <dsp:txXfrm>
        <a:off x="0" y="1704468"/>
        <a:ext cx="3672408" cy="347760"/>
      </dsp:txXfrm>
    </dsp:sp>
    <dsp:sp modelId="{1E217FB5-73D2-4C71-87AB-3C3AB2368049}">
      <dsp:nvSpPr>
        <dsp:cNvPr id="0" name=""/>
        <dsp:cNvSpPr/>
      </dsp:nvSpPr>
      <dsp:spPr>
        <a:xfrm>
          <a:off x="0" y="2052228"/>
          <a:ext cx="3672408" cy="6756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Entero</a:t>
          </a:r>
        </a:p>
      </dsp:txBody>
      <dsp:txXfrm>
        <a:off x="32984" y="2085212"/>
        <a:ext cx="3606440" cy="609707"/>
      </dsp:txXfrm>
    </dsp:sp>
    <dsp:sp modelId="{1770EBC7-83AC-4012-A583-C1472E83FD3B}">
      <dsp:nvSpPr>
        <dsp:cNvPr id="0" name=""/>
        <dsp:cNvSpPr/>
      </dsp:nvSpPr>
      <dsp:spPr>
        <a:xfrm>
          <a:off x="0" y="2727902"/>
          <a:ext cx="367240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9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t>111000 programadores</a:t>
          </a:r>
        </a:p>
      </dsp:txBody>
      <dsp:txXfrm>
        <a:off x="0" y="2727902"/>
        <a:ext cx="3672408" cy="347760"/>
      </dsp:txXfrm>
    </dsp:sp>
    <dsp:sp modelId="{B6D85588-697D-4203-937C-3B64CED28EE1}">
      <dsp:nvSpPr>
        <dsp:cNvPr id="0" name=""/>
        <dsp:cNvSpPr/>
      </dsp:nvSpPr>
      <dsp:spPr>
        <a:xfrm>
          <a:off x="0" y="3075662"/>
          <a:ext cx="3672408" cy="6756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Long</a:t>
          </a:r>
        </a:p>
      </dsp:txBody>
      <dsp:txXfrm>
        <a:off x="32984" y="3108646"/>
        <a:ext cx="3606440" cy="609707"/>
      </dsp:txXfrm>
    </dsp:sp>
    <dsp:sp modelId="{2D2B5CA9-DA76-4CA8-A016-9D1FCF5B4D1B}">
      <dsp:nvSpPr>
        <dsp:cNvPr id="0" name=""/>
        <dsp:cNvSpPr/>
      </dsp:nvSpPr>
      <dsp:spPr>
        <a:xfrm>
          <a:off x="0" y="3751338"/>
          <a:ext cx="367240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9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t>30546789165 - Nº de </a:t>
          </a:r>
          <a:r>
            <a:rPr lang="es-ES" sz="2000" kern="1200" dirty="0" err="1"/>
            <a:t>Cuit</a:t>
          </a:r>
          <a:endParaRPr lang="es-ES" sz="2000" kern="1200" dirty="0"/>
        </a:p>
      </dsp:txBody>
      <dsp:txXfrm>
        <a:off x="0" y="3751338"/>
        <a:ext cx="3672408" cy="3477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26933-6102-4D6B-B5BE-F0FC7655F250}">
      <dsp:nvSpPr>
        <dsp:cNvPr id="0" name=""/>
        <dsp:cNvSpPr/>
      </dsp:nvSpPr>
      <dsp:spPr>
        <a:xfrm>
          <a:off x="0" y="355490"/>
          <a:ext cx="5760640" cy="10313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4300" kern="1200" dirty="0"/>
            <a:t>Secuenciales</a:t>
          </a:r>
        </a:p>
      </dsp:txBody>
      <dsp:txXfrm>
        <a:off x="50347" y="405837"/>
        <a:ext cx="5659946" cy="930660"/>
      </dsp:txXfrm>
    </dsp:sp>
    <dsp:sp modelId="{45F720B5-A8F1-40B1-8F2D-3B168641E8A7}">
      <dsp:nvSpPr>
        <dsp:cNvPr id="0" name=""/>
        <dsp:cNvSpPr/>
      </dsp:nvSpPr>
      <dsp:spPr>
        <a:xfrm>
          <a:off x="0" y="1510685"/>
          <a:ext cx="5760640" cy="10313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4300" kern="1200" dirty="0"/>
            <a:t>Selectivas o De Decisión</a:t>
          </a:r>
        </a:p>
      </dsp:txBody>
      <dsp:txXfrm>
        <a:off x="50347" y="1561032"/>
        <a:ext cx="5659946" cy="930660"/>
      </dsp:txXfrm>
    </dsp:sp>
    <dsp:sp modelId="{17B3D49F-1FEE-4D9E-9DDD-A4B2B6DBAF1E}">
      <dsp:nvSpPr>
        <dsp:cNvPr id="0" name=""/>
        <dsp:cNvSpPr/>
      </dsp:nvSpPr>
      <dsp:spPr>
        <a:xfrm>
          <a:off x="0" y="2665880"/>
          <a:ext cx="5760640" cy="10313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4300" kern="1200" dirty="0"/>
            <a:t>Repetitivas</a:t>
          </a:r>
        </a:p>
      </dsp:txBody>
      <dsp:txXfrm>
        <a:off x="50347" y="2716227"/>
        <a:ext cx="5659946" cy="9306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26933-6102-4D6B-B5BE-F0FC7655F250}">
      <dsp:nvSpPr>
        <dsp:cNvPr id="0" name=""/>
        <dsp:cNvSpPr/>
      </dsp:nvSpPr>
      <dsp:spPr>
        <a:xfrm>
          <a:off x="0" y="5772"/>
          <a:ext cx="2808312" cy="12472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5200" kern="1200" dirty="0"/>
            <a:t>Pilas</a:t>
          </a:r>
          <a:endParaRPr lang="es-ES" sz="5200" kern="1200" dirty="0"/>
        </a:p>
      </dsp:txBody>
      <dsp:txXfrm>
        <a:off x="60884" y="66656"/>
        <a:ext cx="2686544" cy="1125452"/>
      </dsp:txXfrm>
    </dsp:sp>
    <dsp:sp modelId="{45F720B5-A8F1-40B1-8F2D-3B168641E8A7}">
      <dsp:nvSpPr>
        <dsp:cNvPr id="0" name=""/>
        <dsp:cNvSpPr/>
      </dsp:nvSpPr>
      <dsp:spPr>
        <a:xfrm>
          <a:off x="0" y="1402752"/>
          <a:ext cx="2808312" cy="12472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5200" kern="1200" dirty="0"/>
            <a:t>Colas</a:t>
          </a:r>
          <a:endParaRPr lang="es-ES" sz="5200" kern="1200" dirty="0"/>
        </a:p>
      </dsp:txBody>
      <dsp:txXfrm>
        <a:off x="60884" y="1463636"/>
        <a:ext cx="2686544" cy="1125452"/>
      </dsp:txXfrm>
    </dsp:sp>
    <dsp:sp modelId="{17B3D49F-1FEE-4D9E-9DDD-A4B2B6DBAF1E}">
      <dsp:nvSpPr>
        <dsp:cNvPr id="0" name=""/>
        <dsp:cNvSpPr/>
      </dsp:nvSpPr>
      <dsp:spPr>
        <a:xfrm>
          <a:off x="0" y="2799732"/>
          <a:ext cx="2808312" cy="12472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5200" kern="1200" dirty="0"/>
            <a:t>Listas</a:t>
          </a:r>
          <a:endParaRPr lang="es-ES" sz="5200" kern="1200" dirty="0"/>
        </a:p>
      </dsp:txBody>
      <dsp:txXfrm>
        <a:off x="60884" y="2860616"/>
        <a:ext cx="2686544" cy="11254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EBD33-33DD-492A-9F9B-AAB7184AC678}">
      <dsp:nvSpPr>
        <dsp:cNvPr id="0" name=""/>
        <dsp:cNvSpPr/>
      </dsp:nvSpPr>
      <dsp:spPr>
        <a:xfrm>
          <a:off x="0" y="0"/>
          <a:ext cx="3480067" cy="6441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Flotante</a:t>
          </a:r>
          <a:endParaRPr lang="es-ES" sz="2400" kern="1200" dirty="0"/>
        </a:p>
      </dsp:txBody>
      <dsp:txXfrm>
        <a:off x="31444" y="31444"/>
        <a:ext cx="3417179" cy="581251"/>
      </dsp:txXfrm>
    </dsp:sp>
    <dsp:sp modelId="{9BB7A39B-171C-4F54-90AF-50CBDE49DDF1}">
      <dsp:nvSpPr>
        <dsp:cNvPr id="0" name=""/>
        <dsp:cNvSpPr/>
      </dsp:nvSpPr>
      <dsp:spPr>
        <a:xfrm>
          <a:off x="0" y="644388"/>
          <a:ext cx="3480067" cy="314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t>590.90 $</a:t>
          </a:r>
        </a:p>
      </dsp:txBody>
      <dsp:txXfrm>
        <a:off x="0" y="644388"/>
        <a:ext cx="3480067" cy="314381"/>
      </dsp:txXfrm>
    </dsp:sp>
    <dsp:sp modelId="{7D186041-5B5D-4CD5-B4E2-6089645E4311}">
      <dsp:nvSpPr>
        <dsp:cNvPr id="0" name=""/>
        <dsp:cNvSpPr/>
      </dsp:nvSpPr>
      <dsp:spPr>
        <a:xfrm>
          <a:off x="0" y="958769"/>
          <a:ext cx="3480067" cy="6441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Decimal</a:t>
          </a:r>
        </a:p>
      </dsp:txBody>
      <dsp:txXfrm>
        <a:off x="31444" y="990213"/>
        <a:ext cx="3417179" cy="581251"/>
      </dsp:txXfrm>
    </dsp:sp>
    <dsp:sp modelId="{317956F5-221B-44AA-9BA0-A838BE6D6C0C}">
      <dsp:nvSpPr>
        <dsp:cNvPr id="0" name=""/>
        <dsp:cNvSpPr/>
      </dsp:nvSpPr>
      <dsp:spPr>
        <a:xfrm>
          <a:off x="0" y="1602909"/>
          <a:ext cx="3480067" cy="314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t>54378981,9181</a:t>
          </a:r>
        </a:p>
      </dsp:txBody>
      <dsp:txXfrm>
        <a:off x="0" y="1602909"/>
        <a:ext cx="3480067" cy="314381"/>
      </dsp:txXfrm>
    </dsp:sp>
    <dsp:sp modelId="{06367700-9686-450F-8E65-A5EF6F23C9FB}">
      <dsp:nvSpPr>
        <dsp:cNvPr id="0" name=""/>
        <dsp:cNvSpPr/>
      </dsp:nvSpPr>
      <dsp:spPr>
        <a:xfrm>
          <a:off x="0" y="1917291"/>
          <a:ext cx="3480067" cy="6441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t>Booleano</a:t>
          </a:r>
        </a:p>
      </dsp:txBody>
      <dsp:txXfrm>
        <a:off x="31444" y="1948735"/>
        <a:ext cx="3417179" cy="581251"/>
      </dsp:txXfrm>
    </dsp:sp>
    <dsp:sp modelId="{472C8E16-CAF5-41E8-A4DE-7B7325FD6B95}">
      <dsp:nvSpPr>
        <dsp:cNvPr id="0" name=""/>
        <dsp:cNvSpPr/>
      </dsp:nvSpPr>
      <dsp:spPr>
        <a:xfrm>
          <a:off x="0" y="2561430"/>
          <a:ext cx="3480067" cy="314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t>True / False</a:t>
          </a:r>
        </a:p>
      </dsp:txBody>
      <dsp:txXfrm>
        <a:off x="0" y="2561430"/>
        <a:ext cx="3480067" cy="31438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26933-6102-4D6B-B5BE-F0FC7655F250}">
      <dsp:nvSpPr>
        <dsp:cNvPr id="0" name=""/>
        <dsp:cNvSpPr/>
      </dsp:nvSpPr>
      <dsp:spPr>
        <a:xfrm>
          <a:off x="0" y="24762"/>
          <a:ext cx="2808312" cy="1272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dsp:txBody>
      <dsp:txXfrm>
        <a:off x="62141" y="86903"/>
        <a:ext cx="2684030" cy="1148678"/>
      </dsp:txXfrm>
    </dsp:sp>
    <dsp:sp modelId="{45F720B5-A8F1-40B1-8F2D-3B168641E8A7}">
      <dsp:nvSpPr>
        <dsp:cNvPr id="0" name=""/>
        <dsp:cNvSpPr/>
      </dsp:nvSpPr>
      <dsp:spPr>
        <a:xfrm>
          <a:off x="0" y="1389882"/>
          <a:ext cx="2808312" cy="12729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AR" sz="3200" kern="1200" dirty="0"/>
            <a:t>De Búsqueda</a:t>
          </a:r>
          <a:endParaRPr lang="es-ES" sz="3200" kern="1200" dirty="0"/>
        </a:p>
      </dsp:txBody>
      <dsp:txXfrm>
        <a:off x="62141" y="1452023"/>
        <a:ext cx="2684030" cy="1148678"/>
      </dsp:txXfrm>
    </dsp:sp>
    <dsp:sp modelId="{17B3D49F-1FEE-4D9E-9DDD-A4B2B6DBAF1E}">
      <dsp:nvSpPr>
        <dsp:cNvPr id="0" name=""/>
        <dsp:cNvSpPr/>
      </dsp:nvSpPr>
      <dsp:spPr>
        <a:xfrm>
          <a:off x="0" y="2755002"/>
          <a:ext cx="2808312" cy="1272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AR" sz="3200" kern="1200" dirty="0"/>
            <a:t>De Recorrido</a:t>
          </a:r>
          <a:endParaRPr lang="es-ES" sz="3200" kern="1200" dirty="0"/>
        </a:p>
      </dsp:txBody>
      <dsp:txXfrm>
        <a:off x="62141" y="2817143"/>
        <a:ext cx="2684030" cy="114867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4AFB1-1697-4DBF-ABBE-352A0BBBFFE4}">
      <dsp:nvSpPr>
        <dsp:cNvPr id="0" name=""/>
        <dsp:cNvSpPr/>
      </dsp:nvSpPr>
      <dsp:spPr>
        <a:xfrm>
          <a:off x="0" y="16512"/>
          <a:ext cx="3203230" cy="720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ES" sz="2500" kern="1200"/>
            <a:t>Suma</a:t>
          </a:r>
          <a:endParaRPr lang="es-ES" sz="2500" kern="1200" dirty="0"/>
        </a:p>
      </dsp:txBody>
      <dsp:txXfrm>
        <a:off x="0" y="16512"/>
        <a:ext cx="3203230" cy="720000"/>
      </dsp:txXfrm>
    </dsp:sp>
    <dsp:sp modelId="{868986E1-2CDA-40DF-BB08-3A74BB6EE738}">
      <dsp:nvSpPr>
        <dsp:cNvPr id="0" name=""/>
        <dsp:cNvSpPr/>
      </dsp:nvSpPr>
      <dsp:spPr>
        <a:xfrm>
          <a:off x="3285" y="747104"/>
          <a:ext cx="3203230" cy="10980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entero a = 5+6 = 11;</a:t>
          </a:r>
          <a:br>
            <a:rPr lang="es-ES" sz="2400" kern="1200" dirty="0"/>
          </a:br>
          <a:endParaRPr lang="es-ES" sz="2400" kern="1200" dirty="0"/>
        </a:p>
      </dsp:txBody>
      <dsp:txXfrm>
        <a:off x="3285" y="747104"/>
        <a:ext cx="3203230" cy="1098000"/>
      </dsp:txXfrm>
    </dsp:sp>
    <dsp:sp modelId="{BF75C198-DD9C-4785-8914-7B96BA2645B1}">
      <dsp:nvSpPr>
        <dsp:cNvPr id="0" name=""/>
        <dsp:cNvSpPr/>
      </dsp:nvSpPr>
      <dsp:spPr>
        <a:xfrm>
          <a:off x="3654968" y="27104"/>
          <a:ext cx="3203230" cy="7200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ES" sz="2500" kern="1200" dirty="0"/>
            <a:t>Resta</a:t>
          </a:r>
        </a:p>
      </dsp:txBody>
      <dsp:txXfrm>
        <a:off x="3654968" y="27104"/>
        <a:ext cx="3203230" cy="720000"/>
      </dsp:txXfrm>
    </dsp:sp>
    <dsp:sp modelId="{8FA37658-D849-40F9-8B65-D4ADFF061D2E}">
      <dsp:nvSpPr>
        <dsp:cNvPr id="0" name=""/>
        <dsp:cNvSpPr/>
      </dsp:nvSpPr>
      <dsp:spPr>
        <a:xfrm>
          <a:off x="3654968" y="747104"/>
          <a:ext cx="3203230" cy="10980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entero b = 15-4=11;</a:t>
          </a:r>
          <a:br>
            <a:rPr lang="es-ES" sz="2400" kern="1200" dirty="0"/>
          </a:br>
          <a:endParaRPr lang="es-ES" sz="2400" kern="1200" dirty="0"/>
        </a:p>
      </dsp:txBody>
      <dsp:txXfrm>
        <a:off x="3654968" y="747104"/>
        <a:ext cx="3203230" cy="1098000"/>
      </dsp:txXfrm>
    </dsp:sp>
    <dsp:sp modelId="{C08D4980-3705-4E91-92C2-7571AD5D6217}">
      <dsp:nvSpPr>
        <dsp:cNvPr id="0" name=""/>
        <dsp:cNvSpPr/>
      </dsp:nvSpPr>
      <dsp:spPr>
        <a:xfrm>
          <a:off x="7306651" y="27104"/>
          <a:ext cx="3203230" cy="720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s-ES" sz="2500" kern="1200" dirty="0"/>
            <a:t>Producto</a:t>
          </a:r>
        </a:p>
      </dsp:txBody>
      <dsp:txXfrm>
        <a:off x="7306651" y="27104"/>
        <a:ext cx="3203230" cy="720000"/>
      </dsp:txXfrm>
    </dsp:sp>
    <dsp:sp modelId="{4511A44A-BCCE-432A-9EC6-8F0FB2A5CC54}">
      <dsp:nvSpPr>
        <dsp:cNvPr id="0" name=""/>
        <dsp:cNvSpPr/>
      </dsp:nvSpPr>
      <dsp:spPr>
        <a:xfrm>
          <a:off x="7306651" y="747104"/>
          <a:ext cx="3203230" cy="10980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entero c = 3*3=9;</a:t>
          </a:r>
        </a:p>
      </dsp:txBody>
      <dsp:txXfrm>
        <a:off x="7306651" y="747104"/>
        <a:ext cx="3203230" cy="1098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8770A-1F21-4C96-9A1C-C2227E64BD60}">
      <dsp:nvSpPr>
        <dsp:cNvPr id="0" name=""/>
        <dsp:cNvSpPr/>
      </dsp:nvSpPr>
      <dsp:spPr>
        <a:xfrm>
          <a:off x="36" y="34636"/>
          <a:ext cx="3524085" cy="748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t>División</a:t>
          </a:r>
        </a:p>
      </dsp:txBody>
      <dsp:txXfrm>
        <a:off x="36" y="34636"/>
        <a:ext cx="3524085" cy="748800"/>
      </dsp:txXfrm>
    </dsp:sp>
    <dsp:sp modelId="{44440FEC-E092-4CDD-B31E-6AB16A6DCA42}">
      <dsp:nvSpPr>
        <dsp:cNvPr id="0" name=""/>
        <dsp:cNvSpPr/>
      </dsp:nvSpPr>
      <dsp:spPr>
        <a:xfrm>
          <a:off x="36" y="783436"/>
          <a:ext cx="3524085" cy="114192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flotante d = 40/10 = 4.0</a:t>
          </a:r>
          <a:r>
            <a:rPr lang="es-ES" sz="2600" kern="1200" dirty="0"/>
            <a:t>;</a:t>
          </a:r>
        </a:p>
      </dsp:txBody>
      <dsp:txXfrm>
        <a:off x="36" y="783436"/>
        <a:ext cx="3524085" cy="1141920"/>
      </dsp:txXfrm>
    </dsp:sp>
    <dsp:sp modelId="{5FA66629-3F33-4D41-BAD7-5E1056C10379}">
      <dsp:nvSpPr>
        <dsp:cNvPr id="0" name=""/>
        <dsp:cNvSpPr/>
      </dsp:nvSpPr>
      <dsp:spPr>
        <a:xfrm>
          <a:off x="4017493" y="34636"/>
          <a:ext cx="3524085" cy="7488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t>Resto</a:t>
          </a:r>
        </a:p>
      </dsp:txBody>
      <dsp:txXfrm>
        <a:off x="4017493" y="34636"/>
        <a:ext cx="3524085" cy="748800"/>
      </dsp:txXfrm>
    </dsp:sp>
    <dsp:sp modelId="{08AF3413-852A-4FC3-A081-038CBC14585E}">
      <dsp:nvSpPr>
        <dsp:cNvPr id="0" name=""/>
        <dsp:cNvSpPr/>
      </dsp:nvSpPr>
      <dsp:spPr>
        <a:xfrm>
          <a:off x="4017493" y="783436"/>
          <a:ext cx="3524085" cy="114192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entero e= 50 % 8=2;</a:t>
          </a:r>
        </a:p>
      </dsp:txBody>
      <dsp:txXfrm>
        <a:off x="4017493" y="783436"/>
        <a:ext cx="3524085" cy="11419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4AFB1-1697-4DBF-ABBE-352A0BBBFFE4}">
      <dsp:nvSpPr>
        <dsp:cNvPr id="0" name=""/>
        <dsp:cNvSpPr/>
      </dsp:nvSpPr>
      <dsp:spPr>
        <a:xfrm>
          <a:off x="0" y="2"/>
          <a:ext cx="3203230" cy="777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kern="1200" dirty="0"/>
            <a:t>++</a:t>
          </a:r>
        </a:p>
      </dsp:txBody>
      <dsp:txXfrm>
        <a:off x="0" y="2"/>
        <a:ext cx="3203230" cy="777600"/>
      </dsp:txXfrm>
    </dsp:sp>
    <dsp:sp modelId="{868986E1-2CDA-40DF-BB08-3A74BB6EE738}">
      <dsp:nvSpPr>
        <dsp:cNvPr id="0" name=""/>
        <dsp:cNvSpPr/>
      </dsp:nvSpPr>
      <dsp:spPr>
        <a:xfrm>
          <a:off x="3285" y="779142"/>
          <a:ext cx="3203230" cy="166758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entero a = 5+6 = 11;</a:t>
          </a:r>
          <a:br>
            <a:rPr lang="es-ES" sz="2400" kern="1200" dirty="0"/>
          </a:br>
          <a:r>
            <a:rPr lang="es-ES" sz="2400" kern="1200" dirty="0"/>
            <a:t>a++;</a:t>
          </a:r>
          <a:br>
            <a:rPr lang="es-ES" sz="2400" kern="1200" dirty="0"/>
          </a:br>
          <a:r>
            <a:rPr lang="es-ES" sz="2400" kern="1200" dirty="0"/>
            <a:t>a=12</a:t>
          </a:r>
          <a:br>
            <a:rPr lang="es-ES" sz="2400" kern="1200" dirty="0"/>
          </a:br>
          <a:endParaRPr lang="es-ES" sz="2400" kern="1200" dirty="0"/>
        </a:p>
      </dsp:txBody>
      <dsp:txXfrm>
        <a:off x="3285" y="779142"/>
        <a:ext cx="3203230" cy="1667587"/>
      </dsp:txXfrm>
    </dsp:sp>
    <dsp:sp modelId="{BF75C198-DD9C-4785-8914-7B96BA2645B1}">
      <dsp:nvSpPr>
        <dsp:cNvPr id="0" name=""/>
        <dsp:cNvSpPr/>
      </dsp:nvSpPr>
      <dsp:spPr>
        <a:xfrm>
          <a:off x="3654968" y="1542"/>
          <a:ext cx="3203230" cy="777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kern="1200" dirty="0"/>
            <a:t>- -</a:t>
          </a:r>
        </a:p>
      </dsp:txBody>
      <dsp:txXfrm>
        <a:off x="3654968" y="1542"/>
        <a:ext cx="3203230" cy="777600"/>
      </dsp:txXfrm>
    </dsp:sp>
    <dsp:sp modelId="{8FA37658-D849-40F9-8B65-D4ADFF061D2E}">
      <dsp:nvSpPr>
        <dsp:cNvPr id="0" name=""/>
        <dsp:cNvSpPr/>
      </dsp:nvSpPr>
      <dsp:spPr>
        <a:xfrm>
          <a:off x="3654968" y="779142"/>
          <a:ext cx="3203230" cy="166758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entero b = 15-4=11;</a:t>
          </a:r>
          <a:br>
            <a:rPr lang="es-ES" sz="2400" kern="1200" dirty="0"/>
          </a:br>
          <a:r>
            <a:rPr lang="es-ES" sz="2400" kern="1200" dirty="0"/>
            <a:t>b --;</a:t>
          </a:r>
          <a:br>
            <a:rPr lang="es-ES" sz="2400" kern="1200" dirty="0"/>
          </a:br>
          <a:r>
            <a:rPr lang="es-ES" sz="2400" kern="1200" dirty="0"/>
            <a:t>b=10</a:t>
          </a:r>
          <a:br>
            <a:rPr lang="es-ES" sz="2400" kern="1200" dirty="0"/>
          </a:br>
          <a:endParaRPr lang="es-ES" sz="2400" kern="1200" dirty="0"/>
        </a:p>
      </dsp:txBody>
      <dsp:txXfrm>
        <a:off x="3654968" y="779142"/>
        <a:ext cx="3203230" cy="1667587"/>
      </dsp:txXfrm>
    </dsp:sp>
    <dsp:sp modelId="{C08D4980-3705-4E91-92C2-7571AD5D6217}">
      <dsp:nvSpPr>
        <dsp:cNvPr id="0" name=""/>
        <dsp:cNvSpPr/>
      </dsp:nvSpPr>
      <dsp:spPr>
        <a:xfrm>
          <a:off x="7306651" y="1542"/>
          <a:ext cx="3203230" cy="777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s-ES" sz="2800" kern="1200" dirty="0"/>
            <a:t>!</a:t>
          </a:r>
        </a:p>
      </dsp:txBody>
      <dsp:txXfrm>
        <a:off x="7306651" y="1542"/>
        <a:ext cx="3203230" cy="777600"/>
      </dsp:txXfrm>
    </dsp:sp>
    <dsp:sp modelId="{4511A44A-BCCE-432A-9EC6-8F0FB2A5CC54}">
      <dsp:nvSpPr>
        <dsp:cNvPr id="0" name=""/>
        <dsp:cNvSpPr/>
      </dsp:nvSpPr>
      <dsp:spPr>
        <a:xfrm>
          <a:off x="7306651" y="779142"/>
          <a:ext cx="3203230" cy="166758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booleano b=true;</a:t>
          </a:r>
          <a:br>
            <a:rPr lang="es-ES" sz="2400" kern="1200" dirty="0"/>
          </a:br>
          <a:r>
            <a:rPr lang="es-ES" sz="2400" kern="1200" dirty="0"/>
            <a:t>a = !b;</a:t>
          </a:r>
          <a:br>
            <a:rPr lang="es-ES" sz="2400" kern="1200" dirty="0"/>
          </a:br>
          <a:r>
            <a:rPr lang="es-ES" sz="2400" kern="1200" dirty="0"/>
            <a:t>a= false</a:t>
          </a:r>
        </a:p>
      </dsp:txBody>
      <dsp:txXfrm>
        <a:off x="7306651" y="779142"/>
        <a:ext cx="3203230" cy="16675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A4AAB7-35E7-48C3-86C0-BF7AA662637B}" type="datetimeFigureOut">
              <a:rPr lang="es-AR" smtClean="0"/>
              <a:t>6/3/2020</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93CB6A-38D4-45DE-80F7-C506C767D399}" type="slidenum">
              <a:rPr lang="es-AR" smtClean="0"/>
              <a:t>‹#›</a:t>
            </a:fld>
            <a:endParaRPr lang="es-AR"/>
          </a:p>
        </p:txBody>
      </p:sp>
    </p:spTree>
    <p:extLst>
      <p:ext uri="{BB962C8B-B14F-4D97-AF65-F5344CB8AC3E}">
        <p14:creationId xmlns:p14="http://schemas.microsoft.com/office/powerpoint/2010/main" val="133185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0" u="none" strike="noStrike" kern="1200" baseline="0" dirty="0">
                <a:solidFill>
                  <a:schemeClr val="tx1"/>
                </a:solidFill>
                <a:latin typeface="+mn-lt"/>
                <a:ea typeface="+mn-ea"/>
                <a:cs typeface="+mn-cs"/>
              </a:rPr>
              <a:t>Algoritmo</a:t>
            </a:r>
            <a:r>
              <a:rPr lang="es-AR" sz="1200" b="0" i="0" u="none" strike="noStrike" kern="1200" baseline="0" dirty="0">
                <a:solidFill>
                  <a:schemeClr val="tx1"/>
                </a:solidFill>
                <a:latin typeface="+mn-lt"/>
                <a:ea typeface="+mn-ea"/>
                <a:cs typeface="+mn-cs"/>
              </a:rPr>
              <a:t>: un algoritmo es un método para resolver un problema, que consiste en la realización de un</a:t>
            </a:r>
          </a:p>
          <a:p>
            <a:r>
              <a:rPr lang="es-AR" sz="1200" b="0" i="0" u="none" strike="noStrike" kern="1200" baseline="0" dirty="0">
                <a:solidFill>
                  <a:schemeClr val="tx1"/>
                </a:solidFill>
                <a:latin typeface="+mn-lt"/>
                <a:ea typeface="+mn-ea"/>
                <a:cs typeface="+mn-cs"/>
              </a:rPr>
              <a:t>conjunto de pasos lógicamente ordenados tal que, partiendo de ciertos datos de entrada, permite</a:t>
            </a:r>
          </a:p>
          <a:p>
            <a:r>
              <a:rPr lang="es-AR" sz="1200" b="0" i="0" u="none" strike="noStrike" kern="1200" baseline="0" dirty="0">
                <a:solidFill>
                  <a:schemeClr val="tx1"/>
                </a:solidFill>
                <a:latin typeface="+mn-lt"/>
                <a:ea typeface="+mn-ea"/>
                <a:cs typeface="+mn-cs"/>
              </a:rPr>
              <a:t>obtener ciertos resultados que conforman la solución del problema</a:t>
            </a:r>
            <a:br>
              <a:rPr lang="es-AR" sz="1200" b="0" i="0" u="none" strike="noStrike" kern="1200" baseline="0" dirty="0">
                <a:solidFill>
                  <a:schemeClr val="tx1"/>
                </a:solidFill>
                <a:latin typeface="+mn-lt"/>
                <a:ea typeface="+mn-ea"/>
                <a:cs typeface="+mn-cs"/>
              </a:rPr>
            </a:br>
            <a:r>
              <a:rPr lang="es-AR" sz="1200" b="0" i="0" u="none" strike="noStrike" kern="1200" baseline="0" dirty="0">
                <a:solidFill>
                  <a:schemeClr val="tx1"/>
                </a:solidFill>
                <a:latin typeface="+mn-lt"/>
                <a:ea typeface="+mn-ea"/>
                <a:cs typeface="+mn-cs"/>
              </a:rPr>
              <a:t>1. Ponerme las zapatillas.</a:t>
            </a:r>
          </a:p>
          <a:p>
            <a:r>
              <a:rPr lang="es-AR" sz="1200" b="0" i="0" u="none" strike="noStrike" kern="1200" baseline="0" dirty="0">
                <a:solidFill>
                  <a:schemeClr val="tx1"/>
                </a:solidFill>
                <a:latin typeface="+mn-lt"/>
                <a:ea typeface="+mn-ea"/>
                <a:cs typeface="+mn-cs"/>
              </a:rPr>
              <a:t>2. Agarrar los cordones con ambas manos.</a:t>
            </a:r>
          </a:p>
          <a:p>
            <a:r>
              <a:rPr lang="es-AR" sz="1200" b="0" i="0" u="none" strike="noStrike" kern="1200" baseline="0" dirty="0">
                <a:solidFill>
                  <a:schemeClr val="tx1"/>
                </a:solidFill>
                <a:latin typeface="+mn-lt"/>
                <a:ea typeface="+mn-ea"/>
                <a:cs typeface="+mn-cs"/>
              </a:rPr>
              <a:t>3. Hacer el primer nudo.</a:t>
            </a:r>
          </a:p>
          <a:p>
            <a:r>
              <a:rPr lang="es-AR" sz="1200" b="0" i="0" u="none" strike="noStrike" kern="1200" baseline="0" dirty="0">
                <a:solidFill>
                  <a:schemeClr val="tx1"/>
                </a:solidFill>
                <a:latin typeface="+mn-lt"/>
                <a:ea typeface="+mn-ea"/>
                <a:cs typeface="+mn-cs"/>
              </a:rPr>
              <a:t>4. Hacer un bucle con cada uno de los cordones.</a:t>
            </a:r>
          </a:p>
          <a:p>
            <a:r>
              <a:rPr lang="es-AR" sz="1200" b="0" i="0" u="none" strike="noStrike" kern="1200" baseline="0" dirty="0">
                <a:solidFill>
                  <a:schemeClr val="tx1"/>
                </a:solidFill>
                <a:latin typeface="+mn-lt"/>
                <a:ea typeface="+mn-ea"/>
                <a:cs typeface="+mn-cs"/>
              </a:rPr>
              <a:t>5. Cruzar los dos bucles y ajustar.</a:t>
            </a:r>
          </a:p>
          <a:p>
            <a:r>
              <a:rPr lang="es-AR" sz="1200" b="0" i="0" u="none" strike="noStrike" kern="1200" baseline="0" dirty="0">
                <a:solidFill>
                  <a:schemeClr val="tx1"/>
                </a:solidFill>
                <a:latin typeface="+mn-lt"/>
                <a:ea typeface="+mn-ea"/>
                <a:cs typeface="+mn-cs"/>
              </a:rPr>
              <a:t>6. Corroborar que al caminar los cordones no se sueltan y la zapatilla se </a:t>
            </a:r>
            <a:r>
              <a:rPr lang="es-AR" sz="1200" b="0" i="0" u="none" strike="noStrike" kern="1200" baseline="0" dirty="0" err="1">
                <a:solidFill>
                  <a:schemeClr val="tx1"/>
                </a:solidFill>
                <a:latin typeface="+mn-lt"/>
                <a:ea typeface="+mn-ea"/>
                <a:cs typeface="+mn-cs"/>
              </a:rPr>
              <a:t>encuenta</a:t>
            </a:r>
            <a:r>
              <a:rPr lang="es-AR" sz="1200" b="0" i="0" u="none" strike="noStrike" kern="1200" baseline="0" dirty="0">
                <a:solidFill>
                  <a:schemeClr val="tx1"/>
                </a:solidFill>
                <a:latin typeface="+mn-lt"/>
                <a:ea typeface="+mn-ea"/>
                <a:cs typeface="+mn-cs"/>
              </a:rPr>
              <a:t> correctamente atada.</a:t>
            </a:r>
          </a:p>
          <a:p>
            <a:r>
              <a:rPr lang="es-AR" sz="1200" b="1" i="0" u="none" strike="noStrike" kern="1200" baseline="0" dirty="0">
                <a:solidFill>
                  <a:schemeClr val="tx1"/>
                </a:solidFill>
                <a:latin typeface="+mn-lt"/>
                <a:ea typeface="+mn-ea"/>
                <a:cs typeface="+mn-cs"/>
              </a:rPr>
              <a:t>Programa</a:t>
            </a:r>
            <a:r>
              <a:rPr lang="es-AR" sz="1200" b="0" i="0" u="none" strike="noStrike" kern="1200" baseline="0" dirty="0">
                <a:solidFill>
                  <a:schemeClr val="tx1"/>
                </a:solidFill>
                <a:latin typeface="+mn-lt"/>
                <a:ea typeface="+mn-ea"/>
                <a:cs typeface="+mn-cs"/>
              </a:rPr>
              <a:t>: traducir dicho algoritmo en un conjunto de instrucciones, entendibles por la computadora, que le indican a la misma lo que debe</a:t>
            </a:r>
          </a:p>
          <a:p>
            <a:r>
              <a:rPr lang="es-AR" sz="1200" b="0" i="0" u="none" strike="noStrike" kern="1200" baseline="0" dirty="0">
                <a:solidFill>
                  <a:schemeClr val="tx1"/>
                </a:solidFill>
                <a:latin typeface="+mn-lt"/>
                <a:ea typeface="+mn-ea"/>
                <a:cs typeface="+mn-cs"/>
              </a:rPr>
              <a:t>hacer; este conjunto de instrucciones conforma lo que se denomina, un programa.</a:t>
            </a:r>
            <a:endParaRPr lang="es-AR"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a:t>
            </a:fld>
            <a:endParaRPr lang="es-AR"/>
          </a:p>
        </p:txBody>
      </p:sp>
    </p:spTree>
    <p:extLst>
      <p:ext uri="{BB962C8B-B14F-4D97-AF65-F5344CB8AC3E}">
        <p14:creationId xmlns:p14="http://schemas.microsoft.com/office/powerpoint/2010/main" val="227946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Se realiza</a:t>
            </a:r>
            <a:r>
              <a:rPr lang="es-AR" baseline="0" dirty="0"/>
              <a:t> la acción al menos una vez.</a:t>
            </a:r>
            <a:endParaRPr lang="es-AR"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31</a:t>
            </a:fld>
            <a:endParaRPr lang="es-AR"/>
          </a:p>
        </p:txBody>
      </p:sp>
    </p:spTree>
    <p:extLst>
      <p:ext uri="{BB962C8B-B14F-4D97-AF65-F5344CB8AC3E}">
        <p14:creationId xmlns:p14="http://schemas.microsoft.com/office/powerpoint/2010/main" val="3041405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36</a:t>
            </a:fld>
            <a:endParaRPr lang="es-AR"/>
          </a:p>
        </p:txBody>
      </p:sp>
    </p:spTree>
    <p:extLst>
      <p:ext uri="{BB962C8B-B14F-4D97-AF65-F5344CB8AC3E}">
        <p14:creationId xmlns:p14="http://schemas.microsoft.com/office/powerpoint/2010/main" val="1512583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37</a:t>
            </a:fld>
            <a:endParaRPr lang="es-AR"/>
          </a:p>
        </p:txBody>
      </p:sp>
    </p:spTree>
    <p:extLst>
      <p:ext uri="{BB962C8B-B14F-4D97-AF65-F5344CB8AC3E}">
        <p14:creationId xmlns:p14="http://schemas.microsoft.com/office/powerpoint/2010/main" val="2491783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38</a:t>
            </a:fld>
            <a:endParaRPr lang="es-AR"/>
          </a:p>
        </p:txBody>
      </p:sp>
    </p:spTree>
    <p:extLst>
      <p:ext uri="{BB962C8B-B14F-4D97-AF65-F5344CB8AC3E}">
        <p14:creationId xmlns:p14="http://schemas.microsoft.com/office/powerpoint/2010/main" val="269035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39</a:t>
            </a:fld>
            <a:endParaRPr lang="es-AR"/>
          </a:p>
        </p:txBody>
      </p:sp>
    </p:spTree>
    <p:extLst>
      <p:ext uri="{BB962C8B-B14F-4D97-AF65-F5344CB8AC3E}">
        <p14:creationId xmlns:p14="http://schemas.microsoft.com/office/powerpoint/2010/main" val="3627229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40</a:t>
            </a:fld>
            <a:endParaRPr lang="es-AR"/>
          </a:p>
        </p:txBody>
      </p:sp>
    </p:spTree>
    <p:extLst>
      <p:ext uri="{BB962C8B-B14F-4D97-AF65-F5344CB8AC3E}">
        <p14:creationId xmlns:p14="http://schemas.microsoft.com/office/powerpoint/2010/main" val="2071362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41</a:t>
            </a:fld>
            <a:endParaRPr lang="es-AR"/>
          </a:p>
        </p:txBody>
      </p:sp>
    </p:spTree>
    <p:extLst>
      <p:ext uri="{BB962C8B-B14F-4D97-AF65-F5344CB8AC3E}">
        <p14:creationId xmlns:p14="http://schemas.microsoft.com/office/powerpoint/2010/main" val="250422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42</a:t>
            </a:fld>
            <a:endParaRPr lang="es-AR"/>
          </a:p>
        </p:txBody>
      </p:sp>
    </p:spTree>
    <p:extLst>
      <p:ext uri="{BB962C8B-B14F-4D97-AF65-F5344CB8AC3E}">
        <p14:creationId xmlns:p14="http://schemas.microsoft.com/office/powerpoint/2010/main" val="2389328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43</a:t>
            </a:fld>
            <a:endParaRPr lang="es-AR"/>
          </a:p>
        </p:txBody>
      </p:sp>
    </p:spTree>
    <p:extLst>
      <p:ext uri="{BB962C8B-B14F-4D97-AF65-F5344CB8AC3E}">
        <p14:creationId xmlns:p14="http://schemas.microsoft.com/office/powerpoint/2010/main" val="209871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44</a:t>
            </a:fld>
            <a:endParaRPr lang="es-AR"/>
          </a:p>
        </p:txBody>
      </p:sp>
    </p:spTree>
    <p:extLst>
      <p:ext uri="{BB962C8B-B14F-4D97-AF65-F5344CB8AC3E}">
        <p14:creationId xmlns:p14="http://schemas.microsoft.com/office/powerpoint/2010/main" val="185373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0" i="0" u="none" strike="noStrike" kern="1200" baseline="0" dirty="0">
                <a:solidFill>
                  <a:schemeClr val="tx1"/>
                </a:solidFill>
                <a:latin typeface="+mn-lt"/>
                <a:ea typeface="+mn-ea"/>
                <a:cs typeface="+mn-cs"/>
              </a:rPr>
              <a:t>Un algoritmo debe ser preciso e </a:t>
            </a:r>
            <a:r>
              <a:rPr lang="es-AR" sz="1200" b="1" i="0" u="none" strike="noStrike" kern="1200" baseline="0" dirty="0">
                <a:solidFill>
                  <a:schemeClr val="tx1"/>
                </a:solidFill>
                <a:latin typeface="+mn-lt"/>
                <a:ea typeface="+mn-ea"/>
                <a:cs typeface="+mn-cs"/>
              </a:rPr>
              <a:t>indicar el orden de realización de cada paso.</a:t>
            </a:r>
          </a:p>
          <a:p>
            <a:r>
              <a:rPr lang="es-AR" sz="1200" b="0" i="0" u="none" strike="noStrike" kern="1200" baseline="0" dirty="0">
                <a:solidFill>
                  <a:schemeClr val="tx1"/>
                </a:solidFill>
                <a:latin typeface="+mn-lt"/>
                <a:ea typeface="+mn-ea"/>
                <a:cs typeface="+mn-cs"/>
              </a:rPr>
              <a:t>Un algoritmo debe estar específicamente definido. Es decir, </a:t>
            </a:r>
            <a:r>
              <a:rPr lang="es-AR" sz="1200" b="1" i="0" u="none" strike="noStrike" kern="1200" baseline="0" dirty="0">
                <a:solidFill>
                  <a:schemeClr val="tx1"/>
                </a:solidFill>
                <a:latin typeface="+mn-lt"/>
                <a:ea typeface="+mn-ea"/>
                <a:cs typeface="+mn-cs"/>
              </a:rPr>
              <a:t>si se ejecuta un mismo algoritmo dos</a:t>
            </a:r>
          </a:p>
          <a:p>
            <a:r>
              <a:rPr lang="es-AR" sz="1200" b="1" i="0" u="none" strike="noStrike" kern="1200" baseline="0" dirty="0">
                <a:solidFill>
                  <a:schemeClr val="tx1"/>
                </a:solidFill>
                <a:latin typeface="+mn-lt"/>
                <a:ea typeface="+mn-ea"/>
                <a:cs typeface="+mn-cs"/>
              </a:rPr>
              <a:t>veces, con los mismos datos de entada, se debe obtener el mismo resultado cada vez.</a:t>
            </a:r>
          </a:p>
          <a:p>
            <a:r>
              <a:rPr lang="es-AR" sz="1200" b="0" i="0" u="none" strike="noStrike" kern="1200" baseline="0" dirty="0">
                <a:solidFill>
                  <a:schemeClr val="tx1"/>
                </a:solidFill>
                <a:latin typeface="+mn-lt"/>
                <a:ea typeface="+mn-ea"/>
                <a:cs typeface="+mn-cs"/>
              </a:rPr>
              <a:t>• Un algoritmo debe ser finito. </a:t>
            </a:r>
            <a:r>
              <a:rPr lang="es-AR" sz="1200" b="1" i="0" u="none" strike="noStrike" kern="1200" baseline="0" dirty="0">
                <a:solidFill>
                  <a:schemeClr val="tx1"/>
                </a:solidFill>
                <a:latin typeface="+mn-lt"/>
                <a:ea typeface="+mn-ea"/>
                <a:cs typeface="+mn-cs"/>
              </a:rPr>
              <a:t>Si se sigue un algoritmo, se debe terminar en algún momento; o sea,</a:t>
            </a:r>
          </a:p>
          <a:p>
            <a:r>
              <a:rPr lang="es-AR" sz="1200" b="1" i="0" u="none" strike="noStrike" kern="1200" baseline="0" dirty="0">
                <a:solidFill>
                  <a:schemeClr val="tx1"/>
                </a:solidFill>
                <a:latin typeface="+mn-lt"/>
                <a:ea typeface="+mn-ea"/>
                <a:cs typeface="+mn-cs"/>
              </a:rPr>
              <a:t>debe tener un número finito de pasos. Debe tener un inicio y un final.</a:t>
            </a:r>
          </a:p>
          <a:p>
            <a:r>
              <a:rPr lang="es-AR" sz="1200" b="0" i="0" u="none" strike="noStrike" kern="1200" baseline="0" dirty="0">
                <a:solidFill>
                  <a:schemeClr val="tx1"/>
                </a:solidFill>
                <a:latin typeface="+mn-lt"/>
                <a:ea typeface="+mn-ea"/>
                <a:cs typeface="+mn-cs"/>
              </a:rPr>
              <a:t>• Un algoritmo debe ser correcto: </a:t>
            </a:r>
            <a:r>
              <a:rPr lang="es-AR" sz="1200" b="1" i="0" u="none" strike="noStrike" kern="1200" baseline="0" dirty="0">
                <a:solidFill>
                  <a:schemeClr val="tx1"/>
                </a:solidFill>
                <a:latin typeface="+mn-lt"/>
                <a:ea typeface="+mn-ea"/>
                <a:cs typeface="+mn-cs"/>
              </a:rPr>
              <a:t>el resultado del algoritmo debe ser el resultado esperado.</a:t>
            </a:r>
          </a:p>
          <a:p>
            <a:r>
              <a:rPr lang="es-AR" sz="1200" b="0" i="0" u="none" strike="noStrike" kern="1200" baseline="0" dirty="0">
                <a:solidFill>
                  <a:schemeClr val="tx1"/>
                </a:solidFill>
                <a:latin typeface="+mn-lt"/>
                <a:ea typeface="+mn-ea"/>
                <a:cs typeface="+mn-cs"/>
              </a:rPr>
              <a:t>• Un algoritmo es independiente </a:t>
            </a:r>
            <a:r>
              <a:rPr lang="es-AR" sz="1200" b="1" i="0" u="none" strike="noStrike" kern="1200" baseline="0" dirty="0">
                <a:solidFill>
                  <a:schemeClr val="tx1"/>
                </a:solidFill>
                <a:latin typeface="+mn-lt"/>
                <a:ea typeface="+mn-ea"/>
                <a:cs typeface="+mn-cs"/>
              </a:rPr>
              <a:t>tanto del lenguaje de programación en el que se expresa como de la</a:t>
            </a:r>
          </a:p>
          <a:p>
            <a:r>
              <a:rPr lang="es-AR" sz="1200" b="1" i="0" u="none" strike="noStrike" kern="1200" baseline="0" dirty="0">
                <a:solidFill>
                  <a:schemeClr val="tx1"/>
                </a:solidFill>
                <a:latin typeface="+mn-lt"/>
                <a:ea typeface="+mn-ea"/>
                <a:cs typeface="+mn-cs"/>
              </a:rPr>
              <a:t>computadora que lo ejecuta.</a:t>
            </a:r>
            <a:endParaRPr lang="es-AR" b="1"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a:t>
            </a:fld>
            <a:endParaRPr lang="es-AR"/>
          </a:p>
        </p:txBody>
      </p:sp>
    </p:spTree>
    <p:extLst>
      <p:ext uri="{BB962C8B-B14F-4D97-AF65-F5344CB8AC3E}">
        <p14:creationId xmlns:p14="http://schemas.microsoft.com/office/powerpoint/2010/main" val="203058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47</a:t>
            </a:fld>
            <a:endParaRPr lang="es-AR"/>
          </a:p>
        </p:txBody>
      </p:sp>
    </p:spTree>
    <p:extLst>
      <p:ext uri="{BB962C8B-B14F-4D97-AF65-F5344CB8AC3E}">
        <p14:creationId xmlns:p14="http://schemas.microsoft.com/office/powerpoint/2010/main" val="537725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48</a:t>
            </a:fld>
            <a:endParaRPr lang="es-AR"/>
          </a:p>
        </p:txBody>
      </p:sp>
    </p:spTree>
    <p:extLst>
      <p:ext uri="{BB962C8B-B14F-4D97-AF65-F5344CB8AC3E}">
        <p14:creationId xmlns:p14="http://schemas.microsoft.com/office/powerpoint/2010/main" val="1233747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49</a:t>
            </a:fld>
            <a:endParaRPr lang="es-AR"/>
          </a:p>
        </p:txBody>
      </p:sp>
    </p:spTree>
    <p:extLst>
      <p:ext uri="{BB962C8B-B14F-4D97-AF65-F5344CB8AC3E}">
        <p14:creationId xmlns:p14="http://schemas.microsoft.com/office/powerpoint/2010/main" val="1757572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50</a:t>
            </a:fld>
            <a:endParaRPr lang="es-AR"/>
          </a:p>
        </p:txBody>
      </p:sp>
    </p:spTree>
    <p:extLst>
      <p:ext uri="{BB962C8B-B14F-4D97-AF65-F5344CB8AC3E}">
        <p14:creationId xmlns:p14="http://schemas.microsoft.com/office/powerpoint/2010/main" val="1213936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51</a:t>
            </a:fld>
            <a:endParaRPr lang="es-AR"/>
          </a:p>
        </p:txBody>
      </p:sp>
    </p:spTree>
    <p:extLst>
      <p:ext uri="{BB962C8B-B14F-4D97-AF65-F5344CB8AC3E}">
        <p14:creationId xmlns:p14="http://schemas.microsoft.com/office/powerpoint/2010/main" val="2774146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52</a:t>
            </a:fld>
            <a:endParaRPr lang="es-AR"/>
          </a:p>
        </p:txBody>
      </p:sp>
    </p:spTree>
    <p:extLst>
      <p:ext uri="{BB962C8B-B14F-4D97-AF65-F5344CB8AC3E}">
        <p14:creationId xmlns:p14="http://schemas.microsoft.com/office/powerpoint/2010/main" val="2172611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53</a:t>
            </a:fld>
            <a:endParaRPr lang="es-AR"/>
          </a:p>
        </p:txBody>
      </p:sp>
    </p:spTree>
    <p:extLst>
      <p:ext uri="{BB962C8B-B14F-4D97-AF65-F5344CB8AC3E}">
        <p14:creationId xmlns:p14="http://schemas.microsoft.com/office/powerpoint/2010/main" val="3480897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54</a:t>
            </a:fld>
            <a:endParaRPr lang="es-AR"/>
          </a:p>
        </p:txBody>
      </p:sp>
    </p:spTree>
    <p:extLst>
      <p:ext uri="{BB962C8B-B14F-4D97-AF65-F5344CB8AC3E}">
        <p14:creationId xmlns:p14="http://schemas.microsoft.com/office/powerpoint/2010/main" val="268332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55</a:t>
            </a:fld>
            <a:endParaRPr lang="es-AR"/>
          </a:p>
        </p:txBody>
      </p:sp>
    </p:spTree>
    <p:extLst>
      <p:ext uri="{BB962C8B-B14F-4D97-AF65-F5344CB8AC3E}">
        <p14:creationId xmlns:p14="http://schemas.microsoft.com/office/powerpoint/2010/main" val="716588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56</a:t>
            </a:fld>
            <a:endParaRPr lang="es-AR"/>
          </a:p>
        </p:txBody>
      </p:sp>
    </p:spTree>
    <p:extLst>
      <p:ext uri="{BB962C8B-B14F-4D97-AF65-F5344CB8AC3E}">
        <p14:creationId xmlns:p14="http://schemas.microsoft.com/office/powerpoint/2010/main" val="207475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b="1"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6</a:t>
            </a:fld>
            <a:endParaRPr lang="es-AR"/>
          </a:p>
        </p:txBody>
      </p:sp>
    </p:spTree>
    <p:extLst>
      <p:ext uri="{BB962C8B-B14F-4D97-AF65-F5344CB8AC3E}">
        <p14:creationId xmlns:p14="http://schemas.microsoft.com/office/powerpoint/2010/main" val="3003721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57</a:t>
            </a:fld>
            <a:endParaRPr lang="es-AR"/>
          </a:p>
        </p:txBody>
      </p:sp>
    </p:spTree>
    <p:extLst>
      <p:ext uri="{BB962C8B-B14F-4D97-AF65-F5344CB8AC3E}">
        <p14:creationId xmlns:p14="http://schemas.microsoft.com/office/powerpoint/2010/main" val="1037450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58</a:t>
            </a:fld>
            <a:endParaRPr lang="es-AR"/>
          </a:p>
        </p:txBody>
      </p:sp>
    </p:spTree>
    <p:extLst>
      <p:ext uri="{BB962C8B-B14F-4D97-AF65-F5344CB8AC3E}">
        <p14:creationId xmlns:p14="http://schemas.microsoft.com/office/powerpoint/2010/main" val="223745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59</a:t>
            </a:fld>
            <a:endParaRPr lang="es-AR"/>
          </a:p>
        </p:txBody>
      </p:sp>
    </p:spTree>
    <p:extLst>
      <p:ext uri="{BB962C8B-B14F-4D97-AF65-F5344CB8AC3E}">
        <p14:creationId xmlns:p14="http://schemas.microsoft.com/office/powerpoint/2010/main" val="127790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7</a:t>
            </a:fld>
            <a:endParaRPr lang="es-AR"/>
          </a:p>
        </p:txBody>
      </p:sp>
    </p:spTree>
    <p:extLst>
      <p:ext uri="{BB962C8B-B14F-4D97-AF65-F5344CB8AC3E}">
        <p14:creationId xmlns:p14="http://schemas.microsoft.com/office/powerpoint/2010/main" val="2427629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Explicar, declaración</a:t>
            </a:r>
            <a:r>
              <a:rPr lang="es-ES" baseline="0" dirty="0"/>
              <a:t> de variables, asignación de valores, condicional si?</a:t>
            </a:r>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8</a:t>
            </a:fld>
            <a:endParaRPr lang="es-AR"/>
          </a:p>
        </p:txBody>
      </p:sp>
    </p:spTree>
    <p:extLst>
      <p:ext uri="{BB962C8B-B14F-4D97-AF65-F5344CB8AC3E}">
        <p14:creationId xmlns:p14="http://schemas.microsoft.com/office/powerpoint/2010/main" val="29947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Explicar, declaración</a:t>
            </a:r>
            <a:r>
              <a:rPr lang="es-ES" baseline="0" dirty="0"/>
              <a:t> de variables, asignación de valores, condicional si?</a:t>
            </a:r>
            <a:endParaRPr lang="es-ES"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9</a:t>
            </a:fld>
            <a:endParaRPr lang="es-AR"/>
          </a:p>
        </p:txBody>
      </p:sp>
    </p:spTree>
    <p:extLst>
      <p:ext uri="{BB962C8B-B14F-4D97-AF65-F5344CB8AC3E}">
        <p14:creationId xmlns:p14="http://schemas.microsoft.com/office/powerpoint/2010/main" val="13666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Partir</a:t>
            </a:r>
            <a:r>
              <a:rPr lang="es-AR" baseline="0" dirty="0"/>
              <a:t> de la complejidad -&gt; Dividir en partes para entender-&gt; EN ALGORITMOS Y PROGRAMACION: </a:t>
            </a:r>
            <a:r>
              <a:rPr lang="es-AR" baseline="0" dirty="0" err="1"/>
              <a:t>RUTINAs</a:t>
            </a:r>
            <a:endParaRPr lang="es-AR" baseline="0" dirty="0"/>
          </a:p>
          <a:p>
            <a:endParaRPr lang="es-AR" baseline="0"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17</a:t>
            </a:fld>
            <a:endParaRPr lang="es-AR"/>
          </a:p>
        </p:txBody>
      </p:sp>
    </p:spTree>
    <p:extLst>
      <p:ext uri="{BB962C8B-B14F-4D97-AF65-F5344CB8AC3E}">
        <p14:creationId xmlns:p14="http://schemas.microsoft.com/office/powerpoint/2010/main" val="188227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22</a:t>
            </a:fld>
            <a:endParaRPr lang="es-AR"/>
          </a:p>
        </p:txBody>
      </p:sp>
    </p:spTree>
    <p:extLst>
      <p:ext uri="{BB962C8B-B14F-4D97-AF65-F5344CB8AC3E}">
        <p14:creationId xmlns:p14="http://schemas.microsoft.com/office/powerpoint/2010/main" val="228337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a:t>Puede que la acción /</a:t>
            </a:r>
            <a:r>
              <a:rPr lang="es-AR" baseline="0" dirty="0"/>
              <a:t> instrucciones no se ejecuten ninguna vez.</a:t>
            </a:r>
            <a:endParaRPr lang="es-AR" dirty="0"/>
          </a:p>
        </p:txBody>
      </p:sp>
      <p:sp>
        <p:nvSpPr>
          <p:cNvPr id="4" name="Marcador de número de diapositiva 3"/>
          <p:cNvSpPr>
            <a:spLocks noGrp="1"/>
          </p:cNvSpPr>
          <p:nvPr>
            <p:ph type="sldNum" sz="quarter" idx="10"/>
          </p:nvPr>
        </p:nvSpPr>
        <p:spPr/>
        <p:txBody>
          <a:bodyPr/>
          <a:lstStyle/>
          <a:p>
            <a:fld id="{3C93CB6A-38D4-45DE-80F7-C506C767D399}" type="slidenum">
              <a:rPr lang="es-AR" smtClean="0"/>
              <a:t>30</a:t>
            </a:fld>
            <a:endParaRPr lang="es-AR"/>
          </a:p>
        </p:txBody>
      </p:sp>
    </p:spTree>
    <p:extLst>
      <p:ext uri="{BB962C8B-B14F-4D97-AF65-F5344CB8AC3E}">
        <p14:creationId xmlns:p14="http://schemas.microsoft.com/office/powerpoint/2010/main" val="2483656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E315-C68F-4759-B467-9DCE9B24F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BFDAA4-7E10-40C3-8878-6768A499D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4BA688-8E52-4AF3-997C-A42D97F824D5}"/>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5" name="Footer Placeholder 4">
            <a:extLst>
              <a:ext uri="{FF2B5EF4-FFF2-40B4-BE49-F238E27FC236}">
                <a16:creationId xmlns:a16="http://schemas.microsoft.com/office/drawing/2014/main" id="{486DBB4A-7E7E-4AB5-B783-95DFF94BA3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80F9BE-46D1-42C4-88A4-EC4B4D0FA53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732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94B3-C0C5-4F99-B817-A6A826BF39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A76256-11C2-48B8-B240-65C270B21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D009D-4097-421C-BEC2-4984FCB577B1}"/>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5" name="Footer Placeholder 4">
            <a:extLst>
              <a:ext uri="{FF2B5EF4-FFF2-40B4-BE49-F238E27FC236}">
                <a16:creationId xmlns:a16="http://schemas.microsoft.com/office/drawing/2014/main" id="{8B7A193B-AC00-4620-9EE9-7043C79F21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CAFCDD-1A66-4A86-A70C-7E731E580DA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934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FA0981-79BA-40AB-952F-CE772CA96F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2E5922-F20C-48B7-887C-BC8C79FE63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9DA3C-2763-48BB-B870-AEB9CF3AC0A7}"/>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5" name="Footer Placeholder 4">
            <a:extLst>
              <a:ext uri="{FF2B5EF4-FFF2-40B4-BE49-F238E27FC236}">
                <a16:creationId xmlns:a16="http://schemas.microsoft.com/office/drawing/2014/main" id="{6AFAF01C-72CD-44F9-90DC-F9A31254E7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7F431C-DE7D-4599-99A5-2A50B24713A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9081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609600" y="1577340"/>
            <a:ext cx="5303520" cy="4587964"/>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87964"/>
          </a:xfrm>
          <a:prstGeom prst="rect">
            <a:avLst/>
          </a:prstGeom>
        </p:spPr>
        <p:txBody>
          <a:bodyPr/>
          <a:lstStyle>
            <a:lvl1pPr>
              <a:defRPr/>
            </a:lvl1pPr>
          </a:lstStyle>
          <a:p>
            <a:endParaRPr/>
          </a:p>
        </p:txBody>
      </p:sp>
      <p:sp>
        <p:nvSpPr>
          <p:cNvPr id="9" name="Holder 2"/>
          <p:cNvSpPr>
            <a:spLocks noGrp="1"/>
          </p:cNvSpPr>
          <p:nvPr>
            <p:ph type="title"/>
          </p:nvPr>
        </p:nvSpPr>
        <p:spPr bwMode="auto">
          <a:xfrm>
            <a:off x="610196" y="864612"/>
            <a:ext cx="109716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Tree>
    <p:extLst>
      <p:ext uri="{BB962C8B-B14F-4D97-AF65-F5344CB8AC3E}">
        <p14:creationId xmlns:p14="http://schemas.microsoft.com/office/powerpoint/2010/main" val="266945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grpSp>
        <p:nvGrpSpPr>
          <p:cNvPr id="6" name="Agrupar 5"/>
          <p:cNvGrpSpPr/>
          <p:nvPr userDrawn="1"/>
        </p:nvGrpSpPr>
        <p:grpSpPr>
          <a:xfrm>
            <a:off x="0" y="880"/>
            <a:ext cx="12192000" cy="6858000"/>
            <a:chOff x="0" y="0"/>
            <a:chExt cx="9144000" cy="6858000"/>
          </a:xfrm>
        </p:grpSpPr>
        <p:sp>
          <p:nvSpPr>
            <p:cNvPr id="7" name="1 Rectángulo"/>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800"/>
            </a:p>
          </p:txBody>
        </p:sp>
        <p:sp>
          <p:nvSpPr>
            <p:cNvPr id="8" name="object 2"/>
            <p:cNvSpPr>
              <a:spLocks/>
            </p:cNvSpPr>
            <p:nvPr/>
          </p:nvSpPr>
          <p:spPr bwMode="auto">
            <a:xfrm>
              <a:off x="107504" y="1163092"/>
              <a:ext cx="7770214" cy="5693792"/>
            </a:xfrm>
            <a:custGeom>
              <a:avLst/>
              <a:gdLst>
                <a:gd name="T0" fmla="*/ 0 w 11237595"/>
                <a:gd name="T1" fmla="*/ 8094842 h 8098790"/>
                <a:gd name="T2" fmla="*/ 11238329 w 11237595"/>
                <a:gd name="T3" fmla="*/ 8094842 h 8098790"/>
                <a:gd name="T4" fmla="*/ 11238329 w 11237595"/>
                <a:gd name="T5" fmla="*/ 0 h 8098790"/>
                <a:gd name="T6" fmla="*/ 0 w 11237595"/>
                <a:gd name="T7" fmla="*/ 0 h 8098790"/>
                <a:gd name="T8" fmla="*/ 0 w 11237595"/>
                <a:gd name="T9" fmla="*/ 8094842 h 8098790"/>
                <a:gd name="T10" fmla="*/ 0 60000 65536"/>
                <a:gd name="T11" fmla="*/ 0 60000 65536"/>
                <a:gd name="T12" fmla="*/ 0 60000 65536"/>
                <a:gd name="T13" fmla="*/ 0 60000 65536"/>
                <a:gd name="T14" fmla="*/ 0 60000 65536"/>
                <a:gd name="T15" fmla="*/ 0 w 11237595"/>
                <a:gd name="T16" fmla="*/ 0 h 8098790"/>
                <a:gd name="T17" fmla="*/ 11237595 w 11237595"/>
                <a:gd name="T18" fmla="*/ 8098790 h 8098790"/>
              </a:gdLst>
              <a:ahLst/>
              <a:cxnLst>
                <a:cxn ang="T10">
                  <a:pos x="T0" y="T1"/>
                </a:cxn>
                <a:cxn ang="T11">
                  <a:pos x="T2" y="T3"/>
                </a:cxn>
                <a:cxn ang="T12">
                  <a:pos x="T4" y="T5"/>
                </a:cxn>
                <a:cxn ang="T13">
                  <a:pos x="T6" y="T7"/>
                </a:cxn>
                <a:cxn ang="T14">
                  <a:pos x="T8" y="T9"/>
                </a:cxn>
              </a:cxnLst>
              <a:rect l="T15" t="T16" r="T17" b="T18"/>
              <a:pathLst>
                <a:path w="11237595" h="8098790">
                  <a:moveTo>
                    <a:pt x="0" y="8098650"/>
                  </a:moveTo>
                  <a:lnTo>
                    <a:pt x="11237061" y="8098650"/>
                  </a:lnTo>
                  <a:lnTo>
                    <a:pt x="11237061" y="0"/>
                  </a:lnTo>
                  <a:lnTo>
                    <a:pt x="0" y="0"/>
                  </a:lnTo>
                  <a:lnTo>
                    <a:pt x="0" y="8098650"/>
                  </a:lnTo>
                  <a:close/>
                </a:path>
              </a:pathLst>
            </a:custGeom>
            <a:solidFill>
              <a:srgbClr val="FCFBF4"/>
            </a:solidFill>
            <a:ln>
              <a:noFill/>
            </a:ln>
            <a:effectLst>
              <a:innerShdw blurRad="533400" dist="50800" dir="2700000">
                <a:schemeClr val="bg1">
                  <a:lumMod val="50000"/>
                  <a:alpha val="87000"/>
                </a:schemeClr>
              </a:innerShdw>
            </a:effectLst>
          </p:spPr>
          <p:txBody>
            <a:bodyPr lIns="0" tIns="0" rIns="0" bIns="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endParaRPr lang="es-AR" altLang="es-AR" sz="1800"/>
            </a:p>
          </p:txBody>
        </p:sp>
        <p:sp>
          <p:nvSpPr>
            <p:cNvPr id="9" name="object 3"/>
            <p:cNvSpPr>
              <a:spLocks/>
            </p:cNvSpPr>
            <p:nvPr/>
          </p:nvSpPr>
          <p:spPr bwMode="auto">
            <a:xfrm>
              <a:off x="0" y="0"/>
              <a:ext cx="2916437" cy="2965773"/>
            </a:xfrm>
            <a:custGeom>
              <a:avLst/>
              <a:gdLst>
                <a:gd name="T0" fmla="*/ 4216704 w 4218305"/>
                <a:gd name="T1" fmla="*/ 0 h 4218305"/>
                <a:gd name="T2" fmla="*/ 0 w 4218305"/>
                <a:gd name="T3" fmla="*/ 0 h 4218305"/>
                <a:gd name="T4" fmla="*/ 0 w 4218305"/>
                <a:gd name="T5" fmla="*/ 4216720 h 4218305"/>
                <a:gd name="T6" fmla="*/ 4216704 w 4218305"/>
                <a:gd name="T7" fmla="*/ 0 h 4218305"/>
                <a:gd name="T8" fmla="*/ 0 60000 65536"/>
                <a:gd name="T9" fmla="*/ 0 60000 65536"/>
                <a:gd name="T10" fmla="*/ 0 60000 65536"/>
                <a:gd name="T11" fmla="*/ 0 60000 65536"/>
                <a:gd name="T12" fmla="*/ 0 w 4218305"/>
                <a:gd name="T13" fmla="*/ 0 h 4218305"/>
                <a:gd name="T14" fmla="*/ 4218305 w 4218305"/>
                <a:gd name="T15" fmla="*/ 4218305 h 4218305"/>
              </a:gdLst>
              <a:ahLst/>
              <a:cxnLst>
                <a:cxn ang="T8">
                  <a:pos x="T0" y="T1"/>
                </a:cxn>
                <a:cxn ang="T9">
                  <a:pos x="T2" y="T3"/>
                </a:cxn>
                <a:cxn ang="T10">
                  <a:pos x="T4" y="T5"/>
                </a:cxn>
                <a:cxn ang="T11">
                  <a:pos x="T6" y="T7"/>
                </a:cxn>
              </a:cxnLst>
              <a:rect l="T12" t="T13" r="T14" b="T15"/>
              <a:pathLst>
                <a:path w="4218305" h="4218305">
                  <a:moveTo>
                    <a:pt x="4217974" y="0"/>
                  </a:moveTo>
                  <a:lnTo>
                    <a:pt x="0" y="0"/>
                  </a:lnTo>
                  <a:lnTo>
                    <a:pt x="0" y="4217987"/>
                  </a:lnTo>
                  <a:lnTo>
                    <a:pt x="4217974" y="0"/>
                  </a:lnTo>
                  <a:close/>
                </a:path>
              </a:pathLst>
            </a:custGeom>
            <a:solidFill>
              <a:srgbClr val="00B0F0"/>
            </a:soli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endParaRPr lang="es-AR" altLang="es-AR" sz="1800"/>
            </a:p>
          </p:txBody>
        </p:sp>
        <p:sp>
          <p:nvSpPr>
            <p:cNvPr id="10" name="object 4"/>
            <p:cNvSpPr>
              <a:spLocks/>
            </p:cNvSpPr>
            <p:nvPr/>
          </p:nvSpPr>
          <p:spPr bwMode="auto">
            <a:xfrm>
              <a:off x="0" y="0"/>
              <a:ext cx="6675863" cy="6858000"/>
            </a:xfrm>
            <a:custGeom>
              <a:avLst/>
              <a:gdLst>
                <a:gd name="T0" fmla="*/ 0 w 9655175"/>
                <a:gd name="T1" fmla="*/ 0 h 9752965"/>
                <a:gd name="T2" fmla="*/ 0 w 9655175"/>
                <a:gd name="T3" fmla="*/ 9755088 h 9752965"/>
                <a:gd name="T4" fmla="*/ 9654591 w 9655175"/>
                <a:gd name="T5" fmla="*/ 9755088 h 9752965"/>
                <a:gd name="T6" fmla="*/ 0 w 9655175"/>
                <a:gd name="T7" fmla="*/ 0 h 9752965"/>
                <a:gd name="T8" fmla="*/ 0 60000 65536"/>
                <a:gd name="T9" fmla="*/ 0 60000 65536"/>
                <a:gd name="T10" fmla="*/ 0 60000 65536"/>
                <a:gd name="T11" fmla="*/ 0 60000 65536"/>
                <a:gd name="T12" fmla="*/ 0 w 9655175"/>
                <a:gd name="T13" fmla="*/ 0 h 9752965"/>
                <a:gd name="T14" fmla="*/ 9655175 w 9655175"/>
                <a:gd name="T15" fmla="*/ 9752965 h 9752965"/>
              </a:gdLst>
              <a:ahLst/>
              <a:cxnLst>
                <a:cxn ang="T8">
                  <a:pos x="T0" y="T1"/>
                </a:cxn>
                <a:cxn ang="T9">
                  <a:pos x="T2" y="T3"/>
                </a:cxn>
                <a:cxn ang="T10">
                  <a:pos x="T4" y="T5"/>
                </a:cxn>
                <a:cxn ang="T11">
                  <a:pos x="T6" y="T7"/>
                </a:cxn>
              </a:cxnLst>
              <a:rect l="T12" t="T13" r="T14" b="T15"/>
              <a:pathLst>
                <a:path w="9655175" h="9752965">
                  <a:moveTo>
                    <a:pt x="0" y="0"/>
                  </a:moveTo>
                  <a:lnTo>
                    <a:pt x="0" y="9752545"/>
                  </a:lnTo>
                  <a:lnTo>
                    <a:pt x="9654590" y="9752545"/>
                  </a:lnTo>
                  <a:lnTo>
                    <a:pt x="0" y="0"/>
                  </a:lnTo>
                  <a:close/>
                </a:path>
              </a:pathLst>
            </a:custGeom>
            <a:solidFill>
              <a:srgbClr val="0071BB"/>
            </a:soli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endParaRPr lang="es-AR" altLang="es-AR" sz="1800"/>
            </a:p>
          </p:txBody>
        </p:sp>
        <p:sp>
          <p:nvSpPr>
            <p:cNvPr id="11" name="object 5"/>
            <p:cNvSpPr>
              <a:spLocks/>
            </p:cNvSpPr>
            <p:nvPr/>
          </p:nvSpPr>
          <p:spPr bwMode="auto">
            <a:xfrm>
              <a:off x="1074593" y="3994919"/>
              <a:ext cx="5601271" cy="2861965"/>
            </a:xfrm>
            <a:custGeom>
              <a:avLst/>
              <a:gdLst>
                <a:gd name="T0" fmla="*/ 4070307 w 8101330"/>
                <a:gd name="T1" fmla="*/ 0 h 4070984"/>
                <a:gd name="T2" fmla="*/ 0 w 8101330"/>
                <a:gd name="T3" fmla="*/ 4068448 h 4070984"/>
                <a:gd name="T4" fmla="*/ 8099588 w 8101330"/>
                <a:gd name="T5" fmla="*/ 4068448 h 4070984"/>
                <a:gd name="T6" fmla="*/ 4070307 w 8101330"/>
                <a:gd name="T7" fmla="*/ 0 h 4070984"/>
                <a:gd name="T8" fmla="*/ 0 60000 65536"/>
                <a:gd name="T9" fmla="*/ 0 60000 65536"/>
                <a:gd name="T10" fmla="*/ 0 60000 65536"/>
                <a:gd name="T11" fmla="*/ 0 60000 65536"/>
                <a:gd name="T12" fmla="*/ 0 w 8101330"/>
                <a:gd name="T13" fmla="*/ 0 h 4070984"/>
                <a:gd name="T14" fmla="*/ 8101330 w 8101330"/>
                <a:gd name="T15" fmla="*/ 4070984 h 4070984"/>
              </a:gdLst>
              <a:ahLst/>
              <a:cxnLst>
                <a:cxn ang="T8">
                  <a:pos x="T0" y="T1"/>
                </a:cxn>
                <a:cxn ang="T9">
                  <a:pos x="T2" y="T3"/>
                </a:cxn>
                <a:cxn ang="T10">
                  <a:pos x="T4" y="T5"/>
                </a:cxn>
                <a:cxn ang="T11">
                  <a:pos x="T6" y="T7"/>
                </a:cxn>
              </a:cxnLst>
              <a:rect l="T12" t="T13" r="T14" b="T15"/>
              <a:pathLst>
                <a:path w="8101330" h="4070984">
                  <a:moveTo>
                    <a:pt x="4070946" y="0"/>
                  </a:moveTo>
                  <a:lnTo>
                    <a:pt x="0" y="4070985"/>
                  </a:lnTo>
                  <a:lnTo>
                    <a:pt x="8100860" y="4070985"/>
                  </a:lnTo>
                  <a:lnTo>
                    <a:pt x="4070946" y="0"/>
                  </a:lnTo>
                  <a:close/>
                </a:path>
              </a:pathLst>
            </a:custGeom>
            <a:solidFill>
              <a:srgbClr val="0091D1"/>
            </a:solidFill>
            <a:ln>
              <a:noFill/>
            </a:ln>
            <a:effectLst>
              <a:innerShdw blurRad="114300">
                <a:prstClr val="black"/>
              </a:innerShdw>
            </a:effectLst>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endParaRPr lang="es-AR" altLang="es-AR" sz="1800"/>
            </a:p>
          </p:txBody>
        </p:sp>
        <p:sp>
          <p:nvSpPr>
            <p:cNvPr id="13" name="13 Rectángulo"/>
            <p:cNvSpPr/>
            <p:nvPr/>
          </p:nvSpPr>
          <p:spPr>
            <a:xfrm>
              <a:off x="2699792" y="1187460"/>
              <a:ext cx="5292080" cy="369332"/>
            </a:xfrm>
            <a:prstGeom prst="rect">
              <a:avLst/>
            </a:prstGeom>
          </p:spPr>
          <p:txBody>
            <a:bodyPr wrap="square">
              <a:spAutoFit/>
            </a:bodyPr>
            <a:lstStyle/>
            <a:p>
              <a:r>
                <a:rPr lang="es-AR" altLang="en-US" sz="1800" dirty="0">
                  <a:latin typeface="+mj-lt"/>
                  <a:cs typeface="Arial" charset="0"/>
                </a:rPr>
                <a:t>Subsecretaría de Servicios Tecnológicos y Productivos</a:t>
              </a:r>
              <a:endParaRPr lang="es-AR" sz="1800" dirty="0">
                <a:latin typeface="+mj-lt"/>
              </a:endParaRPr>
            </a:p>
          </p:txBody>
        </p:sp>
        <p:pic>
          <p:nvPicPr>
            <p:cNvPr id="14" name="0 Imagen"/>
            <p:cNvPicPr/>
            <p:nvPr/>
          </p:nvPicPr>
          <p:blipFill>
            <a:blip r:embed="rId2" cstate="screen">
              <a:extLst>
                <a:ext uri="{28A0092B-C50C-407E-A947-70E740481C1C}">
                  <a14:useLocalDpi xmlns:a14="http://schemas.microsoft.com/office/drawing/2010/main"/>
                </a:ext>
              </a:extLst>
            </a:blip>
            <a:stretch>
              <a:fillRect/>
            </a:stretch>
          </p:blipFill>
          <p:spPr>
            <a:xfrm>
              <a:off x="6646822" y="159664"/>
              <a:ext cx="2296150" cy="409230"/>
            </a:xfrm>
            <a:prstGeom prst="rect">
              <a:avLst/>
            </a:prstGeom>
          </p:spPr>
        </p:pic>
        <p:pic>
          <p:nvPicPr>
            <p:cNvPr id="15" name="Imagen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992" y="1844824"/>
              <a:ext cx="2736305" cy="2501902"/>
            </a:xfrm>
            <a:prstGeom prst="rect">
              <a:avLst/>
            </a:prstGeom>
          </p:spPr>
        </p:pic>
      </p:grpSp>
    </p:spTree>
    <p:extLst>
      <p:ext uri="{BB962C8B-B14F-4D97-AF65-F5344CB8AC3E}">
        <p14:creationId xmlns:p14="http://schemas.microsoft.com/office/powerpoint/2010/main" val="669912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8" name="Holder 2"/>
          <p:cNvSpPr>
            <a:spLocks noGrp="1"/>
          </p:cNvSpPr>
          <p:nvPr>
            <p:ph type="title"/>
          </p:nvPr>
        </p:nvSpPr>
        <p:spPr bwMode="auto">
          <a:xfrm>
            <a:off x="91664" y="864612"/>
            <a:ext cx="1200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Tree>
    <p:extLst>
      <p:ext uri="{BB962C8B-B14F-4D97-AF65-F5344CB8AC3E}">
        <p14:creationId xmlns:p14="http://schemas.microsoft.com/office/powerpoint/2010/main" val="97775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91665" y="1577340"/>
            <a:ext cx="11999999" cy="5020012"/>
          </a:xfrm>
          <a:prstGeom prst="rect">
            <a:avLst/>
          </a:prstGeom>
        </p:spPr>
        <p:txBody>
          <a:bodyPr>
            <a:normAutofit/>
          </a:bodyPr>
          <a:lstStyle>
            <a:lvl1pPr>
              <a:spcBef>
                <a:spcPts val="0"/>
              </a:spcBef>
              <a:spcAft>
                <a:spcPts val="600"/>
              </a:spcAft>
              <a:defRPr/>
            </a:lvl1pPr>
          </a:lstStyle>
          <a:p>
            <a:endParaRPr/>
          </a:p>
        </p:txBody>
      </p:sp>
      <p:sp>
        <p:nvSpPr>
          <p:cNvPr id="10" name="Holder 2"/>
          <p:cNvSpPr>
            <a:spLocks noGrp="1"/>
          </p:cNvSpPr>
          <p:nvPr>
            <p:ph type="title"/>
          </p:nvPr>
        </p:nvSpPr>
        <p:spPr bwMode="auto">
          <a:xfrm>
            <a:off x="91664" y="864612"/>
            <a:ext cx="1200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Tree>
    <p:extLst>
      <p:ext uri="{BB962C8B-B14F-4D97-AF65-F5344CB8AC3E}">
        <p14:creationId xmlns:p14="http://schemas.microsoft.com/office/powerpoint/2010/main" val="2341066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Holder 2"/>
          <p:cNvSpPr>
            <a:spLocks noGrp="1"/>
          </p:cNvSpPr>
          <p:nvPr>
            <p:ph type="title"/>
          </p:nvPr>
        </p:nvSpPr>
        <p:spPr bwMode="auto">
          <a:xfrm>
            <a:off x="610196" y="864612"/>
            <a:ext cx="109716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Tree>
    <p:extLst>
      <p:ext uri="{BB962C8B-B14F-4D97-AF65-F5344CB8AC3E}">
        <p14:creationId xmlns:p14="http://schemas.microsoft.com/office/powerpoint/2010/main" val="54048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FD6E-D130-4BC1-AB58-3128A0752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3AEEE-9705-4575-A6B3-7BD5176F09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C22AC-392F-4A60-908D-26E4A2B362EA}"/>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5" name="Footer Placeholder 4">
            <a:extLst>
              <a:ext uri="{FF2B5EF4-FFF2-40B4-BE49-F238E27FC236}">
                <a16:creationId xmlns:a16="http://schemas.microsoft.com/office/drawing/2014/main" id="{BD1B9D19-EAE9-4C9D-B517-B94B1A74D3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E6560F-B340-4B1C-B3AF-249BE7F8953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516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BE6D-83A4-4506-AB3C-ADC4346574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713635-8DF3-45B8-A34B-CD7BA2447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46D71-9DF7-4B24-8A0B-2C71EC84A4A1}"/>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5" name="Footer Placeholder 4">
            <a:extLst>
              <a:ext uri="{FF2B5EF4-FFF2-40B4-BE49-F238E27FC236}">
                <a16:creationId xmlns:a16="http://schemas.microsoft.com/office/drawing/2014/main" id="{6E0A745A-3903-40D5-9033-AB2F64C116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82DE4F-4762-48C6-8C96-389C09F441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37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9554-1FF7-4B94-BD19-41335E2B8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80EA7-6F70-4573-A17C-314238EA41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1996A1-BB1B-487B-9364-9452E3F0E9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729722-034F-4E66-847A-4EA633C3B87B}"/>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6" name="Footer Placeholder 5">
            <a:extLst>
              <a:ext uri="{FF2B5EF4-FFF2-40B4-BE49-F238E27FC236}">
                <a16:creationId xmlns:a16="http://schemas.microsoft.com/office/drawing/2014/main" id="{7F18F15D-E93D-41FF-8D1E-0CD7D166EE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36A6DF-BE84-468F-8AD9-4005288EC6B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079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BDA4-F996-4A38-AF9C-C67E1A51FF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43E6D6-BB7F-4C96-BA39-32E1658FC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047E0-0E52-4933-B629-FEE45F0E9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860C77-DF43-461C-909A-95831718E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A8E39-9A21-4E7D-86CE-83D1670F33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C7C7CC-A033-40FB-A504-EB317EC1F24B}"/>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8" name="Footer Placeholder 7">
            <a:extLst>
              <a:ext uri="{FF2B5EF4-FFF2-40B4-BE49-F238E27FC236}">
                <a16:creationId xmlns:a16="http://schemas.microsoft.com/office/drawing/2014/main" id="{710254A4-8CD4-4B35-9444-C59C123DB2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C56FC95-65CE-4154-B9EC-36A006C9335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0348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A05F-E58D-48A8-B986-C31BF3F926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701F8B-6D69-484C-9F15-525C1A163FE5}"/>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4" name="Footer Placeholder 3">
            <a:extLst>
              <a:ext uri="{FF2B5EF4-FFF2-40B4-BE49-F238E27FC236}">
                <a16:creationId xmlns:a16="http://schemas.microsoft.com/office/drawing/2014/main" id="{A31CA0BD-2436-47F0-B39A-85D47C6431D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6CD83D-0649-4085-9B32-50F0B52CA1C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804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52B006-FF41-4EF1-B529-D63F65375EBD}"/>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3" name="Footer Placeholder 2">
            <a:extLst>
              <a:ext uri="{FF2B5EF4-FFF2-40B4-BE49-F238E27FC236}">
                <a16:creationId xmlns:a16="http://schemas.microsoft.com/office/drawing/2014/main" id="{C172400B-F158-4454-8EB5-5772BB67AA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B7376DC-2BDC-442F-B383-5445E229E7D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096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302E-505A-4E9D-B802-4F39E1A04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58DC53-43D2-431D-B771-15BCDB7F6E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E4E738-7CA0-47B9-8D3E-6985D3501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136FA-AD58-441C-B69A-E1298B16F4A3}"/>
              </a:ext>
            </a:extLst>
          </p:cNvPr>
          <p:cNvSpPr>
            <a:spLocks noGrp="1"/>
          </p:cNvSpPr>
          <p:nvPr>
            <p:ph type="dt" sz="half" idx="10"/>
          </p:nvPr>
        </p:nvSpPr>
        <p:spPr/>
        <p:txBody>
          <a:bodyPr/>
          <a:lstStyle/>
          <a:p>
            <a:fld id="{48A87A34-81AB-432B-8DAE-1953F412C126}" type="datetimeFigureOut">
              <a:rPr lang="en-US" smtClean="0"/>
              <a:t>3/6/2020</a:t>
            </a:fld>
            <a:endParaRPr lang="en-US" dirty="0"/>
          </a:p>
        </p:txBody>
      </p:sp>
      <p:sp>
        <p:nvSpPr>
          <p:cNvPr id="6" name="Footer Placeholder 5">
            <a:extLst>
              <a:ext uri="{FF2B5EF4-FFF2-40B4-BE49-F238E27FC236}">
                <a16:creationId xmlns:a16="http://schemas.microsoft.com/office/drawing/2014/main" id="{F3188125-C31C-4B2B-8DB5-8A10C81BFF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56139C-DAB7-47CB-A7B4-2376A29BB9F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811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3028-8BB8-40E9-A722-44E27B7D25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4B263-81CC-4622-A72C-2F09E4603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54B6D6-6E2B-4B6D-8C0C-7B951CF19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D7F834-A1A3-49B7-B484-156716307D37}"/>
              </a:ext>
            </a:extLst>
          </p:cNvPr>
          <p:cNvSpPr>
            <a:spLocks noGrp="1"/>
          </p:cNvSpPr>
          <p:nvPr>
            <p:ph type="dt" sz="half" idx="10"/>
          </p:nvPr>
        </p:nvSpPr>
        <p:spPr/>
        <p:txBody>
          <a:bodyPr/>
          <a:lstStyle/>
          <a:p>
            <a:fld id="{48A87A34-81AB-432B-8DAE-1953F412C126}" type="datetimeFigureOut">
              <a:rPr lang="en-US" smtClean="0"/>
              <a:pPr/>
              <a:t>3/6/2020</a:t>
            </a:fld>
            <a:endParaRPr lang="en-US" dirty="0"/>
          </a:p>
        </p:txBody>
      </p:sp>
      <p:sp>
        <p:nvSpPr>
          <p:cNvPr id="6" name="Footer Placeholder 5">
            <a:extLst>
              <a:ext uri="{FF2B5EF4-FFF2-40B4-BE49-F238E27FC236}">
                <a16:creationId xmlns:a16="http://schemas.microsoft.com/office/drawing/2014/main" id="{BA2C4E38-1ADA-4DD9-9589-7F758FE874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23C7C5-D829-411A-98D3-EB5DA8BEC56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900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D70428-C36B-4D22-BD17-4730CEBCE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4D2495-3F16-4AFD-880E-1897EBD7B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CA044-98CF-4F17-9516-A177B024A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3/6/2020</a:t>
            </a:fld>
            <a:endParaRPr lang="en-US" dirty="0"/>
          </a:p>
        </p:txBody>
      </p:sp>
      <p:sp>
        <p:nvSpPr>
          <p:cNvPr id="5" name="Footer Placeholder 4">
            <a:extLst>
              <a:ext uri="{FF2B5EF4-FFF2-40B4-BE49-F238E27FC236}">
                <a16:creationId xmlns:a16="http://schemas.microsoft.com/office/drawing/2014/main" id="{9023C09A-8FD9-4440-8567-574593F62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D3EFB40-36BD-4B21-A739-A77A60EF2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
        <p:nvSpPr>
          <p:cNvPr id="7" name="object 2">
            <a:extLst>
              <a:ext uri="{FF2B5EF4-FFF2-40B4-BE49-F238E27FC236}">
                <a16:creationId xmlns:a16="http://schemas.microsoft.com/office/drawing/2014/main" id="{78EBAF90-4020-4DAE-92B0-DB11F924A252}"/>
              </a:ext>
            </a:extLst>
          </p:cNvPr>
          <p:cNvSpPr>
            <a:spLocks/>
          </p:cNvSpPr>
          <p:nvPr userDrawn="1"/>
        </p:nvSpPr>
        <p:spPr bwMode="auto">
          <a:xfrm>
            <a:off x="-2978" y="-15970"/>
            <a:ext cx="4701819" cy="799419"/>
          </a:xfrm>
          <a:custGeom>
            <a:avLst/>
            <a:gdLst>
              <a:gd name="T0" fmla="*/ 0 w 11237595"/>
              <a:gd name="T1" fmla="*/ 8094842 h 8098790"/>
              <a:gd name="T2" fmla="*/ 11238329 w 11237595"/>
              <a:gd name="T3" fmla="*/ 8094842 h 8098790"/>
              <a:gd name="T4" fmla="*/ 11238329 w 11237595"/>
              <a:gd name="T5" fmla="*/ 0 h 8098790"/>
              <a:gd name="T6" fmla="*/ 0 w 11237595"/>
              <a:gd name="T7" fmla="*/ 0 h 8098790"/>
              <a:gd name="T8" fmla="*/ 0 w 11237595"/>
              <a:gd name="T9" fmla="*/ 8094842 h 8098790"/>
              <a:gd name="T10" fmla="*/ 0 60000 65536"/>
              <a:gd name="T11" fmla="*/ 0 60000 65536"/>
              <a:gd name="T12" fmla="*/ 0 60000 65536"/>
              <a:gd name="T13" fmla="*/ 0 60000 65536"/>
              <a:gd name="T14" fmla="*/ 0 60000 65536"/>
              <a:gd name="T15" fmla="*/ 0 w 11237595"/>
              <a:gd name="T16" fmla="*/ 0 h 8098790"/>
              <a:gd name="T17" fmla="*/ 11237595 w 11237595"/>
              <a:gd name="T18" fmla="*/ 8098790 h 8098790"/>
            </a:gdLst>
            <a:ahLst/>
            <a:cxnLst>
              <a:cxn ang="T10">
                <a:pos x="T0" y="T1"/>
              </a:cxn>
              <a:cxn ang="T11">
                <a:pos x="T2" y="T3"/>
              </a:cxn>
              <a:cxn ang="T12">
                <a:pos x="T4" y="T5"/>
              </a:cxn>
              <a:cxn ang="T13">
                <a:pos x="T6" y="T7"/>
              </a:cxn>
              <a:cxn ang="T14">
                <a:pos x="T8" y="T9"/>
              </a:cxn>
            </a:cxnLst>
            <a:rect l="T15" t="T16" r="T17" b="T18"/>
            <a:pathLst>
              <a:path w="11237595" h="8098790">
                <a:moveTo>
                  <a:pt x="0" y="8098650"/>
                </a:moveTo>
                <a:lnTo>
                  <a:pt x="11237061" y="8098650"/>
                </a:lnTo>
                <a:lnTo>
                  <a:pt x="11237061" y="0"/>
                </a:lnTo>
                <a:lnTo>
                  <a:pt x="0" y="0"/>
                </a:lnTo>
                <a:lnTo>
                  <a:pt x="0" y="8098650"/>
                </a:lnTo>
                <a:close/>
              </a:path>
            </a:pathLst>
          </a:custGeom>
          <a:solidFill>
            <a:srgbClr val="FCFBF4"/>
          </a:solidFill>
          <a:ln>
            <a:noFill/>
          </a:ln>
          <a:effectLst/>
        </p:spPr>
        <p:txBody>
          <a:bodyPr lIns="0" tIns="0" rIns="0" bIns="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endParaRPr lang="es-AR" altLang="es-AR" sz="1800"/>
          </a:p>
        </p:txBody>
      </p:sp>
      <p:pic>
        <p:nvPicPr>
          <p:cNvPr id="8" name="0 Imagen">
            <a:extLst>
              <a:ext uri="{FF2B5EF4-FFF2-40B4-BE49-F238E27FC236}">
                <a16:creationId xmlns:a16="http://schemas.microsoft.com/office/drawing/2014/main" id="{559F0B5B-F99C-4B21-B0B4-72AFC29CE629}"/>
              </a:ext>
            </a:extLst>
          </p:cNvPr>
          <p:cNvPicPr/>
          <p:nvPr userDrawn="1"/>
        </p:nvPicPr>
        <p:blipFill>
          <a:blip r:embed="rId18" cstate="screen">
            <a:extLst>
              <a:ext uri="{28A0092B-C50C-407E-A947-70E740481C1C}">
                <a14:useLocalDpi xmlns:a14="http://schemas.microsoft.com/office/drawing/2010/main"/>
              </a:ext>
            </a:extLst>
          </a:blip>
          <a:stretch>
            <a:fillRect/>
          </a:stretch>
        </p:blipFill>
        <p:spPr>
          <a:xfrm>
            <a:off x="8862430" y="159664"/>
            <a:ext cx="3061533" cy="409230"/>
          </a:xfrm>
          <a:prstGeom prst="rect">
            <a:avLst/>
          </a:prstGeom>
        </p:spPr>
      </p:pic>
      <p:pic>
        <p:nvPicPr>
          <p:cNvPr id="9" name="Imagen 9">
            <a:extLst>
              <a:ext uri="{FF2B5EF4-FFF2-40B4-BE49-F238E27FC236}">
                <a16:creationId xmlns:a16="http://schemas.microsoft.com/office/drawing/2014/main" id="{55DCCE67-6F0C-43F5-A2AC-694BA868E9C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97301" y="9680"/>
            <a:ext cx="1084427" cy="756000"/>
          </a:xfrm>
          <a:prstGeom prst="rect">
            <a:avLst/>
          </a:prstGeom>
        </p:spPr>
      </p:pic>
      <p:pic>
        <p:nvPicPr>
          <p:cNvPr id="10" name="Imagen 1">
            <a:extLst>
              <a:ext uri="{FF2B5EF4-FFF2-40B4-BE49-F238E27FC236}">
                <a16:creationId xmlns:a16="http://schemas.microsoft.com/office/drawing/2014/main" id="{AF291B51-381D-4D90-9A48-87CDC258AE3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82053" y="25624"/>
            <a:ext cx="1104000" cy="757070"/>
          </a:xfrm>
          <a:prstGeom prst="rect">
            <a:avLst/>
          </a:prstGeom>
        </p:spPr>
      </p:pic>
    </p:spTree>
    <p:extLst>
      <p:ext uri="{BB962C8B-B14F-4D97-AF65-F5344CB8AC3E}">
        <p14:creationId xmlns:p14="http://schemas.microsoft.com/office/powerpoint/2010/main" val="417807444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681" r:id="rId13"/>
    <p:sldLayoutId id="2147483675" r:id="rId14"/>
    <p:sldLayoutId id="2147483676" r:id="rId15"/>
    <p:sldLayoutId id="2147483677"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0.emf"/><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25.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4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5.emf"/><Relationship Id="rId4"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28.xml"/><Relationship Id="rId5" Type="http://schemas.openxmlformats.org/officeDocument/2006/relationships/diagramQuickStyle" Target="../diagrams/quickStyle28.xml"/><Relationship Id="rId10" Type="http://schemas.openxmlformats.org/officeDocument/2006/relationships/image" Target="../media/image30.gif"/><Relationship Id="rId4" Type="http://schemas.openxmlformats.org/officeDocument/2006/relationships/diagramLayout" Target="../diagrams/layout28.xml"/><Relationship Id="rId9" Type="http://schemas.openxmlformats.org/officeDocument/2006/relationships/image" Target="../media/image29.jpeg"/></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slideLayout" Target="../slideLayouts/slideLayout6.xml"/><Relationship Id="rId7" Type="http://schemas.openxmlformats.org/officeDocument/2006/relationships/diagramQuickStyle" Target="../diagrams/quickStyle2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9.xml"/><Relationship Id="rId11" Type="http://schemas.openxmlformats.org/officeDocument/2006/relationships/image" Target="../media/image31.png"/><Relationship Id="rId5" Type="http://schemas.openxmlformats.org/officeDocument/2006/relationships/diagramData" Target="../diagrams/data29.xml"/><Relationship Id="rId10" Type="http://schemas.openxmlformats.org/officeDocument/2006/relationships/image" Target="../media/image30.gif"/><Relationship Id="rId4" Type="http://schemas.openxmlformats.org/officeDocument/2006/relationships/notesSlide" Target="../notesSlides/notesSlide26.xml"/><Relationship Id="rId9" Type="http://schemas.microsoft.com/office/2007/relationships/diagramDrawing" Target="../diagrams/drawing29.xml"/></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slideLayout" Target="../slideLayouts/slideLayout6.xml"/><Relationship Id="rId7" Type="http://schemas.openxmlformats.org/officeDocument/2006/relationships/diagramQuickStyle" Target="../diagrams/quickStyle3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Layout" Target="../diagrams/layout31.xml"/><Relationship Id="rId5" Type="http://schemas.openxmlformats.org/officeDocument/2006/relationships/diagramData" Target="../diagrams/data31.xml"/><Relationship Id="rId10" Type="http://schemas.openxmlformats.org/officeDocument/2006/relationships/image" Target="../media/image33.png"/><Relationship Id="rId4" Type="http://schemas.openxmlformats.org/officeDocument/2006/relationships/notesSlide" Target="../notesSlides/notesSlide28.xml"/><Relationship Id="rId9" Type="http://schemas.microsoft.com/office/2007/relationships/diagramDrawing" Target="../diagrams/drawing3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Título 6"/>
          <p:cNvSpPr>
            <a:spLocks noGrp="1"/>
          </p:cNvSpPr>
          <p:nvPr>
            <p:ph type="title"/>
          </p:nvPr>
        </p:nvSpPr>
        <p:spPr>
          <a:xfrm>
            <a:off x="610196" y="864612"/>
            <a:ext cx="10971611" cy="498598"/>
          </a:xfrm>
        </p:spPr>
        <p:txBody>
          <a:bodyPr/>
          <a:lstStyle/>
          <a:p>
            <a:r>
              <a:rPr lang="es-AR" sz="3600" dirty="0"/>
              <a:t>Laboratorio de computación I</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8111"/>
          <a:stretch/>
        </p:blipFill>
        <p:spPr>
          <a:xfrm>
            <a:off x="3467709" y="1660697"/>
            <a:ext cx="5256584" cy="4576615"/>
          </a:xfrm>
          <a:prstGeom prst="rect">
            <a:avLst/>
          </a:prstGeom>
        </p:spPr>
      </p:pic>
    </p:spTree>
    <p:extLst>
      <p:ext uri="{BB962C8B-B14F-4D97-AF65-F5344CB8AC3E}">
        <p14:creationId xmlns:p14="http://schemas.microsoft.com/office/powerpoint/2010/main" val="199082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pic>
        <p:nvPicPr>
          <p:cNvPr id="7" name="Imagen 6"/>
          <p:cNvPicPr>
            <a:picLocks noChangeAspect="1"/>
          </p:cNvPicPr>
          <p:nvPr/>
        </p:nvPicPr>
        <p:blipFill rotWithShape="1">
          <a:blip r:embed="rId2">
            <a:lum bright="-20000" contrast="40000"/>
          </a:blip>
          <a:srcRect l="21513" t="5901" r="3344" b="3485"/>
          <a:stretch/>
        </p:blipFill>
        <p:spPr>
          <a:xfrm>
            <a:off x="609342" y="2489967"/>
            <a:ext cx="6768752" cy="3825816"/>
          </a:xfrm>
          <a:prstGeom prst="rect">
            <a:avLst/>
          </a:prstGeom>
        </p:spPr>
      </p:pic>
      <p:sp>
        <p:nvSpPr>
          <p:cNvPr id="8" name="CuadroTexto 7"/>
          <p:cNvSpPr txBox="1"/>
          <p:nvPr/>
        </p:nvSpPr>
        <p:spPr>
          <a:xfrm>
            <a:off x="7509519" y="5098060"/>
            <a:ext cx="4248472" cy="1508105"/>
          </a:xfrm>
          <a:prstGeom prst="rect">
            <a:avLst/>
          </a:prstGeom>
          <a:noFill/>
        </p:spPr>
        <p:txBody>
          <a:bodyPr wrap="square" rtlCol="0">
            <a:spAutoFit/>
          </a:bodyPr>
          <a:lstStyle/>
          <a:p>
            <a:pPr algn="just"/>
            <a:r>
              <a:rPr lang="es-AR" sz="3200" b="1" i="1" dirty="0"/>
              <a:t>Direcciones de memoria con un valor: </a:t>
            </a:r>
            <a:r>
              <a:rPr lang="es-AR" sz="2800" dirty="0"/>
              <a:t>un número, una letra, o valor nulo. </a:t>
            </a:r>
            <a:endParaRPr lang="es-ES" sz="2800" dirty="0"/>
          </a:p>
        </p:txBody>
      </p:sp>
      <p:sp>
        <p:nvSpPr>
          <p:cNvPr id="10" name="CuadroTexto 9"/>
          <p:cNvSpPr txBox="1"/>
          <p:nvPr/>
        </p:nvSpPr>
        <p:spPr>
          <a:xfrm>
            <a:off x="551384" y="1650892"/>
            <a:ext cx="7066681" cy="584775"/>
          </a:xfrm>
          <a:prstGeom prst="rect">
            <a:avLst/>
          </a:prstGeom>
          <a:noFill/>
        </p:spPr>
        <p:txBody>
          <a:bodyPr wrap="square" rtlCol="0">
            <a:spAutoFit/>
          </a:bodyPr>
          <a:lstStyle/>
          <a:p>
            <a:r>
              <a:rPr lang="es-ES" sz="3200" b="1" dirty="0"/>
              <a:t>ELEMENTOS DE UN PROGRAMA</a:t>
            </a:r>
          </a:p>
        </p:txBody>
      </p:sp>
      <p:grpSp>
        <p:nvGrpSpPr>
          <p:cNvPr id="11" name="Grupo 10"/>
          <p:cNvGrpSpPr/>
          <p:nvPr/>
        </p:nvGrpSpPr>
        <p:grpSpPr>
          <a:xfrm>
            <a:off x="8275898" y="2235667"/>
            <a:ext cx="2715713" cy="935415"/>
            <a:chOff x="0" y="225925"/>
            <a:chExt cx="2324092" cy="935415"/>
          </a:xfrm>
        </p:grpSpPr>
        <p:sp>
          <p:nvSpPr>
            <p:cNvPr id="12" name="Rectángulo redondeado 11"/>
            <p:cNvSpPr/>
            <p:nvPr/>
          </p:nvSpPr>
          <p:spPr>
            <a:xfrm>
              <a:off x="0" y="225925"/>
              <a:ext cx="2324092" cy="93541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45663" y="271588"/>
              <a:ext cx="2232766" cy="844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algn="ctr" defTabSz="1733550">
                <a:lnSpc>
                  <a:spcPct val="90000"/>
                </a:lnSpc>
                <a:spcBef>
                  <a:spcPct val="0"/>
                </a:spcBef>
                <a:spcAft>
                  <a:spcPct val="35000"/>
                </a:spcAft>
              </a:pPr>
              <a:r>
                <a:rPr lang="es-ES" sz="3900" dirty="0"/>
                <a:t>Variables</a:t>
              </a:r>
            </a:p>
          </p:txBody>
        </p:sp>
      </p:grpSp>
      <p:sp>
        <p:nvSpPr>
          <p:cNvPr id="14" name="Flecha abajo 13"/>
          <p:cNvSpPr/>
          <p:nvPr/>
        </p:nvSpPr>
        <p:spPr>
          <a:xfrm>
            <a:off x="9345723" y="3423142"/>
            <a:ext cx="576064" cy="1280378"/>
          </a:xfrm>
          <a:prstGeom prst="downArrow">
            <a:avLst/>
          </a:prstGeom>
          <a:ln w="57150">
            <a:solidFill>
              <a:srgbClr val="920000"/>
            </a:solidFill>
          </a:ln>
        </p:spPr>
        <p:style>
          <a:lnRef idx="1">
            <a:schemeClr val="accent2"/>
          </a:lnRef>
          <a:fillRef idx="2">
            <a:schemeClr val="accent2"/>
          </a:fillRef>
          <a:effectRef idx="1">
            <a:schemeClr val="accent2"/>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96766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7066681" cy="584775"/>
          </a:xfrm>
          <a:prstGeom prst="rect">
            <a:avLst/>
          </a:prstGeom>
          <a:noFill/>
        </p:spPr>
        <p:txBody>
          <a:bodyPr wrap="square" rtlCol="0">
            <a:spAutoFit/>
          </a:bodyPr>
          <a:lstStyle/>
          <a:p>
            <a:r>
              <a:rPr lang="es-ES" sz="3200" b="1" dirty="0"/>
              <a:t>ELEMENTOS DE UN PROGRAMA</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pic>
        <p:nvPicPr>
          <p:cNvPr id="7" name="Imagen 6"/>
          <p:cNvPicPr>
            <a:picLocks noChangeAspect="1"/>
          </p:cNvPicPr>
          <p:nvPr/>
        </p:nvPicPr>
        <p:blipFill rotWithShape="1">
          <a:blip r:embed="rId2">
            <a:lum bright="-20000" contrast="40000"/>
          </a:blip>
          <a:srcRect l="21513" t="5901" r="3344" b="3485"/>
          <a:stretch/>
        </p:blipFill>
        <p:spPr>
          <a:xfrm>
            <a:off x="560275" y="2492896"/>
            <a:ext cx="6768752" cy="3825816"/>
          </a:xfrm>
          <a:prstGeom prst="rect">
            <a:avLst/>
          </a:prstGeom>
        </p:spPr>
      </p:pic>
      <p:sp>
        <p:nvSpPr>
          <p:cNvPr id="8" name="CuadroTexto 7"/>
          <p:cNvSpPr txBox="1"/>
          <p:nvPr/>
        </p:nvSpPr>
        <p:spPr>
          <a:xfrm>
            <a:off x="7453200" y="4824288"/>
            <a:ext cx="4259424" cy="2000548"/>
          </a:xfrm>
          <a:prstGeom prst="rect">
            <a:avLst/>
          </a:prstGeom>
          <a:noFill/>
        </p:spPr>
        <p:txBody>
          <a:bodyPr wrap="square" rtlCol="0">
            <a:spAutoFit/>
          </a:bodyPr>
          <a:lstStyle/>
          <a:p>
            <a:pPr algn="just"/>
            <a:r>
              <a:rPr lang="es-AR" sz="3200" b="1" i="1" dirty="0"/>
              <a:t>Direcciones de memoria </a:t>
            </a:r>
            <a:r>
              <a:rPr lang="es-AR" sz="2800" dirty="0"/>
              <a:t>con un valor</a:t>
            </a:r>
            <a:r>
              <a:rPr lang="es-AR" sz="2400" dirty="0"/>
              <a:t> </a:t>
            </a:r>
            <a:r>
              <a:rPr lang="es-AR" sz="2800" dirty="0"/>
              <a:t>que </a:t>
            </a:r>
            <a:r>
              <a:rPr lang="es-AR" sz="3200" b="1" i="1" dirty="0"/>
              <a:t>no varía </a:t>
            </a:r>
            <a:r>
              <a:rPr lang="es-AR" sz="2800" dirty="0"/>
              <a:t>durante la ejecución del programa</a:t>
            </a:r>
            <a:r>
              <a:rPr lang="es-AR" sz="1600" dirty="0"/>
              <a:t>.</a:t>
            </a:r>
            <a:endParaRPr lang="es-ES" sz="2800" dirty="0"/>
          </a:p>
        </p:txBody>
      </p:sp>
      <p:grpSp>
        <p:nvGrpSpPr>
          <p:cNvPr id="13" name="Grupo 12"/>
          <p:cNvGrpSpPr/>
          <p:nvPr/>
        </p:nvGrpSpPr>
        <p:grpSpPr>
          <a:xfrm>
            <a:off x="8275898" y="2235667"/>
            <a:ext cx="2715713" cy="935415"/>
            <a:chOff x="0" y="225925"/>
            <a:chExt cx="2324092" cy="935415"/>
          </a:xfrm>
        </p:grpSpPr>
        <p:sp>
          <p:nvSpPr>
            <p:cNvPr id="14" name="Rectángulo redondeado 13"/>
            <p:cNvSpPr/>
            <p:nvPr/>
          </p:nvSpPr>
          <p:spPr>
            <a:xfrm>
              <a:off x="0" y="225925"/>
              <a:ext cx="2324092" cy="93541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CuadroTexto 14"/>
            <p:cNvSpPr txBox="1"/>
            <p:nvPr/>
          </p:nvSpPr>
          <p:spPr>
            <a:xfrm>
              <a:off x="45663" y="271588"/>
              <a:ext cx="2232766" cy="844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algn="ctr" defTabSz="1733550">
                <a:lnSpc>
                  <a:spcPct val="90000"/>
                </a:lnSpc>
                <a:spcBef>
                  <a:spcPct val="0"/>
                </a:spcBef>
                <a:spcAft>
                  <a:spcPct val="35000"/>
                </a:spcAft>
              </a:pPr>
              <a:r>
                <a:rPr lang="es-ES" sz="3900" dirty="0"/>
                <a:t>Constantes</a:t>
              </a:r>
            </a:p>
          </p:txBody>
        </p:sp>
      </p:grpSp>
      <p:sp>
        <p:nvSpPr>
          <p:cNvPr id="16" name="Flecha abajo 15"/>
          <p:cNvSpPr/>
          <p:nvPr/>
        </p:nvSpPr>
        <p:spPr>
          <a:xfrm>
            <a:off x="9345723" y="3423142"/>
            <a:ext cx="576064" cy="1280378"/>
          </a:xfrm>
          <a:prstGeom prst="downArrow">
            <a:avLst/>
          </a:prstGeom>
          <a:ln w="57150">
            <a:solidFill>
              <a:srgbClr val="920000"/>
            </a:solidFill>
          </a:ln>
        </p:spPr>
        <p:style>
          <a:lnRef idx="1">
            <a:schemeClr val="accent2"/>
          </a:lnRef>
          <a:fillRef idx="2">
            <a:schemeClr val="accent2"/>
          </a:fillRef>
          <a:effectRef idx="1">
            <a:schemeClr val="accent2"/>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32779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3322264" cy="584775"/>
          </a:xfrm>
          <a:prstGeom prst="rect">
            <a:avLst/>
          </a:prstGeom>
          <a:noFill/>
        </p:spPr>
        <p:txBody>
          <a:bodyPr wrap="square" rtlCol="0">
            <a:spAutoFit/>
          </a:bodyPr>
          <a:lstStyle/>
          <a:p>
            <a:r>
              <a:rPr lang="es-ES" sz="3200" b="1" dirty="0"/>
              <a:t>TIPOS DE DATOS</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2" name="Diagrama 1"/>
          <p:cNvGraphicFramePr/>
          <p:nvPr>
            <p:extLst>
              <p:ext uri="{D42A27DB-BD31-4B8C-83A1-F6EECF244321}">
                <p14:modId xmlns:p14="http://schemas.microsoft.com/office/powerpoint/2010/main" val="1682808869"/>
              </p:ext>
            </p:extLst>
          </p:nvPr>
        </p:nvGraphicFramePr>
        <p:xfrm>
          <a:off x="2567608" y="2420888"/>
          <a:ext cx="3672408"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2513733747"/>
              </p:ext>
            </p:extLst>
          </p:nvPr>
        </p:nvGraphicFramePr>
        <p:xfrm>
          <a:off x="6465938" y="2425148"/>
          <a:ext cx="3480067" cy="28760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08668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5" y="1650892"/>
            <a:ext cx="5040560" cy="584775"/>
          </a:xfrm>
          <a:prstGeom prst="rect">
            <a:avLst/>
          </a:prstGeom>
          <a:noFill/>
        </p:spPr>
        <p:txBody>
          <a:bodyPr wrap="square" rtlCol="0">
            <a:spAutoFit/>
          </a:bodyPr>
          <a:lstStyle/>
          <a:p>
            <a:r>
              <a:rPr lang="es-ES" sz="3200" b="1" dirty="0"/>
              <a:t>OPERADORES ARITMÉTICOS</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extLst>
              <p:ext uri="{D42A27DB-BD31-4B8C-83A1-F6EECF244321}">
                <p14:modId xmlns:p14="http://schemas.microsoft.com/office/powerpoint/2010/main" val="2837810573"/>
              </p:ext>
            </p:extLst>
          </p:nvPr>
        </p:nvGraphicFramePr>
        <p:xfrm>
          <a:off x="911424" y="2495909"/>
          <a:ext cx="10513168" cy="18722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a 9"/>
          <p:cNvGraphicFramePr/>
          <p:nvPr>
            <p:extLst>
              <p:ext uri="{D42A27DB-BD31-4B8C-83A1-F6EECF244321}">
                <p14:modId xmlns:p14="http://schemas.microsoft.com/office/powerpoint/2010/main" val="2986794965"/>
              </p:ext>
            </p:extLst>
          </p:nvPr>
        </p:nvGraphicFramePr>
        <p:xfrm>
          <a:off x="2514824" y="4628360"/>
          <a:ext cx="7541616" cy="195999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133671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834432" cy="584775"/>
          </a:xfrm>
          <a:prstGeom prst="rect">
            <a:avLst/>
          </a:prstGeom>
          <a:noFill/>
        </p:spPr>
        <p:txBody>
          <a:bodyPr wrap="square" rtlCol="0">
            <a:spAutoFit/>
          </a:bodyPr>
          <a:lstStyle/>
          <a:p>
            <a:r>
              <a:rPr lang="es-ES" sz="3200" b="1" dirty="0"/>
              <a:t>OPERADORES UNITARIOS</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extLst>
              <p:ext uri="{D42A27DB-BD31-4B8C-83A1-F6EECF244321}">
                <p14:modId xmlns:p14="http://schemas.microsoft.com/office/powerpoint/2010/main" val="1894673161"/>
              </p:ext>
            </p:extLst>
          </p:nvPr>
        </p:nvGraphicFramePr>
        <p:xfrm>
          <a:off x="911424" y="2996952"/>
          <a:ext cx="10513168" cy="2448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85015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1"/>
            <a:ext cx="7066681" cy="1077218"/>
          </a:xfrm>
          <a:prstGeom prst="rect">
            <a:avLst/>
          </a:prstGeom>
          <a:noFill/>
        </p:spPr>
        <p:txBody>
          <a:bodyPr wrap="square" rtlCol="0">
            <a:spAutoFit/>
          </a:bodyPr>
          <a:lstStyle/>
          <a:p>
            <a:r>
              <a:rPr lang="es-ES" sz="3200" b="1" dirty="0"/>
              <a:t>OPERADORES CONDICIONALES</a:t>
            </a:r>
            <a:br>
              <a:rPr lang="es-ES" sz="3200" b="1" dirty="0"/>
            </a:br>
            <a:r>
              <a:rPr lang="es-ES" sz="3200" b="1" dirty="0"/>
              <a:t>	Relacionales</a:t>
            </a:r>
            <a:r>
              <a:rPr lang="es-ES" sz="3200" dirty="0"/>
              <a:t> - Lógicos</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690469298"/>
              </p:ext>
            </p:extLst>
          </p:nvPr>
        </p:nvGraphicFramePr>
        <p:xfrm>
          <a:off x="1955751" y="3208960"/>
          <a:ext cx="8350784" cy="1280160"/>
        </p:xfrm>
        <a:graphic>
          <a:graphicData uri="http://schemas.openxmlformats.org/drawingml/2006/table">
            <a:tbl>
              <a:tblPr firstRow="1" bandRow="1">
                <a:tableStyleId>{00A15C55-8517-42AA-B614-E9B94910E393}</a:tableStyleId>
              </a:tblPr>
              <a:tblGrid>
                <a:gridCol w="2087696">
                  <a:extLst>
                    <a:ext uri="{9D8B030D-6E8A-4147-A177-3AD203B41FA5}">
                      <a16:colId xmlns:a16="http://schemas.microsoft.com/office/drawing/2014/main" val="3671163980"/>
                    </a:ext>
                  </a:extLst>
                </a:gridCol>
                <a:gridCol w="2087696">
                  <a:extLst>
                    <a:ext uri="{9D8B030D-6E8A-4147-A177-3AD203B41FA5}">
                      <a16:colId xmlns:a16="http://schemas.microsoft.com/office/drawing/2014/main" val="2334113496"/>
                    </a:ext>
                  </a:extLst>
                </a:gridCol>
                <a:gridCol w="2087696">
                  <a:extLst>
                    <a:ext uri="{9D8B030D-6E8A-4147-A177-3AD203B41FA5}">
                      <a16:colId xmlns:a16="http://schemas.microsoft.com/office/drawing/2014/main" val="596390248"/>
                    </a:ext>
                  </a:extLst>
                </a:gridCol>
                <a:gridCol w="2087696">
                  <a:extLst>
                    <a:ext uri="{9D8B030D-6E8A-4147-A177-3AD203B41FA5}">
                      <a16:colId xmlns:a16="http://schemas.microsoft.com/office/drawing/2014/main" val="1172885959"/>
                    </a:ext>
                  </a:extLst>
                </a:gridCol>
              </a:tblGrid>
              <a:tr h="385192">
                <a:tc>
                  <a:txBody>
                    <a:bodyPr/>
                    <a:lstStyle/>
                    <a:p>
                      <a:pPr algn="ctr"/>
                      <a:r>
                        <a:rPr lang="es-ES" sz="2400" dirty="0"/>
                        <a:t>==</a:t>
                      </a:r>
                    </a:p>
                  </a:txBody>
                  <a:tcPr/>
                </a:tc>
                <a:tc>
                  <a:txBody>
                    <a:bodyPr/>
                    <a:lstStyle/>
                    <a:p>
                      <a:pPr algn="ctr"/>
                      <a:r>
                        <a:rPr lang="es-ES" sz="2400" dirty="0"/>
                        <a:t>!=</a:t>
                      </a:r>
                    </a:p>
                  </a:txBody>
                  <a:tcPr/>
                </a:tc>
                <a:tc>
                  <a:txBody>
                    <a:bodyPr/>
                    <a:lstStyle/>
                    <a:p>
                      <a:pPr algn="ctr"/>
                      <a:r>
                        <a:rPr lang="es-ES" sz="2400" dirty="0"/>
                        <a:t>&gt; “o” &gt;=</a:t>
                      </a:r>
                    </a:p>
                  </a:txBody>
                  <a:tcPr/>
                </a:tc>
                <a:tc>
                  <a:txBody>
                    <a:bodyPr/>
                    <a:lstStyle/>
                    <a:p>
                      <a:pPr algn="ctr"/>
                      <a:r>
                        <a:rPr lang="es-ES" sz="2400" dirty="0"/>
                        <a:t>&lt; “o” &lt;=</a:t>
                      </a:r>
                    </a:p>
                  </a:txBody>
                  <a:tcPr/>
                </a:tc>
                <a:extLst>
                  <a:ext uri="{0D108BD9-81ED-4DB2-BD59-A6C34878D82A}">
                    <a16:rowId xmlns:a16="http://schemas.microsoft.com/office/drawing/2014/main" val="2067033755"/>
                  </a:ext>
                </a:extLst>
              </a:tr>
              <a:tr h="370840">
                <a:tc>
                  <a:txBody>
                    <a:bodyPr/>
                    <a:lstStyle/>
                    <a:p>
                      <a:pPr algn="ctr"/>
                      <a:r>
                        <a:rPr lang="es-ES" sz="2400" dirty="0"/>
                        <a:t>Igual</a:t>
                      </a:r>
                      <a:r>
                        <a:rPr lang="es-ES" sz="2400" baseline="0" dirty="0"/>
                        <a:t> a</a:t>
                      </a:r>
                      <a:endParaRPr lang="es-ES" sz="2400" dirty="0"/>
                    </a:p>
                  </a:txBody>
                  <a:tcPr/>
                </a:tc>
                <a:tc>
                  <a:txBody>
                    <a:bodyPr/>
                    <a:lstStyle/>
                    <a:p>
                      <a:pPr algn="ctr"/>
                      <a:r>
                        <a:rPr lang="es-ES" sz="2400" dirty="0"/>
                        <a:t>Distinto</a:t>
                      </a:r>
                      <a:r>
                        <a:rPr lang="es-ES" sz="2400" baseline="0" dirty="0"/>
                        <a:t> de </a:t>
                      </a:r>
                      <a:endParaRPr lang="es-ES" sz="2400" dirty="0"/>
                    </a:p>
                  </a:txBody>
                  <a:tcPr/>
                </a:tc>
                <a:tc>
                  <a:txBody>
                    <a:bodyPr/>
                    <a:lstStyle/>
                    <a:p>
                      <a:pPr algn="ctr"/>
                      <a:r>
                        <a:rPr lang="es-ES" sz="2400" dirty="0"/>
                        <a:t>Mayor o Mayor e Igual</a:t>
                      </a:r>
                    </a:p>
                  </a:txBody>
                  <a:tcPr/>
                </a:tc>
                <a:tc>
                  <a:txBody>
                    <a:bodyPr/>
                    <a:lstStyle/>
                    <a:p>
                      <a:pPr algn="ctr"/>
                      <a:r>
                        <a:rPr lang="es-ES" sz="2400" dirty="0"/>
                        <a:t>Menor</a:t>
                      </a:r>
                      <a:r>
                        <a:rPr lang="es-ES" sz="2400" baseline="0" dirty="0"/>
                        <a:t> o</a:t>
                      </a:r>
                    </a:p>
                    <a:p>
                      <a:pPr algn="ctr"/>
                      <a:r>
                        <a:rPr lang="es-ES" sz="2400" baseline="0" dirty="0"/>
                        <a:t>Menor e Igual</a:t>
                      </a:r>
                      <a:endParaRPr lang="es-ES" sz="2400" dirty="0"/>
                    </a:p>
                  </a:txBody>
                  <a:tcPr/>
                </a:tc>
                <a:extLst>
                  <a:ext uri="{0D108BD9-81ED-4DB2-BD59-A6C34878D82A}">
                    <a16:rowId xmlns:a16="http://schemas.microsoft.com/office/drawing/2014/main" val="4052928291"/>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051469912"/>
              </p:ext>
            </p:extLst>
          </p:nvPr>
        </p:nvGraphicFramePr>
        <p:xfrm>
          <a:off x="1916000" y="4581128"/>
          <a:ext cx="8356464" cy="2011680"/>
        </p:xfrm>
        <a:graphic>
          <a:graphicData uri="http://schemas.openxmlformats.org/drawingml/2006/table">
            <a:tbl>
              <a:tblPr firstRow="1" bandRow="1">
                <a:tableStyleId>{93296810-A885-4BE3-A3E7-6D5BEEA58F35}</a:tableStyleId>
              </a:tblPr>
              <a:tblGrid>
                <a:gridCol w="2089116">
                  <a:extLst>
                    <a:ext uri="{9D8B030D-6E8A-4147-A177-3AD203B41FA5}">
                      <a16:colId xmlns:a16="http://schemas.microsoft.com/office/drawing/2014/main" val="3671163980"/>
                    </a:ext>
                  </a:extLst>
                </a:gridCol>
                <a:gridCol w="2089116">
                  <a:extLst>
                    <a:ext uri="{9D8B030D-6E8A-4147-A177-3AD203B41FA5}">
                      <a16:colId xmlns:a16="http://schemas.microsoft.com/office/drawing/2014/main" val="2334113496"/>
                    </a:ext>
                  </a:extLst>
                </a:gridCol>
                <a:gridCol w="2089116">
                  <a:extLst>
                    <a:ext uri="{9D8B030D-6E8A-4147-A177-3AD203B41FA5}">
                      <a16:colId xmlns:a16="http://schemas.microsoft.com/office/drawing/2014/main" val="596390248"/>
                    </a:ext>
                  </a:extLst>
                </a:gridCol>
                <a:gridCol w="2089116">
                  <a:extLst>
                    <a:ext uri="{9D8B030D-6E8A-4147-A177-3AD203B41FA5}">
                      <a16:colId xmlns:a16="http://schemas.microsoft.com/office/drawing/2014/main" val="1172885959"/>
                    </a:ext>
                  </a:extLst>
                </a:gridCol>
              </a:tblGrid>
              <a:tr h="370840">
                <a:tc gridSpan="4">
                  <a:txBody>
                    <a:bodyPr/>
                    <a:lstStyle/>
                    <a:p>
                      <a:pPr algn="ctr"/>
                      <a:r>
                        <a:rPr lang="es-ES" sz="2400" dirty="0"/>
                        <a:t>Ejemplos</a:t>
                      </a:r>
                    </a:p>
                  </a:txBody>
                  <a:tcPr/>
                </a:tc>
                <a:tc hMerge="1">
                  <a:txBody>
                    <a:bodyPr/>
                    <a:lstStyle/>
                    <a:p>
                      <a:pPr algn="ctr"/>
                      <a:endParaRPr lang="es-ES" dirty="0"/>
                    </a:p>
                  </a:txBody>
                  <a:tcPr/>
                </a:tc>
                <a:tc hMerge="1">
                  <a:txBody>
                    <a:bodyPr/>
                    <a:lstStyle/>
                    <a:p>
                      <a:pPr algn="ctr"/>
                      <a:endParaRPr lang="es-ES" dirty="0"/>
                    </a:p>
                  </a:txBody>
                  <a:tcPr/>
                </a:tc>
                <a:tc hMerge="1">
                  <a:txBody>
                    <a:bodyPr/>
                    <a:lstStyle/>
                    <a:p>
                      <a:pPr algn="ctr"/>
                      <a:endParaRPr lang="es-ES" dirty="0"/>
                    </a:p>
                  </a:txBody>
                  <a:tcPr/>
                </a:tc>
                <a:extLst>
                  <a:ext uri="{0D108BD9-81ED-4DB2-BD59-A6C34878D82A}">
                    <a16:rowId xmlns:a16="http://schemas.microsoft.com/office/drawing/2014/main" val="1676716415"/>
                  </a:ext>
                </a:extLst>
              </a:tr>
              <a:tr h="370840">
                <a:tc>
                  <a:txBody>
                    <a:bodyPr/>
                    <a:lstStyle/>
                    <a:p>
                      <a:r>
                        <a:rPr lang="es-ES" sz="2400" dirty="0"/>
                        <a:t>15==14 -&gt; false</a:t>
                      </a:r>
                    </a:p>
                    <a:p>
                      <a:r>
                        <a:rPr lang="es-ES" sz="2400" dirty="0"/>
                        <a:t>3==3-&gt;</a:t>
                      </a:r>
                      <a:r>
                        <a:rPr lang="es-ES" sz="2400" baseline="0" dirty="0"/>
                        <a:t> true</a:t>
                      </a:r>
                      <a:endParaRPr lang="es-ES" sz="2400" dirty="0"/>
                    </a:p>
                  </a:txBody>
                  <a:tcPr/>
                </a:tc>
                <a:tc>
                  <a:txBody>
                    <a:bodyPr/>
                    <a:lstStyle/>
                    <a:p>
                      <a:r>
                        <a:rPr lang="es-ES" sz="2400" dirty="0"/>
                        <a:t>15!=14-&gt;</a:t>
                      </a:r>
                      <a:r>
                        <a:rPr lang="es-ES" sz="2400" baseline="0" dirty="0"/>
                        <a:t> true</a:t>
                      </a:r>
                    </a:p>
                    <a:p>
                      <a:r>
                        <a:rPr lang="es-ES" sz="2400" baseline="0" dirty="0"/>
                        <a:t>3!=3-&gt; false</a:t>
                      </a:r>
                      <a:endParaRPr lang="es-ES" sz="2400" dirty="0"/>
                    </a:p>
                  </a:txBody>
                  <a:tcPr/>
                </a:tc>
                <a:tc>
                  <a:txBody>
                    <a:bodyPr/>
                    <a:lstStyle/>
                    <a:p>
                      <a:r>
                        <a:rPr lang="es-ES" sz="2400" dirty="0"/>
                        <a:t>8 &gt; 3-&gt; true</a:t>
                      </a:r>
                    </a:p>
                    <a:p>
                      <a:r>
                        <a:rPr lang="es-ES" sz="2400" dirty="0"/>
                        <a:t>3 &gt;= 3 -&gt;</a:t>
                      </a:r>
                      <a:r>
                        <a:rPr lang="es-ES" sz="2400" baseline="0" dirty="0"/>
                        <a:t> true</a:t>
                      </a:r>
                      <a:br>
                        <a:rPr lang="es-ES" sz="2400" baseline="0" dirty="0"/>
                      </a:br>
                      <a:r>
                        <a:rPr lang="es-ES" sz="2400" baseline="0" dirty="0"/>
                        <a:t>3 &gt; 8 -&gt; false</a:t>
                      </a:r>
                      <a:endParaRPr lang="es-ES" sz="2400" dirty="0"/>
                    </a:p>
                    <a:p>
                      <a:endParaRPr lang="es-ES" sz="2400" dirty="0"/>
                    </a:p>
                  </a:txBody>
                  <a:tcPr/>
                </a:tc>
                <a:tc>
                  <a:txBody>
                    <a:bodyPr/>
                    <a:lstStyle/>
                    <a:p>
                      <a:r>
                        <a:rPr lang="es-ES" sz="2400" dirty="0"/>
                        <a:t>4</a:t>
                      </a:r>
                      <a:r>
                        <a:rPr lang="es-ES" sz="2400" baseline="0" dirty="0"/>
                        <a:t> &lt; 8 -&gt; true</a:t>
                      </a:r>
                    </a:p>
                    <a:p>
                      <a:r>
                        <a:rPr lang="es-ES" sz="2400" baseline="0" dirty="0"/>
                        <a:t>8 &lt;= 8 -&gt; true</a:t>
                      </a:r>
                    </a:p>
                    <a:p>
                      <a:r>
                        <a:rPr lang="es-ES" sz="2400" baseline="0" dirty="0"/>
                        <a:t>8 &lt;= 4 -&gt; false</a:t>
                      </a:r>
                      <a:endParaRPr lang="es-ES" sz="2400" dirty="0"/>
                    </a:p>
                  </a:txBody>
                  <a:tcPr/>
                </a:tc>
                <a:extLst>
                  <a:ext uri="{0D108BD9-81ED-4DB2-BD59-A6C34878D82A}">
                    <a16:rowId xmlns:a16="http://schemas.microsoft.com/office/drawing/2014/main" val="4052928291"/>
                  </a:ext>
                </a:extLst>
              </a:tr>
            </a:tbl>
          </a:graphicData>
        </a:graphic>
      </p:graphicFrame>
    </p:spTree>
    <p:extLst>
      <p:ext uri="{BB962C8B-B14F-4D97-AF65-F5344CB8AC3E}">
        <p14:creationId xmlns:p14="http://schemas.microsoft.com/office/powerpoint/2010/main" val="1319166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28800"/>
            <a:ext cx="7066681" cy="1077218"/>
          </a:xfrm>
          <a:prstGeom prst="rect">
            <a:avLst/>
          </a:prstGeom>
          <a:noFill/>
        </p:spPr>
        <p:txBody>
          <a:bodyPr wrap="square" rtlCol="0">
            <a:spAutoFit/>
          </a:bodyPr>
          <a:lstStyle/>
          <a:p>
            <a:r>
              <a:rPr lang="es-ES" sz="3200" b="1" dirty="0"/>
              <a:t>OPERADORES CONDICIONALES</a:t>
            </a:r>
            <a:br>
              <a:rPr lang="es-ES" sz="3200" b="1" dirty="0"/>
            </a:br>
            <a:r>
              <a:rPr lang="es-ES" sz="3200" b="1" dirty="0"/>
              <a:t>	</a:t>
            </a:r>
            <a:r>
              <a:rPr lang="es-ES" sz="3200" dirty="0"/>
              <a:t>Relacionales - </a:t>
            </a:r>
            <a:r>
              <a:rPr lang="es-ES" sz="3200" b="1" dirty="0"/>
              <a:t>Lógicos</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094454522"/>
              </p:ext>
            </p:extLst>
          </p:nvPr>
        </p:nvGraphicFramePr>
        <p:xfrm>
          <a:off x="2423592" y="2618965"/>
          <a:ext cx="7560840" cy="1519558"/>
        </p:xfrm>
        <a:graphic>
          <a:graphicData uri="http://schemas.openxmlformats.org/drawingml/2006/table">
            <a:tbl>
              <a:tblPr firstRow="1" bandRow="1">
                <a:tableStyleId>{00A15C55-8517-42AA-B614-E9B94910E393}</a:tableStyleId>
              </a:tblPr>
              <a:tblGrid>
                <a:gridCol w="3780420">
                  <a:extLst>
                    <a:ext uri="{9D8B030D-6E8A-4147-A177-3AD203B41FA5}">
                      <a16:colId xmlns:a16="http://schemas.microsoft.com/office/drawing/2014/main" val="3671163980"/>
                    </a:ext>
                  </a:extLst>
                </a:gridCol>
                <a:gridCol w="3780420">
                  <a:extLst>
                    <a:ext uri="{9D8B030D-6E8A-4147-A177-3AD203B41FA5}">
                      <a16:colId xmlns:a16="http://schemas.microsoft.com/office/drawing/2014/main" val="2334113496"/>
                    </a:ext>
                  </a:extLst>
                </a:gridCol>
              </a:tblGrid>
              <a:tr h="390471">
                <a:tc>
                  <a:txBody>
                    <a:bodyPr/>
                    <a:lstStyle/>
                    <a:p>
                      <a:pPr algn="ctr"/>
                      <a:r>
                        <a:rPr lang="es-ES" sz="2400" b="1" dirty="0"/>
                        <a:t>&amp;&amp;</a:t>
                      </a:r>
                    </a:p>
                  </a:txBody>
                  <a:tcPr/>
                </a:tc>
                <a:tc>
                  <a:txBody>
                    <a:bodyPr/>
                    <a:lstStyle/>
                    <a:p>
                      <a:pPr algn="ctr"/>
                      <a:r>
                        <a:rPr lang="es-ES" sz="2400" b="1" i="0" u="none" strike="noStrike" baseline="0" dirty="0">
                          <a:solidFill>
                            <a:schemeClr val="lt1"/>
                          </a:solidFill>
                          <a:latin typeface="+mn-lt"/>
                          <a:ea typeface="+mn-ea"/>
                          <a:cs typeface="+mn-cs"/>
                        </a:rPr>
                        <a:t>||</a:t>
                      </a:r>
                      <a:endParaRPr lang="es-ES" sz="1800" b="1" dirty="0"/>
                    </a:p>
                  </a:txBody>
                  <a:tcPr/>
                </a:tc>
                <a:extLst>
                  <a:ext uri="{0D108BD9-81ED-4DB2-BD59-A6C34878D82A}">
                    <a16:rowId xmlns:a16="http://schemas.microsoft.com/office/drawing/2014/main" val="2067033755"/>
                  </a:ext>
                </a:extLst>
              </a:tr>
              <a:tr h="390471">
                <a:tc>
                  <a:txBody>
                    <a:bodyPr/>
                    <a:lstStyle/>
                    <a:p>
                      <a:pPr algn="ctr"/>
                      <a:r>
                        <a:rPr lang="es-ES" sz="2400" b="1" dirty="0"/>
                        <a:t>AND</a:t>
                      </a:r>
                    </a:p>
                  </a:txBody>
                  <a:tcPr/>
                </a:tc>
                <a:tc>
                  <a:txBody>
                    <a:bodyPr/>
                    <a:lstStyle/>
                    <a:p>
                      <a:pPr algn="ctr"/>
                      <a:r>
                        <a:rPr lang="es-ES" sz="2400" b="1" dirty="0"/>
                        <a:t>OR</a:t>
                      </a:r>
                    </a:p>
                  </a:txBody>
                  <a:tcPr/>
                </a:tc>
                <a:extLst>
                  <a:ext uri="{0D108BD9-81ED-4DB2-BD59-A6C34878D82A}">
                    <a16:rowId xmlns:a16="http://schemas.microsoft.com/office/drawing/2014/main" val="3142030194"/>
                  </a:ext>
                </a:extLst>
              </a:tr>
              <a:tr h="605158">
                <a:tc>
                  <a:txBody>
                    <a:bodyPr/>
                    <a:lstStyle/>
                    <a:p>
                      <a:pPr algn="ctr"/>
                      <a:r>
                        <a:rPr lang="es-ES" sz="2400" dirty="0"/>
                        <a:t>Ambas son verdaderas</a:t>
                      </a:r>
                    </a:p>
                  </a:txBody>
                  <a:tcPr/>
                </a:tc>
                <a:tc>
                  <a:txBody>
                    <a:bodyPr/>
                    <a:lstStyle/>
                    <a:p>
                      <a:pPr algn="ctr"/>
                      <a:r>
                        <a:rPr lang="es-ES" sz="2400" dirty="0"/>
                        <a:t>Al menos una es verdadera</a:t>
                      </a:r>
                    </a:p>
                  </a:txBody>
                  <a:tcPr/>
                </a:tc>
                <a:extLst>
                  <a:ext uri="{0D108BD9-81ED-4DB2-BD59-A6C34878D82A}">
                    <a16:rowId xmlns:a16="http://schemas.microsoft.com/office/drawing/2014/main" val="4052928291"/>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788932587"/>
              </p:ext>
            </p:extLst>
          </p:nvPr>
        </p:nvGraphicFramePr>
        <p:xfrm>
          <a:off x="659397" y="4293096"/>
          <a:ext cx="10873208" cy="2377440"/>
        </p:xfrm>
        <a:graphic>
          <a:graphicData uri="http://schemas.openxmlformats.org/drawingml/2006/table">
            <a:tbl>
              <a:tblPr firstRow="1" bandRow="1">
                <a:tableStyleId>{93296810-A885-4BE3-A3E7-6D5BEEA58F35}</a:tableStyleId>
              </a:tblPr>
              <a:tblGrid>
                <a:gridCol w="5436604">
                  <a:extLst>
                    <a:ext uri="{9D8B030D-6E8A-4147-A177-3AD203B41FA5}">
                      <a16:colId xmlns:a16="http://schemas.microsoft.com/office/drawing/2014/main" val="3671163980"/>
                    </a:ext>
                  </a:extLst>
                </a:gridCol>
                <a:gridCol w="5436604">
                  <a:extLst>
                    <a:ext uri="{9D8B030D-6E8A-4147-A177-3AD203B41FA5}">
                      <a16:colId xmlns:a16="http://schemas.microsoft.com/office/drawing/2014/main" val="2334113496"/>
                    </a:ext>
                  </a:extLst>
                </a:gridCol>
              </a:tblGrid>
              <a:tr h="370840">
                <a:tc gridSpan="2">
                  <a:txBody>
                    <a:bodyPr/>
                    <a:lstStyle/>
                    <a:p>
                      <a:pPr algn="ctr"/>
                      <a:r>
                        <a:rPr lang="es-ES" sz="2400" dirty="0"/>
                        <a:t>Ejemplos</a:t>
                      </a:r>
                    </a:p>
                  </a:txBody>
                  <a:tcPr/>
                </a:tc>
                <a:tc hMerge="1">
                  <a:txBody>
                    <a:bodyPr/>
                    <a:lstStyle/>
                    <a:p>
                      <a:pPr algn="ctr"/>
                      <a:endParaRPr lang="es-ES" dirty="0"/>
                    </a:p>
                  </a:txBody>
                  <a:tcPr/>
                </a:tc>
                <a:extLst>
                  <a:ext uri="{0D108BD9-81ED-4DB2-BD59-A6C34878D82A}">
                    <a16:rowId xmlns:a16="http://schemas.microsoft.com/office/drawing/2014/main" val="1676716415"/>
                  </a:ext>
                </a:extLst>
              </a:tr>
              <a:tr h="370840">
                <a:tc>
                  <a:txBody>
                    <a:bodyPr/>
                    <a:lstStyle/>
                    <a:p>
                      <a:r>
                        <a:rPr lang="es-ES" sz="2400" b="1" dirty="0"/>
                        <a:t>SI (temperatura &gt; 26 &amp;&amp; </a:t>
                      </a:r>
                      <a:r>
                        <a:rPr lang="es-ES" sz="2400" b="1" dirty="0" err="1"/>
                        <a:t>haySol</a:t>
                      </a:r>
                      <a:r>
                        <a:rPr lang="es-ES" sz="2400" b="1" dirty="0"/>
                        <a:t>==true)</a:t>
                      </a:r>
                    </a:p>
                    <a:p>
                      <a:r>
                        <a:rPr lang="es-ES" sz="2400" b="1" dirty="0"/>
                        <a:t>MOSTRAR:</a:t>
                      </a:r>
                    </a:p>
                    <a:p>
                      <a:r>
                        <a:rPr lang="es-ES" sz="2400" b="1" dirty="0"/>
                        <a:t>“El</a:t>
                      </a:r>
                      <a:r>
                        <a:rPr lang="es-ES" sz="2400" b="1" baseline="0" dirty="0"/>
                        <a:t> clima está soleado y caluroso</a:t>
                      </a:r>
                      <a:r>
                        <a:rPr lang="es-ES" sz="2400" b="1" dirty="0"/>
                        <a:t>”				</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ES" sz="2400" b="1" dirty="0"/>
                        <a:t>SI ( </a:t>
                      </a:r>
                      <a:r>
                        <a:rPr lang="es-ES" sz="2400" b="1" dirty="0" err="1"/>
                        <a:t>pagoEfectivo</a:t>
                      </a:r>
                      <a:r>
                        <a:rPr lang="es-ES" sz="2400" b="1" baseline="0" dirty="0"/>
                        <a:t> == true </a:t>
                      </a:r>
                      <a:r>
                        <a:rPr lang="es-ES" sz="2400" b="1" i="0" u="none" strike="noStrike" baseline="0" dirty="0">
                          <a:solidFill>
                            <a:schemeClr val="tx1"/>
                          </a:solidFill>
                          <a:latin typeface="+mn-lt"/>
                          <a:ea typeface="+mn-ea"/>
                          <a:cs typeface="+mn-cs"/>
                        </a:rPr>
                        <a:t>|| </a:t>
                      </a:r>
                      <a:r>
                        <a:rPr lang="es-ES" sz="2400" b="1" i="0" u="none" strike="noStrike" baseline="0" dirty="0" err="1">
                          <a:solidFill>
                            <a:schemeClr val="tx1"/>
                          </a:solidFill>
                          <a:latin typeface="+mn-lt"/>
                          <a:ea typeface="+mn-ea"/>
                          <a:cs typeface="+mn-cs"/>
                        </a:rPr>
                        <a:t>pagoContado</a:t>
                      </a:r>
                      <a:r>
                        <a:rPr lang="es-ES" sz="2400" b="1" i="0" u="none" strike="noStrike" baseline="0" dirty="0">
                          <a:solidFill>
                            <a:schemeClr val="tx1"/>
                          </a:solidFill>
                          <a:latin typeface="+mn-lt"/>
                          <a:ea typeface="+mn-ea"/>
                          <a:cs typeface="+mn-cs"/>
                        </a:rPr>
                        <a:t> ==true)</a:t>
                      </a:r>
                    </a:p>
                    <a:p>
                      <a:pPr marL="0" marR="0" lvl="0" indent="0" algn="l" defTabSz="914400" eaLnBrk="1" fontAlgn="auto" latinLnBrk="0" hangingPunct="1">
                        <a:lnSpc>
                          <a:spcPct val="100000"/>
                        </a:lnSpc>
                        <a:spcBef>
                          <a:spcPts val="0"/>
                        </a:spcBef>
                        <a:spcAft>
                          <a:spcPts val="0"/>
                        </a:spcAft>
                        <a:buClrTx/>
                        <a:buSzTx/>
                        <a:buFontTx/>
                        <a:buNone/>
                        <a:tabLst/>
                        <a:defRPr/>
                      </a:pPr>
                      <a:r>
                        <a:rPr lang="es-ES" sz="2400" b="1" i="0" u="none" strike="noStrike" baseline="0" dirty="0">
                          <a:solidFill>
                            <a:schemeClr val="tx1"/>
                          </a:solidFill>
                          <a:latin typeface="+mn-lt"/>
                          <a:ea typeface="+mn-ea"/>
                          <a:cs typeface="+mn-cs"/>
                        </a:rPr>
                        <a:t>MOSTRAR:</a:t>
                      </a:r>
                      <a:br>
                        <a:rPr lang="es-ES" sz="2400" b="1" i="0" u="none" strike="noStrike" baseline="0" dirty="0">
                          <a:solidFill>
                            <a:schemeClr val="tx1"/>
                          </a:solidFill>
                          <a:latin typeface="+mn-lt"/>
                          <a:ea typeface="+mn-ea"/>
                          <a:cs typeface="+mn-cs"/>
                        </a:rPr>
                      </a:br>
                      <a:r>
                        <a:rPr lang="es-ES" sz="2400" b="1" i="0" u="none" strike="noStrike" baseline="0" dirty="0">
                          <a:solidFill>
                            <a:schemeClr val="tx1"/>
                          </a:solidFill>
                          <a:latin typeface="+mn-lt"/>
                          <a:ea typeface="+mn-ea"/>
                          <a:cs typeface="+mn-cs"/>
                        </a:rPr>
                        <a:t>“Su compra tiene un descuento del 10% por la forma de pago realizada.”</a:t>
                      </a:r>
                      <a:endParaRPr lang="es-ES" sz="2400" b="1" dirty="0"/>
                    </a:p>
                  </a:txBody>
                  <a:tcPr/>
                </a:tc>
                <a:extLst>
                  <a:ext uri="{0D108BD9-81ED-4DB2-BD59-A6C34878D82A}">
                    <a16:rowId xmlns:a16="http://schemas.microsoft.com/office/drawing/2014/main" val="4052928291"/>
                  </a:ext>
                </a:extLst>
              </a:tr>
            </a:tbl>
          </a:graphicData>
        </a:graphic>
      </p:graphicFrame>
    </p:spTree>
    <p:extLst>
      <p:ext uri="{BB962C8B-B14F-4D97-AF65-F5344CB8AC3E}">
        <p14:creationId xmlns:p14="http://schemas.microsoft.com/office/powerpoint/2010/main" val="285962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623392" y="1650892"/>
            <a:ext cx="1954112" cy="584775"/>
          </a:xfrm>
          <a:prstGeom prst="rect">
            <a:avLst/>
          </a:prstGeom>
          <a:noFill/>
        </p:spPr>
        <p:txBody>
          <a:bodyPr wrap="square" rtlCol="0">
            <a:spAutoFit/>
          </a:bodyPr>
          <a:lstStyle/>
          <a:p>
            <a:r>
              <a:rPr lang="es-ES" sz="3200" b="1" dirty="0"/>
              <a:t>RUTINAS</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3895400700"/>
              </p:ext>
            </p:extLst>
          </p:nvPr>
        </p:nvGraphicFramePr>
        <p:xfrm>
          <a:off x="2351584" y="4221088"/>
          <a:ext cx="7560840" cy="1808304"/>
        </p:xfrm>
        <a:graphic>
          <a:graphicData uri="http://schemas.openxmlformats.org/drawingml/2006/table">
            <a:tbl>
              <a:tblPr firstRow="1" bandRow="1">
                <a:tableStyleId>{93296810-A885-4BE3-A3E7-6D5BEEA58F35}</a:tableStyleId>
              </a:tblPr>
              <a:tblGrid>
                <a:gridCol w="7560840">
                  <a:extLst>
                    <a:ext uri="{9D8B030D-6E8A-4147-A177-3AD203B41FA5}">
                      <a16:colId xmlns:a16="http://schemas.microsoft.com/office/drawing/2014/main" val="3671163980"/>
                    </a:ext>
                  </a:extLst>
                </a:gridCol>
              </a:tblGrid>
              <a:tr h="510056">
                <a:tc>
                  <a:txBody>
                    <a:bodyPr/>
                    <a:lstStyle/>
                    <a:p>
                      <a:pPr algn="ctr"/>
                      <a:r>
                        <a:rPr lang="es-ES" sz="2800" dirty="0"/>
                        <a:t>Ejemplo</a:t>
                      </a:r>
                    </a:p>
                  </a:txBody>
                  <a:tcPr/>
                </a:tc>
                <a:extLst>
                  <a:ext uri="{0D108BD9-81ED-4DB2-BD59-A6C34878D82A}">
                    <a16:rowId xmlns:a16="http://schemas.microsoft.com/office/drawing/2014/main" val="1676716415"/>
                  </a:ext>
                </a:extLst>
              </a:tr>
              <a:tr h="1290144">
                <a:tc>
                  <a:txBody>
                    <a:bodyPr/>
                    <a:lstStyle/>
                    <a:p>
                      <a:r>
                        <a:rPr lang="es-ES" sz="2000" b="1" i="0" u="none" strike="noStrike" baseline="0" dirty="0">
                          <a:solidFill>
                            <a:schemeClr val="dk1"/>
                          </a:solidFill>
                          <a:latin typeface="+mn-lt"/>
                          <a:ea typeface="+mn-ea"/>
                          <a:cs typeface="+mn-cs"/>
                        </a:rPr>
                        <a:t>Flotante </a:t>
                      </a:r>
                      <a:r>
                        <a:rPr lang="es-ES" sz="2000" b="1" i="0" u="none" strike="noStrike" baseline="0" dirty="0" err="1">
                          <a:solidFill>
                            <a:schemeClr val="dk1"/>
                          </a:solidFill>
                          <a:latin typeface="+mn-lt"/>
                          <a:ea typeface="+mn-ea"/>
                          <a:cs typeface="+mn-cs"/>
                        </a:rPr>
                        <a:t>SumarPrecioProductos</a:t>
                      </a:r>
                      <a:r>
                        <a:rPr lang="es-ES" sz="2000" b="1" i="0" u="none" strike="noStrike" baseline="0" dirty="0">
                          <a:solidFill>
                            <a:schemeClr val="dk1"/>
                          </a:solidFill>
                          <a:latin typeface="+mn-lt"/>
                          <a:ea typeface="+mn-ea"/>
                          <a:cs typeface="+mn-cs"/>
                        </a:rPr>
                        <a:t>(precioProducto1, precioProducto2)</a:t>
                      </a:r>
                    </a:p>
                    <a:p>
                      <a:r>
                        <a:rPr lang="es-ES" sz="2000" b="1" i="0" u="none" strike="noStrike" baseline="0" dirty="0">
                          <a:solidFill>
                            <a:schemeClr val="dk1"/>
                          </a:solidFill>
                          <a:latin typeface="+mn-lt"/>
                          <a:ea typeface="+mn-ea"/>
                          <a:cs typeface="+mn-cs"/>
                        </a:rPr>
                        <a:t>     flotante suma = precioProducto1 + precioProducto2;</a:t>
                      </a:r>
                      <a:br>
                        <a:rPr lang="es-ES" sz="2000" b="1" i="0" u="none" strike="noStrike" baseline="0" dirty="0">
                          <a:solidFill>
                            <a:schemeClr val="dk1"/>
                          </a:solidFill>
                          <a:latin typeface="+mn-lt"/>
                          <a:ea typeface="+mn-ea"/>
                          <a:cs typeface="+mn-cs"/>
                        </a:rPr>
                      </a:br>
                      <a:r>
                        <a:rPr lang="es-ES" sz="2000" b="1" i="0" u="none" strike="noStrike" baseline="0" dirty="0">
                          <a:solidFill>
                            <a:schemeClr val="dk1"/>
                          </a:solidFill>
                          <a:latin typeface="+mn-lt"/>
                          <a:ea typeface="+mn-ea"/>
                          <a:cs typeface="+mn-cs"/>
                        </a:rPr>
                        <a:t>     </a:t>
                      </a:r>
                      <a:r>
                        <a:rPr lang="es-ES" sz="2000" b="1" i="0" u="none" strike="noStrike" baseline="0" dirty="0" err="1">
                          <a:solidFill>
                            <a:schemeClr val="dk1"/>
                          </a:solidFill>
                          <a:latin typeface="+mn-lt"/>
                          <a:ea typeface="+mn-ea"/>
                          <a:cs typeface="+mn-cs"/>
                        </a:rPr>
                        <a:t>return</a:t>
                      </a:r>
                      <a:r>
                        <a:rPr lang="es-ES" sz="2000" b="1" i="0" u="none" strike="noStrike" baseline="0" dirty="0">
                          <a:solidFill>
                            <a:schemeClr val="dk1"/>
                          </a:solidFill>
                          <a:latin typeface="+mn-lt"/>
                          <a:ea typeface="+mn-ea"/>
                          <a:cs typeface="+mn-cs"/>
                        </a:rPr>
                        <a:t> suma</a:t>
                      </a:r>
                    </a:p>
                  </a:txBody>
                  <a:tcPr/>
                </a:tc>
                <a:extLst>
                  <a:ext uri="{0D108BD9-81ED-4DB2-BD59-A6C34878D82A}">
                    <a16:rowId xmlns:a16="http://schemas.microsoft.com/office/drawing/2014/main" val="4052928291"/>
                  </a:ext>
                </a:extLst>
              </a:tr>
            </a:tbl>
          </a:graphicData>
        </a:graphic>
      </p:graphicFrame>
      <p:sp>
        <p:nvSpPr>
          <p:cNvPr id="2" name="CuadroTexto 1"/>
          <p:cNvSpPr txBox="1"/>
          <p:nvPr/>
        </p:nvSpPr>
        <p:spPr>
          <a:xfrm>
            <a:off x="2027547" y="2449883"/>
            <a:ext cx="8496945" cy="1200329"/>
          </a:xfrm>
          <a:prstGeom prst="rect">
            <a:avLst/>
          </a:prstGeom>
          <a:noFill/>
        </p:spPr>
        <p:txBody>
          <a:bodyPr wrap="square" rtlCol="0">
            <a:spAutoFit/>
          </a:bodyPr>
          <a:lstStyle/>
          <a:p>
            <a:pPr marL="342900" indent="-342900">
              <a:buFont typeface="Wingdings" panose="05000000000000000000" pitchFamily="2" charset="2"/>
              <a:buChar char="ü"/>
            </a:pPr>
            <a:r>
              <a:rPr lang="es-AR" sz="2400" b="1" dirty="0"/>
              <a:t>BLOQUE: </a:t>
            </a:r>
            <a:r>
              <a:rPr lang="es-AR" sz="2400" dirty="0"/>
              <a:t>Conjunto de Sentencias.</a:t>
            </a:r>
          </a:p>
          <a:p>
            <a:pPr marL="342900" indent="-342900">
              <a:buFont typeface="Wingdings" panose="05000000000000000000" pitchFamily="2" charset="2"/>
              <a:buChar char="ü"/>
            </a:pPr>
            <a:r>
              <a:rPr lang="es-AR" sz="2400" dirty="0"/>
              <a:t>Puede tener: </a:t>
            </a:r>
            <a:r>
              <a:rPr lang="es-AR" sz="2400" b="1" dirty="0"/>
              <a:t>valor de retorno </a:t>
            </a:r>
            <a:r>
              <a:rPr lang="es-AR" sz="2400" dirty="0"/>
              <a:t>y </a:t>
            </a:r>
            <a:r>
              <a:rPr lang="es-AR" sz="2400" b="1" dirty="0"/>
              <a:t>parámetros</a:t>
            </a:r>
            <a:r>
              <a:rPr lang="es-AR" sz="2400" dirty="0"/>
              <a:t>. </a:t>
            </a:r>
          </a:p>
          <a:p>
            <a:pPr marL="342900" indent="-342900">
              <a:buFont typeface="Wingdings" panose="05000000000000000000" pitchFamily="2" charset="2"/>
              <a:buChar char="ü"/>
            </a:pPr>
            <a:r>
              <a:rPr lang="es-AR" sz="2400" b="1" dirty="0"/>
              <a:t>Funciones</a:t>
            </a:r>
            <a:r>
              <a:rPr lang="es-AR" sz="2400" dirty="0"/>
              <a:t>: Rutina con parámetros</a:t>
            </a:r>
            <a:r>
              <a:rPr lang="es-ES" dirty="0"/>
              <a:t>.</a:t>
            </a:r>
          </a:p>
        </p:txBody>
      </p:sp>
    </p:spTree>
    <p:extLst>
      <p:ext uri="{BB962C8B-B14F-4D97-AF65-F5344CB8AC3E}">
        <p14:creationId xmlns:p14="http://schemas.microsoft.com/office/powerpoint/2010/main" val="2785847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ext uri="{D42A27DB-BD31-4B8C-83A1-F6EECF244321}">
                <p14:modId xmlns:p14="http://schemas.microsoft.com/office/powerpoint/2010/main" val="3459308970"/>
              </p:ext>
            </p:extLst>
          </p:nvPr>
        </p:nvGraphicFramePr>
        <p:xfrm>
          <a:off x="3215680" y="2132857"/>
          <a:ext cx="5760640" cy="40527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CuadroTexto 8"/>
          <p:cNvSpPr txBox="1"/>
          <p:nvPr/>
        </p:nvSpPr>
        <p:spPr>
          <a:xfrm>
            <a:off x="623392" y="1650892"/>
            <a:ext cx="7066681" cy="584775"/>
          </a:xfrm>
          <a:prstGeom prst="rect">
            <a:avLst/>
          </a:prstGeom>
          <a:noFill/>
        </p:spPr>
        <p:txBody>
          <a:bodyPr wrap="square" rtlCol="0">
            <a:spAutoFit/>
          </a:bodyPr>
          <a:lstStyle/>
          <a:p>
            <a:r>
              <a:rPr lang="es-ES" sz="3200" b="1" dirty="0"/>
              <a:t>ESTRUCTURAS DE CONTROL</a:t>
            </a:r>
          </a:p>
        </p:txBody>
      </p:sp>
    </p:spTree>
    <p:extLst>
      <p:ext uri="{BB962C8B-B14F-4D97-AF65-F5344CB8AC3E}">
        <p14:creationId xmlns:p14="http://schemas.microsoft.com/office/powerpoint/2010/main" val="1501286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667261680"/>
              </p:ext>
            </p:extLst>
          </p:nvPr>
        </p:nvGraphicFramePr>
        <p:xfrm>
          <a:off x="7886263" y="1838871"/>
          <a:ext cx="2324092" cy="1387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duotone>
              <a:schemeClr val="accent2">
                <a:shade val="45000"/>
                <a:satMod val="135000"/>
              </a:schemeClr>
              <a:prstClr val="white"/>
            </a:duotone>
            <a:lum bright="-20000" contrast="40000"/>
          </a:blip>
          <a:stretch>
            <a:fillRect/>
          </a:stretch>
        </p:blipFill>
        <p:spPr>
          <a:xfrm>
            <a:off x="8302834" y="3027724"/>
            <a:ext cx="3565166" cy="3212542"/>
          </a:xfrm>
          <a:prstGeom prst="rect">
            <a:avLst/>
          </a:prstGeom>
        </p:spPr>
      </p:pic>
      <p:sp>
        <p:nvSpPr>
          <p:cNvPr id="4" name="CuadroTexto 3"/>
          <p:cNvSpPr txBox="1"/>
          <p:nvPr/>
        </p:nvSpPr>
        <p:spPr>
          <a:xfrm>
            <a:off x="695400" y="3027724"/>
            <a:ext cx="6526860" cy="3785652"/>
          </a:xfrm>
          <a:prstGeom prst="rect">
            <a:avLst/>
          </a:prstGeom>
          <a:noFill/>
        </p:spPr>
        <p:txBody>
          <a:bodyPr wrap="square" rtlCol="0">
            <a:spAutoFit/>
          </a:bodyPr>
          <a:lstStyle/>
          <a:p>
            <a:r>
              <a:rPr lang="es-ES" sz="2400" b="1" dirty="0">
                <a:latin typeface="Consolas" panose="020B0609020204030204" pitchFamily="49" charset="0"/>
              </a:rPr>
              <a:t>INICIO </a:t>
            </a:r>
            <a:r>
              <a:rPr lang="es-ES" sz="2400" b="1" dirty="0" err="1">
                <a:latin typeface="Consolas" panose="020B0609020204030204" pitchFamily="49" charset="0"/>
              </a:rPr>
              <a:t>calcularDescuento</a:t>
            </a:r>
            <a:endParaRPr lang="es-ES" sz="2400" b="1" dirty="0">
              <a:latin typeface="Consolas" panose="020B0609020204030204" pitchFamily="49" charset="0"/>
            </a:endParaRPr>
          </a:p>
          <a:p>
            <a:pPr lvl="1"/>
            <a:r>
              <a:rPr lang="es-ES" sz="2400" b="1" dirty="0">
                <a:latin typeface="Consolas" panose="020B0609020204030204" pitchFamily="49" charset="0"/>
              </a:rPr>
              <a:t>flotante </a:t>
            </a:r>
            <a:r>
              <a:rPr lang="es-ES" sz="2400" b="1" dirty="0" err="1">
                <a:latin typeface="Consolas" panose="020B0609020204030204" pitchFamily="49" charset="0"/>
              </a:rPr>
              <a:t>precioProducto</a:t>
            </a:r>
            <a:r>
              <a:rPr lang="es-ES" sz="2400" b="1" dirty="0">
                <a:latin typeface="Consolas" panose="020B0609020204030204" pitchFamily="49" charset="0"/>
              </a:rPr>
              <a:t> = 450.80;</a:t>
            </a:r>
            <a:br>
              <a:rPr lang="es-ES" sz="2400" b="1" dirty="0">
                <a:latin typeface="Consolas" panose="020B0609020204030204" pitchFamily="49" charset="0"/>
              </a:rPr>
            </a:br>
            <a:r>
              <a:rPr lang="es-ES" sz="2400" b="1" dirty="0">
                <a:latin typeface="Consolas" panose="020B0609020204030204" pitchFamily="49" charset="0"/>
              </a:rPr>
              <a:t>flotante </a:t>
            </a:r>
            <a:r>
              <a:rPr lang="es-ES" sz="2400" b="1" dirty="0" err="1">
                <a:latin typeface="Consolas" panose="020B0609020204030204" pitchFamily="49" charset="0"/>
              </a:rPr>
              <a:t>porcDescuento</a:t>
            </a:r>
            <a:r>
              <a:rPr lang="es-ES" sz="2400" b="1" dirty="0">
                <a:latin typeface="Consolas" panose="020B0609020204030204" pitchFamily="49" charset="0"/>
              </a:rPr>
              <a:t> = 0.10;</a:t>
            </a:r>
          </a:p>
          <a:p>
            <a:pPr lvl="1"/>
            <a:endParaRPr lang="es-ES" sz="2400" b="1" dirty="0">
              <a:latin typeface="Consolas" panose="020B0609020204030204" pitchFamily="49" charset="0"/>
            </a:endParaRPr>
          </a:p>
          <a:p>
            <a:pPr lvl="1"/>
            <a:r>
              <a:rPr lang="es-ES" sz="2400" b="1" dirty="0">
                <a:latin typeface="Consolas" panose="020B0609020204030204" pitchFamily="49" charset="0"/>
              </a:rPr>
              <a:t>flotante descuento = </a:t>
            </a:r>
            <a:r>
              <a:rPr lang="es-ES" sz="2400" b="1" dirty="0" err="1">
                <a:latin typeface="Consolas" panose="020B0609020204030204" pitchFamily="49" charset="0"/>
              </a:rPr>
              <a:t>precioProducto</a:t>
            </a:r>
            <a:r>
              <a:rPr lang="es-ES" sz="2400" b="1" dirty="0">
                <a:latin typeface="Consolas" panose="020B0609020204030204" pitchFamily="49" charset="0"/>
              </a:rPr>
              <a:t>*</a:t>
            </a:r>
            <a:r>
              <a:rPr lang="es-ES" sz="2400" b="1" dirty="0" err="1">
                <a:latin typeface="Consolas" panose="020B0609020204030204" pitchFamily="49" charset="0"/>
              </a:rPr>
              <a:t>porcDescuento</a:t>
            </a:r>
            <a:r>
              <a:rPr lang="es-ES" sz="2400" b="1" dirty="0">
                <a:latin typeface="Consolas" panose="020B0609020204030204" pitchFamily="49" charset="0"/>
              </a:rPr>
              <a:t>;</a:t>
            </a:r>
            <a:br>
              <a:rPr lang="es-ES" sz="2400" b="1" dirty="0">
                <a:latin typeface="Consolas" panose="020B0609020204030204" pitchFamily="49" charset="0"/>
              </a:rPr>
            </a:br>
            <a:br>
              <a:rPr lang="es-ES" sz="2400" b="1" dirty="0">
                <a:latin typeface="Consolas" panose="020B0609020204030204" pitchFamily="49" charset="0"/>
              </a:rPr>
            </a:br>
            <a:r>
              <a:rPr lang="es-ES" sz="2400" b="1" dirty="0">
                <a:latin typeface="Consolas" panose="020B0609020204030204" pitchFamily="49" charset="0"/>
              </a:rPr>
              <a:t>flotante </a:t>
            </a:r>
            <a:r>
              <a:rPr lang="es-ES" sz="2400" b="1" dirty="0" err="1">
                <a:latin typeface="Consolas" panose="020B0609020204030204" pitchFamily="49" charset="0"/>
              </a:rPr>
              <a:t>nuevoPrecio</a:t>
            </a:r>
            <a:r>
              <a:rPr lang="es-ES" sz="2400" b="1" dirty="0">
                <a:latin typeface="Consolas" panose="020B0609020204030204" pitchFamily="49" charset="0"/>
              </a:rPr>
              <a:t> = </a:t>
            </a:r>
            <a:r>
              <a:rPr lang="es-ES" sz="2400" b="1" dirty="0" err="1">
                <a:latin typeface="Consolas" panose="020B0609020204030204" pitchFamily="49" charset="0"/>
              </a:rPr>
              <a:t>precioProducto</a:t>
            </a:r>
            <a:r>
              <a:rPr lang="es-ES" sz="2400" b="1" dirty="0">
                <a:latin typeface="Consolas" panose="020B0609020204030204" pitchFamily="49" charset="0"/>
              </a:rPr>
              <a:t>- descuento</a:t>
            </a:r>
          </a:p>
          <a:p>
            <a:r>
              <a:rPr lang="es-ES" sz="2400" b="1" dirty="0">
                <a:latin typeface="Consolas" panose="020B0609020204030204" pitchFamily="49" charset="0"/>
              </a:rPr>
              <a:t>FIN</a:t>
            </a:r>
          </a:p>
        </p:txBody>
      </p:sp>
      <p:grpSp>
        <p:nvGrpSpPr>
          <p:cNvPr id="8" name="Grupo 7"/>
          <p:cNvGrpSpPr/>
          <p:nvPr/>
        </p:nvGrpSpPr>
        <p:grpSpPr>
          <a:xfrm>
            <a:off x="623392" y="2180049"/>
            <a:ext cx="2880320" cy="686049"/>
            <a:chOff x="0" y="355490"/>
            <a:chExt cx="5760640" cy="1091871"/>
          </a:xfrm>
        </p:grpSpPr>
        <p:sp>
          <p:nvSpPr>
            <p:cNvPr id="10" name="Rectángulo redondeado 9"/>
            <p:cNvSpPr/>
            <p:nvPr/>
          </p:nvSpPr>
          <p:spPr>
            <a:xfrm>
              <a:off x="0" y="355490"/>
              <a:ext cx="5760640" cy="1031354"/>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CuadroTexto 10"/>
            <p:cNvSpPr txBox="1"/>
            <p:nvPr/>
          </p:nvSpPr>
          <p:spPr>
            <a:xfrm>
              <a:off x="50349" y="405838"/>
              <a:ext cx="5659947" cy="10415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3200" kern="1200" dirty="0"/>
                <a:t>Secuenciales</a:t>
              </a:r>
            </a:p>
          </p:txBody>
        </p:sp>
      </p:grpSp>
      <p:sp>
        <p:nvSpPr>
          <p:cNvPr id="12" name="CuadroTexto 11"/>
          <p:cNvSpPr txBox="1"/>
          <p:nvPr/>
        </p:nvSpPr>
        <p:spPr>
          <a:xfrm>
            <a:off x="3779013" y="1556135"/>
            <a:ext cx="5246646" cy="584775"/>
          </a:xfrm>
          <a:prstGeom prst="rect">
            <a:avLst/>
          </a:prstGeom>
          <a:noFill/>
        </p:spPr>
        <p:txBody>
          <a:bodyPr wrap="square" rtlCol="0">
            <a:spAutoFit/>
          </a:bodyPr>
          <a:lstStyle/>
          <a:p>
            <a:r>
              <a:rPr lang="es-ES" sz="3200" b="1" dirty="0"/>
              <a:t>ESTRUCTURAS DE CONTROL</a:t>
            </a:r>
          </a:p>
        </p:txBody>
      </p:sp>
      <p:sp>
        <p:nvSpPr>
          <p:cNvPr id="9"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297359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1343472" y="864612"/>
            <a:ext cx="9460720" cy="861774"/>
          </a:xfrm>
        </p:spPr>
        <p:txBody>
          <a:bodyPr>
            <a:normAutofit fontScale="90000"/>
          </a:bodyPr>
          <a:lstStyle/>
          <a:p>
            <a:r>
              <a:rPr lang="es-AR" b="1" dirty="0"/>
              <a:t>Capacidades</a:t>
            </a:r>
            <a:r>
              <a:rPr lang="en-US" b="1" dirty="0"/>
              <a:t> </a:t>
            </a:r>
            <a:r>
              <a:rPr lang="es-AR" b="1" dirty="0"/>
              <a:t>Profesionales</a:t>
            </a:r>
            <a:r>
              <a:rPr lang="en-US" b="1" dirty="0"/>
              <a:t> a las que contribuye el Módulo de Técnicas de Programación</a:t>
            </a:r>
            <a:endParaRPr lang="es-AR" b="1" dirty="0"/>
          </a:p>
        </p:txBody>
      </p:sp>
      <p:sp>
        <p:nvSpPr>
          <p:cNvPr id="2" name="Marcador de texto 1"/>
          <p:cNvSpPr>
            <a:spLocks noGrp="1"/>
          </p:cNvSpPr>
          <p:nvPr>
            <p:ph idx="1"/>
          </p:nvPr>
        </p:nvSpPr>
        <p:spPr>
          <a:xfrm>
            <a:off x="911424" y="1988840"/>
            <a:ext cx="10801200" cy="4680520"/>
          </a:xfrm>
        </p:spPr>
        <p:txBody>
          <a:bodyPr>
            <a:normAutofit lnSpcReduction="10000"/>
          </a:bodyPr>
          <a:lstStyle/>
          <a:p>
            <a:pPr lvl="0">
              <a:lnSpc>
                <a:spcPct val="150000"/>
              </a:lnSpc>
            </a:pPr>
            <a:r>
              <a:rPr lang="es-AR" sz="2800" dirty="0"/>
              <a:t>Interpretar las</a:t>
            </a:r>
            <a:r>
              <a:rPr lang="es-AR" sz="2800" b="1" dirty="0"/>
              <a:t> especificaciones </a:t>
            </a:r>
            <a:r>
              <a:rPr lang="es-AR" sz="2800" dirty="0"/>
              <a:t>de diseño o requisitos de las asignaciones a programar, comprendiendo en su contexto inmediato </a:t>
            </a:r>
            <a:r>
              <a:rPr lang="es-AR" sz="2800" b="1" dirty="0"/>
              <a:t>cuál es el problema </a:t>
            </a:r>
            <a:r>
              <a:rPr lang="es-AR" sz="2800" dirty="0"/>
              <a:t>a resolver.</a:t>
            </a:r>
            <a:endParaRPr lang="es-ES" sz="2800" dirty="0"/>
          </a:p>
          <a:p>
            <a:pPr lvl="0">
              <a:lnSpc>
                <a:spcPct val="150000"/>
              </a:lnSpc>
            </a:pPr>
            <a:r>
              <a:rPr lang="es-AR" sz="2800" dirty="0"/>
              <a:t>Determinar el </a:t>
            </a:r>
            <a:r>
              <a:rPr lang="es-AR" sz="2800" b="1" dirty="0"/>
              <a:t>alcance del problema </a:t>
            </a:r>
            <a:r>
              <a:rPr lang="es-AR" sz="2800" dirty="0"/>
              <a:t>y convalidar su interpretación a fin de identificar aspectos faltantes.</a:t>
            </a:r>
            <a:endParaRPr lang="es-ES" sz="2800" dirty="0"/>
          </a:p>
          <a:p>
            <a:pPr lvl="0">
              <a:lnSpc>
                <a:spcPct val="150000"/>
              </a:lnSpc>
            </a:pPr>
            <a:r>
              <a:rPr lang="es-AR" sz="2800" b="1" dirty="0"/>
              <a:t>Desarrollar algoritmos </a:t>
            </a:r>
            <a:r>
              <a:rPr lang="es-AR" sz="2800" dirty="0"/>
              <a:t>que dan soluciones a los problemas asignados o derivados de los mismos.</a:t>
            </a:r>
            <a:endParaRPr lang="es-ES" sz="2800" dirty="0"/>
          </a:p>
          <a:p>
            <a:pPr>
              <a:lnSpc>
                <a:spcPct val="150000"/>
              </a:lnSpc>
            </a:pPr>
            <a:endParaRPr lang="es-AR" sz="2800" dirty="0"/>
          </a:p>
        </p:txBody>
      </p:sp>
    </p:spTree>
    <p:extLst>
      <p:ext uri="{BB962C8B-B14F-4D97-AF65-F5344CB8AC3E}">
        <p14:creationId xmlns:p14="http://schemas.microsoft.com/office/powerpoint/2010/main" val="578676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15" name="Grupo 14"/>
          <p:cNvGrpSpPr/>
          <p:nvPr/>
        </p:nvGrpSpPr>
        <p:grpSpPr>
          <a:xfrm>
            <a:off x="7673131" y="2073333"/>
            <a:ext cx="4360165" cy="4609888"/>
            <a:chOff x="407368" y="1628800"/>
            <a:chExt cx="4360165" cy="4742494"/>
          </a:xfrm>
        </p:grpSpPr>
        <p:pic>
          <p:nvPicPr>
            <p:cNvPr id="16" name="Imagen 15"/>
            <p:cNvPicPr>
              <a:picLocks noChangeAspect="1"/>
            </p:cNvPicPr>
            <p:nvPr/>
          </p:nvPicPr>
          <p:blipFill rotWithShape="1">
            <a:blip r:embed="rId2"/>
            <a:srcRect r="21362" b="7553"/>
            <a:stretch/>
          </p:blipFill>
          <p:spPr>
            <a:xfrm>
              <a:off x="407368" y="1628800"/>
              <a:ext cx="4360165" cy="4742494"/>
            </a:xfrm>
            <a:prstGeom prst="rect">
              <a:avLst/>
            </a:prstGeom>
          </p:spPr>
        </p:pic>
        <p:sp>
          <p:nvSpPr>
            <p:cNvPr id="17" name="CuadroTexto 16"/>
            <p:cNvSpPr txBox="1"/>
            <p:nvPr/>
          </p:nvSpPr>
          <p:spPr>
            <a:xfrm>
              <a:off x="2495600" y="1844824"/>
              <a:ext cx="792088" cy="400110"/>
            </a:xfrm>
            <a:prstGeom prst="rect">
              <a:avLst/>
            </a:prstGeom>
            <a:solidFill>
              <a:srgbClr val="FCFBF4"/>
            </a:solidFill>
          </p:spPr>
          <p:txBody>
            <a:bodyPr wrap="square" rtlCol="0">
              <a:spAutoFit/>
            </a:bodyPr>
            <a:lstStyle/>
            <a:p>
              <a:r>
                <a:rPr lang="es-ES" sz="2000" b="1" dirty="0"/>
                <a:t>Inicio</a:t>
              </a:r>
            </a:p>
          </p:txBody>
        </p:sp>
        <p:sp>
          <p:nvSpPr>
            <p:cNvPr id="18" name="CuadroTexto 17"/>
            <p:cNvSpPr txBox="1"/>
            <p:nvPr/>
          </p:nvSpPr>
          <p:spPr>
            <a:xfrm>
              <a:off x="2279576" y="2812866"/>
              <a:ext cx="1224136" cy="400110"/>
            </a:xfrm>
            <a:prstGeom prst="rect">
              <a:avLst/>
            </a:prstGeom>
            <a:solidFill>
              <a:srgbClr val="FCFBF4"/>
            </a:solidFill>
          </p:spPr>
          <p:txBody>
            <a:bodyPr wrap="square" rtlCol="0">
              <a:spAutoFit/>
            </a:bodyPr>
            <a:lstStyle/>
            <a:p>
              <a:r>
                <a:rPr lang="es-ES" sz="2000" b="1" dirty="0"/>
                <a:t>Variables</a:t>
              </a:r>
            </a:p>
          </p:txBody>
        </p:sp>
        <p:sp>
          <p:nvSpPr>
            <p:cNvPr id="19" name="CuadroTexto 18"/>
            <p:cNvSpPr txBox="1"/>
            <p:nvPr/>
          </p:nvSpPr>
          <p:spPr>
            <a:xfrm>
              <a:off x="2207568" y="5301208"/>
              <a:ext cx="1368152" cy="400110"/>
            </a:xfrm>
            <a:prstGeom prst="rect">
              <a:avLst/>
            </a:prstGeom>
            <a:solidFill>
              <a:srgbClr val="FCFBF4"/>
            </a:solidFill>
          </p:spPr>
          <p:txBody>
            <a:bodyPr wrap="square" rtlCol="0">
              <a:spAutoFit/>
            </a:bodyPr>
            <a:lstStyle/>
            <a:p>
              <a:pPr algn="ctr"/>
              <a:r>
                <a:rPr lang="es-ES" sz="2000" b="1" dirty="0"/>
                <a:t>Acción</a:t>
              </a:r>
            </a:p>
          </p:txBody>
        </p:sp>
        <p:sp>
          <p:nvSpPr>
            <p:cNvPr id="20" name="Rombo 19"/>
            <p:cNvSpPr/>
            <p:nvPr/>
          </p:nvSpPr>
          <p:spPr>
            <a:xfrm>
              <a:off x="1847528" y="3545843"/>
              <a:ext cx="2088232" cy="1250875"/>
            </a:xfrm>
            <a:prstGeom prst="diamond">
              <a:avLst/>
            </a:prstGeom>
          </p:spPr>
          <p:style>
            <a:lnRef idx="2">
              <a:schemeClr val="accent3">
                <a:shade val="50000"/>
              </a:schemeClr>
            </a:lnRef>
            <a:fillRef idx="1">
              <a:schemeClr val="accent3"/>
            </a:fillRef>
            <a:effectRef idx="0">
              <a:schemeClr val="accent3"/>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p>
          </p:txBody>
        </p:sp>
        <p:sp>
          <p:nvSpPr>
            <p:cNvPr id="21" name="CuadroTexto 20"/>
            <p:cNvSpPr txBox="1"/>
            <p:nvPr/>
          </p:nvSpPr>
          <p:spPr>
            <a:xfrm>
              <a:off x="2179745" y="3944685"/>
              <a:ext cx="1656184" cy="461665"/>
            </a:xfrm>
            <a:prstGeom prst="rect">
              <a:avLst/>
            </a:prstGeom>
            <a:noFill/>
          </p:spPr>
          <p:txBody>
            <a:bodyPr wrap="square" rtlCol="0">
              <a:spAutoFit/>
            </a:bodyPr>
            <a:lstStyle/>
            <a:p>
              <a:r>
                <a:rPr lang="es-ES" sz="2400" b="1" dirty="0"/>
                <a:t>Condición</a:t>
              </a:r>
            </a:p>
          </p:txBody>
        </p:sp>
      </p:grpSp>
      <p:sp>
        <p:nvSpPr>
          <p:cNvPr id="4" name="CuadroTexto 3"/>
          <p:cNvSpPr txBox="1"/>
          <p:nvPr/>
        </p:nvSpPr>
        <p:spPr>
          <a:xfrm>
            <a:off x="569165" y="2990450"/>
            <a:ext cx="8682045" cy="3108543"/>
          </a:xfrm>
          <a:prstGeom prst="rect">
            <a:avLst/>
          </a:prstGeom>
          <a:noFill/>
        </p:spPr>
        <p:txBody>
          <a:bodyPr wrap="square" rtlCol="0">
            <a:spAutoFit/>
          </a:bodyPr>
          <a:lstStyle/>
          <a:p>
            <a:r>
              <a:rPr lang="es-ES" sz="2400" b="1" dirty="0">
                <a:latin typeface="Consolas" panose="020B0609020204030204" pitchFamily="49" charset="0"/>
              </a:rPr>
              <a:t>INICIO </a:t>
            </a:r>
            <a:r>
              <a:rPr lang="es-ES" sz="2400" b="1" dirty="0" err="1">
                <a:latin typeface="Consolas" panose="020B0609020204030204" pitchFamily="49" charset="0"/>
              </a:rPr>
              <a:t>aplicarDescuento</a:t>
            </a:r>
            <a:endParaRPr lang="es-ES" sz="2400" b="1" dirty="0">
              <a:latin typeface="Consolas" panose="020B0609020204030204" pitchFamily="49" charset="0"/>
            </a:endParaRPr>
          </a:p>
          <a:p>
            <a:r>
              <a:rPr lang="es-ES" sz="2000" dirty="0">
                <a:latin typeface="Consolas" panose="020B0609020204030204" pitchFamily="49" charset="0"/>
              </a:rPr>
              <a:t>  flotante </a:t>
            </a:r>
            <a:r>
              <a:rPr lang="es-ES" sz="2000" dirty="0" err="1">
                <a:latin typeface="Consolas" panose="020B0609020204030204" pitchFamily="49" charset="0"/>
              </a:rPr>
              <a:t>precioProd</a:t>
            </a:r>
            <a:r>
              <a:rPr lang="es-ES" sz="2000" dirty="0">
                <a:latin typeface="Consolas" panose="020B0609020204030204" pitchFamily="49" charset="0"/>
              </a:rPr>
              <a:t> = 450.80;</a:t>
            </a:r>
            <a:br>
              <a:rPr lang="es-ES" sz="2000" dirty="0">
                <a:latin typeface="Consolas" panose="020B0609020204030204" pitchFamily="49" charset="0"/>
              </a:rPr>
            </a:br>
            <a:r>
              <a:rPr lang="es-ES" sz="2000" dirty="0">
                <a:latin typeface="Consolas" panose="020B0609020204030204" pitchFamily="49" charset="0"/>
              </a:rPr>
              <a:t>  flotante </a:t>
            </a:r>
            <a:r>
              <a:rPr lang="es-ES" sz="2000" dirty="0" err="1">
                <a:latin typeface="Consolas" panose="020B0609020204030204" pitchFamily="49" charset="0"/>
              </a:rPr>
              <a:t>porcDesc</a:t>
            </a:r>
            <a:r>
              <a:rPr lang="es-ES" sz="2000" dirty="0">
                <a:latin typeface="Consolas" panose="020B0609020204030204" pitchFamily="49" charset="0"/>
              </a:rPr>
              <a:t> = 0.10;</a:t>
            </a:r>
          </a:p>
          <a:p>
            <a:r>
              <a:rPr lang="es-ES" sz="2000" dirty="0">
                <a:latin typeface="Consolas" panose="020B0609020204030204" pitchFamily="49" charset="0"/>
              </a:rPr>
              <a:t>  </a:t>
            </a:r>
            <a:r>
              <a:rPr lang="es-ES" sz="2000" b="1" dirty="0">
                <a:latin typeface="Consolas" panose="020B0609020204030204" pitchFamily="49" charset="0"/>
              </a:rPr>
              <a:t>Booleano </a:t>
            </a:r>
            <a:r>
              <a:rPr lang="es-ES" sz="2000" b="1" dirty="0" err="1">
                <a:latin typeface="Consolas" panose="020B0609020204030204" pitchFamily="49" charset="0"/>
              </a:rPr>
              <a:t>tieneDescuento</a:t>
            </a:r>
            <a:r>
              <a:rPr lang="es-ES" sz="2000" b="1" dirty="0">
                <a:latin typeface="Consolas" panose="020B0609020204030204" pitchFamily="49" charset="0"/>
              </a:rPr>
              <a:t>=true;</a:t>
            </a:r>
          </a:p>
          <a:p>
            <a:r>
              <a:rPr lang="es-ES" sz="2000" b="1" dirty="0">
                <a:latin typeface="Consolas" panose="020B0609020204030204" pitchFamily="49" charset="0"/>
              </a:rPr>
              <a:t>   </a:t>
            </a:r>
            <a:r>
              <a:rPr lang="es-ES" sz="2400" b="1" dirty="0">
                <a:latin typeface="Consolas" panose="020B0609020204030204" pitchFamily="49" charset="0"/>
              </a:rPr>
              <a:t>SI</a:t>
            </a:r>
            <a:r>
              <a:rPr lang="es-ES" sz="2000" b="1" dirty="0">
                <a:latin typeface="Consolas" panose="020B0609020204030204" pitchFamily="49" charset="0"/>
              </a:rPr>
              <a:t> (</a:t>
            </a:r>
            <a:r>
              <a:rPr lang="es-ES" sz="2000" b="1" dirty="0" err="1">
                <a:latin typeface="Consolas" panose="020B0609020204030204" pitchFamily="49" charset="0"/>
              </a:rPr>
              <a:t>tieneDescuento</a:t>
            </a:r>
            <a:r>
              <a:rPr lang="es-ES" sz="2000" b="1" dirty="0">
                <a:latin typeface="Consolas" panose="020B0609020204030204" pitchFamily="49" charset="0"/>
              </a:rPr>
              <a:t>==true)</a:t>
            </a:r>
          </a:p>
          <a:p>
            <a:pPr lvl="1"/>
            <a:r>
              <a:rPr lang="es-ES" sz="2000" b="1" dirty="0">
                <a:latin typeface="Consolas" panose="020B0609020204030204" pitchFamily="49" charset="0"/>
              </a:rPr>
              <a:t>	ENTONCES flotante descuento = </a:t>
            </a:r>
            <a:r>
              <a:rPr lang="es-ES" sz="2000" b="1" dirty="0" err="1">
                <a:latin typeface="Consolas" panose="020B0609020204030204" pitchFamily="49" charset="0"/>
              </a:rPr>
              <a:t>precioProd</a:t>
            </a:r>
            <a:r>
              <a:rPr lang="es-ES" sz="2000" b="1" dirty="0">
                <a:latin typeface="Consolas" panose="020B0609020204030204" pitchFamily="49" charset="0"/>
              </a:rPr>
              <a:t>*</a:t>
            </a:r>
            <a:r>
              <a:rPr lang="es-ES" sz="2000" b="1" dirty="0" err="1">
                <a:latin typeface="Consolas" panose="020B0609020204030204" pitchFamily="49" charset="0"/>
              </a:rPr>
              <a:t>porcDesc</a:t>
            </a:r>
            <a:endParaRPr lang="es-ES" sz="2000" b="1" dirty="0">
              <a:latin typeface="Consolas" panose="020B0609020204030204" pitchFamily="49" charset="0"/>
            </a:endParaRPr>
          </a:p>
          <a:p>
            <a:pPr lvl="1"/>
            <a:r>
              <a:rPr lang="es-ES" sz="2000" b="1" dirty="0">
                <a:latin typeface="Consolas" panose="020B0609020204030204" pitchFamily="49" charset="0"/>
              </a:rPr>
              <a:t>	flotante </a:t>
            </a:r>
            <a:r>
              <a:rPr lang="es-ES" sz="2000" b="1" dirty="0" err="1">
                <a:latin typeface="Consolas" panose="020B0609020204030204" pitchFamily="49" charset="0"/>
              </a:rPr>
              <a:t>nuevoPrecio</a:t>
            </a:r>
            <a:r>
              <a:rPr lang="es-ES" sz="2000" b="1" dirty="0">
                <a:latin typeface="Consolas" panose="020B0609020204030204" pitchFamily="49" charset="0"/>
              </a:rPr>
              <a:t> = </a:t>
            </a:r>
            <a:r>
              <a:rPr lang="es-ES" sz="2000" b="1" dirty="0" err="1">
                <a:latin typeface="Consolas" panose="020B0609020204030204" pitchFamily="49" charset="0"/>
              </a:rPr>
              <a:t>precioProd</a:t>
            </a:r>
            <a:r>
              <a:rPr lang="es-ES" sz="2000" b="1" dirty="0">
                <a:latin typeface="Consolas" panose="020B0609020204030204" pitchFamily="49" charset="0"/>
              </a:rPr>
              <a:t> – descuento</a:t>
            </a:r>
            <a:endParaRPr lang="es-ES" sz="2400" b="1" dirty="0">
              <a:latin typeface="Consolas" panose="020B0609020204030204" pitchFamily="49" charset="0"/>
            </a:endParaRPr>
          </a:p>
          <a:p>
            <a:pPr lvl="1"/>
            <a:r>
              <a:rPr lang="es-ES" sz="2400" b="1" dirty="0">
                <a:latin typeface="Consolas" panose="020B0609020204030204" pitchFamily="49" charset="0"/>
              </a:rPr>
              <a:t>FIN SI</a:t>
            </a:r>
          </a:p>
          <a:p>
            <a:r>
              <a:rPr lang="es-ES" sz="2400" b="1" dirty="0">
                <a:latin typeface="Consolas" panose="020B0609020204030204" pitchFamily="49" charset="0"/>
              </a:rPr>
              <a:t>FIN</a:t>
            </a:r>
          </a:p>
        </p:txBody>
      </p:sp>
      <p:grpSp>
        <p:nvGrpSpPr>
          <p:cNvPr id="12" name="Grupo 11"/>
          <p:cNvGrpSpPr/>
          <p:nvPr/>
        </p:nvGrpSpPr>
        <p:grpSpPr>
          <a:xfrm>
            <a:off x="569165" y="2015349"/>
            <a:ext cx="4680520" cy="664810"/>
            <a:chOff x="0" y="1510685"/>
            <a:chExt cx="5760640" cy="1031354"/>
          </a:xfrm>
        </p:grpSpPr>
        <p:sp>
          <p:nvSpPr>
            <p:cNvPr id="13" name="Rectángulo redondeado 12"/>
            <p:cNvSpPr/>
            <p:nvPr/>
          </p:nvSpPr>
          <p:spPr>
            <a:xfrm>
              <a:off x="0" y="1510685"/>
              <a:ext cx="5760640" cy="103135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CuadroTexto 13"/>
            <p:cNvSpPr txBox="1"/>
            <p:nvPr/>
          </p:nvSpPr>
          <p:spPr>
            <a:xfrm>
              <a:off x="50347" y="1561033"/>
              <a:ext cx="5533042" cy="9810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3200" kern="1200" dirty="0"/>
                <a:t>Selectivas o De Decisión</a:t>
              </a:r>
            </a:p>
          </p:txBody>
        </p:sp>
      </p:grpSp>
      <p:sp>
        <p:nvSpPr>
          <p:cNvPr id="6" name="CuadroTexto 5"/>
          <p:cNvSpPr txBox="1"/>
          <p:nvPr/>
        </p:nvSpPr>
        <p:spPr>
          <a:xfrm>
            <a:off x="5851689" y="2073333"/>
            <a:ext cx="3237168" cy="584775"/>
          </a:xfrm>
          <a:prstGeom prst="rect">
            <a:avLst/>
          </a:prstGeom>
          <a:noFill/>
        </p:spPr>
        <p:txBody>
          <a:bodyPr wrap="none" rtlCol="0">
            <a:spAutoFit/>
          </a:bodyPr>
          <a:lstStyle/>
          <a:p>
            <a:r>
              <a:rPr lang="es-ES" sz="3200" i="1" dirty="0">
                <a:ln w="0"/>
                <a:solidFill>
                  <a:schemeClr val="accent3">
                    <a:lumMod val="50000"/>
                  </a:schemeClr>
                </a:solidFill>
                <a:effectLst>
                  <a:outerShdw blurRad="38100" dist="25400" dir="5400000" algn="ctr" rotWithShape="0">
                    <a:srgbClr val="6E747A">
                      <a:alpha val="43000"/>
                    </a:srgbClr>
                  </a:outerShdw>
                </a:effectLst>
              </a:rPr>
              <a:t>Alternativa Simple</a:t>
            </a:r>
          </a:p>
        </p:txBody>
      </p:sp>
      <p:sp>
        <p:nvSpPr>
          <p:cNvPr id="7" name="Flecha izquierda 6"/>
          <p:cNvSpPr/>
          <p:nvPr/>
        </p:nvSpPr>
        <p:spPr>
          <a:xfrm flipH="1">
            <a:off x="5375920" y="2248112"/>
            <a:ext cx="475769" cy="216024"/>
          </a:xfrm>
          <a:prstGeom prst="leftArrow">
            <a:avLst/>
          </a:prstGeom>
          <a:solidFill>
            <a:srgbClr val="2A2A2A"/>
          </a:solidFill>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p>
        </p:txBody>
      </p:sp>
      <p:sp>
        <p:nvSpPr>
          <p:cNvPr id="22" name="CuadroTexto 21"/>
          <p:cNvSpPr txBox="1"/>
          <p:nvPr/>
        </p:nvSpPr>
        <p:spPr>
          <a:xfrm>
            <a:off x="3779013" y="1411442"/>
            <a:ext cx="5246646" cy="584775"/>
          </a:xfrm>
          <a:prstGeom prst="rect">
            <a:avLst/>
          </a:prstGeom>
          <a:noFill/>
        </p:spPr>
        <p:txBody>
          <a:bodyPr wrap="square" rtlCol="0">
            <a:spAutoFit/>
          </a:bodyPr>
          <a:lstStyle/>
          <a:p>
            <a:r>
              <a:rPr lang="es-ES" sz="3200" b="1" dirty="0"/>
              <a:t>ESTRUCTURAS DE CONTROL</a:t>
            </a:r>
          </a:p>
        </p:txBody>
      </p:sp>
      <p:sp>
        <p:nvSpPr>
          <p:cNvPr id="23" name="Título 1"/>
          <p:cNvSpPr txBox="1">
            <a:spLocks/>
          </p:cNvSpPr>
          <p:nvPr/>
        </p:nvSpPr>
        <p:spPr bwMode="auto">
          <a:xfrm>
            <a:off x="1981647" y="837873"/>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410956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17518" y="2800328"/>
            <a:ext cx="7402618" cy="4093428"/>
          </a:xfrm>
          <a:prstGeom prst="rect">
            <a:avLst/>
          </a:prstGeom>
          <a:noFill/>
        </p:spPr>
        <p:txBody>
          <a:bodyPr wrap="square" rtlCol="0">
            <a:spAutoFit/>
          </a:bodyPr>
          <a:lstStyle/>
          <a:p>
            <a:r>
              <a:rPr lang="es-ES" b="1" dirty="0">
                <a:latin typeface="Consolas" panose="020B0609020204030204" pitchFamily="49" charset="0"/>
              </a:rPr>
              <a:t>INICIO </a:t>
            </a:r>
            <a:r>
              <a:rPr lang="es-ES" dirty="0" err="1">
                <a:latin typeface="Consolas" panose="020B0609020204030204" pitchFamily="49" charset="0"/>
              </a:rPr>
              <a:t>aplicarDescuento</a:t>
            </a:r>
            <a:endParaRPr lang="es-ES" dirty="0">
              <a:latin typeface="Consolas" panose="020B0609020204030204" pitchFamily="49" charset="0"/>
            </a:endParaRPr>
          </a:p>
          <a:p>
            <a:r>
              <a:rPr lang="es-ES" dirty="0">
                <a:latin typeface="Consolas" panose="020B0609020204030204" pitchFamily="49" charset="0"/>
              </a:rPr>
              <a:t>   flotante </a:t>
            </a:r>
            <a:r>
              <a:rPr lang="es-ES" dirty="0" err="1">
                <a:latin typeface="Consolas" panose="020B0609020204030204" pitchFamily="49" charset="0"/>
              </a:rPr>
              <a:t>precioProd</a:t>
            </a:r>
            <a:r>
              <a:rPr lang="es-ES" dirty="0">
                <a:latin typeface="Consolas" panose="020B0609020204030204" pitchFamily="49" charset="0"/>
              </a:rPr>
              <a:t> = 450.80;</a:t>
            </a:r>
            <a:br>
              <a:rPr lang="es-ES" dirty="0">
                <a:latin typeface="Consolas" panose="020B0609020204030204" pitchFamily="49" charset="0"/>
              </a:rPr>
            </a:br>
            <a:r>
              <a:rPr lang="es-ES" dirty="0">
                <a:latin typeface="Consolas" panose="020B0609020204030204" pitchFamily="49" charset="0"/>
              </a:rPr>
              <a:t>   flotante </a:t>
            </a:r>
            <a:r>
              <a:rPr lang="es-ES" dirty="0" err="1">
                <a:latin typeface="Consolas" panose="020B0609020204030204" pitchFamily="49" charset="0"/>
              </a:rPr>
              <a:t>porcDesc</a:t>
            </a:r>
            <a:r>
              <a:rPr lang="es-ES" dirty="0">
                <a:latin typeface="Consolas" panose="020B0609020204030204" pitchFamily="49" charset="0"/>
              </a:rPr>
              <a:t> = 0.10;</a:t>
            </a:r>
          </a:p>
          <a:p>
            <a:r>
              <a:rPr lang="es-ES" dirty="0">
                <a:latin typeface="Consolas" panose="020B0609020204030204" pitchFamily="49" charset="0"/>
              </a:rPr>
              <a:t>   Booleano </a:t>
            </a:r>
            <a:r>
              <a:rPr lang="es-ES" dirty="0" err="1">
                <a:latin typeface="Consolas" panose="020B0609020204030204" pitchFamily="49" charset="0"/>
              </a:rPr>
              <a:t>tieneDescuento</a:t>
            </a:r>
            <a:r>
              <a:rPr lang="es-ES" dirty="0">
                <a:latin typeface="Consolas" panose="020B0609020204030204" pitchFamily="49" charset="0"/>
              </a:rPr>
              <a:t>=true;</a:t>
            </a:r>
          </a:p>
          <a:p>
            <a:pPr lvl="1"/>
            <a:r>
              <a:rPr lang="es-ES" sz="2000" b="1" dirty="0">
                <a:latin typeface="Consolas" panose="020B0609020204030204" pitchFamily="49" charset="0"/>
              </a:rPr>
              <a:t>SI (</a:t>
            </a:r>
            <a:r>
              <a:rPr lang="es-ES" sz="2000" b="1" dirty="0" err="1">
                <a:latin typeface="Consolas" panose="020B0609020204030204" pitchFamily="49" charset="0"/>
              </a:rPr>
              <a:t>tieneDescuento</a:t>
            </a:r>
            <a:r>
              <a:rPr lang="es-ES" sz="2000" b="1" dirty="0">
                <a:latin typeface="Consolas" panose="020B0609020204030204" pitchFamily="49" charset="0"/>
              </a:rPr>
              <a:t>==true)</a:t>
            </a:r>
          </a:p>
          <a:p>
            <a:pPr lvl="1"/>
            <a:r>
              <a:rPr lang="es-ES" sz="2000" b="1" dirty="0">
                <a:latin typeface="Consolas" panose="020B0609020204030204" pitchFamily="49" charset="0"/>
              </a:rPr>
              <a:t>ENTONCES</a:t>
            </a:r>
            <a:br>
              <a:rPr lang="es-ES" sz="2000" b="1" dirty="0">
                <a:latin typeface="Consolas" panose="020B0609020204030204" pitchFamily="49" charset="0"/>
              </a:rPr>
            </a:br>
            <a:r>
              <a:rPr lang="es-ES" sz="2000" b="1" dirty="0">
                <a:latin typeface="Consolas" panose="020B0609020204030204" pitchFamily="49" charset="0"/>
              </a:rPr>
              <a:t>	flotante </a:t>
            </a:r>
            <a:r>
              <a:rPr lang="es-ES" sz="2000" b="1" dirty="0" err="1">
                <a:latin typeface="Consolas" panose="020B0609020204030204" pitchFamily="49" charset="0"/>
              </a:rPr>
              <a:t>desc</a:t>
            </a:r>
            <a:r>
              <a:rPr lang="es-ES" sz="2000" b="1" dirty="0">
                <a:latin typeface="Consolas" panose="020B0609020204030204" pitchFamily="49" charset="0"/>
              </a:rPr>
              <a:t> = </a:t>
            </a:r>
            <a:r>
              <a:rPr lang="es-ES" sz="2000" b="1" dirty="0" err="1">
                <a:latin typeface="Consolas" panose="020B0609020204030204" pitchFamily="49" charset="0"/>
              </a:rPr>
              <a:t>precioProd</a:t>
            </a:r>
            <a:r>
              <a:rPr lang="es-ES" sz="2000" b="1" dirty="0">
                <a:latin typeface="Consolas" panose="020B0609020204030204" pitchFamily="49" charset="0"/>
              </a:rPr>
              <a:t>*</a:t>
            </a:r>
            <a:r>
              <a:rPr lang="es-ES" sz="2000" b="1" dirty="0" err="1">
                <a:latin typeface="Consolas" panose="020B0609020204030204" pitchFamily="49" charset="0"/>
              </a:rPr>
              <a:t>porcDesc</a:t>
            </a:r>
            <a:r>
              <a:rPr lang="es-ES" sz="2000" b="1" dirty="0">
                <a:latin typeface="Consolas" panose="020B0609020204030204" pitchFamily="49" charset="0"/>
              </a:rPr>
              <a:t>;</a:t>
            </a:r>
          </a:p>
          <a:p>
            <a:pPr lvl="1"/>
            <a:r>
              <a:rPr lang="es-ES" sz="2000" b="1" dirty="0">
                <a:latin typeface="Consolas" panose="020B0609020204030204" pitchFamily="49" charset="0"/>
              </a:rPr>
              <a:t>	flotante </a:t>
            </a:r>
            <a:r>
              <a:rPr lang="es-ES" sz="2000" b="1" dirty="0" err="1">
                <a:latin typeface="Consolas" panose="020B0609020204030204" pitchFamily="49" charset="0"/>
              </a:rPr>
              <a:t>nuevoPrecio</a:t>
            </a:r>
            <a:r>
              <a:rPr lang="es-ES" sz="2000" b="1" dirty="0">
                <a:latin typeface="Consolas" panose="020B0609020204030204" pitchFamily="49" charset="0"/>
              </a:rPr>
              <a:t> = </a:t>
            </a:r>
            <a:r>
              <a:rPr lang="es-ES" sz="2000" b="1" dirty="0" err="1">
                <a:latin typeface="Consolas" panose="020B0609020204030204" pitchFamily="49" charset="0"/>
              </a:rPr>
              <a:t>precioProd</a:t>
            </a:r>
            <a:r>
              <a:rPr lang="es-ES" sz="2000" b="1" dirty="0">
                <a:latin typeface="Consolas" panose="020B0609020204030204" pitchFamily="49" charset="0"/>
              </a:rPr>
              <a:t> - </a:t>
            </a:r>
            <a:r>
              <a:rPr lang="es-ES" sz="2000" b="1" dirty="0" err="1">
                <a:latin typeface="Consolas" panose="020B0609020204030204" pitchFamily="49" charset="0"/>
              </a:rPr>
              <a:t>desc</a:t>
            </a:r>
            <a:endParaRPr lang="es-ES" sz="2000" b="1" dirty="0">
              <a:latin typeface="Consolas" panose="020B0609020204030204" pitchFamily="49" charset="0"/>
            </a:endParaRPr>
          </a:p>
          <a:p>
            <a:pPr lvl="1"/>
            <a:r>
              <a:rPr lang="es-ES" sz="2000" b="1" dirty="0">
                <a:latin typeface="Consolas" panose="020B0609020204030204" pitchFamily="49" charset="0"/>
              </a:rPr>
              <a:t>	MOSTRAR “El precio nuevo es:” + </a:t>
            </a:r>
            <a:r>
              <a:rPr lang="es-ES" sz="2000" b="1" dirty="0" err="1">
                <a:latin typeface="Consolas" panose="020B0609020204030204" pitchFamily="49" charset="0"/>
              </a:rPr>
              <a:t>nuevoPrecio</a:t>
            </a:r>
            <a:endParaRPr lang="es-ES" sz="2000" b="1" dirty="0">
              <a:latin typeface="Consolas" panose="020B0609020204030204" pitchFamily="49" charset="0"/>
            </a:endParaRPr>
          </a:p>
          <a:p>
            <a:pPr lvl="1"/>
            <a:r>
              <a:rPr lang="es-ES" sz="2000" b="1" dirty="0">
                <a:latin typeface="Consolas" panose="020B0609020204030204" pitchFamily="49" charset="0"/>
              </a:rPr>
              <a:t>SINO</a:t>
            </a:r>
          </a:p>
          <a:p>
            <a:pPr lvl="1"/>
            <a:r>
              <a:rPr lang="es-ES" sz="2000" b="1" dirty="0">
                <a:latin typeface="Consolas" panose="020B0609020204030204" pitchFamily="49" charset="0"/>
              </a:rPr>
              <a:t>	MOSTAR “No aplica descuento”</a:t>
            </a:r>
            <a:br>
              <a:rPr lang="es-ES" sz="2000" b="1" dirty="0">
                <a:latin typeface="Consolas" panose="020B0609020204030204" pitchFamily="49" charset="0"/>
              </a:rPr>
            </a:br>
            <a:r>
              <a:rPr lang="es-ES" sz="2000" b="1" dirty="0">
                <a:latin typeface="Consolas" panose="020B0609020204030204" pitchFamily="49" charset="0"/>
              </a:rPr>
              <a:t>FIN SI</a:t>
            </a:r>
          </a:p>
          <a:p>
            <a:r>
              <a:rPr lang="es-ES" b="1" dirty="0">
                <a:latin typeface="Consolas" panose="020B0609020204030204" pitchFamily="49" charset="0"/>
              </a:rPr>
              <a:t>FIN</a:t>
            </a:r>
          </a:p>
        </p:txBody>
      </p:sp>
      <p:grpSp>
        <p:nvGrpSpPr>
          <p:cNvPr id="6" name="Grupo 5"/>
          <p:cNvGrpSpPr/>
          <p:nvPr/>
        </p:nvGrpSpPr>
        <p:grpSpPr>
          <a:xfrm>
            <a:off x="7551305" y="2492896"/>
            <a:ext cx="4608512" cy="4248471"/>
            <a:chOff x="7189313" y="1970358"/>
            <a:chExt cx="4608512" cy="4375492"/>
          </a:xfrm>
        </p:grpSpPr>
        <p:pic>
          <p:nvPicPr>
            <p:cNvPr id="2" name="Imagen 1"/>
            <p:cNvPicPr>
              <a:picLocks noChangeAspect="1"/>
            </p:cNvPicPr>
            <p:nvPr/>
          </p:nvPicPr>
          <p:blipFill rotWithShape="1">
            <a:blip r:embed="rId2"/>
            <a:srcRect r="4366"/>
            <a:stretch/>
          </p:blipFill>
          <p:spPr>
            <a:xfrm>
              <a:off x="7189313" y="1970358"/>
              <a:ext cx="4608512" cy="4375492"/>
            </a:xfrm>
            <a:prstGeom prst="rect">
              <a:avLst/>
            </a:prstGeom>
          </p:spPr>
        </p:pic>
        <p:sp>
          <p:nvSpPr>
            <p:cNvPr id="25" name="CuadroTexto 24"/>
            <p:cNvSpPr txBox="1"/>
            <p:nvPr/>
          </p:nvSpPr>
          <p:spPr>
            <a:xfrm>
              <a:off x="7824192" y="2155353"/>
              <a:ext cx="792088" cy="400110"/>
            </a:xfrm>
            <a:prstGeom prst="rect">
              <a:avLst/>
            </a:prstGeom>
            <a:solidFill>
              <a:srgbClr val="FCFBF4"/>
            </a:solidFill>
          </p:spPr>
          <p:txBody>
            <a:bodyPr wrap="square" rtlCol="0">
              <a:spAutoFit/>
            </a:bodyPr>
            <a:lstStyle/>
            <a:p>
              <a:r>
                <a:rPr lang="es-ES" sz="2000" b="1" dirty="0"/>
                <a:t>Inicio</a:t>
              </a:r>
            </a:p>
          </p:txBody>
        </p:sp>
        <p:sp>
          <p:nvSpPr>
            <p:cNvPr id="26" name="CuadroTexto 25"/>
            <p:cNvSpPr txBox="1"/>
            <p:nvPr/>
          </p:nvSpPr>
          <p:spPr>
            <a:xfrm>
              <a:off x="7608168" y="2985408"/>
              <a:ext cx="1224136" cy="400110"/>
            </a:xfrm>
            <a:prstGeom prst="rect">
              <a:avLst/>
            </a:prstGeom>
            <a:solidFill>
              <a:srgbClr val="FCFBF4"/>
            </a:solidFill>
          </p:spPr>
          <p:txBody>
            <a:bodyPr wrap="square" rtlCol="0">
              <a:spAutoFit/>
            </a:bodyPr>
            <a:lstStyle/>
            <a:p>
              <a:r>
                <a:rPr lang="es-ES" sz="2000" b="1" dirty="0"/>
                <a:t>Variables</a:t>
              </a:r>
            </a:p>
          </p:txBody>
        </p:sp>
        <p:sp>
          <p:nvSpPr>
            <p:cNvPr id="27" name="CuadroTexto 26"/>
            <p:cNvSpPr txBox="1"/>
            <p:nvPr/>
          </p:nvSpPr>
          <p:spPr>
            <a:xfrm>
              <a:off x="7608168" y="5229200"/>
              <a:ext cx="1224136" cy="400110"/>
            </a:xfrm>
            <a:prstGeom prst="rect">
              <a:avLst/>
            </a:prstGeom>
            <a:solidFill>
              <a:srgbClr val="FCFBF4"/>
            </a:solidFill>
          </p:spPr>
          <p:txBody>
            <a:bodyPr wrap="square" rtlCol="0">
              <a:spAutoFit/>
            </a:bodyPr>
            <a:lstStyle/>
            <a:p>
              <a:pPr algn="ctr"/>
              <a:r>
                <a:rPr lang="es-ES" sz="2000" b="1" dirty="0"/>
                <a:t>Acción</a:t>
              </a:r>
            </a:p>
          </p:txBody>
        </p:sp>
        <p:sp>
          <p:nvSpPr>
            <p:cNvPr id="28" name="CuadroTexto 27"/>
            <p:cNvSpPr txBox="1"/>
            <p:nvPr/>
          </p:nvSpPr>
          <p:spPr>
            <a:xfrm>
              <a:off x="10395013" y="4829090"/>
              <a:ext cx="1258796" cy="400110"/>
            </a:xfrm>
            <a:prstGeom prst="rect">
              <a:avLst/>
            </a:prstGeom>
            <a:solidFill>
              <a:srgbClr val="FCFBF4"/>
            </a:solidFill>
          </p:spPr>
          <p:txBody>
            <a:bodyPr wrap="square" rtlCol="0">
              <a:spAutoFit/>
            </a:bodyPr>
            <a:lstStyle/>
            <a:p>
              <a:pPr algn="ctr"/>
              <a:r>
                <a:rPr lang="es-ES" sz="2000" b="1" dirty="0"/>
                <a:t>Acción</a:t>
              </a:r>
            </a:p>
          </p:txBody>
        </p:sp>
        <p:sp>
          <p:nvSpPr>
            <p:cNvPr id="29" name="Rombo 28"/>
            <p:cNvSpPr/>
            <p:nvPr/>
          </p:nvSpPr>
          <p:spPr>
            <a:xfrm>
              <a:off x="7289362" y="3660523"/>
              <a:ext cx="1706291" cy="1039621"/>
            </a:xfrm>
            <a:prstGeom prst="diamond">
              <a:avLst/>
            </a:prstGeom>
          </p:spPr>
          <p:style>
            <a:lnRef idx="2">
              <a:schemeClr val="accent3">
                <a:shade val="50000"/>
              </a:schemeClr>
            </a:lnRef>
            <a:fillRef idx="1">
              <a:schemeClr val="accent3"/>
            </a:fillRef>
            <a:effectRef idx="0">
              <a:schemeClr val="accent3"/>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p>
          </p:txBody>
        </p:sp>
        <p:sp>
          <p:nvSpPr>
            <p:cNvPr id="30" name="CuadroTexto 29"/>
            <p:cNvSpPr txBox="1"/>
            <p:nvPr/>
          </p:nvSpPr>
          <p:spPr>
            <a:xfrm>
              <a:off x="7464152" y="3933056"/>
              <a:ext cx="1531501" cy="461665"/>
            </a:xfrm>
            <a:prstGeom prst="rect">
              <a:avLst/>
            </a:prstGeom>
            <a:noFill/>
          </p:spPr>
          <p:txBody>
            <a:bodyPr wrap="square" rtlCol="0">
              <a:spAutoFit/>
            </a:bodyPr>
            <a:lstStyle/>
            <a:p>
              <a:r>
                <a:rPr lang="es-ES" sz="2400" b="1" dirty="0"/>
                <a:t>Condición</a:t>
              </a:r>
            </a:p>
          </p:txBody>
        </p:sp>
      </p:grpSp>
      <p:grpSp>
        <p:nvGrpSpPr>
          <p:cNvPr id="35" name="Grupo 34"/>
          <p:cNvGrpSpPr/>
          <p:nvPr/>
        </p:nvGrpSpPr>
        <p:grpSpPr>
          <a:xfrm>
            <a:off x="569165" y="2044110"/>
            <a:ext cx="4680520" cy="664810"/>
            <a:chOff x="0" y="1510685"/>
            <a:chExt cx="5760640" cy="1031354"/>
          </a:xfrm>
        </p:grpSpPr>
        <p:sp>
          <p:nvSpPr>
            <p:cNvPr id="36" name="Rectángulo redondeado 35"/>
            <p:cNvSpPr/>
            <p:nvPr/>
          </p:nvSpPr>
          <p:spPr>
            <a:xfrm>
              <a:off x="0" y="1510685"/>
              <a:ext cx="5760640" cy="103135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CuadroTexto 36"/>
            <p:cNvSpPr txBox="1"/>
            <p:nvPr/>
          </p:nvSpPr>
          <p:spPr>
            <a:xfrm>
              <a:off x="50347" y="1561033"/>
              <a:ext cx="5533042" cy="9810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3200" kern="1200" dirty="0"/>
                <a:t>Selectivas o De Decisión</a:t>
              </a:r>
            </a:p>
          </p:txBody>
        </p:sp>
      </p:grpSp>
      <p:sp>
        <p:nvSpPr>
          <p:cNvPr id="38" name="CuadroTexto 37"/>
          <p:cNvSpPr txBox="1"/>
          <p:nvPr/>
        </p:nvSpPr>
        <p:spPr>
          <a:xfrm>
            <a:off x="5851689" y="2102094"/>
            <a:ext cx="3094501" cy="584775"/>
          </a:xfrm>
          <a:prstGeom prst="rect">
            <a:avLst/>
          </a:prstGeom>
          <a:noFill/>
        </p:spPr>
        <p:txBody>
          <a:bodyPr wrap="none" rtlCol="0">
            <a:spAutoFit/>
          </a:bodyPr>
          <a:lstStyle/>
          <a:p>
            <a:r>
              <a:rPr lang="es-ES" sz="3200" i="1" dirty="0">
                <a:ln w="0"/>
                <a:solidFill>
                  <a:schemeClr val="accent3">
                    <a:lumMod val="50000"/>
                  </a:schemeClr>
                </a:solidFill>
                <a:effectLst>
                  <a:outerShdw blurRad="38100" dist="25400" dir="5400000" algn="ctr" rotWithShape="0">
                    <a:srgbClr val="6E747A">
                      <a:alpha val="43000"/>
                    </a:srgbClr>
                  </a:outerShdw>
                </a:effectLst>
              </a:rPr>
              <a:t>Alternativa Doble</a:t>
            </a:r>
          </a:p>
        </p:txBody>
      </p:sp>
      <p:sp>
        <p:nvSpPr>
          <p:cNvPr id="39" name="Flecha izquierda 38"/>
          <p:cNvSpPr/>
          <p:nvPr/>
        </p:nvSpPr>
        <p:spPr>
          <a:xfrm flipH="1">
            <a:off x="5375920" y="2276873"/>
            <a:ext cx="475769" cy="216024"/>
          </a:xfrm>
          <a:prstGeom prst="leftArrow">
            <a:avLst/>
          </a:prstGeom>
          <a:solidFill>
            <a:srgbClr val="2A2A2A"/>
          </a:solidFill>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p>
        </p:txBody>
      </p:sp>
      <p:sp>
        <p:nvSpPr>
          <p:cNvPr id="40" name="CuadroTexto 39"/>
          <p:cNvSpPr txBox="1"/>
          <p:nvPr/>
        </p:nvSpPr>
        <p:spPr>
          <a:xfrm>
            <a:off x="3779013" y="1440203"/>
            <a:ext cx="5246646" cy="584775"/>
          </a:xfrm>
          <a:prstGeom prst="rect">
            <a:avLst/>
          </a:prstGeom>
          <a:noFill/>
        </p:spPr>
        <p:txBody>
          <a:bodyPr wrap="square" rtlCol="0">
            <a:spAutoFit/>
          </a:bodyPr>
          <a:lstStyle/>
          <a:p>
            <a:r>
              <a:rPr lang="es-ES" sz="3200" b="1" dirty="0"/>
              <a:t>ESTRUCTURAS DE CONTROL</a:t>
            </a:r>
          </a:p>
        </p:txBody>
      </p:sp>
      <p:sp>
        <p:nvSpPr>
          <p:cNvPr id="17" name="Título 1"/>
          <p:cNvSpPr txBox="1">
            <a:spLocks/>
          </p:cNvSpPr>
          <p:nvPr/>
        </p:nvSpPr>
        <p:spPr bwMode="auto">
          <a:xfrm>
            <a:off x="1981647" y="837873"/>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3845162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12" name="Grupo 11"/>
          <p:cNvGrpSpPr/>
          <p:nvPr/>
        </p:nvGrpSpPr>
        <p:grpSpPr>
          <a:xfrm>
            <a:off x="569165" y="2044110"/>
            <a:ext cx="4680520" cy="664810"/>
            <a:chOff x="0" y="1510685"/>
            <a:chExt cx="5760640" cy="1031354"/>
          </a:xfrm>
        </p:grpSpPr>
        <p:sp>
          <p:nvSpPr>
            <p:cNvPr id="13" name="Rectángulo redondeado 12"/>
            <p:cNvSpPr/>
            <p:nvPr/>
          </p:nvSpPr>
          <p:spPr>
            <a:xfrm>
              <a:off x="0" y="1510685"/>
              <a:ext cx="5760640" cy="1031354"/>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CuadroTexto 13"/>
            <p:cNvSpPr txBox="1"/>
            <p:nvPr/>
          </p:nvSpPr>
          <p:spPr>
            <a:xfrm>
              <a:off x="50347" y="1561033"/>
              <a:ext cx="5533042" cy="9810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3200" kern="1200" dirty="0"/>
                <a:t>Selectivas o De Decisión</a:t>
              </a:r>
            </a:p>
          </p:txBody>
        </p:sp>
      </p:grpSp>
      <p:sp>
        <p:nvSpPr>
          <p:cNvPr id="15" name="CuadroTexto 14"/>
          <p:cNvSpPr txBox="1"/>
          <p:nvPr/>
        </p:nvSpPr>
        <p:spPr>
          <a:xfrm>
            <a:off x="5851689" y="2102094"/>
            <a:ext cx="3520900" cy="584775"/>
          </a:xfrm>
          <a:prstGeom prst="rect">
            <a:avLst/>
          </a:prstGeom>
          <a:noFill/>
        </p:spPr>
        <p:txBody>
          <a:bodyPr wrap="none" rtlCol="0">
            <a:spAutoFit/>
          </a:bodyPr>
          <a:lstStyle/>
          <a:p>
            <a:r>
              <a:rPr lang="es-ES" sz="3200" i="1" dirty="0">
                <a:ln w="0"/>
                <a:solidFill>
                  <a:schemeClr val="accent3">
                    <a:lumMod val="50000"/>
                  </a:schemeClr>
                </a:solidFill>
                <a:effectLst>
                  <a:outerShdw blurRad="38100" dist="25400" dir="5400000" algn="ctr" rotWithShape="0">
                    <a:srgbClr val="6E747A">
                      <a:alpha val="43000"/>
                    </a:srgbClr>
                  </a:outerShdw>
                </a:effectLst>
              </a:rPr>
              <a:t>Alternativa Múltiple</a:t>
            </a:r>
          </a:p>
        </p:txBody>
      </p:sp>
      <p:sp>
        <p:nvSpPr>
          <p:cNvPr id="16" name="Flecha izquierda 15"/>
          <p:cNvSpPr/>
          <p:nvPr/>
        </p:nvSpPr>
        <p:spPr>
          <a:xfrm flipH="1">
            <a:off x="5375920" y="2276873"/>
            <a:ext cx="475769" cy="216024"/>
          </a:xfrm>
          <a:prstGeom prst="leftArrow">
            <a:avLst/>
          </a:prstGeom>
          <a:solidFill>
            <a:srgbClr val="2A2A2A"/>
          </a:solidFill>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p>
        </p:txBody>
      </p:sp>
      <p:pic>
        <p:nvPicPr>
          <p:cNvPr id="17" name="Imagen 16"/>
          <p:cNvPicPr>
            <a:picLocks noChangeAspect="1"/>
          </p:cNvPicPr>
          <p:nvPr/>
        </p:nvPicPr>
        <p:blipFill rotWithShape="1">
          <a:blip r:embed="rId3"/>
          <a:srcRect l="2919" t="3285" r="2851" b="4645"/>
          <a:stretch/>
        </p:blipFill>
        <p:spPr>
          <a:xfrm>
            <a:off x="5274433" y="2699750"/>
            <a:ext cx="6872415" cy="4207601"/>
          </a:xfrm>
          <a:prstGeom prst="rect">
            <a:avLst/>
          </a:prstGeom>
        </p:spPr>
      </p:pic>
      <p:sp>
        <p:nvSpPr>
          <p:cNvPr id="20" name="Rectángulo 19"/>
          <p:cNvSpPr/>
          <p:nvPr/>
        </p:nvSpPr>
        <p:spPr>
          <a:xfrm>
            <a:off x="617257" y="2960815"/>
            <a:ext cx="5022780" cy="3477875"/>
          </a:xfrm>
          <a:prstGeom prst="rect">
            <a:avLst/>
          </a:prstGeom>
        </p:spPr>
        <p:txBody>
          <a:bodyPr wrap="square">
            <a:spAutoFit/>
          </a:bodyPr>
          <a:lstStyle/>
          <a:p>
            <a:r>
              <a:rPr lang="es-ES" sz="2200" b="1" dirty="0">
                <a:latin typeface="Consolas" panose="020B0609020204030204" pitchFamily="49" charset="0"/>
              </a:rPr>
              <a:t>INICIO</a:t>
            </a:r>
          </a:p>
          <a:p>
            <a:r>
              <a:rPr lang="es-ES" sz="2200" b="1" dirty="0">
                <a:latin typeface="Consolas" panose="020B0609020204030204" pitchFamily="49" charset="0"/>
              </a:rPr>
              <a:t>ENTERO </a:t>
            </a:r>
            <a:r>
              <a:rPr lang="es-ES" sz="2200" b="1" dirty="0" err="1">
                <a:latin typeface="Consolas" panose="020B0609020204030204" pitchFamily="49" charset="0"/>
              </a:rPr>
              <a:t>posicionDeLlegada</a:t>
            </a:r>
            <a:r>
              <a:rPr lang="es-ES" sz="2200" b="1" dirty="0">
                <a:latin typeface="Consolas" panose="020B0609020204030204" pitchFamily="49" charset="0"/>
              </a:rPr>
              <a:t> = 3</a:t>
            </a:r>
          </a:p>
          <a:p>
            <a:pPr lvl="1"/>
            <a:r>
              <a:rPr lang="es-ES" sz="2200" b="1" dirty="0">
                <a:latin typeface="Consolas" panose="020B0609020204030204" pitchFamily="49" charset="0"/>
              </a:rPr>
              <a:t>SEGUN SEA </a:t>
            </a:r>
            <a:r>
              <a:rPr lang="es-ES" sz="2200" b="1" dirty="0" err="1">
                <a:latin typeface="Consolas" panose="020B0609020204030204" pitchFamily="49" charset="0"/>
              </a:rPr>
              <a:t>posicionDeLlegada</a:t>
            </a:r>
            <a:endParaRPr lang="es-ES" sz="2200" b="1" dirty="0">
              <a:latin typeface="Consolas" panose="020B0609020204030204" pitchFamily="49" charset="0"/>
            </a:endParaRPr>
          </a:p>
          <a:p>
            <a:pPr lvl="1"/>
            <a:r>
              <a:rPr lang="es-ES" sz="2200" b="1" dirty="0">
                <a:latin typeface="Consolas" panose="020B0609020204030204" pitchFamily="49" charset="0"/>
              </a:rPr>
              <a:t>1: entregar medalla de oro</a:t>
            </a:r>
          </a:p>
          <a:p>
            <a:pPr lvl="1"/>
            <a:r>
              <a:rPr lang="es-ES" sz="2200" b="1" dirty="0">
                <a:latin typeface="Consolas" panose="020B0609020204030204" pitchFamily="49" charset="0"/>
              </a:rPr>
              <a:t>2: entregar medalla de plata</a:t>
            </a:r>
          </a:p>
          <a:p>
            <a:pPr lvl="1"/>
            <a:r>
              <a:rPr lang="es-ES" sz="2200" b="1" dirty="0">
                <a:latin typeface="Consolas" panose="020B0609020204030204" pitchFamily="49" charset="0"/>
              </a:rPr>
              <a:t>3: entregar medalla de bronce</a:t>
            </a:r>
          </a:p>
          <a:p>
            <a:pPr lvl="1"/>
            <a:r>
              <a:rPr lang="es-ES" sz="2200" b="1" dirty="0">
                <a:latin typeface="Consolas" panose="020B0609020204030204" pitchFamily="49" charset="0"/>
              </a:rPr>
              <a:t>otro: entregar mención de 	     	   participación</a:t>
            </a:r>
          </a:p>
          <a:p>
            <a:r>
              <a:rPr lang="es-ES" sz="2200" b="1" dirty="0">
                <a:latin typeface="Consolas" panose="020B0609020204030204" pitchFamily="49" charset="0"/>
              </a:rPr>
              <a:t>FIN</a:t>
            </a:r>
          </a:p>
        </p:txBody>
      </p:sp>
      <p:sp>
        <p:nvSpPr>
          <p:cNvPr id="21" name="CuadroTexto 20"/>
          <p:cNvSpPr txBox="1"/>
          <p:nvPr/>
        </p:nvSpPr>
        <p:spPr>
          <a:xfrm>
            <a:off x="3779013" y="1440203"/>
            <a:ext cx="5246646" cy="584775"/>
          </a:xfrm>
          <a:prstGeom prst="rect">
            <a:avLst/>
          </a:prstGeom>
          <a:noFill/>
        </p:spPr>
        <p:txBody>
          <a:bodyPr wrap="square" rtlCol="0">
            <a:spAutoFit/>
          </a:bodyPr>
          <a:lstStyle/>
          <a:p>
            <a:r>
              <a:rPr lang="es-ES" sz="3200" b="1" dirty="0"/>
              <a:t>ESTRUCTURAS DE CONTROL</a:t>
            </a:r>
          </a:p>
        </p:txBody>
      </p:sp>
      <p:sp>
        <p:nvSpPr>
          <p:cNvPr id="10" name="Título 1"/>
          <p:cNvSpPr txBox="1">
            <a:spLocks/>
          </p:cNvSpPr>
          <p:nvPr/>
        </p:nvSpPr>
        <p:spPr bwMode="auto">
          <a:xfrm>
            <a:off x="1981647" y="837873"/>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3865502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10945216" cy="1692771"/>
          </a:xfrm>
          <a:prstGeom prst="rect">
            <a:avLst/>
          </a:prstGeom>
          <a:noFill/>
        </p:spPr>
        <p:txBody>
          <a:bodyPr wrap="square" rtlCol="0">
            <a:spAutoFit/>
          </a:bodyPr>
          <a:lstStyle/>
          <a:p>
            <a:r>
              <a:rPr lang="es-ES" sz="3200" b="1" dirty="0"/>
              <a:t>EJEMPLO </a:t>
            </a:r>
          </a:p>
          <a:p>
            <a:r>
              <a:rPr lang="es-ES" sz="2400" b="1" dirty="0"/>
              <a:t>Definir</a:t>
            </a:r>
            <a:r>
              <a:rPr lang="es-AR" dirty="0"/>
              <a:t> </a:t>
            </a:r>
            <a:r>
              <a:rPr lang="es-AR" sz="2400" b="1" dirty="0"/>
              <a:t>un algoritmo que permita realizar una suma de dos números enteros. El usuario deberá ingresar primero un número, luego el siguiente número, y el sistema arrojará el resultado correspondiente.</a:t>
            </a:r>
            <a:endParaRPr lang="es-ES" sz="4000" b="1" dirty="0"/>
          </a:p>
        </p:txBody>
      </p:sp>
      <p:sp>
        <p:nvSpPr>
          <p:cNvPr id="2" name="CuadroTexto 1"/>
          <p:cNvSpPr txBox="1"/>
          <p:nvPr/>
        </p:nvSpPr>
        <p:spPr>
          <a:xfrm>
            <a:off x="983432" y="4221088"/>
            <a:ext cx="2736304" cy="1815882"/>
          </a:xfrm>
          <a:prstGeom prst="rect">
            <a:avLst/>
          </a:prstGeom>
          <a:noFill/>
        </p:spPr>
        <p:txBody>
          <a:bodyPr wrap="square" rtlCol="0">
            <a:spAutoFit/>
          </a:bodyPr>
          <a:lstStyle/>
          <a:p>
            <a:r>
              <a:rPr lang="es-AR" sz="2000" b="1" dirty="0">
                <a:latin typeface="Consolas" panose="020B0609020204030204" pitchFamily="49" charset="0"/>
              </a:rPr>
              <a:t>INICIO</a:t>
            </a:r>
          </a:p>
          <a:p>
            <a:r>
              <a:rPr lang="es-AR" sz="2000" b="1" dirty="0">
                <a:latin typeface="Consolas" panose="020B0609020204030204" pitchFamily="49" charset="0"/>
              </a:rPr>
              <a:t>entero </a:t>
            </a:r>
            <a:r>
              <a:rPr lang="es-AR" sz="2000" b="1" dirty="0" err="1">
                <a:latin typeface="Consolas" panose="020B0609020204030204" pitchFamily="49" charset="0"/>
              </a:rPr>
              <a:t>primerNum</a:t>
            </a:r>
            <a:r>
              <a:rPr lang="es-AR" sz="2000" b="1" dirty="0">
                <a:latin typeface="Consolas" panose="020B0609020204030204" pitchFamily="49" charset="0"/>
              </a:rPr>
              <a:t>;</a:t>
            </a:r>
          </a:p>
          <a:p>
            <a:r>
              <a:rPr lang="es-AR" sz="2000" b="1" dirty="0">
                <a:latin typeface="Consolas" panose="020B0609020204030204" pitchFamily="49" charset="0"/>
              </a:rPr>
              <a:t>entero </a:t>
            </a:r>
            <a:r>
              <a:rPr lang="es-AR" sz="2000" b="1" dirty="0" err="1">
                <a:latin typeface="Consolas" panose="020B0609020204030204" pitchFamily="49" charset="0"/>
              </a:rPr>
              <a:t>segundoNum</a:t>
            </a:r>
            <a:r>
              <a:rPr lang="es-AR" sz="2000" b="1" dirty="0">
                <a:latin typeface="Consolas" panose="020B0609020204030204" pitchFamily="49" charset="0"/>
              </a:rPr>
              <a:t>;</a:t>
            </a:r>
          </a:p>
          <a:p>
            <a:r>
              <a:rPr lang="es-AR" sz="2000" b="1" dirty="0">
                <a:latin typeface="Consolas" panose="020B0609020204030204" pitchFamily="49" charset="0"/>
              </a:rPr>
              <a:t>entero suma;</a:t>
            </a:r>
          </a:p>
          <a:p>
            <a:endParaRPr lang="es-ES" sz="2800" b="1" i="1" dirty="0">
              <a:latin typeface="Consolas" panose="020B0609020204030204" pitchFamily="49" charset="0"/>
            </a:endParaRP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pic>
        <p:nvPicPr>
          <p:cNvPr id="3" name="Imagen 2"/>
          <p:cNvPicPr>
            <a:picLocks noChangeAspect="1"/>
          </p:cNvPicPr>
          <p:nvPr/>
        </p:nvPicPr>
        <p:blipFill rotWithShape="1">
          <a:blip r:embed="rId2"/>
          <a:srcRect l="31759" t="410" r="14695" b="77026"/>
          <a:stretch/>
        </p:blipFill>
        <p:spPr>
          <a:xfrm>
            <a:off x="5283733" y="4175214"/>
            <a:ext cx="4838038" cy="1800200"/>
          </a:xfrm>
          <a:prstGeom prst="rect">
            <a:avLst/>
          </a:prstGeom>
        </p:spPr>
      </p:pic>
      <p:sp>
        <p:nvSpPr>
          <p:cNvPr id="6" name="Rectángulo 5"/>
          <p:cNvSpPr/>
          <p:nvPr/>
        </p:nvSpPr>
        <p:spPr>
          <a:xfrm>
            <a:off x="8943463" y="5625618"/>
            <a:ext cx="2160240" cy="360040"/>
          </a:xfrm>
          <a:prstGeom prst="rect">
            <a:avLst/>
          </a:prstGeom>
          <a:solidFill>
            <a:schemeClr val="bg1"/>
          </a:solidFill>
          <a:ln>
            <a:solidFill>
              <a:schemeClr val="bg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AR" sz="1800"/>
          </a:p>
        </p:txBody>
      </p:sp>
      <p:sp>
        <p:nvSpPr>
          <p:cNvPr id="7" name="CuadroTexto 6"/>
          <p:cNvSpPr txBox="1"/>
          <p:nvPr/>
        </p:nvSpPr>
        <p:spPr>
          <a:xfrm>
            <a:off x="1199456" y="3437762"/>
            <a:ext cx="2880320" cy="461665"/>
          </a:xfrm>
          <a:prstGeom prst="rect">
            <a:avLst/>
          </a:prstGeom>
          <a:noFill/>
        </p:spPr>
        <p:txBody>
          <a:bodyPr wrap="square" rtlCol="0">
            <a:spAutoFit/>
          </a:bodyPr>
          <a:lstStyle/>
          <a:p>
            <a:r>
              <a:rPr lang="es-AR" sz="2400" dirty="0"/>
              <a:t>Pseudocódigo</a:t>
            </a:r>
          </a:p>
        </p:txBody>
      </p:sp>
      <p:sp>
        <p:nvSpPr>
          <p:cNvPr id="8" name="CuadroTexto 7"/>
          <p:cNvSpPr txBox="1"/>
          <p:nvPr/>
        </p:nvSpPr>
        <p:spPr>
          <a:xfrm>
            <a:off x="6960096" y="3437762"/>
            <a:ext cx="2880320" cy="461665"/>
          </a:xfrm>
          <a:prstGeom prst="rect">
            <a:avLst/>
          </a:prstGeom>
          <a:noFill/>
        </p:spPr>
        <p:txBody>
          <a:bodyPr wrap="square" rtlCol="0">
            <a:spAutoFit/>
          </a:bodyPr>
          <a:lstStyle/>
          <a:p>
            <a:r>
              <a:rPr lang="es-AR" sz="2400" dirty="0"/>
              <a:t>Diagrama de Flujo</a:t>
            </a:r>
          </a:p>
        </p:txBody>
      </p:sp>
    </p:spTree>
    <p:extLst>
      <p:ext uri="{BB962C8B-B14F-4D97-AF65-F5344CB8AC3E}">
        <p14:creationId xmlns:p14="http://schemas.microsoft.com/office/powerpoint/2010/main" val="201885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EJEMPLO</a:t>
            </a:r>
          </a:p>
        </p:txBody>
      </p:sp>
      <p:sp>
        <p:nvSpPr>
          <p:cNvPr id="2" name="CuadroTexto 1"/>
          <p:cNvSpPr txBox="1"/>
          <p:nvPr/>
        </p:nvSpPr>
        <p:spPr>
          <a:xfrm>
            <a:off x="3503712" y="2271261"/>
            <a:ext cx="5639579" cy="1015663"/>
          </a:xfrm>
          <a:prstGeom prst="rect">
            <a:avLst/>
          </a:prstGeom>
          <a:noFill/>
        </p:spPr>
        <p:txBody>
          <a:bodyPr wrap="square" rtlCol="0">
            <a:spAutoFit/>
          </a:bodyPr>
          <a:lstStyle/>
          <a:p>
            <a:r>
              <a:rPr lang="es-AR" sz="2000" b="1" dirty="0">
                <a:latin typeface="Consolas" panose="020B0609020204030204" pitchFamily="49" charset="0"/>
              </a:rPr>
              <a:t>IMPRIMIR: “Ingrese el primer número:”</a:t>
            </a:r>
          </a:p>
          <a:p>
            <a:r>
              <a:rPr lang="es-AR" sz="2000" b="1" dirty="0">
                <a:latin typeface="Consolas" panose="020B0609020204030204" pitchFamily="49" charset="0"/>
              </a:rPr>
              <a:t>TOMAR: </a:t>
            </a:r>
            <a:r>
              <a:rPr lang="es-AR" sz="2000" b="1" dirty="0" err="1">
                <a:latin typeface="Consolas" panose="020B0609020204030204" pitchFamily="49" charset="0"/>
              </a:rPr>
              <a:t>primerNumIngresado</a:t>
            </a:r>
            <a:r>
              <a:rPr lang="es-AR" sz="2000" b="1" dirty="0">
                <a:latin typeface="Consolas" panose="020B0609020204030204" pitchFamily="49" charset="0"/>
              </a:rPr>
              <a:t>;</a:t>
            </a:r>
          </a:p>
          <a:p>
            <a:r>
              <a:rPr lang="es-AR" sz="2000" b="1" dirty="0" err="1">
                <a:latin typeface="Consolas" panose="020B0609020204030204" pitchFamily="49" charset="0"/>
              </a:rPr>
              <a:t>PrimerNum</a:t>
            </a:r>
            <a:r>
              <a:rPr lang="es-AR" sz="2000" b="1" dirty="0">
                <a:latin typeface="Consolas" panose="020B0609020204030204" pitchFamily="49" charset="0"/>
              </a:rPr>
              <a:t>=</a:t>
            </a:r>
            <a:r>
              <a:rPr lang="es-AR" sz="2000" b="1" dirty="0" err="1">
                <a:latin typeface="Consolas" panose="020B0609020204030204" pitchFamily="49" charset="0"/>
              </a:rPr>
              <a:t>primerNumIngresado</a:t>
            </a:r>
            <a:endParaRPr lang="es-AR" sz="2000" b="1" dirty="0">
              <a:latin typeface="Consolas" panose="020B0609020204030204" pitchFamily="49" charset="0"/>
            </a:endParaRP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pic>
        <p:nvPicPr>
          <p:cNvPr id="3" name="Imagen 2"/>
          <p:cNvPicPr>
            <a:picLocks noChangeAspect="1"/>
          </p:cNvPicPr>
          <p:nvPr/>
        </p:nvPicPr>
        <p:blipFill rotWithShape="1">
          <a:blip r:embed="rId2"/>
          <a:srcRect t="21144" r="379" b="51526"/>
          <a:stretch/>
        </p:blipFill>
        <p:spPr>
          <a:xfrm>
            <a:off x="1209355" y="4056836"/>
            <a:ext cx="9001000" cy="2180476"/>
          </a:xfrm>
          <a:prstGeom prst="rect">
            <a:avLst/>
          </a:prstGeom>
        </p:spPr>
      </p:pic>
      <p:sp>
        <p:nvSpPr>
          <p:cNvPr id="6" name="Rectángulo 5"/>
          <p:cNvSpPr/>
          <p:nvPr/>
        </p:nvSpPr>
        <p:spPr>
          <a:xfrm>
            <a:off x="4007768" y="3654083"/>
            <a:ext cx="2880320" cy="711021"/>
          </a:xfrm>
          <a:prstGeom prst="rect">
            <a:avLst/>
          </a:prstGeom>
          <a:solidFill>
            <a:schemeClr val="bg1"/>
          </a:solidFill>
          <a:ln>
            <a:solidFill>
              <a:schemeClr val="bg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AR" sz="1800"/>
          </a:p>
        </p:txBody>
      </p:sp>
      <p:sp>
        <p:nvSpPr>
          <p:cNvPr id="7" name="CuadroTexto 6"/>
          <p:cNvSpPr txBox="1"/>
          <p:nvPr/>
        </p:nvSpPr>
        <p:spPr>
          <a:xfrm>
            <a:off x="5412599" y="1844824"/>
            <a:ext cx="2880320" cy="461665"/>
          </a:xfrm>
          <a:prstGeom prst="rect">
            <a:avLst/>
          </a:prstGeom>
          <a:noFill/>
        </p:spPr>
        <p:txBody>
          <a:bodyPr wrap="square" rtlCol="0">
            <a:spAutoFit/>
          </a:bodyPr>
          <a:lstStyle/>
          <a:p>
            <a:r>
              <a:rPr lang="es-AR" sz="2400" dirty="0"/>
              <a:t>Pseudocódigo</a:t>
            </a:r>
          </a:p>
        </p:txBody>
      </p:sp>
      <p:sp>
        <p:nvSpPr>
          <p:cNvPr id="8" name="CuadroTexto 7"/>
          <p:cNvSpPr txBox="1"/>
          <p:nvPr/>
        </p:nvSpPr>
        <p:spPr>
          <a:xfrm>
            <a:off x="5462261" y="3501008"/>
            <a:ext cx="2880320" cy="461665"/>
          </a:xfrm>
          <a:prstGeom prst="rect">
            <a:avLst/>
          </a:prstGeom>
          <a:noFill/>
        </p:spPr>
        <p:txBody>
          <a:bodyPr wrap="square" rtlCol="0">
            <a:spAutoFit/>
          </a:bodyPr>
          <a:lstStyle/>
          <a:p>
            <a:r>
              <a:rPr lang="es-AR" sz="2400" dirty="0"/>
              <a:t>Diagrama de Flujo</a:t>
            </a:r>
          </a:p>
        </p:txBody>
      </p:sp>
    </p:spTree>
    <p:extLst>
      <p:ext uri="{BB962C8B-B14F-4D97-AF65-F5344CB8AC3E}">
        <p14:creationId xmlns:p14="http://schemas.microsoft.com/office/powerpoint/2010/main" val="1060061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Rectángulo 2"/>
          <p:cNvSpPr/>
          <p:nvPr/>
        </p:nvSpPr>
        <p:spPr>
          <a:xfrm>
            <a:off x="767408" y="3284984"/>
            <a:ext cx="4451154" cy="2554545"/>
          </a:xfrm>
          <a:prstGeom prst="rect">
            <a:avLst/>
          </a:prstGeom>
        </p:spPr>
        <p:txBody>
          <a:bodyPr wrap="square">
            <a:spAutoFit/>
          </a:bodyPr>
          <a:lstStyle/>
          <a:p>
            <a:r>
              <a:rPr lang="es-AR" sz="2000" b="1" dirty="0">
                <a:latin typeface="Consolas" panose="020B0609020204030204" pitchFamily="49" charset="0"/>
              </a:rPr>
              <a:t>IMPRIMIR: “Ingrese el segundo número”</a:t>
            </a:r>
          </a:p>
          <a:p>
            <a:r>
              <a:rPr lang="es-AR" sz="2000" b="1" dirty="0">
                <a:latin typeface="Consolas" panose="020B0609020204030204" pitchFamily="49" charset="0"/>
              </a:rPr>
              <a:t>TOMAR: </a:t>
            </a:r>
            <a:r>
              <a:rPr lang="es-AR" sz="2000" b="1" dirty="0" err="1">
                <a:latin typeface="Consolas" panose="020B0609020204030204" pitchFamily="49" charset="0"/>
              </a:rPr>
              <a:t>segundoNumIngresado</a:t>
            </a:r>
            <a:r>
              <a:rPr lang="es-AR" sz="2000" b="1" dirty="0">
                <a:latin typeface="Consolas" panose="020B0609020204030204" pitchFamily="49" charset="0"/>
              </a:rPr>
              <a:t>;</a:t>
            </a:r>
          </a:p>
          <a:p>
            <a:r>
              <a:rPr lang="es-AR" sz="2000" b="1" dirty="0" err="1">
                <a:latin typeface="Consolas" panose="020B0609020204030204" pitchFamily="49" charset="0"/>
              </a:rPr>
              <a:t>SegundoNum</a:t>
            </a:r>
            <a:r>
              <a:rPr lang="es-AR" sz="2000" b="1" dirty="0">
                <a:latin typeface="Consolas" panose="020B0609020204030204" pitchFamily="49" charset="0"/>
              </a:rPr>
              <a:t>=</a:t>
            </a:r>
            <a:r>
              <a:rPr lang="es-AR" sz="2000" b="1" dirty="0" err="1">
                <a:latin typeface="Consolas" panose="020B0609020204030204" pitchFamily="49" charset="0"/>
              </a:rPr>
              <a:t>segundoNumIngresado</a:t>
            </a:r>
            <a:endParaRPr lang="es-AR" sz="2000" b="1" dirty="0">
              <a:latin typeface="Consolas" panose="020B0609020204030204" pitchFamily="49" charset="0"/>
            </a:endParaRPr>
          </a:p>
          <a:p>
            <a:r>
              <a:rPr lang="es-AR" sz="2000" b="1" dirty="0">
                <a:latin typeface="Consolas" panose="020B0609020204030204" pitchFamily="49" charset="0"/>
              </a:rPr>
              <a:t>Suma=</a:t>
            </a:r>
            <a:r>
              <a:rPr lang="es-AR" sz="2000" b="1" dirty="0" err="1">
                <a:latin typeface="Consolas" panose="020B0609020204030204" pitchFamily="49" charset="0"/>
              </a:rPr>
              <a:t>primerNum+segundoNum</a:t>
            </a:r>
            <a:r>
              <a:rPr lang="es-AR" sz="2000" b="1" dirty="0">
                <a:latin typeface="Consolas" panose="020B0609020204030204" pitchFamily="49" charset="0"/>
              </a:rPr>
              <a:t>;</a:t>
            </a:r>
          </a:p>
          <a:p>
            <a:r>
              <a:rPr lang="es-AR" sz="2000" b="1" dirty="0">
                <a:latin typeface="Consolas" panose="020B0609020204030204" pitchFamily="49" charset="0"/>
              </a:rPr>
              <a:t>IMPRIMIR: “El resultado de la suma es:” + suma</a:t>
            </a:r>
          </a:p>
          <a:p>
            <a:r>
              <a:rPr lang="es-AR" sz="2000" b="1" dirty="0">
                <a:latin typeface="Consolas" panose="020B0609020204030204" pitchFamily="49" charset="0"/>
              </a:rPr>
              <a:t>FIN</a:t>
            </a:r>
            <a:endParaRPr lang="es-ES" sz="2800" b="1" i="1" dirty="0">
              <a:latin typeface="Consolas" panose="020B0609020204030204" pitchFamily="49" charset="0"/>
            </a:endParaRPr>
          </a:p>
        </p:txBody>
      </p:sp>
      <p:pic>
        <p:nvPicPr>
          <p:cNvPr id="4" name="Imagen 3"/>
          <p:cNvPicPr>
            <a:picLocks noChangeAspect="1"/>
          </p:cNvPicPr>
          <p:nvPr/>
        </p:nvPicPr>
        <p:blipFill rotWithShape="1">
          <a:blip r:embed="rId2"/>
          <a:srcRect l="20720" t="50704" r="8347" b="-3954"/>
          <a:stretch/>
        </p:blipFill>
        <p:spPr>
          <a:xfrm>
            <a:off x="5783288" y="2914541"/>
            <a:ext cx="6408712" cy="4248472"/>
          </a:xfrm>
          <a:prstGeom prst="rect">
            <a:avLst/>
          </a:prstGeom>
        </p:spPr>
      </p:pic>
      <p:sp>
        <p:nvSpPr>
          <p:cNvPr id="5" name="CuadroTexto 4"/>
          <p:cNvSpPr txBox="1"/>
          <p:nvPr/>
        </p:nvSpPr>
        <p:spPr>
          <a:xfrm>
            <a:off x="551384" y="1650892"/>
            <a:ext cx="4042344" cy="584775"/>
          </a:xfrm>
          <a:prstGeom prst="rect">
            <a:avLst/>
          </a:prstGeom>
          <a:noFill/>
        </p:spPr>
        <p:txBody>
          <a:bodyPr wrap="square" rtlCol="0">
            <a:spAutoFit/>
          </a:bodyPr>
          <a:lstStyle/>
          <a:p>
            <a:r>
              <a:rPr lang="es-ES" sz="3200" b="1" dirty="0"/>
              <a:t>EJEMPLO</a:t>
            </a:r>
          </a:p>
        </p:txBody>
      </p:sp>
      <p:sp>
        <p:nvSpPr>
          <p:cNvPr id="6"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8" name="CuadroTexto 7"/>
          <p:cNvSpPr txBox="1"/>
          <p:nvPr/>
        </p:nvSpPr>
        <p:spPr>
          <a:xfrm>
            <a:off x="1199456" y="2339588"/>
            <a:ext cx="2880320" cy="461665"/>
          </a:xfrm>
          <a:prstGeom prst="rect">
            <a:avLst/>
          </a:prstGeom>
          <a:noFill/>
        </p:spPr>
        <p:txBody>
          <a:bodyPr wrap="square" rtlCol="0">
            <a:spAutoFit/>
          </a:bodyPr>
          <a:lstStyle/>
          <a:p>
            <a:r>
              <a:rPr lang="es-AR" sz="2400" dirty="0"/>
              <a:t>Pseudocódigo</a:t>
            </a:r>
          </a:p>
        </p:txBody>
      </p:sp>
      <p:sp>
        <p:nvSpPr>
          <p:cNvPr id="9" name="CuadroTexto 8"/>
          <p:cNvSpPr txBox="1"/>
          <p:nvPr/>
        </p:nvSpPr>
        <p:spPr>
          <a:xfrm>
            <a:off x="6960096" y="2339588"/>
            <a:ext cx="2880320" cy="461665"/>
          </a:xfrm>
          <a:prstGeom prst="rect">
            <a:avLst/>
          </a:prstGeom>
          <a:noFill/>
        </p:spPr>
        <p:txBody>
          <a:bodyPr wrap="square" rtlCol="0">
            <a:spAutoFit/>
          </a:bodyPr>
          <a:lstStyle/>
          <a:p>
            <a:r>
              <a:rPr lang="es-AR" sz="2400" dirty="0"/>
              <a:t>Diagrama de Flujo</a:t>
            </a:r>
          </a:p>
        </p:txBody>
      </p:sp>
    </p:spTree>
    <p:extLst>
      <p:ext uri="{BB962C8B-B14F-4D97-AF65-F5344CB8AC3E}">
        <p14:creationId xmlns:p14="http://schemas.microsoft.com/office/powerpoint/2010/main" val="3241051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CuadroTexto 4"/>
          <p:cNvSpPr txBox="1"/>
          <p:nvPr/>
        </p:nvSpPr>
        <p:spPr>
          <a:xfrm>
            <a:off x="551384" y="1650892"/>
            <a:ext cx="4042344" cy="584775"/>
          </a:xfrm>
          <a:prstGeom prst="rect">
            <a:avLst/>
          </a:prstGeom>
          <a:noFill/>
        </p:spPr>
        <p:txBody>
          <a:bodyPr wrap="square" rtlCol="0">
            <a:spAutoFit/>
          </a:bodyPr>
          <a:lstStyle/>
          <a:p>
            <a:r>
              <a:rPr lang="es-ES" sz="3200" b="1" dirty="0"/>
              <a:t>EJEMPLO</a:t>
            </a:r>
          </a:p>
        </p:txBody>
      </p:sp>
      <p:sp>
        <p:nvSpPr>
          <p:cNvPr id="6"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pic>
        <p:nvPicPr>
          <p:cNvPr id="2" name="Imagen 1"/>
          <p:cNvPicPr>
            <a:picLocks noChangeAspect="1"/>
          </p:cNvPicPr>
          <p:nvPr/>
        </p:nvPicPr>
        <p:blipFill rotWithShape="1">
          <a:blip r:embed="rId2"/>
          <a:srcRect t="40281"/>
          <a:stretch/>
        </p:blipFill>
        <p:spPr>
          <a:xfrm>
            <a:off x="5934374" y="2435721"/>
            <a:ext cx="6083898" cy="3090056"/>
          </a:xfrm>
          <a:prstGeom prst="rect">
            <a:avLst/>
          </a:prstGeom>
        </p:spPr>
      </p:pic>
      <p:sp>
        <p:nvSpPr>
          <p:cNvPr id="7" name="CuadroTexto 6"/>
          <p:cNvSpPr txBox="1"/>
          <p:nvPr/>
        </p:nvSpPr>
        <p:spPr>
          <a:xfrm>
            <a:off x="7608168" y="1943279"/>
            <a:ext cx="3215678" cy="461665"/>
          </a:xfrm>
          <a:prstGeom prst="rect">
            <a:avLst/>
          </a:prstGeom>
          <a:noFill/>
        </p:spPr>
        <p:txBody>
          <a:bodyPr wrap="square" rtlCol="0">
            <a:spAutoFit/>
          </a:bodyPr>
          <a:lstStyle/>
          <a:p>
            <a:r>
              <a:rPr lang="es-AR" sz="2400" dirty="0"/>
              <a:t>Prueba de Escritorio</a:t>
            </a:r>
          </a:p>
        </p:txBody>
      </p:sp>
      <p:sp>
        <p:nvSpPr>
          <p:cNvPr id="8" name="Rectángulo 7"/>
          <p:cNvSpPr/>
          <p:nvPr/>
        </p:nvSpPr>
        <p:spPr>
          <a:xfrm>
            <a:off x="534818" y="2235667"/>
            <a:ext cx="5472608" cy="4401205"/>
          </a:xfrm>
          <a:prstGeom prst="rect">
            <a:avLst/>
          </a:prstGeom>
        </p:spPr>
        <p:txBody>
          <a:bodyPr wrap="square">
            <a:spAutoFit/>
          </a:bodyPr>
          <a:lstStyle/>
          <a:p>
            <a:r>
              <a:rPr lang="es-AR" sz="2000" dirty="0">
                <a:latin typeface="Consolas" panose="020B0609020204030204" pitchFamily="49" charset="0"/>
              </a:rPr>
              <a:t>INICIO</a:t>
            </a:r>
          </a:p>
          <a:p>
            <a:r>
              <a:rPr lang="es-AR" sz="2000" dirty="0" err="1">
                <a:latin typeface="Consolas" panose="020B0609020204030204" pitchFamily="49" charset="0"/>
              </a:rPr>
              <a:t>int</a:t>
            </a:r>
            <a:r>
              <a:rPr lang="es-AR" sz="2000" dirty="0">
                <a:latin typeface="Consolas" panose="020B0609020204030204" pitchFamily="49" charset="0"/>
              </a:rPr>
              <a:t> </a:t>
            </a:r>
            <a:r>
              <a:rPr lang="es-AR" sz="2000" dirty="0" err="1">
                <a:latin typeface="Consolas" panose="020B0609020204030204" pitchFamily="49" charset="0"/>
              </a:rPr>
              <a:t>primerNum</a:t>
            </a:r>
            <a:r>
              <a:rPr lang="es-AR" sz="2000" dirty="0">
                <a:latin typeface="Consolas" panose="020B0609020204030204" pitchFamily="49" charset="0"/>
              </a:rPr>
              <a:t>;</a:t>
            </a:r>
          </a:p>
          <a:p>
            <a:r>
              <a:rPr lang="es-AR" sz="2000" dirty="0" err="1">
                <a:latin typeface="Consolas" panose="020B0609020204030204" pitchFamily="49" charset="0"/>
              </a:rPr>
              <a:t>int</a:t>
            </a:r>
            <a:r>
              <a:rPr lang="es-AR" sz="2000" dirty="0">
                <a:latin typeface="Consolas" panose="020B0609020204030204" pitchFamily="49" charset="0"/>
              </a:rPr>
              <a:t> </a:t>
            </a:r>
            <a:r>
              <a:rPr lang="es-AR" sz="2000" dirty="0" err="1">
                <a:latin typeface="Consolas" panose="020B0609020204030204" pitchFamily="49" charset="0"/>
              </a:rPr>
              <a:t>segundoNum</a:t>
            </a:r>
            <a:r>
              <a:rPr lang="es-AR" sz="2000" dirty="0">
                <a:latin typeface="Consolas" panose="020B0609020204030204" pitchFamily="49" charset="0"/>
              </a:rPr>
              <a:t>;</a:t>
            </a:r>
          </a:p>
          <a:p>
            <a:r>
              <a:rPr lang="es-AR" sz="2000" dirty="0" err="1">
                <a:latin typeface="Consolas" panose="020B0609020204030204" pitchFamily="49" charset="0"/>
              </a:rPr>
              <a:t>int</a:t>
            </a:r>
            <a:r>
              <a:rPr lang="es-AR" sz="2000" dirty="0">
                <a:latin typeface="Consolas" panose="020B0609020204030204" pitchFamily="49" charset="0"/>
              </a:rPr>
              <a:t> suma;</a:t>
            </a:r>
          </a:p>
          <a:p>
            <a:r>
              <a:rPr lang="es-AR" sz="2000" dirty="0">
                <a:latin typeface="Consolas" panose="020B0609020204030204" pitchFamily="49" charset="0"/>
              </a:rPr>
              <a:t>IMPRIMIR: “Ingrese el primer número:”</a:t>
            </a:r>
          </a:p>
          <a:p>
            <a:r>
              <a:rPr lang="es-AR" sz="2000" dirty="0">
                <a:latin typeface="Consolas" panose="020B0609020204030204" pitchFamily="49" charset="0"/>
              </a:rPr>
              <a:t>TOMAR: </a:t>
            </a:r>
            <a:r>
              <a:rPr lang="es-AR" sz="2000" dirty="0" err="1">
                <a:latin typeface="Consolas" panose="020B0609020204030204" pitchFamily="49" charset="0"/>
              </a:rPr>
              <a:t>primerNumIngresado</a:t>
            </a:r>
            <a:r>
              <a:rPr lang="es-AR" sz="2000" dirty="0">
                <a:latin typeface="Consolas" panose="020B0609020204030204" pitchFamily="49" charset="0"/>
              </a:rPr>
              <a:t>;</a:t>
            </a:r>
          </a:p>
          <a:p>
            <a:r>
              <a:rPr lang="es-AR" sz="2000" dirty="0" err="1">
                <a:latin typeface="Consolas" panose="020B0609020204030204" pitchFamily="49" charset="0"/>
              </a:rPr>
              <a:t>PrimerNum</a:t>
            </a:r>
            <a:r>
              <a:rPr lang="es-AR" sz="2000" dirty="0">
                <a:latin typeface="Consolas" panose="020B0609020204030204" pitchFamily="49" charset="0"/>
              </a:rPr>
              <a:t>=</a:t>
            </a:r>
            <a:r>
              <a:rPr lang="es-AR" sz="2000" dirty="0" err="1">
                <a:latin typeface="Consolas" panose="020B0609020204030204" pitchFamily="49" charset="0"/>
              </a:rPr>
              <a:t>primerNumIngresado</a:t>
            </a:r>
            <a:endParaRPr lang="es-AR" sz="2000" dirty="0">
              <a:latin typeface="Consolas" panose="020B0609020204030204" pitchFamily="49" charset="0"/>
            </a:endParaRPr>
          </a:p>
          <a:p>
            <a:r>
              <a:rPr lang="es-AR" sz="2000" dirty="0">
                <a:latin typeface="Consolas" panose="020B0609020204030204" pitchFamily="49" charset="0"/>
              </a:rPr>
              <a:t>IMPRIMIR: “Ingrese el segundo número”</a:t>
            </a:r>
          </a:p>
          <a:p>
            <a:r>
              <a:rPr lang="es-AR" sz="2000" dirty="0">
                <a:latin typeface="Consolas" panose="020B0609020204030204" pitchFamily="49" charset="0"/>
              </a:rPr>
              <a:t>TOMAR: </a:t>
            </a:r>
            <a:r>
              <a:rPr lang="es-AR" sz="2000" dirty="0" err="1">
                <a:latin typeface="Consolas" panose="020B0609020204030204" pitchFamily="49" charset="0"/>
              </a:rPr>
              <a:t>segundoNumIngresado</a:t>
            </a:r>
            <a:r>
              <a:rPr lang="es-AR" sz="2000" dirty="0">
                <a:latin typeface="Consolas" panose="020B0609020204030204" pitchFamily="49" charset="0"/>
              </a:rPr>
              <a:t>;</a:t>
            </a:r>
          </a:p>
          <a:p>
            <a:r>
              <a:rPr lang="es-AR" sz="2000" dirty="0" err="1">
                <a:latin typeface="Consolas" panose="020B0609020204030204" pitchFamily="49" charset="0"/>
              </a:rPr>
              <a:t>SegundoNum</a:t>
            </a:r>
            <a:r>
              <a:rPr lang="es-AR" sz="2000" dirty="0">
                <a:latin typeface="Consolas" panose="020B0609020204030204" pitchFamily="49" charset="0"/>
              </a:rPr>
              <a:t>=</a:t>
            </a:r>
            <a:r>
              <a:rPr lang="es-AR" sz="2000" dirty="0" err="1">
                <a:latin typeface="Consolas" panose="020B0609020204030204" pitchFamily="49" charset="0"/>
              </a:rPr>
              <a:t>segundoNumIngresado</a:t>
            </a:r>
            <a:endParaRPr lang="es-AR" sz="2000" dirty="0">
              <a:latin typeface="Consolas" panose="020B0609020204030204" pitchFamily="49" charset="0"/>
            </a:endParaRPr>
          </a:p>
          <a:p>
            <a:r>
              <a:rPr lang="es-AR" sz="2000" dirty="0">
                <a:latin typeface="Consolas" panose="020B0609020204030204" pitchFamily="49" charset="0"/>
              </a:rPr>
              <a:t>Suma=</a:t>
            </a:r>
            <a:r>
              <a:rPr lang="es-AR" sz="2000" dirty="0" err="1">
                <a:latin typeface="Consolas" panose="020B0609020204030204" pitchFamily="49" charset="0"/>
              </a:rPr>
              <a:t>primerNum+segundoNum</a:t>
            </a:r>
            <a:r>
              <a:rPr lang="es-AR" sz="2000" dirty="0">
                <a:latin typeface="Consolas" panose="020B0609020204030204" pitchFamily="49" charset="0"/>
              </a:rPr>
              <a:t>;</a:t>
            </a:r>
          </a:p>
          <a:p>
            <a:r>
              <a:rPr lang="es-AR" sz="2000" dirty="0">
                <a:latin typeface="Consolas" panose="020B0609020204030204" pitchFamily="49" charset="0"/>
              </a:rPr>
              <a:t>IMPRIMIR: “El resultado de la suma es:” + suma</a:t>
            </a:r>
          </a:p>
          <a:p>
            <a:r>
              <a:rPr lang="es-AR" sz="2000" dirty="0">
                <a:latin typeface="Consolas" panose="020B0609020204030204" pitchFamily="49" charset="0"/>
              </a:rPr>
              <a:t>FIN</a:t>
            </a:r>
          </a:p>
        </p:txBody>
      </p:sp>
    </p:spTree>
    <p:extLst>
      <p:ext uri="{BB962C8B-B14F-4D97-AF65-F5344CB8AC3E}">
        <p14:creationId xmlns:p14="http://schemas.microsoft.com/office/powerpoint/2010/main" val="160253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EJERCICIO PRÁCTICO</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6" name="CuadroTexto 5"/>
          <p:cNvSpPr txBox="1"/>
          <p:nvPr/>
        </p:nvSpPr>
        <p:spPr>
          <a:xfrm>
            <a:off x="350179" y="2357201"/>
            <a:ext cx="7402006" cy="4278094"/>
          </a:xfrm>
          <a:prstGeom prst="rect">
            <a:avLst/>
          </a:prstGeom>
          <a:noFill/>
        </p:spPr>
        <p:txBody>
          <a:bodyPr wrap="square" rtlCol="0">
            <a:spAutoFit/>
          </a:bodyPr>
          <a:lstStyle/>
          <a:p>
            <a:r>
              <a:rPr lang="es-AR" sz="2400" dirty="0"/>
              <a:t>Escribir un algoritmo que permita </a:t>
            </a:r>
            <a:r>
              <a:rPr lang="es-AR" sz="2400" dirty="0" err="1"/>
              <a:t>loguearse</a:t>
            </a:r>
            <a:r>
              <a:rPr lang="es-AR" sz="2400" dirty="0"/>
              <a:t> (registrase) a un sistema, ingresando un nombre de usuario y la contraseña adecuada. Considerar que tanto el usuario como la contraseña están formados sólo por letras. El sistema deberá validar que el usuario y la contraseña sean correctas, comparándolas con lo que es sistema tiene registrado para ese usuario.</a:t>
            </a:r>
            <a:br>
              <a:rPr lang="es-AR" sz="2400" dirty="0"/>
            </a:br>
            <a:endParaRPr lang="es-AR" sz="2000" dirty="0"/>
          </a:p>
          <a:p>
            <a:r>
              <a:rPr lang="es-AR" sz="2000" i="1" dirty="0"/>
              <a:t>**Aclaración, en los sistemas reales, el inicio de sesión es mucho más complejo que lo que se muestra a continuación. Se ha simplificado el proceso, abstrayendo la validación a una función denominada </a:t>
            </a:r>
            <a:r>
              <a:rPr lang="es-AR" sz="2400" b="1" i="1" dirty="0" err="1"/>
              <a:t>esValido</a:t>
            </a:r>
            <a:r>
              <a:rPr lang="es-AR" sz="2400" b="1" i="1" dirty="0"/>
              <a:t>() </a:t>
            </a:r>
            <a:r>
              <a:rPr lang="es-AR" sz="2000" i="1" dirty="0"/>
              <a:t>que resuelve la verificación del usuario y su contraseña.</a:t>
            </a:r>
            <a:endParaRPr lang="es-AR" sz="20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39" y="836712"/>
            <a:ext cx="4812961" cy="3962565"/>
          </a:xfrm>
          <a:prstGeom prst="rect">
            <a:avLst/>
          </a:prstGeom>
        </p:spPr>
      </p:pic>
      <p:sp>
        <p:nvSpPr>
          <p:cNvPr id="8" name="Llamada rectangular 7"/>
          <p:cNvSpPr/>
          <p:nvPr/>
        </p:nvSpPr>
        <p:spPr>
          <a:xfrm>
            <a:off x="8688288" y="4799278"/>
            <a:ext cx="3096344" cy="1582050"/>
          </a:xfrm>
          <a:prstGeom prst="wedgeRectCallout">
            <a:avLst>
              <a:gd name="adj1" fmla="val -66813"/>
              <a:gd name="adj2" fmla="val 24543"/>
            </a:avLst>
          </a:prstGeom>
        </p:spPr>
        <p:style>
          <a:lnRef idx="2">
            <a:schemeClr val="accent5"/>
          </a:lnRef>
          <a:fillRef idx="1">
            <a:schemeClr val="lt1"/>
          </a:fillRef>
          <a:effectRef idx="0">
            <a:schemeClr val="accent5"/>
          </a:effectRef>
          <a:fontRef idx="minor">
            <a:schemeClr val="dk1"/>
          </a:fontRef>
        </p:style>
        <p:txBody>
          <a:bodyPr lIns="11431" tIns="333223" rIns="11430" bIns="333221" spcCol="1270" rtlCol="0" anchor="ctr"/>
          <a:lstStyle/>
          <a:p>
            <a:pPr algn="ctr" defTabSz="800100">
              <a:lnSpc>
                <a:spcPct val="90000"/>
              </a:lnSpc>
              <a:spcAft>
                <a:spcPct val="35000"/>
              </a:spcAft>
            </a:pPr>
            <a:r>
              <a:rPr lang="es-AR" sz="2400" b="1" dirty="0"/>
              <a:t>Recuerda plantear el Pseudocódigo, el Diagrama de Flujo y las Pruebas de Escritorio</a:t>
            </a:r>
          </a:p>
        </p:txBody>
      </p:sp>
    </p:spTree>
    <p:extLst>
      <p:ext uri="{BB962C8B-B14F-4D97-AF65-F5344CB8AC3E}">
        <p14:creationId xmlns:p14="http://schemas.microsoft.com/office/powerpoint/2010/main" val="33606473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EJERCICIO PRÁCTICO</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6" name="CuadroTexto 5"/>
          <p:cNvSpPr txBox="1"/>
          <p:nvPr/>
        </p:nvSpPr>
        <p:spPr>
          <a:xfrm>
            <a:off x="551384" y="2490953"/>
            <a:ext cx="6393893" cy="1200329"/>
          </a:xfrm>
          <a:prstGeom prst="rect">
            <a:avLst/>
          </a:prstGeom>
          <a:noFill/>
        </p:spPr>
        <p:txBody>
          <a:bodyPr wrap="square" rtlCol="0">
            <a:spAutoFit/>
          </a:bodyPr>
          <a:lstStyle/>
          <a:p>
            <a:r>
              <a:rPr lang="es-AR" sz="2400" dirty="0"/>
              <a:t>Diseñar un algoritmo que devuelva el nombre del mes, a partir del número de mes, ingresado</a:t>
            </a:r>
          </a:p>
          <a:p>
            <a:r>
              <a:rPr lang="es-AR" sz="2400" dirty="0"/>
              <a:t>por teclado, por el usuario.</a:t>
            </a:r>
            <a:endParaRPr lang="es-AR" sz="36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39" y="836712"/>
            <a:ext cx="4812961" cy="3962565"/>
          </a:xfrm>
          <a:prstGeom prst="rect">
            <a:avLst/>
          </a:prstGeom>
        </p:spPr>
      </p:pic>
      <p:sp>
        <p:nvSpPr>
          <p:cNvPr id="8" name="Llamada rectangular 7"/>
          <p:cNvSpPr/>
          <p:nvPr/>
        </p:nvSpPr>
        <p:spPr>
          <a:xfrm>
            <a:off x="8688288" y="4799278"/>
            <a:ext cx="3096344" cy="1582050"/>
          </a:xfrm>
          <a:prstGeom prst="wedgeRectCallout">
            <a:avLst>
              <a:gd name="adj1" fmla="val -66813"/>
              <a:gd name="adj2" fmla="val 24543"/>
            </a:avLst>
          </a:prstGeom>
        </p:spPr>
        <p:style>
          <a:lnRef idx="2">
            <a:schemeClr val="accent5"/>
          </a:lnRef>
          <a:fillRef idx="1">
            <a:schemeClr val="lt1"/>
          </a:fillRef>
          <a:effectRef idx="0">
            <a:schemeClr val="accent5"/>
          </a:effectRef>
          <a:fontRef idx="minor">
            <a:schemeClr val="dk1"/>
          </a:fontRef>
        </p:style>
        <p:txBody>
          <a:bodyPr lIns="11431" tIns="333223" rIns="11430" bIns="333221" spcCol="1270" rtlCol="0" anchor="ctr"/>
          <a:lstStyle/>
          <a:p>
            <a:pPr algn="ctr" defTabSz="800100">
              <a:lnSpc>
                <a:spcPct val="90000"/>
              </a:lnSpc>
              <a:spcAft>
                <a:spcPct val="35000"/>
              </a:spcAft>
            </a:pPr>
            <a:r>
              <a:rPr lang="es-AR" sz="2400" b="1" dirty="0"/>
              <a:t>Recuerda plantear el Pseudocódigo, el Diagrama de Flujo y las Pruebas de Escritorio</a:t>
            </a:r>
          </a:p>
        </p:txBody>
      </p:sp>
    </p:spTree>
    <p:extLst>
      <p:ext uri="{BB962C8B-B14F-4D97-AF65-F5344CB8AC3E}">
        <p14:creationId xmlns:p14="http://schemas.microsoft.com/office/powerpoint/2010/main" val="22757985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EJERCICIO PRÁCTICO</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6" name="CuadroTexto 5"/>
          <p:cNvSpPr txBox="1"/>
          <p:nvPr/>
        </p:nvSpPr>
        <p:spPr>
          <a:xfrm>
            <a:off x="551384" y="2490953"/>
            <a:ext cx="6393893" cy="2308324"/>
          </a:xfrm>
          <a:prstGeom prst="rect">
            <a:avLst/>
          </a:prstGeom>
          <a:noFill/>
        </p:spPr>
        <p:txBody>
          <a:bodyPr wrap="square" rtlCol="0">
            <a:spAutoFit/>
          </a:bodyPr>
          <a:lstStyle/>
          <a:p>
            <a:r>
              <a:rPr lang="es-AR" sz="2400" dirty="0"/>
              <a:t>Escribir el algoritmo que, </a:t>
            </a:r>
            <a:r>
              <a:rPr lang="es-AR" sz="2400" b="1" dirty="0"/>
              <a:t>a partir de la cantidad de bancos de un aula y la cantidad de alumnos</a:t>
            </a:r>
          </a:p>
          <a:p>
            <a:r>
              <a:rPr lang="es-AR" sz="2400" dirty="0"/>
              <a:t>inscriptos para un curso, permita determinar si alcanzan los bancos existentes. </a:t>
            </a:r>
          </a:p>
          <a:p>
            <a:r>
              <a:rPr lang="es-AR" sz="2400" dirty="0"/>
              <a:t>De no ser así, informar además cuantos bancos sería necesario agregar.</a:t>
            </a:r>
            <a:endParaRPr lang="es-AR" sz="28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39" y="836712"/>
            <a:ext cx="4812961" cy="3962565"/>
          </a:xfrm>
          <a:prstGeom prst="rect">
            <a:avLst/>
          </a:prstGeom>
        </p:spPr>
      </p:pic>
      <p:sp>
        <p:nvSpPr>
          <p:cNvPr id="8" name="Llamada rectangular 7"/>
          <p:cNvSpPr/>
          <p:nvPr/>
        </p:nvSpPr>
        <p:spPr>
          <a:xfrm>
            <a:off x="8688288" y="4799278"/>
            <a:ext cx="3096344" cy="1582050"/>
          </a:xfrm>
          <a:prstGeom prst="wedgeRectCallout">
            <a:avLst>
              <a:gd name="adj1" fmla="val -66813"/>
              <a:gd name="adj2" fmla="val 24543"/>
            </a:avLst>
          </a:prstGeom>
        </p:spPr>
        <p:style>
          <a:lnRef idx="2">
            <a:schemeClr val="accent5"/>
          </a:lnRef>
          <a:fillRef idx="1">
            <a:schemeClr val="lt1"/>
          </a:fillRef>
          <a:effectRef idx="0">
            <a:schemeClr val="accent5"/>
          </a:effectRef>
          <a:fontRef idx="minor">
            <a:schemeClr val="dk1"/>
          </a:fontRef>
        </p:style>
        <p:txBody>
          <a:bodyPr lIns="11431" tIns="333223" rIns="11430" bIns="333221" spcCol="1270" rtlCol="0" anchor="ctr"/>
          <a:lstStyle/>
          <a:p>
            <a:pPr algn="ctr" defTabSz="800100">
              <a:lnSpc>
                <a:spcPct val="90000"/>
              </a:lnSpc>
              <a:spcAft>
                <a:spcPct val="35000"/>
              </a:spcAft>
            </a:pPr>
            <a:r>
              <a:rPr lang="es-AR" sz="2400" b="1" dirty="0"/>
              <a:t>Recuerda plantear el Pseudocódigo, el Diagrama de Flujo y las Pruebas de Escritorio</a:t>
            </a:r>
          </a:p>
        </p:txBody>
      </p:sp>
    </p:spTree>
    <p:extLst>
      <p:ext uri="{BB962C8B-B14F-4D97-AF65-F5344CB8AC3E}">
        <p14:creationId xmlns:p14="http://schemas.microsoft.com/office/powerpoint/2010/main" val="4088312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119336" y="1124744"/>
            <a:ext cx="12000000" cy="430887"/>
          </a:xfrm>
        </p:spPr>
        <p:txBody>
          <a:bodyPr>
            <a:normAutofit fontScale="90000"/>
          </a:bodyPr>
          <a:lstStyle/>
          <a:p>
            <a:r>
              <a:rPr lang="es-AR" b="1" dirty="0"/>
              <a:t>Prácticas formativas de Carácter Profesionalizante</a:t>
            </a:r>
            <a:endParaRPr lang="es-AR" dirty="0"/>
          </a:p>
        </p:txBody>
      </p:sp>
      <p:sp>
        <p:nvSpPr>
          <p:cNvPr id="2" name="Marcador de texto 1"/>
          <p:cNvSpPr>
            <a:spLocks noGrp="1"/>
          </p:cNvSpPr>
          <p:nvPr>
            <p:ph idx="1"/>
          </p:nvPr>
        </p:nvSpPr>
        <p:spPr>
          <a:xfrm>
            <a:off x="1055440" y="2348880"/>
            <a:ext cx="10369152" cy="2664296"/>
          </a:xfrm>
        </p:spPr>
        <p:txBody>
          <a:bodyPr/>
          <a:lstStyle/>
          <a:p>
            <a:pPr lvl="0">
              <a:lnSpc>
                <a:spcPct val="150000"/>
              </a:lnSpc>
            </a:pPr>
            <a:r>
              <a:rPr lang="es-AR" sz="2800" dirty="0"/>
              <a:t>Práctica de resolución de una situación problemática, real o simulada de acuerdo a especificaciones de diseño, </a:t>
            </a:r>
            <a:r>
              <a:rPr lang="es-AR" sz="2800" b="1" dirty="0"/>
              <a:t>desarrollando algoritmos </a:t>
            </a:r>
            <a:r>
              <a:rPr lang="es-AR" sz="2800" dirty="0"/>
              <a:t>que den </a:t>
            </a:r>
            <a:r>
              <a:rPr lang="es-AR" sz="2800" b="1" dirty="0"/>
              <a:t>solución a problemas </a:t>
            </a:r>
            <a:r>
              <a:rPr lang="es-AR" sz="2800" dirty="0"/>
              <a:t>específicos.</a:t>
            </a:r>
            <a:endParaRPr lang="es-AR" sz="3600" dirty="0"/>
          </a:p>
        </p:txBody>
      </p:sp>
    </p:spTree>
    <p:extLst>
      <p:ext uri="{BB962C8B-B14F-4D97-AF65-F5344CB8AC3E}">
        <p14:creationId xmlns:p14="http://schemas.microsoft.com/office/powerpoint/2010/main" val="3933672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CuadroTexto 14"/>
          <p:cNvSpPr txBox="1"/>
          <p:nvPr/>
        </p:nvSpPr>
        <p:spPr>
          <a:xfrm>
            <a:off x="3475425" y="2109855"/>
            <a:ext cx="2957028" cy="584775"/>
          </a:xfrm>
          <a:prstGeom prst="rect">
            <a:avLst/>
          </a:prstGeom>
          <a:noFill/>
        </p:spPr>
        <p:txBody>
          <a:bodyPr wrap="none" rtlCol="0">
            <a:spAutoFit/>
          </a:bodyPr>
          <a:lstStyle/>
          <a:p>
            <a:r>
              <a:rPr lang="es-ES" sz="3200" i="1" dirty="0">
                <a:ln w="0">
                  <a:solidFill>
                    <a:schemeClr val="accent4">
                      <a:lumMod val="50000"/>
                    </a:schemeClr>
                  </a:solidFill>
                </a:ln>
                <a:solidFill>
                  <a:srgbClr val="7030A0"/>
                </a:solidFill>
                <a:effectLst>
                  <a:outerShdw blurRad="38100" dist="25400" dir="5400000" algn="ctr" rotWithShape="0">
                    <a:srgbClr val="6E747A">
                      <a:alpha val="43000"/>
                    </a:srgbClr>
                  </a:outerShdw>
                </a:effectLst>
              </a:rPr>
              <a:t>Mientras - </a:t>
            </a:r>
            <a:r>
              <a:rPr lang="es-ES" sz="3200" i="1" dirty="0" err="1">
                <a:ln w="0">
                  <a:solidFill>
                    <a:schemeClr val="accent4">
                      <a:lumMod val="50000"/>
                    </a:schemeClr>
                  </a:solidFill>
                </a:ln>
                <a:solidFill>
                  <a:srgbClr val="7030A0"/>
                </a:solidFill>
                <a:effectLst>
                  <a:outerShdw blurRad="38100" dist="25400" dir="5400000" algn="ctr" rotWithShape="0">
                    <a:srgbClr val="6E747A">
                      <a:alpha val="43000"/>
                    </a:srgbClr>
                  </a:outerShdw>
                </a:effectLst>
              </a:rPr>
              <a:t>While</a:t>
            </a:r>
            <a:endParaRPr lang="es-ES" sz="3200" i="1" dirty="0">
              <a:ln w="0">
                <a:solidFill>
                  <a:schemeClr val="accent4">
                    <a:lumMod val="50000"/>
                  </a:schemeClr>
                </a:solidFill>
              </a:ln>
              <a:solidFill>
                <a:srgbClr val="7030A0"/>
              </a:solidFill>
              <a:effectLst>
                <a:outerShdw blurRad="38100" dist="25400" dir="5400000" algn="ctr" rotWithShape="0">
                  <a:srgbClr val="6E747A">
                    <a:alpha val="43000"/>
                  </a:srgbClr>
                </a:outerShdw>
              </a:effectLst>
            </a:endParaRPr>
          </a:p>
        </p:txBody>
      </p:sp>
      <p:sp>
        <p:nvSpPr>
          <p:cNvPr id="16" name="Flecha izquierda 15"/>
          <p:cNvSpPr/>
          <p:nvPr/>
        </p:nvSpPr>
        <p:spPr>
          <a:xfrm flipH="1">
            <a:off x="2999656" y="2284634"/>
            <a:ext cx="475769" cy="216024"/>
          </a:xfrm>
          <a:prstGeom prst="leftArrow">
            <a:avLst/>
          </a:prstGeom>
          <a:solidFill>
            <a:schemeClr val="accent4">
              <a:lumMod val="50000"/>
            </a:schemeClr>
          </a:solidFill>
          <a:ln>
            <a:solidFill>
              <a:srgbClr val="2A2A2A"/>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solidFill>
                <a:schemeClr val="accent4">
                  <a:lumMod val="50000"/>
                </a:schemeClr>
              </a:solidFill>
            </a:endParaRPr>
          </a:p>
        </p:txBody>
      </p:sp>
      <p:grpSp>
        <p:nvGrpSpPr>
          <p:cNvPr id="10" name="Grupo 9"/>
          <p:cNvGrpSpPr/>
          <p:nvPr/>
        </p:nvGrpSpPr>
        <p:grpSpPr>
          <a:xfrm>
            <a:off x="479376" y="2060848"/>
            <a:ext cx="2376264" cy="651734"/>
            <a:chOff x="0" y="2665880"/>
            <a:chExt cx="5760640" cy="1031354"/>
          </a:xfrm>
        </p:grpSpPr>
        <p:sp>
          <p:nvSpPr>
            <p:cNvPr id="18" name="Rectángulo redondeado 17"/>
            <p:cNvSpPr/>
            <p:nvPr/>
          </p:nvSpPr>
          <p:spPr>
            <a:xfrm>
              <a:off x="0" y="2665880"/>
              <a:ext cx="5760640" cy="103135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CuadroTexto 18"/>
            <p:cNvSpPr txBox="1"/>
            <p:nvPr/>
          </p:nvSpPr>
          <p:spPr>
            <a:xfrm>
              <a:off x="50347" y="2716227"/>
              <a:ext cx="56599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3200" kern="1200" dirty="0"/>
                <a:t>Repetitivas</a:t>
              </a:r>
            </a:p>
          </p:txBody>
        </p:sp>
      </p:grpSp>
      <p:pic>
        <p:nvPicPr>
          <p:cNvPr id="2" name="Imagen 1"/>
          <p:cNvPicPr>
            <a:picLocks noChangeAspect="1"/>
          </p:cNvPicPr>
          <p:nvPr/>
        </p:nvPicPr>
        <p:blipFill>
          <a:blip r:embed="rId3">
            <a:lum bright="-20000" contrast="40000"/>
          </a:blip>
          <a:stretch>
            <a:fillRect/>
          </a:stretch>
        </p:blipFill>
        <p:spPr>
          <a:xfrm>
            <a:off x="8787136" y="2019539"/>
            <a:ext cx="3404864" cy="4699957"/>
          </a:xfrm>
          <a:prstGeom prst="rect">
            <a:avLst/>
          </a:prstGeom>
        </p:spPr>
      </p:pic>
      <p:sp>
        <p:nvSpPr>
          <p:cNvPr id="3" name="CuadroTexto 2"/>
          <p:cNvSpPr txBox="1"/>
          <p:nvPr/>
        </p:nvSpPr>
        <p:spPr>
          <a:xfrm>
            <a:off x="479376" y="3159742"/>
            <a:ext cx="7272808" cy="3046988"/>
          </a:xfrm>
          <a:prstGeom prst="rect">
            <a:avLst/>
          </a:prstGeom>
          <a:noFill/>
        </p:spPr>
        <p:txBody>
          <a:bodyPr wrap="square" rtlCol="0">
            <a:spAutoFit/>
          </a:bodyPr>
          <a:lstStyle/>
          <a:p>
            <a:r>
              <a:rPr lang="es-ES" sz="2400" b="1" dirty="0">
                <a:latin typeface="Consolas" panose="020B0609020204030204" pitchFamily="49" charset="0"/>
              </a:rPr>
              <a:t>INICIO</a:t>
            </a:r>
          </a:p>
          <a:p>
            <a:r>
              <a:rPr lang="es-ES" sz="2400" b="1" dirty="0">
                <a:latin typeface="Consolas" panose="020B0609020204030204" pitchFamily="49" charset="0"/>
              </a:rPr>
              <a:t>BOOLEANO </a:t>
            </a:r>
            <a:r>
              <a:rPr lang="es-ES" sz="2400" b="1" dirty="0" err="1">
                <a:latin typeface="Consolas" panose="020B0609020204030204" pitchFamily="49" charset="0"/>
              </a:rPr>
              <a:t>tanqueLleno</a:t>
            </a:r>
            <a:r>
              <a:rPr lang="es-ES" sz="2400" b="1" dirty="0">
                <a:latin typeface="Consolas" panose="020B0609020204030204" pitchFamily="49" charset="0"/>
              </a:rPr>
              <a:t> = falso</a:t>
            </a:r>
          </a:p>
          <a:p>
            <a:r>
              <a:rPr lang="es-ES" sz="2400" b="1" dirty="0">
                <a:latin typeface="Consolas" panose="020B0609020204030204" pitchFamily="49" charset="0"/>
              </a:rPr>
              <a:t>MIENTRAS (</a:t>
            </a:r>
            <a:r>
              <a:rPr lang="es-ES" sz="2400" b="1" dirty="0" err="1">
                <a:latin typeface="Consolas" panose="020B0609020204030204" pitchFamily="49" charset="0"/>
              </a:rPr>
              <a:t>tanqueLleno</a:t>
            </a:r>
            <a:r>
              <a:rPr lang="es-ES" sz="2400" b="1" dirty="0">
                <a:latin typeface="Consolas" panose="020B0609020204030204" pitchFamily="49" charset="0"/>
              </a:rPr>
              <a:t> == falso)</a:t>
            </a:r>
          </a:p>
          <a:p>
            <a:r>
              <a:rPr lang="es-ES" sz="2400" b="1" dirty="0">
                <a:latin typeface="Consolas" panose="020B0609020204030204" pitchFamily="49" charset="0"/>
              </a:rPr>
              <a:t>	HACER:</a:t>
            </a:r>
          </a:p>
          <a:p>
            <a:endParaRPr lang="es-ES" sz="2400" b="1" dirty="0">
              <a:latin typeface="Consolas" panose="020B0609020204030204" pitchFamily="49" charset="0"/>
            </a:endParaRPr>
          </a:p>
          <a:p>
            <a:r>
              <a:rPr lang="es-ES" sz="2400" b="1" dirty="0">
                <a:latin typeface="Consolas" panose="020B0609020204030204" pitchFamily="49" charset="0"/>
              </a:rPr>
              <a:t>	llenar tanque</a:t>
            </a:r>
          </a:p>
          <a:p>
            <a:r>
              <a:rPr lang="es-ES" sz="2400" b="1" dirty="0">
                <a:latin typeface="Consolas" panose="020B0609020204030204" pitchFamily="49" charset="0"/>
              </a:rPr>
              <a:t>FIN_MIENTRAS</a:t>
            </a:r>
          </a:p>
          <a:p>
            <a:r>
              <a:rPr lang="es-ES" sz="2400" b="1" dirty="0">
                <a:latin typeface="Consolas" panose="020B0609020204030204" pitchFamily="49" charset="0"/>
              </a:rPr>
              <a:t>FIN</a:t>
            </a:r>
          </a:p>
        </p:txBody>
      </p:sp>
      <p:cxnSp>
        <p:nvCxnSpPr>
          <p:cNvPr id="5" name="Conector recto de flecha 4"/>
          <p:cNvCxnSpPr/>
          <p:nvPr/>
        </p:nvCxnSpPr>
        <p:spPr>
          <a:xfrm flipV="1">
            <a:off x="5879976" y="3542225"/>
            <a:ext cx="3960440" cy="57691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3912173" y="4481630"/>
            <a:ext cx="5784227" cy="7856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3779013" y="1440203"/>
            <a:ext cx="5246646" cy="584775"/>
          </a:xfrm>
          <a:prstGeom prst="rect">
            <a:avLst/>
          </a:prstGeom>
          <a:noFill/>
        </p:spPr>
        <p:txBody>
          <a:bodyPr wrap="square" rtlCol="0">
            <a:spAutoFit/>
          </a:bodyPr>
          <a:lstStyle/>
          <a:p>
            <a:r>
              <a:rPr lang="es-ES" sz="3200" b="1" dirty="0"/>
              <a:t>ESTRUCTURAS DE CONTROL</a:t>
            </a:r>
          </a:p>
        </p:txBody>
      </p:sp>
      <p:sp>
        <p:nvSpPr>
          <p:cNvPr id="20" name="Título 1"/>
          <p:cNvSpPr txBox="1">
            <a:spLocks/>
          </p:cNvSpPr>
          <p:nvPr/>
        </p:nvSpPr>
        <p:spPr bwMode="auto">
          <a:xfrm>
            <a:off x="1981647" y="837873"/>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56942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CuadroTexto 14"/>
          <p:cNvSpPr txBox="1"/>
          <p:nvPr/>
        </p:nvSpPr>
        <p:spPr>
          <a:xfrm>
            <a:off x="3475425" y="1962177"/>
            <a:ext cx="4659994" cy="584775"/>
          </a:xfrm>
          <a:prstGeom prst="rect">
            <a:avLst/>
          </a:prstGeom>
          <a:noFill/>
        </p:spPr>
        <p:txBody>
          <a:bodyPr wrap="none" rtlCol="0">
            <a:spAutoFit/>
          </a:bodyPr>
          <a:lstStyle/>
          <a:p>
            <a:r>
              <a:rPr lang="es-ES" sz="3200" i="1" dirty="0">
                <a:ln w="0">
                  <a:solidFill>
                    <a:schemeClr val="accent4">
                      <a:lumMod val="50000"/>
                    </a:schemeClr>
                  </a:solidFill>
                </a:ln>
                <a:solidFill>
                  <a:srgbClr val="7030A0"/>
                </a:solidFill>
                <a:effectLst>
                  <a:outerShdw blurRad="38100" dist="25400" dir="5400000" algn="ctr" rotWithShape="0">
                    <a:srgbClr val="6E747A">
                      <a:alpha val="43000"/>
                    </a:srgbClr>
                  </a:outerShdw>
                </a:effectLst>
              </a:rPr>
              <a:t>Hacer Mientras – Do </a:t>
            </a:r>
            <a:r>
              <a:rPr lang="es-ES" sz="3200" i="1" dirty="0" err="1">
                <a:ln w="0">
                  <a:solidFill>
                    <a:schemeClr val="accent4">
                      <a:lumMod val="50000"/>
                    </a:schemeClr>
                  </a:solidFill>
                </a:ln>
                <a:solidFill>
                  <a:srgbClr val="7030A0"/>
                </a:solidFill>
                <a:effectLst>
                  <a:outerShdw blurRad="38100" dist="25400" dir="5400000" algn="ctr" rotWithShape="0">
                    <a:srgbClr val="6E747A">
                      <a:alpha val="43000"/>
                    </a:srgbClr>
                  </a:outerShdw>
                </a:effectLst>
              </a:rPr>
              <a:t>While</a:t>
            </a:r>
            <a:endParaRPr lang="es-ES" sz="3200" i="1" dirty="0">
              <a:ln w="0">
                <a:solidFill>
                  <a:schemeClr val="accent4">
                    <a:lumMod val="50000"/>
                  </a:schemeClr>
                </a:solidFill>
              </a:ln>
              <a:solidFill>
                <a:srgbClr val="7030A0"/>
              </a:solidFill>
              <a:effectLst>
                <a:outerShdw blurRad="38100" dist="25400" dir="5400000" algn="ctr" rotWithShape="0">
                  <a:srgbClr val="6E747A">
                    <a:alpha val="43000"/>
                  </a:srgbClr>
                </a:outerShdw>
              </a:effectLst>
            </a:endParaRPr>
          </a:p>
        </p:txBody>
      </p:sp>
      <p:sp>
        <p:nvSpPr>
          <p:cNvPr id="16" name="Flecha izquierda 15"/>
          <p:cNvSpPr/>
          <p:nvPr/>
        </p:nvSpPr>
        <p:spPr>
          <a:xfrm flipH="1">
            <a:off x="2999656" y="2136956"/>
            <a:ext cx="475769" cy="216024"/>
          </a:xfrm>
          <a:prstGeom prst="leftArrow">
            <a:avLst/>
          </a:prstGeom>
          <a:solidFill>
            <a:schemeClr val="accent4">
              <a:lumMod val="50000"/>
            </a:schemeClr>
          </a:solidFill>
          <a:ln>
            <a:solidFill>
              <a:srgbClr val="2A2A2A"/>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solidFill>
                <a:schemeClr val="accent4">
                  <a:lumMod val="50000"/>
                </a:schemeClr>
              </a:solidFill>
            </a:endParaRPr>
          </a:p>
        </p:txBody>
      </p:sp>
      <p:sp>
        <p:nvSpPr>
          <p:cNvPr id="20" name="Rectángulo 19"/>
          <p:cNvSpPr/>
          <p:nvPr/>
        </p:nvSpPr>
        <p:spPr>
          <a:xfrm>
            <a:off x="479376" y="2893174"/>
            <a:ext cx="6037572" cy="2677656"/>
          </a:xfrm>
          <a:prstGeom prst="rect">
            <a:avLst/>
          </a:prstGeom>
        </p:spPr>
        <p:txBody>
          <a:bodyPr wrap="square">
            <a:spAutoFit/>
          </a:bodyPr>
          <a:lstStyle/>
          <a:p>
            <a:r>
              <a:rPr lang="es-ES" sz="2400" b="1" dirty="0"/>
              <a:t>INICIO</a:t>
            </a:r>
          </a:p>
          <a:p>
            <a:endParaRPr lang="es-ES" sz="2400" b="1" dirty="0"/>
          </a:p>
          <a:p>
            <a:r>
              <a:rPr lang="es-ES" sz="2400" b="1" dirty="0"/>
              <a:t>BOOLEANO </a:t>
            </a:r>
            <a:r>
              <a:rPr lang="es-ES" sz="2400" b="1" dirty="0" err="1"/>
              <a:t>llegadaColectivo</a:t>
            </a:r>
            <a:r>
              <a:rPr lang="es-ES" sz="2400" b="1" dirty="0"/>
              <a:t>=false;</a:t>
            </a:r>
          </a:p>
          <a:p>
            <a:r>
              <a:rPr lang="es-AR" sz="2400" b="1" dirty="0"/>
              <a:t>	HACER: esperar en la parada</a:t>
            </a:r>
          </a:p>
          <a:p>
            <a:r>
              <a:rPr lang="es-ES" sz="2400" b="1" dirty="0"/>
              <a:t>	MIENTRAS (</a:t>
            </a:r>
            <a:r>
              <a:rPr lang="es-ES" sz="2400" b="1" dirty="0" err="1"/>
              <a:t>llegadaColectivo</a:t>
            </a:r>
            <a:r>
              <a:rPr lang="es-ES" sz="2400" b="1" dirty="0"/>
              <a:t> == false)</a:t>
            </a:r>
          </a:p>
          <a:p>
            <a:r>
              <a:rPr lang="es-ES" sz="2400" b="1" dirty="0"/>
              <a:t>	FIN_MIENTRAS</a:t>
            </a:r>
          </a:p>
          <a:p>
            <a:r>
              <a:rPr lang="es-ES" sz="2400" b="1" dirty="0"/>
              <a:t>FIN</a:t>
            </a:r>
            <a:endParaRPr lang="es-ES" sz="2800" b="1" dirty="0">
              <a:latin typeface="Consolas" panose="020B0609020204030204" pitchFamily="49" charset="0"/>
            </a:endParaRPr>
          </a:p>
        </p:txBody>
      </p:sp>
      <p:grpSp>
        <p:nvGrpSpPr>
          <p:cNvPr id="10" name="Grupo 9"/>
          <p:cNvGrpSpPr/>
          <p:nvPr/>
        </p:nvGrpSpPr>
        <p:grpSpPr>
          <a:xfrm>
            <a:off x="479376" y="1913170"/>
            <a:ext cx="2376264" cy="651734"/>
            <a:chOff x="0" y="2665880"/>
            <a:chExt cx="5760640" cy="1031354"/>
          </a:xfrm>
        </p:grpSpPr>
        <p:sp>
          <p:nvSpPr>
            <p:cNvPr id="18" name="Rectángulo redondeado 17"/>
            <p:cNvSpPr/>
            <p:nvPr/>
          </p:nvSpPr>
          <p:spPr>
            <a:xfrm>
              <a:off x="0" y="2665880"/>
              <a:ext cx="5760640" cy="103135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CuadroTexto 18"/>
            <p:cNvSpPr txBox="1"/>
            <p:nvPr/>
          </p:nvSpPr>
          <p:spPr>
            <a:xfrm>
              <a:off x="50347" y="2716227"/>
              <a:ext cx="56599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3200" kern="1200" dirty="0"/>
                <a:t>Repetitivas</a:t>
              </a:r>
            </a:p>
          </p:txBody>
        </p:sp>
      </p:grpSp>
      <p:pic>
        <p:nvPicPr>
          <p:cNvPr id="2" name="Imagen 1"/>
          <p:cNvPicPr>
            <a:picLocks noChangeAspect="1"/>
          </p:cNvPicPr>
          <p:nvPr/>
        </p:nvPicPr>
        <p:blipFill rotWithShape="1">
          <a:blip r:embed="rId3">
            <a:lum bright="-20000" contrast="40000"/>
          </a:blip>
          <a:srcRect l="18580" r="21307"/>
          <a:stretch/>
        </p:blipFill>
        <p:spPr>
          <a:xfrm>
            <a:off x="7636362" y="2577469"/>
            <a:ext cx="4542420" cy="4221809"/>
          </a:xfrm>
          <a:prstGeom prst="rect">
            <a:avLst/>
          </a:prstGeom>
        </p:spPr>
      </p:pic>
      <p:cxnSp>
        <p:nvCxnSpPr>
          <p:cNvPr id="13" name="Conector recto de flecha 12"/>
          <p:cNvCxnSpPr/>
          <p:nvPr/>
        </p:nvCxnSpPr>
        <p:spPr>
          <a:xfrm flipV="1">
            <a:off x="5159896" y="3845975"/>
            <a:ext cx="3240360" cy="34530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6215033" y="4688373"/>
            <a:ext cx="1681167" cy="5316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3779013" y="1440203"/>
            <a:ext cx="5246646" cy="584775"/>
          </a:xfrm>
          <a:prstGeom prst="rect">
            <a:avLst/>
          </a:prstGeom>
          <a:noFill/>
        </p:spPr>
        <p:txBody>
          <a:bodyPr wrap="square" rtlCol="0">
            <a:spAutoFit/>
          </a:bodyPr>
          <a:lstStyle/>
          <a:p>
            <a:r>
              <a:rPr lang="es-ES" sz="3200" b="1" dirty="0"/>
              <a:t>ESTRUCTURAS DE CONTROL</a:t>
            </a:r>
          </a:p>
        </p:txBody>
      </p:sp>
      <p:sp>
        <p:nvSpPr>
          <p:cNvPr id="17" name="Título 1"/>
          <p:cNvSpPr txBox="1">
            <a:spLocks/>
          </p:cNvSpPr>
          <p:nvPr/>
        </p:nvSpPr>
        <p:spPr bwMode="auto">
          <a:xfrm>
            <a:off x="1981647" y="837873"/>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307577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CuadroTexto 14"/>
          <p:cNvSpPr txBox="1"/>
          <p:nvPr/>
        </p:nvSpPr>
        <p:spPr>
          <a:xfrm>
            <a:off x="3475425" y="1962177"/>
            <a:ext cx="1798056" cy="584775"/>
          </a:xfrm>
          <a:prstGeom prst="rect">
            <a:avLst/>
          </a:prstGeom>
          <a:noFill/>
        </p:spPr>
        <p:txBody>
          <a:bodyPr wrap="none" rtlCol="0">
            <a:spAutoFit/>
          </a:bodyPr>
          <a:lstStyle/>
          <a:p>
            <a:r>
              <a:rPr lang="es-ES" sz="3200" i="1" dirty="0">
                <a:ln w="0">
                  <a:solidFill>
                    <a:schemeClr val="accent4">
                      <a:lumMod val="50000"/>
                    </a:schemeClr>
                  </a:solidFill>
                </a:ln>
                <a:solidFill>
                  <a:srgbClr val="7030A0"/>
                </a:solidFill>
                <a:effectLst>
                  <a:outerShdw blurRad="38100" dist="25400" dir="5400000" algn="ctr" rotWithShape="0">
                    <a:srgbClr val="6E747A">
                      <a:alpha val="43000"/>
                    </a:srgbClr>
                  </a:outerShdw>
                </a:effectLst>
              </a:rPr>
              <a:t>Para - </a:t>
            </a:r>
            <a:r>
              <a:rPr lang="es-ES" sz="3200" i="1" dirty="0" err="1">
                <a:ln w="0">
                  <a:solidFill>
                    <a:schemeClr val="accent4">
                      <a:lumMod val="50000"/>
                    </a:schemeClr>
                  </a:solidFill>
                </a:ln>
                <a:solidFill>
                  <a:srgbClr val="7030A0"/>
                </a:solidFill>
                <a:effectLst>
                  <a:outerShdw blurRad="38100" dist="25400" dir="5400000" algn="ctr" rotWithShape="0">
                    <a:srgbClr val="6E747A">
                      <a:alpha val="43000"/>
                    </a:srgbClr>
                  </a:outerShdw>
                </a:effectLst>
              </a:rPr>
              <a:t>For</a:t>
            </a:r>
            <a:endParaRPr lang="es-ES" sz="3200" i="1" dirty="0">
              <a:ln w="0">
                <a:solidFill>
                  <a:schemeClr val="accent4">
                    <a:lumMod val="50000"/>
                  </a:schemeClr>
                </a:solidFill>
              </a:ln>
              <a:solidFill>
                <a:srgbClr val="7030A0"/>
              </a:solidFill>
              <a:effectLst>
                <a:outerShdw blurRad="38100" dist="25400" dir="5400000" algn="ctr" rotWithShape="0">
                  <a:srgbClr val="6E747A">
                    <a:alpha val="43000"/>
                  </a:srgbClr>
                </a:outerShdw>
              </a:effectLst>
            </a:endParaRPr>
          </a:p>
        </p:txBody>
      </p:sp>
      <p:sp>
        <p:nvSpPr>
          <p:cNvPr id="16" name="Flecha izquierda 15"/>
          <p:cNvSpPr/>
          <p:nvPr/>
        </p:nvSpPr>
        <p:spPr>
          <a:xfrm flipH="1">
            <a:off x="2999656" y="2136956"/>
            <a:ext cx="475769" cy="216024"/>
          </a:xfrm>
          <a:prstGeom prst="leftArrow">
            <a:avLst/>
          </a:prstGeom>
          <a:solidFill>
            <a:schemeClr val="accent4">
              <a:lumMod val="50000"/>
            </a:schemeClr>
          </a:solidFill>
          <a:ln>
            <a:solidFill>
              <a:srgbClr val="2A2A2A"/>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solidFill>
                <a:schemeClr val="accent4">
                  <a:lumMod val="50000"/>
                </a:schemeClr>
              </a:solidFill>
            </a:endParaRPr>
          </a:p>
        </p:txBody>
      </p:sp>
      <p:grpSp>
        <p:nvGrpSpPr>
          <p:cNvPr id="10" name="Grupo 9"/>
          <p:cNvGrpSpPr/>
          <p:nvPr/>
        </p:nvGrpSpPr>
        <p:grpSpPr>
          <a:xfrm>
            <a:off x="479376" y="1913170"/>
            <a:ext cx="2376264" cy="651734"/>
            <a:chOff x="0" y="2665880"/>
            <a:chExt cx="5760640" cy="1031354"/>
          </a:xfrm>
        </p:grpSpPr>
        <p:sp>
          <p:nvSpPr>
            <p:cNvPr id="18" name="Rectángulo redondeado 17"/>
            <p:cNvSpPr/>
            <p:nvPr/>
          </p:nvSpPr>
          <p:spPr>
            <a:xfrm>
              <a:off x="0" y="2665880"/>
              <a:ext cx="5760640" cy="103135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CuadroTexto 18"/>
            <p:cNvSpPr txBox="1"/>
            <p:nvPr/>
          </p:nvSpPr>
          <p:spPr>
            <a:xfrm>
              <a:off x="50347" y="2716227"/>
              <a:ext cx="5659946" cy="9306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s-ES" sz="3200" kern="1200" dirty="0"/>
                <a:t>Repetitivas</a:t>
              </a:r>
            </a:p>
          </p:txBody>
        </p:sp>
      </p:grpSp>
      <p:pic>
        <p:nvPicPr>
          <p:cNvPr id="2" name="Imagen 1"/>
          <p:cNvPicPr>
            <a:picLocks noChangeAspect="1"/>
          </p:cNvPicPr>
          <p:nvPr/>
        </p:nvPicPr>
        <p:blipFill rotWithShape="1">
          <a:blip r:embed="rId2">
            <a:lum bright="-20000" contrast="40000"/>
          </a:blip>
          <a:srcRect r="23077"/>
          <a:stretch/>
        </p:blipFill>
        <p:spPr>
          <a:xfrm>
            <a:off x="8328248" y="1924940"/>
            <a:ext cx="3600400" cy="4602622"/>
          </a:xfrm>
          <a:prstGeom prst="rect">
            <a:avLst/>
          </a:prstGeom>
        </p:spPr>
      </p:pic>
      <p:sp>
        <p:nvSpPr>
          <p:cNvPr id="12" name="Rectángulo 11"/>
          <p:cNvSpPr/>
          <p:nvPr/>
        </p:nvSpPr>
        <p:spPr>
          <a:xfrm>
            <a:off x="510353" y="2674655"/>
            <a:ext cx="8064896" cy="2554545"/>
          </a:xfrm>
          <a:prstGeom prst="rect">
            <a:avLst/>
          </a:prstGeom>
        </p:spPr>
        <p:txBody>
          <a:bodyPr wrap="square">
            <a:spAutoFit/>
          </a:bodyPr>
          <a:lstStyle/>
          <a:p>
            <a:r>
              <a:rPr lang="es-ES" sz="2400" b="1" dirty="0">
                <a:latin typeface="Consolas" panose="020B0609020204030204" pitchFamily="49" charset="0"/>
              </a:rPr>
              <a:t>INICIO</a:t>
            </a:r>
          </a:p>
          <a:p>
            <a:r>
              <a:rPr lang="es-ES" sz="2400" b="1" dirty="0">
                <a:latin typeface="Consolas" panose="020B0609020204030204" pitchFamily="49" charset="0"/>
              </a:rPr>
              <a:t>PARA (ENTERO RUEDA = 1; RUEDA &lt;= 4; RUEDA++)</a:t>
            </a:r>
          </a:p>
          <a:p>
            <a:r>
              <a:rPr lang="es-ES" sz="2400" b="1" dirty="0">
                <a:latin typeface="Consolas" panose="020B0609020204030204" pitchFamily="49" charset="0"/>
              </a:rPr>
              <a:t>	</a:t>
            </a:r>
            <a:r>
              <a:rPr lang="es-ES" sz="2400" b="1" dirty="0" err="1">
                <a:latin typeface="Consolas" panose="020B0609020204030204" pitchFamily="49" charset="0"/>
              </a:rPr>
              <a:t>inflar_rueda</a:t>
            </a:r>
            <a:r>
              <a:rPr lang="es-ES" sz="2400" b="1" dirty="0">
                <a:latin typeface="Consolas" panose="020B0609020204030204" pitchFamily="49" charset="0"/>
              </a:rPr>
              <a:t> (RUEDA)</a:t>
            </a:r>
          </a:p>
          <a:p>
            <a:r>
              <a:rPr lang="es-ES" sz="2400" b="1" dirty="0">
                <a:latin typeface="Consolas" panose="020B0609020204030204" pitchFamily="49" charset="0"/>
              </a:rPr>
              <a:t>FIN_PARA</a:t>
            </a:r>
          </a:p>
          <a:p>
            <a:r>
              <a:rPr lang="es-ES" sz="2400" b="1" dirty="0">
                <a:latin typeface="Consolas" panose="020B0609020204030204" pitchFamily="49" charset="0"/>
              </a:rPr>
              <a:t>FIN</a:t>
            </a:r>
          </a:p>
          <a:p>
            <a:endParaRPr lang="es-ES" sz="2000" dirty="0">
              <a:latin typeface="Consolas" panose="020B0609020204030204" pitchFamily="49" charset="0"/>
            </a:endParaRPr>
          </a:p>
          <a:p>
            <a:endParaRPr lang="es-ES" sz="2000" dirty="0">
              <a:latin typeface="Consolas" panose="020B0609020204030204" pitchFamily="49" charset="0"/>
            </a:endParaRPr>
          </a:p>
        </p:txBody>
      </p:sp>
      <p:sp>
        <p:nvSpPr>
          <p:cNvPr id="14" name="Flecha izquierda 13"/>
          <p:cNvSpPr/>
          <p:nvPr/>
        </p:nvSpPr>
        <p:spPr>
          <a:xfrm rot="5400000" flipH="1" flipV="1">
            <a:off x="4304917" y="4389468"/>
            <a:ext cx="475769" cy="216024"/>
          </a:xfrm>
          <a:prstGeom prst="leftArrow">
            <a:avLst/>
          </a:prstGeom>
          <a:solidFill>
            <a:schemeClr val="accent4">
              <a:lumMod val="50000"/>
            </a:schemeClr>
          </a:solidFill>
          <a:ln>
            <a:solidFill>
              <a:srgbClr val="2A2A2A"/>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solidFill>
                <a:schemeClr val="accent4">
                  <a:lumMod val="50000"/>
                </a:schemeClr>
              </a:solidFill>
            </a:endParaRPr>
          </a:p>
        </p:txBody>
      </p:sp>
      <p:sp>
        <p:nvSpPr>
          <p:cNvPr id="5" name="CuadroTexto 4"/>
          <p:cNvSpPr txBox="1"/>
          <p:nvPr/>
        </p:nvSpPr>
        <p:spPr>
          <a:xfrm>
            <a:off x="3421524" y="5190074"/>
            <a:ext cx="3317316" cy="1692771"/>
          </a:xfrm>
          <a:prstGeom prst="rect">
            <a:avLst/>
          </a:prstGeom>
          <a:noFill/>
        </p:spPr>
        <p:txBody>
          <a:bodyPr wrap="square" rtlCol="0">
            <a:spAutoFit/>
          </a:bodyPr>
          <a:lstStyle/>
          <a:p>
            <a:r>
              <a:rPr lang="es-ES" sz="2000" dirty="0">
                <a:latin typeface="Consolas" panose="020B0609020204030204" pitchFamily="49" charset="0"/>
              </a:rPr>
              <a:t>1. </a:t>
            </a:r>
            <a:r>
              <a:rPr lang="es-ES" sz="2000" dirty="0" err="1">
                <a:latin typeface="Consolas" panose="020B0609020204030204" pitchFamily="49" charset="0"/>
              </a:rPr>
              <a:t>inflar_rueda</a:t>
            </a:r>
            <a:r>
              <a:rPr lang="es-ES" sz="2000" dirty="0">
                <a:latin typeface="Consolas" panose="020B0609020204030204" pitchFamily="49" charset="0"/>
              </a:rPr>
              <a:t> (1)</a:t>
            </a:r>
          </a:p>
          <a:p>
            <a:r>
              <a:rPr lang="es-ES" sz="2000" dirty="0">
                <a:latin typeface="Consolas" panose="020B0609020204030204" pitchFamily="49" charset="0"/>
              </a:rPr>
              <a:t>2. </a:t>
            </a:r>
            <a:r>
              <a:rPr lang="es-ES" sz="2000" dirty="0" err="1">
                <a:latin typeface="Consolas" panose="020B0609020204030204" pitchFamily="49" charset="0"/>
              </a:rPr>
              <a:t>inflar_rueda</a:t>
            </a:r>
            <a:r>
              <a:rPr lang="es-ES" sz="2000" dirty="0">
                <a:latin typeface="Consolas" panose="020B0609020204030204" pitchFamily="49" charset="0"/>
              </a:rPr>
              <a:t> (2)</a:t>
            </a:r>
          </a:p>
          <a:p>
            <a:r>
              <a:rPr lang="es-ES" sz="2000" dirty="0">
                <a:latin typeface="Consolas" panose="020B0609020204030204" pitchFamily="49" charset="0"/>
              </a:rPr>
              <a:t>3. </a:t>
            </a:r>
            <a:r>
              <a:rPr lang="es-ES" sz="2000" dirty="0" err="1">
                <a:latin typeface="Consolas" panose="020B0609020204030204" pitchFamily="49" charset="0"/>
              </a:rPr>
              <a:t>inflar_rueda</a:t>
            </a:r>
            <a:r>
              <a:rPr lang="es-ES" sz="2000" dirty="0">
                <a:latin typeface="Consolas" panose="020B0609020204030204" pitchFamily="49" charset="0"/>
              </a:rPr>
              <a:t> (3)</a:t>
            </a:r>
          </a:p>
          <a:p>
            <a:r>
              <a:rPr lang="es-ES" sz="2000" dirty="0">
                <a:latin typeface="Consolas" panose="020B0609020204030204" pitchFamily="49" charset="0"/>
              </a:rPr>
              <a:t>4. </a:t>
            </a:r>
            <a:r>
              <a:rPr lang="es-ES" sz="2000" dirty="0" err="1">
                <a:latin typeface="Consolas" panose="020B0609020204030204" pitchFamily="49" charset="0"/>
              </a:rPr>
              <a:t>inflar_rueda</a:t>
            </a:r>
            <a:r>
              <a:rPr lang="es-ES" sz="2000" dirty="0">
                <a:latin typeface="Consolas" panose="020B0609020204030204" pitchFamily="49" charset="0"/>
              </a:rPr>
              <a:t> (4)</a:t>
            </a:r>
            <a:endParaRPr lang="es-ES" sz="3200" b="1" dirty="0">
              <a:latin typeface="Consolas" panose="020B0609020204030204" pitchFamily="49" charset="0"/>
            </a:endParaRPr>
          </a:p>
          <a:p>
            <a:endParaRPr lang="es-ES" sz="2000" dirty="0"/>
          </a:p>
        </p:txBody>
      </p:sp>
      <p:sp>
        <p:nvSpPr>
          <p:cNvPr id="13" name="CuadroTexto 12"/>
          <p:cNvSpPr txBox="1"/>
          <p:nvPr/>
        </p:nvSpPr>
        <p:spPr>
          <a:xfrm>
            <a:off x="3779013" y="1440203"/>
            <a:ext cx="5246646" cy="584775"/>
          </a:xfrm>
          <a:prstGeom prst="rect">
            <a:avLst/>
          </a:prstGeom>
          <a:noFill/>
        </p:spPr>
        <p:txBody>
          <a:bodyPr wrap="square" rtlCol="0">
            <a:spAutoFit/>
          </a:bodyPr>
          <a:lstStyle/>
          <a:p>
            <a:r>
              <a:rPr lang="es-ES" sz="3200" b="1" dirty="0"/>
              <a:t>ESTRUCTURAS DE CONTROL</a:t>
            </a:r>
          </a:p>
        </p:txBody>
      </p:sp>
      <p:sp>
        <p:nvSpPr>
          <p:cNvPr id="17" name="Título 1"/>
          <p:cNvSpPr txBox="1">
            <a:spLocks/>
          </p:cNvSpPr>
          <p:nvPr/>
        </p:nvSpPr>
        <p:spPr bwMode="auto">
          <a:xfrm>
            <a:off x="1981647" y="837873"/>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2866766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EJERCICIO PRÁCTICO</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6" name="CuadroTexto 5"/>
          <p:cNvSpPr txBox="1"/>
          <p:nvPr/>
        </p:nvSpPr>
        <p:spPr>
          <a:xfrm>
            <a:off x="551384" y="2490953"/>
            <a:ext cx="6393893" cy="1938992"/>
          </a:xfrm>
          <a:prstGeom prst="rect">
            <a:avLst/>
          </a:prstGeom>
          <a:noFill/>
        </p:spPr>
        <p:txBody>
          <a:bodyPr wrap="square" rtlCol="0">
            <a:spAutoFit/>
          </a:bodyPr>
          <a:lstStyle/>
          <a:p>
            <a:r>
              <a:rPr lang="es-AR" sz="2400" dirty="0"/>
              <a:t>Diseñar un algoritmo que muestre por pantalla la tabla de multiplicación del número que ingrese</a:t>
            </a:r>
          </a:p>
          <a:p>
            <a:r>
              <a:rPr lang="es-AR" sz="2400" dirty="0"/>
              <a:t>el usuario. Para definir hasta que número desea que muestre la tabla de multiplicación el usuario</a:t>
            </a:r>
          </a:p>
          <a:p>
            <a:r>
              <a:rPr lang="es-AR" sz="2400" dirty="0"/>
              <a:t>también deberá ingresar este valor.</a:t>
            </a:r>
            <a:endParaRPr lang="es-AR" sz="44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39" y="836712"/>
            <a:ext cx="4812961" cy="3962565"/>
          </a:xfrm>
          <a:prstGeom prst="rect">
            <a:avLst/>
          </a:prstGeom>
        </p:spPr>
      </p:pic>
      <p:sp>
        <p:nvSpPr>
          <p:cNvPr id="8" name="Llamada rectangular 7"/>
          <p:cNvSpPr/>
          <p:nvPr/>
        </p:nvSpPr>
        <p:spPr>
          <a:xfrm>
            <a:off x="8688288" y="4799278"/>
            <a:ext cx="3096344" cy="1582050"/>
          </a:xfrm>
          <a:prstGeom prst="wedgeRectCallout">
            <a:avLst>
              <a:gd name="adj1" fmla="val -66813"/>
              <a:gd name="adj2" fmla="val 24543"/>
            </a:avLst>
          </a:prstGeom>
        </p:spPr>
        <p:style>
          <a:lnRef idx="2">
            <a:schemeClr val="accent5"/>
          </a:lnRef>
          <a:fillRef idx="1">
            <a:schemeClr val="lt1"/>
          </a:fillRef>
          <a:effectRef idx="0">
            <a:schemeClr val="accent5"/>
          </a:effectRef>
          <a:fontRef idx="minor">
            <a:schemeClr val="dk1"/>
          </a:fontRef>
        </p:style>
        <p:txBody>
          <a:bodyPr lIns="11431" tIns="333223" rIns="11430" bIns="333221" spcCol="1270" rtlCol="0" anchor="ctr"/>
          <a:lstStyle/>
          <a:p>
            <a:pPr algn="ctr" defTabSz="800100">
              <a:lnSpc>
                <a:spcPct val="90000"/>
              </a:lnSpc>
              <a:spcAft>
                <a:spcPct val="35000"/>
              </a:spcAft>
            </a:pPr>
            <a:r>
              <a:rPr lang="es-AR" sz="2400" b="1" dirty="0"/>
              <a:t>Recuerda plantear el Pseudocódigo, el Diagrama de Flujo y las Pruebas de Escritorio</a:t>
            </a:r>
          </a:p>
        </p:txBody>
      </p:sp>
    </p:spTree>
    <p:extLst>
      <p:ext uri="{BB962C8B-B14F-4D97-AF65-F5344CB8AC3E}">
        <p14:creationId xmlns:p14="http://schemas.microsoft.com/office/powerpoint/2010/main" val="89950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EJERCICIO PRÁCTICO</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6" name="CuadroTexto 5"/>
          <p:cNvSpPr txBox="1"/>
          <p:nvPr/>
        </p:nvSpPr>
        <p:spPr>
          <a:xfrm>
            <a:off x="551384" y="2490953"/>
            <a:ext cx="6393893" cy="1200329"/>
          </a:xfrm>
          <a:prstGeom prst="rect">
            <a:avLst/>
          </a:prstGeom>
          <a:noFill/>
        </p:spPr>
        <p:txBody>
          <a:bodyPr wrap="square" rtlCol="0">
            <a:spAutoFit/>
          </a:bodyPr>
          <a:lstStyle/>
          <a:p>
            <a:r>
              <a:rPr lang="es-AR" sz="2400" dirty="0"/>
              <a:t>Diseñar un algoritmo que realice el promedio de 4 números. Los números podrán ser decimales</a:t>
            </a:r>
          </a:p>
          <a:p>
            <a:r>
              <a:rPr lang="es-AR" sz="2400" dirty="0"/>
              <a:t>y serán ingresados por pantalla por el usuario.</a:t>
            </a:r>
            <a:endParaRPr lang="es-AR" sz="54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39" y="836712"/>
            <a:ext cx="4812961" cy="3962565"/>
          </a:xfrm>
          <a:prstGeom prst="rect">
            <a:avLst/>
          </a:prstGeom>
        </p:spPr>
      </p:pic>
      <p:sp>
        <p:nvSpPr>
          <p:cNvPr id="8" name="Llamada rectangular 7"/>
          <p:cNvSpPr/>
          <p:nvPr/>
        </p:nvSpPr>
        <p:spPr>
          <a:xfrm>
            <a:off x="8688288" y="4799278"/>
            <a:ext cx="3096344" cy="1582050"/>
          </a:xfrm>
          <a:prstGeom prst="wedgeRectCallout">
            <a:avLst>
              <a:gd name="adj1" fmla="val -66813"/>
              <a:gd name="adj2" fmla="val 24543"/>
            </a:avLst>
          </a:prstGeom>
        </p:spPr>
        <p:style>
          <a:lnRef idx="2">
            <a:schemeClr val="accent5"/>
          </a:lnRef>
          <a:fillRef idx="1">
            <a:schemeClr val="lt1"/>
          </a:fillRef>
          <a:effectRef idx="0">
            <a:schemeClr val="accent5"/>
          </a:effectRef>
          <a:fontRef idx="minor">
            <a:schemeClr val="dk1"/>
          </a:fontRef>
        </p:style>
        <p:txBody>
          <a:bodyPr lIns="11431" tIns="333223" rIns="11430" bIns="333221" spcCol="1270" rtlCol="0" anchor="ctr"/>
          <a:lstStyle/>
          <a:p>
            <a:pPr algn="ctr" defTabSz="800100">
              <a:lnSpc>
                <a:spcPct val="90000"/>
              </a:lnSpc>
              <a:spcAft>
                <a:spcPct val="35000"/>
              </a:spcAft>
            </a:pPr>
            <a:r>
              <a:rPr lang="es-AR" sz="2400" b="1" dirty="0"/>
              <a:t>Recuerda plantear el Pseudocódigo, el Diagrama de Flujo y las Pruebas de Escritorio</a:t>
            </a:r>
          </a:p>
        </p:txBody>
      </p:sp>
    </p:spTree>
    <p:extLst>
      <p:ext uri="{BB962C8B-B14F-4D97-AF65-F5344CB8AC3E}">
        <p14:creationId xmlns:p14="http://schemas.microsoft.com/office/powerpoint/2010/main" val="2536995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pSp>
        <p:nvGrpSpPr>
          <p:cNvPr id="10" name="Grupo 9"/>
          <p:cNvGrpSpPr/>
          <p:nvPr/>
        </p:nvGrpSpPr>
        <p:grpSpPr>
          <a:xfrm>
            <a:off x="479376" y="1579793"/>
            <a:ext cx="2664296" cy="651734"/>
            <a:chOff x="0" y="2665880"/>
            <a:chExt cx="6458900" cy="1031354"/>
          </a:xfrm>
        </p:grpSpPr>
        <p:sp>
          <p:nvSpPr>
            <p:cNvPr id="18" name="Rectángulo redondeado 17"/>
            <p:cNvSpPr/>
            <p:nvPr/>
          </p:nvSpPr>
          <p:spPr>
            <a:xfrm>
              <a:off x="0" y="2665880"/>
              <a:ext cx="5760640" cy="1031354"/>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CuadroTexto 18"/>
            <p:cNvSpPr txBox="1"/>
            <p:nvPr/>
          </p:nvSpPr>
          <p:spPr>
            <a:xfrm>
              <a:off x="50347" y="2716227"/>
              <a:ext cx="6408553" cy="930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defTabSz="1911350">
                <a:lnSpc>
                  <a:spcPct val="90000"/>
                </a:lnSpc>
                <a:spcBef>
                  <a:spcPct val="0"/>
                </a:spcBef>
                <a:spcAft>
                  <a:spcPct val="35000"/>
                </a:spcAft>
              </a:pPr>
              <a:r>
                <a:rPr lang="es-ES" sz="3200" dirty="0"/>
                <a:t>Recursividad</a:t>
              </a:r>
            </a:p>
          </p:txBody>
        </p:sp>
      </p:grpSp>
      <p:sp>
        <p:nvSpPr>
          <p:cNvPr id="3" name="CuadroTexto 2"/>
          <p:cNvSpPr txBox="1"/>
          <p:nvPr/>
        </p:nvSpPr>
        <p:spPr>
          <a:xfrm>
            <a:off x="1312416" y="2492896"/>
            <a:ext cx="9721080" cy="4154984"/>
          </a:xfrm>
          <a:prstGeom prst="rect">
            <a:avLst/>
          </a:prstGeom>
          <a:noFill/>
        </p:spPr>
        <p:txBody>
          <a:bodyPr wrap="square" rtlCol="0">
            <a:spAutoFit/>
          </a:bodyPr>
          <a:lstStyle/>
          <a:p>
            <a:pPr marL="342900" indent="-342900">
              <a:buFont typeface="Wingdings" panose="05000000000000000000" pitchFamily="2" charset="2"/>
              <a:buChar char="ü"/>
            </a:pPr>
            <a:r>
              <a:rPr lang="es-AR" sz="2400" dirty="0"/>
              <a:t>Un algoritmo recursivo es aquel que </a:t>
            </a:r>
            <a:r>
              <a:rPr lang="es-AR" sz="2400" b="1" dirty="0"/>
              <a:t>utiliza una parte de sí mismo </a:t>
            </a:r>
            <a:r>
              <a:rPr lang="es-AR" sz="2400" dirty="0"/>
              <a:t>como solución al problema. </a:t>
            </a:r>
          </a:p>
          <a:p>
            <a:pPr marL="342900" indent="-342900">
              <a:buFont typeface="Wingdings" panose="05000000000000000000" pitchFamily="2" charset="2"/>
              <a:buChar char="ü"/>
            </a:pPr>
            <a:r>
              <a:rPr lang="es-AR" sz="2400" dirty="0"/>
              <a:t>La otra parte generalmente es la </a:t>
            </a:r>
            <a:r>
              <a:rPr lang="es-AR" sz="2400" b="1" dirty="0"/>
              <a:t>solución trivial</a:t>
            </a:r>
            <a:r>
              <a:rPr lang="es-AR" sz="2400" dirty="0"/>
              <a:t>, es decir, aquella cuya solución será siempre conocida.</a:t>
            </a:r>
          </a:p>
          <a:p>
            <a:pPr lvl="8"/>
            <a:r>
              <a:rPr lang="es-ES" sz="2400" b="1" dirty="0"/>
              <a:t>Factorial (x)</a:t>
            </a:r>
          </a:p>
          <a:p>
            <a:pPr lvl="8"/>
            <a:r>
              <a:rPr lang="it-IT" sz="2400" b="1" dirty="0"/>
              <a:t>SI (x == 1 OR x == 0)</a:t>
            </a:r>
          </a:p>
          <a:p>
            <a:pPr lvl="8"/>
            <a:r>
              <a:rPr lang="es-ES" sz="2400" b="1" dirty="0"/>
              <a:t>	ENTONCES:</a:t>
            </a:r>
          </a:p>
          <a:p>
            <a:pPr lvl="8"/>
            <a:r>
              <a:rPr lang="es-ES" sz="2400" b="1" dirty="0"/>
              <a:t>	DEVOLVER 1</a:t>
            </a:r>
          </a:p>
          <a:p>
            <a:pPr lvl="8"/>
            <a:r>
              <a:rPr lang="es-ES" sz="2400" b="1" dirty="0"/>
              <a:t>SINO:</a:t>
            </a:r>
          </a:p>
          <a:p>
            <a:pPr lvl="8"/>
            <a:r>
              <a:rPr lang="es-ES" sz="2400" b="1" dirty="0"/>
              <a:t>	DEVOLVER x * Factorial (x-1)</a:t>
            </a:r>
          </a:p>
          <a:p>
            <a:pPr lvl="8"/>
            <a:r>
              <a:rPr lang="es-ES" sz="2400" b="1" dirty="0"/>
              <a:t>FIN_SI</a:t>
            </a:r>
            <a:endParaRPr lang="es-AR" sz="3200" b="1" dirty="0"/>
          </a:p>
        </p:txBody>
      </p:sp>
      <p:sp>
        <p:nvSpPr>
          <p:cNvPr id="8" name="Título 1"/>
          <p:cNvSpPr txBox="1">
            <a:spLocks/>
          </p:cNvSpPr>
          <p:nvPr/>
        </p:nvSpPr>
        <p:spPr bwMode="auto">
          <a:xfrm>
            <a:off x="1981647" y="837873"/>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3114157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1706156591"/>
              </p:ext>
            </p:extLst>
          </p:nvPr>
        </p:nvGraphicFramePr>
        <p:xfrm>
          <a:off x="4367808" y="2329766"/>
          <a:ext cx="2808312" cy="40527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sp>
        <p:nvSpPr>
          <p:cNvPr id="2" name="CuadroTexto 1"/>
          <p:cNvSpPr txBox="1"/>
          <p:nvPr/>
        </p:nvSpPr>
        <p:spPr>
          <a:xfrm>
            <a:off x="8575326" y="3063466"/>
            <a:ext cx="2818211" cy="2585323"/>
          </a:xfrm>
          <a:prstGeom prst="rect">
            <a:avLst/>
          </a:prstGeom>
          <a:noFill/>
        </p:spPr>
        <p:txBody>
          <a:bodyPr wrap="square" rtlCol="0">
            <a:spAutoFit/>
          </a:bodyPr>
          <a:lstStyle/>
          <a:p>
            <a:pPr>
              <a:lnSpc>
                <a:spcPct val="150000"/>
              </a:lnSpc>
            </a:pPr>
            <a:r>
              <a:rPr lang="es-ES" sz="3600" dirty="0"/>
              <a:t>Operaciones </a:t>
            </a:r>
          </a:p>
          <a:p>
            <a:pPr marL="285750" indent="-285750">
              <a:lnSpc>
                <a:spcPct val="150000"/>
              </a:lnSpc>
              <a:buFont typeface="Wingdings" panose="05000000000000000000" pitchFamily="2" charset="2"/>
              <a:buChar char="ü"/>
            </a:pPr>
            <a:r>
              <a:rPr lang="es-ES" sz="3600" dirty="0"/>
              <a:t>COLOCAR.</a:t>
            </a:r>
          </a:p>
          <a:p>
            <a:pPr marL="285750" indent="-285750">
              <a:lnSpc>
                <a:spcPct val="150000"/>
              </a:lnSpc>
              <a:buFont typeface="Wingdings" panose="05000000000000000000" pitchFamily="2" charset="2"/>
              <a:buChar char="ü"/>
            </a:pPr>
            <a:r>
              <a:rPr lang="es-ES" sz="3600" dirty="0"/>
              <a:t>OBTENER.</a:t>
            </a:r>
          </a:p>
        </p:txBody>
      </p:sp>
      <p:graphicFrame>
        <p:nvGraphicFramePr>
          <p:cNvPr id="4" name="Tabla 3"/>
          <p:cNvGraphicFramePr>
            <a:graphicFrameLocks noGrp="1"/>
          </p:cNvGraphicFramePr>
          <p:nvPr>
            <p:extLst>
              <p:ext uri="{D42A27DB-BD31-4B8C-83A1-F6EECF244321}">
                <p14:modId xmlns:p14="http://schemas.microsoft.com/office/powerpoint/2010/main" val="1929015789"/>
              </p:ext>
            </p:extLst>
          </p:nvPr>
        </p:nvGraphicFramePr>
        <p:xfrm>
          <a:off x="3294916" y="2492896"/>
          <a:ext cx="643868" cy="1188720"/>
        </p:xfrm>
        <a:graphic>
          <a:graphicData uri="http://schemas.openxmlformats.org/drawingml/2006/table">
            <a:tbl>
              <a:tblPr bandRow="1">
                <a:tableStyleId>{8A107856-5554-42FB-B03E-39F5DBC370BA}</a:tableStyleId>
              </a:tblPr>
              <a:tblGrid>
                <a:gridCol w="643868">
                  <a:extLst>
                    <a:ext uri="{9D8B030D-6E8A-4147-A177-3AD203B41FA5}">
                      <a16:colId xmlns:a16="http://schemas.microsoft.com/office/drawing/2014/main" val="2111252096"/>
                    </a:ext>
                  </a:extLst>
                </a:gridCol>
              </a:tblGrid>
              <a:tr h="370840">
                <a:tc>
                  <a:txBody>
                    <a:bodyPr/>
                    <a:lstStyle/>
                    <a:p>
                      <a:pPr algn="ctr"/>
                      <a:r>
                        <a:rPr lang="es-ES" sz="2000" b="1" dirty="0"/>
                        <a:t>3</a:t>
                      </a:r>
                    </a:p>
                  </a:txBody>
                  <a:tcPr/>
                </a:tc>
                <a:extLst>
                  <a:ext uri="{0D108BD9-81ED-4DB2-BD59-A6C34878D82A}">
                    <a16:rowId xmlns:a16="http://schemas.microsoft.com/office/drawing/2014/main" val="1100165331"/>
                  </a:ext>
                </a:extLst>
              </a:tr>
              <a:tr h="370840">
                <a:tc>
                  <a:txBody>
                    <a:bodyPr/>
                    <a:lstStyle/>
                    <a:p>
                      <a:pPr algn="ctr"/>
                      <a:r>
                        <a:rPr lang="es-ES" sz="2000" b="1" dirty="0"/>
                        <a:t>2</a:t>
                      </a:r>
                    </a:p>
                  </a:txBody>
                  <a:tcPr/>
                </a:tc>
                <a:extLst>
                  <a:ext uri="{0D108BD9-81ED-4DB2-BD59-A6C34878D82A}">
                    <a16:rowId xmlns:a16="http://schemas.microsoft.com/office/drawing/2014/main" val="4127997332"/>
                  </a:ext>
                </a:extLst>
              </a:tr>
              <a:tr h="370840">
                <a:tc>
                  <a:txBody>
                    <a:bodyPr/>
                    <a:lstStyle/>
                    <a:p>
                      <a:pPr algn="ctr"/>
                      <a:r>
                        <a:rPr lang="es-ES" sz="2000" b="1" dirty="0"/>
                        <a:t>1</a:t>
                      </a:r>
                    </a:p>
                  </a:txBody>
                  <a:tcPr/>
                </a:tc>
                <a:extLst>
                  <a:ext uri="{0D108BD9-81ED-4DB2-BD59-A6C34878D82A}">
                    <a16:rowId xmlns:a16="http://schemas.microsoft.com/office/drawing/2014/main" val="3340162588"/>
                  </a:ext>
                </a:extLst>
              </a:tr>
            </a:tbl>
          </a:graphicData>
        </a:graphic>
      </p:graphicFrame>
      <p:cxnSp>
        <p:nvCxnSpPr>
          <p:cNvPr id="8" name="Conector recto de flecha 7"/>
          <p:cNvCxnSpPr/>
          <p:nvPr/>
        </p:nvCxnSpPr>
        <p:spPr>
          <a:xfrm>
            <a:off x="2729748" y="2282716"/>
            <a:ext cx="689202" cy="30714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aphicFrame>
        <p:nvGraphicFramePr>
          <p:cNvPr id="10" name="Tabla 9"/>
          <p:cNvGraphicFramePr>
            <a:graphicFrameLocks noGrp="1"/>
          </p:cNvGraphicFramePr>
          <p:nvPr>
            <p:extLst>
              <p:ext uri="{D42A27DB-BD31-4B8C-83A1-F6EECF244321}">
                <p14:modId xmlns:p14="http://schemas.microsoft.com/office/powerpoint/2010/main" val="1551842547"/>
              </p:ext>
            </p:extLst>
          </p:nvPr>
        </p:nvGraphicFramePr>
        <p:xfrm>
          <a:off x="1306201" y="4170708"/>
          <a:ext cx="2847095" cy="396240"/>
        </p:xfrm>
        <a:graphic>
          <a:graphicData uri="http://schemas.openxmlformats.org/drawingml/2006/table">
            <a:tbl>
              <a:tblPr firstRow="1" bandRow="1">
                <a:tableStyleId>{F5AB1C69-6EDB-4FF4-983F-18BD219EF322}</a:tableStyleId>
              </a:tblPr>
              <a:tblGrid>
                <a:gridCol w="569419">
                  <a:extLst>
                    <a:ext uri="{9D8B030D-6E8A-4147-A177-3AD203B41FA5}">
                      <a16:colId xmlns:a16="http://schemas.microsoft.com/office/drawing/2014/main" val="1985092339"/>
                    </a:ext>
                  </a:extLst>
                </a:gridCol>
                <a:gridCol w="569419">
                  <a:extLst>
                    <a:ext uri="{9D8B030D-6E8A-4147-A177-3AD203B41FA5}">
                      <a16:colId xmlns:a16="http://schemas.microsoft.com/office/drawing/2014/main" val="1440030050"/>
                    </a:ext>
                  </a:extLst>
                </a:gridCol>
                <a:gridCol w="569419">
                  <a:extLst>
                    <a:ext uri="{9D8B030D-6E8A-4147-A177-3AD203B41FA5}">
                      <a16:colId xmlns:a16="http://schemas.microsoft.com/office/drawing/2014/main" val="1163542989"/>
                    </a:ext>
                  </a:extLst>
                </a:gridCol>
                <a:gridCol w="569419">
                  <a:extLst>
                    <a:ext uri="{9D8B030D-6E8A-4147-A177-3AD203B41FA5}">
                      <a16:colId xmlns:a16="http://schemas.microsoft.com/office/drawing/2014/main" val="2931322314"/>
                    </a:ext>
                  </a:extLst>
                </a:gridCol>
                <a:gridCol w="569419">
                  <a:extLst>
                    <a:ext uri="{9D8B030D-6E8A-4147-A177-3AD203B41FA5}">
                      <a16:colId xmlns:a16="http://schemas.microsoft.com/office/drawing/2014/main" val="333675160"/>
                    </a:ext>
                  </a:extLst>
                </a:gridCol>
              </a:tblGrid>
              <a:tr h="370840">
                <a:tc>
                  <a:txBody>
                    <a:bodyPr/>
                    <a:lstStyle/>
                    <a:p>
                      <a:pPr algn="ctr"/>
                      <a:r>
                        <a:rPr lang="es-ES" sz="2000" dirty="0">
                          <a:solidFill>
                            <a:schemeClr val="tx1"/>
                          </a:solidFill>
                        </a:rPr>
                        <a:t>1</a:t>
                      </a:r>
                    </a:p>
                  </a:txBody>
                  <a:tcPr/>
                </a:tc>
                <a:tc>
                  <a:txBody>
                    <a:bodyPr/>
                    <a:lstStyle/>
                    <a:p>
                      <a:pPr algn="ctr"/>
                      <a:r>
                        <a:rPr lang="es-ES" sz="2000" dirty="0">
                          <a:solidFill>
                            <a:schemeClr val="tx1"/>
                          </a:solidFill>
                        </a:rPr>
                        <a:t>2</a:t>
                      </a:r>
                    </a:p>
                  </a:txBody>
                  <a:tcPr/>
                </a:tc>
                <a:tc>
                  <a:txBody>
                    <a:bodyPr/>
                    <a:lstStyle/>
                    <a:p>
                      <a:pPr algn="ctr"/>
                      <a:r>
                        <a:rPr lang="es-ES" sz="2000" dirty="0">
                          <a:solidFill>
                            <a:schemeClr val="tx1"/>
                          </a:solidFill>
                        </a:rPr>
                        <a:t>3</a:t>
                      </a:r>
                    </a:p>
                  </a:txBody>
                  <a:tcPr/>
                </a:tc>
                <a:tc>
                  <a:txBody>
                    <a:bodyPr/>
                    <a:lstStyle/>
                    <a:p>
                      <a:pPr algn="ctr"/>
                      <a:r>
                        <a:rPr lang="es-ES" sz="2000" dirty="0">
                          <a:solidFill>
                            <a:schemeClr val="tx1"/>
                          </a:solidFill>
                        </a:rPr>
                        <a:t>4</a:t>
                      </a:r>
                    </a:p>
                  </a:txBody>
                  <a:tcPr/>
                </a:tc>
                <a:tc>
                  <a:txBody>
                    <a:bodyPr/>
                    <a:lstStyle/>
                    <a:p>
                      <a:pPr algn="ctr"/>
                      <a:r>
                        <a:rPr lang="es-ES" sz="2000" dirty="0">
                          <a:solidFill>
                            <a:schemeClr val="tx1"/>
                          </a:solidFill>
                        </a:rPr>
                        <a:t>5</a:t>
                      </a:r>
                    </a:p>
                  </a:txBody>
                  <a:tcPr/>
                </a:tc>
                <a:extLst>
                  <a:ext uri="{0D108BD9-81ED-4DB2-BD59-A6C34878D82A}">
                    <a16:rowId xmlns:a16="http://schemas.microsoft.com/office/drawing/2014/main" val="2615676108"/>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605869399"/>
              </p:ext>
            </p:extLst>
          </p:nvPr>
        </p:nvGraphicFramePr>
        <p:xfrm>
          <a:off x="1319131" y="5684575"/>
          <a:ext cx="2847095" cy="396240"/>
        </p:xfrm>
        <a:graphic>
          <a:graphicData uri="http://schemas.openxmlformats.org/drawingml/2006/table">
            <a:tbl>
              <a:tblPr firstRow="1" bandRow="1">
                <a:tableStyleId>{00A15C55-8517-42AA-B614-E9B94910E393}</a:tableStyleId>
              </a:tblPr>
              <a:tblGrid>
                <a:gridCol w="569419">
                  <a:extLst>
                    <a:ext uri="{9D8B030D-6E8A-4147-A177-3AD203B41FA5}">
                      <a16:colId xmlns:a16="http://schemas.microsoft.com/office/drawing/2014/main" val="1985092339"/>
                    </a:ext>
                  </a:extLst>
                </a:gridCol>
                <a:gridCol w="569419">
                  <a:extLst>
                    <a:ext uri="{9D8B030D-6E8A-4147-A177-3AD203B41FA5}">
                      <a16:colId xmlns:a16="http://schemas.microsoft.com/office/drawing/2014/main" val="1440030050"/>
                    </a:ext>
                  </a:extLst>
                </a:gridCol>
                <a:gridCol w="569419">
                  <a:extLst>
                    <a:ext uri="{9D8B030D-6E8A-4147-A177-3AD203B41FA5}">
                      <a16:colId xmlns:a16="http://schemas.microsoft.com/office/drawing/2014/main" val="1163542989"/>
                    </a:ext>
                  </a:extLst>
                </a:gridCol>
                <a:gridCol w="569419">
                  <a:extLst>
                    <a:ext uri="{9D8B030D-6E8A-4147-A177-3AD203B41FA5}">
                      <a16:colId xmlns:a16="http://schemas.microsoft.com/office/drawing/2014/main" val="2931322314"/>
                    </a:ext>
                  </a:extLst>
                </a:gridCol>
                <a:gridCol w="569419">
                  <a:extLst>
                    <a:ext uri="{9D8B030D-6E8A-4147-A177-3AD203B41FA5}">
                      <a16:colId xmlns:a16="http://schemas.microsoft.com/office/drawing/2014/main" val="333675160"/>
                    </a:ext>
                  </a:extLst>
                </a:gridCol>
              </a:tblGrid>
              <a:tr h="370840">
                <a:tc>
                  <a:txBody>
                    <a:bodyPr/>
                    <a:lstStyle/>
                    <a:p>
                      <a:pPr algn="ctr"/>
                      <a:r>
                        <a:rPr lang="es-ES" sz="2000" dirty="0">
                          <a:solidFill>
                            <a:schemeClr val="tx1"/>
                          </a:solidFill>
                        </a:rPr>
                        <a:t>a</a:t>
                      </a:r>
                    </a:p>
                  </a:txBody>
                  <a:tcPr/>
                </a:tc>
                <a:tc>
                  <a:txBody>
                    <a:bodyPr/>
                    <a:lstStyle/>
                    <a:p>
                      <a:pPr algn="ctr"/>
                      <a:r>
                        <a:rPr lang="es-ES" sz="2000" dirty="0">
                          <a:solidFill>
                            <a:schemeClr val="tx1"/>
                          </a:solidFill>
                        </a:rPr>
                        <a:t>b</a:t>
                      </a:r>
                    </a:p>
                  </a:txBody>
                  <a:tcPr/>
                </a:tc>
                <a:tc>
                  <a:txBody>
                    <a:bodyPr/>
                    <a:lstStyle/>
                    <a:p>
                      <a:pPr algn="ctr"/>
                      <a:r>
                        <a:rPr lang="es-ES" sz="2000" dirty="0">
                          <a:solidFill>
                            <a:schemeClr val="tx1"/>
                          </a:solidFill>
                        </a:rPr>
                        <a:t>c</a:t>
                      </a:r>
                    </a:p>
                  </a:txBody>
                  <a:tcPr/>
                </a:tc>
                <a:tc>
                  <a:txBody>
                    <a:bodyPr/>
                    <a:lstStyle/>
                    <a:p>
                      <a:pPr algn="ctr"/>
                      <a:r>
                        <a:rPr lang="es-ES" sz="2000" dirty="0">
                          <a:solidFill>
                            <a:schemeClr val="tx1"/>
                          </a:solidFill>
                        </a:rPr>
                        <a:t>d</a:t>
                      </a:r>
                    </a:p>
                  </a:txBody>
                  <a:tcPr/>
                </a:tc>
                <a:tc>
                  <a:txBody>
                    <a:bodyPr/>
                    <a:lstStyle/>
                    <a:p>
                      <a:pPr algn="ctr"/>
                      <a:r>
                        <a:rPr lang="es-ES" sz="2000" dirty="0">
                          <a:solidFill>
                            <a:schemeClr val="tx1"/>
                          </a:solidFill>
                        </a:rPr>
                        <a:t>e</a:t>
                      </a:r>
                    </a:p>
                  </a:txBody>
                  <a:tcPr/>
                </a:tc>
                <a:extLst>
                  <a:ext uri="{0D108BD9-81ED-4DB2-BD59-A6C34878D82A}">
                    <a16:rowId xmlns:a16="http://schemas.microsoft.com/office/drawing/2014/main" val="2615676108"/>
                  </a:ext>
                </a:extLst>
              </a:tr>
            </a:tbl>
          </a:graphicData>
        </a:graphic>
      </p:graphicFrame>
      <p:cxnSp>
        <p:nvCxnSpPr>
          <p:cNvPr id="12" name="Conector recto de flecha 11"/>
          <p:cNvCxnSpPr/>
          <p:nvPr/>
        </p:nvCxnSpPr>
        <p:spPr>
          <a:xfrm>
            <a:off x="974530" y="3844796"/>
            <a:ext cx="689202" cy="307146"/>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graphicFrame>
        <p:nvGraphicFramePr>
          <p:cNvPr id="13" name="Tabla 12"/>
          <p:cNvGraphicFramePr>
            <a:graphicFrameLocks noGrp="1"/>
          </p:cNvGraphicFramePr>
          <p:nvPr>
            <p:extLst>
              <p:ext uri="{D42A27DB-BD31-4B8C-83A1-F6EECF244321}">
                <p14:modId xmlns:p14="http://schemas.microsoft.com/office/powerpoint/2010/main" val="824518309"/>
              </p:ext>
            </p:extLst>
          </p:nvPr>
        </p:nvGraphicFramePr>
        <p:xfrm>
          <a:off x="1306200" y="6105749"/>
          <a:ext cx="2847095" cy="396240"/>
        </p:xfrm>
        <a:graphic>
          <a:graphicData uri="http://schemas.openxmlformats.org/drawingml/2006/table">
            <a:tbl>
              <a:tblPr firstRow="1" bandRow="1">
                <a:tableStyleId>{00A15C55-8517-42AA-B614-E9B94910E393}</a:tableStyleId>
              </a:tblPr>
              <a:tblGrid>
                <a:gridCol w="569419">
                  <a:extLst>
                    <a:ext uri="{9D8B030D-6E8A-4147-A177-3AD203B41FA5}">
                      <a16:colId xmlns:a16="http://schemas.microsoft.com/office/drawing/2014/main" val="1985092339"/>
                    </a:ext>
                  </a:extLst>
                </a:gridCol>
                <a:gridCol w="569419">
                  <a:extLst>
                    <a:ext uri="{9D8B030D-6E8A-4147-A177-3AD203B41FA5}">
                      <a16:colId xmlns:a16="http://schemas.microsoft.com/office/drawing/2014/main" val="1440030050"/>
                    </a:ext>
                  </a:extLst>
                </a:gridCol>
                <a:gridCol w="569419">
                  <a:extLst>
                    <a:ext uri="{9D8B030D-6E8A-4147-A177-3AD203B41FA5}">
                      <a16:colId xmlns:a16="http://schemas.microsoft.com/office/drawing/2014/main" val="1163542989"/>
                    </a:ext>
                  </a:extLst>
                </a:gridCol>
                <a:gridCol w="569419">
                  <a:extLst>
                    <a:ext uri="{9D8B030D-6E8A-4147-A177-3AD203B41FA5}">
                      <a16:colId xmlns:a16="http://schemas.microsoft.com/office/drawing/2014/main" val="2931322314"/>
                    </a:ext>
                  </a:extLst>
                </a:gridCol>
                <a:gridCol w="569419">
                  <a:extLst>
                    <a:ext uri="{9D8B030D-6E8A-4147-A177-3AD203B41FA5}">
                      <a16:colId xmlns:a16="http://schemas.microsoft.com/office/drawing/2014/main" val="333675160"/>
                    </a:ext>
                  </a:extLst>
                </a:gridCol>
              </a:tblGrid>
              <a:tr h="370840">
                <a:tc>
                  <a:txBody>
                    <a:bodyPr/>
                    <a:lstStyle/>
                    <a:p>
                      <a:pPr algn="ctr"/>
                      <a:r>
                        <a:rPr lang="es-ES" sz="2000" dirty="0">
                          <a:solidFill>
                            <a:schemeClr val="tx1"/>
                          </a:solidFill>
                        </a:rPr>
                        <a:t>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5676108"/>
                  </a:ext>
                </a:extLst>
              </a:tr>
            </a:tbl>
          </a:graphicData>
        </a:graphic>
      </p:graphicFrame>
    </p:spTree>
    <p:extLst>
      <p:ext uri="{BB962C8B-B14F-4D97-AF65-F5344CB8AC3E}">
        <p14:creationId xmlns:p14="http://schemas.microsoft.com/office/powerpoint/2010/main" val="3863150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sp>
        <p:nvSpPr>
          <p:cNvPr id="2" name="CuadroTexto 1"/>
          <p:cNvSpPr txBox="1"/>
          <p:nvPr/>
        </p:nvSpPr>
        <p:spPr>
          <a:xfrm>
            <a:off x="4871864" y="2261328"/>
            <a:ext cx="6848357" cy="4247317"/>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s-AR" sz="2400" dirty="0"/>
              <a:t>Lista = </a:t>
            </a:r>
            <a:r>
              <a:rPr lang="es-AR" sz="2400" dirty="0" err="1"/>
              <a:t>Array</a:t>
            </a:r>
            <a:endParaRPr lang="es-AR" sz="2400" dirty="0"/>
          </a:p>
          <a:p>
            <a:pPr marL="285750" indent="-285750">
              <a:lnSpc>
                <a:spcPct val="150000"/>
              </a:lnSpc>
              <a:buFont typeface="Wingdings" panose="05000000000000000000" pitchFamily="2" charset="2"/>
              <a:buChar char="ü"/>
            </a:pPr>
            <a:r>
              <a:rPr lang="es-AR" sz="2400" dirty="0"/>
              <a:t>Los elementos de una lista deben ser del mismo tipo de dato. </a:t>
            </a:r>
          </a:p>
          <a:p>
            <a:pPr marL="285750" indent="-285750">
              <a:lnSpc>
                <a:spcPct val="150000"/>
              </a:lnSpc>
              <a:buFont typeface="Wingdings" panose="05000000000000000000" pitchFamily="2" charset="2"/>
              <a:buChar char="ü"/>
            </a:pPr>
            <a:r>
              <a:rPr lang="es-AR" sz="2400" dirty="0"/>
              <a:t>Zero-</a:t>
            </a:r>
            <a:r>
              <a:rPr lang="es-AR" sz="2400" dirty="0" err="1"/>
              <a:t>based</a:t>
            </a:r>
            <a:r>
              <a:rPr lang="es-AR" sz="2400" dirty="0"/>
              <a:t> -&gt; Índices</a:t>
            </a:r>
          </a:p>
          <a:p>
            <a:pPr marL="285750" indent="-285750">
              <a:lnSpc>
                <a:spcPct val="150000"/>
              </a:lnSpc>
              <a:buFont typeface="Wingdings" panose="05000000000000000000" pitchFamily="2" charset="2"/>
              <a:buChar char="ü"/>
            </a:pPr>
            <a:r>
              <a:rPr lang="es-AR" sz="2400" dirty="0"/>
              <a:t>La cantidad de elementos total = </a:t>
            </a:r>
            <a:r>
              <a:rPr lang="es-AR" sz="2400" dirty="0" err="1"/>
              <a:t>Length</a:t>
            </a:r>
            <a:r>
              <a:rPr lang="es-AR" sz="2400" dirty="0"/>
              <a:t> será igual al número del último elemento más 1. </a:t>
            </a:r>
          </a:p>
          <a:p>
            <a:pPr>
              <a:lnSpc>
                <a:spcPct val="150000"/>
              </a:lnSpc>
            </a:pPr>
            <a:endParaRPr lang="es-ES" sz="3600" dirty="0"/>
          </a:p>
        </p:txBody>
      </p:sp>
      <p:graphicFrame>
        <p:nvGraphicFramePr>
          <p:cNvPr id="11" name="Tabla 10"/>
          <p:cNvGraphicFramePr>
            <a:graphicFrameLocks noGrp="1"/>
          </p:cNvGraphicFramePr>
          <p:nvPr>
            <p:extLst>
              <p:ext uri="{D42A27DB-BD31-4B8C-83A1-F6EECF244321}">
                <p14:modId xmlns:p14="http://schemas.microsoft.com/office/powerpoint/2010/main" val="4085495423"/>
              </p:ext>
            </p:extLst>
          </p:nvPr>
        </p:nvGraphicFramePr>
        <p:xfrm>
          <a:off x="623392" y="3316946"/>
          <a:ext cx="3524710" cy="502118"/>
        </p:xfrm>
        <a:graphic>
          <a:graphicData uri="http://schemas.openxmlformats.org/drawingml/2006/table">
            <a:tbl>
              <a:tblPr firstRow="1" bandRow="1">
                <a:tableStyleId>{00A15C55-8517-42AA-B614-E9B94910E393}</a:tableStyleId>
              </a:tblPr>
              <a:tblGrid>
                <a:gridCol w="704942">
                  <a:extLst>
                    <a:ext uri="{9D8B030D-6E8A-4147-A177-3AD203B41FA5}">
                      <a16:colId xmlns:a16="http://schemas.microsoft.com/office/drawing/2014/main" val="1985092339"/>
                    </a:ext>
                  </a:extLst>
                </a:gridCol>
                <a:gridCol w="704942">
                  <a:extLst>
                    <a:ext uri="{9D8B030D-6E8A-4147-A177-3AD203B41FA5}">
                      <a16:colId xmlns:a16="http://schemas.microsoft.com/office/drawing/2014/main" val="1440030050"/>
                    </a:ext>
                  </a:extLst>
                </a:gridCol>
                <a:gridCol w="704942">
                  <a:extLst>
                    <a:ext uri="{9D8B030D-6E8A-4147-A177-3AD203B41FA5}">
                      <a16:colId xmlns:a16="http://schemas.microsoft.com/office/drawing/2014/main" val="1163542989"/>
                    </a:ext>
                  </a:extLst>
                </a:gridCol>
                <a:gridCol w="704942">
                  <a:extLst>
                    <a:ext uri="{9D8B030D-6E8A-4147-A177-3AD203B41FA5}">
                      <a16:colId xmlns:a16="http://schemas.microsoft.com/office/drawing/2014/main" val="2931322314"/>
                    </a:ext>
                  </a:extLst>
                </a:gridCol>
                <a:gridCol w="704942">
                  <a:extLst>
                    <a:ext uri="{9D8B030D-6E8A-4147-A177-3AD203B41FA5}">
                      <a16:colId xmlns:a16="http://schemas.microsoft.com/office/drawing/2014/main" val="333675160"/>
                    </a:ext>
                  </a:extLst>
                </a:gridCol>
              </a:tblGrid>
              <a:tr h="502118">
                <a:tc>
                  <a:txBody>
                    <a:bodyPr/>
                    <a:lstStyle/>
                    <a:p>
                      <a:pPr algn="ctr"/>
                      <a:r>
                        <a:rPr lang="es-ES" sz="2400" dirty="0">
                          <a:solidFill>
                            <a:schemeClr val="tx1"/>
                          </a:solidFill>
                        </a:rPr>
                        <a:t>a</a:t>
                      </a:r>
                    </a:p>
                  </a:txBody>
                  <a:tcPr/>
                </a:tc>
                <a:tc>
                  <a:txBody>
                    <a:bodyPr/>
                    <a:lstStyle/>
                    <a:p>
                      <a:pPr algn="ctr"/>
                      <a:r>
                        <a:rPr lang="es-ES" sz="2400" dirty="0">
                          <a:solidFill>
                            <a:schemeClr val="tx1"/>
                          </a:solidFill>
                        </a:rPr>
                        <a:t>b</a:t>
                      </a:r>
                    </a:p>
                  </a:txBody>
                  <a:tcPr/>
                </a:tc>
                <a:tc>
                  <a:txBody>
                    <a:bodyPr/>
                    <a:lstStyle/>
                    <a:p>
                      <a:pPr algn="ctr"/>
                      <a:r>
                        <a:rPr lang="es-ES" sz="2400" dirty="0">
                          <a:solidFill>
                            <a:schemeClr val="tx1"/>
                          </a:solidFill>
                        </a:rPr>
                        <a:t>c</a:t>
                      </a:r>
                    </a:p>
                  </a:txBody>
                  <a:tcPr/>
                </a:tc>
                <a:tc>
                  <a:txBody>
                    <a:bodyPr/>
                    <a:lstStyle/>
                    <a:p>
                      <a:pPr algn="ctr"/>
                      <a:r>
                        <a:rPr lang="es-ES" sz="2400" dirty="0">
                          <a:solidFill>
                            <a:schemeClr val="tx1"/>
                          </a:solidFill>
                        </a:rPr>
                        <a:t>d</a:t>
                      </a:r>
                    </a:p>
                  </a:txBody>
                  <a:tcPr/>
                </a:tc>
                <a:tc>
                  <a:txBody>
                    <a:bodyPr/>
                    <a:lstStyle/>
                    <a:p>
                      <a:pPr algn="ctr"/>
                      <a:r>
                        <a:rPr lang="es-ES" sz="2400" dirty="0">
                          <a:solidFill>
                            <a:schemeClr val="tx1"/>
                          </a:solidFill>
                        </a:rPr>
                        <a:t>e</a:t>
                      </a:r>
                    </a:p>
                  </a:txBody>
                  <a:tcPr/>
                </a:tc>
                <a:extLst>
                  <a:ext uri="{0D108BD9-81ED-4DB2-BD59-A6C34878D82A}">
                    <a16:rowId xmlns:a16="http://schemas.microsoft.com/office/drawing/2014/main" val="2615676108"/>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845379779"/>
              </p:ext>
            </p:extLst>
          </p:nvPr>
        </p:nvGraphicFramePr>
        <p:xfrm>
          <a:off x="610461" y="3738120"/>
          <a:ext cx="3524710" cy="502118"/>
        </p:xfrm>
        <a:graphic>
          <a:graphicData uri="http://schemas.openxmlformats.org/drawingml/2006/table">
            <a:tbl>
              <a:tblPr firstRow="1" bandRow="1">
                <a:tableStyleId>{00A15C55-8517-42AA-B614-E9B94910E393}</a:tableStyleId>
              </a:tblPr>
              <a:tblGrid>
                <a:gridCol w="704942">
                  <a:extLst>
                    <a:ext uri="{9D8B030D-6E8A-4147-A177-3AD203B41FA5}">
                      <a16:colId xmlns:a16="http://schemas.microsoft.com/office/drawing/2014/main" val="1985092339"/>
                    </a:ext>
                  </a:extLst>
                </a:gridCol>
                <a:gridCol w="704942">
                  <a:extLst>
                    <a:ext uri="{9D8B030D-6E8A-4147-A177-3AD203B41FA5}">
                      <a16:colId xmlns:a16="http://schemas.microsoft.com/office/drawing/2014/main" val="1440030050"/>
                    </a:ext>
                  </a:extLst>
                </a:gridCol>
                <a:gridCol w="704942">
                  <a:extLst>
                    <a:ext uri="{9D8B030D-6E8A-4147-A177-3AD203B41FA5}">
                      <a16:colId xmlns:a16="http://schemas.microsoft.com/office/drawing/2014/main" val="1163542989"/>
                    </a:ext>
                  </a:extLst>
                </a:gridCol>
                <a:gridCol w="704942">
                  <a:extLst>
                    <a:ext uri="{9D8B030D-6E8A-4147-A177-3AD203B41FA5}">
                      <a16:colId xmlns:a16="http://schemas.microsoft.com/office/drawing/2014/main" val="2931322314"/>
                    </a:ext>
                  </a:extLst>
                </a:gridCol>
                <a:gridCol w="704942">
                  <a:extLst>
                    <a:ext uri="{9D8B030D-6E8A-4147-A177-3AD203B41FA5}">
                      <a16:colId xmlns:a16="http://schemas.microsoft.com/office/drawing/2014/main" val="333675160"/>
                    </a:ext>
                  </a:extLst>
                </a:gridCol>
              </a:tblGrid>
              <a:tr h="502118">
                <a:tc>
                  <a:txBody>
                    <a:bodyPr/>
                    <a:lstStyle/>
                    <a:p>
                      <a:pPr algn="ctr"/>
                      <a:r>
                        <a:rPr lang="es-ES" sz="2000" dirty="0">
                          <a:solidFill>
                            <a:schemeClr val="tx1"/>
                          </a:solidFill>
                        </a:rPr>
                        <a:t>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s-ES" sz="2000" dirty="0">
                          <a:solidFill>
                            <a:schemeClr val="tx1"/>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5676108"/>
                  </a:ext>
                </a:extLst>
              </a:tr>
            </a:tbl>
          </a:graphicData>
        </a:graphic>
      </p:graphicFrame>
      <p:grpSp>
        <p:nvGrpSpPr>
          <p:cNvPr id="17" name="Grupo 16"/>
          <p:cNvGrpSpPr/>
          <p:nvPr/>
        </p:nvGrpSpPr>
        <p:grpSpPr>
          <a:xfrm>
            <a:off x="623392" y="2305120"/>
            <a:ext cx="1656184" cy="547815"/>
            <a:chOff x="0" y="2799732"/>
            <a:chExt cx="2808312" cy="1247220"/>
          </a:xfrm>
        </p:grpSpPr>
        <p:sp>
          <p:nvSpPr>
            <p:cNvPr id="18" name="Rectángulo redondeado 17"/>
            <p:cNvSpPr/>
            <p:nvPr/>
          </p:nvSpPr>
          <p:spPr>
            <a:xfrm>
              <a:off x="0" y="2799732"/>
              <a:ext cx="2808312" cy="12472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CuadroTexto 18"/>
            <p:cNvSpPr txBox="1"/>
            <p:nvPr/>
          </p:nvSpPr>
          <p:spPr>
            <a:xfrm>
              <a:off x="60884" y="286061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Listas</a:t>
              </a:r>
              <a:endParaRPr lang="es-ES" sz="3200" kern="1200" dirty="0"/>
            </a:p>
          </p:txBody>
        </p:sp>
      </p:grpSp>
      <p:sp>
        <p:nvSpPr>
          <p:cNvPr id="6" name="CuadroTexto 5"/>
          <p:cNvSpPr txBox="1"/>
          <p:nvPr/>
        </p:nvSpPr>
        <p:spPr>
          <a:xfrm>
            <a:off x="680379" y="4900343"/>
            <a:ext cx="2602536" cy="400110"/>
          </a:xfrm>
          <a:prstGeom prst="rect">
            <a:avLst/>
          </a:prstGeom>
          <a:noFill/>
        </p:spPr>
        <p:txBody>
          <a:bodyPr wrap="square" rtlCol="0">
            <a:spAutoFit/>
          </a:bodyPr>
          <a:lstStyle/>
          <a:p>
            <a:r>
              <a:rPr lang="es-ES" sz="2000" b="1" dirty="0"/>
              <a:t>Longitud = </a:t>
            </a:r>
            <a:r>
              <a:rPr lang="es-ES" sz="2000" b="1" dirty="0" err="1"/>
              <a:t>Length</a:t>
            </a:r>
            <a:r>
              <a:rPr lang="es-ES" sz="2000" b="1" dirty="0"/>
              <a:t>= 5</a:t>
            </a:r>
          </a:p>
        </p:txBody>
      </p:sp>
    </p:spTree>
    <p:extLst>
      <p:ext uri="{BB962C8B-B14F-4D97-AF65-F5344CB8AC3E}">
        <p14:creationId xmlns:p14="http://schemas.microsoft.com/office/powerpoint/2010/main" val="409151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7" name="Grupo 16"/>
          <p:cNvGrpSpPr/>
          <p:nvPr/>
        </p:nvGrpSpPr>
        <p:grpSpPr>
          <a:xfrm>
            <a:off x="623392" y="2305120"/>
            <a:ext cx="1656184" cy="547815"/>
            <a:chOff x="0" y="2799732"/>
            <a:chExt cx="2808312" cy="1247220"/>
          </a:xfrm>
        </p:grpSpPr>
        <p:sp>
          <p:nvSpPr>
            <p:cNvPr id="18" name="Rectángulo redondeado 17"/>
            <p:cNvSpPr/>
            <p:nvPr/>
          </p:nvSpPr>
          <p:spPr>
            <a:xfrm>
              <a:off x="0" y="2799732"/>
              <a:ext cx="2808312" cy="12472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CuadroTexto 18"/>
            <p:cNvSpPr txBox="1"/>
            <p:nvPr/>
          </p:nvSpPr>
          <p:spPr>
            <a:xfrm>
              <a:off x="60884" y="286061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Listas</a:t>
              </a:r>
              <a:endParaRPr lang="es-ES" sz="3200" kern="1200" dirty="0"/>
            </a:p>
          </p:txBody>
        </p:sp>
      </p:grpSp>
      <p:sp>
        <p:nvSpPr>
          <p:cNvPr id="6" name="CuadroTexto 5"/>
          <p:cNvSpPr txBox="1"/>
          <p:nvPr/>
        </p:nvSpPr>
        <p:spPr>
          <a:xfrm>
            <a:off x="8040216" y="2063118"/>
            <a:ext cx="2602536" cy="400110"/>
          </a:xfrm>
          <a:prstGeom prst="rect">
            <a:avLst/>
          </a:prstGeom>
          <a:noFill/>
        </p:spPr>
        <p:txBody>
          <a:bodyPr wrap="square" rtlCol="0">
            <a:spAutoFit/>
          </a:bodyPr>
          <a:lstStyle/>
          <a:p>
            <a:r>
              <a:rPr lang="es-ES" sz="2000" b="1" dirty="0"/>
              <a:t>Longitud = </a:t>
            </a:r>
            <a:r>
              <a:rPr lang="es-ES" sz="2000" b="1" dirty="0" err="1"/>
              <a:t>Length</a:t>
            </a:r>
            <a:r>
              <a:rPr lang="es-ES" sz="2000" b="1" dirty="0"/>
              <a:t>= 7</a:t>
            </a:r>
          </a:p>
        </p:txBody>
      </p:sp>
      <p:pic>
        <p:nvPicPr>
          <p:cNvPr id="4" name="Imagen 3"/>
          <p:cNvPicPr>
            <a:picLocks noChangeAspect="1"/>
          </p:cNvPicPr>
          <p:nvPr/>
        </p:nvPicPr>
        <p:blipFill rotWithShape="1">
          <a:blip r:embed="rId8"/>
          <a:srcRect t="19647" r="50400"/>
          <a:stretch/>
        </p:blipFill>
        <p:spPr>
          <a:xfrm>
            <a:off x="2423592" y="2579027"/>
            <a:ext cx="7951637" cy="1560906"/>
          </a:xfrm>
          <a:prstGeom prst="rect">
            <a:avLst/>
          </a:prstGeom>
        </p:spPr>
      </p:pic>
      <p:sp>
        <p:nvSpPr>
          <p:cNvPr id="7" name="CuadroTexto 6"/>
          <p:cNvSpPr txBox="1"/>
          <p:nvPr/>
        </p:nvSpPr>
        <p:spPr>
          <a:xfrm>
            <a:off x="407368" y="4255732"/>
            <a:ext cx="5412921" cy="2308324"/>
          </a:xfrm>
          <a:prstGeom prst="rect">
            <a:avLst/>
          </a:prstGeom>
          <a:noFill/>
        </p:spPr>
        <p:txBody>
          <a:bodyPr wrap="square" rtlCol="0">
            <a:spAutoFit/>
          </a:bodyPr>
          <a:lstStyle/>
          <a:p>
            <a:r>
              <a:rPr lang="es-ES" sz="2400" b="1" dirty="0"/>
              <a:t>INICIO</a:t>
            </a:r>
          </a:p>
          <a:p>
            <a:r>
              <a:rPr lang="es-ES" sz="2400" b="1" dirty="0"/>
              <a:t>LISTA </a:t>
            </a:r>
            <a:r>
              <a:rPr lang="es-ES" sz="2400" b="1" dirty="0" err="1"/>
              <a:t>mesesDelPrimerSemestre</a:t>
            </a:r>
            <a:endParaRPr lang="es-ES" sz="2400" b="1" dirty="0"/>
          </a:p>
          <a:p>
            <a:r>
              <a:rPr lang="es-AR" sz="2400" b="1" dirty="0"/>
              <a:t>OBTENER(</a:t>
            </a:r>
            <a:r>
              <a:rPr lang="es-AR" sz="2400" b="1" dirty="0" err="1"/>
              <a:t>mesesDelAño</a:t>
            </a:r>
            <a:r>
              <a:rPr lang="es-AR" sz="2400" b="1" dirty="0"/>
              <a:t>, 0) -&gt; ENERO</a:t>
            </a:r>
          </a:p>
          <a:p>
            <a:r>
              <a:rPr lang="es-AR" sz="2400" b="1" dirty="0"/>
              <a:t>OBTENER(</a:t>
            </a:r>
            <a:r>
              <a:rPr lang="es-AR" sz="2400" b="1" dirty="0" err="1"/>
              <a:t>mesesDelAño</a:t>
            </a:r>
            <a:r>
              <a:rPr lang="es-AR" sz="2400" b="1" dirty="0"/>
              <a:t>, 6)-&gt; JULIO </a:t>
            </a:r>
            <a:r>
              <a:rPr lang="es-AR" sz="2400" b="1" dirty="0">
                <a:solidFill>
                  <a:srgbClr val="C00000"/>
                </a:solidFill>
              </a:rPr>
              <a:t>OBTENER(</a:t>
            </a:r>
            <a:r>
              <a:rPr lang="es-AR" sz="2400" b="1" dirty="0" err="1">
                <a:solidFill>
                  <a:srgbClr val="C00000"/>
                </a:solidFill>
              </a:rPr>
              <a:t>mesesDelAño</a:t>
            </a:r>
            <a:r>
              <a:rPr lang="es-AR" sz="2400" b="1" dirty="0">
                <a:solidFill>
                  <a:srgbClr val="C00000"/>
                </a:solidFill>
              </a:rPr>
              <a:t>, 12)  -&gt; ERROR</a:t>
            </a:r>
          </a:p>
          <a:p>
            <a:r>
              <a:rPr lang="es-ES" sz="2400" b="1" dirty="0"/>
              <a:t>FIN</a:t>
            </a:r>
          </a:p>
        </p:txBody>
      </p:sp>
      <p:sp>
        <p:nvSpPr>
          <p:cNvPr id="14" name="CuadroTexto 13"/>
          <p:cNvSpPr txBox="1"/>
          <p:nvPr/>
        </p:nvSpPr>
        <p:spPr>
          <a:xfrm>
            <a:off x="5850132" y="4255732"/>
            <a:ext cx="6396353" cy="2308324"/>
          </a:xfrm>
          <a:prstGeom prst="rect">
            <a:avLst/>
          </a:prstGeom>
          <a:noFill/>
        </p:spPr>
        <p:txBody>
          <a:bodyPr wrap="square" rtlCol="0">
            <a:spAutoFit/>
          </a:bodyPr>
          <a:lstStyle>
            <a:defPPr>
              <a:defRPr lang="es-AR"/>
            </a:defPPr>
            <a:lvl1pPr>
              <a:defRPr sz="2000" b="1"/>
            </a:lvl1pPr>
          </a:lstStyle>
          <a:p>
            <a:r>
              <a:rPr lang="es-ES" sz="2400" dirty="0"/>
              <a:t>INICIO</a:t>
            </a:r>
          </a:p>
          <a:p>
            <a:r>
              <a:rPr lang="es-ES" sz="2400" dirty="0"/>
              <a:t>LISTA </a:t>
            </a:r>
            <a:r>
              <a:rPr lang="es-ES" sz="2400" dirty="0" err="1"/>
              <a:t>mesesDelAño</a:t>
            </a:r>
            <a:endParaRPr lang="es-ES" sz="2400" dirty="0"/>
          </a:p>
          <a:p>
            <a:r>
              <a:rPr lang="es-AR" sz="2400" dirty="0"/>
              <a:t>COLOCAR(</a:t>
            </a:r>
            <a:r>
              <a:rPr lang="es-AR" sz="2400" dirty="0" err="1"/>
              <a:t>mesesDelAño</a:t>
            </a:r>
            <a:r>
              <a:rPr lang="es-AR" sz="2400" dirty="0"/>
              <a:t>, 0, “enero”) COLOCAR(</a:t>
            </a:r>
            <a:r>
              <a:rPr lang="es-AR" sz="2400" dirty="0" err="1"/>
              <a:t>mesesDelAño</a:t>
            </a:r>
            <a:r>
              <a:rPr lang="es-AR" sz="2400" dirty="0"/>
              <a:t>, 3, “abril”) </a:t>
            </a:r>
          </a:p>
          <a:p>
            <a:r>
              <a:rPr lang="es-AR" sz="2400" dirty="0">
                <a:solidFill>
                  <a:srgbClr val="C00000"/>
                </a:solidFill>
              </a:rPr>
              <a:t>COLOCAR(</a:t>
            </a:r>
            <a:r>
              <a:rPr lang="es-AR" sz="2400" dirty="0" err="1">
                <a:solidFill>
                  <a:srgbClr val="C00000"/>
                </a:solidFill>
              </a:rPr>
              <a:t>mesesDelAño</a:t>
            </a:r>
            <a:r>
              <a:rPr lang="es-AR" sz="2400" dirty="0">
                <a:solidFill>
                  <a:srgbClr val="C00000"/>
                </a:solidFill>
              </a:rPr>
              <a:t>, 7, “agosto”) -&gt; ERROR</a:t>
            </a:r>
          </a:p>
          <a:p>
            <a:r>
              <a:rPr lang="es-ES" sz="2400" dirty="0"/>
              <a:t>FIN</a:t>
            </a:r>
          </a:p>
        </p:txBody>
      </p:sp>
    </p:spTree>
    <p:extLst>
      <p:ext uri="{BB962C8B-B14F-4D97-AF65-F5344CB8AC3E}">
        <p14:creationId xmlns:p14="http://schemas.microsoft.com/office/powerpoint/2010/main" val="377906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2" name="Grupo 11"/>
          <p:cNvGrpSpPr/>
          <p:nvPr/>
        </p:nvGrpSpPr>
        <p:grpSpPr>
          <a:xfrm>
            <a:off x="659926" y="2364958"/>
            <a:ext cx="1332148" cy="543907"/>
            <a:chOff x="0" y="5772"/>
            <a:chExt cx="2808312" cy="1247220"/>
          </a:xfrm>
        </p:grpSpPr>
        <p:sp>
          <p:nvSpPr>
            <p:cNvPr id="13" name="Rectángulo redondeado 12"/>
            <p:cNvSpPr/>
            <p:nvPr/>
          </p:nvSpPr>
          <p:spPr>
            <a:xfrm>
              <a:off x="0" y="5772"/>
              <a:ext cx="2808312" cy="12472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CuadroTexto 14"/>
            <p:cNvSpPr txBox="1"/>
            <p:nvPr/>
          </p:nvSpPr>
          <p:spPr>
            <a:xfrm>
              <a:off x="60884" y="6665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Pilas</a:t>
              </a:r>
              <a:endParaRPr lang="es-ES" sz="3200" kern="1200" dirty="0"/>
            </a:p>
          </p:txBody>
        </p:sp>
      </p:grpSp>
      <p:sp>
        <p:nvSpPr>
          <p:cNvPr id="22" name="CuadroTexto 21"/>
          <p:cNvSpPr txBox="1"/>
          <p:nvPr/>
        </p:nvSpPr>
        <p:spPr>
          <a:xfrm>
            <a:off x="2999656" y="2571874"/>
            <a:ext cx="8474676" cy="3416320"/>
          </a:xfrm>
          <a:prstGeom prst="rect">
            <a:avLst/>
          </a:prstGeom>
          <a:noFill/>
        </p:spPr>
        <p:txBody>
          <a:bodyPr wrap="square" rtlCol="0">
            <a:spAutoFit/>
          </a:bodyPr>
          <a:lstStyle/>
          <a:p>
            <a:pPr marL="285750" indent="-285750">
              <a:buFont typeface="Wingdings" panose="05000000000000000000" pitchFamily="2" charset="2"/>
              <a:buChar char="ü"/>
            </a:pPr>
            <a:r>
              <a:rPr lang="es-AR" sz="2400" dirty="0"/>
              <a:t>Se denominan también: LIFO </a:t>
            </a:r>
            <a:r>
              <a:rPr lang="es-AR" sz="2400" dirty="0" err="1"/>
              <a:t>Last</a:t>
            </a:r>
            <a:r>
              <a:rPr lang="es-AR" sz="2400" dirty="0"/>
              <a:t> In </a:t>
            </a:r>
            <a:r>
              <a:rPr lang="es-AR" sz="2400" dirty="0" err="1"/>
              <a:t>First</a:t>
            </a:r>
            <a:r>
              <a:rPr lang="es-AR" sz="2400" dirty="0"/>
              <a:t> </a:t>
            </a:r>
            <a:r>
              <a:rPr lang="es-AR" sz="2400" dirty="0" err="1"/>
              <a:t>Out</a:t>
            </a:r>
            <a:r>
              <a:rPr lang="es-AR" sz="2400" dirty="0"/>
              <a:t>-&gt; Primero en entrar último en salir. </a:t>
            </a:r>
            <a:br>
              <a:rPr lang="es-AR" sz="2400" dirty="0"/>
            </a:br>
            <a:endParaRPr lang="es-AR" sz="2400" dirty="0"/>
          </a:p>
          <a:p>
            <a:pPr marL="285750" indent="-285750">
              <a:buFont typeface="Wingdings" panose="05000000000000000000" pitchFamily="2" charset="2"/>
              <a:buChar char="ü"/>
            </a:pPr>
            <a:r>
              <a:rPr lang="es-AR" sz="2400" dirty="0"/>
              <a:t>De esta forma los últimos elementos en ser extraídos serán los que estén ubicados en la parte superior de la estructura.</a:t>
            </a:r>
            <a:br>
              <a:rPr lang="es-AR" sz="2400" dirty="0"/>
            </a:br>
            <a:endParaRPr lang="es-AR" sz="2400" dirty="0"/>
          </a:p>
          <a:p>
            <a:pPr marL="285750" indent="-285750">
              <a:buFont typeface="Wingdings" panose="05000000000000000000" pitchFamily="2" charset="2"/>
              <a:buChar char="ü"/>
            </a:pPr>
            <a:r>
              <a:rPr lang="es-AR" sz="2400" dirty="0"/>
              <a:t>Las operaciones básicas de las pilas son dos:</a:t>
            </a:r>
          </a:p>
          <a:p>
            <a:r>
              <a:rPr lang="es-AR" sz="2400" dirty="0"/>
              <a:t>	● APILAR (PUSH, colocar un elemento al principio)</a:t>
            </a:r>
          </a:p>
          <a:p>
            <a:r>
              <a:rPr lang="es-AR" sz="2400" dirty="0"/>
              <a:t>	● DESAPILAR (POP, obtener el último elemento colocado)</a:t>
            </a:r>
            <a:endParaRPr lang="es-ES" sz="2400" dirty="0"/>
          </a:p>
        </p:txBody>
      </p:sp>
      <p:graphicFrame>
        <p:nvGraphicFramePr>
          <p:cNvPr id="23" name="Tabla 22"/>
          <p:cNvGraphicFramePr>
            <a:graphicFrameLocks noGrp="1"/>
          </p:cNvGraphicFramePr>
          <p:nvPr>
            <p:extLst>
              <p:ext uri="{D42A27DB-BD31-4B8C-83A1-F6EECF244321}">
                <p14:modId xmlns:p14="http://schemas.microsoft.com/office/powerpoint/2010/main" val="919961645"/>
              </p:ext>
            </p:extLst>
          </p:nvPr>
        </p:nvGraphicFramePr>
        <p:xfrm>
          <a:off x="1276760" y="3501008"/>
          <a:ext cx="643868" cy="1188720"/>
        </p:xfrm>
        <a:graphic>
          <a:graphicData uri="http://schemas.openxmlformats.org/drawingml/2006/table">
            <a:tbl>
              <a:tblPr bandRow="1">
                <a:tableStyleId>{8A107856-5554-42FB-B03E-39F5DBC370BA}</a:tableStyleId>
              </a:tblPr>
              <a:tblGrid>
                <a:gridCol w="643868">
                  <a:extLst>
                    <a:ext uri="{9D8B030D-6E8A-4147-A177-3AD203B41FA5}">
                      <a16:colId xmlns:a16="http://schemas.microsoft.com/office/drawing/2014/main" val="2111252096"/>
                    </a:ext>
                  </a:extLst>
                </a:gridCol>
              </a:tblGrid>
              <a:tr h="370840">
                <a:tc>
                  <a:txBody>
                    <a:bodyPr/>
                    <a:lstStyle/>
                    <a:p>
                      <a:pPr algn="ctr"/>
                      <a:r>
                        <a:rPr lang="es-ES" sz="2000" b="1" dirty="0"/>
                        <a:t>3</a:t>
                      </a:r>
                    </a:p>
                  </a:txBody>
                  <a:tcPr/>
                </a:tc>
                <a:extLst>
                  <a:ext uri="{0D108BD9-81ED-4DB2-BD59-A6C34878D82A}">
                    <a16:rowId xmlns:a16="http://schemas.microsoft.com/office/drawing/2014/main" val="1100165331"/>
                  </a:ext>
                </a:extLst>
              </a:tr>
              <a:tr h="370840">
                <a:tc>
                  <a:txBody>
                    <a:bodyPr/>
                    <a:lstStyle/>
                    <a:p>
                      <a:pPr algn="ctr"/>
                      <a:r>
                        <a:rPr lang="es-ES" sz="2000" b="1" dirty="0"/>
                        <a:t>2</a:t>
                      </a:r>
                    </a:p>
                  </a:txBody>
                  <a:tcPr/>
                </a:tc>
                <a:extLst>
                  <a:ext uri="{0D108BD9-81ED-4DB2-BD59-A6C34878D82A}">
                    <a16:rowId xmlns:a16="http://schemas.microsoft.com/office/drawing/2014/main" val="4127997332"/>
                  </a:ext>
                </a:extLst>
              </a:tr>
              <a:tr h="370840">
                <a:tc>
                  <a:txBody>
                    <a:bodyPr/>
                    <a:lstStyle/>
                    <a:p>
                      <a:pPr algn="ctr"/>
                      <a:r>
                        <a:rPr lang="es-ES" sz="2000" b="1" dirty="0"/>
                        <a:t>1</a:t>
                      </a:r>
                    </a:p>
                  </a:txBody>
                  <a:tcPr/>
                </a:tc>
                <a:extLst>
                  <a:ext uri="{0D108BD9-81ED-4DB2-BD59-A6C34878D82A}">
                    <a16:rowId xmlns:a16="http://schemas.microsoft.com/office/drawing/2014/main" val="3340162588"/>
                  </a:ext>
                </a:extLst>
              </a:tr>
            </a:tbl>
          </a:graphicData>
        </a:graphic>
      </p:graphicFrame>
      <p:cxnSp>
        <p:nvCxnSpPr>
          <p:cNvPr id="24" name="Conector recto de flecha 23"/>
          <p:cNvCxnSpPr/>
          <p:nvPr/>
        </p:nvCxnSpPr>
        <p:spPr>
          <a:xfrm>
            <a:off x="711592" y="3290828"/>
            <a:ext cx="689202" cy="30714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57047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4" name="CuadroTexto 3"/>
          <p:cNvSpPr txBox="1"/>
          <p:nvPr/>
        </p:nvSpPr>
        <p:spPr>
          <a:xfrm>
            <a:off x="613496" y="1650892"/>
            <a:ext cx="5194472" cy="584775"/>
          </a:xfrm>
          <a:prstGeom prst="rect">
            <a:avLst/>
          </a:prstGeom>
          <a:noFill/>
        </p:spPr>
        <p:txBody>
          <a:bodyPr wrap="square" rtlCol="0">
            <a:spAutoFit/>
          </a:bodyPr>
          <a:lstStyle/>
          <a:p>
            <a:r>
              <a:rPr lang="es-ES" sz="3200" b="1" dirty="0"/>
              <a:t>ALGORITMO -&gt; PROGRAMA</a:t>
            </a:r>
          </a:p>
        </p:txBody>
      </p:sp>
      <p:pic>
        <p:nvPicPr>
          <p:cNvPr id="5" name="Imagen 4"/>
          <p:cNvPicPr>
            <a:picLocks noChangeAspect="1"/>
          </p:cNvPicPr>
          <p:nvPr/>
        </p:nvPicPr>
        <p:blipFill>
          <a:blip r:embed="rId3"/>
          <a:stretch>
            <a:fillRect/>
          </a:stretch>
        </p:blipFill>
        <p:spPr>
          <a:xfrm>
            <a:off x="2883803" y="4461641"/>
            <a:ext cx="6675915" cy="1368152"/>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r="363" b="22321"/>
          <a:stretch/>
        </p:blipFill>
        <p:spPr>
          <a:xfrm>
            <a:off x="4007768" y="2370703"/>
            <a:ext cx="4427984" cy="1944216"/>
          </a:xfrm>
          <a:prstGeom prst="rect">
            <a:avLst/>
          </a:prstGeom>
        </p:spPr>
      </p:pic>
    </p:spTree>
    <p:extLst>
      <p:ext uri="{BB962C8B-B14F-4D97-AF65-F5344CB8AC3E}">
        <p14:creationId xmlns:p14="http://schemas.microsoft.com/office/powerpoint/2010/main" val="2433365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2" name="Grupo 11"/>
          <p:cNvGrpSpPr/>
          <p:nvPr/>
        </p:nvGrpSpPr>
        <p:grpSpPr>
          <a:xfrm>
            <a:off x="659926" y="2364958"/>
            <a:ext cx="1332148" cy="543907"/>
            <a:chOff x="0" y="5772"/>
            <a:chExt cx="2808312" cy="1247220"/>
          </a:xfrm>
        </p:grpSpPr>
        <p:sp>
          <p:nvSpPr>
            <p:cNvPr id="13" name="Rectángulo redondeado 12"/>
            <p:cNvSpPr/>
            <p:nvPr/>
          </p:nvSpPr>
          <p:spPr>
            <a:xfrm>
              <a:off x="0" y="5772"/>
              <a:ext cx="2808312" cy="12472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CuadroTexto 14"/>
            <p:cNvSpPr txBox="1"/>
            <p:nvPr/>
          </p:nvSpPr>
          <p:spPr>
            <a:xfrm>
              <a:off x="60884" y="6665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Pilas</a:t>
              </a:r>
              <a:endParaRPr lang="es-ES" sz="3200" kern="1200" dirty="0"/>
            </a:p>
          </p:txBody>
        </p:sp>
      </p:grpSp>
      <p:sp>
        <p:nvSpPr>
          <p:cNvPr id="22" name="CuadroTexto 21"/>
          <p:cNvSpPr txBox="1"/>
          <p:nvPr/>
        </p:nvSpPr>
        <p:spPr>
          <a:xfrm>
            <a:off x="6037006" y="2842209"/>
            <a:ext cx="6022605" cy="2862322"/>
          </a:xfrm>
          <a:prstGeom prst="rect">
            <a:avLst/>
          </a:prstGeom>
          <a:noFill/>
        </p:spPr>
        <p:txBody>
          <a:bodyPr wrap="square" rtlCol="0">
            <a:spAutoFit/>
          </a:bodyPr>
          <a:lstStyle/>
          <a:p>
            <a:pPr>
              <a:lnSpc>
                <a:spcPct val="150000"/>
              </a:lnSpc>
            </a:pPr>
            <a:r>
              <a:rPr lang="es-ES" sz="2000" dirty="0">
                <a:latin typeface="Consolas" panose="020B0609020204030204" pitchFamily="49" charset="0"/>
              </a:rPr>
              <a:t>INICIO</a:t>
            </a:r>
          </a:p>
          <a:p>
            <a:pPr>
              <a:lnSpc>
                <a:spcPct val="150000"/>
              </a:lnSpc>
            </a:pPr>
            <a:r>
              <a:rPr lang="es-ES" sz="2000" dirty="0">
                <a:latin typeface="Consolas" panose="020B0609020204030204" pitchFamily="49" charset="0"/>
              </a:rPr>
              <a:t>PILA </a:t>
            </a:r>
            <a:r>
              <a:rPr lang="es-ES" sz="2000" dirty="0" err="1">
                <a:latin typeface="Consolas" panose="020B0609020204030204" pitchFamily="49" charset="0"/>
              </a:rPr>
              <a:t>sillaDelDormitorio</a:t>
            </a:r>
            <a:endParaRPr lang="es-ES" sz="2000" dirty="0">
              <a:latin typeface="Consolas" panose="020B0609020204030204" pitchFamily="49" charset="0"/>
            </a:endParaRPr>
          </a:p>
          <a:p>
            <a:pPr lvl="1">
              <a:lnSpc>
                <a:spcPct val="150000"/>
              </a:lnSpc>
            </a:pPr>
            <a:r>
              <a:rPr lang="es-ES" sz="2000" dirty="0">
                <a:latin typeface="Consolas" panose="020B0609020204030204" pitchFamily="49" charset="0"/>
              </a:rPr>
              <a:t>APILAR (</a:t>
            </a:r>
            <a:r>
              <a:rPr lang="es-ES" sz="2000" dirty="0" err="1">
                <a:latin typeface="Consolas" panose="020B0609020204030204" pitchFamily="49" charset="0"/>
              </a:rPr>
              <a:t>sillaDelDormitorio</a:t>
            </a:r>
            <a:r>
              <a:rPr lang="es-ES" sz="2000" dirty="0">
                <a:latin typeface="Consolas" panose="020B0609020204030204" pitchFamily="49" charset="0"/>
              </a:rPr>
              <a:t>, “buzo”)</a:t>
            </a:r>
          </a:p>
          <a:p>
            <a:pPr lvl="1">
              <a:lnSpc>
                <a:spcPct val="150000"/>
              </a:lnSpc>
            </a:pPr>
            <a:r>
              <a:rPr lang="es-ES" sz="2000" dirty="0">
                <a:latin typeface="Consolas" panose="020B0609020204030204" pitchFamily="49" charset="0"/>
              </a:rPr>
              <a:t>APILAR (</a:t>
            </a:r>
            <a:r>
              <a:rPr lang="es-ES" sz="2000" dirty="0" err="1">
                <a:latin typeface="Consolas" panose="020B0609020204030204" pitchFamily="49" charset="0"/>
              </a:rPr>
              <a:t>sillaDelDormitorio</a:t>
            </a:r>
            <a:r>
              <a:rPr lang="es-ES" sz="2000" dirty="0">
                <a:latin typeface="Consolas" panose="020B0609020204030204" pitchFamily="49" charset="0"/>
              </a:rPr>
              <a:t>, “</a:t>
            </a:r>
            <a:r>
              <a:rPr lang="es-ES" sz="2000" dirty="0" err="1">
                <a:latin typeface="Consolas" panose="020B0609020204030204" pitchFamily="49" charset="0"/>
              </a:rPr>
              <a:t>jeans</a:t>
            </a:r>
            <a:r>
              <a:rPr lang="es-ES" sz="2000" dirty="0">
                <a:latin typeface="Consolas" panose="020B0609020204030204" pitchFamily="49" charset="0"/>
              </a:rPr>
              <a:t>”)</a:t>
            </a:r>
          </a:p>
          <a:p>
            <a:pPr lvl="1">
              <a:lnSpc>
                <a:spcPct val="150000"/>
              </a:lnSpc>
            </a:pPr>
            <a:r>
              <a:rPr lang="es-ES" sz="2000" dirty="0">
                <a:latin typeface="Consolas" panose="020B0609020204030204" pitchFamily="49" charset="0"/>
              </a:rPr>
              <a:t>APILAR (</a:t>
            </a:r>
            <a:r>
              <a:rPr lang="es-ES" sz="2000" dirty="0" err="1">
                <a:latin typeface="Consolas" panose="020B0609020204030204" pitchFamily="49" charset="0"/>
              </a:rPr>
              <a:t>sillaDelDormitorio</a:t>
            </a:r>
            <a:r>
              <a:rPr lang="es-ES" sz="2000" dirty="0">
                <a:latin typeface="Consolas" panose="020B0609020204030204" pitchFamily="49" charset="0"/>
              </a:rPr>
              <a:t>, “remera”)</a:t>
            </a:r>
          </a:p>
          <a:p>
            <a:pPr lvl="1">
              <a:lnSpc>
                <a:spcPct val="150000"/>
              </a:lnSpc>
            </a:pPr>
            <a:r>
              <a:rPr lang="es-ES" sz="2000" dirty="0">
                <a:latin typeface="Consolas" panose="020B0609020204030204" pitchFamily="49" charset="0"/>
              </a:rPr>
              <a:t>FIN</a:t>
            </a:r>
            <a:endParaRPr lang="es-ES" sz="2800" dirty="0">
              <a:latin typeface="Consolas" panose="020B0609020204030204" pitchFamily="49" charset="0"/>
            </a:endParaRPr>
          </a:p>
        </p:txBody>
      </p:sp>
      <p:graphicFrame>
        <p:nvGraphicFramePr>
          <p:cNvPr id="23" name="Tabla 22"/>
          <p:cNvGraphicFramePr>
            <a:graphicFrameLocks noGrp="1"/>
          </p:cNvGraphicFramePr>
          <p:nvPr>
            <p:extLst>
              <p:ext uri="{D42A27DB-BD31-4B8C-83A1-F6EECF244321}">
                <p14:modId xmlns:p14="http://schemas.microsoft.com/office/powerpoint/2010/main" val="2721251879"/>
              </p:ext>
            </p:extLst>
          </p:nvPr>
        </p:nvGraphicFramePr>
        <p:xfrm>
          <a:off x="839416" y="4869552"/>
          <a:ext cx="1131616" cy="39624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2000" b="1" dirty="0"/>
                        <a:t>buzo</a:t>
                      </a:r>
                    </a:p>
                  </a:txBody>
                  <a:tcPr/>
                </a:tc>
                <a:extLst>
                  <a:ext uri="{0D108BD9-81ED-4DB2-BD59-A6C34878D82A}">
                    <a16:rowId xmlns:a16="http://schemas.microsoft.com/office/drawing/2014/main" val="1100165331"/>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885779712"/>
              </p:ext>
            </p:extLst>
          </p:nvPr>
        </p:nvGraphicFramePr>
        <p:xfrm>
          <a:off x="2443615" y="4477135"/>
          <a:ext cx="1131616" cy="79248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algn="ctr"/>
                      <a:r>
                        <a:rPr lang="es-ES" sz="2000" b="1" dirty="0" err="1"/>
                        <a:t>jeans</a:t>
                      </a:r>
                      <a:endParaRPr lang="es-ES" sz="2000" b="1" dirty="0"/>
                    </a:p>
                  </a:txBody>
                  <a:tcPr/>
                </a:tc>
                <a:extLst>
                  <a:ext uri="{0D108BD9-81ED-4DB2-BD59-A6C34878D82A}">
                    <a16:rowId xmlns:a16="http://schemas.microsoft.com/office/drawing/2014/main" val="4127997332"/>
                  </a:ext>
                </a:extLst>
              </a:tr>
              <a:tr h="370840">
                <a:tc>
                  <a:txBody>
                    <a:bodyPr/>
                    <a:lstStyle/>
                    <a:p>
                      <a:pPr algn="ctr"/>
                      <a:r>
                        <a:rPr lang="es-ES" sz="2000" b="1" dirty="0"/>
                        <a:t>buzo</a:t>
                      </a:r>
                    </a:p>
                  </a:txBody>
                  <a:tcPr/>
                </a:tc>
                <a:extLst>
                  <a:ext uri="{0D108BD9-81ED-4DB2-BD59-A6C34878D82A}">
                    <a16:rowId xmlns:a16="http://schemas.microsoft.com/office/drawing/2014/main" val="3340162588"/>
                  </a:ext>
                </a:extLst>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1870679376"/>
              </p:ext>
            </p:extLst>
          </p:nvPr>
        </p:nvGraphicFramePr>
        <p:xfrm>
          <a:off x="3956932" y="4077072"/>
          <a:ext cx="1131616" cy="118872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algn="ctr"/>
                      <a:r>
                        <a:rPr lang="es-ES" sz="2000" b="1" dirty="0"/>
                        <a:t>remera</a:t>
                      </a:r>
                    </a:p>
                  </a:txBody>
                  <a:tcPr/>
                </a:tc>
                <a:extLst>
                  <a:ext uri="{0D108BD9-81ED-4DB2-BD59-A6C34878D82A}">
                    <a16:rowId xmlns:a16="http://schemas.microsoft.com/office/drawing/2014/main" val="1100165331"/>
                  </a:ext>
                </a:extLst>
              </a:tr>
              <a:tr h="370840">
                <a:tc>
                  <a:txBody>
                    <a:bodyPr/>
                    <a:lstStyle/>
                    <a:p>
                      <a:pPr algn="ctr"/>
                      <a:r>
                        <a:rPr lang="es-ES" sz="2000" b="1" dirty="0" err="1"/>
                        <a:t>jeans</a:t>
                      </a:r>
                      <a:endParaRPr lang="es-ES" sz="2000" b="1" dirty="0"/>
                    </a:p>
                  </a:txBody>
                  <a:tcPr/>
                </a:tc>
                <a:extLst>
                  <a:ext uri="{0D108BD9-81ED-4DB2-BD59-A6C34878D82A}">
                    <a16:rowId xmlns:a16="http://schemas.microsoft.com/office/drawing/2014/main" val="4127997332"/>
                  </a:ext>
                </a:extLst>
              </a:tr>
              <a:tr h="370840">
                <a:tc>
                  <a:txBody>
                    <a:bodyPr/>
                    <a:lstStyle/>
                    <a:p>
                      <a:pPr algn="ctr"/>
                      <a:r>
                        <a:rPr lang="es-ES" sz="2000" b="1" dirty="0"/>
                        <a:t>buzo</a:t>
                      </a:r>
                    </a:p>
                  </a:txBody>
                  <a:tcPr/>
                </a:tc>
                <a:extLst>
                  <a:ext uri="{0D108BD9-81ED-4DB2-BD59-A6C34878D82A}">
                    <a16:rowId xmlns:a16="http://schemas.microsoft.com/office/drawing/2014/main" val="3340162588"/>
                  </a:ext>
                </a:extLst>
              </a:tr>
            </a:tbl>
          </a:graphicData>
        </a:graphic>
      </p:graphicFrame>
    </p:spTree>
    <p:extLst>
      <p:ext uri="{BB962C8B-B14F-4D97-AF65-F5344CB8AC3E}">
        <p14:creationId xmlns:p14="http://schemas.microsoft.com/office/powerpoint/2010/main" val="138056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2" name="Grupo 11"/>
          <p:cNvGrpSpPr/>
          <p:nvPr/>
        </p:nvGrpSpPr>
        <p:grpSpPr>
          <a:xfrm>
            <a:off x="659926" y="2364958"/>
            <a:ext cx="1332148" cy="543907"/>
            <a:chOff x="0" y="5772"/>
            <a:chExt cx="2808312" cy="1247220"/>
          </a:xfrm>
        </p:grpSpPr>
        <p:sp>
          <p:nvSpPr>
            <p:cNvPr id="13" name="Rectángulo redondeado 12"/>
            <p:cNvSpPr/>
            <p:nvPr/>
          </p:nvSpPr>
          <p:spPr>
            <a:xfrm>
              <a:off x="0" y="5772"/>
              <a:ext cx="2808312" cy="124722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CuadroTexto 14"/>
            <p:cNvSpPr txBox="1"/>
            <p:nvPr/>
          </p:nvSpPr>
          <p:spPr>
            <a:xfrm>
              <a:off x="60884" y="6665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Pilas</a:t>
              </a:r>
              <a:endParaRPr lang="es-ES" sz="3200" kern="1200" dirty="0"/>
            </a:p>
          </p:txBody>
        </p:sp>
      </p:grpSp>
      <p:sp>
        <p:nvSpPr>
          <p:cNvPr id="22" name="CuadroTexto 21"/>
          <p:cNvSpPr txBox="1"/>
          <p:nvPr/>
        </p:nvSpPr>
        <p:spPr>
          <a:xfrm>
            <a:off x="5458285" y="2731011"/>
            <a:ext cx="6022605" cy="3323987"/>
          </a:xfrm>
          <a:prstGeom prst="rect">
            <a:avLst/>
          </a:prstGeom>
          <a:noFill/>
        </p:spPr>
        <p:txBody>
          <a:bodyPr wrap="square" rtlCol="0">
            <a:spAutoFit/>
          </a:bodyPr>
          <a:lstStyle/>
          <a:p>
            <a:pPr>
              <a:lnSpc>
                <a:spcPct val="150000"/>
              </a:lnSpc>
            </a:pPr>
            <a:r>
              <a:rPr lang="es-ES" sz="2000" dirty="0">
                <a:latin typeface="Consolas" panose="020B0609020204030204" pitchFamily="49" charset="0"/>
              </a:rPr>
              <a:t>INICIO</a:t>
            </a:r>
          </a:p>
          <a:p>
            <a:pPr>
              <a:lnSpc>
                <a:spcPct val="150000"/>
              </a:lnSpc>
            </a:pPr>
            <a:r>
              <a:rPr lang="es-ES" sz="2000" dirty="0">
                <a:latin typeface="Consolas" panose="020B0609020204030204" pitchFamily="49" charset="0"/>
              </a:rPr>
              <a:t>PILA </a:t>
            </a:r>
            <a:r>
              <a:rPr lang="es-ES" sz="2000" dirty="0" err="1">
                <a:latin typeface="Consolas" panose="020B0609020204030204" pitchFamily="49" charset="0"/>
              </a:rPr>
              <a:t>sillaDelDormitorio</a:t>
            </a:r>
            <a:endParaRPr lang="es-ES" sz="2000" dirty="0">
              <a:latin typeface="Consolas" panose="020B0609020204030204" pitchFamily="49" charset="0"/>
            </a:endParaRPr>
          </a:p>
          <a:p>
            <a:pPr lvl="1">
              <a:lnSpc>
                <a:spcPct val="150000"/>
              </a:lnSpc>
            </a:pPr>
            <a:r>
              <a:rPr lang="es-AR" sz="2000" dirty="0">
                <a:latin typeface="Consolas" panose="020B0609020204030204" pitchFamily="49" charset="0"/>
              </a:rPr>
              <a:t>DESAPILAR(</a:t>
            </a:r>
            <a:r>
              <a:rPr lang="es-AR" sz="2000" dirty="0" err="1">
                <a:latin typeface="Consolas" panose="020B0609020204030204" pitchFamily="49" charset="0"/>
              </a:rPr>
              <a:t>sillaDelDormitorio</a:t>
            </a:r>
            <a:r>
              <a:rPr lang="es-AR" sz="2000" dirty="0">
                <a:latin typeface="Consolas" panose="020B0609020204030204" pitchFamily="49" charset="0"/>
              </a:rPr>
              <a:t>)</a:t>
            </a:r>
          </a:p>
          <a:p>
            <a:pPr lvl="1">
              <a:lnSpc>
                <a:spcPct val="150000"/>
              </a:lnSpc>
            </a:pPr>
            <a:r>
              <a:rPr lang="es-AR" sz="2000" dirty="0">
                <a:latin typeface="Consolas" panose="020B0609020204030204" pitchFamily="49" charset="0"/>
              </a:rPr>
              <a:t>DESAPILAR(</a:t>
            </a:r>
            <a:r>
              <a:rPr lang="es-AR" sz="2000" dirty="0" err="1">
                <a:latin typeface="Consolas" panose="020B0609020204030204" pitchFamily="49" charset="0"/>
              </a:rPr>
              <a:t>sillaDelDormitorio</a:t>
            </a:r>
            <a:r>
              <a:rPr lang="es-AR" sz="2000" dirty="0">
                <a:latin typeface="Consolas" panose="020B0609020204030204" pitchFamily="49" charset="0"/>
              </a:rPr>
              <a:t>) DESAPILAR(</a:t>
            </a:r>
            <a:r>
              <a:rPr lang="es-AR" sz="2000" dirty="0" err="1">
                <a:latin typeface="Consolas" panose="020B0609020204030204" pitchFamily="49" charset="0"/>
              </a:rPr>
              <a:t>sillaDelDormitorio</a:t>
            </a:r>
            <a:r>
              <a:rPr lang="es-AR" sz="2000" dirty="0">
                <a:latin typeface="Consolas" panose="020B0609020204030204" pitchFamily="49" charset="0"/>
              </a:rPr>
              <a:t>) </a:t>
            </a:r>
            <a:r>
              <a:rPr lang="es-AR" sz="2000" dirty="0">
                <a:solidFill>
                  <a:srgbClr val="C00000"/>
                </a:solidFill>
                <a:latin typeface="Consolas" panose="020B0609020204030204" pitchFamily="49" charset="0"/>
              </a:rPr>
              <a:t>DESAPILAR(</a:t>
            </a:r>
            <a:r>
              <a:rPr lang="es-AR" sz="2000" dirty="0" err="1">
                <a:solidFill>
                  <a:srgbClr val="C00000"/>
                </a:solidFill>
                <a:latin typeface="Consolas" panose="020B0609020204030204" pitchFamily="49" charset="0"/>
              </a:rPr>
              <a:t>sillaDelDormitorio</a:t>
            </a:r>
            <a:r>
              <a:rPr lang="es-AR" sz="2000" dirty="0">
                <a:solidFill>
                  <a:srgbClr val="C00000"/>
                </a:solidFill>
                <a:latin typeface="Consolas" panose="020B0609020204030204" pitchFamily="49" charset="0"/>
              </a:rPr>
              <a:t>)</a:t>
            </a:r>
          </a:p>
          <a:p>
            <a:pPr lvl="1">
              <a:lnSpc>
                <a:spcPct val="150000"/>
              </a:lnSpc>
            </a:pPr>
            <a:r>
              <a:rPr lang="es-AR" sz="2000" dirty="0">
                <a:latin typeface="Consolas" panose="020B0609020204030204" pitchFamily="49" charset="0"/>
              </a:rPr>
              <a:t>FIN </a:t>
            </a:r>
          </a:p>
        </p:txBody>
      </p:sp>
      <p:graphicFrame>
        <p:nvGraphicFramePr>
          <p:cNvPr id="18" name="Tabla 17"/>
          <p:cNvGraphicFramePr>
            <a:graphicFrameLocks noGrp="1"/>
          </p:cNvGraphicFramePr>
          <p:nvPr>
            <p:extLst>
              <p:ext uri="{D42A27DB-BD31-4B8C-83A1-F6EECF244321}">
                <p14:modId xmlns:p14="http://schemas.microsoft.com/office/powerpoint/2010/main" val="3157207531"/>
              </p:ext>
            </p:extLst>
          </p:nvPr>
        </p:nvGraphicFramePr>
        <p:xfrm>
          <a:off x="1198925" y="3933633"/>
          <a:ext cx="1131616" cy="118872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algn="ctr"/>
                      <a:r>
                        <a:rPr lang="es-ES" sz="2000" b="1" dirty="0"/>
                        <a:t>remera</a:t>
                      </a:r>
                    </a:p>
                  </a:txBody>
                  <a:tcPr/>
                </a:tc>
                <a:extLst>
                  <a:ext uri="{0D108BD9-81ED-4DB2-BD59-A6C34878D82A}">
                    <a16:rowId xmlns:a16="http://schemas.microsoft.com/office/drawing/2014/main" val="1100165331"/>
                  </a:ext>
                </a:extLst>
              </a:tr>
              <a:tr h="370840">
                <a:tc>
                  <a:txBody>
                    <a:bodyPr/>
                    <a:lstStyle/>
                    <a:p>
                      <a:pPr algn="ctr"/>
                      <a:r>
                        <a:rPr lang="es-ES" sz="2000" b="1" dirty="0" err="1"/>
                        <a:t>jeans</a:t>
                      </a:r>
                      <a:endParaRPr lang="es-ES" sz="2000" b="1" dirty="0"/>
                    </a:p>
                  </a:txBody>
                  <a:tcPr/>
                </a:tc>
                <a:extLst>
                  <a:ext uri="{0D108BD9-81ED-4DB2-BD59-A6C34878D82A}">
                    <a16:rowId xmlns:a16="http://schemas.microsoft.com/office/drawing/2014/main" val="4127997332"/>
                  </a:ext>
                </a:extLst>
              </a:tr>
              <a:tr h="370840">
                <a:tc>
                  <a:txBody>
                    <a:bodyPr/>
                    <a:lstStyle/>
                    <a:p>
                      <a:pPr algn="ctr"/>
                      <a:r>
                        <a:rPr lang="es-ES" sz="2000" b="1" dirty="0"/>
                        <a:t>buzo</a:t>
                      </a:r>
                    </a:p>
                  </a:txBody>
                  <a:tcPr/>
                </a:tc>
                <a:extLst>
                  <a:ext uri="{0D108BD9-81ED-4DB2-BD59-A6C34878D82A}">
                    <a16:rowId xmlns:a16="http://schemas.microsoft.com/office/drawing/2014/main" val="3340162588"/>
                  </a:ext>
                </a:extLst>
              </a:tr>
            </a:tbl>
          </a:graphicData>
        </a:graphic>
      </p:graphicFrame>
      <p:graphicFrame>
        <p:nvGraphicFramePr>
          <p:cNvPr id="19" name="Tabla 18"/>
          <p:cNvGraphicFramePr>
            <a:graphicFrameLocks noGrp="1"/>
          </p:cNvGraphicFramePr>
          <p:nvPr>
            <p:extLst>
              <p:ext uri="{D42A27DB-BD31-4B8C-83A1-F6EECF244321}">
                <p14:modId xmlns:p14="http://schemas.microsoft.com/office/powerpoint/2010/main" val="3914805687"/>
              </p:ext>
            </p:extLst>
          </p:nvPr>
        </p:nvGraphicFramePr>
        <p:xfrm>
          <a:off x="2604592" y="4337519"/>
          <a:ext cx="1131616" cy="79248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algn="ctr"/>
                      <a:r>
                        <a:rPr lang="es-ES" sz="2000" b="1" dirty="0" err="1"/>
                        <a:t>jeans</a:t>
                      </a:r>
                      <a:endParaRPr lang="es-ES" sz="2000" b="1" dirty="0"/>
                    </a:p>
                  </a:txBody>
                  <a:tcPr/>
                </a:tc>
                <a:extLst>
                  <a:ext uri="{0D108BD9-81ED-4DB2-BD59-A6C34878D82A}">
                    <a16:rowId xmlns:a16="http://schemas.microsoft.com/office/drawing/2014/main" val="4127997332"/>
                  </a:ext>
                </a:extLst>
              </a:tr>
              <a:tr h="370840">
                <a:tc>
                  <a:txBody>
                    <a:bodyPr/>
                    <a:lstStyle/>
                    <a:p>
                      <a:pPr algn="ctr"/>
                      <a:r>
                        <a:rPr lang="es-ES" sz="2000" b="1" dirty="0"/>
                        <a:t>buzo</a:t>
                      </a:r>
                    </a:p>
                  </a:txBody>
                  <a:tcPr/>
                </a:tc>
                <a:extLst>
                  <a:ext uri="{0D108BD9-81ED-4DB2-BD59-A6C34878D82A}">
                    <a16:rowId xmlns:a16="http://schemas.microsoft.com/office/drawing/2014/main" val="3340162588"/>
                  </a:ext>
                </a:extLst>
              </a:tr>
            </a:tbl>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2061411091"/>
              </p:ext>
            </p:extLst>
          </p:nvPr>
        </p:nvGraphicFramePr>
        <p:xfrm>
          <a:off x="10148960" y="3717032"/>
          <a:ext cx="1131616" cy="39624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algn="ctr"/>
                      <a:r>
                        <a:rPr lang="es-ES" sz="2000" b="1" dirty="0"/>
                        <a:t>remera</a:t>
                      </a:r>
                    </a:p>
                  </a:txBody>
                  <a:tcPr/>
                </a:tc>
                <a:extLst>
                  <a:ext uri="{0D108BD9-81ED-4DB2-BD59-A6C34878D82A}">
                    <a16:rowId xmlns:a16="http://schemas.microsoft.com/office/drawing/2014/main" val="1100165331"/>
                  </a:ext>
                </a:extLst>
              </a:tr>
            </a:tbl>
          </a:graphicData>
        </a:graphic>
      </p:graphicFrame>
      <p:graphicFrame>
        <p:nvGraphicFramePr>
          <p:cNvPr id="21" name="Tabla 20"/>
          <p:cNvGraphicFramePr>
            <a:graphicFrameLocks noGrp="1"/>
          </p:cNvGraphicFramePr>
          <p:nvPr>
            <p:extLst>
              <p:ext uri="{D42A27DB-BD31-4B8C-83A1-F6EECF244321}">
                <p14:modId xmlns:p14="http://schemas.microsoft.com/office/powerpoint/2010/main" val="560690133"/>
              </p:ext>
            </p:extLst>
          </p:nvPr>
        </p:nvGraphicFramePr>
        <p:xfrm>
          <a:off x="10129695" y="4194884"/>
          <a:ext cx="1131616" cy="39624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algn="ctr"/>
                      <a:r>
                        <a:rPr lang="es-ES" sz="2000" b="1" dirty="0" err="1"/>
                        <a:t>jeans</a:t>
                      </a:r>
                      <a:endParaRPr lang="es-ES" sz="2000" b="1" dirty="0"/>
                    </a:p>
                  </a:txBody>
                  <a:tcPr/>
                </a:tc>
                <a:extLst>
                  <a:ext uri="{0D108BD9-81ED-4DB2-BD59-A6C34878D82A}">
                    <a16:rowId xmlns:a16="http://schemas.microsoft.com/office/drawing/2014/main" val="1100165331"/>
                  </a:ext>
                </a:extLst>
              </a:tr>
            </a:tbl>
          </a:graphicData>
        </a:graphic>
      </p:graphicFrame>
      <p:graphicFrame>
        <p:nvGraphicFramePr>
          <p:cNvPr id="25" name="Tabla 24"/>
          <p:cNvGraphicFramePr>
            <a:graphicFrameLocks noGrp="1"/>
          </p:cNvGraphicFramePr>
          <p:nvPr>
            <p:extLst>
              <p:ext uri="{D42A27DB-BD31-4B8C-83A1-F6EECF244321}">
                <p14:modId xmlns:p14="http://schemas.microsoft.com/office/powerpoint/2010/main" val="1696124855"/>
              </p:ext>
            </p:extLst>
          </p:nvPr>
        </p:nvGraphicFramePr>
        <p:xfrm>
          <a:off x="10148960" y="4690228"/>
          <a:ext cx="1131616" cy="39624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algn="ctr"/>
                      <a:r>
                        <a:rPr lang="es-ES" sz="2000" b="1" dirty="0"/>
                        <a:t>buzo</a:t>
                      </a:r>
                    </a:p>
                  </a:txBody>
                  <a:tcPr/>
                </a:tc>
                <a:extLst>
                  <a:ext uri="{0D108BD9-81ED-4DB2-BD59-A6C34878D82A}">
                    <a16:rowId xmlns:a16="http://schemas.microsoft.com/office/drawing/2014/main" val="1100165331"/>
                  </a:ext>
                </a:extLst>
              </a:tr>
            </a:tbl>
          </a:graphicData>
        </a:graphic>
      </p:graphicFrame>
      <p:graphicFrame>
        <p:nvGraphicFramePr>
          <p:cNvPr id="26" name="Tabla 25"/>
          <p:cNvGraphicFramePr>
            <a:graphicFrameLocks noGrp="1"/>
          </p:cNvGraphicFramePr>
          <p:nvPr>
            <p:extLst>
              <p:ext uri="{D42A27DB-BD31-4B8C-83A1-F6EECF244321}">
                <p14:modId xmlns:p14="http://schemas.microsoft.com/office/powerpoint/2010/main" val="4083773656"/>
              </p:ext>
            </p:extLst>
          </p:nvPr>
        </p:nvGraphicFramePr>
        <p:xfrm>
          <a:off x="4288109" y="4738994"/>
          <a:ext cx="1131616" cy="396240"/>
        </p:xfrm>
        <a:graphic>
          <a:graphicData uri="http://schemas.openxmlformats.org/drawingml/2006/table">
            <a:tbl>
              <a:tblPr bandRow="1">
                <a:tableStyleId>{8A107856-5554-42FB-B03E-39F5DBC370BA}</a:tableStyleId>
              </a:tblPr>
              <a:tblGrid>
                <a:gridCol w="1131616">
                  <a:extLst>
                    <a:ext uri="{9D8B030D-6E8A-4147-A177-3AD203B41FA5}">
                      <a16:colId xmlns:a16="http://schemas.microsoft.com/office/drawing/2014/main" val="2111252096"/>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2000" b="1" dirty="0"/>
                        <a:t>buzo</a:t>
                      </a:r>
                    </a:p>
                  </a:txBody>
                  <a:tcPr/>
                </a:tc>
                <a:extLst>
                  <a:ext uri="{0D108BD9-81ED-4DB2-BD59-A6C34878D82A}">
                    <a16:rowId xmlns:a16="http://schemas.microsoft.com/office/drawing/2014/main" val="1100165331"/>
                  </a:ext>
                </a:extLst>
              </a:tr>
            </a:tbl>
          </a:graphicData>
        </a:graphic>
      </p:graphicFrame>
    </p:spTree>
    <p:extLst>
      <p:ext uri="{BB962C8B-B14F-4D97-AF65-F5344CB8AC3E}">
        <p14:creationId xmlns:p14="http://schemas.microsoft.com/office/powerpoint/2010/main" val="2849118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6" name="Grupo 15"/>
          <p:cNvGrpSpPr/>
          <p:nvPr/>
        </p:nvGrpSpPr>
        <p:grpSpPr>
          <a:xfrm>
            <a:off x="695400" y="2342268"/>
            <a:ext cx="1476164" cy="604495"/>
            <a:chOff x="0" y="1402752"/>
            <a:chExt cx="2808312" cy="1247220"/>
          </a:xfrm>
        </p:grpSpPr>
        <p:sp>
          <p:nvSpPr>
            <p:cNvPr id="17" name="Rectángulo redondeado 16"/>
            <p:cNvSpPr/>
            <p:nvPr/>
          </p:nvSpPr>
          <p:spPr>
            <a:xfrm>
              <a:off x="0" y="1402752"/>
              <a:ext cx="2808312" cy="12472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CuadroTexto 22"/>
            <p:cNvSpPr txBox="1"/>
            <p:nvPr/>
          </p:nvSpPr>
          <p:spPr>
            <a:xfrm>
              <a:off x="60884" y="146363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Colas</a:t>
              </a:r>
              <a:endParaRPr lang="es-ES" sz="3200" kern="1200" dirty="0"/>
            </a:p>
          </p:txBody>
        </p:sp>
      </p:grpSp>
      <p:sp>
        <p:nvSpPr>
          <p:cNvPr id="2" name="CuadroTexto 1"/>
          <p:cNvSpPr txBox="1"/>
          <p:nvPr/>
        </p:nvSpPr>
        <p:spPr>
          <a:xfrm>
            <a:off x="4511824" y="2473432"/>
            <a:ext cx="6768752" cy="3785652"/>
          </a:xfrm>
          <a:prstGeom prst="rect">
            <a:avLst/>
          </a:prstGeom>
          <a:noFill/>
        </p:spPr>
        <p:txBody>
          <a:bodyPr wrap="square" rtlCol="0">
            <a:spAutoFit/>
          </a:bodyPr>
          <a:lstStyle/>
          <a:p>
            <a:pPr marL="285750" indent="-285750">
              <a:buFont typeface="Wingdings" panose="05000000000000000000" pitchFamily="2" charset="2"/>
              <a:buChar char="ü"/>
            </a:pPr>
            <a:r>
              <a:rPr lang="es-AR" sz="2400" dirty="0"/>
              <a:t>Se denominan también: FIFO -&gt; </a:t>
            </a:r>
            <a:r>
              <a:rPr lang="es-AR" sz="2400" dirty="0" err="1"/>
              <a:t>First</a:t>
            </a:r>
            <a:r>
              <a:rPr lang="es-AR" sz="2400" dirty="0"/>
              <a:t> In </a:t>
            </a:r>
            <a:r>
              <a:rPr lang="es-AR" sz="2400" dirty="0" err="1"/>
              <a:t>First</a:t>
            </a:r>
            <a:r>
              <a:rPr lang="es-AR" sz="2400" dirty="0"/>
              <a:t> </a:t>
            </a:r>
            <a:r>
              <a:rPr lang="es-AR" sz="2400" dirty="0" err="1"/>
              <a:t>Out</a:t>
            </a:r>
            <a:r>
              <a:rPr lang="es-AR" sz="2400" dirty="0"/>
              <a:t>), debido a que el primer elemento en entrar será también el primero en salir.</a:t>
            </a:r>
            <a:endParaRPr lang="es-ES" sz="2400" dirty="0"/>
          </a:p>
          <a:p>
            <a:pPr marL="285750" indent="-285750">
              <a:buFont typeface="Wingdings" panose="05000000000000000000" pitchFamily="2" charset="2"/>
              <a:buChar char="ü"/>
            </a:pPr>
            <a:r>
              <a:rPr lang="es-AR" sz="2400" dirty="0"/>
              <a:t>Las operaciones básicas de las pilas son dos:</a:t>
            </a:r>
            <a:br>
              <a:rPr lang="es-AR" sz="2400" dirty="0"/>
            </a:br>
            <a:endParaRPr lang="es-AR" sz="2400" dirty="0"/>
          </a:p>
          <a:p>
            <a:pPr marL="800100" lvl="1" indent="-342900">
              <a:buFont typeface="Arial" panose="020B0604020202020204" pitchFamily="34" charset="0"/>
              <a:buChar char="•"/>
            </a:pPr>
            <a:r>
              <a:rPr lang="es-AR" sz="2400" dirty="0"/>
              <a:t>ENCOLAR (PUSH, agregar) se realiza por un extremo.</a:t>
            </a:r>
            <a:br>
              <a:rPr lang="es-AR" sz="2400" dirty="0"/>
            </a:br>
            <a:endParaRPr lang="es-AR" sz="2400" dirty="0"/>
          </a:p>
          <a:p>
            <a:pPr marL="800100" lvl="1" indent="-342900">
              <a:buFont typeface="Arial" panose="020B0604020202020204" pitchFamily="34" charset="0"/>
              <a:buChar char="•"/>
            </a:pPr>
            <a:r>
              <a:rPr lang="es-AR" sz="2400" dirty="0"/>
              <a:t>DESENCOLAR (POP, extraer) se realiza por el otro extremo.</a:t>
            </a:r>
          </a:p>
        </p:txBody>
      </p:sp>
      <p:graphicFrame>
        <p:nvGraphicFramePr>
          <p:cNvPr id="24" name="Tabla 23"/>
          <p:cNvGraphicFramePr>
            <a:graphicFrameLocks noGrp="1"/>
          </p:cNvGraphicFramePr>
          <p:nvPr>
            <p:extLst>
              <p:ext uri="{D42A27DB-BD31-4B8C-83A1-F6EECF244321}">
                <p14:modId xmlns:p14="http://schemas.microsoft.com/office/powerpoint/2010/main" val="1609619978"/>
              </p:ext>
            </p:extLst>
          </p:nvPr>
        </p:nvGraphicFramePr>
        <p:xfrm>
          <a:off x="1017632" y="3473497"/>
          <a:ext cx="2847095" cy="396240"/>
        </p:xfrm>
        <a:graphic>
          <a:graphicData uri="http://schemas.openxmlformats.org/drawingml/2006/table">
            <a:tbl>
              <a:tblPr firstRow="1" bandRow="1">
                <a:tableStyleId>{F5AB1C69-6EDB-4FF4-983F-18BD219EF322}</a:tableStyleId>
              </a:tblPr>
              <a:tblGrid>
                <a:gridCol w="569419">
                  <a:extLst>
                    <a:ext uri="{9D8B030D-6E8A-4147-A177-3AD203B41FA5}">
                      <a16:colId xmlns:a16="http://schemas.microsoft.com/office/drawing/2014/main" val="1985092339"/>
                    </a:ext>
                  </a:extLst>
                </a:gridCol>
                <a:gridCol w="569419">
                  <a:extLst>
                    <a:ext uri="{9D8B030D-6E8A-4147-A177-3AD203B41FA5}">
                      <a16:colId xmlns:a16="http://schemas.microsoft.com/office/drawing/2014/main" val="1440030050"/>
                    </a:ext>
                  </a:extLst>
                </a:gridCol>
                <a:gridCol w="569419">
                  <a:extLst>
                    <a:ext uri="{9D8B030D-6E8A-4147-A177-3AD203B41FA5}">
                      <a16:colId xmlns:a16="http://schemas.microsoft.com/office/drawing/2014/main" val="1163542989"/>
                    </a:ext>
                  </a:extLst>
                </a:gridCol>
                <a:gridCol w="569419">
                  <a:extLst>
                    <a:ext uri="{9D8B030D-6E8A-4147-A177-3AD203B41FA5}">
                      <a16:colId xmlns:a16="http://schemas.microsoft.com/office/drawing/2014/main" val="2931322314"/>
                    </a:ext>
                  </a:extLst>
                </a:gridCol>
                <a:gridCol w="569419">
                  <a:extLst>
                    <a:ext uri="{9D8B030D-6E8A-4147-A177-3AD203B41FA5}">
                      <a16:colId xmlns:a16="http://schemas.microsoft.com/office/drawing/2014/main" val="333675160"/>
                    </a:ext>
                  </a:extLst>
                </a:gridCol>
              </a:tblGrid>
              <a:tr h="370840">
                <a:tc>
                  <a:txBody>
                    <a:bodyPr/>
                    <a:lstStyle/>
                    <a:p>
                      <a:pPr algn="ctr"/>
                      <a:r>
                        <a:rPr lang="es-ES" sz="2000" dirty="0">
                          <a:solidFill>
                            <a:schemeClr val="tx1"/>
                          </a:solidFill>
                        </a:rPr>
                        <a:t>1</a:t>
                      </a:r>
                    </a:p>
                  </a:txBody>
                  <a:tcPr/>
                </a:tc>
                <a:tc>
                  <a:txBody>
                    <a:bodyPr/>
                    <a:lstStyle/>
                    <a:p>
                      <a:pPr algn="ctr"/>
                      <a:r>
                        <a:rPr lang="es-ES" sz="2000" dirty="0">
                          <a:solidFill>
                            <a:schemeClr val="tx1"/>
                          </a:solidFill>
                        </a:rPr>
                        <a:t>2</a:t>
                      </a:r>
                    </a:p>
                  </a:txBody>
                  <a:tcPr/>
                </a:tc>
                <a:tc>
                  <a:txBody>
                    <a:bodyPr/>
                    <a:lstStyle/>
                    <a:p>
                      <a:pPr algn="ctr"/>
                      <a:r>
                        <a:rPr lang="es-ES" sz="2000" dirty="0">
                          <a:solidFill>
                            <a:schemeClr val="tx1"/>
                          </a:solidFill>
                        </a:rPr>
                        <a:t>3</a:t>
                      </a:r>
                    </a:p>
                  </a:txBody>
                  <a:tcPr/>
                </a:tc>
                <a:tc>
                  <a:txBody>
                    <a:bodyPr/>
                    <a:lstStyle/>
                    <a:p>
                      <a:pPr algn="ctr"/>
                      <a:r>
                        <a:rPr lang="es-ES" sz="2000" dirty="0">
                          <a:solidFill>
                            <a:schemeClr val="tx1"/>
                          </a:solidFill>
                        </a:rPr>
                        <a:t>4</a:t>
                      </a:r>
                    </a:p>
                  </a:txBody>
                  <a:tcPr/>
                </a:tc>
                <a:tc>
                  <a:txBody>
                    <a:bodyPr/>
                    <a:lstStyle/>
                    <a:p>
                      <a:pPr algn="ctr"/>
                      <a:r>
                        <a:rPr lang="es-ES" sz="2000" dirty="0">
                          <a:solidFill>
                            <a:schemeClr val="tx1"/>
                          </a:solidFill>
                        </a:rPr>
                        <a:t>5</a:t>
                      </a:r>
                    </a:p>
                  </a:txBody>
                  <a:tcPr/>
                </a:tc>
                <a:extLst>
                  <a:ext uri="{0D108BD9-81ED-4DB2-BD59-A6C34878D82A}">
                    <a16:rowId xmlns:a16="http://schemas.microsoft.com/office/drawing/2014/main" val="2615676108"/>
                  </a:ext>
                </a:extLst>
              </a:tr>
            </a:tbl>
          </a:graphicData>
        </a:graphic>
      </p:graphicFrame>
      <p:cxnSp>
        <p:nvCxnSpPr>
          <p:cNvPr id="27" name="Conector recto de flecha 26"/>
          <p:cNvCxnSpPr/>
          <p:nvPr/>
        </p:nvCxnSpPr>
        <p:spPr>
          <a:xfrm flipH="1" flipV="1">
            <a:off x="3719737" y="3869737"/>
            <a:ext cx="1296145" cy="682976"/>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28" name="Conector recto de flecha 27"/>
          <p:cNvCxnSpPr/>
          <p:nvPr/>
        </p:nvCxnSpPr>
        <p:spPr>
          <a:xfrm flipH="1" flipV="1">
            <a:off x="1271464" y="3863402"/>
            <a:ext cx="3744418" cy="1725838"/>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30578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6" name="Grupo 15"/>
          <p:cNvGrpSpPr/>
          <p:nvPr/>
        </p:nvGrpSpPr>
        <p:grpSpPr>
          <a:xfrm>
            <a:off x="695400" y="2342268"/>
            <a:ext cx="1476164" cy="604495"/>
            <a:chOff x="0" y="1402752"/>
            <a:chExt cx="2808312" cy="1247220"/>
          </a:xfrm>
        </p:grpSpPr>
        <p:sp>
          <p:nvSpPr>
            <p:cNvPr id="17" name="Rectángulo redondeado 16"/>
            <p:cNvSpPr/>
            <p:nvPr/>
          </p:nvSpPr>
          <p:spPr>
            <a:xfrm>
              <a:off x="0" y="1402752"/>
              <a:ext cx="2808312" cy="12472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CuadroTexto 22"/>
            <p:cNvSpPr txBox="1"/>
            <p:nvPr/>
          </p:nvSpPr>
          <p:spPr>
            <a:xfrm>
              <a:off x="60884" y="146363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Colas</a:t>
              </a:r>
              <a:endParaRPr lang="es-ES" sz="3200" kern="1200" dirty="0"/>
            </a:p>
          </p:txBody>
        </p:sp>
      </p:grpSp>
      <p:sp>
        <p:nvSpPr>
          <p:cNvPr id="12" name="CuadroTexto 11"/>
          <p:cNvSpPr txBox="1"/>
          <p:nvPr/>
        </p:nvSpPr>
        <p:spPr>
          <a:xfrm>
            <a:off x="5047885" y="2760651"/>
            <a:ext cx="7344816" cy="2812886"/>
          </a:xfrm>
          <a:prstGeom prst="rect">
            <a:avLst/>
          </a:prstGeom>
          <a:noFill/>
        </p:spPr>
        <p:txBody>
          <a:bodyPr wrap="square" rtlCol="0">
            <a:spAutoFit/>
          </a:bodyPr>
          <a:lstStyle/>
          <a:p>
            <a:pPr>
              <a:lnSpc>
                <a:spcPct val="150000"/>
              </a:lnSpc>
            </a:pPr>
            <a:r>
              <a:rPr lang="es-ES" sz="2000" b="1" dirty="0">
                <a:latin typeface="Consolas" panose="020B0609020204030204" pitchFamily="49" charset="0"/>
              </a:rPr>
              <a:t>INICIO</a:t>
            </a:r>
          </a:p>
          <a:p>
            <a:pPr>
              <a:lnSpc>
                <a:spcPct val="150000"/>
              </a:lnSpc>
            </a:pPr>
            <a:r>
              <a:rPr lang="es-ES" sz="2000" b="1" dirty="0">
                <a:latin typeface="Consolas" panose="020B0609020204030204" pitchFamily="49" charset="0"/>
              </a:rPr>
              <a:t>COLA </a:t>
            </a:r>
            <a:r>
              <a:rPr lang="es-ES" sz="2000" b="1" dirty="0" err="1">
                <a:latin typeface="Consolas" panose="020B0609020204030204" pitchFamily="49" charset="0"/>
              </a:rPr>
              <a:t>cajaDelSupermercado</a:t>
            </a:r>
            <a:endParaRPr lang="es-ES" sz="2000" b="1" dirty="0">
              <a:latin typeface="Consolas" panose="020B0609020204030204" pitchFamily="49" charset="0"/>
            </a:endParaRPr>
          </a:p>
          <a:p>
            <a:pPr>
              <a:lnSpc>
                <a:spcPct val="150000"/>
              </a:lnSpc>
            </a:pPr>
            <a:r>
              <a:rPr lang="es-ES" sz="2000" b="1" dirty="0">
                <a:latin typeface="Consolas" panose="020B0609020204030204" pitchFamily="49" charset="0"/>
              </a:rPr>
              <a:t>	ENCOLAR (</a:t>
            </a:r>
            <a:r>
              <a:rPr lang="es-ES" sz="2000" b="1" dirty="0" err="1">
                <a:latin typeface="Consolas" panose="020B0609020204030204" pitchFamily="49" charset="0"/>
              </a:rPr>
              <a:t>cajaDelSupermercado</a:t>
            </a:r>
            <a:r>
              <a:rPr lang="es-ES" sz="2000" b="1" dirty="0">
                <a:latin typeface="Consolas" panose="020B0609020204030204" pitchFamily="49" charset="0"/>
              </a:rPr>
              <a:t>, “Judith”)</a:t>
            </a:r>
          </a:p>
          <a:p>
            <a:pPr>
              <a:lnSpc>
                <a:spcPct val="150000"/>
              </a:lnSpc>
            </a:pPr>
            <a:r>
              <a:rPr lang="es-ES" sz="2000" b="1" dirty="0">
                <a:latin typeface="Consolas" panose="020B0609020204030204" pitchFamily="49" charset="0"/>
              </a:rPr>
              <a:t>	ENCOLAR (</a:t>
            </a:r>
            <a:r>
              <a:rPr lang="es-ES" sz="2000" b="1" dirty="0" err="1">
                <a:latin typeface="Consolas" panose="020B0609020204030204" pitchFamily="49" charset="0"/>
              </a:rPr>
              <a:t>cajaDelSupermercado</a:t>
            </a:r>
            <a:r>
              <a:rPr lang="es-ES" sz="2000" b="1" dirty="0">
                <a:latin typeface="Consolas" panose="020B0609020204030204" pitchFamily="49" charset="0"/>
              </a:rPr>
              <a:t>, “Candelaria”)</a:t>
            </a:r>
          </a:p>
          <a:p>
            <a:pPr>
              <a:lnSpc>
                <a:spcPct val="150000"/>
              </a:lnSpc>
            </a:pPr>
            <a:r>
              <a:rPr lang="es-ES" sz="2000" b="1" dirty="0">
                <a:latin typeface="Consolas" panose="020B0609020204030204" pitchFamily="49" charset="0"/>
              </a:rPr>
              <a:t>	ENCOLAR (</a:t>
            </a:r>
            <a:r>
              <a:rPr lang="es-ES" sz="2000" b="1" dirty="0" err="1">
                <a:latin typeface="Consolas" panose="020B0609020204030204" pitchFamily="49" charset="0"/>
              </a:rPr>
              <a:t>cajaDelSupermercado</a:t>
            </a:r>
            <a:r>
              <a:rPr lang="es-ES" sz="2000" b="1" dirty="0">
                <a:latin typeface="Consolas" panose="020B0609020204030204" pitchFamily="49" charset="0"/>
              </a:rPr>
              <a:t>, “Joaquín”)</a:t>
            </a:r>
          </a:p>
          <a:p>
            <a:pPr>
              <a:lnSpc>
                <a:spcPct val="150000"/>
              </a:lnSpc>
            </a:pPr>
            <a:r>
              <a:rPr lang="es-AR" sz="2000" b="1" dirty="0">
                <a:latin typeface="Consolas" panose="020B0609020204030204" pitchFamily="49" charset="0"/>
              </a:rPr>
              <a:t>FIN</a:t>
            </a:r>
            <a:endParaRPr lang="es-ES" sz="2000" b="1" dirty="0">
              <a:latin typeface="Consolas" panose="020B0609020204030204" pitchFamily="49" charset="0"/>
            </a:endParaRPr>
          </a:p>
        </p:txBody>
      </p:sp>
      <p:graphicFrame>
        <p:nvGraphicFramePr>
          <p:cNvPr id="4" name="Tabla 3"/>
          <p:cNvGraphicFramePr>
            <a:graphicFrameLocks noGrp="1"/>
          </p:cNvGraphicFramePr>
          <p:nvPr>
            <p:extLst>
              <p:ext uri="{D42A27DB-BD31-4B8C-83A1-F6EECF244321}">
                <p14:modId xmlns:p14="http://schemas.microsoft.com/office/powerpoint/2010/main" val="4220548107"/>
              </p:ext>
            </p:extLst>
          </p:nvPr>
        </p:nvGraphicFramePr>
        <p:xfrm>
          <a:off x="336713" y="3211118"/>
          <a:ext cx="1560174" cy="649365"/>
        </p:xfrm>
        <a:graphic>
          <a:graphicData uri="http://schemas.openxmlformats.org/drawingml/2006/table">
            <a:tbl>
              <a:tblPr firstRow="1" bandRow="1">
                <a:tableStyleId>{F5AB1C69-6EDB-4FF4-983F-18BD219EF322}</a:tableStyleId>
              </a:tblPr>
              <a:tblGrid>
                <a:gridCol w="1560174">
                  <a:extLst>
                    <a:ext uri="{9D8B030D-6E8A-4147-A177-3AD203B41FA5}">
                      <a16:colId xmlns:a16="http://schemas.microsoft.com/office/drawing/2014/main" val="2627533912"/>
                    </a:ext>
                  </a:extLst>
                </a:gridCol>
              </a:tblGrid>
              <a:tr h="649365">
                <a:tc>
                  <a:txBody>
                    <a:bodyPr/>
                    <a:lstStyle/>
                    <a:p>
                      <a:pPr algn="ctr"/>
                      <a:r>
                        <a:rPr lang="es-ES" sz="2400" dirty="0">
                          <a:solidFill>
                            <a:schemeClr val="tx1"/>
                          </a:solidFill>
                        </a:rPr>
                        <a:t>Judith</a:t>
                      </a:r>
                    </a:p>
                  </a:txBody>
                  <a:tcPr anchor="ctr"/>
                </a:tc>
                <a:extLst>
                  <a:ext uri="{0D108BD9-81ED-4DB2-BD59-A6C34878D82A}">
                    <a16:rowId xmlns:a16="http://schemas.microsoft.com/office/drawing/2014/main" val="1825286392"/>
                  </a:ext>
                </a:extLst>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835709661"/>
              </p:ext>
            </p:extLst>
          </p:nvPr>
        </p:nvGraphicFramePr>
        <p:xfrm>
          <a:off x="335360" y="4007681"/>
          <a:ext cx="3120348" cy="649365"/>
        </p:xfrm>
        <a:graphic>
          <a:graphicData uri="http://schemas.openxmlformats.org/drawingml/2006/table">
            <a:tbl>
              <a:tblPr firstRow="1" bandRow="1">
                <a:tableStyleId>{F5AB1C69-6EDB-4FF4-983F-18BD219EF322}</a:tableStyleId>
              </a:tblPr>
              <a:tblGrid>
                <a:gridCol w="1560174">
                  <a:extLst>
                    <a:ext uri="{9D8B030D-6E8A-4147-A177-3AD203B41FA5}">
                      <a16:colId xmlns:a16="http://schemas.microsoft.com/office/drawing/2014/main" val="2627533912"/>
                    </a:ext>
                  </a:extLst>
                </a:gridCol>
                <a:gridCol w="1560174">
                  <a:extLst>
                    <a:ext uri="{9D8B030D-6E8A-4147-A177-3AD203B41FA5}">
                      <a16:colId xmlns:a16="http://schemas.microsoft.com/office/drawing/2014/main" val="452351694"/>
                    </a:ext>
                  </a:extLst>
                </a:gridCol>
              </a:tblGrid>
              <a:tr h="649365">
                <a:tc>
                  <a:txBody>
                    <a:bodyPr/>
                    <a:lstStyle/>
                    <a:p>
                      <a:pPr algn="ctr"/>
                      <a:r>
                        <a:rPr lang="es-ES" sz="2400" dirty="0">
                          <a:solidFill>
                            <a:schemeClr val="tx1"/>
                          </a:solidFill>
                        </a:rPr>
                        <a:t>Judith</a:t>
                      </a:r>
                    </a:p>
                  </a:txBody>
                  <a:tcPr anchor="ctr"/>
                </a:tc>
                <a:tc>
                  <a:txBody>
                    <a:bodyPr/>
                    <a:lstStyle/>
                    <a:p>
                      <a:pPr algn="ctr"/>
                      <a:r>
                        <a:rPr lang="es-ES" sz="2400" dirty="0">
                          <a:solidFill>
                            <a:schemeClr val="tx1"/>
                          </a:solidFill>
                        </a:rPr>
                        <a:t>Candelaria</a:t>
                      </a:r>
                    </a:p>
                  </a:txBody>
                  <a:tcPr anchor="ctr"/>
                </a:tc>
                <a:extLst>
                  <a:ext uri="{0D108BD9-81ED-4DB2-BD59-A6C34878D82A}">
                    <a16:rowId xmlns:a16="http://schemas.microsoft.com/office/drawing/2014/main" val="1825286392"/>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3558495111"/>
              </p:ext>
            </p:extLst>
          </p:nvPr>
        </p:nvGraphicFramePr>
        <p:xfrm>
          <a:off x="335360" y="4889388"/>
          <a:ext cx="4680522" cy="649365"/>
        </p:xfrm>
        <a:graphic>
          <a:graphicData uri="http://schemas.openxmlformats.org/drawingml/2006/table">
            <a:tbl>
              <a:tblPr firstRow="1" bandRow="1">
                <a:tableStyleId>{F5AB1C69-6EDB-4FF4-983F-18BD219EF322}</a:tableStyleId>
              </a:tblPr>
              <a:tblGrid>
                <a:gridCol w="1560174">
                  <a:extLst>
                    <a:ext uri="{9D8B030D-6E8A-4147-A177-3AD203B41FA5}">
                      <a16:colId xmlns:a16="http://schemas.microsoft.com/office/drawing/2014/main" val="2627533912"/>
                    </a:ext>
                  </a:extLst>
                </a:gridCol>
                <a:gridCol w="1560174">
                  <a:extLst>
                    <a:ext uri="{9D8B030D-6E8A-4147-A177-3AD203B41FA5}">
                      <a16:colId xmlns:a16="http://schemas.microsoft.com/office/drawing/2014/main" val="452351694"/>
                    </a:ext>
                  </a:extLst>
                </a:gridCol>
                <a:gridCol w="1560174">
                  <a:extLst>
                    <a:ext uri="{9D8B030D-6E8A-4147-A177-3AD203B41FA5}">
                      <a16:colId xmlns:a16="http://schemas.microsoft.com/office/drawing/2014/main" val="1766310343"/>
                    </a:ext>
                  </a:extLst>
                </a:gridCol>
              </a:tblGrid>
              <a:tr h="649365">
                <a:tc>
                  <a:txBody>
                    <a:bodyPr/>
                    <a:lstStyle/>
                    <a:p>
                      <a:pPr algn="ctr"/>
                      <a:r>
                        <a:rPr lang="es-ES" sz="2400" dirty="0">
                          <a:solidFill>
                            <a:schemeClr val="tx1"/>
                          </a:solidFill>
                        </a:rPr>
                        <a:t>Judith</a:t>
                      </a:r>
                    </a:p>
                  </a:txBody>
                  <a:tcPr anchor="ctr"/>
                </a:tc>
                <a:tc>
                  <a:txBody>
                    <a:bodyPr/>
                    <a:lstStyle/>
                    <a:p>
                      <a:pPr algn="ctr"/>
                      <a:r>
                        <a:rPr lang="es-ES" sz="2400" dirty="0">
                          <a:solidFill>
                            <a:schemeClr val="tx1"/>
                          </a:solidFill>
                        </a:rPr>
                        <a:t>Candelaria</a:t>
                      </a:r>
                    </a:p>
                  </a:txBody>
                  <a:tcPr anchor="ctr"/>
                </a:tc>
                <a:tc>
                  <a:txBody>
                    <a:bodyPr/>
                    <a:lstStyle/>
                    <a:p>
                      <a:pPr algn="ctr"/>
                      <a:r>
                        <a:rPr lang="es-ES" sz="2400" dirty="0">
                          <a:solidFill>
                            <a:schemeClr val="tx1"/>
                          </a:solidFill>
                        </a:rPr>
                        <a:t>Joaquín</a:t>
                      </a:r>
                    </a:p>
                  </a:txBody>
                  <a:tcPr anchor="ctr"/>
                </a:tc>
                <a:extLst>
                  <a:ext uri="{0D108BD9-81ED-4DB2-BD59-A6C34878D82A}">
                    <a16:rowId xmlns:a16="http://schemas.microsoft.com/office/drawing/2014/main" val="1825286392"/>
                  </a:ext>
                </a:extLst>
              </a:tr>
            </a:tbl>
          </a:graphicData>
        </a:graphic>
      </p:graphicFrame>
    </p:spTree>
    <p:extLst>
      <p:ext uri="{BB962C8B-B14F-4D97-AF65-F5344CB8AC3E}">
        <p14:creationId xmlns:p14="http://schemas.microsoft.com/office/powerpoint/2010/main" val="333440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6" name="Grupo 15"/>
          <p:cNvGrpSpPr/>
          <p:nvPr/>
        </p:nvGrpSpPr>
        <p:grpSpPr>
          <a:xfrm>
            <a:off x="695400" y="2342268"/>
            <a:ext cx="1476164" cy="604495"/>
            <a:chOff x="0" y="1402752"/>
            <a:chExt cx="2808312" cy="1247220"/>
          </a:xfrm>
        </p:grpSpPr>
        <p:sp>
          <p:nvSpPr>
            <p:cNvPr id="17" name="Rectángulo redondeado 16"/>
            <p:cNvSpPr/>
            <p:nvPr/>
          </p:nvSpPr>
          <p:spPr>
            <a:xfrm>
              <a:off x="0" y="1402752"/>
              <a:ext cx="2808312" cy="12472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CuadroTexto 22"/>
            <p:cNvSpPr txBox="1"/>
            <p:nvPr/>
          </p:nvSpPr>
          <p:spPr>
            <a:xfrm>
              <a:off x="60884" y="1463636"/>
              <a:ext cx="2686544"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kern="1200" dirty="0"/>
                <a:t>Colas</a:t>
              </a:r>
              <a:endParaRPr lang="es-ES" sz="3200" kern="1200" dirty="0"/>
            </a:p>
          </p:txBody>
        </p:sp>
      </p:grpSp>
      <p:sp>
        <p:nvSpPr>
          <p:cNvPr id="18" name="Rectángulo 17"/>
          <p:cNvSpPr/>
          <p:nvPr/>
        </p:nvSpPr>
        <p:spPr>
          <a:xfrm>
            <a:off x="5447928" y="2491030"/>
            <a:ext cx="6888088" cy="3323987"/>
          </a:xfrm>
          <a:prstGeom prst="rect">
            <a:avLst/>
          </a:prstGeom>
          <a:noFill/>
        </p:spPr>
        <p:txBody>
          <a:bodyPr wrap="square" rtlCol="0">
            <a:spAutoFit/>
          </a:bodyPr>
          <a:lstStyle/>
          <a:p>
            <a:pPr>
              <a:lnSpc>
                <a:spcPct val="150000"/>
              </a:lnSpc>
            </a:pPr>
            <a:r>
              <a:rPr lang="es-ES" sz="2000" b="1" dirty="0">
                <a:latin typeface="Consolas" panose="020B0609020204030204" pitchFamily="49" charset="0"/>
              </a:rPr>
              <a:t>INICIO</a:t>
            </a:r>
          </a:p>
          <a:p>
            <a:pPr>
              <a:lnSpc>
                <a:spcPct val="150000"/>
              </a:lnSpc>
            </a:pPr>
            <a:r>
              <a:rPr lang="es-ES" sz="2000" b="1" dirty="0">
                <a:latin typeface="Consolas" panose="020B0609020204030204" pitchFamily="49" charset="0"/>
              </a:rPr>
              <a:t>COLA </a:t>
            </a:r>
            <a:r>
              <a:rPr lang="es-ES" sz="2000" b="1" dirty="0" err="1">
                <a:latin typeface="Consolas" panose="020B0609020204030204" pitchFamily="49" charset="0"/>
              </a:rPr>
              <a:t>cajaDelSupermercado</a:t>
            </a:r>
            <a:endParaRPr lang="es-ES" sz="2000" b="1" dirty="0">
              <a:latin typeface="Consolas" panose="020B0609020204030204" pitchFamily="49" charset="0"/>
            </a:endParaRPr>
          </a:p>
          <a:p>
            <a:pPr>
              <a:lnSpc>
                <a:spcPct val="150000"/>
              </a:lnSpc>
            </a:pPr>
            <a:r>
              <a:rPr lang="es-AR" sz="2000" b="1" dirty="0">
                <a:latin typeface="Consolas" panose="020B0609020204030204" pitchFamily="49" charset="0"/>
              </a:rPr>
              <a:t>	DESENCOLAR(</a:t>
            </a:r>
            <a:r>
              <a:rPr lang="es-AR" sz="2000" b="1" dirty="0" err="1">
                <a:latin typeface="Consolas" panose="020B0609020204030204" pitchFamily="49" charset="0"/>
              </a:rPr>
              <a:t>cajaDelSupermercado</a:t>
            </a:r>
            <a:r>
              <a:rPr lang="es-AR" sz="2000" b="1" dirty="0">
                <a:latin typeface="Consolas" panose="020B0609020204030204" pitchFamily="49" charset="0"/>
              </a:rPr>
              <a:t>) 	DESENCOLAR(</a:t>
            </a:r>
            <a:r>
              <a:rPr lang="es-AR" sz="2000" b="1" dirty="0" err="1">
                <a:latin typeface="Consolas" panose="020B0609020204030204" pitchFamily="49" charset="0"/>
              </a:rPr>
              <a:t>cajaDelSupermercado</a:t>
            </a:r>
            <a:r>
              <a:rPr lang="es-AR" sz="2000" b="1" dirty="0">
                <a:latin typeface="Consolas" panose="020B0609020204030204" pitchFamily="49" charset="0"/>
              </a:rPr>
              <a:t>) 	DESENCOLAR(</a:t>
            </a:r>
            <a:r>
              <a:rPr lang="es-AR" sz="2000" b="1" dirty="0" err="1">
                <a:latin typeface="Consolas" panose="020B0609020204030204" pitchFamily="49" charset="0"/>
              </a:rPr>
              <a:t>cajaDelSupermercado</a:t>
            </a:r>
            <a:r>
              <a:rPr lang="es-AR" sz="2000" b="1" dirty="0">
                <a:latin typeface="Consolas" panose="020B0609020204030204" pitchFamily="49" charset="0"/>
              </a:rPr>
              <a:t>) 	</a:t>
            </a:r>
            <a:r>
              <a:rPr lang="es-AR" sz="2000" b="1" dirty="0">
                <a:solidFill>
                  <a:srgbClr val="C00000"/>
                </a:solidFill>
                <a:latin typeface="Consolas" panose="020B0609020204030204" pitchFamily="49" charset="0"/>
              </a:rPr>
              <a:t>DESENCOLAR(</a:t>
            </a:r>
            <a:r>
              <a:rPr lang="es-AR" sz="2000" b="1" dirty="0" err="1">
                <a:solidFill>
                  <a:srgbClr val="C00000"/>
                </a:solidFill>
                <a:latin typeface="Consolas" panose="020B0609020204030204" pitchFamily="49" charset="0"/>
              </a:rPr>
              <a:t>cajaDelSupermercado</a:t>
            </a:r>
            <a:r>
              <a:rPr lang="es-AR" sz="2000" b="1" dirty="0">
                <a:solidFill>
                  <a:srgbClr val="C00000"/>
                </a:solidFill>
                <a:latin typeface="Consolas" panose="020B0609020204030204" pitchFamily="49" charset="0"/>
              </a:rPr>
              <a:t>) -&gt; ERROR</a:t>
            </a:r>
          </a:p>
          <a:p>
            <a:pPr>
              <a:lnSpc>
                <a:spcPct val="150000"/>
              </a:lnSpc>
            </a:pPr>
            <a:r>
              <a:rPr lang="es-ES" sz="2000" b="1" dirty="0">
                <a:latin typeface="Consolas" panose="020B0609020204030204" pitchFamily="49" charset="0"/>
              </a:rPr>
              <a:t>FIN</a:t>
            </a:r>
          </a:p>
        </p:txBody>
      </p:sp>
      <p:graphicFrame>
        <p:nvGraphicFramePr>
          <p:cNvPr id="19" name="Tabla 18"/>
          <p:cNvGraphicFramePr>
            <a:graphicFrameLocks noGrp="1"/>
          </p:cNvGraphicFramePr>
          <p:nvPr>
            <p:extLst>
              <p:ext uri="{D42A27DB-BD31-4B8C-83A1-F6EECF244321}">
                <p14:modId xmlns:p14="http://schemas.microsoft.com/office/powerpoint/2010/main" val="2506260158"/>
              </p:ext>
            </p:extLst>
          </p:nvPr>
        </p:nvGraphicFramePr>
        <p:xfrm>
          <a:off x="479376" y="3635843"/>
          <a:ext cx="4680522" cy="649365"/>
        </p:xfrm>
        <a:graphic>
          <a:graphicData uri="http://schemas.openxmlformats.org/drawingml/2006/table">
            <a:tbl>
              <a:tblPr firstRow="1" bandRow="1">
                <a:tableStyleId>{F5AB1C69-6EDB-4FF4-983F-18BD219EF322}</a:tableStyleId>
              </a:tblPr>
              <a:tblGrid>
                <a:gridCol w="1560174">
                  <a:extLst>
                    <a:ext uri="{9D8B030D-6E8A-4147-A177-3AD203B41FA5}">
                      <a16:colId xmlns:a16="http://schemas.microsoft.com/office/drawing/2014/main" val="2627533912"/>
                    </a:ext>
                  </a:extLst>
                </a:gridCol>
                <a:gridCol w="1560174">
                  <a:extLst>
                    <a:ext uri="{9D8B030D-6E8A-4147-A177-3AD203B41FA5}">
                      <a16:colId xmlns:a16="http://schemas.microsoft.com/office/drawing/2014/main" val="452351694"/>
                    </a:ext>
                  </a:extLst>
                </a:gridCol>
                <a:gridCol w="1560174">
                  <a:extLst>
                    <a:ext uri="{9D8B030D-6E8A-4147-A177-3AD203B41FA5}">
                      <a16:colId xmlns:a16="http://schemas.microsoft.com/office/drawing/2014/main" val="1766310343"/>
                    </a:ext>
                  </a:extLst>
                </a:gridCol>
              </a:tblGrid>
              <a:tr h="649365">
                <a:tc>
                  <a:txBody>
                    <a:bodyPr/>
                    <a:lstStyle/>
                    <a:p>
                      <a:pPr algn="ctr"/>
                      <a:r>
                        <a:rPr lang="es-ES" sz="2400" dirty="0">
                          <a:solidFill>
                            <a:schemeClr val="tx1"/>
                          </a:solidFill>
                        </a:rPr>
                        <a:t>Judith</a:t>
                      </a:r>
                    </a:p>
                  </a:txBody>
                  <a:tcPr anchor="ctr"/>
                </a:tc>
                <a:tc>
                  <a:txBody>
                    <a:bodyPr/>
                    <a:lstStyle/>
                    <a:p>
                      <a:pPr algn="ctr"/>
                      <a:r>
                        <a:rPr lang="es-ES" sz="2400" dirty="0">
                          <a:solidFill>
                            <a:schemeClr val="tx1"/>
                          </a:solidFill>
                        </a:rPr>
                        <a:t>Candelaria</a:t>
                      </a:r>
                    </a:p>
                  </a:txBody>
                  <a:tcPr anchor="ctr"/>
                </a:tc>
                <a:tc>
                  <a:txBody>
                    <a:bodyPr/>
                    <a:lstStyle/>
                    <a:p>
                      <a:pPr algn="ctr"/>
                      <a:r>
                        <a:rPr lang="es-ES" sz="2400" dirty="0">
                          <a:solidFill>
                            <a:schemeClr val="tx1"/>
                          </a:solidFill>
                        </a:rPr>
                        <a:t>Joaquín</a:t>
                      </a:r>
                    </a:p>
                  </a:txBody>
                  <a:tcPr anchor="ctr"/>
                </a:tc>
                <a:extLst>
                  <a:ext uri="{0D108BD9-81ED-4DB2-BD59-A6C34878D82A}">
                    <a16:rowId xmlns:a16="http://schemas.microsoft.com/office/drawing/2014/main" val="1825286392"/>
                  </a:ext>
                </a:extLst>
              </a:tr>
            </a:tbl>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430862423"/>
              </p:ext>
            </p:extLst>
          </p:nvPr>
        </p:nvGraphicFramePr>
        <p:xfrm>
          <a:off x="479376" y="4503883"/>
          <a:ext cx="3120348" cy="649365"/>
        </p:xfrm>
        <a:graphic>
          <a:graphicData uri="http://schemas.openxmlformats.org/drawingml/2006/table">
            <a:tbl>
              <a:tblPr firstRow="1" bandRow="1">
                <a:tableStyleId>{F5AB1C69-6EDB-4FF4-983F-18BD219EF322}</a:tableStyleId>
              </a:tblPr>
              <a:tblGrid>
                <a:gridCol w="1560174">
                  <a:extLst>
                    <a:ext uri="{9D8B030D-6E8A-4147-A177-3AD203B41FA5}">
                      <a16:colId xmlns:a16="http://schemas.microsoft.com/office/drawing/2014/main" val="452351694"/>
                    </a:ext>
                  </a:extLst>
                </a:gridCol>
                <a:gridCol w="1560174">
                  <a:extLst>
                    <a:ext uri="{9D8B030D-6E8A-4147-A177-3AD203B41FA5}">
                      <a16:colId xmlns:a16="http://schemas.microsoft.com/office/drawing/2014/main" val="1766310343"/>
                    </a:ext>
                  </a:extLst>
                </a:gridCol>
              </a:tblGrid>
              <a:tr h="649365">
                <a:tc>
                  <a:txBody>
                    <a:bodyPr/>
                    <a:lstStyle/>
                    <a:p>
                      <a:pPr algn="ctr"/>
                      <a:r>
                        <a:rPr lang="es-ES" sz="2400" dirty="0">
                          <a:solidFill>
                            <a:schemeClr val="tx1"/>
                          </a:solidFill>
                        </a:rPr>
                        <a:t>Candelaria</a:t>
                      </a:r>
                    </a:p>
                  </a:txBody>
                  <a:tcPr anchor="ctr"/>
                </a:tc>
                <a:tc>
                  <a:txBody>
                    <a:bodyPr/>
                    <a:lstStyle/>
                    <a:p>
                      <a:pPr algn="ctr"/>
                      <a:r>
                        <a:rPr lang="es-ES" sz="2400" dirty="0">
                          <a:solidFill>
                            <a:schemeClr val="tx1"/>
                          </a:solidFill>
                        </a:rPr>
                        <a:t>Joaquín</a:t>
                      </a:r>
                    </a:p>
                  </a:txBody>
                  <a:tcPr anchor="ctr"/>
                </a:tc>
                <a:extLst>
                  <a:ext uri="{0D108BD9-81ED-4DB2-BD59-A6C34878D82A}">
                    <a16:rowId xmlns:a16="http://schemas.microsoft.com/office/drawing/2014/main" val="1825286392"/>
                  </a:ext>
                </a:extLst>
              </a:tr>
            </a:tbl>
          </a:graphicData>
        </a:graphic>
      </p:graphicFrame>
      <p:graphicFrame>
        <p:nvGraphicFramePr>
          <p:cNvPr id="21" name="Tabla 20"/>
          <p:cNvGraphicFramePr>
            <a:graphicFrameLocks noGrp="1"/>
          </p:cNvGraphicFramePr>
          <p:nvPr>
            <p:extLst>
              <p:ext uri="{D42A27DB-BD31-4B8C-83A1-F6EECF244321}">
                <p14:modId xmlns:p14="http://schemas.microsoft.com/office/powerpoint/2010/main" val="1493065728"/>
              </p:ext>
            </p:extLst>
          </p:nvPr>
        </p:nvGraphicFramePr>
        <p:xfrm>
          <a:off x="501045" y="5371923"/>
          <a:ext cx="1560174" cy="649365"/>
        </p:xfrm>
        <a:graphic>
          <a:graphicData uri="http://schemas.openxmlformats.org/drawingml/2006/table">
            <a:tbl>
              <a:tblPr firstRow="1" bandRow="1">
                <a:tableStyleId>{F5AB1C69-6EDB-4FF4-983F-18BD219EF322}</a:tableStyleId>
              </a:tblPr>
              <a:tblGrid>
                <a:gridCol w="1560174">
                  <a:extLst>
                    <a:ext uri="{9D8B030D-6E8A-4147-A177-3AD203B41FA5}">
                      <a16:colId xmlns:a16="http://schemas.microsoft.com/office/drawing/2014/main" val="1766310343"/>
                    </a:ext>
                  </a:extLst>
                </a:gridCol>
              </a:tblGrid>
              <a:tr h="649365">
                <a:tc>
                  <a:txBody>
                    <a:bodyPr/>
                    <a:lstStyle/>
                    <a:p>
                      <a:pPr algn="ctr"/>
                      <a:r>
                        <a:rPr lang="es-ES" sz="2400" dirty="0">
                          <a:solidFill>
                            <a:schemeClr val="tx1"/>
                          </a:solidFill>
                        </a:rPr>
                        <a:t>Joaquín</a:t>
                      </a:r>
                    </a:p>
                  </a:txBody>
                  <a:tcPr anchor="ctr"/>
                </a:tc>
                <a:extLst>
                  <a:ext uri="{0D108BD9-81ED-4DB2-BD59-A6C34878D82A}">
                    <a16:rowId xmlns:a16="http://schemas.microsoft.com/office/drawing/2014/main" val="1825286392"/>
                  </a:ext>
                </a:extLst>
              </a:tr>
            </a:tbl>
          </a:graphicData>
        </a:graphic>
      </p:graphicFrame>
    </p:spTree>
    <p:extLst>
      <p:ext uri="{BB962C8B-B14F-4D97-AF65-F5344CB8AC3E}">
        <p14:creationId xmlns:p14="http://schemas.microsoft.com/office/powerpoint/2010/main" val="2235546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EJERCICIO PRÁCTICO</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6" name="CuadroTexto 5"/>
          <p:cNvSpPr txBox="1"/>
          <p:nvPr/>
        </p:nvSpPr>
        <p:spPr>
          <a:xfrm>
            <a:off x="551384" y="2490953"/>
            <a:ext cx="6393893" cy="2677656"/>
          </a:xfrm>
          <a:prstGeom prst="rect">
            <a:avLst/>
          </a:prstGeom>
          <a:noFill/>
        </p:spPr>
        <p:txBody>
          <a:bodyPr wrap="square" rtlCol="0">
            <a:spAutoFit/>
          </a:bodyPr>
          <a:lstStyle/>
          <a:p>
            <a:r>
              <a:rPr lang="es-AR" sz="2400" dirty="0"/>
              <a:t>Diseñar un algoritmo que recorra las butacas de una sala de cine y determine cuántas butacas</a:t>
            </a:r>
          </a:p>
          <a:p>
            <a:r>
              <a:rPr lang="es-AR" sz="2400" dirty="0"/>
              <a:t>desocupadas hay en la sala. Suponga que inicialmente tiene un </a:t>
            </a:r>
            <a:r>
              <a:rPr lang="es-AR" sz="2400" dirty="0" err="1"/>
              <a:t>array</a:t>
            </a:r>
            <a:r>
              <a:rPr lang="es-AR" sz="2400" dirty="0"/>
              <a:t> (arreglo) con valores</a:t>
            </a:r>
          </a:p>
          <a:p>
            <a:r>
              <a:rPr lang="es-AR" sz="2400" dirty="0"/>
              <a:t>booleanos que si es verdadero(true) implica que está ocupada y si es falso(false) la butaca está</a:t>
            </a:r>
          </a:p>
          <a:p>
            <a:r>
              <a:rPr lang="es-AR" sz="2400" dirty="0"/>
              <a:t>desocupada.</a:t>
            </a:r>
            <a:endParaRPr lang="es-AR" sz="66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39" y="836712"/>
            <a:ext cx="4812961" cy="3962565"/>
          </a:xfrm>
          <a:prstGeom prst="rect">
            <a:avLst/>
          </a:prstGeom>
        </p:spPr>
      </p:pic>
      <p:sp>
        <p:nvSpPr>
          <p:cNvPr id="8" name="Llamada rectangular 7"/>
          <p:cNvSpPr/>
          <p:nvPr/>
        </p:nvSpPr>
        <p:spPr>
          <a:xfrm>
            <a:off x="8688288" y="4799278"/>
            <a:ext cx="3096344" cy="1582050"/>
          </a:xfrm>
          <a:prstGeom prst="wedgeRectCallout">
            <a:avLst>
              <a:gd name="adj1" fmla="val -66813"/>
              <a:gd name="adj2" fmla="val 24543"/>
            </a:avLst>
          </a:prstGeom>
        </p:spPr>
        <p:style>
          <a:lnRef idx="2">
            <a:schemeClr val="accent5"/>
          </a:lnRef>
          <a:fillRef idx="1">
            <a:schemeClr val="lt1"/>
          </a:fillRef>
          <a:effectRef idx="0">
            <a:schemeClr val="accent5"/>
          </a:effectRef>
          <a:fontRef idx="minor">
            <a:schemeClr val="dk1"/>
          </a:fontRef>
        </p:style>
        <p:txBody>
          <a:bodyPr lIns="11431" tIns="333223" rIns="11430" bIns="333221" spcCol="1270" rtlCol="0" anchor="ctr"/>
          <a:lstStyle/>
          <a:p>
            <a:pPr algn="ctr" defTabSz="800100">
              <a:lnSpc>
                <a:spcPct val="90000"/>
              </a:lnSpc>
              <a:spcAft>
                <a:spcPct val="35000"/>
              </a:spcAft>
            </a:pPr>
            <a:r>
              <a:rPr lang="es-AR" sz="2400" b="1" dirty="0"/>
              <a:t>Recuerda plantear el Pseudocódigo, el Diagrama de Flujo y las Pruebas de Escritorio</a:t>
            </a:r>
          </a:p>
        </p:txBody>
      </p:sp>
    </p:spTree>
    <p:extLst>
      <p:ext uri="{BB962C8B-B14F-4D97-AF65-F5344CB8AC3E}">
        <p14:creationId xmlns:p14="http://schemas.microsoft.com/office/powerpoint/2010/main" val="119348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551384" y="1650892"/>
            <a:ext cx="4042344" cy="584775"/>
          </a:xfrm>
          <a:prstGeom prst="rect">
            <a:avLst/>
          </a:prstGeom>
          <a:noFill/>
        </p:spPr>
        <p:txBody>
          <a:bodyPr wrap="square" rtlCol="0">
            <a:spAutoFit/>
          </a:bodyPr>
          <a:lstStyle/>
          <a:p>
            <a:r>
              <a:rPr lang="es-ES" sz="3200" b="1" dirty="0"/>
              <a:t>EJERCICIO PRÁCTICO</a:t>
            </a:r>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6" name="CuadroTexto 5"/>
          <p:cNvSpPr txBox="1"/>
          <p:nvPr/>
        </p:nvSpPr>
        <p:spPr>
          <a:xfrm>
            <a:off x="551384" y="2490953"/>
            <a:ext cx="6393893" cy="2308324"/>
          </a:xfrm>
          <a:prstGeom prst="rect">
            <a:avLst/>
          </a:prstGeom>
          <a:noFill/>
        </p:spPr>
        <p:txBody>
          <a:bodyPr wrap="square" rtlCol="0">
            <a:spAutoFit/>
          </a:bodyPr>
          <a:lstStyle/>
          <a:p>
            <a:r>
              <a:rPr lang="es-AR" sz="2400" dirty="0"/>
              <a:t>Diseñar un algoritmo que a partir de una pila inicial de tres elementos devuelva una pila invertida. La pila contiene números enteros como se muestra en la figura. Al comienzo la pila está vacía, se deben apilar los siguientes elementos: 1,2,3 y luego invertir su orden.</a:t>
            </a:r>
            <a:endParaRPr lang="es-AR" sz="80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39" y="836712"/>
            <a:ext cx="4812961" cy="3962565"/>
          </a:xfrm>
          <a:prstGeom prst="rect">
            <a:avLst/>
          </a:prstGeom>
        </p:spPr>
      </p:pic>
      <p:sp>
        <p:nvSpPr>
          <p:cNvPr id="8" name="Llamada rectangular 7"/>
          <p:cNvSpPr/>
          <p:nvPr/>
        </p:nvSpPr>
        <p:spPr>
          <a:xfrm>
            <a:off x="8688288" y="4799278"/>
            <a:ext cx="3096344" cy="1582050"/>
          </a:xfrm>
          <a:prstGeom prst="wedgeRectCallout">
            <a:avLst>
              <a:gd name="adj1" fmla="val -66813"/>
              <a:gd name="adj2" fmla="val 24543"/>
            </a:avLst>
          </a:prstGeom>
        </p:spPr>
        <p:style>
          <a:lnRef idx="2">
            <a:schemeClr val="accent5"/>
          </a:lnRef>
          <a:fillRef idx="1">
            <a:schemeClr val="lt1"/>
          </a:fillRef>
          <a:effectRef idx="0">
            <a:schemeClr val="accent5"/>
          </a:effectRef>
          <a:fontRef idx="minor">
            <a:schemeClr val="dk1"/>
          </a:fontRef>
        </p:style>
        <p:txBody>
          <a:bodyPr lIns="11431" tIns="333223" rIns="11430" bIns="333221" spcCol="1270" rtlCol="0" anchor="ctr"/>
          <a:lstStyle/>
          <a:p>
            <a:pPr algn="ctr" defTabSz="800100">
              <a:lnSpc>
                <a:spcPct val="90000"/>
              </a:lnSpc>
              <a:spcAft>
                <a:spcPct val="35000"/>
              </a:spcAft>
            </a:pPr>
            <a:r>
              <a:rPr lang="es-AR" sz="2400" b="1" dirty="0"/>
              <a:t>Recuerda plantear el Pseudocódigo, el Diagrama de Flujo y las Pruebas de Escritorio</a:t>
            </a:r>
          </a:p>
        </p:txBody>
      </p:sp>
      <p:pic>
        <p:nvPicPr>
          <p:cNvPr id="2" name="Imagen 1"/>
          <p:cNvPicPr>
            <a:picLocks noChangeAspect="1"/>
          </p:cNvPicPr>
          <p:nvPr/>
        </p:nvPicPr>
        <p:blipFill>
          <a:blip r:embed="rId3"/>
          <a:stretch>
            <a:fillRect/>
          </a:stretch>
        </p:blipFill>
        <p:spPr>
          <a:xfrm>
            <a:off x="695400" y="5021094"/>
            <a:ext cx="6527622" cy="1360234"/>
          </a:xfrm>
          <a:prstGeom prst="rect">
            <a:avLst/>
          </a:prstGeom>
        </p:spPr>
      </p:pic>
    </p:spTree>
    <p:extLst>
      <p:ext uri="{BB962C8B-B14F-4D97-AF65-F5344CB8AC3E}">
        <p14:creationId xmlns:p14="http://schemas.microsoft.com/office/powerpoint/2010/main" val="72541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AR" dirty="0"/>
              <a:t>ESTRUCTURAS DE DATOS</a:t>
            </a:r>
            <a:endParaRPr lang="es-ES" dirty="0"/>
          </a:p>
        </p:txBody>
      </p:sp>
      <p:grpSp>
        <p:nvGrpSpPr>
          <p:cNvPr id="16" name="Grupo 15"/>
          <p:cNvGrpSpPr/>
          <p:nvPr/>
        </p:nvGrpSpPr>
        <p:grpSpPr>
          <a:xfrm>
            <a:off x="695400" y="2342268"/>
            <a:ext cx="2448272" cy="604495"/>
            <a:chOff x="0" y="1402752"/>
            <a:chExt cx="2808312" cy="1247220"/>
          </a:xfrm>
        </p:grpSpPr>
        <p:sp>
          <p:nvSpPr>
            <p:cNvPr id="17" name="Rectángulo redondeado 16"/>
            <p:cNvSpPr/>
            <p:nvPr/>
          </p:nvSpPr>
          <p:spPr>
            <a:xfrm>
              <a:off x="0" y="1402752"/>
              <a:ext cx="2808312" cy="124722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3" name="CuadroTexto 22"/>
            <p:cNvSpPr txBox="1"/>
            <p:nvPr/>
          </p:nvSpPr>
          <p:spPr>
            <a:xfrm>
              <a:off x="60884" y="1463636"/>
              <a:ext cx="2686545" cy="11254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s-AR" sz="3200" dirty="0"/>
                <a:t>Árbole</a:t>
              </a:r>
              <a:r>
                <a:rPr lang="es-AR" sz="3200" kern="1200" dirty="0"/>
                <a:t>s</a:t>
              </a:r>
              <a:endParaRPr lang="es-ES" sz="3200" kern="1200" dirty="0"/>
            </a:p>
          </p:txBody>
        </p:sp>
      </p:grpSp>
      <p:sp>
        <p:nvSpPr>
          <p:cNvPr id="15" name="CuadroTexto 14"/>
          <p:cNvSpPr txBox="1"/>
          <p:nvPr/>
        </p:nvSpPr>
        <p:spPr>
          <a:xfrm>
            <a:off x="7106750" y="2202705"/>
            <a:ext cx="4968552" cy="452431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s-AR" sz="2400" dirty="0"/>
              <a:t>Son estructuras </a:t>
            </a:r>
            <a:r>
              <a:rPr lang="es-AR" sz="2400" b="1" dirty="0"/>
              <a:t>no lineales.</a:t>
            </a:r>
          </a:p>
          <a:p>
            <a:pPr marL="285750" indent="-285750">
              <a:lnSpc>
                <a:spcPct val="150000"/>
              </a:lnSpc>
              <a:buFont typeface="Wingdings" panose="05000000000000000000" pitchFamily="2" charset="2"/>
              <a:buChar char="ü"/>
            </a:pPr>
            <a:r>
              <a:rPr lang="es-AR" sz="2400" dirty="0"/>
              <a:t>Un árbol consta de un conjunto finito de elementos, denominados </a:t>
            </a:r>
            <a:r>
              <a:rPr lang="es-AR" sz="2400" b="1" dirty="0"/>
              <a:t>nodos </a:t>
            </a:r>
            <a:r>
              <a:rPr lang="es-AR" sz="2400" dirty="0"/>
              <a:t>y un conjunto finito de líneas dirigidas, denominadas </a:t>
            </a:r>
            <a:r>
              <a:rPr lang="es-AR" sz="2400" b="1" dirty="0"/>
              <a:t>ramas</a:t>
            </a:r>
            <a:r>
              <a:rPr lang="es-AR" sz="2400" dirty="0"/>
              <a:t>, que conectan los nodos.</a:t>
            </a:r>
          </a:p>
          <a:p>
            <a:pPr marL="285750" indent="-285750">
              <a:lnSpc>
                <a:spcPct val="150000"/>
              </a:lnSpc>
              <a:buFont typeface="Wingdings" panose="05000000000000000000" pitchFamily="2" charset="2"/>
              <a:buChar char="ü"/>
            </a:pPr>
            <a:r>
              <a:rPr lang="es-AR" sz="2400" dirty="0"/>
              <a:t>El número de ramas asociado con un nodo es el </a:t>
            </a:r>
            <a:r>
              <a:rPr lang="es-AR" sz="2400" b="1" dirty="0"/>
              <a:t>grado </a:t>
            </a:r>
            <a:r>
              <a:rPr lang="es-AR" sz="2400" dirty="0"/>
              <a:t>del nodo. </a:t>
            </a:r>
          </a:p>
        </p:txBody>
      </p:sp>
      <p:grpSp>
        <p:nvGrpSpPr>
          <p:cNvPr id="10" name="Grupo 9"/>
          <p:cNvGrpSpPr/>
          <p:nvPr/>
        </p:nvGrpSpPr>
        <p:grpSpPr>
          <a:xfrm>
            <a:off x="370585" y="2924945"/>
            <a:ext cx="6736165" cy="3312368"/>
            <a:chOff x="370585" y="2924944"/>
            <a:chExt cx="7105670" cy="3543379"/>
          </a:xfrm>
        </p:grpSpPr>
        <p:pic>
          <p:nvPicPr>
            <p:cNvPr id="4" name="Imagen 3"/>
            <p:cNvPicPr>
              <a:picLocks noChangeAspect="1"/>
            </p:cNvPicPr>
            <p:nvPr/>
          </p:nvPicPr>
          <p:blipFill>
            <a:blip r:embed="rId3"/>
            <a:stretch>
              <a:fillRect/>
            </a:stretch>
          </p:blipFill>
          <p:spPr>
            <a:xfrm>
              <a:off x="370585" y="2924944"/>
              <a:ext cx="7105670" cy="3543379"/>
            </a:xfrm>
            <a:prstGeom prst="rect">
              <a:avLst/>
            </a:prstGeom>
          </p:spPr>
        </p:pic>
        <p:grpSp>
          <p:nvGrpSpPr>
            <p:cNvPr id="8" name="Grupo 7"/>
            <p:cNvGrpSpPr/>
            <p:nvPr/>
          </p:nvGrpSpPr>
          <p:grpSpPr>
            <a:xfrm>
              <a:off x="1765623" y="4152493"/>
              <a:ext cx="3391398" cy="1311895"/>
              <a:chOff x="1765623" y="4152493"/>
              <a:chExt cx="3391398" cy="1311895"/>
            </a:xfrm>
          </p:grpSpPr>
          <p:sp>
            <p:nvSpPr>
              <p:cNvPr id="7" name="CuadroTexto 6"/>
              <p:cNvSpPr txBox="1"/>
              <p:nvPr/>
            </p:nvSpPr>
            <p:spPr>
              <a:xfrm>
                <a:off x="4347927" y="4152493"/>
                <a:ext cx="432048" cy="523220"/>
              </a:xfrm>
              <a:prstGeom prst="rect">
                <a:avLst/>
              </a:prstGeom>
              <a:noFill/>
            </p:spPr>
            <p:txBody>
              <a:bodyPr wrap="square" rtlCol="0">
                <a:spAutoFit/>
              </a:bodyPr>
              <a:lstStyle/>
              <a:p>
                <a:r>
                  <a:rPr lang="es-ES" sz="2800" dirty="0"/>
                  <a:t>W</a:t>
                </a:r>
                <a:endParaRPr lang="es-ES" dirty="0"/>
              </a:p>
            </p:txBody>
          </p:sp>
          <p:sp>
            <p:nvSpPr>
              <p:cNvPr id="22" name="CuadroTexto 21"/>
              <p:cNvSpPr txBox="1"/>
              <p:nvPr/>
            </p:nvSpPr>
            <p:spPr>
              <a:xfrm>
                <a:off x="1765623" y="4941168"/>
                <a:ext cx="432048" cy="523220"/>
              </a:xfrm>
              <a:prstGeom prst="rect">
                <a:avLst/>
              </a:prstGeom>
              <a:noFill/>
            </p:spPr>
            <p:txBody>
              <a:bodyPr wrap="square" rtlCol="0">
                <a:spAutoFit/>
              </a:bodyPr>
              <a:lstStyle/>
              <a:p>
                <a:r>
                  <a:rPr lang="es-ES" sz="2800" dirty="0"/>
                  <a:t>A</a:t>
                </a:r>
                <a:endParaRPr lang="es-ES" dirty="0"/>
              </a:p>
            </p:txBody>
          </p:sp>
          <p:sp>
            <p:nvSpPr>
              <p:cNvPr id="24" name="CuadroTexto 23"/>
              <p:cNvSpPr txBox="1"/>
              <p:nvPr/>
            </p:nvSpPr>
            <p:spPr>
              <a:xfrm>
                <a:off x="2468439" y="4895189"/>
                <a:ext cx="432048" cy="523220"/>
              </a:xfrm>
              <a:prstGeom prst="rect">
                <a:avLst/>
              </a:prstGeom>
              <a:noFill/>
            </p:spPr>
            <p:txBody>
              <a:bodyPr wrap="square" rtlCol="0">
                <a:spAutoFit/>
              </a:bodyPr>
              <a:lstStyle/>
              <a:p>
                <a:r>
                  <a:rPr lang="es-ES" sz="2800" dirty="0"/>
                  <a:t>B</a:t>
                </a:r>
                <a:endParaRPr lang="es-ES" dirty="0"/>
              </a:p>
            </p:txBody>
          </p:sp>
          <p:sp>
            <p:nvSpPr>
              <p:cNvPr id="25" name="CuadroTexto 24"/>
              <p:cNvSpPr txBox="1"/>
              <p:nvPr/>
            </p:nvSpPr>
            <p:spPr>
              <a:xfrm>
                <a:off x="3090594" y="4895189"/>
                <a:ext cx="432048" cy="523220"/>
              </a:xfrm>
              <a:prstGeom prst="rect">
                <a:avLst/>
              </a:prstGeom>
              <a:noFill/>
            </p:spPr>
            <p:txBody>
              <a:bodyPr wrap="square" rtlCol="0">
                <a:spAutoFit/>
              </a:bodyPr>
              <a:lstStyle/>
              <a:p>
                <a:r>
                  <a:rPr lang="es-ES" sz="2800" dirty="0"/>
                  <a:t>C</a:t>
                </a:r>
                <a:endParaRPr lang="es-ES" dirty="0"/>
              </a:p>
            </p:txBody>
          </p:sp>
          <p:sp>
            <p:nvSpPr>
              <p:cNvPr id="26" name="CuadroTexto 25"/>
              <p:cNvSpPr txBox="1"/>
              <p:nvPr/>
            </p:nvSpPr>
            <p:spPr>
              <a:xfrm>
                <a:off x="4053442" y="4941168"/>
                <a:ext cx="432048" cy="523220"/>
              </a:xfrm>
              <a:prstGeom prst="rect">
                <a:avLst/>
              </a:prstGeom>
              <a:noFill/>
            </p:spPr>
            <p:txBody>
              <a:bodyPr wrap="square" rtlCol="0">
                <a:spAutoFit/>
              </a:bodyPr>
              <a:lstStyle/>
              <a:p>
                <a:r>
                  <a:rPr lang="es-ES" sz="2800" dirty="0"/>
                  <a:t>D</a:t>
                </a:r>
                <a:endParaRPr lang="es-ES" dirty="0"/>
              </a:p>
            </p:txBody>
          </p:sp>
          <p:sp>
            <p:nvSpPr>
              <p:cNvPr id="27" name="CuadroTexto 26"/>
              <p:cNvSpPr txBox="1"/>
              <p:nvPr/>
            </p:nvSpPr>
            <p:spPr>
              <a:xfrm>
                <a:off x="4724973" y="4941168"/>
                <a:ext cx="432048" cy="523220"/>
              </a:xfrm>
              <a:prstGeom prst="rect">
                <a:avLst/>
              </a:prstGeom>
              <a:noFill/>
            </p:spPr>
            <p:txBody>
              <a:bodyPr wrap="square" rtlCol="0">
                <a:spAutoFit/>
              </a:bodyPr>
              <a:lstStyle/>
              <a:p>
                <a:r>
                  <a:rPr lang="es-ES" sz="2800" dirty="0"/>
                  <a:t>E</a:t>
                </a:r>
                <a:endParaRPr lang="es-ES" dirty="0"/>
              </a:p>
            </p:txBody>
          </p:sp>
        </p:grpSp>
      </p:grpSp>
    </p:spTree>
    <p:extLst>
      <p:ext uri="{BB962C8B-B14F-4D97-AF65-F5344CB8AC3E}">
        <p14:creationId xmlns:p14="http://schemas.microsoft.com/office/powerpoint/2010/main" val="2079879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1239310313"/>
              </p:ext>
            </p:extLst>
          </p:nvPr>
        </p:nvGraphicFramePr>
        <p:xfrm>
          <a:off x="4367808" y="2329766"/>
          <a:ext cx="2808312" cy="40527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Tree>
    <p:extLst>
      <p:ext uri="{BB962C8B-B14F-4D97-AF65-F5344CB8AC3E}">
        <p14:creationId xmlns:p14="http://schemas.microsoft.com/office/powerpoint/2010/main" val="2471855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623392" y="1650892"/>
            <a:ext cx="9361040"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grpSp>
        <p:nvGrpSpPr>
          <p:cNvPr id="11" name="Grupo 10"/>
          <p:cNvGrpSpPr/>
          <p:nvPr/>
        </p:nvGrpSpPr>
        <p:grpSpPr>
          <a:xfrm>
            <a:off x="623392" y="2366563"/>
            <a:ext cx="3528392"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2" name="CuadroTexto 1"/>
          <p:cNvSpPr txBox="1"/>
          <p:nvPr/>
        </p:nvSpPr>
        <p:spPr>
          <a:xfrm>
            <a:off x="6055808" y="2274598"/>
            <a:ext cx="5733914" cy="4401205"/>
          </a:xfrm>
          <a:prstGeom prst="rect">
            <a:avLst/>
          </a:prstGeom>
          <a:noFill/>
        </p:spPr>
        <p:txBody>
          <a:bodyPr wrap="square" rtlCol="0">
            <a:spAutoFit/>
          </a:bodyPr>
          <a:lstStyle/>
          <a:p>
            <a:pPr marL="285750" indent="-285750">
              <a:buFont typeface="Wingdings" panose="05000000000000000000" pitchFamily="2" charset="2"/>
              <a:buChar char="ü"/>
            </a:pPr>
            <a:r>
              <a:rPr lang="es-AR" sz="2400" dirty="0"/>
              <a:t>Sirven para dar un orden determinado a los elementos de una lista.</a:t>
            </a:r>
          </a:p>
          <a:p>
            <a:pPr marL="285750" indent="-285750">
              <a:buFont typeface="Wingdings" panose="05000000000000000000" pitchFamily="2" charset="2"/>
              <a:buChar char="ü"/>
            </a:pPr>
            <a:r>
              <a:rPr lang="es-AR" sz="2400" dirty="0"/>
              <a:t>Ordenar listas en orden alfabético u orden numérico</a:t>
            </a:r>
            <a:r>
              <a:rPr lang="es-ES" sz="2400" dirty="0"/>
              <a:t>. -&gt; Muy usual.</a:t>
            </a:r>
          </a:p>
          <a:p>
            <a:pPr marL="285750" indent="-285750">
              <a:buFont typeface="Wingdings" panose="05000000000000000000" pitchFamily="2" charset="2"/>
              <a:buChar char="ü"/>
            </a:pPr>
            <a:r>
              <a:rPr lang="es-ES" sz="2400" dirty="0"/>
              <a:t>El orden puede ser ascendente (de menor a mayor) o descendente (de </a:t>
            </a:r>
            <a:r>
              <a:rPr lang="es-AR" sz="2400" dirty="0"/>
              <a:t>mayor a menor).</a:t>
            </a:r>
          </a:p>
          <a:p>
            <a:pPr marL="285750" indent="-285750">
              <a:buFont typeface="Wingdings" panose="05000000000000000000" pitchFamily="2" charset="2"/>
              <a:buChar char="ü"/>
            </a:pPr>
            <a:r>
              <a:rPr lang="es-AR" sz="2400" dirty="0"/>
              <a:t>Algunos algoritmos de ordenación son:</a:t>
            </a:r>
          </a:p>
          <a:p>
            <a:pPr marL="742950" lvl="1" indent="-285750">
              <a:buFont typeface="Wingdings" panose="05000000000000000000" pitchFamily="2" charset="2"/>
              <a:buChar char="§"/>
            </a:pPr>
            <a:r>
              <a:rPr lang="es-AR" dirty="0"/>
              <a:t> </a:t>
            </a:r>
            <a:r>
              <a:rPr lang="es-ES" sz="2200" b="1" dirty="0"/>
              <a:t>Ordenamiento por Inserción.</a:t>
            </a:r>
          </a:p>
          <a:p>
            <a:pPr marL="800100" lvl="1" indent="-342900">
              <a:buFont typeface="Wingdings" panose="05000000000000000000" pitchFamily="2" charset="2"/>
              <a:buChar char="§"/>
            </a:pPr>
            <a:r>
              <a:rPr lang="es-ES" sz="2200" b="1" dirty="0"/>
              <a:t>Algoritmo de la Burbuja.</a:t>
            </a:r>
          </a:p>
          <a:p>
            <a:pPr marL="800100" lvl="1" indent="-342900">
              <a:buFont typeface="Wingdings" panose="05000000000000000000" pitchFamily="2" charset="2"/>
              <a:buChar char="§"/>
            </a:pPr>
            <a:r>
              <a:rPr lang="es-ES" sz="2200" b="1" dirty="0"/>
              <a:t>Ordenamiento por Selección.</a:t>
            </a:r>
          </a:p>
          <a:p>
            <a:pPr marL="800100" lvl="1" indent="-342900">
              <a:buFont typeface="Wingdings" panose="05000000000000000000" pitchFamily="2" charset="2"/>
              <a:buChar char="§"/>
            </a:pPr>
            <a:r>
              <a:rPr lang="es-ES" sz="2200" b="1" dirty="0"/>
              <a:t>Algoritmo Quick-</a:t>
            </a:r>
            <a:r>
              <a:rPr lang="es-ES" sz="2200" b="1" dirty="0" err="1"/>
              <a:t>Sort</a:t>
            </a:r>
            <a:endParaRPr lang="es-ES" sz="2200" b="1" dirty="0"/>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l="9213" r="7325"/>
          <a:stretch/>
        </p:blipFill>
        <p:spPr>
          <a:xfrm>
            <a:off x="662429" y="3039720"/>
            <a:ext cx="3450318" cy="3100476"/>
          </a:xfrm>
          <a:prstGeom prst="rect">
            <a:avLst/>
          </a:prstGeom>
        </p:spPr>
      </p:pic>
      <p:pic>
        <p:nvPicPr>
          <p:cNvPr id="4" name="Imagen 3"/>
          <p:cNvPicPr>
            <a:picLocks noChangeAspect="1"/>
          </p:cNvPicPr>
          <p:nvPr/>
        </p:nvPicPr>
        <p:blipFill rotWithShape="1">
          <a:blip r:embed="rId9">
            <a:extLst>
              <a:ext uri="{28A0092B-C50C-407E-A947-70E740481C1C}">
                <a14:useLocalDpi xmlns:a14="http://schemas.microsoft.com/office/drawing/2010/main" val="0"/>
              </a:ext>
            </a:extLst>
          </a:blip>
          <a:srcRect b="18767"/>
          <a:stretch/>
        </p:blipFill>
        <p:spPr>
          <a:xfrm>
            <a:off x="2168710" y="4612475"/>
            <a:ext cx="3810000" cy="2063328"/>
          </a:xfrm>
          <a:prstGeom prst="rect">
            <a:avLst/>
          </a:prstGeom>
        </p:spPr>
      </p:pic>
    </p:spTree>
    <p:extLst>
      <p:ext uri="{BB962C8B-B14F-4D97-AF65-F5344CB8AC3E}">
        <p14:creationId xmlns:p14="http://schemas.microsoft.com/office/powerpoint/2010/main" val="3020542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613496" y="1650892"/>
            <a:ext cx="2530176" cy="584775"/>
          </a:xfrm>
          <a:prstGeom prst="rect">
            <a:avLst/>
          </a:prstGeom>
          <a:noFill/>
        </p:spPr>
        <p:txBody>
          <a:bodyPr wrap="square" rtlCol="0">
            <a:spAutoFit/>
          </a:bodyPr>
          <a:lstStyle/>
          <a:p>
            <a:r>
              <a:rPr lang="es-ES" sz="3200" b="1" dirty="0"/>
              <a:t>ALGORITMO</a:t>
            </a:r>
          </a:p>
        </p:txBody>
      </p:sp>
      <p:sp>
        <p:nvSpPr>
          <p:cNvPr id="2" name="CuadroTexto 1"/>
          <p:cNvSpPr txBox="1"/>
          <p:nvPr/>
        </p:nvSpPr>
        <p:spPr>
          <a:xfrm>
            <a:off x="2145167" y="2931874"/>
            <a:ext cx="7560839" cy="3785652"/>
          </a:xfrm>
          <a:prstGeom prst="rect">
            <a:avLst/>
          </a:prstGeom>
          <a:noFill/>
        </p:spPr>
        <p:txBody>
          <a:bodyPr wrap="square" rtlCol="0">
            <a:spAutoFit/>
          </a:bodyPr>
          <a:lstStyle/>
          <a:p>
            <a:pPr marL="285750" indent="-285750">
              <a:lnSpc>
                <a:spcPct val="200000"/>
              </a:lnSpc>
              <a:buFont typeface="Wingdings" panose="05000000000000000000" pitchFamily="2" charset="2"/>
              <a:buChar char="ü"/>
            </a:pPr>
            <a:r>
              <a:rPr lang="es-AR" sz="2400" dirty="0"/>
              <a:t>Un algoritmo debe ser </a:t>
            </a:r>
            <a:r>
              <a:rPr lang="es-AR" sz="2400" b="1" dirty="0"/>
              <a:t>preciso.</a:t>
            </a:r>
          </a:p>
          <a:p>
            <a:pPr marL="285750" indent="-285750">
              <a:lnSpc>
                <a:spcPct val="200000"/>
              </a:lnSpc>
              <a:buFont typeface="Wingdings" panose="05000000000000000000" pitchFamily="2" charset="2"/>
              <a:buChar char="ü"/>
            </a:pPr>
            <a:r>
              <a:rPr lang="es-AR" sz="2400" dirty="0"/>
              <a:t>Un algoritmo debe estar </a:t>
            </a:r>
            <a:r>
              <a:rPr lang="es-AR" sz="2400" b="1" dirty="0"/>
              <a:t>específicamente definido. </a:t>
            </a:r>
          </a:p>
          <a:p>
            <a:pPr marL="285750" indent="-285750">
              <a:lnSpc>
                <a:spcPct val="200000"/>
              </a:lnSpc>
              <a:buFont typeface="Wingdings" panose="05000000000000000000" pitchFamily="2" charset="2"/>
              <a:buChar char="ü"/>
            </a:pPr>
            <a:r>
              <a:rPr lang="es-AR" sz="2400" dirty="0"/>
              <a:t>Un algoritmo debe ser </a:t>
            </a:r>
            <a:r>
              <a:rPr lang="es-AR" sz="2400" b="1" dirty="0"/>
              <a:t>finito. </a:t>
            </a:r>
          </a:p>
          <a:p>
            <a:pPr marL="285750" indent="-285750">
              <a:lnSpc>
                <a:spcPct val="200000"/>
              </a:lnSpc>
              <a:buFont typeface="Wingdings" panose="05000000000000000000" pitchFamily="2" charset="2"/>
              <a:buChar char="ü"/>
            </a:pPr>
            <a:r>
              <a:rPr lang="es-AR" sz="2400" dirty="0"/>
              <a:t>Un algoritmo debe ser </a:t>
            </a:r>
            <a:r>
              <a:rPr lang="es-AR" sz="2400" b="1" dirty="0"/>
              <a:t>correcto.</a:t>
            </a:r>
          </a:p>
          <a:p>
            <a:pPr marL="285750" indent="-285750">
              <a:lnSpc>
                <a:spcPct val="200000"/>
              </a:lnSpc>
              <a:buFont typeface="Wingdings" panose="05000000000000000000" pitchFamily="2" charset="2"/>
              <a:buChar char="ü"/>
            </a:pPr>
            <a:r>
              <a:rPr lang="es-AR" sz="2400" dirty="0"/>
              <a:t>Un algoritmo es </a:t>
            </a:r>
            <a:r>
              <a:rPr lang="es-AR" sz="2400" b="1" dirty="0"/>
              <a:t>independiente</a:t>
            </a:r>
            <a:r>
              <a:rPr lang="es-AR" sz="2400" dirty="0"/>
              <a:t> del lenguaje y del medio.</a:t>
            </a:r>
            <a:endParaRPr lang="es-ES" sz="2400" dirty="0"/>
          </a:p>
        </p:txBody>
      </p:sp>
      <p:pic>
        <p:nvPicPr>
          <p:cNvPr id="7" name="Imagen 6"/>
          <p:cNvPicPr>
            <a:picLocks noChangeAspect="1"/>
          </p:cNvPicPr>
          <p:nvPr/>
        </p:nvPicPr>
        <p:blipFill>
          <a:blip r:embed="rId3"/>
          <a:stretch>
            <a:fillRect/>
          </a:stretch>
        </p:blipFill>
        <p:spPr>
          <a:xfrm>
            <a:off x="2171565" y="2235667"/>
            <a:ext cx="7848872" cy="1044381"/>
          </a:xfrm>
          <a:prstGeom prst="rect">
            <a:avLst/>
          </a:prstGeom>
        </p:spPr>
      </p:pic>
      <p:sp>
        <p:nvSpPr>
          <p:cNvPr id="6"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Tree>
    <p:extLst>
      <p:ext uri="{BB962C8B-B14F-4D97-AF65-F5344CB8AC3E}">
        <p14:creationId xmlns:p14="http://schemas.microsoft.com/office/powerpoint/2010/main" val="199894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grpSp>
        <p:nvGrpSpPr>
          <p:cNvPr id="11" name="Grupo 10"/>
          <p:cNvGrpSpPr/>
          <p:nvPr/>
        </p:nvGrpSpPr>
        <p:grpSpPr>
          <a:xfrm>
            <a:off x="623392" y="1892683"/>
            <a:ext cx="3600400"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10" name="CuadroTexto 9"/>
          <p:cNvSpPr txBox="1"/>
          <p:nvPr/>
        </p:nvSpPr>
        <p:spPr>
          <a:xfrm>
            <a:off x="473320" y="3140968"/>
            <a:ext cx="2890684" cy="1077218"/>
          </a:xfrm>
          <a:prstGeom prst="rect">
            <a:avLst/>
          </a:prstGeom>
          <a:noFill/>
        </p:spPr>
        <p:txBody>
          <a:bodyPr wrap="square" rtlCol="0">
            <a:spAutoFit/>
          </a:bodyPr>
          <a:lstStyle>
            <a:defPPr>
              <a:defRPr lang="es-AR"/>
            </a:defPPr>
            <a:lvl1pPr>
              <a:defRPr sz="3200" i="1">
                <a:ln w="0">
                  <a:solidFill>
                    <a:schemeClr val="accent4">
                      <a:lumMod val="50000"/>
                    </a:schemeClr>
                  </a:solidFill>
                </a:ln>
                <a:solidFill>
                  <a:srgbClr val="7030A0"/>
                </a:solidFill>
                <a:effectLst>
                  <a:outerShdw blurRad="38100" dist="25400" dir="5400000" algn="ctr" rotWithShape="0">
                    <a:srgbClr val="6E747A">
                      <a:alpha val="43000"/>
                    </a:srgbClr>
                  </a:outerShdw>
                </a:effectLst>
              </a:defRPr>
            </a:lvl1pPr>
          </a:lstStyle>
          <a:p>
            <a:pPr algn="ctr"/>
            <a:r>
              <a:rPr lang="es-ES" b="1" dirty="0">
                <a:ln w="22225">
                  <a:solidFill>
                    <a:schemeClr val="accent2"/>
                  </a:solidFill>
                  <a:prstDash val="solid"/>
                </a:ln>
                <a:solidFill>
                  <a:srgbClr val="920000"/>
                </a:solidFill>
                <a:effectLst/>
              </a:rPr>
              <a:t>Ordenamiento por inserción</a:t>
            </a:r>
          </a:p>
        </p:txBody>
      </p:sp>
      <p:sp>
        <p:nvSpPr>
          <p:cNvPr id="14" name="Flecha izquierda 13"/>
          <p:cNvSpPr/>
          <p:nvPr/>
        </p:nvSpPr>
        <p:spPr>
          <a:xfrm rot="5400000" flipH="1">
            <a:off x="1696151" y="2778549"/>
            <a:ext cx="475769" cy="216024"/>
          </a:xfrm>
          <a:prstGeom prst="leftArrow">
            <a:avLst/>
          </a:prstGeom>
          <a:solidFill>
            <a:schemeClr val="accent2"/>
          </a:solidFill>
          <a:ln>
            <a:solidFill>
              <a:srgbClr val="920000"/>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pic>
        <p:nvPicPr>
          <p:cNvPr id="4" name="Imagen 3"/>
          <p:cNvPicPr>
            <a:picLocks noChangeAspect="1"/>
          </p:cNvPicPr>
          <p:nvPr/>
        </p:nvPicPr>
        <p:blipFill>
          <a:blip r:embed="rId8"/>
          <a:stretch>
            <a:fillRect/>
          </a:stretch>
        </p:blipFill>
        <p:spPr>
          <a:xfrm>
            <a:off x="458826" y="4329736"/>
            <a:ext cx="2637968" cy="2317773"/>
          </a:xfrm>
          <a:prstGeom prst="rect">
            <a:avLst/>
          </a:prstGeom>
        </p:spPr>
      </p:pic>
      <p:pic>
        <p:nvPicPr>
          <p:cNvPr id="15" name="Imagen 14"/>
          <p:cNvPicPr>
            <a:picLocks noChangeAspect="1"/>
          </p:cNvPicPr>
          <p:nvPr/>
        </p:nvPicPr>
        <p:blipFill>
          <a:blip r:embed="rId9"/>
          <a:stretch>
            <a:fillRect/>
          </a:stretch>
        </p:blipFill>
        <p:spPr>
          <a:xfrm>
            <a:off x="4953771" y="1805820"/>
            <a:ext cx="5256584" cy="4677118"/>
          </a:xfrm>
          <a:prstGeom prst="rect">
            <a:avLst/>
          </a:prstGeom>
        </p:spPr>
      </p:pic>
      <p:sp>
        <p:nvSpPr>
          <p:cNvPr id="17" name="CuadroTexto 16"/>
          <p:cNvSpPr txBox="1"/>
          <p:nvPr/>
        </p:nvSpPr>
        <p:spPr>
          <a:xfrm>
            <a:off x="10431970" y="1974504"/>
            <a:ext cx="1368152" cy="707886"/>
          </a:xfrm>
          <a:prstGeom prst="wedgeRectCallout">
            <a:avLst>
              <a:gd name="adj1" fmla="val -75733"/>
              <a:gd name="adj2" fmla="val 944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000" b="1" dirty="0"/>
              <a:t>1º ITERACIÓN</a:t>
            </a:r>
          </a:p>
        </p:txBody>
      </p:sp>
      <p:sp>
        <p:nvSpPr>
          <p:cNvPr id="19" name="CuadroTexto 18"/>
          <p:cNvSpPr txBox="1"/>
          <p:nvPr/>
        </p:nvSpPr>
        <p:spPr>
          <a:xfrm>
            <a:off x="10431970" y="3417086"/>
            <a:ext cx="1368152" cy="707886"/>
          </a:xfrm>
          <a:prstGeom prst="wedgeRectCallout">
            <a:avLst>
              <a:gd name="adj1" fmla="val -47090"/>
              <a:gd name="adj2" fmla="val 9248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000" b="1" dirty="0"/>
              <a:t>2º ITERACIÓN</a:t>
            </a:r>
          </a:p>
        </p:txBody>
      </p:sp>
      <p:sp>
        <p:nvSpPr>
          <p:cNvPr id="20"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
        <p:nvSpPr>
          <p:cNvPr id="2" name="Rectángulo 1"/>
          <p:cNvSpPr/>
          <p:nvPr/>
        </p:nvSpPr>
        <p:spPr>
          <a:xfrm>
            <a:off x="532028" y="1040194"/>
            <a:ext cx="2831976" cy="646331"/>
          </a:xfrm>
          <a:prstGeom prst="rect">
            <a:avLst/>
          </a:prstGeom>
        </p:spPr>
        <p:txBody>
          <a:bodyPr wrap="square">
            <a:spAutoFit/>
          </a:bodyPr>
          <a:lstStyle/>
          <a:p>
            <a:r>
              <a:rPr lang="es-AR" dirty="0">
                <a:solidFill>
                  <a:srgbClr val="2A2A2A"/>
                </a:solidFill>
                <a:latin typeface="Calibri-Identity-H"/>
              </a:rPr>
              <a:t>https://www.youtube.com/</a:t>
            </a:r>
          </a:p>
          <a:p>
            <a:r>
              <a:rPr lang="es-AR" dirty="0" err="1">
                <a:solidFill>
                  <a:srgbClr val="2A2A2A"/>
                </a:solidFill>
                <a:latin typeface="Calibri-Identity-H"/>
              </a:rPr>
              <a:t>watch?v</a:t>
            </a:r>
            <a:r>
              <a:rPr lang="es-AR" dirty="0">
                <a:solidFill>
                  <a:srgbClr val="2A2A2A"/>
                </a:solidFill>
                <a:latin typeface="Calibri-Identity-H"/>
              </a:rPr>
              <a:t>=5kVQ8kf52K4</a:t>
            </a:r>
            <a:endParaRPr lang="es-AR" dirty="0">
              <a:solidFill>
                <a:srgbClr val="2A2A2A"/>
              </a:solidFill>
            </a:endParaRPr>
          </a:p>
        </p:txBody>
      </p:sp>
    </p:spTree>
    <p:extLst>
      <p:ext uri="{BB962C8B-B14F-4D97-AF65-F5344CB8AC3E}">
        <p14:creationId xmlns:p14="http://schemas.microsoft.com/office/powerpoint/2010/main" val="394028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CuadroTexto 8"/>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grpSp>
        <p:nvGrpSpPr>
          <p:cNvPr id="11" name="Grupo 10"/>
          <p:cNvGrpSpPr/>
          <p:nvPr/>
        </p:nvGrpSpPr>
        <p:grpSpPr>
          <a:xfrm>
            <a:off x="623392" y="1892683"/>
            <a:ext cx="3600400"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10" name="CuadroTexto 9"/>
          <p:cNvSpPr txBox="1"/>
          <p:nvPr/>
        </p:nvSpPr>
        <p:spPr>
          <a:xfrm>
            <a:off x="473320" y="3140968"/>
            <a:ext cx="2890684" cy="1077218"/>
          </a:xfrm>
          <a:prstGeom prst="rect">
            <a:avLst/>
          </a:prstGeom>
          <a:noFill/>
        </p:spPr>
        <p:txBody>
          <a:bodyPr wrap="square" rtlCol="0">
            <a:spAutoFit/>
          </a:bodyPr>
          <a:lstStyle>
            <a:defPPr>
              <a:defRPr lang="es-AR"/>
            </a:defPPr>
            <a:lvl1pPr>
              <a:defRPr sz="3200" i="1">
                <a:ln w="0">
                  <a:solidFill>
                    <a:schemeClr val="accent4">
                      <a:lumMod val="50000"/>
                    </a:schemeClr>
                  </a:solidFill>
                </a:ln>
                <a:solidFill>
                  <a:srgbClr val="7030A0"/>
                </a:solidFill>
                <a:effectLst>
                  <a:outerShdw blurRad="38100" dist="25400" dir="5400000" algn="ctr" rotWithShape="0">
                    <a:srgbClr val="6E747A">
                      <a:alpha val="43000"/>
                    </a:srgbClr>
                  </a:outerShdw>
                </a:effectLst>
              </a:defRPr>
            </a:lvl1pPr>
          </a:lstStyle>
          <a:p>
            <a:pPr algn="ctr"/>
            <a:r>
              <a:rPr lang="es-ES" b="1" dirty="0">
                <a:ln w="22225">
                  <a:solidFill>
                    <a:schemeClr val="accent2"/>
                  </a:solidFill>
                  <a:prstDash val="solid"/>
                </a:ln>
                <a:solidFill>
                  <a:srgbClr val="920000"/>
                </a:solidFill>
                <a:effectLst/>
              </a:rPr>
              <a:t>Ordenamiento por inserción</a:t>
            </a:r>
          </a:p>
        </p:txBody>
      </p:sp>
      <p:sp>
        <p:nvSpPr>
          <p:cNvPr id="14" name="Flecha izquierda 13"/>
          <p:cNvSpPr/>
          <p:nvPr/>
        </p:nvSpPr>
        <p:spPr>
          <a:xfrm rot="5400000" flipH="1">
            <a:off x="1696151" y="2778549"/>
            <a:ext cx="475769" cy="216024"/>
          </a:xfrm>
          <a:prstGeom prst="leftArrow">
            <a:avLst/>
          </a:prstGeom>
          <a:solidFill>
            <a:schemeClr val="accent2"/>
          </a:solidFill>
          <a:ln>
            <a:solidFill>
              <a:srgbClr val="920000"/>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pic>
        <p:nvPicPr>
          <p:cNvPr id="4" name="Imagen 3"/>
          <p:cNvPicPr>
            <a:picLocks noChangeAspect="1"/>
          </p:cNvPicPr>
          <p:nvPr/>
        </p:nvPicPr>
        <p:blipFill>
          <a:blip r:embed="rId5"/>
          <a:stretch>
            <a:fillRect/>
          </a:stretch>
        </p:blipFill>
        <p:spPr>
          <a:xfrm>
            <a:off x="458826" y="4329736"/>
            <a:ext cx="2637968" cy="2317773"/>
          </a:xfrm>
          <a:prstGeom prst="rect">
            <a:avLst/>
          </a:prstGeom>
        </p:spPr>
      </p:pic>
      <p:sp>
        <p:nvSpPr>
          <p:cNvPr id="20"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
        <p:nvSpPr>
          <p:cNvPr id="2" name="Rectángulo 1"/>
          <p:cNvSpPr/>
          <p:nvPr/>
        </p:nvSpPr>
        <p:spPr>
          <a:xfrm>
            <a:off x="532028" y="1040194"/>
            <a:ext cx="2831976" cy="646331"/>
          </a:xfrm>
          <a:prstGeom prst="rect">
            <a:avLst/>
          </a:prstGeom>
        </p:spPr>
        <p:txBody>
          <a:bodyPr wrap="square">
            <a:spAutoFit/>
          </a:bodyPr>
          <a:lstStyle/>
          <a:p>
            <a:r>
              <a:rPr lang="es-AR" dirty="0">
                <a:solidFill>
                  <a:srgbClr val="2A2A2A"/>
                </a:solidFill>
                <a:latin typeface="Calibri-Identity-H"/>
              </a:rPr>
              <a:t>https://www.youtube.com/</a:t>
            </a:r>
          </a:p>
          <a:p>
            <a:r>
              <a:rPr lang="es-AR" dirty="0" err="1">
                <a:solidFill>
                  <a:srgbClr val="2A2A2A"/>
                </a:solidFill>
                <a:latin typeface="Calibri-Identity-H"/>
              </a:rPr>
              <a:t>watch?v</a:t>
            </a:r>
            <a:r>
              <a:rPr lang="es-AR" dirty="0">
                <a:solidFill>
                  <a:srgbClr val="2A2A2A"/>
                </a:solidFill>
                <a:latin typeface="Calibri-Identity-H"/>
              </a:rPr>
              <a:t>=5kVQ8kf52K4</a:t>
            </a:r>
            <a:endParaRPr lang="es-AR" dirty="0">
              <a:solidFill>
                <a:srgbClr val="2A2A2A"/>
              </a:solidFill>
            </a:endParaRPr>
          </a:p>
        </p:txBody>
      </p:sp>
      <p:pic>
        <p:nvPicPr>
          <p:cNvPr id="5" name="Ordenamiento por Inserció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21517" y="1931052"/>
            <a:ext cx="7655573" cy="4306260"/>
          </a:xfrm>
          <a:prstGeom prst="rect">
            <a:avLst/>
          </a:prstGeom>
        </p:spPr>
      </p:pic>
    </p:spTree>
    <p:extLst>
      <p:ext uri="{BB962C8B-B14F-4D97-AF65-F5344CB8AC3E}">
        <p14:creationId xmlns:p14="http://schemas.microsoft.com/office/powerpoint/2010/main" val="1956992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o 10"/>
          <p:cNvGrpSpPr/>
          <p:nvPr/>
        </p:nvGrpSpPr>
        <p:grpSpPr>
          <a:xfrm>
            <a:off x="623392" y="1892683"/>
            <a:ext cx="3600400"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10" name="CuadroTexto 9"/>
          <p:cNvSpPr txBox="1"/>
          <p:nvPr/>
        </p:nvSpPr>
        <p:spPr>
          <a:xfrm>
            <a:off x="623392" y="2996952"/>
            <a:ext cx="2588679" cy="1077218"/>
          </a:xfrm>
          <a:prstGeom prst="rect">
            <a:avLst/>
          </a:prstGeom>
          <a:noFill/>
        </p:spPr>
        <p:txBody>
          <a:bodyPr wrap="square" rtlCol="0">
            <a:spAutoFit/>
          </a:bodyPr>
          <a:lstStyle>
            <a:defPPr>
              <a:defRPr lang="es-AR"/>
            </a:defPPr>
            <a:lvl1pPr algn="ctr">
              <a:defRPr sz="3200" b="1" i="1">
                <a:ln w="22225">
                  <a:solidFill>
                    <a:schemeClr val="accent2"/>
                  </a:solidFill>
                  <a:prstDash val="solid"/>
                </a:ln>
                <a:solidFill>
                  <a:srgbClr val="920000"/>
                </a:solidFill>
                <a:effectLst/>
              </a:defRPr>
            </a:lvl1pPr>
          </a:lstStyle>
          <a:p>
            <a:r>
              <a:rPr lang="es-ES" dirty="0"/>
              <a:t>Algoritmo de la burbuja</a:t>
            </a:r>
          </a:p>
        </p:txBody>
      </p:sp>
      <p:sp>
        <p:nvSpPr>
          <p:cNvPr id="14" name="Flecha izquierda 13"/>
          <p:cNvSpPr/>
          <p:nvPr/>
        </p:nvSpPr>
        <p:spPr>
          <a:xfrm rot="5400000" flipH="1">
            <a:off x="1716604" y="2651055"/>
            <a:ext cx="475769" cy="216024"/>
          </a:xfrm>
          <a:prstGeom prst="leftArrow">
            <a:avLst/>
          </a:prstGeom>
          <a:solidFill>
            <a:schemeClr val="accent2"/>
          </a:solidFill>
          <a:ln>
            <a:solidFill>
              <a:srgbClr val="920000"/>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sp>
        <p:nvSpPr>
          <p:cNvPr id="16" name="CuadroTexto 15"/>
          <p:cNvSpPr txBox="1"/>
          <p:nvPr/>
        </p:nvSpPr>
        <p:spPr>
          <a:xfrm>
            <a:off x="373660" y="4077072"/>
            <a:ext cx="5218284" cy="2677656"/>
          </a:xfrm>
          <a:prstGeom prst="rect">
            <a:avLst/>
          </a:prstGeom>
          <a:noFill/>
        </p:spPr>
        <p:txBody>
          <a:bodyPr wrap="square" rtlCol="0">
            <a:spAutoFit/>
          </a:bodyPr>
          <a:lstStyle/>
          <a:p>
            <a:pPr marL="342900" indent="-342900">
              <a:buFont typeface="Wingdings" panose="05000000000000000000" pitchFamily="2" charset="2"/>
              <a:buChar char="ü"/>
            </a:pPr>
            <a:r>
              <a:rPr lang="es-AR" sz="2400" dirty="0"/>
              <a:t>Este algoritmo consiste en comparar cada elemento de la lista con el siguiente (por parejas), si no están en el orden correcto, se intercambian entre sí sus valores. </a:t>
            </a:r>
          </a:p>
          <a:p>
            <a:pPr marL="342900" indent="-342900">
              <a:buFont typeface="Wingdings" panose="05000000000000000000" pitchFamily="2" charset="2"/>
              <a:buChar char="ü"/>
            </a:pPr>
            <a:r>
              <a:rPr lang="es-AR" sz="2400" dirty="0"/>
              <a:t>El valor más pequeño flota hasta el principio de la lista.</a:t>
            </a:r>
            <a:endParaRPr lang="es-ES" sz="2400" dirty="0"/>
          </a:p>
        </p:txBody>
      </p:sp>
      <p:pic>
        <p:nvPicPr>
          <p:cNvPr id="17" name="Imagen 16"/>
          <p:cNvPicPr>
            <a:picLocks noChangeAspect="1"/>
          </p:cNvPicPr>
          <p:nvPr/>
        </p:nvPicPr>
        <p:blipFill rotWithShape="1">
          <a:blip r:embed="rId8"/>
          <a:srcRect r="25929"/>
          <a:stretch/>
        </p:blipFill>
        <p:spPr>
          <a:xfrm>
            <a:off x="5446876" y="1823570"/>
            <a:ext cx="6506749" cy="4931158"/>
          </a:xfrm>
          <a:prstGeom prst="rect">
            <a:avLst/>
          </a:prstGeom>
        </p:spPr>
      </p:pic>
      <p:sp>
        <p:nvSpPr>
          <p:cNvPr id="18" name="Rectángulo 17"/>
          <p:cNvSpPr/>
          <p:nvPr/>
        </p:nvSpPr>
        <p:spPr>
          <a:xfrm>
            <a:off x="10210356" y="2910476"/>
            <a:ext cx="1743270" cy="1022579"/>
          </a:xfrm>
          <a:prstGeom prst="rect">
            <a:avLst/>
          </a:prstGeom>
          <a:solidFill>
            <a:schemeClr val="bg1"/>
          </a:solidFill>
          <a:ln>
            <a:solidFill>
              <a:schemeClr val="bg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p>
        </p:txBody>
      </p:sp>
      <p:sp>
        <p:nvSpPr>
          <p:cNvPr id="19" name="Rectángulo 18"/>
          <p:cNvSpPr/>
          <p:nvPr/>
        </p:nvSpPr>
        <p:spPr>
          <a:xfrm>
            <a:off x="11201177" y="3658517"/>
            <a:ext cx="752448" cy="1022579"/>
          </a:xfrm>
          <a:prstGeom prst="rect">
            <a:avLst/>
          </a:prstGeom>
          <a:solidFill>
            <a:schemeClr val="bg1"/>
          </a:solidFill>
          <a:ln>
            <a:solidFill>
              <a:schemeClr val="bg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p>
        </p:txBody>
      </p:sp>
      <p:sp>
        <p:nvSpPr>
          <p:cNvPr id="20" name="CuadroTexto 19"/>
          <p:cNvSpPr txBox="1"/>
          <p:nvPr/>
        </p:nvSpPr>
        <p:spPr>
          <a:xfrm>
            <a:off x="10740275" y="1184797"/>
            <a:ext cx="1368152" cy="707886"/>
          </a:xfrm>
          <a:prstGeom prst="wedgeRectCallout">
            <a:avLst>
              <a:gd name="adj1" fmla="val -47090"/>
              <a:gd name="adj2" fmla="val 9248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000" b="1" dirty="0"/>
              <a:t>1º ITERACIÓN</a:t>
            </a:r>
          </a:p>
        </p:txBody>
      </p:sp>
      <p:pic>
        <p:nvPicPr>
          <p:cNvPr id="21" name="Imagen 20"/>
          <p:cNvPicPr>
            <a:picLocks noChangeAspect="1"/>
          </p:cNvPicPr>
          <p:nvPr/>
        </p:nvPicPr>
        <p:blipFill rotWithShape="1">
          <a:blip r:embed="rId9" cstate="print">
            <a:extLst>
              <a:ext uri="{28A0092B-C50C-407E-A947-70E740481C1C}">
                <a14:useLocalDpi xmlns:a14="http://schemas.microsoft.com/office/drawing/2010/main" val="0"/>
              </a:ext>
            </a:extLst>
          </a:blip>
          <a:srcRect l="14978" r="19976"/>
          <a:stretch/>
        </p:blipFill>
        <p:spPr>
          <a:xfrm>
            <a:off x="2982091" y="3648548"/>
            <a:ext cx="614763" cy="548045"/>
          </a:xfrm>
          <a:prstGeom prst="rect">
            <a:avLst/>
          </a:prstGeom>
        </p:spPr>
      </p:pic>
      <p:pic>
        <p:nvPicPr>
          <p:cNvPr id="24" name="Imagen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8223" y="3025716"/>
            <a:ext cx="1049905" cy="1049905"/>
          </a:xfrm>
          <a:prstGeom prst="rect">
            <a:avLst/>
          </a:prstGeom>
        </p:spPr>
      </p:pic>
      <p:sp>
        <p:nvSpPr>
          <p:cNvPr id="25" name="CuadroTexto 24"/>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26"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
        <p:nvSpPr>
          <p:cNvPr id="2" name="Rectángulo 1"/>
          <p:cNvSpPr/>
          <p:nvPr/>
        </p:nvSpPr>
        <p:spPr>
          <a:xfrm>
            <a:off x="316004" y="1090413"/>
            <a:ext cx="2896067" cy="646331"/>
          </a:xfrm>
          <a:prstGeom prst="rect">
            <a:avLst/>
          </a:prstGeom>
        </p:spPr>
        <p:txBody>
          <a:bodyPr wrap="square">
            <a:spAutoFit/>
          </a:bodyPr>
          <a:lstStyle/>
          <a:p>
            <a:r>
              <a:rPr lang="es-AR" dirty="0">
                <a:solidFill>
                  <a:srgbClr val="2A2A2A"/>
                </a:solidFill>
                <a:latin typeface="Calibri-Identity-H"/>
              </a:rPr>
              <a:t>https://www.youtube.com/</a:t>
            </a:r>
          </a:p>
          <a:p>
            <a:r>
              <a:rPr lang="es-AR" dirty="0" err="1">
                <a:solidFill>
                  <a:srgbClr val="2A2A2A"/>
                </a:solidFill>
                <a:latin typeface="Calibri-Identity-H"/>
              </a:rPr>
              <a:t>watch?v</a:t>
            </a:r>
            <a:r>
              <a:rPr lang="es-AR" dirty="0">
                <a:solidFill>
                  <a:srgbClr val="2A2A2A"/>
                </a:solidFill>
                <a:latin typeface="Calibri-Identity-H"/>
              </a:rPr>
              <a:t>=L3d48etbseY</a:t>
            </a:r>
            <a:endParaRPr lang="es-AR" dirty="0">
              <a:solidFill>
                <a:srgbClr val="2A2A2A"/>
              </a:solidFill>
            </a:endParaRPr>
          </a:p>
        </p:txBody>
      </p:sp>
    </p:spTree>
    <p:extLst>
      <p:ext uri="{BB962C8B-B14F-4D97-AF65-F5344CB8AC3E}">
        <p14:creationId xmlns:p14="http://schemas.microsoft.com/office/powerpoint/2010/main" val="346315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Grupo 10"/>
          <p:cNvGrpSpPr/>
          <p:nvPr/>
        </p:nvGrpSpPr>
        <p:grpSpPr>
          <a:xfrm>
            <a:off x="623392" y="1892683"/>
            <a:ext cx="3600400"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10" name="CuadroTexto 9"/>
          <p:cNvSpPr txBox="1"/>
          <p:nvPr/>
        </p:nvSpPr>
        <p:spPr>
          <a:xfrm>
            <a:off x="623392" y="2996952"/>
            <a:ext cx="2588679" cy="1077218"/>
          </a:xfrm>
          <a:prstGeom prst="rect">
            <a:avLst/>
          </a:prstGeom>
          <a:noFill/>
        </p:spPr>
        <p:txBody>
          <a:bodyPr wrap="square" rtlCol="0">
            <a:spAutoFit/>
          </a:bodyPr>
          <a:lstStyle>
            <a:defPPr>
              <a:defRPr lang="es-AR"/>
            </a:defPPr>
            <a:lvl1pPr algn="ctr">
              <a:defRPr sz="3200" b="1" i="1">
                <a:ln w="22225">
                  <a:solidFill>
                    <a:schemeClr val="accent2"/>
                  </a:solidFill>
                  <a:prstDash val="solid"/>
                </a:ln>
                <a:solidFill>
                  <a:srgbClr val="920000"/>
                </a:solidFill>
                <a:effectLst/>
              </a:defRPr>
            </a:lvl1pPr>
          </a:lstStyle>
          <a:p>
            <a:r>
              <a:rPr lang="es-ES" dirty="0"/>
              <a:t>Algoritmo de la burbuja</a:t>
            </a:r>
          </a:p>
        </p:txBody>
      </p:sp>
      <p:sp>
        <p:nvSpPr>
          <p:cNvPr id="14" name="Flecha izquierda 13"/>
          <p:cNvSpPr/>
          <p:nvPr/>
        </p:nvSpPr>
        <p:spPr>
          <a:xfrm rot="5400000" flipH="1">
            <a:off x="1716604" y="2651055"/>
            <a:ext cx="475769" cy="216024"/>
          </a:xfrm>
          <a:prstGeom prst="leftArrow">
            <a:avLst/>
          </a:prstGeom>
          <a:solidFill>
            <a:schemeClr val="accent2"/>
          </a:solidFill>
          <a:ln>
            <a:solidFill>
              <a:srgbClr val="920000"/>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sp>
        <p:nvSpPr>
          <p:cNvPr id="18" name="Rectángulo 17"/>
          <p:cNvSpPr/>
          <p:nvPr/>
        </p:nvSpPr>
        <p:spPr>
          <a:xfrm>
            <a:off x="10210356" y="2910476"/>
            <a:ext cx="1743270" cy="1022579"/>
          </a:xfrm>
          <a:prstGeom prst="rect">
            <a:avLst/>
          </a:prstGeom>
          <a:solidFill>
            <a:schemeClr val="bg1"/>
          </a:solidFill>
          <a:ln>
            <a:solidFill>
              <a:schemeClr val="bg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p>
        </p:txBody>
      </p:sp>
      <p:sp>
        <p:nvSpPr>
          <p:cNvPr id="19" name="Rectángulo 18"/>
          <p:cNvSpPr/>
          <p:nvPr/>
        </p:nvSpPr>
        <p:spPr>
          <a:xfrm>
            <a:off x="11201177" y="3658517"/>
            <a:ext cx="752448" cy="1022579"/>
          </a:xfrm>
          <a:prstGeom prst="rect">
            <a:avLst/>
          </a:prstGeom>
          <a:solidFill>
            <a:schemeClr val="bg1"/>
          </a:solidFill>
          <a:ln>
            <a:solidFill>
              <a:schemeClr val="bg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p>
        </p:txBody>
      </p:sp>
      <p:pic>
        <p:nvPicPr>
          <p:cNvPr id="24" name="Imagen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9084" y="4655945"/>
            <a:ext cx="1049905" cy="1049905"/>
          </a:xfrm>
          <a:prstGeom prst="rect">
            <a:avLst/>
          </a:prstGeom>
        </p:spPr>
      </p:pic>
      <p:sp>
        <p:nvSpPr>
          <p:cNvPr id="25" name="CuadroTexto 24"/>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26"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
        <p:nvSpPr>
          <p:cNvPr id="2" name="Rectángulo 1"/>
          <p:cNvSpPr/>
          <p:nvPr/>
        </p:nvSpPr>
        <p:spPr>
          <a:xfrm>
            <a:off x="463629" y="1126485"/>
            <a:ext cx="2896067" cy="646331"/>
          </a:xfrm>
          <a:prstGeom prst="rect">
            <a:avLst/>
          </a:prstGeom>
        </p:spPr>
        <p:txBody>
          <a:bodyPr wrap="square">
            <a:spAutoFit/>
          </a:bodyPr>
          <a:lstStyle/>
          <a:p>
            <a:r>
              <a:rPr lang="es-AR" dirty="0">
                <a:solidFill>
                  <a:srgbClr val="2A2A2A"/>
                </a:solidFill>
                <a:latin typeface="Calibri-Identity-H"/>
              </a:rPr>
              <a:t>https://www.youtube.com/</a:t>
            </a:r>
          </a:p>
          <a:p>
            <a:r>
              <a:rPr lang="es-AR" dirty="0" err="1">
                <a:solidFill>
                  <a:srgbClr val="2A2A2A"/>
                </a:solidFill>
                <a:latin typeface="Calibri-Identity-H"/>
              </a:rPr>
              <a:t>watch?v</a:t>
            </a:r>
            <a:r>
              <a:rPr lang="es-AR" dirty="0">
                <a:solidFill>
                  <a:srgbClr val="2A2A2A"/>
                </a:solidFill>
                <a:latin typeface="Calibri-Identity-H"/>
              </a:rPr>
              <a:t>=L3d48etbseY</a:t>
            </a:r>
            <a:endParaRPr lang="es-AR" dirty="0">
              <a:solidFill>
                <a:srgbClr val="2A2A2A"/>
              </a:solidFill>
            </a:endParaRPr>
          </a:p>
        </p:txBody>
      </p:sp>
      <p:pic>
        <p:nvPicPr>
          <p:cNvPr id="4" name="Ordenamiento Burbuj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390586" y="1931413"/>
            <a:ext cx="7654931" cy="4305899"/>
          </a:xfrm>
          <a:prstGeom prst="rect">
            <a:avLst/>
          </a:prstGeom>
        </p:spPr>
      </p:pic>
    </p:spTree>
    <p:extLst>
      <p:ext uri="{BB962C8B-B14F-4D97-AF65-F5344CB8AC3E}">
        <p14:creationId xmlns:p14="http://schemas.microsoft.com/office/powerpoint/2010/main" val="340844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o 10"/>
          <p:cNvGrpSpPr/>
          <p:nvPr/>
        </p:nvGrpSpPr>
        <p:grpSpPr>
          <a:xfrm>
            <a:off x="623392" y="1892683"/>
            <a:ext cx="3600400"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10" name="CuadroTexto 9"/>
          <p:cNvSpPr txBox="1"/>
          <p:nvPr/>
        </p:nvSpPr>
        <p:spPr>
          <a:xfrm>
            <a:off x="623393" y="2996952"/>
            <a:ext cx="2740612" cy="1077218"/>
          </a:xfrm>
          <a:prstGeom prst="rect">
            <a:avLst/>
          </a:prstGeom>
          <a:noFill/>
        </p:spPr>
        <p:txBody>
          <a:bodyPr wrap="square" rtlCol="0">
            <a:spAutoFit/>
          </a:bodyPr>
          <a:lstStyle>
            <a:defPPr>
              <a:defRPr lang="es-AR"/>
            </a:defPPr>
            <a:lvl1pPr algn="ctr">
              <a:defRPr sz="3200" b="1" i="1">
                <a:ln w="22225">
                  <a:solidFill>
                    <a:schemeClr val="accent2"/>
                  </a:solidFill>
                  <a:prstDash val="solid"/>
                </a:ln>
                <a:solidFill>
                  <a:srgbClr val="920000"/>
                </a:solidFill>
                <a:effectLst/>
              </a:defRPr>
            </a:lvl1pPr>
          </a:lstStyle>
          <a:p>
            <a:r>
              <a:rPr lang="es-ES" dirty="0"/>
              <a:t>Ordenamiento por Selección</a:t>
            </a:r>
          </a:p>
        </p:txBody>
      </p:sp>
      <p:sp>
        <p:nvSpPr>
          <p:cNvPr id="14" name="Flecha izquierda 13"/>
          <p:cNvSpPr/>
          <p:nvPr/>
        </p:nvSpPr>
        <p:spPr>
          <a:xfrm rot="5400000" flipH="1">
            <a:off x="1716604" y="2651055"/>
            <a:ext cx="475769" cy="216024"/>
          </a:xfrm>
          <a:prstGeom prst="leftArrow">
            <a:avLst/>
          </a:prstGeom>
          <a:solidFill>
            <a:schemeClr val="accent2"/>
          </a:solidFill>
          <a:ln>
            <a:solidFill>
              <a:srgbClr val="920000"/>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sp>
        <p:nvSpPr>
          <p:cNvPr id="16" name="CuadroTexto 15"/>
          <p:cNvSpPr txBox="1"/>
          <p:nvPr/>
        </p:nvSpPr>
        <p:spPr>
          <a:xfrm>
            <a:off x="159648" y="4371679"/>
            <a:ext cx="6408712" cy="2308324"/>
          </a:xfrm>
          <a:prstGeom prst="rect">
            <a:avLst/>
          </a:prstGeom>
          <a:noFill/>
        </p:spPr>
        <p:txBody>
          <a:bodyPr wrap="square" rtlCol="0">
            <a:spAutoFit/>
          </a:bodyPr>
          <a:lstStyle/>
          <a:p>
            <a:pPr marL="342900" indent="-342900">
              <a:buFont typeface="Wingdings" panose="05000000000000000000" pitchFamily="2" charset="2"/>
              <a:buChar char="ü"/>
            </a:pPr>
            <a:r>
              <a:rPr lang="es-AR" sz="2400" dirty="0"/>
              <a:t>Similar al método de la burbuja.</a:t>
            </a:r>
          </a:p>
          <a:p>
            <a:pPr marL="342900" indent="-342900">
              <a:buFont typeface="Wingdings" panose="05000000000000000000" pitchFamily="2" charset="2"/>
              <a:buChar char="ü"/>
            </a:pPr>
            <a:r>
              <a:rPr lang="es-AR" sz="2400" dirty="0"/>
              <a:t>Primero recorre toda la lista buscando el </a:t>
            </a:r>
            <a:r>
              <a:rPr lang="es-AR" sz="2400" b="1" dirty="0"/>
              <a:t>menor/mayor</a:t>
            </a:r>
            <a:r>
              <a:rPr lang="es-AR" sz="2400" dirty="0"/>
              <a:t> de todos los elementos.</a:t>
            </a:r>
          </a:p>
          <a:p>
            <a:pPr marL="342900" indent="-342900">
              <a:buFont typeface="Wingdings" panose="05000000000000000000" pitchFamily="2" charset="2"/>
              <a:buChar char="ü"/>
            </a:pPr>
            <a:r>
              <a:rPr lang="es-AR" sz="2400" dirty="0"/>
              <a:t> En la siguiente iteración se recorre nuevamente la lista pero comenzando en </a:t>
            </a:r>
            <a:r>
              <a:rPr lang="es-AR" sz="2400" b="1" dirty="0"/>
              <a:t>el segundo elemento</a:t>
            </a:r>
            <a:r>
              <a:rPr lang="es-AR" sz="2400" dirty="0"/>
              <a:t>.</a:t>
            </a:r>
            <a:endParaRPr lang="es-ES" sz="3200" dirty="0"/>
          </a:p>
        </p:txBody>
      </p:sp>
      <p:pic>
        <p:nvPicPr>
          <p:cNvPr id="4" name="Imagen 3"/>
          <p:cNvPicPr>
            <a:picLocks noChangeAspect="1"/>
          </p:cNvPicPr>
          <p:nvPr/>
        </p:nvPicPr>
        <p:blipFill rotWithShape="1">
          <a:blip r:embed="rId8"/>
          <a:srcRect r="13962"/>
          <a:stretch/>
        </p:blipFill>
        <p:spPr>
          <a:xfrm>
            <a:off x="6239997" y="1651811"/>
            <a:ext cx="5616624" cy="5233573"/>
          </a:xfrm>
          <a:prstGeom prst="rect">
            <a:avLst/>
          </a:prstGeom>
        </p:spPr>
      </p:pic>
      <p:sp>
        <p:nvSpPr>
          <p:cNvPr id="5" name="CuadroTexto 4"/>
          <p:cNvSpPr txBox="1"/>
          <p:nvPr/>
        </p:nvSpPr>
        <p:spPr>
          <a:xfrm>
            <a:off x="10740275" y="1184797"/>
            <a:ext cx="1368152" cy="707886"/>
          </a:xfrm>
          <a:prstGeom prst="wedgeRectCallout">
            <a:avLst>
              <a:gd name="adj1" fmla="val -47090"/>
              <a:gd name="adj2" fmla="val 92487"/>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000" b="1" dirty="0"/>
              <a:t>1º ITERACIÓN</a:t>
            </a:r>
          </a:p>
        </p:txBody>
      </p:sp>
      <p:sp>
        <p:nvSpPr>
          <p:cNvPr id="17" name="CuadroTexto 16"/>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18"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
        <p:nvSpPr>
          <p:cNvPr id="2" name="Rectángulo 1"/>
          <p:cNvSpPr/>
          <p:nvPr/>
        </p:nvSpPr>
        <p:spPr>
          <a:xfrm>
            <a:off x="443899" y="1174833"/>
            <a:ext cx="3191997" cy="646331"/>
          </a:xfrm>
          <a:prstGeom prst="rect">
            <a:avLst/>
          </a:prstGeom>
        </p:spPr>
        <p:txBody>
          <a:bodyPr wrap="square">
            <a:spAutoFit/>
          </a:bodyPr>
          <a:lstStyle/>
          <a:p>
            <a:r>
              <a:rPr lang="es-AR" dirty="0">
                <a:solidFill>
                  <a:srgbClr val="2A2A2A"/>
                </a:solidFill>
                <a:latin typeface="Calibri-Identity-H"/>
              </a:rPr>
              <a:t>https://www.youtube.com/</a:t>
            </a:r>
          </a:p>
          <a:p>
            <a:r>
              <a:rPr lang="es-AR" dirty="0" err="1">
                <a:solidFill>
                  <a:srgbClr val="2A2A2A"/>
                </a:solidFill>
                <a:latin typeface="Calibri-Identity-H"/>
              </a:rPr>
              <a:t>watch?v</a:t>
            </a:r>
            <a:r>
              <a:rPr lang="es-AR" dirty="0">
                <a:solidFill>
                  <a:srgbClr val="2A2A2A"/>
                </a:solidFill>
                <a:latin typeface="Calibri-Identity-H"/>
              </a:rPr>
              <a:t>=l0YwcUJB3vo</a:t>
            </a:r>
            <a:endParaRPr lang="es-AR" dirty="0">
              <a:solidFill>
                <a:srgbClr val="2A2A2A"/>
              </a:solidFill>
            </a:endParaRPr>
          </a:p>
        </p:txBody>
      </p:sp>
    </p:spTree>
    <p:extLst>
      <p:ext uri="{BB962C8B-B14F-4D97-AF65-F5344CB8AC3E}">
        <p14:creationId xmlns:p14="http://schemas.microsoft.com/office/powerpoint/2010/main" val="3437667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Grupo 10"/>
          <p:cNvGrpSpPr/>
          <p:nvPr/>
        </p:nvGrpSpPr>
        <p:grpSpPr>
          <a:xfrm>
            <a:off x="623392" y="1892683"/>
            <a:ext cx="3600400"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10" name="CuadroTexto 9"/>
          <p:cNvSpPr txBox="1"/>
          <p:nvPr/>
        </p:nvSpPr>
        <p:spPr>
          <a:xfrm>
            <a:off x="623393" y="2996952"/>
            <a:ext cx="2740612" cy="1077218"/>
          </a:xfrm>
          <a:prstGeom prst="rect">
            <a:avLst/>
          </a:prstGeom>
          <a:noFill/>
        </p:spPr>
        <p:txBody>
          <a:bodyPr wrap="square" rtlCol="0">
            <a:spAutoFit/>
          </a:bodyPr>
          <a:lstStyle>
            <a:defPPr>
              <a:defRPr lang="es-AR"/>
            </a:defPPr>
            <a:lvl1pPr algn="ctr">
              <a:defRPr sz="3200" b="1" i="1">
                <a:ln w="22225">
                  <a:solidFill>
                    <a:schemeClr val="accent2"/>
                  </a:solidFill>
                  <a:prstDash val="solid"/>
                </a:ln>
                <a:solidFill>
                  <a:srgbClr val="920000"/>
                </a:solidFill>
                <a:effectLst/>
              </a:defRPr>
            </a:lvl1pPr>
          </a:lstStyle>
          <a:p>
            <a:r>
              <a:rPr lang="es-ES" dirty="0"/>
              <a:t>Ordenamiento por Selección</a:t>
            </a:r>
          </a:p>
        </p:txBody>
      </p:sp>
      <p:sp>
        <p:nvSpPr>
          <p:cNvPr id="14" name="Flecha izquierda 13"/>
          <p:cNvSpPr/>
          <p:nvPr/>
        </p:nvSpPr>
        <p:spPr>
          <a:xfrm rot="5400000" flipH="1">
            <a:off x="1716604" y="2651055"/>
            <a:ext cx="475769" cy="216024"/>
          </a:xfrm>
          <a:prstGeom prst="leftArrow">
            <a:avLst/>
          </a:prstGeom>
          <a:solidFill>
            <a:schemeClr val="accent2"/>
          </a:solidFill>
          <a:ln>
            <a:solidFill>
              <a:srgbClr val="920000"/>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sp>
        <p:nvSpPr>
          <p:cNvPr id="17" name="CuadroTexto 16"/>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18"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
        <p:nvSpPr>
          <p:cNvPr id="2" name="Rectángulo 1"/>
          <p:cNvSpPr/>
          <p:nvPr/>
        </p:nvSpPr>
        <p:spPr>
          <a:xfrm>
            <a:off x="443899" y="1174833"/>
            <a:ext cx="3191997" cy="646331"/>
          </a:xfrm>
          <a:prstGeom prst="rect">
            <a:avLst/>
          </a:prstGeom>
        </p:spPr>
        <p:txBody>
          <a:bodyPr wrap="square">
            <a:spAutoFit/>
          </a:bodyPr>
          <a:lstStyle/>
          <a:p>
            <a:r>
              <a:rPr lang="es-AR" dirty="0">
                <a:solidFill>
                  <a:srgbClr val="2A2A2A"/>
                </a:solidFill>
                <a:latin typeface="Calibri-Identity-H"/>
              </a:rPr>
              <a:t>https://www.youtube.com/</a:t>
            </a:r>
          </a:p>
          <a:p>
            <a:r>
              <a:rPr lang="es-AR" dirty="0" err="1">
                <a:solidFill>
                  <a:srgbClr val="2A2A2A"/>
                </a:solidFill>
                <a:latin typeface="Calibri-Identity-H"/>
              </a:rPr>
              <a:t>watch?v</a:t>
            </a:r>
            <a:r>
              <a:rPr lang="es-AR" dirty="0">
                <a:solidFill>
                  <a:srgbClr val="2A2A2A"/>
                </a:solidFill>
                <a:latin typeface="Calibri-Identity-H"/>
              </a:rPr>
              <a:t>=l0YwcUJB3vo</a:t>
            </a:r>
            <a:endParaRPr lang="es-AR" dirty="0">
              <a:solidFill>
                <a:srgbClr val="2A2A2A"/>
              </a:solidFill>
            </a:endParaRPr>
          </a:p>
        </p:txBody>
      </p:sp>
      <p:pic>
        <p:nvPicPr>
          <p:cNvPr id="6" name="ordenamiento por selecci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333031" y="1943278"/>
            <a:ext cx="7505824" cy="4222026"/>
          </a:xfrm>
          <a:prstGeom prst="rect">
            <a:avLst/>
          </a:prstGeom>
        </p:spPr>
      </p:pic>
    </p:spTree>
    <p:extLst>
      <p:ext uri="{BB962C8B-B14F-4D97-AF65-F5344CB8AC3E}">
        <p14:creationId xmlns:p14="http://schemas.microsoft.com/office/powerpoint/2010/main" val="1085980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upo 10"/>
          <p:cNvGrpSpPr/>
          <p:nvPr/>
        </p:nvGrpSpPr>
        <p:grpSpPr>
          <a:xfrm>
            <a:off x="623392" y="1892683"/>
            <a:ext cx="3600400" cy="564472"/>
            <a:chOff x="0" y="24762"/>
            <a:chExt cx="2808312" cy="1272960"/>
          </a:xfrm>
        </p:grpSpPr>
        <p:sp>
          <p:nvSpPr>
            <p:cNvPr id="12" name="Rectángulo redondeado 11"/>
            <p:cNvSpPr/>
            <p:nvPr/>
          </p:nvSpPr>
          <p:spPr>
            <a:xfrm>
              <a:off x="0" y="24762"/>
              <a:ext cx="2808312" cy="127296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CuadroTexto 12"/>
            <p:cNvSpPr txBox="1"/>
            <p:nvPr/>
          </p:nvSpPr>
          <p:spPr>
            <a:xfrm>
              <a:off x="62141" y="8690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kern="1200" dirty="0"/>
                <a:t>De Ordenamiento</a:t>
              </a:r>
            </a:p>
          </p:txBody>
        </p:sp>
      </p:grpSp>
      <p:sp>
        <p:nvSpPr>
          <p:cNvPr id="10" name="CuadroTexto 9"/>
          <p:cNvSpPr txBox="1"/>
          <p:nvPr/>
        </p:nvSpPr>
        <p:spPr>
          <a:xfrm>
            <a:off x="623393" y="2996952"/>
            <a:ext cx="2740612" cy="1077218"/>
          </a:xfrm>
          <a:prstGeom prst="rect">
            <a:avLst/>
          </a:prstGeom>
          <a:noFill/>
        </p:spPr>
        <p:txBody>
          <a:bodyPr wrap="square" rtlCol="0">
            <a:spAutoFit/>
          </a:bodyPr>
          <a:lstStyle>
            <a:defPPr>
              <a:defRPr lang="es-AR"/>
            </a:defPPr>
            <a:lvl1pPr algn="ctr">
              <a:defRPr sz="3200" b="1" i="1">
                <a:ln w="22225">
                  <a:solidFill>
                    <a:schemeClr val="accent2"/>
                  </a:solidFill>
                  <a:prstDash val="solid"/>
                </a:ln>
                <a:solidFill>
                  <a:srgbClr val="920000"/>
                </a:solidFill>
                <a:effectLst/>
              </a:defRPr>
            </a:lvl1pPr>
          </a:lstStyle>
          <a:p>
            <a:r>
              <a:rPr lang="es-ES" dirty="0"/>
              <a:t>Algoritmo Quick-</a:t>
            </a:r>
            <a:r>
              <a:rPr lang="es-ES" dirty="0" err="1"/>
              <a:t>sort</a:t>
            </a:r>
            <a:endParaRPr lang="es-ES" dirty="0"/>
          </a:p>
        </p:txBody>
      </p:sp>
      <p:sp>
        <p:nvSpPr>
          <p:cNvPr id="14" name="Flecha izquierda 13"/>
          <p:cNvSpPr/>
          <p:nvPr/>
        </p:nvSpPr>
        <p:spPr>
          <a:xfrm rot="5400000" flipH="1">
            <a:off x="1716604" y="2651055"/>
            <a:ext cx="475769" cy="216024"/>
          </a:xfrm>
          <a:prstGeom prst="leftArrow">
            <a:avLst/>
          </a:prstGeom>
          <a:solidFill>
            <a:schemeClr val="accent2"/>
          </a:solidFill>
          <a:ln>
            <a:solidFill>
              <a:srgbClr val="920000"/>
            </a:solidFill>
          </a:ln>
        </p:spPr>
        <p:style>
          <a:lnRef idx="2">
            <a:schemeClr val="dk1"/>
          </a:lnRef>
          <a:fillRef idx="1">
            <a:schemeClr val="lt1"/>
          </a:fillRef>
          <a:effectRef idx="0">
            <a:schemeClr val="dk1"/>
          </a:effectRef>
          <a:fontRef idx="minor">
            <a:schemeClr val="dk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sp>
        <p:nvSpPr>
          <p:cNvPr id="16" name="CuadroTexto 15"/>
          <p:cNvSpPr txBox="1"/>
          <p:nvPr/>
        </p:nvSpPr>
        <p:spPr>
          <a:xfrm>
            <a:off x="4309420" y="2168385"/>
            <a:ext cx="7882580" cy="4278094"/>
          </a:xfrm>
          <a:prstGeom prst="rect">
            <a:avLst/>
          </a:prstGeom>
          <a:noFill/>
        </p:spPr>
        <p:txBody>
          <a:bodyPr wrap="square" rtlCol="0">
            <a:spAutoFit/>
          </a:bodyPr>
          <a:lstStyle/>
          <a:p>
            <a:pPr marL="342900" indent="-342900">
              <a:buFont typeface="Wingdings" panose="05000000000000000000" pitchFamily="2" charset="2"/>
              <a:buChar char="ü"/>
            </a:pPr>
            <a:r>
              <a:rPr lang="es-AR" sz="2400" dirty="0"/>
              <a:t>Este tipo de algoritmos se basa en la técnica "divide y vencerás”.</a:t>
            </a:r>
          </a:p>
          <a:p>
            <a:pPr marL="342900" indent="-342900">
              <a:buFont typeface="Wingdings" panose="05000000000000000000" pitchFamily="2" charset="2"/>
              <a:buChar char="ü"/>
            </a:pPr>
            <a:r>
              <a:rPr lang="es-AR" sz="2400" dirty="0"/>
              <a:t>Pasos del algoritmo:</a:t>
            </a:r>
          </a:p>
          <a:p>
            <a:pPr marL="800100" lvl="1" indent="-342900">
              <a:buFont typeface="Wingdings" panose="05000000000000000000" pitchFamily="2" charset="2"/>
              <a:buChar char="§"/>
            </a:pPr>
            <a:r>
              <a:rPr lang="es-AR" sz="2000" dirty="0"/>
              <a:t>Elegir el elemento </a:t>
            </a:r>
            <a:r>
              <a:rPr lang="es-AR" sz="2000" b="1" dirty="0"/>
              <a:t>pivote</a:t>
            </a:r>
            <a:r>
              <a:rPr lang="es-AR" sz="2000" dirty="0"/>
              <a:t>.</a:t>
            </a:r>
          </a:p>
          <a:p>
            <a:pPr marL="800100" lvl="1" indent="-342900">
              <a:buFont typeface="Wingdings" panose="05000000000000000000" pitchFamily="2" charset="2"/>
              <a:buChar char="§"/>
            </a:pPr>
            <a:r>
              <a:rPr lang="es-AR" sz="2000" dirty="0"/>
              <a:t>Resituar los demás elementos de la lista a cada lado del pivote, de manera que a un lado queden todos los menores que él, y al otro los mayores. En este momento, el pivote ocupa exactamente el lugar que le corresponderá en la lista ordenada.</a:t>
            </a:r>
          </a:p>
          <a:p>
            <a:pPr marL="800100" lvl="1" indent="-342900">
              <a:buFont typeface="Wingdings" panose="05000000000000000000" pitchFamily="2" charset="2"/>
              <a:buChar char="§"/>
            </a:pPr>
            <a:r>
              <a:rPr lang="es-AR" sz="2000" dirty="0"/>
              <a:t>La lista queda separada en dos </a:t>
            </a:r>
            <a:r>
              <a:rPr lang="es-AR" sz="2000" dirty="0" err="1"/>
              <a:t>sublistas</a:t>
            </a:r>
            <a:r>
              <a:rPr lang="es-AR" sz="2000" dirty="0"/>
              <a:t>, una formada por los elementos a la izquierda del pivote, y otra por los elementos a su derecha.</a:t>
            </a:r>
          </a:p>
          <a:p>
            <a:pPr marL="800100" lvl="1" indent="-342900">
              <a:buFont typeface="Wingdings" panose="05000000000000000000" pitchFamily="2" charset="2"/>
              <a:buChar char="§"/>
            </a:pPr>
            <a:r>
              <a:rPr lang="es-AR" sz="2000" dirty="0"/>
              <a:t>Repetir este proceso para cada </a:t>
            </a:r>
            <a:r>
              <a:rPr lang="es-AR" sz="2000" dirty="0" err="1"/>
              <a:t>sublista</a:t>
            </a:r>
            <a:r>
              <a:rPr lang="es-AR" sz="2000" dirty="0"/>
              <a:t> mientras éstas contengan más de un elemento.</a:t>
            </a:r>
            <a:endParaRPr lang="es-AR" sz="2800" dirty="0"/>
          </a:p>
        </p:txBody>
      </p:sp>
      <p:sp>
        <p:nvSpPr>
          <p:cNvPr id="15" name="CuadroTexto 14"/>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17"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296237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p:cNvSpPr txBox="1"/>
          <p:nvPr/>
        </p:nvSpPr>
        <p:spPr>
          <a:xfrm>
            <a:off x="6023992" y="2619772"/>
            <a:ext cx="5324284" cy="3416320"/>
          </a:xfrm>
          <a:prstGeom prst="rect">
            <a:avLst/>
          </a:prstGeom>
          <a:noFill/>
        </p:spPr>
        <p:txBody>
          <a:bodyPr wrap="square" rtlCol="0">
            <a:spAutoFit/>
          </a:bodyPr>
          <a:lstStyle/>
          <a:p>
            <a:pPr marL="342900" indent="-342900">
              <a:buFont typeface="Wingdings" panose="05000000000000000000" pitchFamily="2" charset="2"/>
              <a:buChar char="ü"/>
            </a:pPr>
            <a:r>
              <a:rPr lang="es-AR" sz="2400" dirty="0"/>
              <a:t>La búsqueda de un elemento dado en una lista.</a:t>
            </a:r>
          </a:p>
          <a:p>
            <a:pPr marL="342900" indent="-342900">
              <a:buFont typeface="Wingdings" panose="05000000000000000000" pitchFamily="2" charset="2"/>
              <a:buChar char="ü"/>
            </a:pPr>
            <a:r>
              <a:rPr lang="es-AR" sz="2400" dirty="0"/>
              <a:t>Tarea muy usual.</a:t>
            </a:r>
          </a:p>
          <a:p>
            <a:pPr marL="342900" indent="-342900">
              <a:buFont typeface="Wingdings" panose="05000000000000000000" pitchFamily="2" charset="2"/>
              <a:buChar char="ü"/>
            </a:pPr>
            <a:r>
              <a:rPr lang="es-AR" sz="2400" dirty="0"/>
              <a:t>Dos algoritmos típicos que realizan esta tarea son:</a:t>
            </a:r>
          </a:p>
          <a:p>
            <a:pPr marL="800100" lvl="1" indent="-342900">
              <a:buFont typeface="Wingdings" panose="05000000000000000000" pitchFamily="2" charset="2"/>
              <a:buChar char="ü"/>
            </a:pPr>
            <a:r>
              <a:rPr lang="es-AR" sz="2400" dirty="0"/>
              <a:t>Búsqueda </a:t>
            </a:r>
            <a:r>
              <a:rPr lang="es-AR" sz="2400" b="1" dirty="0"/>
              <a:t>secuencial -&gt; LISTAS NO ORDENADAS</a:t>
            </a:r>
          </a:p>
          <a:p>
            <a:pPr marL="800100" lvl="1" indent="-342900">
              <a:buFont typeface="Wingdings" panose="05000000000000000000" pitchFamily="2" charset="2"/>
              <a:buChar char="ü"/>
            </a:pPr>
            <a:r>
              <a:rPr lang="es-AR" sz="2400" dirty="0"/>
              <a:t>Búsqueda </a:t>
            </a:r>
            <a:r>
              <a:rPr lang="es-AR" sz="2400" b="1" dirty="0"/>
              <a:t>binaria </a:t>
            </a:r>
            <a:r>
              <a:rPr lang="es-AR" sz="2400" dirty="0"/>
              <a:t>o dicotómica. </a:t>
            </a:r>
            <a:r>
              <a:rPr lang="es-AR" sz="2400" b="1" dirty="0"/>
              <a:t>-&gt; LISTAS ORDENADAS</a:t>
            </a:r>
            <a:endParaRPr lang="es-AR" sz="3600" b="1" dirty="0"/>
          </a:p>
        </p:txBody>
      </p:sp>
      <p:grpSp>
        <p:nvGrpSpPr>
          <p:cNvPr id="15" name="Grupo 14"/>
          <p:cNvGrpSpPr/>
          <p:nvPr/>
        </p:nvGrpSpPr>
        <p:grpSpPr>
          <a:xfrm>
            <a:off x="623392" y="1772816"/>
            <a:ext cx="2808312" cy="564472"/>
            <a:chOff x="0" y="1389882"/>
            <a:chExt cx="2808312" cy="1272960"/>
          </a:xfrm>
        </p:grpSpPr>
        <p:sp>
          <p:nvSpPr>
            <p:cNvPr id="17" name="Rectángulo redondeado 16"/>
            <p:cNvSpPr/>
            <p:nvPr/>
          </p:nvSpPr>
          <p:spPr>
            <a:xfrm>
              <a:off x="0" y="1389882"/>
              <a:ext cx="2808312" cy="12729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CuadroTexto 17"/>
            <p:cNvSpPr txBox="1"/>
            <p:nvPr/>
          </p:nvSpPr>
          <p:spPr>
            <a:xfrm>
              <a:off x="62141" y="145202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AR" sz="3200" kern="1200" dirty="0"/>
                <a:t>De Búsqueda</a:t>
              </a:r>
              <a:endParaRPr lang="es-ES" sz="3200" kern="1200" dirty="0"/>
            </a:p>
          </p:txBody>
        </p:sp>
      </p:grpSp>
      <p:pic>
        <p:nvPicPr>
          <p:cNvPr id="2" name="Imagen 1"/>
          <p:cNvPicPr>
            <a:picLocks noChangeAspect="1"/>
          </p:cNvPicPr>
          <p:nvPr/>
        </p:nvPicPr>
        <p:blipFill rotWithShape="1">
          <a:blip r:embed="rId8">
            <a:extLst>
              <a:ext uri="{28A0092B-C50C-407E-A947-70E740481C1C}">
                <a14:useLocalDpi xmlns:a14="http://schemas.microsoft.com/office/drawing/2010/main" val="0"/>
              </a:ext>
            </a:extLst>
          </a:blip>
          <a:srcRect l="21024" r="21482"/>
          <a:stretch/>
        </p:blipFill>
        <p:spPr>
          <a:xfrm>
            <a:off x="623392" y="2413556"/>
            <a:ext cx="4896544" cy="4140030"/>
          </a:xfrm>
          <a:prstGeom prst="rect">
            <a:avLst/>
          </a:prstGeom>
        </p:spPr>
      </p:pic>
      <p:sp>
        <p:nvSpPr>
          <p:cNvPr id="19" name="CuadroTexto 18"/>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20"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2187435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p:cNvSpPr txBox="1"/>
          <p:nvPr/>
        </p:nvSpPr>
        <p:spPr>
          <a:xfrm>
            <a:off x="3607185" y="2159263"/>
            <a:ext cx="8299972" cy="1569660"/>
          </a:xfrm>
          <a:prstGeom prst="rect">
            <a:avLst/>
          </a:prstGeom>
          <a:noFill/>
        </p:spPr>
        <p:txBody>
          <a:bodyPr wrap="square" rtlCol="0">
            <a:spAutoFit/>
          </a:bodyPr>
          <a:lstStyle/>
          <a:p>
            <a:pPr marL="342900" indent="-342900">
              <a:buFont typeface="Wingdings" panose="05000000000000000000" pitchFamily="2" charset="2"/>
              <a:buChar char="ü"/>
            </a:pPr>
            <a:r>
              <a:rPr lang="es-AR" sz="2400" dirty="0"/>
              <a:t>Recorre secuencialmente la lista: Comienza en la primera posición de la lista y se detiene cuando encuentra el </a:t>
            </a:r>
            <a:r>
              <a:rPr lang="es-AR" sz="2400" b="1" dirty="0"/>
              <a:t>elemento buscado </a:t>
            </a:r>
            <a:r>
              <a:rPr lang="es-AR" sz="2400" dirty="0"/>
              <a:t>o bien se alcanza el </a:t>
            </a:r>
            <a:r>
              <a:rPr lang="es-AR" sz="2400" b="1" dirty="0"/>
              <a:t>final de la lista </a:t>
            </a:r>
            <a:r>
              <a:rPr lang="es-AR" sz="2400" dirty="0"/>
              <a:t>sin haberlo encontrado.</a:t>
            </a:r>
            <a:endParaRPr lang="es-AR" sz="4400" b="1" dirty="0"/>
          </a:p>
        </p:txBody>
      </p:sp>
      <p:grpSp>
        <p:nvGrpSpPr>
          <p:cNvPr id="15" name="Grupo 14"/>
          <p:cNvGrpSpPr/>
          <p:nvPr/>
        </p:nvGrpSpPr>
        <p:grpSpPr>
          <a:xfrm>
            <a:off x="623392" y="2216456"/>
            <a:ext cx="2808312" cy="564472"/>
            <a:chOff x="0" y="1389882"/>
            <a:chExt cx="2808312" cy="1272960"/>
          </a:xfrm>
        </p:grpSpPr>
        <p:sp>
          <p:nvSpPr>
            <p:cNvPr id="17" name="Rectángulo redondeado 16"/>
            <p:cNvSpPr/>
            <p:nvPr/>
          </p:nvSpPr>
          <p:spPr>
            <a:xfrm>
              <a:off x="0" y="1389882"/>
              <a:ext cx="2808312" cy="12729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CuadroTexto 17"/>
            <p:cNvSpPr txBox="1"/>
            <p:nvPr/>
          </p:nvSpPr>
          <p:spPr>
            <a:xfrm>
              <a:off x="62141" y="145202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AR" sz="3200" kern="1200" dirty="0"/>
                <a:t>De Búsqueda</a:t>
              </a:r>
              <a:endParaRPr lang="es-ES" sz="3200" kern="1200" dirty="0"/>
            </a:p>
          </p:txBody>
        </p:sp>
      </p:grpSp>
      <p:sp>
        <p:nvSpPr>
          <p:cNvPr id="10" name="CuadroTexto 9"/>
          <p:cNvSpPr txBox="1"/>
          <p:nvPr/>
        </p:nvSpPr>
        <p:spPr>
          <a:xfrm>
            <a:off x="623393" y="3321795"/>
            <a:ext cx="2740612" cy="1077218"/>
          </a:xfrm>
          <a:prstGeom prst="rect">
            <a:avLst/>
          </a:prstGeom>
          <a:noFill/>
        </p:spPr>
        <p:txBody>
          <a:bodyPr wrap="square" rtlCol="0">
            <a:spAutoFit/>
          </a:bodyPr>
          <a:lstStyle>
            <a:defPPr>
              <a:defRPr lang="es-AR"/>
            </a:defPPr>
            <a:lvl1pPr>
              <a:defRPr sz="3200" i="1">
                <a:ln w="0">
                  <a:solidFill>
                    <a:schemeClr val="accent4">
                      <a:lumMod val="50000"/>
                    </a:schemeClr>
                  </a:solidFill>
                </a:ln>
                <a:solidFill>
                  <a:srgbClr val="7030A0"/>
                </a:solidFill>
                <a:effectLst>
                  <a:outerShdw blurRad="38100" dist="25400" dir="5400000" algn="ctr" rotWithShape="0">
                    <a:srgbClr val="6E747A">
                      <a:alpha val="43000"/>
                    </a:srgbClr>
                  </a:outerShdw>
                </a:effectLst>
              </a:defRPr>
            </a:lvl1pPr>
          </a:lstStyle>
          <a:p>
            <a:pPr algn="ctr"/>
            <a:r>
              <a:rPr lang="es-ES" i="0" dirty="0">
                <a:ln w="0">
                  <a:solidFill>
                    <a:schemeClr val="accent3">
                      <a:lumMod val="75000"/>
                    </a:schemeClr>
                  </a:solidFill>
                </a:ln>
                <a:solidFill>
                  <a:schemeClr val="accent3">
                    <a:lumMod val="50000"/>
                  </a:schemeClr>
                </a:solidFill>
              </a:rPr>
              <a:t>Búsqueda secuencial</a:t>
            </a:r>
            <a:endParaRPr lang="es-ES" dirty="0">
              <a:ln w="0">
                <a:solidFill>
                  <a:schemeClr val="accent3">
                    <a:lumMod val="75000"/>
                  </a:schemeClr>
                </a:solidFill>
              </a:ln>
              <a:solidFill>
                <a:schemeClr val="accent3">
                  <a:lumMod val="50000"/>
                </a:schemeClr>
              </a:solidFill>
            </a:endParaRPr>
          </a:p>
        </p:txBody>
      </p:sp>
      <p:sp>
        <p:nvSpPr>
          <p:cNvPr id="11" name="Flecha izquierda 10"/>
          <p:cNvSpPr/>
          <p:nvPr/>
        </p:nvSpPr>
        <p:spPr>
          <a:xfrm rot="5400000" flipH="1">
            <a:off x="1716604" y="2975898"/>
            <a:ext cx="475769" cy="216024"/>
          </a:xfrm>
          <a:prstGeom prst="leftArrow">
            <a:avLst/>
          </a:prstGeom>
          <a:ln/>
        </p:spPr>
        <p:style>
          <a:lnRef idx="2">
            <a:schemeClr val="accent3">
              <a:shade val="50000"/>
            </a:schemeClr>
          </a:lnRef>
          <a:fillRef idx="1">
            <a:schemeClr val="accent3"/>
          </a:fillRef>
          <a:effectRef idx="0">
            <a:schemeClr val="accent3"/>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sp>
        <p:nvSpPr>
          <p:cNvPr id="4" name="CuadroTexto 3"/>
          <p:cNvSpPr txBox="1"/>
          <p:nvPr/>
        </p:nvSpPr>
        <p:spPr>
          <a:xfrm>
            <a:off x="3935760" y="3746063"/>
            <a:ext cx="8494655" cy="3139321"/>
          </a:xfrm>
          <a:prstGeom prst="rect">
            <a:avLst/>
          </a:prstGeom>
          <a:noFill/>
        </p:spPr>
        <p:txBody>
          <a:bodyPr wrap="square" rtlCol="0">
            <a:spAutoFit/>
          </a:bodyPr>
          <a:lstStyle/>
          <a:p>
            <a:r>
              <a:rPr lang="es-AR" sz="2200" b="1" dirty="0"/>
              <a:t>INICIO </a:t>
            </a:r>
            <a:r>
              <a:rPr lang="es-AR" sz="2200" b="1" dirty="0" err="1"/>
              <a:t>busquedaSecuencial</a:t>
            </a:r>
            <a:r>
              <a:rPr lang="es-AR" sz="2200" b="1" dirty="0"/>
              <a:t> (L: lista de alumnos, a: alumno buscado )</a:t>
            </a:r>
          </a:p>
          <a:p>
            <a:r>
              <a:rPr lang="es-ES" sz="2200" b="1" dirty="0"/>
              <a:t>ENTERO n = longitud(L)</a:t>
            </a:r>
          </a:p>
          <a:p>
            <a:r>
              <a:rPr lang="es-ES" sz="2200" b="1" dirty="0"/>
              <a:t>BOOLEAN </a:t>
            </a:r>
            <a:r>
              <a:rPr lang="es-ES" sz="2200" b="1" dirty="0" err="1"/>
              <a:t>seEncontró</a:t>
            </a:r>
            <a:r>
              <a:rPr lang="es-ES" sz="2200" b="1" dirty="0"/>
              <a:t>= falso; </a:t>
            </a:r>
            <a:r>
              <a:rPr lang="es-AR" sz="2200" b="1" dirty="0"/>
              <a:t>// si es el alumno a.</a:t>
            </a:r>
          </a:p>
          <a:p>
            <a:pPr lvl="1"/>
            <a:r>
              <a:rPr lang="pt-BR" sz="2200" b="1" dirty="0"/>
              <a:t>PARA (ENTERO i = 1; i &lt; n - 1; i++)</a:t>
            </a:r>
          </a:p>
          <a:p>
            <a:pPr lvl="2"/>
            <a:r>
              <a:rPr lang="pt-BR" sz="2200" b="1" dirty="0"/>
              <a:t> </a:t>
            </a:r>
            <a:r>
              <a:rPr lang="es-ES" sz="2200" b="1" dirty="0"/>
              <a:t>SI (L[i] == a)</a:t>
            </a:r>
          </a:p>
          <a:p>
            <a:pPr lvl="2"/>
            <a:r>
              <a:rPr lang="es-ES" sz="2200" b="1" dirty="0"/>
              <a:t> ENTONCES: </a:t>
            </a:r>
            <a:r>
              <a:rPr lang="es-ES" sz="2200" b="1" dirty="0" err="1"/>
              <a:t>seEncontró</a:t>
            </a:r>
            <a:r>
              <a:rPr lang="es-ES" sz="2200" b="1" dirty="0"/>
              <a:t> = verdadero;</a:t>
            </a:r>
          </a:p>
          <a:p>
            <a:pPr lvl="2"/>
            <a:r>
              <a:rPr lang="es-ES" sz="2200" b="1" dirty="0"/>
              <a:t>FIN_SI</a:t>
            </a:r>
          </a:p>
          <a:p>
            <a:pPr lvl="1"/>
            <a:r>
              <a:rPr lang="es-ES" sz="2200" b="1" dirty="0"/>
              <a:t>FIN_PARA</a:t>
            </a:r>
          </a:p>
          <a:p>
            <a:r>
              <a:rPr lang="es-ES" sz="2200" b="1" dirty="0"/>
              <a:t>FIN</a:t>
            </a:r>
          </a:p>
        </p:txBody>
      </p:sp>
      <p:graphicFrame>
        <p:nvGraphicFramePr>
          <p:cNvPr id="5" name="Tabla 4"/>
          <p:cNvGraphicFramePr>
            <a:graphicFrameLocks noGrp="1"/>
          </p:cNvGraphicFramePr>
          <p:nvPr>
            <p:extLst>
              <p:ext uri="{D42A27DB-BD31-4B8C-83A1-F6EECF244321}">
                <p14:modId xmlns:p14="http://schemas.microsoft.com/office/powerpoint/2010/main" val="649112579"/>
              </p:ext>
            </p:extLst>
          </p:nvPr>
        </p:nvGraphicFramePr>
        <p:xfrm>
          <a:off x="263352" y="5132843"/>
          <a:ext cx="3919990" cy="365760"/>
        </p:xfrm>
        <a:graphic>
          <a:graphicData uri="http://schemas.openxmlformats.org/drawingml/2006/table">
            <a:tbl>
              <a:tblPr lastRow="1" bandRow="1">
                <a:tableStyleId>{F5AB1C69-6EDB-4FF4-983F-18BD219EF322}</a:tableStyleId>
              </a:tblPr>
              <a:tblGrid>
                <a:gridCol w="783998">
                  <a:extLst>
                    <a:ext uri="{9D8B030D-6E8A-4147-A177-3AD203B41FA5}">
                      <a16:colId xmlns:a16="http://schemas.microsoft.com/office/drawing/2014/main" val="1431920256"/>
                    </a:ext>
                  </a:extLst>
                </a:gridCol>
                <a:gridCol w="783998">
                  <a:extLst>
                    <a:ext uri="{9D8B030D-6E8A-4147-A177-3AD203B41FA5}">
                      <a16:colId xmlns:a16="http://schemas.microsoft.com/office/drawing/2014/main" val="1252444575"/>
                    </a:ext>
                  </a:extLst>
                </a:gridCol>
                <a:gridCol w="783998">
                  <a:extLst>
                    <a:ext uri="{9D8B030D-6E8A-4147-A177-3AD203B41FA5}">
                      <a16:colId xmlns:a16="http://schemas.microsoft.com/office/drawing/2014/main" val="625917417"/>
                    </a:ext>
                  </a:extLst>
                </a:gridCol>
                <a:gridCol w="783998">
                  <a:extLst>
                    <a:ext uri="{9D8B030D-6E8A-4147-A177-3AD203B41FA5}">
                      <a16:colId xmlns:a16="http://schemas.microsoft.com/office/drawing/2014/main" val="837100628"/>
                    </a:ext>
                  </a:extLst>
                </a:gridCol>
                <a:gridCol w="783998">
                  <a:extLst>
                    <a:ext uri="{9D8B030D-6E8A-4147-A177-3AD203B41FA5}">
                      <a16:colId xmlns:a16="http://schemas.microsoft.com/office/drawing/2014/main" val="3004330882"/>
                    </a:ext>
                  </a:extLst>
                </a:gridCol>
              </a:tblGrid>
              <a:tr h="282377">
                <a:tc>
                  <a:txBody>
                    <a:bodyPr/>
                    <a:lstStyle/>
                    <a:p>
                      <a:pPr algn="ctr"/>
                      <a:r>
                        <a:rPr lang="es-ES" dirty="0">
                          <a:solidFill>
                            <a:schemeClr val="tx1"/>
                          </a:solidFill>
                        </a:rPr>
                        <a:t>María</a:t>
                      </a:r>
                    </a:p>
                  </a:txBody>
                  <a:tcPr/>
                </a:tc>
                <a:tc>
                  <a:txBody>
                    <a:bodyPr/>
                    <a:lstStyle/>
                    <a:p>
                      <a:pPr algn="ctr"/>
                      <a:r>
                        <a:rPr lang="es-ES" dirty="0">
                          <a:solidFill>
                            <a:schemeClr val="tx1"/>
                          </a:solidFill>
                        </a:rPr>
                        <a:t>Luis</a:t>
                      </a:r>
                    </a:p>
                  </a:txBody>
                  <a:tcPr/>
                </a:tc>
                <a:tc>
                  <a:txBody>
                    <a:bodyPr/>
                    <a:lstStyle/>
                    <a:p>
                      <a:pPr algn="ctr"/>
                      <a:r>
                        <a:rPr lang="es-ES" dirty="0">
                          <a:solidFill>
                            <a:schemeClr val="tx1"/>
                          </a:solidFill>
                        </a:rPr>
                        <a:t>Juan</a:t>
                      </a:r>
                    </a:p>
                  </a:txBody>
                  <a:tcPr/>
                </a:tc>
                <a:tc>
                  <a:txBody>
                    <a:bodyPr/>
                    <a:lstStyle/>
                    <a:p>
                      <a:pPr algn="ctr"/>
                      <a:r>
                        <a:rPr lang="es-ES" dirty="0">
                          <a:solidFill>
                            <a:schemeClr val="tx1"/>
                          </a:solidFill>
                        </a:rPr>
                        <a:t>Alan</a:t>
                      </a:r>
                    </a:p>
                  </a:txBody>
                  <a:tcPr/>
                </a:tc>
                <a:tc>
                  <a:txBody>
                    <a:bodyPr/>
                    <a:lstStyle/>
                    <a:p>
                      <a:pPr algn="ctr"/>
                      <a:r>
                        <a:rPr lang="es-ES" dirty="0">
                          <a:solidFill>
                            <a:schemeClr val="tx1"/>
                          </a:solidFill>
                        </a:rPr>
                        <a:t>Sofía</a:t>
                      </a:r>
                    </a:p>
                  </a:txBody>
                  <a:tcPr/>
                </a:tc>
                <a:extLst>
                  <a:ext uri="{0D108BD9-81ED-4DB2-BD59-A6C34878D82A}">
                    <a16:rowId xmlns:a16="http://schemas.microsoft.com/office/drawing/2014/main" val="2674223573"/>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510212519"/>
              </p:ext>
            </p:extLst>
          </p:nvPr>
        </p:nvGraphicFramePr>
        <p:xfrm>
          <a:off x="263352" y="5484917"/>
          <a:ext cx="3919985" cy="370840"/>
        </p:xfrm>
        <a:graphic>
          <a:graphicData uri="http://schemas.openxmlformats.org/drawingml/2006/table">
            <a:tbl>
              <a:tblPr firstRow="1" bandRow="1">
                <a:tableStyleId>{5C22544A-7EE6-4342-B048-85BDC9FD1C3A}</a:tableStyleId>
              </a:tblPr>
              <a:tblGrid>
                <a:gridCol w="783997">
                  <a:extLst>
                    <a:ext uri="{9D8B030D-6E8A-4147-A177-3AD203B41FA5}">
                      <a16:colId xmlns:a16="http://schemas.microsoft.com/office/drawing/2014/main" val="3478368291"/>
                    </a:ext>
                  </a:extLst>
                </a:gridCol>
                <a:gridCol w="783997">
                  <a:extLst>
                    <a:ext uri="{9D8B030D-6E8A-4147-A177-3AD203B41FA5}">
                      <a16:colId xmlns:a16="http://schemas.microsoft.com/office/drawing/2014/main" val="2576565567"/>
                    </a:ext>
                  </a:extLst>
                </a:gridCol>
                <a:gridCol w="783997">
                  <a:extLst>
                    <a:ext uri="{9D8B030D-6E8A-4147-A177-3AD203B41FA5}">
                      <a16:colId xmlns:a16="http://schemas.microsoft.com/office/drawing/2014/main" val="3880031282"/>
                    </a:ext>
                  </a:extLst>
                </a:gridCol>
                <a:gridCol w="783997">
                  <a:extLst>
                    <a:ext uri="{9D8B030D-6E8A-4147-A177-3AD203B41FA5}">
                      <a16:colId xmlns:a16="http://schemas.microsoft.com/office/drawing/2014/main" val="2422789233"/>
                    </a:ext>
                  </a:extLst>
                </a:gridCol>
                <a:gridCol w="783997">
                  <a:extLst>
                    <a:ext uri="{9D8B030D-6E8A-4147-A177-3AD203B41FA5}">
                      <a16:colId xmlns:a16="http://schemas.microsoft.com/office/drawing/2014/main" val="38087446"/>
                    </a:ext>
                  </a:extLst>
                </a:gridCol>
              </a:tblGrid>
              <a:tr h="370840">
                <a:tc>
                  <a:txBody>
                    <a:bodyPr/>
                    <a:lstStyle/>
                    <a:p>
                      <a:pPr algn="ctr"/>
                      <a:r>
                        <a:rPr lang="es-ES" dirty="0">
                          <a:solidFill>
                            <a:schemeClr val="tx1"/>
                          </a:solidFill>
                        </a:rPr>
                        <a:t>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dirty="0">
                          <a:solidFill>
                            <a:schemeClr val="tx1"/>
                          </a:solidFill>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dirty="0">
                          <a:solidFill>
                            <a:schemeClr val="tx1"/>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dirty="0">
                          <a:solidFill>
                            <a:schemeClr val="tx1"/>
                          </a:solidFill>
                        </a:rPr>
                        <a: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dirty="0">
                          <a:solidFill>
                            <a:schemeClr val="tx1"/>
                          </a:solidFill>
                        </a:rPr>
                        <a:t>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4910156"/>
                  </a:ext>
                </a:extLst>
              </a:tr>
            </a:tbl>
          </a:graphicData>
        </a:graphic>
      </p:graphicFrame>
      <p:sp>
        <p:nvSpPr>
          <p:cNvPr id="14" name="CuadroTexto 13"/>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19"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1728189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 name="Diagrama 2"/>
          <p:cNvGraphicFramePr/>
          <p:nvPr/>
        </p:nvGraphicFramePr>
        <p:xfrm>
          <a:off x="7886263" y="1249645"/>
          <a:ext cx="2324092" cy="138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p:cNvSpPr txBox="1"/>
          <p:nvPr/>
        </p:nvSpPr>
        <p:spPr>
          <a:xfrm>
            <a:off x="263352" y="4074170"/>
            <a:ext cx="4248472" cy="2985433"/>
          </a:xfrm>
          <a:prstGeom prst="rect">
            <a:avLst/>
          </a:prstGeom>
          <a:noFill/>
        </p:spPr>
        <p:txBody>
          <a:bodyPr wrap="square" rtlCol="0">
            <a:spAutoFit/>
          </a:bodyPr>
          <a:lstStyle/>
          <a:p>
            <a:pPr marL="342900" indent="-342900">
              <a:buFont typeface="Wingdings" panose="05000000000000000000" pitchFamily="2" charset="2"/>
              <a:buChar char="ü"/>
            </a:pPr>
            <a:r>
              <a:rPr lang="es-AR" sz="2400" dirty="0"/>
              <a:t>Se dispone de una lista ordenada.</a:t>
            </a:r>
          </a:p>
          <a:p>
            <a:pPr marL="342900" indent="-342900">
              <a:buFont typeface="Wingdings" panose="05000000000000000000" pitchFamily="2" charset="2"/>
              <a:buChar char="ü"/>
            </a:pPr>
            <a:r>
              <a:rPr lang="es-AR" sz="2400" b="1" dirty="0"/>
              <a:t>Aprovecha que la lista está ordenada para ir disminuyendo el espacio de búsqueda.</a:t>
            </a:r>
          </a:p>
          <a:p>
            <a:pPr marL="342900" indent="-342900">
              <a:buFont typeface="Wingdings" panose="05000000000000000000" pitchFamily="2" charset="2"/>
              <a:buChar char="ü"/>
            </a:pPr>
            <a:endParaRPr lang="es-AR" sz="4400" b="1" dirty="0"/>
          </a:p>
        </p:txBody>
      </p:sp>
      <p:grpSp>
        <p:nvGrpSpPr>
          <p:cNvPr id="15" name="Grupo 14"/>
          <p:cNvGrpSpPr/>
          <p:nvPr/>
        </p:nvGrpSpPr>
        <p:grpSpPr>
          <a:xfrm>
            <a:off x="623392" y="1772816"/>
            <a:ext cx="2808312" cy="564472"/>
            <a:chOff x="0" y="1389882"/>
            <a:chExt cx="2808312" cy="1272960"/>
          </a:xfrm>
        </p:grpSpPr>
        <p:sp>
          <p:nvSpPr>
            <p:cNvPr id="17" name="Rectángulo redondeado 16"/>
            <p:cNvSpPr/>
            <p:nvPr/>
          </p:nvSpPr>
          <p:spPr>
            <a:xfrm>
              <a:off x="0" y="1389882"/>
              <a:ext cx="2808312" cy="12729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CuadroTexto 17"/>
            <p:cNvSpPr txBox="1"/>
            <p:nvPr/>
          </p:nvSpPr>
          <p:spPr>
            <a:xfrm>
              <a:off x="62141" y="145202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AR" sz="3200" kern="1200" dirty="0"/>
                <a:t>De Búsqueda</a:t>
              </a:r>
              <a:endParaRPr lang="es-ES" sz="3200" kern="1200" dirty="0"/>
            </a:p>
          </p:txBody>
        </p:sp>
      </p:grpSp>
      <p:sp>
        <p:nvSpPr>
          <p:cNvPr id="10" name="CuadroTexto 9"/>
          <p:cNvSpPr txBox="1"/>
          <p:nvPr/>
        </p:nvSpPr>
        <p:spPr>
          <a:xfrm>
            <a:off x="623393" y="2996952"/>
            <a:ext cx="2740612" cy="1077218"/>
          </a:xfrm>
          <a:prstGeom prst="rect">
            <a:avLst/>
          </a:prstGeom>
          <a:noFill/>
        </p:spPr>
        <p:txBody>
          <a:bodyPr wrap="square" rtlCol="0">
            <a:spAutoFit/>
          </a:bodyPr>
          <a:lstStyle>
            <a:defPPr>
              <a:defRPr lang="es-AR"/>
            </a:defPPr>
            <a:lvl1pPr algn="ctr">
              <a:defRPr sz="3200" i="0">
                <a:ln w="0">
                  <a:solidFill>
                    <a:schemeClr val="accent3">
                      <a:lumMod val="75000"/>
                    </a:schemeClr>
                  </a:solidFill>
                </a:ln>
                <a:solidFill>
                  <a:schemeClr val="accent3">
                    <a:lumMod val="50000"/>
                  </a:schemeClr>
                </a:solidFill>
                <a:effectLst>
                  <a:outerShdw blurRad="38100" dist="25400" dir="5400000" algn="ctr" rotWithShape="0">
                    <a:srgbClr val="6E747A">
                      <a:alpha val="43000"/>
                    </a:srgbClr>
                  </a:outerShdw>
                </a:effectLst>
              </a:defRPr>
            </a:lvl1pPr>
          </a:lstStyle>
          <a:p>
            <a:r>
              <a:rPr lang="es-ES" dirty="0"/>
              <a:t>Búsqueda Binaria</a:t>
            </a:r>
          </a:p>
        </p:txBody>
      </p:sp>
      <p:sp>
        <p:nvSpPr>
          <p:cNvPr id="11" name="Flecha izquierda 10"/>
          <p:cNvSpPr/>
          <p:nvPr/>
        </p:nvSpPr>
        <p:spPr>
          <a:xfrm rot="5400000" flipH="1">
            <a:off x="1716604" y="2651055"/>
            <a:ext cx="475769" cy="216024"/>
          </a:xfrm>
          <a:prstGeom prst="leftArrow">
            <a:avLst/>
          </a:prstGeom>
          <a:ln/>
        </p:spPr>
        <p:style>
          <a:lnRef idx="2">
            <a:schemeClr val="accent3">
              <a:shade val="50000"/>
            </a:schemeClr>
          </a:lnRef>
          <a:fillRef idx="1">
            <a:schemeClr val="accent3"/>
          </a:fillRef>
          <a:effectRef idx="0">
            <a:schemeClr val="accent3"/>
          </a:effectRef>
          <a:fontRef idx="minor">
            <a:schemeClr val="lt1"/>
          </a:fontRef>
        </p:style>
        <p:txBody>
          <a:bodyPr lIns="11431" tIns="333223" rIns="11430" bIns="333221" spcCol="1270" rtlCol="0" anchor="ctr"/>
          <a:lstStyle/>
          <a:p>
            <a:pPr algn="ctr" defTabSz="800100">
              <a:lnSpc>
                <a:spcPct val="90000"/>
              </a:lnSpc>
              <a:spcAft>
                <a:spcPct val="35000"/>
              </a:spcAft>
            </a:pPr>
            <a:endParaRPr lang="es-ES" sz="1800">
              <a:ln>
                <a:solidFill>
                  <a:srgbClr val="920000"/>
                </a:solidFill>
              </a:ln>
              <a:solidFill>
                <a:srgbClr val="C00000"/>
              </a:solidFill>
            </a:endParaRPr>
          </a:p>
        </p:txBody>
      </p:sp>
      <p:pic>
        <p:nvPicPr>
          <p:cNvPr id="2" name="Imagen 1"/>
          <p:cNvPicPr>
            <a:picLocks noChangeAspect="1"/>
          </p:cNvPicPr>
          <p:nvPr/>
        </p:nvPicPr>
        <p:blipFill>
          <a:blip r:embed="rId8">
            <a:lum bright="-20000" contrast="40000"/>
          </a:blip>
          <a:stretch>
            <a:fillRect/>
          </a:stretch>
        </p:blipFill>
        <p:spPr>
          <a:xfrm>
            <a:off x="4654787" y="1834420"/>
            <a:ext cx="5923239" cy="4989404"/>
          </a:xfrm>
          <a:prstGeom prst="rect">
            <a:avLst/>
          </a:prstGeom>
        </p:spPr>
      </p:pic>
      <p:sp>
        <p:nvSpPr>
          <p:cNvPr id="19" name="CuadroTexto 18"/>
          <p:cNvSpPr txBox="1"/>
          <p:nvPr/>
        </p:nvSpPr>
        <p:spPr>
          <a:xfrm>
            <a:off x="10764122" y="1092485"/>
            <a:ext cx="1368152" cy="707886"/>
          </a:xfrm>
          <a:prstGeom prst="wedgeRectCallout">
            <a:avLst>
              <a:gd name="adj1" fmla="val -47090"/>
              <a:gd name="adj2" fmla="val 92487"/>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Buscamos el Nº 19</a:t>
            </a:r>
          </a:p>
        </p:txBody>
      </p:sp>
      <p:sp>
        <p:nvSpPr>
          <p:cNvPr id="20" name="CuadroTexto 19"/>
          <p:cNvSpPr txBox="1"/>
          <p:nvPr/>
        </p:nvSpPr>
        <p:spPr>
          <a:xfrm>
            <a:off x="3396197" y="2521182"/>
            <a:ext cx="1117590" cy="1015663"/>
          </a:xfrm>
          <a:prstGeom prst="wedgeRectCallout">
            <a:avLst>
              <a:gd name="adj1" fmla="val 48141"/>
              <a:gd name="adj2" fmla="val -83099"/>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Definir: </a:t>
            </a:r>
            <a:br>
              <a:rPr lang="es-ES" sz="2000" b="1" dirty="0"/>
            </a:br>
            <a:r>
              <a:rPr lang="es-ES" sz="2000" b="1" dirty="0" err="1"/>
              <a:t>izq</a:t>
            </a:r>
            <a:r>
              <a:rPr lang="es-ES" sz="2000" b="1" dirty="0"/>
              <a:t>, der, medio</a:t>
            </a:r>
          </a:p>
        </p:txBody>
      </p:sp>
      <p:sp>
        <p:nvSpPr>
          <p:cNvPr id="21" name="CuadroTexto 20"/>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22"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spTree>
    <p:extLst>
      <p:ext uri="{BB962C8B-B14F-4D97-AF65-F5344CB8AC3E}">
        <p14:creationId xmlns:p14="http://schemas.microsoft.com/office/powerpoint/2010/main" val="140136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613496" y="1650892"/>
            <a:ext cx="7354712" cy="584775"/>
          </a:xfrm>
          <a:prstGeom prst="rect">
            <a:avLst/>
          </a:prstGeom>
          <a:noFill/>
        </p:spPr>
        <p:txBody>
          <a:bodyPr wrap="square" rtlCol="0">
            <a:spAutoFit/>
          </a:bodyPr>
          <a:lstStyle/>
          <a:p>
            <a:r>
              <a:rPr lang="es-ES" sz="3200" b="1" dirty="0"/>
              <a:t>EJEMPLO ELEMENTOS DE UN ALGORITMO</a:t>
            </a:r>
          </a:p>
        </p:txBody>
      </p:sp>
      <p:sp>
        <p:nvSpPr>
          <p:cNvPr id="2" name="CuadroTexto 1"/>
          <p:cNvSpPr txBox="1"/>
          <p:nvPr/>
        </p:nvSpPr>
        <p:spPr>
          <a:xfrm>
            <a:off x="5879977" y="2329766"/>
            <a:ext cx="5472608" cy="3970318"/>
          </a:xfrm>
          <a:prstGeom prst="rect">
            <a:avLst/>
          </a:prstGeom>
          <a:noFill/>
        </p:spPr>
        <p:txBody>
          <a:bodyPr wrap="square" rtlCol="0">
            <a:spAutoFit/>
          </a:bodyPr>
          <a:lstStyle/>
          <a:p>
            <a:r>
              <a:rPr lang="es-AR" sz="2400" dirty="0"/>
              <a:t>Obtención del área de un rectángulo:</a:t>
            </a:r>
          </a:p>
          <a:p>
            <a:r>
              <a:rPr lang="es-AR" sz="2400" dirty="0"/>
              <a:t>Altura: 5 cm</a:t>
            </a:r>
          </a:p>
          <a:p>
            <a:r>
              <a:rPr lang="es-AR" sz="2400" dirty="0"/>
              <a:t>Base: 10 cm</a:t>
            </a:r>
          </a:p>
          <a:p>
            <a:r>
              <a:rPr lang="es-AR" sz="2800" b="1" dirty="0"/>
              <a:t>1. Salida: </a:t>
            </a:r>
            <a:r>
              <a:rPr lang="es-AR" sz="2400" dirty="0"/>
              <a:t>área</a:t>
            </a:r>
          </a:p>
          <a:p>
            <a:r>
              <a:rPr lang="es-AR" sz="2400" dirty="0"/>
              <a:t>Fórmula del área: base x altura.</a:t>
            </a:r>
          </a:p>
          <a:p>
            <a:r>
              <a:rPr lang="es-AR" sz="2800" b="1" dirty="0"/>
              <a:t>2. Entradas de datos:</a:t>
            </a:r>
          </a:p>
          <a:p>
            <a:r>
              <a:rPr lang="es-AR" sz="2400" dirty="0"/>
              <a:t>Dato de Entrada 1: altura: 5 cm</a:t>
            </a:r>
          </a:p>
          <a:p>
            <a:r>
              <a:rPr lang="es-AR" sz="2400" dirty="0"/>
              <a:t>Dato de Entrada 2: base: 10 cm</a:t>
            </a:r>
          </a:p>
          <a:p>
            <a:r>
              <a:rPr lang="es-AR" sz="2800" b="1" dirty="0"/>
              <a:t>3. Proceso:</a:t>
            </a:r>
          </a:p>
          <a:p>
            <a:r>
              <a:rPr lang="es-AR" sz="2400" dirty="0"/>
              <a:t>área = base * altura -&gt; área = 50</a:t>
            </a:r>
            <a:endParaRPr lang="es-ES" sz="3200" dirty="0"/>
          </a:p>
        </p:txBody>
      </p:sp>
      <p:sp>
        <p:nvSpPr>
          <p:cNvPr id="6"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3" name="Rectángulo 2"/>
          <p:cNvSpPr/>
          <p:nvPr/>
        </p:nvSpPr>
        <p:spPr>
          <a:xfrm>
            <a:off x="613496" y="2996952"/>
            <a:ext cx="2746200" cy="1152128"/>
          </a:xfrm>
          <a:prstGeom prst="rect">
            <a:avLst/>
          </a:prstGeom>
          <a:solidFill>
            <a:schemeClr val="accent5">
              <a:lumMod val="75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AR" sz="1800"/>
          </a:p>
        </p:txBody>
      </p:sp>
      <p:cxnSp>
        <p:nvCxnSpPr>
          <p:cNvPr id="8" name="Conector recto de flecha 7"/>
          <p:cNvCxnSpPr/>
          <p:nvPr/>
        </p:nvCxnSpPr>
        <p:spPr>
          <a:xfrm>
            <a:off x="613496" y="4509120"/>
            <a:ext cx="2746200" cy="0"/>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sp>
        <p:nvSpPr>
          <p:cNvPr id="9" name="CuadroTexto 8"/>
          <p:cNvSpPr txBox="1"/>
          <p:nvPr/>
        </p:nvSpPr>
        <p:spPr>
          <a:xfrm>
            <a:off x="1591959" y="4725699"/>
            <a:ext cx="1584176" cy="523220"/>
          </a:xfrm>
          <a:prstGeom prst="rect">
            <a:avLst/>
          </a:prstGeom>
          <a:noFill/>
        </p:spPr>
        <p:txBody>
          <a:bodyPr wrap="square" rtlCol="0">
            <a:spAutoFit/>
          </a:bodyPr>
          <a:lstStyle/>
          <a:p>
            <a:r>
              <a:rPr lang="es-AR" sz="2800" b="1" dirty="0"/>
              <a:t>10 cm</a:t>
            </a:r>
          </a:p>
        </p:txBody>
      </p:sp>
      <p:cxnSp>
        <p:nvCxnSpPr>
          <p:cNvPr id="11" name="Conector recto de flecha 10"/>
          <p:cNvCxnSpPr/>
          <p:nvPr/>
        </p:nvCxnSpPr>
        <p:spPr>
          <a:xfrm>
            <a:off x="3575720" y="2996952"/>
            <a:ext cx="0" cy="1152128"/>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CuadroTexto 11"/>
          <p:cNvSpPr txBox="1"/>
          <p:nvPr/>
        </p:nvSpPr>
        <p:spPr>
          <a:xfrm>
            <a:off x="3623048" y="3342183"/>
            <a:ext cx="1584176" cy="523220"/>
          </a:xfrm>
          <a:prstGeom prst="rect">
            <a:avLst/>
          </a:prstGeom>
          <a:noFill/>
        </p:spPr>
        <p:txBody>
          <a:bodyPr wrap="square" rtlCol="0">
            <a:spAutoFit/>
          </a:bodyPr>
          <a:lstStyle/>
          <a:p>
            <a:r>
              <a:rPr lang="es-AR" sz="2800" b="1" dirty="0"/>
              <a:t>5 cm</a:t>
            </a:r>
          </a:p>
        </p:txBody>
      </p:sp>
    </p:spTree>
    <p:extLst>
      <p:ext uri="{BB962C8B-B14F-4D97-AF65-F5344CB8AC3E}">
        <p14:creationId xmlns:p14="http://schemas.microsoft.com/office/powerpoint/2010/main" val="2752934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show="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CuadroTexto 2"/>
          <p:cNvSpPr txBox="1"/>
          <p:nvPr/>
        </p:nvSpPr>
        <p:spPr>
          <a:xfrm>
            <a:off x="3364004" y="1188041"/>
            <a:ext cx="5688632" cy="584775"/>
          </a:xfrm>
          <a:prstGeom prst="rect">
            <a:avLst/>
          </a:prstGeom>
          <a:noFill/>
        </p:spPr>
        <p:txBody>
          <a:bodyPr wrap="square" rtlCol="0">
            <a:spAutoFit/>
          </a:bodyPr>
          <a:lstStyle>
            <a:defPPr>
              <a:defRPr lang="es-AR"/>
            </a:defPPr>
            <a:lvl1pPr>
              <a:defRPr sz="3200" b="1"/>
            </a:lvl1pPr>
          </a:lstStyle>
          <a:p>
            <a:r>
              <a:rPr lang="es-ES" b="0" dirty="0"/>
              <a:t>ALGORITMOS FUNDAMENTALES</a:t>
            </a:r>
            <a:endParaRPr lang="es-ES" dirty="0"/>
          </a:p>
        </p:txBody>
      </p:sp>
      <p:sp>
        <p:nvSpPr>
          <p:cNvPr id="4"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Desarrollo de Programas</a:t>
            </a:r>
          </a:p>
        </p:txBody>
      </p:sp>
      <p:grpSp>
        <p:nvGrpSpPr>
          <p:cNvPr id="5" name="Grupo 4"/>
          <p:cNvGrpSpPr/>
          <p:nvPr/>
        </p:nvGrpSpPr>
        <p:grpSpPr>
          <a:xfrm>
            <a:off x="595493" y="1988840"/>
            <a:ext cx="2772308" cy="564472"/>
            <a:chOff x="0" y="2755002"/>
            <a:chExt cx="2808312" cy="1272960"/>
          </a:xfrm>
        </p:grpSpPr>
        <p:sp>
          <p:nvSpPr>
            <p:cNvPr id="6" name="Rectángulo redondeado 5"/>
            <p:cNvSpPr/>
            <p:nvPr/>
          </p:nvSpPr>
          <p:spPr>
            <a:xfrm>
              <a:off x="0" y="2755002"/>
              <a:ext cx="2808312" cy="127296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CuadroTexto 6"/>
            <p:cNvSpPr txBox="1"/>
            <p:nvPr/>
          </p:nvSpPr>
          <p:spPr>
            <a:xfrm>
              <a:off x="62141" y="2817143"/>
              <a:ext cx="2684030" cy="11486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AR" sz="3200" kern="1200" dirty="0"/>
                <a:t>De Recorrido</a:t>
              </a:r>
              <a:endParaRPr lang="es-ES" sz="3200" kern="1200" dirty="0"/>
            </a:p>
          </p:txBody>
        </p:sp>
      </p:grpSp>
      <p:pic>
        <p:nvPicPr>
          <p:cNvPr id="9" name="Imagen 8"/>
          <p:cNvPicPr>
            <a:picLocks noChangeAspect="1"/>
          </p:cNvPicPr>
          <p:nvPr/>
        </p:nvPicPr>
        <p:blipFill rotWithShape="1">
          <a:blip r:embed="rId2"/>
          <a:srcRect b="9277"/>
          <a:stretch/>
        </p:blipFill>
        <p:spPr>
          <a:xfrm>
            <a:off x="6960096" y="3416319"/>
            <a:ext cx="5010849" cy="2774251"/>
          </a:xfrm>
          <a:prstGeom prst="rect">
            <a:avLst/>
          </a:prstGeom>
        </p:spPr>
      </p:pic>
      <p:pic>
        <p:nvPicPr>
          <p:cNvPr id="10" name="Imagen 9"/>
          <p:cNvPicPr>
            <a:picLocks noChangeAspect="1"/>
          </p:cNvPicPr>
          <p:nvPr/>
        </p:nvPicPr>
        <p:blipFill>
          <a:blip r:embed="rId3"/>
          <a:stretch>
            <a:fillRect/>
          </a:stretch>
        </p:blipFill>
        <p:spPr>
          <a:xfrm>
            <a:off x="839416" y="3501008"/>
            <a:ext cx="4410691" cy="2695951"/>
          </a:xfrm>
          <a:prstGeom prst="rect">
            <a:avLst/>
          </a:prstGeom>
        </p:spPr>
      </p:pic>
      <p:sp>
        <p:nvSpPr>
          <p:cNvPr id="11" name="Rectángulo 10"/>
          <p:cNvSpPr/>
          <p:nvPr/>
        </p:nvSpPr>
        <p:spPr>
          <a:xfrm>
            <a:off x="983620" y="2954654"/>
            <a:ext cx="4122282" cy="461665"/>
          </a:xfrm>
          <a:prstGeom prst="rect">
            <a:avLst/>
          </a:prstGeom>
        </p:spPr>
        <p:txBody>
          <a:bodyPr wrap="none">
            <a:spAutoFit/>
          </a:bodyPr>
          <a:lstStyle/>
          <a:p>
            <a:r>
              <a:rPr lang="es-AR" sz="2400" b="1" dirty="0">
                <a:latin typeface="+mj-lt"/>
              </a:rPr>
              <a:t>RECORRIDO EN PROFUNDIDAD</a:t>
            </a:r>
            <a:endParaRPr lang="es-AR" sz="2400" dirty="0">
              <a:latin typeface="+mj-lt"/>
            </a:endParaRPr>
          </a:p>
        </p:txBody>
      </p:sp>
      <p:sp>
        <p:nvSpPr>
          <p:cNvPr id="12" name="Rectángulo 11"/>
          <p:cNvSpPr/>
          <p:nvPr/>
        </p:nvSpPr>
        <p:spPr>
          <a:xfrm>
            <a:off x="7392144" y="2911102"/>
            <a:ext cx="3499356" cy="461665"/>
          </a:xfrm>
          <a:prstGeom prst="rect">
            <a:avLst/>
          </a:prstGeom>
        </p:spPr>
        <p:txBody>
          <a:bodyPr wrap="none">
            <a:spAutoFit/>
          </a:bodyPr>
          <a:lstStyle/>
          <a:p>
            <a:r>
              <a:rPr lang="es-AR" sz="2400" b="1" dirty="0">
                <a:latin typeface="+mj-lt"/>
              </a:rPr>
              <a:t>RECORRIDO EN ANCHURA</a:t>
            </a:r>
            <a:endParaRPr lang="es-AR" sz="2400" dirty="0">
              <a:latin typeface="+mj-lt"/>
            </a:endParaRPr>
          </a:p>
        </p:txBody>
      </p:sp>
    </p:spTree>
    <p:extLst>
      <p:ext uri="{BB962C8B-B14F-4D97-AF65-F5344CB8AC3E}">
        <p14:creationId xmlns:p14="http://schemas.microsoft.com/office/powerpoint/2010/main" val="4655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096" y="1556792"/>
            <a:ext cx="4678014" cy="4032448"/>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6320"/>
            <a:ext cx="6467856" cy="4312920"/>
          </a:xfrm>
          <a:prstGeom prst="rect">
            <a:avLst/>
          </a:prstGeom>
        </p:spPr>
      </p:pic>
    </p:spTree>
    <p:extLst>
      <p:ext uri="{BB962C8B-B14F-4D97-AF65-F5344CB8AC3E}">
        <p14:creationId xmlns:p14="http://schemas.microsoft.com/office/powerpoint/2010/main" val="1501639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623392" y="1361698"/>
            <a:ext cx="7066681" cy="584775"/>
          </a:xfrm>
          <a:prstGeom prst="rect">
            <a:avLst/>
          </a:prstGeom>
          <a:noFill/>
        </p:spPr>
        <p:txBody>
          <a:bodyPr wrap="square" rtlCol="0">
            <a:spAutoFit/>
          </a:bodyPr>
          <a:lstStyle/>
          <a:p>
            <a:r>
              <a:rPr lang="es-ES" sz="3200" b="1" dirty="0"/>
              <a:t>REPRESENTACIÓN DE ALGORITMOS</a:t>
            </a:r>
          </a:p>
        </p:txBody>
      </p:sp>
      <p:sp>
        <p:nvSpPr>
          <p:cNvPr id="2" name="CuadroTexto 1"/>
          <p:cNvSpPr txBox="1"/>
          <p:nvPr/>
        </p:nvSpPr>
        <p:spPr>
          <a:xfrm>
            <a:off x="7536160" y="1392475"/>
            <a:ext cx="4114353" cy="523220"/>
          </a:xfrm>
          <a:prstGeom prst="rect">
            <a:avLst/>
          </a:prstGeom>
          <a:noFill/>
        </p:spPr>
        <p:txBody>
          <a:bodyPr wrap="square" rtlCol="0">
            <a:spAutoFit/>
          </a:bodyPr>
          <a:lstStyle/>
          <a:p>
            <a:r>
              <a:rPr lang="es-AR" sz="2800" b="1" dirty="0"/>
              <a:t>Diagrama de Flujo</a:t>
            </a:r>
            <a:endParaRPr lang="es-ES" sz="2800" dirty="0"/>
          </a:p>
        </p:txBody>
      </p:sp>
      <p:sp>
        <p:nvSpPr>
          <p:cNvPr id="7" name="Título 1"/>
          <p:cNvSpPr txBox="1">
            <a:spLocks/>
          </p:cNvSpPr>
          <p:nvPr/>
        </p:nvSpPr>
        <p:spPr bwMode="auto">
          <a:xfrm>
            <a:off x="1981647" y="836712"/>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3" name="Tabla 2"/>
          <p:cNvGraphicFramePr>
            <a:graphicFrameLocks noGrp="1"/>
          </p:cNvGraphicFramePr>
          <p:nvPr>
            <p:extLst>
              <p:ext uri="{D42A27DB-BD31-4B8C-83A1-F6EECF244321}">
                <p14:modId xmlns:p14="http://schemas.microsoft.com/office/powerpoint/2010/main" val="1288178985"/>
              </p:ext>
            </p:extLst>
          </p:nvPr>
        </p:nvGraphicFramePr>
        <p:xfrm>
          <a:off x="479376" y="1988840"/>
          <a:ext cx="11377265" cy="4701769"/>
        </p:xfrm>
        <a:graphic>
          <a:graphicData uri="http://schemas.openxmlformats.org/drawingml/2006/table">
            <a:tbl>
              <a:tblPr firstRow="1" firstCol="1" bandCol="1">
                <a:tableStyleId>{21E4AEA4-8DFA-4A89-87EB-49C32662AFE0}</a:tableStyleId>
              </a:tblPr>
              <a:tblGrid>
                <a:gridCol w="1441121">
                  <a:extLst>
                    <a:ext uri="{9D8B030D-6E8A-4147-A177-3AD203B41FA5}">
                      <a16:colId xmlns:a16="http://schemas.microsoft.com/office/drawing/2014/main" val="1317809300"/>
                    </a:ext>
                  </a:extLst>
                </a:gridCol>
                <a:gridCol w="1289422">
                  <a:extLst>
                    <a:ext uri="{9D8B030D-6E8A-4147-A177-3AD203B41FA5}">
                      <a16:colId xmlns:a16="http://schemas.microsoft.com/office/drawing/2014/main" val="943194597"/>
                    </a:ext>
                  </a:extLst>
                </a:gridCol>
                <a:gridCol w="8646722">
                  <a:extLst>
                    <a:ext uri="{9D8B030D-6E8A-4147-A177-3AD203B41FA5}">
                      <a16:colId xmlns:a16="http://schemas.microsoft.com/office/drawing/2014/main" val="158301039"/>
                    </a:ext>
                  </a:extLst>
                </a:gridCol>
              </a:tblGrid>
              <a:tr h="354056">
                <a:tc>
                  <a:txBody>
                    <a:bodyPr/>
                    <a:lstStyle/>
                    <a:p>
                      <a:pPr algn="ctr">
                        <a:lnSpc>
                          <a:spcPct val="110000"/>
                        </a:lnSpc>
                        <a:spcAft>
                          <a:spcPts val="0"/>
                        </a:spcAft>
                      </a:pPr>
                      <a:r>
                        <a:rPr lang="es-AR" sz="1800">
                          <a:effectLst/>
                        </a:rPr>
                        <a:t>Nombre del Símbolo</a:t>
                      </a:r>
                      <a:endParaRPr lang="es-ES" sz="18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tc>
                  <a:txBody>
                    <a:bodyPr/>
                    <a:lstStyle/>
                    <a:p>
                      <a:pPr algn="ctr">
                        <a:lnSpc>
                          <a:spcPct val="110000"/>
                        </a:lnSpc>
                        <a:spcAft>
                          <a:spcPts val="0"/>
                        </a:spcAft>
                      </a:pPr>
                      <a:r>
                        <a:rPr lang="es-AR" sz="1800">
                          <a:effectLst/>
                        </a:rPr>
                        <a:t>Representación del Símbolo</a:t>
                      </a:r>
                      <a:endParaRPr lang="es-ES" sz="18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tc>
                  <a:txBody>
                    <a:bodyPr/>
                    <a:lstStyle/>
                    <a:p>
                      <a:pPr algn="ctr">
                        <a:lnSpc>
                          <a:spcPct val="110000"/>
                        </a:lnSpc>
                        <a:spcAft>
                          <a:spcPts val="0"/>
                        </a:spcAft>
                      </a:pPr>
                      <a:r>
                        <a:rPr lang="es-AR" sz="1800" dirty="0">
                          <a:effectLst/>
                        </a:rPr>
                        <a:t>Función</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278061728"/>
                  </a:ext>
                </a:extLst>
              </a:tr>
              <a:tr h="535616">
                <a:tc>
                  <a:txBody>
                    <a:bodyPr/>
                    <a:lstStyle/>
                    <a:p>
                      <a:pPr algn="ctr">
                        <a:lnSpc>
                          <a:spcPct val="110000"/>
                        </a:lnSpc>
                        <a:spcAft>
                          <a:spcPts val="0"/>
                        </a:spcAft>
                      </a:pPr>
                      <a:r>
                        <a:rPr lang="es-AR" sz="1800">
                          <a:effectLst/>
                        </a:rPr>
                        <a:t> </a:t>
                      </a:r>
                      <a:endParaRPr lang="es-ES" sz="1800">
                        <a:effectLst/>
                      </a:endParaRPr>
                    </a:p>
                    <a:p>
                      <a:pPr algn="ctr">
                        <a:lnSpc>
                          <a:spcPct val="110000"/>
                        </a:lnSpc>
                        <a:spcAft>
                          <a:spcPts val="0"/>
                        </a:spcAft>
                      </a:pPr>
                      <a:r>
                        <a:rPr lang="es-AR" sz="1800">
                          <a:effectLst/>
                        </a:rPr>
                        <a:t>Inicio/Final</a:t>
                      </a:r>
                      <a:endParaRPr lang="es-ES" sz="1800">
                        <a:effectLst/>
                      </a:endParaRPr>
                    </a:p>
                    <a:p>
                      <a:pPr algn="ctr">
                        <a:lnSpc>
                          <a:spcPct val="110000"/>
                        </a:lnSpc>
                        <a:spcAft>
                          <a:spcPts val="0"/>
                        </a:spcAft>
                      </a:pPr>
                      <a:r>
                        <a:rPr lang="es-AR" sz="1800">
                          <a:effectLst/>
                        </a:rPr>
                        <a:t> </a:t>
                      </a:r>
                      <a:endParaRPr lang="es-ES" sz="18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tc>
                  <a:txBody>
                    <a:bodyPr/>
                    <a:lstStyle/>
                    <a:p>
                      <a:pPr algn="just">
                        <a:lnSpc>
                          <a:spcPct val="110000"/>
                        </a:lnSpc>
                        <a:spcAft>
                          <a:spcPts val="0"/>
                        </a:spcAft>
                      </a:pPr>
                      <a:endParaRPr lang="es-AR"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tc>
                  <a:txBody>
                    <a:bodyPr/>
                    <a:lstStyle/>
                    <a:p>
                      <a:pPr algn="just">
                        <a:lnSpc>
                          <a:spcPct val="110000"/>
                        </a:lnSpc>
                        <a:spcAft>
                          <a:spcPts val="0"/>
                        </a:spcAft>
                      </a:pPr>
                      <a:r>
                        <a:rPr lang="es-AR" sz="1800" dirty="0">
                          <a:effectLst/>
                        </a:rPr>
                        <a:t>Representa el comienzo o la finalización de un algoritmo.</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932699187"/>
                  </a:ext>
                </a:extLst>
              </a:tr>
              <a:tr h="535616">
                <a:tc>
                  <a:txBody>
                    <a:bodyPr/>
                    <a:lstStyle/>
                    <a:p>
                      <a:pPr algn="ctr">
                        <a:lnSpc>
                          <a:spcPct val="110000"/>
                        </a:lnSpc>
                        <a:spcAft>
                          <a:spcPts val="0"/>
                        </a:spcAft>
                      </a:pPr>
                      <a:r>
                        <a:rPr lang="es-AR" sz="1800" dirty="0">
                          <a:effectLst/>
                        </a:rPr>
                        <a:t>Entrada</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tc>
                  <a:txBody>
                    <a:bodyPr/>
                    <a:lstStyle/>
                    <a:p>
                      <a:pPr algn="just">
                        <a:lnSpc>
                          <a:spcPct val="110000"/>
                        </a:lnSpc>
                        <a:spcAft>
                          <a:spcPts val="0"/>
                        </a:spcAft>
                      </a:pPr>
                      <a:endParaRPr lang="es-AR" sz="18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tc>
                  <a:txBody>
                    <a:bodyPr/>
                    <a:lstStyle/>
                    <a:p>
                      <a:pPr algn="just">
                        <a:lnSpc>
                          <a:spcPct val="110000"/>
                        </a:lnSpc>
                        <a:spcAft>
                          <a:spcPts val="0"/>
                        </a:spcAft>
                      </a:pPr>
                      <a:r>
                        <a:rPr lang="es-AR" sz="1800" dirty="0">
                          <a:effectLst/>
                        </a:rPr>
                        <a:t>Representa la entrada de datos por medio de un dispositivo de entrada.</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406168513"/>
                  </a:ext>
                </a:extLst>
              </a:tr>
              <a:tr h="898738">
                <a:tc>
                  <a:txBody>
                    <a:bodyPr/>
                    <a:lstStyle/>
                    <a:p>
                      <a:pPr algn="ctr">
                        <a:lnSpc>
                          <a:spcPct val="110000"/>
                        </a:lnSpc>
                        <a:spcAft>
                          <a:spcPts val="0"/>
                        </a:spcAft>
                      </a:pPr>
                      <a:r>
                        <a:rPr lang="es-AR" sz="1800" dirty="0">
                          <a:effectLst/>
                        </a:rPr>
                        <a:t>Proceso</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tc>
                  <a:txBody>
                    <a:bodyPr/>
                    <a:lstStyle/>
                    <a:p>
                      <a:pPr algn="just">
                        <a:lnSpc>
                          <a:spcPct val="110000"/>
                        </a:lnSpc>
                        <a:spcAft>
                          <a:spcPts val="0"/>
                        </a:spcAft>
                      </a:pPr>
                      <a:endParaRPr lang="es-AR" sz="18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tc>
                  <a:txBody>
                    <a:bodyPr/>
                    <a:lstStyle/>
                    <a:p>
                      <a:pPr algn="just">
                        <a:lnSpc>
                          <a:spcPct val="110000"/>
                        </a:lnSpc>
                        <a:spcAft>
                          <a:spcPts val="0"/>
                        </a:spcAft>
                      </a:pPr>
                      <a:r>
                        <a:rPr lang="es-AR" sz="1800" dirty="0">
                          <a:effectLst/>
                        </a:rPr>
                        <a:t>Representa una operación como puede ser una operación matemática,</a:t>
                      </a:r>
                      <a:r>
                        <a:rPr lang="es-AR" sz="1800" baseline="0" dirty="0">
                          <a:effectLst/>
                        </a:rPr>
                        <a:t> </a:t>
                      </a:r>
                      <a:r>
                        <a:rPr lang="es-AR" sz="1800" dirty="0">
                          <a:effectLst/>
                        </a:rPr>
                        <a:t>una declaración de una variable o una asignación de una variable a un valor, etc.</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760107237"/>
                  </a:ext>
                </a:extLst>
              </a:tr>
              <a:tr h="898738">
                <a:tc>
                  <a:txBody>
                    <a:bodyPr/>
                    <a:lstStyle/>
                    <a:p>
                      <a:pPr algn="ctr">
                        <a:lnSpc>
                          <a:spcPct val="110000"/>
                        </a:lnSpc>
                        <a:spcAft>
                          <a:spcPts val="0"/>
                        </a:spcAft>
                      </a:pPr>
                      <a:r>
                        <a:rPr lang="es-AR" sz="1800" dirty="0">
                          <a:effectLst/>
                        </a:rPr>
                        <a:t>Decisión</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tc>
                  <a:txBody>
                    <a:bodyPr/>
                    <a:lstStyle/>
                    <a:p>
                      <a:pPr algn="just">
                        <a:lnSpc>
                          <a:spcPct val="110000"/>
                        </a:lnSpc>
                        <a:spcAft>
                          <a:spcPts val="0"/>
                        </a:spcAft>
                      </a:pPr>
                      <a:endParaRPr lang="es-AR"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tc>
                  <a:txBody>
                    <a:bodyPr/>
                    <a:lstStyle/>
                    <a:p>
                      <a:pPr algn="just">
                        <a:lnSpc>
                          <a:spcPct val="110000"/>
                        </a:lnSpc>
                        <a:spcAft>
                          <a:spcPts val="0"/>
                        </a:spcAft>
                      </a:pPr>
                      <a:r>
                        <a:rPr lang="es-AR" sz="1800">
                          <a:effectLst/>
                        </a:rPr>
                        <a:t>Representa una condición: realiza comparaciones entre distintos valores. Al evaluar dicha condición puede dar como resultado dos posibles valores: verdadero o falso, en función de que si esa condición se cumple o no.</a:t>
                      </a:r>
                      <a:endParaRPr lang="es-ES" sz="180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921371993"/>
                  </a:ext>
                </a:extLst>
              </a:tr>
              <a:tr h="535616">
                <a:tc>
                  <a:txBody>
                    <a:bodyPr/>
                    <a:lstStyle/>
                    <a:p>
                      <a:pPr algn="ctr">
                        <a:lnSpc>
                          <a:spcPct val="110000"/>
                        </a:lnSpc>
                        <a:spcAft>
                          <a:spcPts val="0"/>
                        </a:spcAft>
                      </a:pPr>
                      <a:r>
                        <a:rPr lang="es-AR" sz="1800" dirty="0">
                          <a:effectLst/>
                        </a:rPr>
                        <a:t>Salida</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nchor="ctr"/>
                </a:tc>
                <a:tc>
                  <a:txBody>
                    <a:bodyPr/>
                    <a:lstStyle/>
                    <a:p>
                      <a:pPr algn="just">
                        <a:lnSpc>
                          <a:spcPct val="110000"/>
                        </a:lnSpc>
                        <a:spcAft>
                          <a:spcPts val="0"/>
                        </a:spcAft>
                      </a:pP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tc>
                  <a:txBody>
                    <a:bodyPr/>
                    <a:lstStyle/>
                    <a:p>
                      <a:pPr algn="just">
                        <a:lnSpc>
                          <a:spcPct val="110000"/>
                        </a:lnSpc>
                        <a:spcAft>
                          <a:spcPts val="0"/>
                        </a:spcAft>
                      </a:pPr>
                      <a:r>
                        <a:rPr lang="es-AR" sz="1800" dirty="0">
                          <a:effectLst/>
                        </a:rPr>
                        <a:t>Representa la salida de datos o resultados. Sirve para representar los mensajes que el sistema le muestra al usuario por pantalla.</a:t>
                      </a:r>
                      <a:endParaRPr lang="es-ES" sz="18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4127635367"/>
                  </a:ext>
                </a:extLst>
              </a:tr>
            </a:tbl>
          </a:graphicData>
        </a:graphic>
      </p:graphicFrame>
      <p:sp>
        <p:nvSpPr>
          <p:cNvPr id="8" name="Diagrama de flujo: terminador 7"/>
          <p:cNvSpPr/>
          <p:nvPr/>
        </p:nvSpPr>
        <p:spPr>
          <a:xfrm>
            <a:off x="2079179" y="3169717"/>
            <a:ext cx="962025" cy="3429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9" name="Diagrama de flujo: datos 8"/>
          <p:cNvSpPr/>
          <p:nvPr/>
        </p:nvSpPr>
        <p:spPr>
          <a:xfrm>
            <a:off x="2022028" y="3895233"/>
            <a:ext cx="1076325" cy="3619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Diagrama de flujo: proceso 9"/>
          <p:cNvSpPr/>
          <p:nvPr/>
        </p:nvSpPr>
        <p:spPr>
          <a:xfrm>
            <a:off x="2106829" y="4616474"/>
            <a:ext cx="962025" cy="3905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Rombo 10"/>
          <p:cNvSpPr/>
          <p:nvPr/>
        </p:nvSpPr>
        <p:spPr>
          <a:xfrm>
            <a:off x="2207568" y="5367362"/>
            <a:ext cx="685800" cy="6286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2" name="Diagrama de flujo: documento 11"/>
          <p:cNvSpPr/>
          <p:nvPr/>
        </p:nvSpPr>
        <p:spPr>
          <a:xfrm>
            <a:off x="2207568" y="6237312"/>
            <a:ext cx="864832" cy="38234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6" name="Flecha izquierda 5"/>
          <p:cNvSpPr/>
          <p:nvPr/>
        </p:nvSpPr>
        <p:spPr>
          <a:xfrm flipH="1">
            <a:off x="6888088" y="1484784"/>
            <a:ext cx="504056" cy="288032"/>
          </a:xfrm>
          <a:prstGeom prst="leftArrow">
            <a:avLst/>
          </a:prstGeom>
          <a:solidFill>
            <a:schemeClr val="accent2"/>
          </a:solidFill>
          <a:ln>
            <a:solidFill>
              <a:schemeClr val="accent2"/>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AR" sz="1800"/>
          </a:p>
        </p:txBody>
      </p:sp>
    </p:spTree>
    <p:extLst>
      <p:ext uri="{BB962C8B-B14F-4D97-AF65-F5344CB8AC3E}">
        <p14:creationId xmlns:p14="http://schemas.microsoft.com/office/powerpoint/2010/main" val="1775558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623392" y="1650892"/>
            <a:ext cx="7066681" cy="584775"/>
          </a:xfrm>
          <a:prstGeom prst="rect">
            <a:avLst/>
          </a:prstGeom>
          <a:noFill/>
        </p:spPr>
        <p:txBody>
          <a:bodyPr wrap="square" rtlCol="0">
            <a:spAutoFit/>
          </a:bodyPr>
          <a:lstStyle/>
          <a:p>
            <a:r>
              <a:rPr lang="es-ES" sz="3200" b="1" dirty="0"/>
              <a:t>REPRESENTACIÓN DE ALGORITMOS</a:t>
            </a:r>
          </a:p>
        </p:txBody>
      </p:sp>
      <p:sp>
        <p:nvSpPr>
          <p:cNvPr id="2" name="CuadroTexto 1"/>
          <p:cNvSpPr txBox="1"/>
          <p:nvPr/>
        </p:nvSpPr>
        <p:spPr>
          <a:xfrm>
            <a:off x="7690073" y="1675811"/>
            <a:ext cx="3024336" cy="523220"/>
          </a:xfrm>
          <a:prstGeom prst="rect">
            <a:avLst/>
          </a:prstGeom>
          <a:noFill/>
        </p:spPr>
        <p:txBody>
          <a:bodyPr wrap="square" rtlCol="0">
            <a:spAutoFit/>
          </a:bodyPr>
          <a:lstStyle/>
          <a:p>
            <a:r>
              <a:rPr lang="es-AR" sz="2800" b="1" dirty="0"/>
              <a:t>Pseudocódigo</a:t>
            </a:r>
            <a:endParaRPr lang="es-ES" sz="2800" dirty="0"/>
          </a:p>
        </p:txBody>
      </p:sp>
      <p:sp>
        <p:nvSpPr>
          <p:cNvPr id="6" name="Rectángulo 5"/>
          <p:cNvSpPr/>
          <p:nvPr/>
        </p:nvSpPr>
        <p:spPr>
          <a:xfrm>
            <a:off x="2279576" y="3068960"/>
            <a:ext cx="8928992" cy="3046988"/>
          </a:xfrm>
          <a:prstGeom prst="rect">
            <a:avLst/>
          </a:prstGeom>
        </p:spPr>
        <p:txBody>
          <a:bodyPr wrap="square">
            <a:spAutoFit/>
          </a:bodyPr>
          <a:lstStyle/>
          <a:p>
            <a:r>
              <a:rPr lang="es-ES" sz="2400" dirty="0">
                <a:latin typeface="Consolas" panose="020B0609020204030204" pitchFamily="49" charset="0"/>
              </a:rPr>
              <a:t>INICIO </a:t>
            </a:r>
            <a:r>
              <a:rPr lang="es-ES" sz="2400" dirty="0" err="1">
                <a:latin typeface="Consolas" panose="020B0609020204030204" pitchFamily="49" charset="0"/>
              </a:rPr>
              <a:t>restaEnteros</a:t>
            </a:r>
            <a:endParaRPr lang="es-ES" sz="2400" dirty="0">
              <a:latin typeface="Consolas" panose="020B0609020204030204" pitchFamily="49" charset="0"/>
            </a:endParaRPr>
          </a:p>
          <a:p>
            <a:r>
              <a:rPr lang="es-ES" sz="2400" dirty="0">
                <a:latin typeface="Consolas" panose="020B0609020204030204" pitchFamily="49" charset="0"/>
              </a:rPr>
              <a:t>	ENTERO numero1</a:t>
            </a:r>
          </a:p>
          <a:p>
            <a:r>
              <a:rPr lang="es-ES" sz="2400" dirty="0">
                <a:latin typeface="Consolas" panose="020B0609020204030204" pitchFamily="49" charset="0"/>
              </a:rPr>
              <a:t>	ENTERO numero2</a:t>
            </a:r>
          </a:p>
          <a:p>
            <a:r>
              <a:rPr lang="es-ES" sz="2400" dirty="0">
                <a:latin typeface="Consolas" panose="020B0609020204030204" pitchFamily="49" charset="0"/>
              </a:rPr>
              <a:t>	IMPRIMIR “Ingrese el primer número”</a:t>
            </a:r>
          </a:p>
          <a:p>
            <a:r>
              <a:rPr lang="es-ES" sz="2400" dirty="0">
                <a:latin typeface="Consolas" panose="020B0609020204030204" pitchFamily="49" charset="0"/>
              </a:rPr>
              <a:t>	IMPRIMIR “Ingrese el segundo número”</a:t>
            </a:r>
          </a:p>
          <a:p>
            <a:r>
              <a:rPr lang="es-ES" sz="2400" dirty="0">
                <a:latin typeface="Consolas" panose="020B0609020204030204" pitchFamily="49" charset="0"/>
              </a:rPr>
              <a:t>	ENTERO resta = numero1-numero2</a:t>
            </a:r>
          </a:p>
          <a:p>
            <a:r>
              <a:rPr lang="es-ES" sz="2400" dirty="0">
                <a:latin typeface="Consolas" panose="020B0609020204030204" pitchFamily="49" charset="0"/>
              </a:rPr>
              <a:t>	IMPRIMIR “El resultado de la resta es” + resta</a:t>
            </a:r>
          </a:p>
          <a:p>
            <a:r>
              <a:rPr lang="es-ES" sz="2400" dirty="0">
                <a:latin typeface="Consolas" panose="020B0609020204030204" pitchFamily="49" charset="0"/>
              </a:rPr>
              <a:t>FIN</a:t>
            </a:r>
          </a:p>
        </p:txBody>
      </p:sp>
      <p:sp>
        <p:nvSpPr>
          <p:cNvPr id="7"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sp>
        <p:nvSpPr>
          <p:cNvPr id="8" name="Flecha izquierda 7"/>
          <p:cNvSpPr/>
          <p:nvPr/>
        </p:nvSpPr>
        <p:spPr>
          <a:xfrm flipH="1">
            <a:off x="6888088" y="1799263"/>
            <a:ext cx="504056" cy="288032"/>
          </a:xfrm>
          <a:prstGeom prst="leftArrow">
            <a:avLst/>
          </a:prstGeom>
          <a:solidFill>
            <a:schemeClr val="accent2"/>
          </a:solidFill>
          <a:ln>
            <a:solidFill>
              <a:schemeClr val="accent2"/>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1431" tIns="333223" rIns="11430" bIns="333221" spcCol="1270" rtlCol="0" anchor="ctr"/>
          <a:lstStyle/>
          <a:p>
            <a:pPr algn="ctr" defTabSz="800100">
              <a:lnSpc>
                <a:spcPct val="90000"/>
              </a:lnSpc>
              <a:spcAft>
                <a:spcPct val="35000"/>
              </a:spcAft>
            </a:pPr>
            <a:endParaRPr lang="es-AR" sz="1800"/>
          </a:p>
        </p:txBody>
      </p:sp>
    </p:spTree>
    <p:extLst>
      <p:ext uri="{BB962C8B-B14F-4D97-AF65-F5344CB8AC3E}">
        <p14:creationId xmlns:p14="http://schemas.microsoft.com/office/powerpoint/2010/main" val="3195134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CuadroTexto 3"/>
          <p:cNvSpPr txBox="1"/>
          <p:nvPr/>
        </p:nvSpPr>
        <p:spPr>
          <a:xfrm>
            <a:off x="613496" y="1650892"/>
            <a:ext cx="5338488" cy="584775"/>
          </a:xfrm>
          <a:prstGeom prst="rect">
            <a:avLst/>
          </a:prstGeom>
          <a:noFill/>
        </p:spPr>
        <p:txBody>
          <a:bodyPr wrap="square" rtlCol="0">
            <a:spAutoFit/>
          </a:bodyPr>
          <a:lstStyle/>
          <a:p>
            <a:r>
              <a:rPr lang="es-ES" sz="3200" b="1" dirty="0"/>
              <a:t>VALIDACIÓN DE ALGORITMOS</a:t>
            </a:r>
          </a:p>
        </p:txBody>
      </p:sp>
      <p:sp>
        <p:nvSpPr>
          <p:cNvPr id="2" name="CuadroTexto 1"/>
          <p:cNvSpPr txBox="1"/>
          <p:nvPr/>
        </p:nvSpPr>
        <p:spPr>
          <a:xfrm>
            <a:off x="604942" y="2312090"/>
            <a:ext cx="7723306" cy="5078313"/>
          </a:xfrm>
          <a:prstGeom prst="rect">
            <a:avLst/>
          </a:prstGeom>
          <a:noFill/>
        </p:spPr>
        <p:txBody>
          <a:bodyPr wrap="square" rtlCol="0">
            <a:spAutoFit/>
          </a:bodyPr>
          <a:lstStyle/>
          <a:p>
            <a:pPr marL="285750" indent="-285750">
              <a:buFont typeface="Wingdings" panose="05000000000000000000" pitchFamily="2" charset="2"/>
              <a:buChar char="ü"/>
            </a:pPr>
            <a:r>
              <a:rPr lang="es-AR" sz="2800" b="1" dirty="0"/>
              <a:t>Pruebas de Escritorio</a:t>
            </a:r>
          </a:p>
          <a:p>
            <a:pPr marL="742950" lvl="1" indent="-285750">
              <a:buFont typeface="Wingdings" panose="05000000000000000000" pitchFamily="2" charset="2"/>
              <a:buChar char="§"/>
            </a:pPr>
            <a:r>
              <a:rPr lang="es-AR" sz="2400" dirty="0"/>
              <a:t>Sirve para validar un algoritmo, utilizando datos reales.</a:t>
            </a:r>
          </a:p>
          <a:p>
            <a:pPr marL="742950" lvl="1" indent="-285750">
              <a:buFont typeface="Wingdings" panose="05000000000000000000" pitchFamily="2" charset="2"/>
              <a:buChar char="§"/>
            </a:pPr>
            <a:r>
              <a:rPr lang="es-AR" sz="2400" dirty="0"/>
              <a:t>Consiste en hacer seguimiento de un algoritmo </a:t>
            </a:r>
            <a:r>
              <a:rPr lang="es-AR" sz="2400" b="1" dirty="0"/>
              <a:t>recorriendo las sentencias secuencialmente</a:t>
            </a:r>
            <a:r>
              <a:rPr lang="es-AR" sz="2400" dirty="0"/>
              <a:t>, simulando el funcionamiento de la computadora.</a:t>
            </a:r>
          </a:p>
          <a:p>
            <a:pPr marL="742950" lvl="1" indent="-285750">
              <a:buFont typeface="Wingdings" panose="05000000000000000000" pitchFamily="2" charset="2"/>
              <a:buChar char="§"/>
            </a:pPr>
            <a:r>
              <a:rPr lang="es-AR" sz="2400" dirty="0"/>
              <a:t>Se debe identificar las variables de </a:t>
            </a:r>
            <a:r>
              <a:rPr lang="es-AR" sz="2400" b="1" dirty="0"/>
              <a:t>entrada</a:t>
            </a:r>
            <a:r>
              <a:rPr lang="es-AR" sz="2400" dirty="0"/>
              <a:t>, cuáles son las variables </a:t>
            </a:r>
            <a:r>
              <a:rPr lang="es-AR" sz="2400" b="1" dirty="0"/>
              <a:t>auxiliares </a:t>
            </a:r>
            <a:r>
              <a:rPr lang="es-AR" sz="2400" dirty="0"/>
              <a:t>y cuáles son las variables de</a:t>
            </a:r>
            <a:r>
              <a:rPr lang="es-AR" sz="2400" b="1" dirty="0"/>
              <a:t> salida. </a:t>
            </a:r>
          </a:p>
          <a:p>
            <a:pPr marL="742950" lvl="1" indent="-285750">
              <a:buFont typeface="Wingdings" panose="05000000000000000000" pitchFamily="2" charset="2"/>
              <a:buChar char="§"/>
            </a:pPr>
            <a:r>
              <a:rPr lang="es-AR" sz="2400" dirty="0"/>
              <a:t>A medida que se van recorriendo las líneas se anotan en una </a:t>
            </a:r>
            <a:r>
              <a:rPr lang="es-AR" sz="2400" b="1" dirty="0"/>
              <a:t>tabla auxiliar </a:t>
            </a:r>
            <a:r>
              <a:rPr lang="es-AR" sz="2400" dirty="0"/>
              <a:t>los valores que van tomando las variables.</a:t>
            </a:r>
          </a:p>
          <a:p>
            <a:pPr marL="742950" lvl="1" indent="-285750">
              <a:buFont typeface="Wingdings" panose="05000000000000000000" pitchFamily="2" charset="2"/>
              <a:buChar char="§"/>
            </a:pPr>
            <a:endParaRPr lang="es-AR" sz="2400" dirty="0"/>
          </a:p>
          <a:p>
            <a:pPr marL="742950" lvl="1" indent="-285750">
              <a:buFont typeface="Wingdings" panose="05000000000000000000" pitchFamily="2" charset="2"/>
              <a:buChar char="§"/>
            </a:pPr>
            <a:endParaRPr lang="es-ES" sz="3200" dirty="0"/>
          </a:p>
        </p:txBody>
      </p:sp>
      <p:sp>
        <p:nvSpPr>
          <p:cNvPr id="5" name="Título 1"/>
          <p:cNvSpPr txBox="1">
            <a:spLocks/>
          </p:cNvSpPr>
          <p:nvPr/>
        </p:nvSpPr>
        <p:spPr bwMode="auto">
          <a:xfrm>
            <a:off x="1981647" y="1125906"/>
            <a:ext cx="82287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algn="ctr" rtl="0" eaLnBrk="0" fontAlgn="base" hangingPunct="0">
              <a:spcBef>
                <a:spcPct val="0"/>
              </a:spcBef>
              <a:spcAft>
                <a:spcPct val="0"/>
              </a:spcAft>
              <a:defRPr sz="28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3094">
                <a:solidFill>
                  <a:schemeClr val="tx2"/>
                </a:solidFill>
                <a:latin typeface="Calibri" charset="0"/>
                <a:ea typeface="ＭＳ Ｐゴシック" pitchFamily="34" charset="-128"/>
                <a:cs typeface="ＭＳ Ｐゴシック" charset="0"/>
              </a:defRPr>
            </a:lvl5pPr>
            <a:lvl6pPr marL="321457"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6pPr>
            <a:lvl7pPr marL="642915"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7pPr>
            <a:lvl8pPr marL="964372"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8pPr>
            <a:lvl9pPr marL="1285829" algn="ctr" rtl="0" eaLnBrk="0" fontAlgn="base" hangingPunct="0">
              <a:spcBef>
                <a:spcPct val="0"/>
              </a:spcBef>
              <a:spcAft>
                <a:spcPct val="0"/>
              </a:spcAft>
              <a:defRPr>
                <a:solidFill>
                  <a:schemeClr val="tx2"/>
                </a:solidFill>
                <a:latin typeface="Calibri" charset="0"/>
                <a:ea typeface="ＭＳ Ｐゴシック" charset="0"/>
                <a:cs typeface="ＭＳ Ｐゴシック" charset="0"/>
              </a:defRPr>
            </a:lvl9pPr>
          </a:lstStyle>
          <a:p>
            <a:r>
              <a:rPr lang="es-ES" kern="0" dirty="0"/>
              <a:t>Diseño de Algoritmos</a:t>
            </a:r>
          </a:p>
        </p:txBody>
      </p:sp>
      <p:graphicFrame>
        <p:nvGraphicFramePr>
          <p:cNvPr id="3" name="Tabla 2"/>
          <p:cNvGraphicFramePr>
            <a:graphicFrameLocks noGrp="1"/>
          </p:cNvGraphicFramePr>
          <p:nvPr>
            <p:extLst>
              <p:ext uri="{D42A27DB-BD31-4B8C-83A1-F6EECF244321}">
                <p14:modId xmlns:p14="http://schemas.microsoft.com/office/powerpoint/2010/main" val="1126580106"/>
              </p:ext>
            </p:extLst>
          </p:nvPr>
        </p:nvGraphicFramePr>
        <p:xfrm>
          <a:off x="8303627" y="3068960"/>
          <a:ext cx="3813456" cy="1589606"/>
        </p:xfrm>
        <a:graphic>
          <a:graphicData uri="http://schemas.openxmlformats.org/drawingml/2006/table">
            <a:tbl>
              <a:tblPr firstRow="1" bandRow="1">
                <a:tableStyleId>{F5AB1C69-6EDB-4FF4-983F-18BD219EF322}</a:tableStyleId>
              </a:tblPr>
              <a:tblGrid>
                <a:gridCol w="1906728">
                  <a:extLst>
                    <a:ext uri="{9D8B030D-6E8A-4147-A177-3AD203B41FA5}">
                      <a16:colId xmlns:a16="http://schemas.microsoft.com/office/drawing/2014/main" val="2390681228"/>
                    </a:ext>
                  </a:extLst>
                </a:gridCol>
                <a:gridCol w="1906728">
                  <a:extLst>
                    <a:ext uri="{9D8B030D-6E8A-4147-A177-3AD203B41FA5}">
                      <a16:colId xmlns:a16="http://schemas.microsoft.com/office/drawing/2014/main" val="1117046916"/>
                    </a:ext>
                  </a:extLst>
                </a:gridCol>
              </a:tblGrid>
              <a:tr h="477086">
                <a:tc gridSpan="2">
                  <a:txBody>
                    <a:bodyPr/>
                    <a:lstStyle/>
                    <a:p>
                      <a:pPr algn="ctr"/>
                      <a:r>
                        <a:rPr lang="es-ES" dirty="0"/>
                        <a:t>Entrada</a:t>
                      </a:r>
                    </a:p>
                  </a:txBody>
                  <a:tcPr/>
                </a:tc>
                <a:tc hMerge="1">
                  <a:txBody>
                    <a:bodyPr/>
                    <a:lstStyle/>
                    <a:p>
                      <a:endParaRPr lang="es-ES" dirty="0"/>
                    </a:p>
                  </a:txBody>
                  <a:tcPr/>
                </a:tc>
                <a:extLst>
                  <a:ext uri="{0D108BD9-81ED-4DB2-BD59-A6C34878D82A}">
                    <a16:rowId xmlns:a16="http://schemas.microsoft.com/office/drawing/2014/main" val="3724483062"/>
                  </a:ext>
                </a:extLst>
              </a:tr>
              <a:tr h="370840">
                <a:tc>
                  <a:txBody>
                    <a:bodyPr/>
                    <a:lstStyle/>
                    <a:p>
                      <a:r>
                        <a:rPr lang="es-ES" dirty="0"/>
                        <a:t>Numero1 (entero)</a:t>
                      </a:r>
                    </a:p>
                  </a:txBody>
                  <a:tcPr/>
                </a:tc>
                <a:tc>
                  <a:txBody>
                    <a:bodyPr/>
                    <a:lstStyle/>
                    <a:p>
                      <a:r>
                        <a:rPr lang="es-ES" dirty="0"/>
                        <a:t>Numero2 (entero)</a:t>
                      </a:r>
                    </a:p>
                  </a:txBody>
                  <a:tcPr/>
                </a:tc>
                <a:extLst>
                  <a:ext uri="{0D108BD9-81ED-4DB2-BD59-A6C34878D82A}">
                    <a16:rowId xmlns:a16="http://schemas.microsoft.com/office/drawing/2014/main" val="2664021702"/>
                  </a:ext>
                </a:extLst>
              </a:tr>
              <a:tr h="370840">
                <a:tc>
                  <a:txBody>
                    <a:bodyPr/>
                    <a:lstStyle/>
                    <a:p>
                      <a:r>
                        <a:rPr lang="es-ES" dirty="0"/>
                        <a:t>10</a:t>
                      </a:r>
                    </a:p>
                  </a:txBody>
                  <a:tcPr/>
                </a:tc>
                <a:tc>
                  <a:txBody>
                    <a:bodyPr/>
                    <a:lstStyle/>
                    <a:p>
                      <a:r>
                        <a:rPr lang="es-ES" dirty="0"/>
                        <a:t>2</a:t>
                      </a:r>
                    </a:p>
                  </a:txBody>
                  <a:tcPr/>
                </a:tc>
                <a:extLst>
                  <a:ext uri="{0D108BD9-81ED-4DB2-BD59-A6C34878D82A}">
                    <a16:rowId xmlns:a16="http://schemas.microsoft.com/office/drawing/2014/main" val="3342648018"/>
                  </a:ext>
                </a:extLst>
              </a:tr>
              <a:tr h="370840">
                <a:tc>
                  <a:txBody>
                    <a:bodyPr/>
                    <a:lstStyle/>
                    <a:p>
                      <a:r>
                        <a:rPr lang="es-ES" dirty="0"/>
                        <a:t>200</a:t>
                      </a:r>
                    </a:p>
                  </a:txBody>
                  <a:tcPr/>
                </a:tc>
                <a:tc>
                  <a:txBody>
                    <a:bodyPr/>
                    <a:lstStyle/>
                    <a:p>
                      <a:r>
                        <a:rPr lang="es-ES" dirty="0"/>
                        <a:t>50</a:t>
                      </a:r>
                    </a:p>
                  </a:txBody>
                  <a:tcPr/>
                </a:tc>
                <a:extLst>
                  <a:ext uri="{0D108BD9-81ED-4DB2-BD59-A6C34878D82A}">
                    <a16:rowId xmlns:a16="http://schemas.microsoft.com/office/drawing/2014/main" val="4224776224"/>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397337647"/>
              </p:ext>
            </p:extLst>
          </p:nvPr>
        </p:nvGraphicFramePr>
        <p:xfrm>
          <a:off x="9256991" y="4876862"/>
          <a:ext cx="1906728" cy="1589606"/>
        </p:xfrm>
        <a:graphic>
          <a:graphicData uri="http://schemas.openxmlformats.org/drawingml/2006/table">
            <a:tbl>
              <a:tblPr firstRow="1" bandRow="1">
                <a:tableStyleId>{93296810-A885-4BE3-A3E7-6D5BEEA58F35}</a:tableStyleId>
              </a:tblPr>
              <a:tblGrid>
                <a:gridCol w="1906728">
                  <a:extLst>
                    <a:ext uri="{9D8B030D-6E8A-4147-A177-3AD203B41FA5}">
                      <a16:colId xmlns:a16="http://schemas.microsoft.com/office/drawing/2014/main" val="2819267497"/>
                    </a:ext>
                  </a:extLst>
                </a:gridCol>
              </a:tblGrid>
              <a:tr h="477086">
                <a:tc>
                  <a:txBody>
                    <a:bodyPr/>
                    <a:lstStyle/>
                    <a:p>
                      <a:pPr algn="ctr"/>
                      <a:r>
                        <a:rPr lang="es-ES" dirty="0"/>
                        <a:t>Salida</a:t>
                      </a:r>
                    </a:p>
                  </a:txBody>
                  <a:tcPr/>
                </a:tc>
                <a:extLst>
                  <a:ext uri="{0D108BD9-81ED-4DB2-BD59-A6C34878D82A}">
                    <a16:rowId xmlns:a16="http://schemas.microsoft.com/office/drawing/2014/main" val="1610967925"/>
                  </a:ext>
                </a:extLst>
              </a:tr>
              <a:tr h="370840">
                <a:tc>
                  <a:txBody>
                    <a:bodyPr/>
                    <a:lstStyle/>
                    <a:p>
                      <a:r>
                        <a:rPr lang="es-ES" dirty="0"/>
                        <a:t>Resta (entero)</a:t>
                      </a:r>
                    </a:p>
                  </a:txBody>
                  <a:tcPr/>
                </a:tc>
                <a:extLst>
                  <a:ext uri="{0D108BD9-81ED-4DB2-BD59-A6C34878D82A}">
                    <a16:rowId xmlns:a16="http://schemas.microsoft.com/office/drawing/2014/main" val="2683844637"/>
                  </a:ext>
                </a:extLst>
              </a:tr>
              <a:tr h="370840">
                <a:tc>
                  <a:txBody>
                    <a:bodyPr/>
                    <a:lstStyle/>
                    <a:p>
                      <a:r>
                        <a:rPr lang="es-ES" dirty="0"/>
                        <a:t>10-2 = 8</a:t>
                      </a:r>
                    </a:p>
                  </a:txBody>
                  <a:tcPr/>
                </a:tc>
                <a:extLst>
                  <a:ext uri="{0D108BD9-81ED-4DB2-BD59-A6C34878D82A}">
                    <a16:rowId xmlns:a16="http://schemas.microsoft.com/office/drawing/2014/main" val="3525935253"/>
                  </a:ext>
                </a:extLst>
              </a:tr>
              <a:tr h="370840">
                <a:tc>
                  <a:txBody>
                    <a:bodyPr/>
                    <a:lstStyle/>
                    <a:p>
                      <a:r>
                        <a:rPr lang="es-ES" dirty="0"/>
                        <a:t>200-50=150</a:t>
                      </a:r>
                    </a:p>
                  </a:txBody>
                  <a:tcPr/>
                </a:tc>
                <a:extLst>
                  <a:ext uri="{0D108BD9-81ED-4DB2-BD59-A6C34878D82A}">
                    <a16:rowId xmlns:a16="http://schemas.microsoft.com/office/drawing/2014/main" val="321965422"/>
                  </a:ext>
                </a:extLst>
              </a:tr>
            </a:tbl>
          </a:graphicData>
        </a:graphic>
      </p:graphicFrame>
      <p:sp>
        <p:nvSpPr>
          <p:cNvPr id="7" name="CuadroTexto 6"/>
          <p:cNvSpPr txBox="1"/>
          <p:nvPr/>
        </p:nvSpPr>
        <p:spPr>
          <a:xfrm>
            <a:off x="9135402" y="1886628"/>
            <a:ext cx="2041874" cy="830997"/>
          </a:xfrm>
          <a:prstGeom prst="wedgeRectCallout">
            <a:avLst>
              <a:gd name="adj1" fmla="val -21633"/>
              <a:gd name="adj2" fmla="val 74290"/>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 sz="2400" b="1" dirty="0"/>
              <a:t>Ejemplo para: </a:t>
            </a:r>
            <a:r>
              <a:rPr lang="es-ES" sz="2400" b="1" dirty="0" err="1"/>
              <a:t>restaEnteros</a:t>
            </a:r>
            <a:endParaRPr lang="es-ES" sz="2400" dirty="0"/>
          </a:p>
        </p:txBody>
      </p:sp>
    </p:spTree>
    <p:extLst>
      <p:ext uri="{BB962C8B-B14F-4D97-AF65-F5344CB8AC3E}">
        <p14:creationId xmlns:p14="http://schemas.microsoft.com/office/powerpoint/2010/main" val="4074917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7039</TotalTime>
  <Words>3002</Words>
  <Application>Microsoft Office PowerPoint</Application>
  <PresentationFormat>Widescreen</PresentationFormat>
  <Paragraphs>676</Paragraphs>
  <Slides>61</Slides>
  <Notes>32</Notes>
  <HiddenSlides>18</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Calibri-Identity-H</vt:lpstr>
      <vt:lpstr>Consolas</vt:lpstr>
      <vt:lpstr>Wingdings</vt:lpstr>
      <vt:lpstr>Office Theme</vt:lpstr>
      <vt:lpstr>Laboratorio de computación I</vt:lpstr>
      <vt:lpstr>Capacidades Profesionales a las que contribuye el Módulo de Técnicas de Programación</vt:lpstr>
      <vt:lpstr>Prácticas formativas de Carácter Profesionalizante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Analia Avella</dc:creator>
  <cp:lastModifiedBy>Nicolas Pochettino</cp:lastModifiedBy>
  <cp:revision>735</cp:revision>
  <dcterms:created xsi:type="dcterms:W3CDTF">2016-03-29T13:37:48Z</dcterms:created>
  <dcterms:modified xsi:type="dcterms:W3CDTF">2020-03-06T19:41:48Z</dcterms:modified>
</cp:coreProperties>
</file>