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339" r:id="rId6"/>
    <p:sldId id="340" r:id="rId7"/>
    <p:sldId id="341" r:id="rId8"/>
    <p:sldId id="342" r:id="rId9"/>
    <p:sldId id="343" r:id="rId10"/>
    <p:sldId id="344" r:id="rId11"/>
    <p:sldId id="346" r:id="rId12"/>
    <p:sldId id="347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355" r:id="rId21"/>
    <p:sldId id="35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2310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1626DE8-71B1-4457-9A65-74BFC51F7435}" type="datetimeFigureOut">
              <a:rPr lang="es-AR" smtClean="0"/>
              <a:t>14/04/2026</a:t>
            </a:fld>
            <a:endParaRPr lang="es-A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020DFE5-A1E5-4C75-BA3E-60009D5EB06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10463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6DE8-71B1-4457-9A65-74BFC51F7435}" type="datetimeFigureOut">
              <a:rPr lang="es-AR" smtClean="0"/>
              <a:t>14/04/2026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DFE5-A1E5-4C75-BA3E-60009D5EB06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85003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6DE8-71B1-4457-9A65-74BFC51F7435}" type="datetimeFigureOut">
              <a:rPr lang="es-AR" smtClean="0"/>
              <a:t>14/04/2026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DFE5-A1E5-4C75-BA3E-60009D5EB06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39528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, sub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9E2565D1-06D8-4141-9B5F-95C29313C16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0" name="Marcador de texto 19">
            <a:extLst>
              <a:ext uri="{FF2B5EF4-FFF2-40B4-BE49-F238E27FC236}">
                <a16:creationId xmlns:a16="http://schemas.microsoft.com/office/drawing/2014/main" id="{04FBD4F5-432F-4C2D-A734-6CC48615FF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es-ES" noProof="0"/>
              <a:t>Escriba el subtítulo aquí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596C94-F585-4C00-9F72-1356CB8056E8}" type="datetime1">
              <a:rPr lang="es-ES" noProof="0" smtClean="0"/>
              <a:t>14/04/2026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3837580B-9009-4524-B820-7ACB27BC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cxnSp>
        <p:nvCxnSpPr>
          <p:cNvPr id="12" name="Conector recto 11" title="Líneas de regla horizontal">
            <a:extLst>
              <a:ext uri="{FF2B5EF4-FFF2-40B4-BE49-F238E27FC236}">
                <a16:creationId xmlns:a16="http://schemas.microsoft.com/office/drawing/2014/main" id="{54F1A406-73A8-450C-B21C-AA9616F476C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39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6DE8-71B1-4457-9A65-74BFC51F7435}" type="datetimeFigureOut">
              <a:rPr lang="es-AR" smtClean="0"/>
              <a:t>14/04/2026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DFE5-A1E5-4C75-BA3E-60009D5EB06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09089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1626DE8-71B1-4457-9A65-74BFC51F7435}" type="datetimeFigureOut">
              <a:rPr lang="es-AR" smtClean="0"/>
              <a:t>14/04/2026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1020DFE5-A1E5-4C75-BA3E-60009D5EB06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30656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6DE8-71B1-4457-9A65-74BFC51F7435}" type="datetimeFigureOut">
              <a:rPr lang="es-AR" smtClean="0"/>
              <a:t>14/04/2026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DFE5-A1E5-4C75-BA3E-60009D5EB06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94274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6DE8-71B1-4457-9A65-74BFC51F7435}" type="datetimeFigureOut">
              <a:rPr lang="es-AR" smtClean="0"/>
              <a:t>14/04/2026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DFE5-A1E5-4C75-BA3E-60009D5EB06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63292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6DE8-71B1-4457-9A65-74BFC51F7435}" type="datetimeFigureOut">
              <a:rPr lang="es-AR" smtClean="0"/>
              <a:t>14/04/2026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DFE5-A1E5-4C75-BA3E-60009D5EB06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75100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6DE8-71B1-4457-9A65-74BFC51F7435}" type="datetimeFigureOut">
              <a:rPr lang="es-AR" smtClean="0"/>
              <a:t>14/04/2026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DFE5-A1E5-4C75-BA3E-60009D5EB06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17539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6DE8-71B1-4457-9A65-74BFC51F7435}" type="datetimeFigureOut">
              <a:rPr lang="es-AR" smtClean="0"/>
              <a:t>14/04/2026</a:t>
            </a:fld>
            <a:endParaRPr lang="es-A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s-A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020DFE5-A1E5-4C75-BA3E-60009D5EB06C}" type="slidenum">
              <a:rPr lang="es-AR" smtClean="0"/>
              <a:t>‹Nº›</a:t>
            </a:fld>
            <a:endParaRPr lang="es-AR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90276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81626DE8-71B1-4457-9A65-74BFC51F7435}" type="datetimeFigureOut">
              <a:rPr lang="es-AR" smtClean="0"/>
              <a:t>14/04/2026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020DFE5-A1E5-4C75-BA3E-60009D5EB06C}" type="slidenum">
              <a:rPr lang="es-AR" smtClean="0"/>
              <a:t>‹Nº›</a:t>
            </a:fld>
            <a:endParaRPr lang="es-AR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34393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1626DE8-71B1-4457-9A65-74BFC51F7435}" type="datetimeFigureOut">
              <a:rPr lang="es-AR" smtClean="0"/>
              <a:t>14/04/2026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020DFE5-A1E5-4C75-BA3E-60009D5EB06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457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0BAD89-F5DF-8748-8ABC-3A5FC8600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1548920"/>
          </a:xfrm>
        </p:spPr>
        <p:txBody>
          <a:bodyPr/>
          <a:lstStyle/>
          <a:p>
            <a:r>
              <a:rPr lang="es-ES" dirty="0">
                <a:solidFill>
                  <a:srgbClr val="FF0000"/>
                </a:solidFill>
              </a:rPr>
              <a:t>CLASE  3 UNIDAD I</a:t>
            </a:r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E1BD1C-A9C7-F639-8785-B94FC04579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6305" y="3640183"/>
            <a:ext cx="9070848" cy="457201"/>
          </a:xfrm>
        </p:spPr>
        <p:txBody>
          <a:bodyPr>
            <a:normAutofit fontScale="92500" lnSpcReduction="20000"/>
          </a:bodyPr>
          <a:lstStyle/>
          <a:p>
            <a:r>
              <a:rPr lang="es-ES" sz="3200" b="1" dirty="0"/>
              <a:t>Distintos tipos de MA y aplicaciones </a:t>
            </a:r>
            <a:endParaRPr lang="es-AR" sz="3200" b="1" dirty="0"/>
          </a:p>
        </p:txBody>
      </p:sp>
      <p:sp>
        <p:nvSpPr>
          <p:cNvPr id="4" name="Rectángulo 3"/>
          <p:cNvSpPr/>
          <p:nvPr/>
        </p:nvSpPr>
        <p:spPr>
          <a:xfrm>
            <a:off x="3108644" y="6264275"/>
            <a:ext cx="5974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https://www.youtube.com/shorts/CK2HrXNtp8s</a:t>
            </a:r>
          </a:p>
        </p:txBody>
      </p:sp>
    </p:spTree>
    <p:extLst>
      <p:ext uri="{BB962C8B-B14F-4D97-AF65-F5344CB8AC3E}">
        <p14:creationId xmlns:p14="http://schemas.microsoft.com/office/powerpoint/2010/main" val="1448372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10EB0-8657-129B-9246-0224D5192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2740B-11B1-0827-BA9C-8AADDCD1C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660" y="171048"/>
            <a:ext cx="4436597" cy="685296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FF0000"/>
                </a:solidFill>
              </a:rPr>
              <a:t>3-LABRANZA MINIMA</a:t>
            </a:r>
            <a:endParaRPr lang="es-AR" sz="32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29F24E-26D8-7302-29A7-1B50ADC35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410" y="907844"/>
            <a:ext cx="5139945" cy="21351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Remover el suelo superficialmente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Controlar malezas iniciales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Preparar el suelo para la siembra directa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52A0925-5155-4ED0-B7FF-78BBAE18D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11" y="3042968"/>
            <a:ext cx="4912196" cy="35772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05C5E00-1B80-ACB1-E9AC-61A6CC761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607" y="3042968"/>
            <a:ext cx="6783875" cy="357728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FF472C5-7E1A-35B2-37DC-706140BE9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606" y="1251881"/>
            <a:ext cx="6783875" cy="347917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0564" y="2647431"/>
            <a:ext cx="7321550" cy="393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0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FA6B88-2E5E-AAA2-8042-D094F4BC7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176" y="273685"/>
            <a:ext cx="9157741" cy="773139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FF0000"/>
                </a:solidFill>
              </a:rPr>
              <a:t>MAQUINARIA PARA SIEMBRA Y FERTILIZACION</a:t>
            </a:r>
            <a:endParaRPr lang="es-AR" sz="32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346BF0-7841-6AA5-E195-6E2034508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572" y="902637"/>
            <a:ext cx="11268855" cy="163070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La maquinaria de siembra y fertilización cumple una función estratégica: determina la correcta implantación del cultivo, lo que impacta directamente en el rendimiento y en el margen bruto.</a:t>
            </a:r>
            <a:endParaRPr lang="es-A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C1E5ADF-225B-BF00-4870-AA3B5DDFD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10" y="2533339"/>
            <a:ext cx="6546434" cy="395953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80ACFBF-FB45-49D8-C06E-7E110FD95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029" y="2505585"/>
            <a:ext cx="5861457" cy="398729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581827" y="6559568"/>
            <a:ext cx="5376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https://www.youtube.com/shorts/1-SoJj1D26M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7DB3378-18CD-2F02-B20D-19FCF4F4F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059" y="2090057"/>
            <a:ext cx="7150523" cy="440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D372FD-F4B8-A2CB-DF17-09602CA3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594" y="365125"/>
            <a:ext cx="9126511" cy="564265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FF0000"/>
                </a:solidFill>
              </a:rPr>
              <a:t>MAQUINARIAS PARA CUIDADOS CULTURALES</a:t>
            </a:r>
            <a:endParaRPr lang="es-AR" sz="32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1CEA50-DA31-2B4A-7F0D-E1F7C3B70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553" y="929390"/>
            <a:ext cx="11528685" cy="172386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Las labores culturales son las operaciones mecánicas realizadas durante el ciclo del cultivo, posteriores a la siembra y previas a la cosecha, destinadas a proteger, nutrir y favorecer el desarrollo del cultivo.</a:t>
            </a:r>
          </a:p>
          <a:p>
            <a:pPr marL="0" indent="0">
              <a:lnSpc>
                <a:spcPct val="150000"/>
              </a:lnSpc>
              <a:buNone/>
            </a:pPr>
            <a:endParaRPr 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24EC79D-2CCF-56FB-5472-162CF5FBB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53" y="2653259"/>
            <a:ext cx="6668680" cy="397239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0C98D83-EB9E-2425-927E-DD1336F0D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26" y="2653259"/>
            <a:ext cx="5628712" cy="39507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163" y="2676009"/>
            <a:ext cx="7060821" cy="392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3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10364B-2160-87FA-4D19-EEE4A8065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5322" y="365125"/>
            <a:ext cx="6728085" cy="586599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FF0000"/>
                </a:solidFill>
              </a:rPr>
              <a:t>MAQUINARIA PARA LA COSECHA</a:t>
            </a:r>
            <a:endParaRPr lang="es-AR" sz="32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1EBCB4-2909-7F08-1B05-C76DF1812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30" y="1095375"/>
            <a:ext cx="11630560" cy="466725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La cosecha es la etapa final del ciclo del cultivo, donde la maquinaria impacta directamente en el rendimiento efectivo, reduce pérdidas y facilita la logística de transporte y almacenamiento.</a:t>
            </a:r>
          </a:p>
          <a:p>
            <a:pPr marL="0" indent="0">
              <a:lnSpc>
                <a:spcPct val="150000"/>
              </a:lnSpc>
              <a:buNone/>
            </a:pPr>
            <a:endParaRPr 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F8D6197-2D85-81B5-2756-410242094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10" y="3091975"/>
            <a:ext cx="6315956" cy="34009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7D7B309-4FA1-7E9E-008A-00492E46A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089" y="3091974"/>
            <a:ext cx="6173281" cy="34009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9A140F9-3D2C-7DDE-558C-A2B42B5B4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21" y="1129551"/>
            <a:ext cx="6439799" cy="392484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18FA4C4-F1C6-EDB8-131D-BFC06634C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808" y="1129550"/>
            <a:ext cx="6553528" cy="392484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A1C0A36-97F4-F6BB-A0CA-5020EC61A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383" y="1405604"/>
            <a:ext cx="5108809" cy="504038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F651DA6-0B22-BA7A-9BAA-E53DBA41A9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5253" y="1405603"/>
            <a:ext cx="6615509" cy="504038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E16DDB6-34C5-0133-A242-DCBB198175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5329" y="1567543"/>
            <a:ext cx="7012769" cy="487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5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321AFB-3A52-9DB3-88D4-FFA51A081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694" y="215920"/>
            <a:ext cx="11527436" cy="751491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FF0000"/>
                </a:solidFill>
              </a:rPr>
              <a:t>MAQUINARIA PARA CUIDAR Y ALMACENAR COSECHAS</a:t>
            </a:r>
            <a:endParaRPr lang="es-AR" sz="32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C2A281-9BE7-4C91-23C0-20D3F8A3F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44" y="912812"/>
            <a:ext cx="11527435" cy="171046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Una vez cosechado el producto, el almacenamiento adecuado es clave para conservar la calidad, evitar pérdidas y facilitar la comercialización. La maquinaria asociada al almacenamiento permite manejar, acondicionar y conservar los granos o forrajes.</a:t>
            </a:r>
          </a:p>
          <a:p>
            <a:pPr marL="0" indent="0">
              <a:lnSpc>
                <a:spcPct val="150000"/>
              </a:lnSpc>
              <a:buNone/>
            </a:pPr>
            <a:endParaRPr lang="es-A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A40BB41-8C9B-F97C-E7C7-41478A38D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309" y="2964413"/>
            <a:ext cx="6600670" cy="364702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670F1B1-71A0-6F66-2210-D00FBB071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94" y="2985603"/>
            <a:ext cx="5546455" cy="362583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83A17A5-73FF-0D5E-B9AD-133D96C17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842" y="2644469"/>
            <a:ext cx="4921144" cy="394578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36C5CF3-5AE0-26D4-4D04-3FEBA73CF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44" y="2623279"/>
            <a:ext cx="7254915" cy="396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1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90924F-436B-EB7A-31E5-1281D0FCB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67" y="321615"/>
            <a:ext cx="11482466" cy="1002690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FF0000"/>
                </a:solidFill>
              </a:rPr>
              <a:t>MAQUINARIA PARA ELABORACION Y DISTRIBUCION DE ALIMENTOS PARA GANADERIA</a:t>
            </a:r>
            <a:endParaRPr lang="es-AR" sz="32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D29256-D944-E465-1FDC-A959453E2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767" y="1396969"/>
            <a:ext cx="11482466" cy="184752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La alimentación representa el mayor costo de producción en ganadería, por lo que la maquinaria para elaboración y manejo de alimentos es estratégica para optimizar costos,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mejorar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eficiencia y asegurar calidad nutricional.</a:t>
            </a:r>
          </a:p>
          <a:p>
            <a:pPr marL="0" indent="0">
              <a:lnSpc>
                <a:spcPct val="150000"/>
              </a:lnSpc>
              <a:buNone/>
            </a:pPr>
            <a:endParaRPr 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5D1051-6DB2-9346-B080-11E55A68B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351" y="3244493"/>
            <a:ext cx="6822323" cy="331516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75A1508-6D94-D8CB-6AFB-F1B4429CE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67" y="3244493"/>
            <a:ext cx="4315427" cy="331516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1AB34CC-DD90-582C-6178-6BC9D8EBF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278" y="3244493"/>
            <a:ext cx="4199828" cy="33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3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1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C4781-8825-7D8D-9775-D34D95887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858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3D2E340-0663-474B-992C-9192B5C45E57}" type="slidenum">
              <a:rPr lang="es-ES" noProof="0" smtClean="0"/>
              <a:t>18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18367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EA81EB-51F3-D270-3F4F-59168A383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026" y="338429"/>
            <a:ext cx="4785360" cy="768194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>
                <a:solidFill>
                  <a:srgbClr val="FF0000"/>
                </a:solidFill>
              </a:rPr>
              <a:t>TRACTOR</a:t>
            </a:r>
            <a:endParaRPr lang="es-AR" sz="36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7DCF16-AA04-F592-11F6-3D7E3F7C8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423" y="1036798"/>
            <a:ext cx="11695611" cy="5581715"/>
          </a:xfrm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s-ES" sz="2400" b="1" dirty="0"/>
              <a:t>El tractor </a:t>
            </a:r>
            <a:r>
              <a:rPr lang="es-ES" sz="2400" b="1" dirty="0" smtClean="0"/>
              <a:t>no solo es </a:t>
            </a:r>
            <a:r>
              <a:rPr lang="es-ES" sz="2400" b="1" dirty="0"/>
              <a:t>una máquina </a:t>
            </a:r>
            <a:r>
              <a:rPr lang="es-ES" sz="2400" b="1" dirty="0" smtClean="0"/>
              <a:t>para el </a:t>
            </a:r>
            <a:r>
              <a:rPr lang="es-ES" sz="2400" b="1" dirty="0"/>
              <a:t>“arrastre</a:t>
            </a:r>
            <a:r>
              <a:rPr lang="es-ES" sz="2400" b="1" dirty="0" smtClean="0"/>
              <a:t>” de implementos, </a:t>
            </a:r>
            <a:r>
              <a:rPr lang="es-ES" sz="2400" b="1" dirty="0"/>
              <a:t>sino una plataforma energética y tecnológica multipropósito que interviene en</a:t>
            </a:r>
            <a:r>
              <a:rPr lang="es-ES" sz="2400" b="1" dirty="0" smtClean="0"/>
              <a:t>:</a:t>
            </a:r>
            <a:endParaRPr lang="es-ES" sz="2400" b="1" dirty="0"/>
          </a:p>
          <a:p>
            <a:pPr>
              <a:lnSpc>
                <a:spcPct val="150000"/>
              </a:lnSpc>
            </a:pPr>
            <a:r>
              <a:rPr lang="es-ES" sz="2400" b="1" dirty="0">
                <a:solidFill>
                  <a:srgbClr val="0070C0"/>
                </a:solidFill>
              </a:rPr>
              <a:t>Agricultura extensiva</a:t>
            </a:r>
          </a:p>
          <a:p>
            <a:pPr>
              <a:lnSpc>
                <a:spcPct val="150000"/>
              </a:lnSpc>
            </a:pPr>
            <a:r>
              <a:rPr lang="es-ES" sz="2400" b="1" dirty="0">
                <a:solidFill>
                  <a:srgbClr val="0070C0"/>
                </a:solidFill>
              </a:rPr>
              <a:t>Agricultura intensiva</a:t>
            </a:r>
          </a:p>
          <a:p>
            <a:pPr>
              <a:lnSpc>
                <a:spcPct val="150000"/>
              </a:lnSpc>
            </a:pPr>
            <a:r>
              <a:rPr lang="es-ES" sz="2400" b="1" dirty="0">
                <a:solidFill>
                  <a:srgbClr val="0070C0"/>
                </a:solidFill>
              </a:rPr>
              <a:t>Ganadería de carne</a:t>
            </a:r>
          </a:p>
          <a:p>
            <a:pPr>
              <a:lnSpc>
                <a:spcPct val="150000"/>
              </a:lnSpc>
            </a:pPr>
            <a:r>
              <a:rPr lang="es-ES" sz="2400" b="1" dirty="0">
                <a:solidFill>
                  <a:srgbClr val="0070C0"/>
                </a:solidFill>
              </a:rPr>
              <a:t>Producción lechera</a:t>
            </a:r>
          </a:p>
          <a:p>
            <a:pPr>
              <a:lnSpc>
                <a:spcPct val="150000"/>
              </a:lnSpc>
            </a:pPr>
            <a:r>
              <a:rPr lang="es-ES" sz="2400" b="1" dirty="0">
                <a:solidFill>
                  <a:srgbClr val="0070C0"/>
                </a:solidFill>
              </a:rPr>
              <a:t>Logística </a:t>
            </a:r>
            <a:r>
              <a:rPr lang="es-ES" sz="2400" b="1" dirty="0" smtClean="0">
                <a:solidFill>
                  <a:srgbClr val="0070C0"/>
                </a:solidFill>
              </a:rPr>
              <a:t>rural</a:t>
            </a:r>
          </a:p>
          <a:p>
            <a:pPr>
              <a:lnSpc>
                <a:spcPct val="150000"/>
              </a:lnSpc>
            </a:pPr>
            <a:r>
              <a:rPr lang="es-ES" sz="2400" b="1" dirty="0" smtClean="0">
                <a:solidFill>
                  <a:srgbClr val="0070C0"/>
                </a:solidFill>
              </a:rPr>
              <a:t>Otras actividades</a:t>
            </a:r>
            <a:endParaRPr lang="es-AR" sz="2400" b="1" dirty="0">
              <a:solidFill>
                <a:srgbClr val="0070C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2447925"/>
            <a:ext cx="3162300" cy="19621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263" y="2447925"/>
            <a:ext cx="2716824" cy="19621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t="4223"/>
          <a:stretch/>
        </p:blipFill>
        <p:spPr>
          <a:xfrm>
            <a:off x="4514850" y="4446042"/>
            <a:ext cx="3162300" cy="208158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3681"/>
          <a:stretch/>
        </p:blipFill>
        <p:spPr>
          <a:xfrm>
            <a:off x="8090263" y="4410075"/>
            <a:ext cx="2734159" cy="21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8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B0EBCD-82F5-D10A-652A-A68DFD7D9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31" y="259417"/>
            <a:ext cx="11678195" cy="1290709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s-ES" sz="2400" b="1" dirty="0">
                <a:solidFill>
                  <a:srgbClr val="FF0000"/>
                </a:solidFill>
              </a:rPr>
              <a:t>MAQUINARIAS PARA ELIMINACIÓN DE </a:t>
            </a:r>
            <a:r>
              <a:rPr lang="es-ES" sz="2400" b="1" dirty="0" smtClean="0">
                <a:solidFill>
                  <a:srgbClr val="FF0000"/>
                </a:solidFill>
              </a:rPr>
              <a:t>OBSTÁCULOS SISTEMATIZACIÓN </a:t>
            </a:r>
            <a:r>
              <a:rPr lang="es-ES" sz="2400" b="1" dirty="0">
                <a:solidFill>
                  <a:srgbClr val="FF0000"/>
                </a:solidFill>
              </a:rPr>
              <a:t>DE TERRENOS Y MOVIMIENTO DE SUELO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6EDB41-1B56-A618-A3FB-C1DF3470F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8" y="1702525"/>
            <a:ext cx="4197532" cy="483761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Estas labores corresponden a la etapa de acondicionamiento estructural del campo, previa a la producción agrícola o ganadera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Son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inversiones de impacto de mediano y largo plazo, que modifican la capacidad productiva del establecimiento.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556" y="1701436"/>
            <a:ext cx="4443958" cy="2237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960" y="4090134"/>
            <a:ext cx="6915150" cy="2219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015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3A20BA-EBA5-F5B6-34DD-8A7F6AC28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047" y="224583"/>
            <a:ext cx="6711381" cy="825977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FF0000"/>
                </a:solidFill>
              </a:rPr>
              <a:t>1-ELIMINACIÓN DE OBSTÁCULOS</a:t>
            </a:r>
            <a:endParaRPr lang="es-AR" sz="32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B9A19E-7EC7-1883-0E23-2CFEA8BBF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977" y="1050560"/>
            <a:ext cx="11562806" cy="496091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E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Habilitar superficie productiva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Eliminar árboles, tocones, rocas y maleza leñosa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Mejorar accesibilidad y mecanización futura</a:t>
            </a:r>
            <a:endParaRPr 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53284F1-E9A0-0FC7-8E8C-DC8F8EAB2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912" y="3884023"/>
            <a:ext cx="3883483" cy="25889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77" y="3884023"/>
            <a:ext cx="4150245" cy="258898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369" y="1545931"/>
            <a:ext cx="4535643" cy="228837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4085" y="3884023"/>
            <a:ext cx="3377499" cy="258899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3876" y="3233432"/>
            <a:ext cx="5119964" cy="300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2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1F9575-0A33-9795-52B3-D22AB2491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874" y="252125"/>
            <a:ext cx="6910251" cy="879989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FF0000"/>
                </a:solidFill>
              </a:rPr>
              <a:t>2-SISTEMATIZACION DE TERRENOS</a:t>
            </a:r>
            <a:endParaRPr lang="es-AR" sz="32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EAB45E-3B29-E096-FD15-AF294D18A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553" y="1005991"/>
            <a:ext cx="4655275" cy="32866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A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</a:p>
          <a:p>
            <a:pPr>
              <a:lnSpc>
                <a:spcPct val="150000"/>
              </a:lnSpc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Optimizar drenaje o riego</a:t>
            </a:r>
          </a:p>
          <a:p>
            <a:pPr>
              <a:lnSpc>
                <a:spcPct val="150000"/>
              </a:lnSpc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Reducir erosión</a:t>
            </a:r>
          </a:p>
          <a:p>
            <a:pPr>
              <a:lnSpc>
                <a:spcPct val="150000"/>
              </a:lnSpc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Mejorar eficiencia hídrica</a:t>
            </a:r>
          </a:p>
          <a:p>
            <a:pPr>
              <a:lnSpc>
                <a:spcPct val="150000"/>
              </a:lnSpc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Facilitar tránsito de maquinaria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445" y="1132114"/>
            <a:ext cx="4197332" cy="29039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445" y="4114255"/>
            <a:ext cx="4175896" cy="247468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10" y="4418752"/>
            <a:ext cx="4312375" cy="217018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3003" y="1132114"/>
            <a:ext cx="2669376" cy="211351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t="8162"/>
          <a:stretch/>
        </p:blipFill>
        <p:spPr>
          <a:xfrm>
            <a:off x="9191401" y="3299924"/>
            <a:ext cx="2660977" cy="328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0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27B935-A1FA-56DC-749E-3791C6CD6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9537" y="264816"/>
            <a:ext cx="5360126" cy="689817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FF0000"/>
                </a:solidFill>
              </a:rPr>
              <a:t>3- MOVIMIENTO DE SUELO</a:t>
            </a:r>
            <a:endParaRPr lang="es-AR" sz="32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A65B95-B687-197B-C26E-28E3E8DF1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992" y="884187"/>
            <a:ext cx="6311271" cy="334726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A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</a:p>
          <a:p>
            <a:pPr>
              <a:lnSpc>
                <a:spcPct val="150000"/>
              </a:lnSpc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Construcción de infraestructura rural</a:t>
            </a:r>
          </a:p>
          <a:p>
            <a:pPr>
              <a:lnSpc>
                <a:spcPct val="150000"/>
              </a:lnSpc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Apertura de caminos internos</a:t>
            </a:r>
          </a:p>
          <a:p>
            <a:pPr>
              <a:lnSpc>
                <a:spcPct val="150000"/>
              </a:lnSpc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Construcción de represas o reservorios</a:t>
            </a:r>
          </a:p>
          <a:p>
            <a:pPr>
              <a:lnSpc>
                <a:spcPct val="150000"/>
              </a:lnSpc>
            </a:pPr>
            <a:r>
              <a:rPr lang="es-AR" sz="2400" dirty="0">
                <a:latin typeface="Arial" panose="020B0604020202020204" pitchFamily="34" charset="0"/>
                <a:cs typeface="Arial" panose="020B0604020202020204" pitchFamily="34" charset="0"/>
              </a:rPr>
              <a:t>Plataformas para instalaciones ganaderas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BCF4F3F-EA8B-6A99-92AF-843B3E572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599" y="4247654"/>
            <a:ext cx="3576717" cy="22354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D8C9DA7-569F-D9D8-C4C4-5ED73EBD2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92" y="4231454"/>
            <a:ext cx="3662168" cy="223544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t="7136"/>
          <a:stretch/>
        </p:blipFill>
        <p:spPr>
          <a:xfrm>
            <a:off x="7776756" y="4257427"/>
            <a:ext cx="3639094" cy="22256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6491" y="1028100"/>
            <a:ext cx="4088677" cy="308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5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8452E4-71DE-A3DC-53E4-D8E73ABE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605" y="259416"/>
            <a:ext cx="8268789" cy="750777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FF0000"/>
                </a:solidFill>
              </a:rPr>
              <a:t>IMPLEMENTOS PARA LABRANZA DE SUELO</a:t>
            </a:r>
            <a:endParaRPr lang="es-AR" sz="32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37DADD-7BB3-9CEF-F1AE-8D4010DB6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065" y="877252"/>
            <a:ext cx="11683019" cy="460683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La labranza comprende el conjunto de operaciones mecánicas destinadas a preparar el suelo para la implantación del cultivo, modificando su estructura, aireación y nivelación.</a:t>
            </a:r>
            <a:endParaRPr 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13664" b="3889"/>
          <a:stretch/>
        </p:blipFill>
        <p:spPr>
          <a:xfrm>
            <a:off x="1119051" y="2029097"/>
            <a:ext cx="10119488" cy="45545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679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202FAA-F277-E9EA-DAA8-A7E85A5A1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5943" y="251387"/>
            <a:ext cx="4886540" cy="754085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FF0000"/>
                </a:solidFill>
              </a:rPr>
              <a:t>1-LABRANZA PRIMARIA</a:t>
            </a:r>
            <a:endParaRPr lang="es-AR" sz="32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EB62C4-8128-9AD7-B6D9-8E06CBBB0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146" y="981064"/>
            <a:ext cx="6281928" cy="3648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Remover el suelo en profundidad (20–35 cm o más)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Incorporar residuos de cultivos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Controlar malezas iniciales</a:t>
            </a:r>
          </a:p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Romper capas compactadas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22A8A1-3694-0BC3-F819-B91BCDE3E4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10" r="-4" b="-4"/>
          <a:stretch>
            <a:fillRect/>
          </a:stretch>
        </p:blipFill>
        <p:spPr>
          <a:xfrm>
            <a:off x="6608853" y="1990202"/>
            <a:ext cx="5154567" cy="40528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1641E93-B33A-FF17-110F-6E3C4A4837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95" r="2083" b="-3"/>
          <a:stretch>
            <a:fillRect/>
          </a:stretch>
        </p:blipFill>
        <p:spPr>
          <a:xfrm>
            <a:off x="5952459" y="3185640"/>
            <a:ext cx="4131470" cy="3248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9F32A65-1F46-FD21-138E-DD97259A4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41" y="3269344"/>
            <a:ext cx="4771469" cy="31912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9CE9468-A1C3-4E7D-671D-EC8846B6B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5754" y="2248030"/>
            <a:ext cx="5588808" cy="32218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A04B836-CC57-6EAA-B445-4B49C6358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725" y="2954348"/>
            <a:ext cx="6409186" cy="3506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018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BF7B57-86A4-71C2-A9FC-622B5F5E3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354" y="231741"/>
            <a:ext cx="5438931" cy="624888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FF0000"/>
                </a:solidFill>
              </a:rPr>
              <a:t>2-LABRANZA SECUNDARIA</a:t>
            </a:r>
            <a:endParaRPr lang="es-AR" sz="32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A6BDEA-62C3-8866-3F4A-C8AF51364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41" y="856629"/>
            <a:ext cx="5004216" cy="2618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</a:p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Refinar el suelo</a:t>
            </a:r>
          </a:p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Desmenuzar terrones</a:t>
            </a:r>
          </a:p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Nivelar superficie</a:t>
            </a:r>
          </a:p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Preparar cama de siembra</a:t>
            </a:r>
            <a:endParaRPr 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81AFF12-A560-8505-2BF9-E6B1908FE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13" y="3360383"/>
            <a:ext cx="5190710" cy="3182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9DC9F77-9399-EEE0-86EE-7BF807B2C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150" y="1408647"/>
            <a:ext cx="6306269" cy="3487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3D41081-86B6-7E50-CB13-18D58447D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498" y="2423886"/>
            <a:ext cx="7241233" cy="41194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8FC5C2A-E98C-AF27-4CBB-C8AAC455F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143" y="1831036"/>
            <a:ext cx="6257942" cy="46321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0F3BDAD-B8B7-8B54-0913-9207671321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0727" y="2561771"/>
            <a:ext cx="5822632" cy="39413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CCF6C21-8B62-FA0E-7769-DDF0472C26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6468" y="1107827"/>
            <a:ext cx="6179577" cy="4505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0151" y="2742817"/>
            <a:ext cx="6972300" cy="3800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784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D03ADB4D17B704388C7F5616D16E566" ma:contentTypeVersion="10" ma:contentTypeDescription="Crear nuevo documento." ma:contentTypeScope="" ma:versionID="685cedb978f0527e585670220e038f10">
  <xsd:schema xmlns:xsd="http://www.w3.org/2001/XMLSchema" xmlns:xs="http://www.w3.org/2001/XMLSchema" xmlns:p="http://schemas.microsoft.com/office/2006/metadata/properties" xmlns:ns3="0d1904e0-7682-4b7e-874b-50b0cb24506b" xmlns:ns4="a0dd1539-9398-45b7-8874-f3ac6289e84f" targetNamespace="http://schemas.microsoft.com/office/2006/metadata/properties" ma:root="true" ma:fieldsID="a2ce089bd42f5393752286c375f2a0c6" ns3:_="" ns4:_="">
    <xsd:import namespace="0d1904e0-7682-4b7e-874b-50b0cb24506b"/>
    <xsd:import namespace="a0dd1539-9398-45b7-8874-f3ac6289e84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1904e0-7682-4b7e-874b-50b0cb2450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dd1539-9398-45b7-8874-f3ac6289e84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2DBAA8-E255-49AA-AD27-E3F1D3C22276}">
  <ds:schemaRefs>
    <ds:schemaRef ds:uri="http://purl.org/dc/elements/1.1/"/>
    <ds:schemaRef ds:uri="a0dd1539-9398-45b7-8874-f3ac6289e84f"/>
    <ds:schemaRef ds:uri="0d1904e0-7682-4b7e-874b-50b0cb24506b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DBBA5E9-33DA-4CBC-BF89-30854D6A34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A92FC0-71EF-4C65-A6FF-CA609C57FD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1904e0-7682-4b7e-874b-50b0cb24506b"/>
    <ds:schemaRef ds:uri="a0dd1539-9398-45b7-8874-f3ac6289e8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498</TotalTime>
  <Words>456</Words>
  <Application>Microsoft Office PowerPoint</Application>
  <PresentationFormat>Panorámica</PresentationFormat>
  <Paragraphs>63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Garamond</vt:lpstr>
      <vt:lpstr>Savon</vt:lpstr>
      <vt:lpstr>CLASE  3 UNIDAD I</vt:lpstr>
      <vt:lpstr>TRACTOR</vt:lpstr>
      <vt:lpstr>MAQUINARIAS PARA ELIMINACIÓN DE OBSTÁCULOS SISTEMATIZACIÓN DE TERRENOS Y MOVIMIENTO DE SUELO</vt:lpstr>
      <vt:lpstr>1-ELIMINACIÓN DE OBSTÁCULOS</vt:lpstr>
      <vt:lpstr>2-SISTEMATIZACION DE TERRENOS</vt:lpstr>
      <vt:lpstr>3- MOVIMIENTO DE SUELO</vt:lpstr>
      <vt:lpstr>IMPLEMENTOS PARA LABRANZA DE SUELO</vt:lpstr>
      <vt:lpstr>1-LABRANZA PRIMARIA</vt:lpstr>
      <vt:lpstr>2-LABRANZA SECUNDARIA</vt:lpstr>
      <vt:lpstr>3-LABRANZA MINIMA</vt:lpstr>
      <vt:lpstr>MAQUINARIA PARA SIEMBRA Y FERTILIZACION</vt:lpstr>
      <vt:lpstr>MAQUINARIAS PARA CUIDADOS CULTURALES</vt:lpstr>
      <vt:lpstr>MAQUINARIA PARA LA COSECHA</vt:lpstr>
      <vt:lpstr>MAQUINARIA PARA CUIDAR Y ALMACENAR COSECHAS</vt:lpstr>
      <vt:lpstr>MAQUINARIA PARA ELABORACION Y DISTRIBUCION DE ALIMENTOS PARA GANADERIA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  3 UNIDAD I</dc:title>
  <dc:creator>Ricardo Stechina (prof.)</dc:creator>
  <cp:lastModifiedBy>Usuario de Windows</cp:lastModifiedBy>
  <cp:revision>30</cp:revision>
  <dcterms:created xsi:type="dcterms:W3CDTF">2026-02-24T19:29:57Z</dcterms:created>
  <dcterms:modified xsi:type="dcterms:W3CDTF">2026-04-14T18:15:33Z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0x0101006D03ADB4D17B704388C7F5616D16E566</vt:lpwstr>
  </property>
</Properties>
</file>