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79" r:id="rId2"/>
    <p:sldId id="278" r:id="rId3"/>
    <p:sldId id="308" r:id="rId4"/>
    <p:sldId id="309" r:id="rId5"/>
    <p:sldId id="310" r:id="rId6"/>
    <p:sldId id="311" r:id="rId7"/>
    <p:sldId id="280" r:id="rId8"/>
    <p:sldId id="319" r:id="rId9"/>
    <p:sldId id="320" r:id="rId10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1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43AB9-5C0F-4323-9DA7-BC7F514172FD}" type="datetimeFigureOut">
              <a:rPr lang="es-AR" smtClean="0"/>
              <a:t>10/08/2017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9241C-0517-4A62-9E06-666B102266E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4336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9241C-0517-4A62-9E06-666B102266E0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04622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6507-7CFC-46D7-B7A3-C8A9B8ED1F01}" type="datetime1">
              <a:rPr lang="es-AR" smtClean="0"/>
              <a:t>10/08/2017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Dr. Gustavo A. Argañaraz</a:t>
            </a:r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9DF1-F24F-4AB6-9B8B-E33E725667BA}" type="slidenum">
              <a:rPr lang="es-AR" smtClean="0"/>
              <a:pPr/>
              <a:t>‹Nº›</a:t>
            </a:fld>
            <a:endParaRPr lang="es-A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9C362-00F3-4BB7-BCE7-52F5C1426B36}" type="datetime1">
              <a:rPr lang="es-AR" smtClean="0"/>
              <a:t>10/08/2017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Dr. Gustavo A. Argañaraz</a:t>
            </a:r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9DF1-F24F-4AB6-9B8B-E33E725667BA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DB57-091D-4758-A04D-134C1A52A473}" type="datetime1">
              <a:rPr lang="es-AR" smtClean="0"/>
              <a:t>10/08/2017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Dr. Gustavo A. Argañaraz</a:t>
            </a:r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9DF1-F24F-4AB6-9B8B-E33E725667BA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0875-DFC5-4362-9367-C52EDD3D787D}" type="datetime1">
              <a:rPr lang="es-AR" smtClean="0"/>
              <a:t>10/08/2017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Dr. Gustavo A. Argañaraz</a:t>
            </a:r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9DF1-F24F-4AB6-9B8B-E33E725667BA}" type="slidenum">
              <a:rPr lang="es-AR" smtClean="0"/>
              <a:pPr/>
              <a:t>‹Nº›</a:t>
            </a:fld>
            <a:endParaRPr lang="es-A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B35-F837-4FAC-837C-83E70D533F8B}" type="datetime1">
              <a:rPr lang="es-AR" smtClean="0"/>
              <a:t>10/08/2017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Dr. Gustavo A. Argañaraz</a:t>
            </a:r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9DF1-F24F-4AB6-9B8B-E33E725667BA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D3E0A-9A19-45D5-A2DE-1266B030751D}" type="datetime1">
              <a:rPr lang="es-AR" smtClean="0"/>
              <a:t>10/08/2017</a:t>
            </a:fld>
            <a:endParaRPr lang="es-A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Dr. Gustavo A. Argañaraz</a:t>
            </a:r>
            <a:endParaRPr lang="es-A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9DF1-F24F-4AB6-9B8B-E33E725667BA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9368-C25E-44D4-86AF-12209C9DDBB6}" type="datetime1">
              <a:rPr lang="es-AR" smtClean="0"/>
              <a:t>10/08/2017</a:t>
            </a:fld>
            <a:endParaRPr lang="es-A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Dr. Gustavo A. Argañaraz</a:t>
            </a:r>
            <a:endParaRPr lang="es-A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9DF1-F24F-4AB6-9B8B-E33E725667BA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A7E7-E511-47A2-AC1F-8913E5D3E7C7}" type="datetime1">
              <a:rPr lang="es-AR" smtClean="0"/>
              <a:t>10/08/2017</a:t>
            </a:fld>
            <a:endParaRPr lang="es-A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Dr. Gustavo A. Argañaraz</a:t>
            </a:r>
            <a:endParaRPr lang="es-A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9DF1-F24F-4AB6-9B8B-E33E725667BA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BCCD-7AB8-4710-AC2B-E4231F7655DA}" type="datetime1">
              <a:rPr lang="es-AR" smtClean="0"/>
              <a:t>10/08/2017</a:t>
            </a:fld>
            <a:endParaRPr lang="es-A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Dr. Gustavo A. Argañaraz</a:t>
            </a: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9DF1-F24F-4AB6-9B8B-E33E725667BA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DCFB6-1983-45B7-888D-AFF741C75388}" type="datetime1">
              <a:rPr lang="es-AR" smtClean="0"/>
              <a:t>10/08/2017</a:t>
            </a:fld>
            <a:endParaRPr lang="es-A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Dr. Gustavo A. Argañaraz</a:t>
            </a:r>
            <a:endParaRPr lang="es-A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9DF1-F24F-4AB6-9B8B-E33E725667BA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1EFDB-CB94-4581-9659-E40B97B567DB}" type="datetime1">
              <a:rPr lang="es-AR" smtClean="0"/>
              <a:t>10/08/2017</a:t>
            </a:fld>
            <a:endParaRPr lang="es-A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Dr. Gustavo A. Argañaraz</a:t>
            </a:r>
            <a:endParaRPr lang="es-A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9DF1-F24F-4AB6-9B8B-E33E725667BA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87902BE-79D6-4CAF-B42A-05C81B5CE700}" type="datetime1">
              <a:rPr lang="es-AR" smtClean="0"/>
              <a:t>10/08/2017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r>
              <a:rPr lang="es-AR" smtClean="0"/>
              <a:t>Dr. Gustavo A. Argañaraz</a:t>
            </a:r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EC489DF1-F24F-4AB6-9B8B-E33E725667BA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contenido"/>
          <p:cNvSpPr>
            <a:spLocks noGrp="1"/>
          </p:cNvSpPr>
          <p:nvPr>
            <p:ph sz="quarter" idx="13"/>
          </p:nvPr>
        </p:nvSpPr>
        <p:spPr>
          <a:xfrm>
            <a:off x="457200" y="1412776"/>
            <a:ext cx="8229600" cy="676672"/>
          </a:xfrm>
        </p:spPr>
        <p:txBody>
          <a:bodyPr/>
          <a:lstStyle/>
          <a:p>
            <a:pPr>
              <a:buNone/>
            </a:pP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Fracturas</a:t>
            </a:r>
          </a:p>
          <a:p>
            <a:pPr>
              <a:buNone/>
            </a:pPr>
            <a:endParaRPr lang="es-A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>
          <a:xfrm>
            <a:off x="518864" y="908720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Fracturas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AR" sz="32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C:\Documents and Settings\usuario\Mis documentos\Mis imágenes\fotos de phtls 069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683568" y="2091882"/>
            <a:ext cx="3536183" cy="288032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8" name="Picture 3" descr="C:\Documents and Settings\usuario\Mis documentos\Mis imágenes\fotos de phtls 070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4786805" y="2091882"/>
            <a:ext cx="3394604" cy="288032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Dr. Gustavo A. Argañaraz</a:t>
            </a:r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2 Marcador de contenido"/>
          <p:cNvSpPr txBox="1">
            <a:spLocks/>
          </p:cNvSpPr>
          <p:nvPr/>
        </p:nvSpPr>
        <p:spPr>
          <a:xfrm>
            <a:off x="518864" y="1412776"/>
            <a:ext cx="822960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Fracturas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AR" sz="32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Documents and Settings\usuario\Escritorio\Nueva carpeta\290620121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5" y="1142984"/>
            <a:ext cx="2956887" cy="220927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027" name="Picture 3" descr="C:\Documents and Settings\usuario\Escritorio\Nueva carpeta\180320121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501008"/>
            <a:ext cx="4087317" cy="218541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0" name="9 Imagen" descr="0206201326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864" y="1142984"/>
            <a:ext cx="3637637" cy="2207622"/>
          </a:xfrm>
          <a:prstGeom prst="rect">
            <a:avLst/>
          </a:prstGeom>
        </p:spPr>
      </p:pic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Dr. Gustavo A. Argañaraz</a:t>
            </a:r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En </a:t>
            </a:r>
            <a:r>
              <a:rPr lang="es-ES"/>
              <a:t>Fracturas </a:t>
            </a:r>
            <a:r>
              <a:rPr lang="es-ES" smtClean="0"/>
              <a:t/>
            </a:r>
            <a:br>
              <a:rPr lang="es-ES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Reducción</a:t>
            </a:r>
            <a:r>
              <a:rPr lang="es-ES" dirty="0"/>
              <a:t>.- Consiste en restablecer los fragmentos a su posición normal, </a:t>
            </a:r>
          </a:p>
          <a:p>
            <a:pPr marL="0" indent="0">
              <a:buNone/>
            </a:pPr>
            <a:r>
              <a:rPr lang="es-ES" dirty="0"/>
              <a:t>para luego mantenerlo, ósea inmovilizarlos, se realiza en el hospital.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sz="1800" b="1" u="sng" dirty="0"/>
              <a:t> Inmovilización</a:t>
            </a:r>
            <a:r>
              <a:rPr lang="es-ES" dirty="0"/>
              <a:t>.- Se usan tablillas, férulas, con el fin de evitar el </a:t>
            </a:r>
          </a:p>
          <a:p>
            <a:pPr marL="0" indent="0">
              <a:buNone/>
            </a:pPr>
            <a:r>
              <a:rPr lang="es-ES" dirty="0"/>
              <a:t>movimiento del hueso lesionado, si hay herida abierta, aplicar apósitos sobre </a:t>
            </a:r>
          </a:p>
          <a:p>
            <a:pPr marL="0" indent="0">
              <a:buNone/>
            </a:pPr>
            <a:r>
              <a:rPr lang="es-ES" dirty="0"/>
              <a:t>esta y vendar, si el hueso sobresale, acumular a su alrededor apósitos de </a:t>
            </a:r>
          </a:p>
          <a:p>
            <a:pPr marL="0" indent="0">
              <a:buNone/>
            </a:pPr>
            <a:r>
              <a:rPr lang="es-ES" dirty="0"/>
              <a:t>material blando y sin pelusa hasta una altura que permita vendar encima sin </a:t>
            </a:r>
          </a:p>
          <a:p>
            <a:pPr marL="0" indent="0">
              <a:buNone/>
            </a:pPr>
            <a:r>
              <a:rPr lang="es-ES" dirty="0"/>
              <a:t>presionar el hueso, luego entablillar y evacuar.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Dr. Gustavo A. Argañaraz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5858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138864" cy="1124744"/>
          </a:xfrm>
        </p:spPr>
        <p:txBody>
          <a:bodyPr/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>Fractura De Columna </a:t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09600" y="908720"/>
            <a:ext cx="7924800" cy="4806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Las lesiones de columna pueden implicar a una o mas partes de la espalda y/o </a:t>
            </a:r>
          </a:p>
          <a:p>
            <a:pPr marL="0" indent="0">
              <a:buNone/>
            </a:pPr>
            <a:r>
              <a:rPr lang="es-ES" dirty="0"/>
              <a:t>cuello: las vértebras, los discos intervertebrales, los músculos y ligamentos que las </a:t>
            </a:r>
          </a:p>
          <a:p>
            <a:pPr marL="0" indent="0">
              <a:buNone/>
            </a:pPr>
            <a:r>
              <a:rPr lang="es-ES" dirty="0"/>
              <a:t>rodean, o la médula espinal y los nervios que se ramifican desde ella. </a:t>
            </a:r>
          </a:p>
          <a:p>
            <a:pPr marL="0" indent="0">
              <a:buNone/>
            </a:pPr>
            <a:r>
              <a:rPr lang="es-ES" dirty="0"/>
              <a:t>La complicación mas seria asociada con la lesión de columna es la lesión medular. </a:t>
            </a:r>
          </a:p>
          <a:p>
            <a:pPr marL="0" indent="0">
              <a:buNone/>
            </a:pPr>
            <a:r>
              <a:rPr lang="es-ES" dirty="0"/>
              <a:t>Si la médula se rompe parcial o totalmente, el daño puede ser permanente. </a:t>
            </a:r>
          </a:p>
          <a:p>
            <a:pPr marL="0" indent="0">
              <a:buNone/>
            </a:pPr>
            <a:r>
              <a:rPr lang="es-ES" sz="1800" u="sng" dirty="0"/>
              <a:t>Sospecha de lesión de columna </a:t>
            </a:r>
          </a:p>
          <a:p>
            <a:pPr marL="0" indent="0">
              <a:buNone/>
            </a:pPr>
            <a:r>
              <a:rPr lang="es-ES" dirty="0"/>
              <a:t>El indicador principal es el mecanismo causante. Debe suponer lesión de columna </a:t>
            </a:r>
          </a:p>
          <a:p>
            <a:pPr marL="0" indent="0">
              <a:buNone/>
            </a:pPr>
            <a:r>
              <a:rPr lang="es-ES" dirty="0"/>
              <a:t>siempre que se hayan ejercido fuerzas externas sobre la espalda o cuello, y </a:t>
            </a:r>
          </a:p>
          <a:p>
            <a:pPr marL="0" indent="0">
              <a:buNone/>
            </a:pPr>
            <a:r>
              <a:rPr lang="es-ES" dirty="0"/>
              <a:t>especialmente si la víctima se queja de algún problema de sensibilidad o movilidad. </a:t>
            </a:r>
          </a:p>
          <a:p>
            <a:pPr marL="0" indent="0">
              <a:buNone/>
            </a:pPr>
            <a:r>
              <a:rPr lang="es-ES" dirty="0"/>
              <a:t>Si el incidente implica alguna flexión brusca hacia atrás o adelante, o giros de la </a:t>
            </a:r>
          </a:p>
          <a:p>
            <a:pPr marL="0" indent="0">
              <a:buNone/>
            </a:pPr>
            <a:r>
              <a:rPr lang="es-ES" dirty="0"/>
              <a:t>columna, debe asumir que la víctima sufre lesión de columna. Tenga cuidado para </a:t>
            </a:r>
          </a:p>
          <a:p>
            <a:pPr marL="0" indent="0">
              <a:buNone/>
            </a:pPr>
            <a:r>
              <a:rPr lang="es-ES" dirty="0"/>
              <a:t>evitar en todo momento movimientos innecesarios de la cabeza o el cuello.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Dr. Gustavo A. Argañaraz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5015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Si la víctima está consciente </a:t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ES" dirty="0"/>
              <a:t>Tranquilice a la víctima y pídale que no se mueva. </a:t>
            </a:r>
          </a:p>
          <a:p>
            <a:r>
              <a:rPr lang="es-ES" dirty="0"/>
              <a:t> Arrodíllese por detrás de la cabeza de la víctima. </a:t>
            </a:r>
          </a:p>
          <a:p>
            <a:r>
              <a:rPr lang="es-ES" dirty="0"/>
              <a:t> Agarre con firmeza ambos lados de la cabeza, con las manos sobre las </a:t>
            </a:r>
            <a:r>
              <a:rPr lang="es-ES" dirty="0" smtClean="0"/>
              <a:t>orejas</a:t>
            </a:r>
            <a:r>
              <a:rPr lang="es-ES" dirty="0"/>
              <a:t>. No se las cubra por completo, de forma que sea capaza de oír si </a:t>
            </a:r>
            <a:r>
              <a:rPr lang="es-ES" dirty="0" smtClean="0"/>
              <a:t>usted </a:t>
            </a:r>
            <a:r>
              <a:rPr lang="es-ES" dirty="0"/>
              <a:t>le habla. </a:t>
            </a:r>
          </a:p>
          <a:p>
            <a:r>
              <a:rPr lang="es-ES" dirty="0"/>
              <a:t> Mantenga y sujete la cabeza en la posición neutra, en la que cabeza, cuello </a:t>
            </a:r>
            <a:r>
              <a:rPr lang="es-ES" dirty="0" smtClean="0"/>
              <a:t>y </a:t>
            </a:r>
            <a:r>
              <a:rPr lang="es-ES" dirty="0"/>
              <a:t>columna permanecen alineados. </a:t>
            </a:r>
          </a:p>
          <a:p>
            <a:r>
              <a:rPr lang="es-ES" dirty="0"/>
              <a:t> Esta es la postura menos perjudicial para la cabeza de la víctima si sospecha </a:t>
            </a:r>
            <a:r>
              <a:rPr lang="es-ES" dirty="0" smtClean="0"/>
              <a:t>que </a:t>
            </a:r>
            <a:r>
              <a:rPr lang="es-ES" dirty="0"/>
              <a:t>hay lesión espinal. </a:t>
            </a:r>
          </a:p>
          <a:p>
            <a:r>
              <a:rPr lang="es-ES" dirty="0"/>
              <a:t> Siga sujetando la cabeza de la víctima en posición neutra hasta que se </a:t>
            </a:r>
            <a:r>
              <a:rPr lang="es-ES" dirty="0" smtClean="0"/>
              <a:t>hagan </a:t>
            </a:r>
            <a:r>
              <a:rPr lang="es-ES" dirty="0"/>
              <a:t>cargo los servicios de emergencia, sin importar cuánto tarden.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Dr. Gustavo A. Argañaraz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6006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Si la víctima está inconsciente </a:t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09600" y="1052736"/>
            <a:ext cx="7924800" cy="4662264"/>
          </a:xfrm>
        </p:spPr>
        <p:txBody>
          <a:bodyPr/>
          <a:lstStyle/>
          <a:p>
            <a:r>
              <a:rPr lang="es-ES" dirty="0"/>
              <a:t> Arrodíllese por detrás de la cabeza de la víctima y sujete firmemente ambos lados de su cabeza con las manos sobre las orejas. </a:t>
            </a:r>
          </a:p>
          <a:p>
            <a:r>
              <a:rPr lang="es-ES" dirty="0"/>
              <a:t> Mantenga y sujete la cabeza en la posición neutra, en la que cabeza, cuello y columna permanecen alineados. </a:t>
            </a:r>
          </a:p>
          <a:p>
            <a:r>
              <a:rPr lang="es-ES" dirty="0"/>
              <a:t> Si hace falta, abra la vía aérea usando el método de elevación de mandíbula. </a:t>
            </a:r>
          </a:p>
          <a:p>
            <a:r>
              <a:rPr lang="es-ES" dirty="0"/>
              <a:t>Con una mano a cada lado de la cara y los dedos en los ángulos de la mandíbula, levante la cara despacio para abrir la vía. </a:t>
            </a:r>
          </a:p>
          <a:p>
            <a:r>
              <a:rPr lang="es-ES" dirty="0"/>
              <a:t> Cuidado: no incline el cuello de la víctima. </a:t>
            </a:r>
          </a:p>
          <a:p>
            <a:r>
              <a:rPr lang="es-ES" dirty="0"/>
              <a:t> Compruebe la respiración de la víctima. Si respira, siga sujetando su cabeza. </a:t>
            </a:r>
          </a:p>
          <a:p>
            <a:r>
              <a:rPr lang="es-ES" dirty="0"/>
              <a:t>Si la víctima no respira, y si no hay signos de circulación, haga reanimación cardiopulmonar.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Dr. Gustavo A. Argañaraz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7036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Luxaciones</a:t>
            </a:r>
          </a:p>
          <a:p>
            <a:pPr>
              <a:buNone/>
            </a:pPr>
            <a:endParaRPr lang="es-A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>
          <a:xfrm>
            <a:off x="518864" y="1412776"/>
            <a:ext cx="822960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Luxaciones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AR" sz="32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C:\Documents and Settings\usuario\Mis documentos\Mis imágenes\fotos de phtls 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454" y="2041590"/>
            <a:ext cx="3456384" cy="350823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8" name="Picture 3" descr="C:\Documents and Settings\usuario\Mis documentos\Mis imágenes\fotos de phtls 067.jpg"/>
          <p:cNvPicPr>
            <a:picLocks noChangeAspect="1" noChangeArrowheads="1"/>
          </p:cNvPicPr>
          <p:nvPr/>
        </p:nvPicPr>
        <p:blipFill>
          <a:blip r:embed="rId3" cstate="print">
            <a:lum bright="6000" contrast="17000"/>
          </a:blip>
          <a:srcRect/>
          <a:stretch>
            <a:fillRect/>
          </a:stretch>
        </p:blipFill>
        <p:spPr bwMode="auto">
          <a:xfrm>
            <a:off x="4408816" y="2041590"/>
            <a:ext cx="3960440" cy="34567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Dr. Gustavo A. Argañaraz</a:t>
            </a:r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r>
              <a:rPr lang="es-ES" dirty="0"/>
              <a:t>LAS LUXACIONES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ES" dirty="0"/>
              <a:t>Se producen cuando las zonas de contacto de los huesos en la articulación se desplazan una con respecto a la otra y pierden el contacto normal. Con las luxaciones suelen desgarrarse uno o más ligamentos.</a:t>
            </a:r>
          </a:p>
          <a:p>
            <a:endParaRPr lang="es-ES" dirty="0"/>
          </a:p>
          <a:p>
            <a:r>
              <a:rPr lang="es-ES" dirty="0"/>
              <a:t>Manifestaciones: Son parecidas a las que producen un esguince (dolor local, impotencia funcional, hinchazón y en ocasiones hematoma).</a:t>
            </a:r>
          </a:p>
          <a:p>
            <a:endParaRPr lang="es-ES" dirty="0"/>
          </a:p>
          <a:p>
            <a:r>
              <a:rPr lang="es-ES" dirty="0"/>
              <a:t>Diferencia entre luxación y esguince:</a:t>
            </a:r>
          </a:p>
          <a:p>
            <a:r>
              <a:rPr lang="es-ES" dirty="0"/>
              <a:t>La deformidad, mayor en el caso de la luxación y la palpación de un hueco en el espacio articular.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Dr. Gustavo A. Argañaraz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5255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</p:spPr>
        <p:txBody>
          <a:bodyPr/>
          <a:lstStyle/>
          <a:p>
            <a:r>
              <a:rPr lang="es-ES" dirty="0"/>
              <a:t>Actuaciones que se deben seguir: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09600" y="1772816"/>
            <a:ext cx="7924800" cy="3942184"/>
          </a:xfrm>
        </p:spPr>
        <p:txBody>
          <a:bodyPr/>
          <a:lstStyle/>
          <a:p>
            <a:r>
              <a:rPr lang="es-ES" dirty="0"/>
              <a:t>No reducir una articulación luxada pues se puede lesionar los vasos sanguíneos y los nervios próximos, además de lastimar a la víctima y agravar la lesión de los ligamentos.</a:t>
            </a:r>
          </a:p>
          <a:p>
            <a:endParaRPr lang="es-ES" dirty="0"/>
          </a:p>
          <a:p>
            <a:r>
              <a:rPr lang="es-ES" dirty="0"/>
              <a:t>Buscar ayuda profesional.</a:t>
            </a:r>
          </a:p>
          <a:p>
            <a:endParaRPr lang="es-ES" dirty="0"/>
          </a:p>
          <a:p>
            <a:r>
              <a:rPr lang="es-ES" dirty="0"/>
              <a:t>Inmoviliza la articulación tal cual ha quedado como si fuera una fractura.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Dr. Gustavo A. Argañaraz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131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1535</TotalTime>
  <Words>734</Words>
  <Application>Microsoft Office PowerPoint</Application>
  <PresentationFormat>Presentación en pantalla (4:3)</PresentationFormat>
  <Paragraphs>65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Horizonte</vt:lpstr>
      <vt:lpstr>Presentación de PowerPoint</vt:lpstr>
      <vt:lpstr>Presentación de PowerPoint</vt:lpstr>
      <vt:lpstr>Tratamiento En Fracturas  </vt:lpstr>
      <vt:lpstr> Fractura De Columna  </vt:lpstr>
      <vt:lpstr>Si la víctima está consciente  </vt:lpstr>
      <vt:lpstr>Si la víctima está inconsciente  </vt:lpstr>
      <vt:lpstr>Presentación de PowerPoint</vt:lpstr>
      <vt:lpstr>LAS LUXACIONES</vt:lpstr>
      <vt:lpstr>Actuaciones que se deben seguir: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Accidentes en el Hogar</dc:title>
  <dc:creator>V.E.S-107</dc:creator>
  <cp:lastModifiedBy>Usuario</cp:lastModifiedBy>
  <cp:revision>125</cp:revision>
  <dcterms:created xsi:type="dcterms:W3CDTF">2011-10-12T22:04:05Z</dcterms:created>
  <dcterms:modified xsi:type="dcterms:W3CDTF">2017-08-10T03:52:17Z</dcterms:modified>
</cp:coreProperties>
</file>