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Monday, August 14,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3098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1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53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0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38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397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28545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05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491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Monday, August 14, 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58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Monday, August 14,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35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16" r:id="rId6"/>
    <p:sldLayoutId id="2147483712" r:id="rId7"/>
    <p:sldLayoutId id="2147483713" r:id="rId8"/>
    <p:sldLayoutId id="2147483714" r:id="rId9"/>
    <p:sldLayoutId id="2147483715" r:id="rId10"/>
    <p:sldLayoutId id="214748371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FF6E8B-6EDA-1EF3-FC77-9D56D6A862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4" y="549275"/>
            <a:ext cx="3624896" cy="984885"/>
          </a:xfrm>
        </p:spPr>
        <p:txBody>
          <a:bodyPr wrap="square" anchor="ctr">
            <a:normAutofit fontScale="90000"/>
          </a:bodyPr>
          <a:lstStyle/>
          <a:p>
            <a:pPr algn="ctr"/>
            <a:r>
              <a:rPr lang="es-ES" sz="4800" dirty="0"/>
              <a:t>Proyecto Final</a:t>
            </a:r>
            <a:br>
              <a:rPr lang="es-ES" sz="4800" dirty="0"/>
            </a:br>
            <a:r>
              <a:rPr lang="es-ES" sz="2700" dirty="0"/>
              <a:t>Jeronimo Colman</a:t>
            </a:r>
            <a:endParaRPr lang="es-AR" sz="27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75EB332-A56A-E62B-F137-776F47EC8A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0575" y="549275"/>
            <a:ext cx="4498976" cy="1411605"/>
          </a:xfrm>
        </p:spPr>
        <p:txBody>
          <a:bodyPr anchor="ctr">
            <a:normAutofit fontScale="8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es-ES" b="1" dirty="0">
                <a:solidFill>
                  <a:schemeClr val="tx1">
                    <a:alpha val="60000"/>
                  </a:schemeClr>
                </a:solidFill>
                <a:latin typeface="+mj-lt"/>
              </a:rPr>
              <a:t>Universidad Tecnológica Nacional</a:t>
            </a:r>
          </a:p>
          <a:p>
            <a:pPr algn="ctr">
              <a:lnSpc>
                <a:spcPct val="120000"/>
              </a:lnSpc>
            </a:pPr>
            <a:r>
              <a:rPr lang="es-ES" b="1" dirty="0">
                <a:solidFill>
                  <a:schemeClr val="tx1">
                    <a:alpha val="60000"/>
                  </a:schemeClr>
                </a:solidFill>
                <a:latin typeface="+mj-lt"/>
              </a:rPr>
              <a:t>Facultad Regional Reconquista</a:t>
            </a:r>
          </a:p>
          <a:p>
            <a:pPr algn="ctr">
              <a:lnSpc>
                <a:spcPct val="120000"/>
              </a:lnSpc>
            </a:pPr>
            <a:r>
              <a:rPr lang="es-ES" b="1" dirty="0">
                <a:solidFill>
                  <a:schemeClr val="tx1">
                    <a:alpha val="60000"/>
                  </a:schemeClr>
                </a:solidFill>
                <a:latin typeface="+mj-lt"/>
              </a:rPr>
              <a:t>Ingeniería Electromecánica</a:t>
            </a:r>
            <a:endParaRPr lang="es-AR" b="1" dirty="0">
              <a:solidFill>
                <a:schemeClr val="tx1">
                  <a:alpha val="60000"/>
                </a:schemeClr>
              </a:solidFill>
              <a:latin typeface="+mj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D518824-3396-7DB5-9CFE-20A6FA7ED06E}"/>
              </a:ext>
            </a:extLst>
          </p:cNvPr>
          <p:cNvSpPr txBox="1"/>
          <p:nvPr/>
        </p:nvSpPr>
        <p:spPr>
          <a:xfrm>
            <a:off x="1300480" y="3190240"/>
            <a:ext cx="9204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AUTOMATIZACIÓN DE UN SISTEMA DE ASPIRACIÓN DE ALGODÓN EN BRUTO PARA UNA DESMOTADORA</a:t>
            </a:r>
            <a:endParaRPr lang="es-AR" sz="3600" b="1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E7EC321-3A45-C78D-F015-197158EF4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7830" y="636102"/>
            <a:ext cx="1236340" cy="123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27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Cuadrado y rectángulo en 3D">
            <a:extLst>
              <a:ext uri="{FF2B5EF4-FFF2-40B4-BE49-F238E27FC236}">
                <a16:creationId xmlns:a16="http://schemas.microsoft.com/office/drawing/2014/main" id="{B335EC30-E5B1-F79D-5BF2-849907EE89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48" b="8330"/>
          <a:stretch/>
        </p:blipFill>
        <p:spPr>
          <a:xfrm>
            <a:off x="20" y="0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"/>
            <a:ext cx="12192000" cy="4857751"/>
          </a:xfrm>
          <a:prstGeom prst="rect">
            <a:avLst/>
          </a:prstGeom>
          <a:gradFill flip="none" rotWithShape="1">
            <a:gsLst>
              <a:gs pos="70000">
                <a:schemeClr val="bg2">
                  <a:alpha val="60000"/>
                </a:schemeClr>
              </a:gs>
              <a:gs pos="26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D945108-4639-A22D-5F31-45BE9C36E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872" y="1150777"/>
            <a:ext cx="8125777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dirty="0"/>
              <a:t>R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elevamiento de la instalación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360BC99-0685-E323-4F02-0144DF59FA82}"/>
              </a:ext>
            </a:extLst>
          </p:cNvPr>
          <p:cNvSpPr txBox="1">
            <a:spLocks/>
          </p:cNvSpPr>
          <p:nvPr/>
        </p:nvSpPr>
        <p:spPr>
          <a:xfrm>
            <a:off x="627872" y="1880634"/>
            <a:ext cx="7874950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Propuesta de modificaciones 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0F42DF0-B41C-E043-8E2A-F6BCEFBB79CC}"/>
              </a:ext>
            </a:extLst>
          </p:cNvPr>
          <p:cNvSpPr txBox="1">
            <a:spLocks/>
          </p:cNvSpPr>
          <p:nvPr/>
        </p:nvSpPr>
        <p:spPr>
          <a:xfrm>
            <a:off x="566103" y="2688996"/>
            <a:ext cx="8557578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Análisis de costos de la inversión</a:t>
            </a:r>
            <a:endParaRPr lang="es-AR" dirty="0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F97F217-3891-DCCB-21E2-0B624154971C}"/>
              </a:ext>
            </a:extLst>
          </p:cNvPr>
          <p:cNvSpPr txBox="1">
            <a:spLocks/>
          </p:cNvSpPr>
          <p:nvPr/>
        </p:nvSpPr>
        <p:spPr>
          <a:xfrm>
            <a:off x="548094" y="3360355"/>
            <a:ext cx="9919018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Diseño y programación del sistema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F5D7C65A-3D90-74EC-F238-54EE5FF12784}"/>
              </a:ext>
            </a:extLst>
          </p:cNvPr>
          <p:cNvSpPr txBox="1">
            <a:spLocks/>
          </p:cNvSpPr>
          <p:nvPr/>
        </p:nvSpPr>
        <p:spPr>
          <a:xfrm>
            <a:off x="550863" y="3759015"/>
            <a:ext cx="8745537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21A77321-12FF-70F7-AD31-418847A7021E}"/>
              </a:ext>
            </a:extLst>
          </p:cNvPr>
          <p:cNvSpPr txBox="1">
            <a:spLocks/>
          </p:cNvSpPr>
          <p:nvPr/>
        </p:nvSpPr>
        <p:spPr>
          <a:xfrm>
            <a:off x="550863" y="4229895"/>
            <a:ext cx="9299693" cy="9848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fontScale="92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AR" dirty="0"/>
              <a:t>Diseño y cálculos eléctricos y mecánicos</a:t>
            </a:r>
          </a:p>
        </p:txBody>
      </p:sp>
    </p:spTree>
    <p:extLst>
      <p:ext uri="{BB962C8B-B14F-4D97-AF65-F5344CB8AC3E}">
        <p14:creationId xmlns:p14="http://schemas.microsoft.com/office/powerpoint/2010/main" val="31173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F85B203-8864-2146-3865-4F800934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4508500"/>
            <a:ext cx="4500562" cy="1562959"/>
          </a:xfrm>
        </p:spPr>
        <p:txBody>
          <a:bodyPr wrap="square" anchor="t">
            <a:normAutofit/>
          </a:bodyPr>
          <a:lstStyle/>
          <a:p>
            <a:r>
              <a:rPr lang="es-ES" sz="3600" dirty="0"/>
              <a:t>relevamiento</a:t>
            </a:r>
            <a:r>
              <a:rPr lang="es-ES" dirty="0"/>
              <a:t> </a:t>
            </a:r>
            <a:endParaRPr lang="es-AR" dirty="0"/>
          </a:p>
        </p:txBody>
      </p:sp>
      <p:pic>
        <p:nvPicPr>
          <p:cNvPr id="5" name="Imagen 4" descr="Un reloj de pared negro en un fondo amarillo">
            <a:extLst>
              <a:ext uri="{FF2B5EF4-FFF2-40B4-BE49-F238E27FC236}">
                <a16:creationId xmlns:a16="http://schemas.microsoft.com/office/drawing/2014/main" id="{AC6C340D-B11B-F91B-2969-A6798B623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3" b="24846"/>
          <a:stretch/>
        </p:blipFill>
        <p:spPr>
          <a:xfrm>
            <a:off x="20" y="1"/>
            <a:ext cx="12191980" cy="3777175"/>
          </a:xfrm>
          <a:custGeom>
            <a:avLst/>
            <a:gdLst/>
            <a:ahLst/>
            <a:cxnLst/>
            <a:rect l="l" t="t" r="r" b="b"/>
            <a:pathLst>
              <a:path w="12192000" h="3777175">
                <a:moveTo>
                  <a:pt x="0" y="0"/>
                </a:moveTo>
                <a:lnTo>
                  <a:pt x="12192000" y="0"/>
                </a:lnTo>
                <a:lnTo>
                  <a:pt x="12192000" y="3777175"/>
                </a:lnTo>
                <a:lnTo>
                  <a:pt x="0" y="3777175"/>
                </a:ln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5D31EF7-7A67-43B2-8B5E-B4A6241B1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13" y="360283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6E24568-41BF-9A14-5BBD-9AC55759EA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325" y="4508500"/>
            <a:ext cx="6373813" cy="1562959"/>
          </a:xfrm>
        </p:spPr>
        <p:txBody>
          <a:bodyPr anchor="t">
            <a:noAutofit/>
          </a:bodyPr>
          <a:lstStyle/>
          <a:p>
            <a:r>
              <a:rPr lang="es-ES" sz="3200" dirty="0">
                <a:latin typeface="+mj-lt"/>
              </a:rPr>
              <a:t>Estudio de tiempos</a:t>
            </a:r>
          </a:p>
          <a:p>
            <a:r>
              <a:rPr lang="es-ES" sz="3200" dirty="0">
                <a:latin typeface="+mj-lt"/>
              </a:rPr>
              <a:t>Relevamiento de procedimientos</a:t>
            </a:r>
          </a:p>
          <a:p>
            <a:r>
              <a:rPr lang="es-ES" sz="3200" dirty="0">
                <a:latin typeface="+mj-lt"/>
              </a:rPr>
              <a:t>Relevamiento de funcionamiento</a:t>
            </a:r>
            <a:endParaRPr lang="es-AR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61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ontent Placeholder 22">
            <a:extLst>
              <a:ext uri="{FF2B5EF4-FFF2-40B4-BE49-F238E27FC236}">
                <a16:creationId xmlns:a16="http://schemas.microsoft.com/office/drawing/2014/main" id="{23AD98D4-9247-184A-0A24-4F7384D59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911" y="1436850"/>
            <a:ext cx="6845029" cy="4354350"/>
          </a:xfrm>
        </p:spPr>
        <p:txBody>
          <a:bodyPr vert="horz" wrap="square" lIns="0" tIns="0" rIns="0" bIns="0" rtlCol="0" anchor="t">
            <a:norm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3200" dirty="0">
                <a:latin typeface="+mj-lt"/>
              </a:rPr>
              <a:t>Propuesta</a:t>
            </a:r>
          </a:p>
          <a:p>
            <a:pPr marL="0" indent="0" algn="ctr">
              <a:spcBef>
                <a:spcPct val="0"/>
              </a:spcBef>
              <a:buNone/>
            </a:pPr>
            <a:endParaRPr lang="en-US" sz="32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sz="4400" dirty="0">
                <a:latin typeface="+mj-lt"/>
              </a:rPr>
              <a:t>Modificaciones mecánicas</a:t>
            </a:r>
          </a:p>
          <a:p>
            <a:pPr>
              <a:spcBef>
                <a:spcPct val="0"/>
              </a:spcBef>
            </a:pPr>
            <a:r>
              <a:rPr lang="en-US" sz="4400" dirty="0">
                <a:latin typeface="+mj-lt"/>
              </a:rPr>
              <a:t>Modificaciones eléctricas</a:t>
            </a:r>
          </a:p>
          <a:p>
            <a:pPr>
              <a:spcBef>
                <a:spcPct val="0"/>
              </a:spcBef>
            </a:pPr>
            <a:r>
              <a:rPr lang="en-US" sz="4400" dirty="0">
                <a:latin typeface="+mj-lt"/>
              </a:rPr>
              <a:t>Automatización de sistemas</a:t>
            </a:r>
          </a:p>
          <a:p>
            <a:pPr>
              <a:spcBef>
                <a:spcPct val="0"/>
              </a:spcBef>
            </a:pPr>
            <a:endParaRPr lang="en-US" sz="4400" dirty="0">
              <a:latin typeface="+mj-lt"/>
            </a:endParaRPr>
          </a:p>
        </p:txBody>
      </p:sp>
      <p:pic>
        <p:nvPicPr>
          <p:cNvPr id="5" name="Marcador de contenido 4" descr="Bombilla con fondo de bombillas colgantes">
            <a:extLst>
              <a:ext uri="{FF2B5EF4-FFF2-40B4-BE49-F238E27FC236}">
                <a16:creationId xmlns:a16="http://schemas.microsoft.com/office/drawing/2014/main" id="{7DF92C8E-9461-1C3F-0937-C1E7E69CFF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99" b="-1"/>
          <a:stretch/>
        </p:blipFill>
        <p:spPr>
          <a:xfrm>
            <a:off x="7001350" y="817082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183B29DA-9BB8-4BA8-B8E1-8C2B54407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22156" y="4143453"/>
            <a:ext cx="734257" cy="760506"/>
            <a:chOff x="5243759" y="1363788"/>
            <a:chExt cx="734257" cy="760506"/>
          </a:xfrm>
        </p:grpSpPr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D02496F8-166D-469A-8040-08608013BF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23E648A7-A02A-4DC7-9FEC-489F1BA6F7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id="{4EF573B1-38BC-4C7B-894C-BE3864A04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647A77D8-817B-4A9F-86AA-FE781E813D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8780" y="5059009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8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Hombre de negocios retirando un bloque de una torre Jenga">
            <a:extLst>
              <a:ext uri="{FF2B5EF4-FFF2-40B4-BE49-F238E27FC236}">
                <a16:creationId xmlns:a16="http://schemas.microsoft.com/office/drawing/2014/main" id="{E2A10D02-E42F-DB6A-1E0A-48403FFCD6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5" b="4225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CC92AC-E5E5-F080-B1A6-CBD83BB7A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7878" y="3593181"/>
            <a:ext cx="7741882" cy="1964339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pPr algn="ctr"/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Análisis de costos y productividad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65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Un escritorio con dibujos técnicos, lápiz y herramientas">
            <a:extLst>
              <a:ext uri="{FF2B5EF4-FFF2-40B4-BE49-F238E27FC236}">
                <a16:creationId xmlns:a16="http://schemas.microsoft.com/office/drawing/2014/main" id="{716CECCA-6F74-8802-6176-C34D9A7BD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5" r="17395"/>
          <a:stretch/>
        </p:blipFill>
        <p:spPr>
          <a:xfrm>
            <a:off x="5719706" y="606796"/>
            <a:ext cx="4868976" cy="5644408"/>
          </a:xfrm>
          <a:custGeom>
            <a:avLst/>
            <a:gdLst/>
            <a:ahLst/>
            <a:cxnLst/>
            <a:rect l="l" t="t" r="r" b="b"/>
            <a:pathLst>
              <a:path w="4868976" h="5644408">
                <a:moveTo>
                  <a:pt x="2398421" y="0"/>
                </a:moveTo>
                <a:lnTo>
                  <a:pt x="4868974" y="1424628"/>
                </a:lnTo>
                <a:lnTo>
                  <a:pt x="4868976" y="1424625"/>
                </a:lnTo>
                <a:lnTo>
                  <a:pt x="4868976" y="1424628"/>
                </a:lnTo>
                <a:lnTo>
                  <a:pt x="4868976" y="4219781"/>
                </a:lnTo>
                <a:lnTo>
                  <a:pt x="2398419" y="5644408"/>
                </a:lnTo>
                <a:lnTo>
                  <a:pt x="0" y="4219781"/>
                </a:lnTo>
                <a:lnTo>
                  <a:pt x="0" y="1424628"/>
                </a:lnTo>
                <a:lnTo>
                  <a:pt x="0" y="1424625"/>
                </a:lnTo>
                <a:lnTo>
                  <a:pt x="3" y="1424628"/>
                </a:lnTo>
                <a:close/>
              </a:path>
            </a:pathLst>
          </a:cu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4967C49-2278-4724-94A5-A258F20C3D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66428" y="2112234"/>
            <a:ext cx="1335600" cy="1262947"/>
            <a:chOff x="10145015" y="2343978"/>
            <a:chExt cx="1335600" cy="1262947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513748-F890-422C-8BC7-7C16A7D3AF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400615" y="2343978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732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93B83E9-9019-4D2F-B887-BD399181BD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415015" y="21798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60000"/>
                    <a:lumOff val="40000"/>
                    <a:alpha val="0"/>
                  </a:schemeClr>
                </a:gs>
                <a:gs pos="0">
                  <a:schemeClr val="bg2">
                    <a:lumMod val="75000"/>
                    <a:lumOff val="25000"/>
                    <a:alpha val="33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5171FAFB-7223-4BE1-983D-8A0626EAC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612" y="573282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A86DEA-D934-4880-4D70-EB99E711C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1238885"/>
          </a:xfrm>
        </p:spPr>
        <p:txBody>
          <a:bodyPr wrap="square" anchor="b">
            <a:normAutofit/>
          </a:bodyPr>
          <a:lstStyle/>
          <a:p>
            <a:r>
              <a:rPr lang="es-ES" sz="3600" dirty="0"/>
              <a:t>diseño</a:t>
            </a:r>
            <a:endParaRPr lang="es-AR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0AEF6-4F15-7928-7EBE-FEBCDAB70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615" y="2678400"/>
            <a:ext cx="5316476" cy="3414425"/>
          </a:xfrm>
        </p:spPr>
        <p:txBody>
          <a:bodyPr anchor="t">
            <a:noAutofit/>
          </a:bodyPr>
          <a:lstStyle/>
          <a:p>
            <a:r>
              <a:rPr lang="es-ES" sz="4000" dirty="0">
                <a:latin typeface="+mj-lt"/>
              </a:rPr>
              <a:t>Sistema de control y automatización</a:t>
            </a:r>
          </a:p>
          <a:p>
            <a:r>
              <a:rPr lang="es-ES" sz="4000" dirty="0">
                <a:latin typeface="+mj-lt"/>
              </a:rPr>
              <a:t>Sistema mecánico</a:t>
            </a:r>
          </a:p>
          <a:p>
            <a:r>
              <a:rPr lang="es-ES" sz="4000" dirty="0">
                <a:latin typeface="+mj-lt"/>
              </a:rPr>
              <a:t>Sistema eléctrico </a:t>
            </a:r>
            <a:endParaRPr lang="es-A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4180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rimer plano de proyecto arquitectónico">
            <a:extLst>
              <a:ext uri="{FF2B5EF4-FFF2-40B4-BE49-F238E27FC236}">
                <a16:creationId xmlns:a16="http://schemas.microsoft.com/office/drawing/2014/main" id="{03FE2E53-8A69-292F-4D1B-43A1E32D04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EEB7703-B58E-17AA-0F57-DBFA2A6DF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5057456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55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8FCE8FC-669D-ABAE-472E-4DDF93236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5702285" cy="298623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6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Posicionamiento</a:t>
            </a:r>
            <a:r>
              <a:rPr lang="en-US" sz="6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del algodón</a:t>
            </a:r>
          </a:p>
        </p:txBody>
      </p:sp>
      <p:pic>
        <p:nvPicPr>
          <p:cNvPr id="5" name="Imagen 4" descr="Nube de lana de algodón sostenida por escaleras de madera en miniatura">
            <a:extLst>
              <a:ext uri="{FF2B5EF4-FFF2-40B4-BE49-F238E27FC236}">
                <a16:creationId xmlns:a16="http://schemas.microsoft.com/office/drawing/2014/main" id="{5EF091AF-18F3-E394-D90B-E9820E2697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3" r="13916" b="-1"/>
          <a:stretch/>
        </p:blipFill>
        <p:spPr>
          <a:xfrm>
            <a:off x="6508749" y="862806"/>
            <a:ext cx="5132388" cy="5132388"/>
          </a:xfrm>
          <a:custGeom>
            <a:avLst/>
            <a:gdLst/>
            <a:ahLst/>
            <a:cxnLst/>
            <a:rect l="l" t="t" r="r" b="b"/>
            <a:pathLst>
              <a:path w="5132388" h="5132388">
                <a:moveTo>
                  <a:pt x="2566194" y="0"/>
                </a:moveTo>
                <a:cubicBezTo>
                  <a:pt x="3983464" y="0"/>
                  <a:pt x="5132388" y="1148924"/>
                  <a:pt x="5132388" y="2566194"/>
                </a:cubicBezTo>
                <a:cubicBezTo>
                  <a:pt x="5132388" y="3983464"/>
                  <a:pt x="3983464" y="5132388"/>
                  <a:pt x="2566194" y="5132388"/>
                </a:cubicBezTo>
                <a:cubicBezTo>
                  <a:pt x="1148924" y="5132388"/>
                  <a:pt x="0" y="3983464"/>
                  <a:pt x="0" y="2566194"/>
                </a:cubicBezTo>
                <a:cubicBezTo>
                  <a:pt x="0" y="1148924"/>
                  <a:pt x="1148924" y="0"/>
                  <a:pt x="2566194" y="0"/>
                </a:cubicBezTo>
                <a:close/>
              </a:path>
            </a:pathLst>
          </a:custGeom>
        </p:spPr>
      </p:pic>
      <p:grpSp>
        <p:nvGrpSpPr>
          <p:cNvPr id="57" name="Group 56">
            <a:extLst>
              <a:ext uri="{FF2B5EF4-FFF2-40B4-BE49-F238E27FC236}">
                <a16:creationId xmlns:a16="http://schemas.microsoft.com/office/drawing/2014/main" id="{73840CF4-F848-4FE0-AEA6-C9E806911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20950" y="549275"/>
            <a:ext cx="667802" cy="631474"/>
            <a:chOff x="10478914" y="1506691"/>
            <a:chExt cx="667802" cy="631474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4B46153-41DB-494F-9B08-EBCCF2728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7B6D42DA-2D84-4A50-A359-7A5C651B1C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61" name="Oval 60">
            <a:extLst>
              <a:ext uri="{FF2B5EF4-FFF2-40B4-BE49-F238E27FC236}">
                <a16:creationId xmlns:a16="http://schemas.microsoft.com/office/drawing/2014/main" id="{94459D96-B947-4C7F-8BCA-915F8B07C0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2954" y="5171203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12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8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Oval 10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12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14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15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16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17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18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9" name="Rectangle 20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C11441-E6A7-0D3D-A273-9AF7C702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63" y="637461"/>
            <a:ext cx="6399029" cy="5124322"/>
          </a:xfrm>
          <a:custGeom>
            <a:avLst/>
            <a:gdLst/>
            <a:ahLst/>
            <a:cxnLst/>
            <a:rect l="l" t="t" r="r" b="b"/>
            <a:pathLst>
              <a:path w="6973888" h="5761037">
                <a:moveTo>
                  <a:pt x="0" y="0"/>
                </a:moveTo>
                <a:lnTo>
                  <a:pt x="6973888" y="0"/>
                </a:lnTo>
                <a:lnTo>
                  <a:pt x="6973888" y="5761037"/>
                </a:lnTo>
                <a:lnTo>
                  <a:pt x="0" y="5761037"/>
                </a:lnTo>
                <a:close/>
              </a:path>
            </a:pathLst>
          </a:custGeom>
        </p:spPr>
      </p:pic>
      <p:sp>
        <p:nvSpPr>
          <p:cNvPr id="40" name="Oval 22">
            <a:extLst>
              <a:ext uri="{FF2B5EF4-FFF2-40B4-BE49-F238E27FC236}">
                <a16:creationId xmlns:a16="http://schemas.microsoft.com/office/drawing/2014/main" id="{61B0F92C-925A-4D2E-839E-EB381378C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795000" y="4960218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16142A-D894-9FE9-4AD9-BEEC8A15E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4" y="549275"/>
            <a:ext cx="3565524" cy="3034657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/>
              <a:t>Contexto regional</a:t>
            </a:r>
          </a:p>
        </p:txBody>
      </p:sp>
    </p:spTree>
    <p:extLst>
      <p:ext uri="{BB962C8B-B14F-4D97-AF65-F5344CB8AC3E}">
        <p14:creationId xmlns:p14="http://schemas.microsoft.com/office/powerpoint/2010/main" val="284552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7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11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9" name="Group 13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0" name="Freeform: Shape 1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Oval 1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Oval 1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34" name="Rectangle 19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" descr="Rollos de planos">
            <a:extLst>
              <a:ext uri="{FF2B5EF4-FFF2-40B4-BE49-F238E27FC236}">
                <a16:creationId xmlns:a16="http://schemas.microsoft.com/office/drawing/2014/main" id="{1F921111-7526-903D-F1AF-D596A0E1E0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99" b="14431"/>
          <a:stretch/>
        </p:blipFill>
        <p:spPr>
          <a:xfrm>
            <a:off x="20" y="0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6" name="Rectangle 21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2F40108-B67C-91DD-2F4E-4462F5F8E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8325" y="1209268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Propuesta del </a:t>
            </a:r>
            <a:r>
              <a:rPr lang="en-US" b="1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proyecto</a:t>
            </a:r>
            <a:endParaRPr lang="en-US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03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Camino con curvas atraviesa un campo de hierba">
            <a:extLst>
              <a:ext uri="{FF2B5EF4-FFF2-40B4-BE49-F238E27FC236}">
                <a16:creationId xmlns:a16="http://schemas.microsoft.com/office/drawing/2014/main" id="{50ECF656-1F5C-A4C1-07B9-CDF323418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4" b="12066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E49CA12F-6E27-4C54-88C4-EE6CE7C47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2"/>
            <a:ext cx="12192000" cy="4857751"/>
          </a:xfrm>
          <a:prstGeom prst="rect">
            <a:avLst/>
          </a:prstGeom>
          <a:gradFill flip="none" rotWithShape="1">
            <a:gsLst>
              <a:gs pos="70000">
                <a:schemeClr val="bg2">
                  <a:alpha val="60000"/>
                </a:schemeClr>
              </a:gs>
              <a:gs pos="26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8F34976-CF8B-E569-6E2E-4D029314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7308849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</a:t>
            </a:r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general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337EA23-6703-4C96-9EEB-A408CBDD67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100000">
                <a:schemeClr val="bg2">
                  <a:alpha val="60000"/>
                </a:schemeClr>
              </a:gs>
              <a:gs pos="40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AE6972-E9B7-52DB-076C-42FFB1710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200" y="1879917"/>
            <a:ext cx="11091600" cy="3098166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Incrementar los niveles de producción de desmote de algodón con menores costos - tiempo y mayor calidad de fibra.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92754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Una vista de cerca de carriles de una pista de atletismo en la oscuridad">
            <a:extLst>
              <a:ext uri="{FF2B5EF4-FFF2-40B4-BE49-F238E27FC236}">
                <a16:creationId xmlns:a16="http://schemas.microsoft.com/office/drawing/2014/main" id="{0FE2E3DF-877F-7AC6-0B3A-5BE48C2D1E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DDCCEE-2803-F538-10C4-5EECE55B5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Objetivos específicos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95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189D18-F73F-9F64-986B-0530DEC2B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578155"/>
            <a:ext cx="11090274" cy="1391919"/>
          </a:xfrm>
        </p:spPr>
        <p:txBody>
          <a:bodyPr/>
          <a:lstStyle/>
          <a:p>
            <a:pPr marL="0" indent="0">
              <a:buNone/>
            </a:pPr>
            <a:r>
              <a:rPr lang="es-ES" sz="3200" dirty="0">
                <a:solidFill>
                  <a:schemeClr val="bg1">
                    <a:alpha val="60000"/>
                  </a:schemeClr>
                </a:solidFill>
                <a:latin typeface="+mj-lt"/>
              </a:rPr>
              <a:t>Mantener un patrón de calidad alto en toda la línea de producción</a:t>
            </a:r>
          </a:p>
          <a:p>
            <a:endParaRPr lang="es-AR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D690D0E-68E0-B27E-2332-7C3EF57A5DA1}"/>
              </a:ext>
            </a:extLst>
          </p:cNvPr>
          <p:cNvSpPr txBox="1"/>
          <p:nvPr/>
        </p:nvSpPr>
        <p:spPr>
          <a:xfrm>
            <a:off x="459423" y="2020857"/>
            <a:ext cx="110902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  <a:latin typeface="+mj-lt"/>
              </a:rPr>
              <a:t>Disminuir el tiempo de aprovisionamiento de algodón en bruto al sistema de alimentación</a:t>
            </a:r>
          </a:p>
          <a:p>
            <a:endParaRPr lang="es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81E7D58-D809-373D-964B-E4E21F0ACD4D}"/>
              </a:ext>
            </a:extLst>
          </p:cNvPr>
          <p:cNvSpPr txBox="1"/>
          <p:nvPr/>
        </p:nvSpPr>
        <p:spPr>
          <a:xfrm>
            <a:off x="459423" y="2970074"/>
            <a:ext cx="10998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sz="3200" dirty="0">
                <a:solidFill>
                  <a:schemeClr val="bg1"/>
                </a:solidFill>
                <a:latin typeface="+mj-lt"/>
              </a:rPr>
              <a:t>Asegurar la calidad del algodón en el sistema de desmotadora</a:t>
            </a:r>
            <a:endParaRPr lang="es-AR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467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184FF4-7029-4ED7-813A-192E606087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A7AB09-557C-41AD-9113-FF9F68FA1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F99ECAA-1F11-4937-BBA6-51935AB44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9DE9FAB-6BBA-4CFE-B67D-77B47F01EC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 descr="Primer plano de documentos en el escritorio">
            <a:extLst>
              <a:ext uri="{FF2B5EF4-FFF2-40B4-BE49-F238E27FC236}">
                <a16:creationId xmlns:a16="http://schemas.microsoft.com/office/drawing/2014/main" id="{EF0E89EC-AA2A-1037-3A31-F12FC6975B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89" r="1" b="1"/>
          <a:stretch/>
        </p:blipFill>
        <p:spPr>
          <a:xfrm>
            <a:off x="20" y="1"/>
            <a:ext cx="1219198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D4EA4DF-0E7C-4098-86F6-7D0ACAEFC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332287" y="0"/>
            <a:ext cx="7859713" cy="6857998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0">
                <a:schemeClr val="bg2">
                  <a:alpha val="0"/>
                </a:schemeClr>
              </a:gs>
            </a:gsLst>
            <a:lin ang="10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41A8AC-F57B-8479-D359-9C7ECE8D3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5613" y="549275"/>
            <a:ext cx="3565524" cy="2887174"/>
          </a:xfrm>
        </p:spPr>
        <p:txBody>
          <a:bodyPr vert="horz" wrap="square" lIns="0" tIns="0" rIns="0" bIns="0" rtlCol="0" anchor="b" anchorCtr="0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acciones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05BC49-0F00-4C85-9AF5-A0CC5B39C8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1998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153</Words>
  <Application>Microsoft Office PowerPoint</Application>
  <PresentationFormat>Panorámica</PresentationFormat>
  <Paragraphs>35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Sitka Heading</vt:lpstr>
      <vt:lpstr>Source Sans Pro</vt:lpstr>
      <vt:lpstr>Times New Roman</vt:lpstr>
      <vt:lpstr>3DFloatVTI</vt:lpstr>
      <vt:lpstr>Proyecto Final Jeronimo Colman</vt:lpstr>
      <vt:lpstr>Posicionamiento del algodón</vt:lpstr>
      <vt:lpstr>Contexto regional</vt:lpstr>
      <vt:lpstr>Propuesta del proyecto</vt:lpstr>
      <vt:lpstr>Objetivo general</vt:lpstr>
      <vt:lpstr>Incrementar los niveles de producción de desmote de algodón con menores costos - tiempo y mayor calidad de fibra.</vt:lpstr>
      <vt:lpstr>Objetivos específicos</vt:lpstr>
      <vt:lpstr>Presentación de PowerPoint</vt:lpstr>
      <vt:lpstr>acciones </vt:lpstr>
      <vt:lpstr>Relevamiento de la instalación</vt:lpstr>
      <vt:lpstr>relevamiento </vt:lpstr>
      <vt:lpstr>Presentación de PowerPoint</vt:lpstr>
      <vt:lpstr>Análisis de costos y productividad</vt:lpstr>
      <vt:lpstr>diseño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Final Jeronimo Colman</dc:title>
  <dc:creator>Gabriel Colman (prof.)</dc:creator>
  <cp:lastModifiedBy>Gabriel Colman (prof.)</cp:lastModifiedBy>
  <cp:revision>13</cp:revision>
  <dcterms:created xsi:type="dcterms:W3CDTF">2023-08-10T21:30:08Z</dcterms:created>
  <dcterms:modified xsi:type="dcterms:W3CDTF">2023-08-14T19:25:33Z</dcterms:modified>
</cp:coreProperties>
</file>