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59" r:id="rId3"/>
    <p:sldId id="256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2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660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8955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8246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0895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8141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3379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91793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3051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9706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2390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030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295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629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249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049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83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674C8-C5E7-4626-9F6F-FCC187C27695}" type="datetimeFigureOut">
              <a:rPr lang="es-MX" smtClean="0"/>
              <a:t>11/04/2021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0236885-68E6-43EB-9627-8DE7C42D2B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825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35423" y="739590"/>
            <a:ext cx="101121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/>
              <a:t>TECNICATURA SUPERIOR EN HIGIENE Y SEGURIDAD EN EL TRABAJO</a:t>
            </a:r>
          </a:p>
          <a:p>
            <a:pPr algn="ctr"/>
            <a:endParaRPr lang="es-MX" sz="4800" b="1" dirty="0" smtClean="0"/>
          </a:p>
          <a:p>
            <a:pPr algn="ctr"/>
            <a:r>
              <a:rPr lang="es-MX" sz="4800" b="1" dirty="0" smtClean="0"/>
              <a:t>RELACIONES HUMANAS II</a:t>
            </a:r>
          </a:p>
          <a:p>
            <a:pPr algn="ctr"/>
            <a:endParaRPr lang="es-MX" sz="3200" b="1" dirty="0" smtClean="0"/>
          </a:p>
          <a:p>
            <a:pPr algn="ctr"/>
            <a:endParaRPr lang="es-MX" sz="3200" b="1" dirty="0"/>
          </a:p>
          <a:p>
            <a:pPr algn="ctr"/>
            <a:r>
              <a:rPr lang="es-MX" sz="2800" b="1" dirty="0" smtClean="0"/>
              <a:t>PS. LUCIANA PARUZZO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401554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79714" y="93471"/>
            <a:ext cx="11025627" cy="66710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3600" dirty="0" smtClean="0"/>
              <a:t>EVALUACIONES</a:t>
            </a:r>
          </a:p>
          <a:p>
            <a:pPr algn="ctr">
              <a:lnSpc>
                <a:spcPct val="150000"/>
              </a:lnSpc>
            </a:pPr>
            <a:endParaRPr lang="es-ES" sz="1100" b="1" u="sng" dirty="0"/>
          </a:p>
          <a:p>
            <a:pPr algn="just">
              <a:lnSpc>
                <a:spcPct val="150000"/>
              </a:lnSpc>
            </a:pPr>
            <a:r>
              <a:rPr lang="es-ES" sz="2400" b="1" u="sng" dirty="0" smtClean="0"/>
              <a:t>Alumnos </a:t>
            </a:r>
            <a:r>
              <a:rPr lang="es-ES" sz="2400" b="1" u="sng" dirty="0"/>
              <a:t>Regulares/ Cursada aprobada al finalizar el curso, el alumno </a:t>
            </a:r>
            <a:r>
              <a:rPr lang="es-ES" sz="2400" b="1" u="sng" dirty="0" smtClean="0"/>
              <a:t>deberá cumplir con los siguientes requisitos:</a:t>
            </a:r>
            <a:endParaRPr lang="es-MX" sz="2400" b="1" u="sng" dirty="0"/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s-ES" sz="2400" dirty="0"/>
              <a:t>Asistencia mínima del 75% de las clases dictadas.</a:t>
            </a:r>
            <a:endParaRPr lang="es-MX" sz="2400" dirty="0"/>
          </a:p>
          <a:p>
            <a:pPr marL="342900" lvl="0" indent="-342900" algn="just">
              <a:lnSpc>
                <a:spcPct val="150000"/>
              </a:lnSpc>
              <a:buFontTx/>
              <a:buChar char="-"/>
            </a:pPr>
            <a:r>
              <a:rPr lang="es-ES" sz="2400" dirty="0"/>
              <a:t>Presentación de los </a:t>
            </a:r>
            <a:r>
              <a:rPr lang="es-ES" sz="2400" b="1" dirty="0"/>
              <a:t>trabajos prácticos en tiempo y forma y aprobación de los mismos con una mínimo de 6</a:t>
            </a:r>
            <a:r>
              <a:rPr lang="es-ES" sz="2400" dirty="0"/>
              <a:t> (seis</a:t>
            </a:r>
            <a:r>
              <a:rPr lang="es-ES" sz="2400" dirty="0" smtClean="0"/>
              <a:t>) 60%. (Las </a:t>
            </a:r>
            <a:r>
              <a:rPr lang="es-ES" sz="2400" dirty="0"/>
              <a:t>fechas límites de presentación de cada trabajo práctico se acordarán durante el desarrollo de cada </a:t>
            </a:r>
            <a:r>
              <a:rPr lang="es-ES" sz="2400" dirty="0" smtClean="0"/>
              <a:t>unidad).</a:t>
            </a:r>
            <a:endParaRPr lang="es-MX" sz="2400" dirty="0"/>
          </a:p>
          <a:p>
            <a:pPr marL="342900" lvl="0" indent="-342900" algn="just">
              <a:lnSpc>
                <a:spcPct val="150000"/>
              </a:lnSpc>
              <a:buFontTx/>
              <a:buChar char="-"/>
            </a:pPr>
            <a:r>
              <a:rPr lang="es-ES" sz="2400" dirty="0"/>
              <a:t>Aprobar la </a:t>
            </a:r>
            <a:r>
              <a:rPr lang="es-ES" sz="2400" b="1" dirty="0"/>
              <a:t>evaluación parcial </a:t>
            </a:r>
            <a:r>
              <a:rPr lang="es-ES" sz="2400" dirty="0"/>
              <a:t>o su recuperatorio con por lo menos un </a:t>
            </a:r>
            <a:r>
              <a:rPr lang="es-ES" sz="2400" b="1" dirty="0"/>
              <a:t>60%</a:t>
            </a:r>
            <a:r>
              <a:rPr lang="es-ES" sz="2400" dirty="0"/>
              <a:t> del total de puntos considerado en cada evaluación</a:t>
            </a:r>
            <a:r>
              <a:rPr lang="es-ES" sz="2400" dirty="0" smtClean="0"/>
              <a:t>.</a:t>
            </a:r>
            <a:r>
              <a:rPr lang="es-ES" sz="2000" b="1" dirty="0"/>
              <a:t> </a:t>
            </a:r>
            <a:endParaRPr lang="es-MX" sz="2000" dirty="0"/>
          </a:p>
          <a:p>
            <a:pPr algn="just">
              <a:lnSpc>
                <a:spcPct val="150000"/>
              </a:lnSpc>
            </a:pPr>
            <a:r>
              <a:rPr lang="es-ES" b="1" dirty="0"/>
              <a:t> 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7595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85800" y="470651"/>
            <a:ext cx="11266714" cy="58785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s-ES" dirty="0" smtClean="0"/>
          </a:p>
          <a:p>
            <a:pPr algn="ctr"/>
            <a:r>
              <a:rPr lang="es-ES" sz="3600" dirty="0" smtClean="0"/>
              <a:t>EVALUACIONES: QUÉ SE TENDRÁ EN CUENTA</a:t>
            </a:r>
            <a:endParaRPr lang="es-ES" sz="1100" dirty="0"/>
          </a:p>
          <a:p>
            <a:pPr algn="just"/>
            <a:endParaRPr lang="es-MX" dirty="0" smtClean="0"/>
          </a:p>
          <a:p>
            <a:pPr algn="just"/>
            <a:r>
              <a:rPr lang="es-ES" sz="2000" u="sng" dirty="0" smtClean="0"/>
              <a:t>Evaluación diagnóstica al inicio del año: </a:t>
            </a:r>
            <a:r>
              <a:rPr lang="es-ES" sz="2000" dirty="0" smtClean="0"/>
              <a:t>qué conocimientos previos poseen los alumnos. </a:t>
            </a:r>
          </a:p>
          <a:p>
            <a:pPr algn="just"/>
            <a:r>
              <a:rPr lang="es-ES" sz="2000" u="sng" dirty="0" smtClean="0"/>
              <a:t>Evaluación de proceso, durante la cursada</a:t>
            </a:r>
            <a:r>
              <a:rPr lang="es-ES" sz="2000" dirty="0" smtClean="0"/>
              <a:t>: participación en clase y trabajos propuestos.</a:t>
            </a:r>
            <a:endParaRPr lang="es-MX" sz="2000" dirty="0" smtClean="0"/>
          </a:p>
          <a:p>
            <a:pPr algn="just"/>
            <a:r>
              <a:rPr lang="es-ES" sz="2000" u="sng" dirty="0" smtClean="0"/>
              <a:t>Trabajos Prácticos de entrega Obligatoria</a:t>
            </a:r>
            <a:r>
              <a:rPr lang="es-ES" sz="2000" dirty="0" smtClean="0"/>
              <a:t>: reforzar el proceso de enseñanza aprendizaje, podrán ser tanto individuales como grupales. </a:t>
            </a:r>
          </a:p>
          <a:p>
            <a:pPr algn="just"/>
            <a:r>
              <a:rPr lang="es-ES" sz="2000" b="1" u="sng" dirty="0" smtClean="0"/>
              <a:t>Se tomará UNA evaluación parcial escrita</a:t>
            </a:r>
            <a:r>
              <a:rPr lang="es-E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ES" sz="2000" dirty="0" smtClean="0"/>
              <a:t>con su correspondiente </a:t>
            </a:r>
            <a:r>
              <a:rPr lang="es-ES" sz="2000" b="1" u="sng" dirty="0" smtClean="0"/>
              <a:t>recuperatorio</a:t>
            </a:r>
            <a:r>
              <a:rPr lang="es-ES" sz="2000" b="1" dirty="0" smtClean="0"/>
              <a:t> </a:t>
            </a:r>
            <a:r>
              <a:rPr lang="es-ES" sz="2000" dirty="0" smtClean="0"/>
              <a:t>a la semana siguiente de la fecha del parcial.</a:t>
            </a:r>
            <a:endParaRPr lang="es-MX" sz="2000" dirty="0" smtClean="0"/>
          </a:p>
          <a:p>
            <a:pPr algn="just"/>
            <a:r>
              <a:rPr lang="es-ES" sz="2000" b="1" dirty="0" smtClean="0"/>
              <a:t> </a:t>
            </a:r>
            <a:endParaRPr lang="es-MX" sz="2000" b="1" dirty="0" smtClean="0"/>
          </a:p>
          <a:p>
            <a:pPr algn="just"/>
            <a:r>
              <a:rPr lang="es-ES" sz="2000" b="1" u="sng" dirty="0" smtClean="0"/>
              <a:t>Evaluación final:</a:t>
            </a:r>
            <a:endParaRPr lang="es-MX" sz="2000" b="1" u="sng" dirty="0" smtClean="0"/>
          </a:p>
          <a:p>
            <a:pPr algn="just"/>
            <a:r>
              <a:rPr lang="es-ES_tradnl" sz="2000" dirty="0" smtClean="0"/>
              <a:t>La modalidad podrá ser escrita u oral, se aprobará con un 60% de los puntos considerados en la evaluación. </a:t>
            </a:r>
            <a:endParaRPr lang="es-MX" sz="2000" dirty="0" smtClean="0"/>
          </a:p>
          <a:p>
            <a:pPr algn="just"/>
            <a:r>
              <a:rPr lang="es-ES_tradnl" sz="2000" b="1" dirty="0" smtClean="0"/>
              <a:t> </a:t>
            </a:r>
            <a:endParaRPr lang="es-MX" sz="2000" dirty="0" smtClean="0"/>
          </a:p>
          <a:p>
            <a:pPr algn="just"/>
            <a:r>
              <a:rPr lang="es-AR" sz="2000" dirty="0" smtClean="0"/>
              <a:t>En cada instancia deberá notarse la relación de conceptos y la proporción de ejemplos. Se observará capacidad de análisis y síntesis, y el uso adecuado de conceptos.</a:t>
            </a:r>
          </a:p>
          <a:p>
            <a:pPr algn="just"/>
            <a:endParaRPr lang="es-AR" sz="1200" dirty="0"/>
          </a:p>
          <a:p>
            <a:pPr algn="ctr"/>
            <a:r>
              <a:rPr lang="es-AR" sz="3200" b="1" dirty="0" smtClean="0"/>
              <a:t>COMPRENSIÓN - COMPROMISO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0047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41294" y="551329"/>
            <a:ext cx="993737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400" dirty="0" smtClean="0"/>
          </a:p>
          <a:p>
            <a:r>
              <a:rPr lang="es-MX" sz="2400" b="1" dirty="0" smtClean="0"/>
              <a:t>CALENDARIO CLASES: </a:t>
            </a:r>
          </a:p>
          <a:p>
            <a:r>
              <a:rPr lang="es-MX" sz="2400" dirty="0" smtClean="0"/>
              <a:t>TODOS LOS MIÉRCOLES DE 15.30 A 18.30HS DESDE EL 05/04 AL 21/07</a:t>
            </a:r>
          </a:p>
          <a:p>
            <a:endParaRPr lang="es-MX" sz="2400" dirty="0" smtClean="0"/>
          </a:p>
          <a:p>
            <a:r>
              <a:rPr lang="es-MX" sz="2400" b="1" dirty="0" smtClean="0"/>
              <a:t>Fechas estimativas de parciales</a:t>
            </a:r>
          </a:p>
          <a:p>
            <a:r>
              <a:rPr lang="es-MX" sz="2400" dirty="0" smtClean="0"/>
              <a:t>7/7 Parcial</a:t>
            </a:r>
            <a:endParaRPr lang="es-MX" sz="2400" dirty="0"/>
          </a:p>
          <a:p>
            <a:r>
              <a:rPr lang="es-MX" sz="2400" dirty="0" smtClean="0"/>
              <a:t>14/7 </a:t>
            </a:r>
            <a:r>
              <a:rPr lang="es-MX" sz="2400" dirty="0" err="1"/>
              <a:t>R</a:t>
            </a:r>
            <a:r>
              <a:rPr lang="es-MX" sz="2400" dirty="0" err="1" smtClean="0"/>
              <a:t>ecuperatorio</a:t>
            </a:r>
            <a:r>
              <a:rPr lang="es-MX" sz="2400" dirty="0" smtClean="0"/>
              <a:t> del parcial</a:t>
            </a:r>
          </a:p>
          <a:p>
            <a:r>
              <a:rPr lang="es-MX" sz="2400" dirty="0" smtClean="0"/>
              <a:t>21/7 Clase de cierre</a:t>
            </a:r>
          </a:p>
          <a:p>
            <a:endParaRPr lang="es-MX" sz="2400" dirty="0" smtClean="0"/>
          </a:p>
          <a:p>
            <a:r>
              <a:rPr lang="es-MX" sz="2400" dirty="0"/>
              <a:t> </a:t>
            </a:r>
            <a:r>
              <a:rPr lang="es-MX" sz="2400" b="1" dirty="0" smtClean="0"/>
              <a:t>CLASE 7/4: </a:t>
            </a:r>
          </a:p>
          <a:p>
            <a:endParaRPr lang="es-MX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s-MX" sz="2400" dirty="0" smtClean="0"/>
              <a:t>PRESENTACIÓN ACTORES Y MATERIA  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2400" dirty="0" smtClean="0"/>
              <a:t>REPASO RRHH I 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2400" dirty="0" smtClean="0"/>
              <a:t>Anticipación de algunos contenidos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2400" dirty="0" smtClean="0"/>
              <a:t>Si alcanzamos comenzamos con la Unidad 1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76820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63491" y="458956"/>
            <a:ext cx="11028509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REVISIÓN RRHH1</a:t>
            </a:r>
          </a:p>
          <a:p>
            <a:endParaRPr lang="es-MX" dirty="0" smtClean="0"/>
          </a:p>
          <a:p>
            <a:r>
              <a:rPr lang="es-MX" sz="3200" dirty="0" smtClean="0"/>
              <a:t>En grupos:</a:t>
            </a:r>
          </a:p>
          <a:p>
            <a:r>
              <a:rPr lang="es-MX" sz="3200" dirty="0" smtClean="0"/>
              <a:t> </a:t>
            </a:r>
          </a:p>
          <a:p>
            <a:pPr lvl="0"/>
            <a:r>
              <a:rPr lang="es-MX" sz="3200" dirty="0" smtClean="0"/>
              <a:t> </a:t>
            </a:r>
            <a:r>
              <a:rPr lang="es-MX" sz="3200" dirty="0"/>
              <a:t>Escribir qué recuerdan de estos temas (palabras, lluvia de ideas…)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s-MX" sz="3200" dirty="0"/>
              <a:t>Introducción a las Relaciones Humanas.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s-MX" sz="3200" dirty="0"/>
              <a:t>Escuelas.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s-MX" sz="3200" dirty="0"/>
              <a:t>El Individuo en las Relaciones Humanas.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s-MX" sz="3200" dirty="0"/>
              <a:t>Las Relaciones Humanas en la Familia.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s-MX" sz="3200" dirty="0"/>
              <a:t>Las Relaciones Humanas en la Educación.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s-MX" sz="3200" dirty="0"/>
              <a:t>Las Relaciones Humanas en el Trabajo</a:t>
            </a:r>
            <a:r>
              <a:rPr lang="es-MX" sz="3200" dirty="0" smtClean="0"/>
              <a:t>.</a:t>
            </a:r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15343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66481" y="874060"/>
            <a:ext cx="1064718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MX" sz="2400" dirty="0"/>
              <a:t>2) </a:t>
            </a:r>
            <a:r>
              <a:rPr lang="es-MX" sz="2400" b="1" dirty="0"/>
              <a:t>TAREA GRUPAL 2: ACERCAMIENTO A LOS CONTENIDOS DE LA MATERIA:</a:t>
            </a:r>
          </a:p>
          <a:p>
            <a:pPr lvl="0"/>
            <a:r>
              <a:rPr lang="es-MX" sz="2400" dirty="0"/>
              <a:t>Divididos en grupos, cada grupo tomará los contenidos y objetivos de una unidad y discutir, conversar acerca de: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s-MX" sz="2400" dirty="0"/>
              <a:t>¿Cómo estos contenidos se relacionan con materias y/o contenidos ya dados</a:t>
            </a:r>
            <a:r>
              <a:rPr lang="es-MX" sz="2400" dirty="0" smtClean="0"/>
              <a:t>?</a:t>
            </a:r>
            <a:endParaRPr lang="es-MX" sz="2400" dirty="0"/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s-MX" sz="2400" dirty="0"/>
              <a:t>¿Cómo creen que estos el aprendizaje de estos temas contribuye a su desempeño como técnicos? ¿En qué situaciones concretas se imaginan que necesitarán aplicarlos?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s-MX" sz="2400" dirty="0"/>
              <a:t>Cada participante del grupo debe dar su opinión e intercambiar entre todos/as sus miradas al respecto</a:t>
            </a:r>
          </a:p>
        </p:txBody>
      </p:sp>
    </p:spTree>
    <p:extLst>
      <p:ext uri="{BB962C8B-B14F-4D97-AF65-F5344CB8AC3E}">
        <p14:creationId xmlns:p14="http://schemas.microsoft.com/office/powerpoint/2010/main" val="188261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97540" y="1358150"/>
            <a:ext cx="11201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dirty="0" smtClean="0"/>
              <a:t>El </a:t>
            </a:r>
            <a:r>
              <a:rPr lang="es-ES" b="1" dirty="0"/>
              <a:t>ser </a:t>
            </a:r>
            <a:r>
              <a:rPr lang="es-ES" b="1" dirty="0" smtClean="0"/>
              <a:t>humano es eminentemente social</a:t>
            </a:r>
            <a:r>
              <a:rPr lang="es-ES" dirty="0" smtClean="0"/>
              <a:t>: </a:t>
            </a:r>
            <a:r>
              <a:rPr lang="es-ES" dirty="0"/>
              <a:t>transita por grupos desde que nace hasta que muere. </a:t>
            </a:r>
            <a:endParaRPr lang="es-ES" dirty="0" smtClean="0"/>
          </a:p>
          <a:p>
            <a:pPr algn="just">
              <a:lnSpc>
                <a:spcPct val="150000"/>
              </a:lnSpc>
            </a:pPr>
            <a:endParaRPr lang="es-ES" dirty="0" smtClean="0"/>
          </a:p>
          <a:p>
            <a:pPr algn="just">
              <a:lnSpc>
                <a:spcPct val="150000"/>
              </a:lnSpc>
            </a:pPr>
            <a:r>
              <a:rPr lang="es-ES" dirty="0" smtClean="0"/>
              <a:t>Aún </a:t>
            </a:r>
            <a:r>
              <a:rPr lang="es-ES" dirty="0"/>
              <a:t>cuando sus </a:t>
            </a:r>
            <a:r>
              <a:rPr lang="es-ES" u="sng" dirty="0"/>
              <a:t>necesidades</a:t>
            </a:r>
            <a:r>
              <a:rPr lang="es-ES" dirty="0"/>
              <a:t> (físicas, emocionales, de autorrealización) las satisface a través de relaciones interpersonales, éstas tienen un </a:t>
            </a:r>
            <a:r>
              <a:rPr lang="es-ES" b="1" dirty="0"/>
              <a:t>marco grupal</a:t>
            </a:r>
            <a:r>
              <a:rPr lang="es-ES" b="1" dirty="0" smtClean="0"/>
              <a:t>.</a:t>
            </a:r>
            <a:endParaRPr lang="es-MX" dirty="0"/>
          </a:p>
        </p:txBody>
      </p:sp>
      <p:sp>
        <p:nvSpPr>
          <p:cNvPr id="7" name="Flecha abajo 6"/>
          <p:cNvSpPr/>
          <p:nvPr/>
        </p:nvSpPr>
        <p:spPr>
          <a:xfrm flipH="1">
            <a:off x="2573766" y="1763309"/>
            <a:ext cx="1056939" cy="4706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Flecha derecha 8"/>
          <p:cNvSpPr/>
          <p:nvPr/>
        </p:nvSpPr>
        <p:spPr>
          <a:xfrm>
            <a:off x="739589" y="3227292"/>
            <a:ext cx="2164975" cy="18556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RRHH 2</a:t>
            </a:r>
            <a:endParaRPr lang="es-MX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904564" y="3394428"/>
            <a:ext cx="777240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Profundizar contenidos trabajados en Relaciones Humanas I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dirty="0" smtClean="0"/>
              <a:t>Focalizar en las </a:t>
            </a:r>
            <a:r>
              <a:rPr lang="es-ES" b="1" dirty="0" smtClean="0"/>
              <a:t>organizaciones</a:t>
            </a:r>
            <a:r>
              <a:rPr lang="es-ES" dirty="0" smtClean="0"/>
              <a:t> y en los </a:t>
            </a:r>
            <a:r>
              <a:rPr lang="es-ES" b="1" dirty="0" smtClean="0"/>
              <a:t>grupos</a:t>
            </a:r>
            <a:r>
              <a:rPr lang="es-ES" dirty="0" smtClean="0"/>
              <a:t> que en estas se constituyen, ámbito de trabajo de los/as futuros/as técnicos/as. </a:t>
            </a:r>
            <a:endParaRPr lang="es-MX" dirty="0" smtClean="0"/>
          </a:p>
          <a:p>
            <a:endParaRPr lang="es-MX" dirty="0"/>
          </a:p>
        </p:txBody>
      </p:sp>
      <p:sp>
        <p:nvSpPr>
          <p:cNvPr id="12" name="CuadroTexto 11"/>
          <p:cNvSpPr txBox="1"/>
          <p:nvPr/>
        </p:nvSpPr>
        <p:spPr>
          <a:xfrm>
            <a:off x="658906" y="5257796"/>
            <a:ext cx="10757647" cy="11079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1600" dirty="0" smtClean="0"/>
              <a:t>En el desempeño laboral cotidiano, el ser humano interactúa con otras personas. Por ello es fundamental conocer la importancia del recurso humano y de su valoración, aprender a comunicar, a comprender conductas desde una mirada analítica y adquirir herramientas para mejorar la interacción dentro de la organización, apuntando a lograr la sinergia de los equipos de trabajo</a:t>
            </a:r>
            <a:r>
              <a:rPr lang="es-ES" dirty="0" smtClean="0"/>
              <a:t>.</a:t>
            </a:r>
            <a:endParaRPr lang="es-MX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156446" y="242047"/>
            <a:ext cx="98701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/>
              <a:t>FUNDAMENTACIÓN: PARA QUÉ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46741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9" grpId="0" animBg="1"/>
      <p:bldP spid="11" grpId="0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178423" y="520511"/>
            <a:ext cx="927847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RELACIONES HUMANAS II</a:t>
            </a:r>
          </a:p>
          <a:p>
            <a:pPr algn="ctr"/>
            <a:endParaRPr lang="es-MX" sz="2400" b="1" dirty="0" smtClean="0"/>
          </a:p>
          <a:p>
            <a:pPr algn="ctr"/>
            <a:endParaRPr lang="es-MX" sz="2400" b="1" dirty="0" smtClean="0"/>
          </a:p>
          <a:p>
            <a:r>
              <a:rPr lang="es-MX" sz="2400" b="1" dirty="0" smtClean="0"/>
              <a:t>OBJETIVO GENERAL DE LA MATERIA:</a:t>
            </a:r>
          </a:p>
          <a:p>
            <a:endParaRPr lang="es-MX" sz="2400" b="1" dirty="0" smtClean="0"/>
          </a:p>
          <a:p>
            <a:pPr algn="just">
              <a:lnSpc>
                <a:spcPct val="150000"/>
              </a:lnSpc>
            </a:pPr>
            <a:r>
              <a:rPr lang="es-ES" sz="2400" dirty="0" smtClean="0"/>
              <a:t>Que </a:t>
            </a:r>
            <a:r>
              <a:rPr lang="es-ES" sz="2400" dirty="0"/>
              <a:t>los y las estudiantes conozcan el funcionamiento de los </a:t>
            </a:r>
            <a:r>
              <a:rPr lang="es-ES" sz="2400" b="1" dirty="0"/>
              <a:t>grupos </a:t>
            </a:r>
            <a:r>
              <a:rPr lang="es-ES" sz="2400" b="1" dirty="0" smtClean="0"/>
              <a:t>humanos </a:t>
            </a:r>
            <a:r>
              <a:rPr lang="es-ES" sz="2400" dirty="0" smtClean="0">
                <a:sym typeface="Wingdings" panose="05000000000000000000" pitchFamily="2" charset="2"/>
              </a:rPr>
              <a:t></a:t>
            </a:r>
            <a:r>
              <a:rPr lang="es-ES" sz="2400" dirty="0" smtClean="0"/>
              <a:t> </a:t>
            </a:r>
            <a:r>
              <a:rPr lang="es-ES" sz="2400" dirty="0"/>
              <a:t>para realizar un análisis más acabado de las </a:t>
            </a:r>
            <a:r>
              <a:rPr lang="es-ES" sz="2400" b="1" dirty="0"/>
              <a:t>relaciones que se establecen en el ámbito laboral y social</a:t>
            </a:r>
            <a:r>
              <a:rPr lang="es-ES" sz="2400" dirty="0"/>
              <a:t>, que les permita intervenir fomentando las buenas relaciones humanas en las organizaciones donde desempeñen su tarea como profesional.</a:t>
            </a:r>
            <a:endParaRPr lang="es-MX" sz="2400" dirty="0"/>
          </a:p>
          <a:p>
            <a:pPr algn="just">
              <a:lnSpc>
                <a:spcPct val="150000"/>
              </a:lnSpc>
            </a:pPr>
            <a:endParaRPr lang="es-MX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71494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600198" y="497546"/>
            <a:ext cx="89288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400" b="1" dirty="0" smtClean="0"/>
              <a:t>CONTENIDOS MÍNIMOS:</a:t>
            </a:r>
          </a:p>
          <a:p>
            <a:pPr>
              <a:lnSpc>
                <a:spcPct val="150000"/>
              </a:lnSpc>
            </a:pPr>
            <a:endParaRPr lang="es-MX" sz="2400" b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b="1" dirty="0" smtClean="0"/>
              <a:t>Concepto de las Relaciones Públicas.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b="1" dirty="0" smtClean="0"/>
              <a:t>Concepciones en Materia de Relaciones Humanas.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b="1" dirty="0" smtClean="0"/>
              <a:t>Fases Históricas en el Concepto del Factor Humano.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b="1" dirty="0" smtClean="0"/>
              <a:t>Conformación de los Grupos Sociales.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b="1" dirty="0" smtClean="0"/>
              <a:t>Marco Referencial de las Conductas.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b="1" dirty="0" smtClean="0"/>
              <a:t>Análisis de las Conductas Grupales.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2400" b="1" dirty="0" smtClean="0"/>
              <a:t>Técnicas de Comunicación Social.</a:t>
            </a:r>
          </a:p>
          <a:p>
            <a:pPr>
              <a:lnSpc>
                <a:spcPct val="150000"/>
              </a:lnSpc>
            </a:pP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152656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915771" y="134471"/>
            <a:ext cx="636045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000" dirty="0" smtClean="0">
                <a:solidFill>
                  <a:schemeClr val="accent2">
                    <a:lumMod val="50000"/>
                  </a:schemeClr>
                </a:solidFill>
              </a:rPr>
              <a:t>4 UNIDADES</a:t>
            </a:r>
            <a:endParaRPr lang="es-MX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490820" y="945773"/>
            <a:ext cx="11210359" cy="55707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accent2">
                    <a:lumMod val="50000"/>
                  </a:schemeClr>
                </a:solidFill>
              </a:rPr>
              <a:t>UNIDAD 1 </a:t>
            </a:r>
          </a:p>
          <a:p>
            <a:pPr algn="just"/>
            <a:r>
              <a:rPr lang="es-MX" sz="2400" b="1" dirty="0" smtClean="0"/>
              <a:t>OBJETIVOS: </a:t>
            </a:r>
          </a:p>
          <a:p>
            <a:pPr algn="just"/>
            <a:r>
              <a:rPr lang="es-ES" sz="2400" dirty="0" smtClean="0"/>
              <a:t>Caracterizar </a:t>
            </a:r>
            <a:r>
              <a:rPr lang="es-ES" sz="2400" dirty="0"/>
              <a:t>las </a:t>
            </a:r>
            <a:r>
              <a:rPr lang="es-ES" sz="2400" b="1" dirty="0"/>
              <a:t>relaciones humanas </a:t>
            </a:r>
            <a:r>
              <a:rPr lang="es-ES" sz="2400" dirty="0"/>
              <a:t>en entornos de trabajo y analizar situaciones frecuentes en dicho entorno.</a:t>
            </a:r>
            <a:endParaRPr lang="es-MX" sz="2400" dirty="0"/>
          </a:p>
          <a:p>
            <a:pPr algn="just"/>
            <a:r>
              <a:rPr lang="es-ES" sz="2400" dirty="0"/>
              <a:t>Valorar la importancia de concretar buenas relaciones humanas en el trabajo.</a:t>
            </a:r>
            <a:endParaRPr lang="es-MX" sz="2400" dirty="0"/>
          </a:p>
          <a:p>
            <a:pPr algn="just"/>
            <a:r>
              <a:rPr lang="es-ES" sz="2400" dirty="0"/>
              <a:t>Conocer la evolución del concepto de </a:t>
            </a:r>
            <a:r>
              <a:rPr lang="es-ES" sz="2400" b="1" dirty="0"/>
              <a:t>Factor humano </a:t>
            </a:r>
            <a:r>
              <a:rPr lang="es-ES" sz="2400" dirty="0"/>
              <a:t>a través del tiempo</a:t>
            </a:r>
            <a:r>
              <a:rPr lang="es-ES" sz="2400" dirty="0" smtClean="0"/>
              <a:t>.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DESARROLLO:</a:t>
            </a:r>
          </a:p>
          <a:p>
            <a:pPr algn="just"/>
            <a:r>
              <a:rPr lang="es-ES" sz="2400" dirty="0"/>
              <a:t>Concepciones en Materia de Relaciones Humanas. Las relaciones humanas en el entorno laboral. Fases históricas en el concepto de Factor humano: Diversas concepciones de hombre y la relación con las teorías de administración. Características del FH</a:t>
            </a:r>
            <a:r>
              <a:rPr lang="es-ES" sz="2400" dirty="0" smtClean="0"/>
              <a:t>.</a:t>
            </a:r>
            <a:r>
              <a:rPr lang="es-MX" sz="2800" dirty="0" smtClean="0"/>
              <a:t> </a:t>
            </a:r>
          </a:p>
          <a:p>
            <a:pPr algn="just"/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3234568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90820" y="233084"/>
            <a:ext cx="11210359" cy="60631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accent2">
                    <a:lumMod val="50000"/>
                  </a:schemeClr>
                </a:solidFill>
              </a:rPr>
              <a:t>UNIDAD 2 </a:t>
            </a:r>
          </a:p>
          <a:p>
            <a:pPr algn="just"/>
            <a:r>
              <a:rPr lang="es-MX" sz="2400" dirty="0" smtClean="0"/>
              <a:t>OBJETIVOS: </a:t>
            </a:r>
          </a:p>
          <a:p>
            <a:r>
              <a:rPr lang="es-ES" sz="2400" dirty="0"/>
              <a:t>Comprender el concepto de </a:t>
            </a:r>
            <a:r>
              <a:rPr lang="es-ES" sz="2400" b="1" dirty="0"/>
              <a:t>conducta</a:t>
            </a:r>
            <a:r>
              <a:rPr lang="es-ES" sz="2400" dirty="0"/>
              <a:t> atendiendo a la </a:t>
            </a:r>
            <a:r>
              <a:rPr lang="es-ES" sz="2400" dirty="0" err="1"/>
              <a:t>policausalidad</a:t>
            </a:r>
            <a:r>
              <a:rPr lang="es-ES" sz="2400" dirty="0"/>
              <a:t> de la misma.</a:t>
            </a:r>
            <a:endParaRPr lang="es-MX" sz="2400" dirty="0"/>
          </a:p>
          <a:p>
            <a:r>
              <a:rPr lang="es-ES" sz="2400" dirty="0"/>
              <a:t>Identificar las influencias sociales en la conducta de cada sujeto.</a:t>
            </a:r>
            <a:endParaRPr lang="es-MX" sz="2400" dirty="0"/>
          </a:p>
          <a:p>
            <a:r>
              <a:rPr lang="es-ES" sz="2400" dirty="0"/>
              <a:t>Reconocer la influencia de las percepciones individuales en las relaciones personales y laborales.</a:t>
            </a:r>
            <a:endParaRPr lang="es-MX" sz="2400" dirty="0"/>
          </a:p>
          <a:p>
            <a:r>
              <a:rPr lang="es-ES" sz="2400" dirty="0"/>
              <a:t>Caracterizar el </a:t>
            </a:r>
            <a:r>
              <a:rPr lang="es-ES" sz="2400" b="1" dirty="0"/>
              <a:t>comportamiento organizacional </a:t>
            </a:r>
            <a:r>
              <a:rPr lang="es-ES" sz="2400" dirty="0"/>
              <a:t>y definir su relación con el comportamiento individual.</a:t>
            </a:r>
            <a:endParaRPr lang="es-MX" sz="2400" dirty="0"/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DESARROLLO:</a:t>
            </a:r>
          </a:p>
          <a:p>
            <a:r>
              <a:rPr lang="es-ES" sz="2400" dirty="0"/>
              <a:t>Concepto de conducta. Factores determinantes. </a:t>
            </a:r>
            <a:r>
              <a:rPr lang="es-ES" sz="2400" dirty="0" err="1"/>
              <a:t>Policausalidad</a:t>
            </a:r>
            <a:r>
              <a:rPr lang="es-ES" sz="2400" dirty="0"/>
              <a:t> de la conducta. Aspecto energético y aspecto cognitivo. Motivación. Actitudes y valores. Emociones y sentimientos. Adaptación social. Cognición social. Percepción individual y organizacional. </a:t>
            </a:r>
            <a:endParaRPr lang="es-ES" sz="2400" dirty="0" smtClean="0"/>
          </a:p>
          <a:p>
            <a:r>
              <a:rPr lang="es-ES" sz="2400" dirty="0" smtClean="0"/>
              <a:t>Comportamiento </a:t>
            </a:r>
            <a:r>
              <a:rPr lang="es-ES" sz="2400" dirty="0"/>
              <a:t>organizacional.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22522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42370" y="354108"/>
            <a:ext cx="10847289" cy="63094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chemeClr val="accent2">
                    <a:lumMod val="50000"/>
                  </a:schemeClr>
                </a:solidFill>
              </a:rPr>
              <a:t>UNIDAD 3 </a:t>
            </a:r>
          </a:p>
          <a:p>
            <a:pPr algn="just"/>
            <a:r>
              <a:rPr lang="es-MX" sz="2000" dirty="0" smtClean="0"/>
              <a:t>OBJETIVOS: </a:t>
            </a:r>
          </a:p>
          <a:p>
            <a:pPr algn="just"/>
            <a:r>
              <a:rPr lang="es-ES" sz="2000" dirty="0"/>
              <a:t>Comprender la importancia que tienen los </a:t>
            </a:r>
            <a:r>
              <a:rPr lang="es-ES" sz="2000" b="1" dirty="0"/>
              <a:t>grupos</a:t>
            </a:r>
            <a:r>
              <a:rPr lang="es-ES" sz="2000" dirty="0"/>
              <a:t> para el ser humano y para las organizaciones.</a:t>
            </a:r>
            <a:endParaRPr lang="es-MX" sz="2000" dirty="0"/>
          </a:p>
          <a:p>
            <a:pPr algn="just"/>
            <a:r>
              <a:rPr lang="es-ES" sz="2000" dirty="0"/>
              <a:t>Tener un acercamiento a la dinámica y estructura grupal.</a:t>
            </a:r>
            <a:endParaRPr lang="es-MX" sz="2000" dirty="0"/>
          </a:p>
          <a:p>
            <a:pPr algn="just"/>
            <a:r>
              <a:rPr lang="es-ES" sz="2000" dirty="0"/>
              <a:t>Definir </a:t>
            </a:r>
            <a:r>
              <a:rPr lang="es-ES" sz="2000" b="1" dirty="0"/>
              <a:t>trabajo en equipo </a:t>
            </a:r>
            <a:r>
              <a:rPr lang="es-ES" sz="2000" dirty="0"/>
              <a:t>y reconocer los beneficios que provee a la organización y sus miembros.</a:t>
            </a:r>
            <a:endParaRPr lang="es-MX" sz="2000" dirty="0"/>
          </a:p>
          <a:p>
            <a:pPr algn="just"/>
            <a:r>
              <a:rPr lang="es-ES" sz="2000" dirty="0"/>
              <a:t>Adquirir nociones de </a:t>
            </a:r>
            <a:r>
              <a:rPr lang="es-ES" sz="2000" b="1" dirty="0"/>
              <a:t>resolución de conflictos </a:t>
            </a:r>
            <a:r>
              <a:rPr lang="es-ES" sz="2000" dirty="0"/>
              <a:t>y aplicarlas a casos de análisis.</a:t>
            </a:r>
            <a:endParaRPr lang="es-MX" sz="2000" dirty="0"/>
          </a:p>
          <a:p>
            <a:pPr algn="just"/>
            <a:r>
              <a:rPr lang="es-ES" sz="2000" dirty="0"/>
              <a:t>Conocer técnicas de coordinación grupal que pueden aplicarse en los ambientes laborales para mejorar el funcionamiento de las relaciones humanas.</a:t>
            </a:r>
            <a:endParaRPr lang="es-MX" sz="2000" dirty="0"/>
          </a:p>
          <a:p>
            <a:pPr algn="just"/>
            <a:endParaRPr lang="es-ES" sz="2000" dirty="0" smtClean="0"/>
          </a:p>
          <a:p>
            <a:pPr algn="just"/>
            <a:r>
              <a:rPr lang="es-ES" sz="2000" dirty="0" smtClean="0"/>
              <a:t>DESARROLLO:</a:t>
            </a:r>
          </a:p>
          <a:p>
            <a:pPr algn="just"/>
            <a:r>
              <a:rPr lang="es-ES" sz="2000" dirty="0" smtClean="0"/>
              <a:t>Concepto </a:t>
            </a:r>
            <a:r>
              <a:rPr lang="es-ES" sz="2000" dirty="0"/>
              <a:t>de grupo y clasificación. Estructura y dinámica grupal. Interacción. Cohesión. Liderazgo. El grupo y las organizaciones: trabajo en equipo y sinergia. Análisis de las conductas grupales: influencia social, resistencia al cambio, comunicación grupal. Toma de decisiones.</a:t>
            </a:r>
            <a:endParaRPr lang="es-MX" sz="2000" dirty="0"/>
          </a:p>
          <a:p>
            <a:pPr algn="just"/>
            <a:r>
              <a:rPr lang="es-ES" sz="2000" dirty="0"/>
              <a:t>Definición de conflicto. El conflicto en la organización y sus principales causas. Enfoque sistémico de resolución de conflictos. Técnicas de resolución de conflictos y de coordinación grupal. Inteligencia emocional y autoestima. </a:t>
            </a:r>
            <a:r>
              <a:rPr lang="es-ES" sz="2000" dirty="0" err="1"/>
              <a:t>Empowerment</a:t>
            </a:r>
            <a:r>
              <a:rPr lang="es-ES" sz="2000" dirty="0"/>
              <a:t>. Relaciones humanas intergeneracionales.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3121695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0235" y="609601"/>
            <a:ext cx="9735672" cy="56938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accent2">
                    <a:lumMod val="50000"/>
                  </a:schemeClr>
                </a:solidFill>
              </a:rPr>
              <a:t>UNIDAD 4 </a:t>
            </a:r>
          </a:p>
          <a:p>
            <a:pPr algn="just"/>
            <a:r>
              <a:rPr lang="es-MX" sz="2400" dirty="0" smtClean="0"/>
              <a:t>OBJETIVOS: </a:t>
            </a:r>
          </a:p>
          <a:p>
            <a:r>
              <a:rPr lang="es-ES" sz="2400" dirty="0"/>
              <a:t>Profundizar en el proceso de </a:t>
            </a:r>
            <a:r>
              <a:rPr lang="es-ES" sz="2400" b="1" dirty="0"/>
              <a:t>comunicación humana </a:t>
            </a:r>
            <a:r>
              <a:rPr lang="es-ES" sz="2400" dirty="0"/>
              <a:t>y reconocer </a:t>
            </a:r>
            <a:r>
              <a:rPr lang="es-ES" sz="2400" dirty="0" smtClean="0"/>
              <a:t>su importancia en </a:t>
            </a:r>
            <a:r>
              <a:rPr lang="es-ES" sz="2400" dirty="0"/>
              <a:t>las organizaciones.</a:t>
            </a:r>
            <a:endParaRPr lang="es-MX" sz="2400" dirty="0"/>
          </a:p>
          <a:p>
            <a:r>
              <a:rPr lang="es-ES" sz="2400" dirty="0"/>
              <a:t>Incorporar técnicas de comunicación eficaz y habilidades sociales.</a:t>
            </a:r>
            <a:endParaRPr lang="es-MX" sz="2400" dirty="0"/>
          </a:p>
          <a:p>
            <a:r>
              <a:rPr lang="es-ES" sz="2400" dirty="0"/>
              <a:t>Conocer la función de </a:t>
            </a:r>
            <a:r>
              <a:rPr lang="es-ES" sz="2400"/>
              <a:t>las </a:t>
            </a:r>
            <a:r>
              <a:rPr lang="es-ES" sz="2400" b="1" smtClean="0"/>
              <a:t>RRPP </a:t>
            </a:r>
            <a:r>
              <a:rPr lang="es-ES" sz="2400" dirty="0"/>
              <a:t>en la organización y su importancia dentro de la comunicación institucional.</a:t>
            </a:r>
            <a:endParaRPr lang="es-MX" sz="2400" dirty="0"/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DESARROLLO:</a:t>
            </a:r>
          </a:p>
          <a:p>
            <a:r>
              <a:rPr lang="es-ES" sz="2400" dirty="0"/>
              <a:t>La comunicación como hecho social. Barreras. Lo paralingüístico. Comunicación eficaz y habilidades sociales. Dimensión organizacional de la comunicación. Las Relaciones públicas y su función estratégica en la comunicación</a:t>
            </a:r>
            <a:r>
              <a:rPr lang="es-ES" sz="2400" dirty="0" smtClean="0"/>
              <a:t>.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41361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60611" y="106774"/>
            <a:ext cx="10569388" cy="64248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s-ES" dirty="0" smtClean="0"/>
          </a:p>
          <a:p>
            <a:pPr algn="ctr"/>
            <a:r>
              <a:rPr lang="es-ES" sz="3200" dirty="0" smtClean="0"/>
              <a:t>METODOLOGÍA DE TRABAJO</a:t>
            </a:r>
          </a:p>
          <a:p>
            <a:pPr algn="ctr"/>
            <a:endParaRPr lang="es-ES" sz="1100" dirty="0"/>
          </a:p>
          <a:p>
            <a:r>
              <a:rPr lang="es-ES" dirty="0" smtClean="0"/>
              <a:t>Cada </a:t>
            </a:r>
            <a:r>
              <a:rPr lang="es-ES" dirty="0"/>
              <a:t>unidad se abordará desde una modalidad teórico – práctica. </a:t>
            </a:r>
            <a:endParaRPr lang="es-ES" dirty="0" smtClean="0"/>
          </a:p>
          <a:p>
            <a:endParaRPr lang="es-MX" sz="1050" dirty="0"/>
          </a:p>
          <a:p>
            <a:r>
              <a:rPr lang="es-ES" dirty="0"/>
              <a:t>E</a:t>
            </a:r>
            <a:r>
              <a:rPr lang="es-ES" dirty="0" smtClean="0"/>
              <a:t>xposiciones </a:t>
            </a:r>
            <a:r>
              <a:rPr lang="es-ES" dirty="0"/>
              <a:t>teóricas del </a:t>
            </a:r>
            <a:r>
              <a:rPr lang="es-ES" dirty="0" smtClean="0"/>
              <a:t>docente</a:t>
            </a:r>
          </a:p>
          <a:p>
            <a:r>
              <a:rPr lang="es-ES" dirty="0" smtClean="0"/>
              <a:t>Actividades </a:t>
            </a:r>
            <a:r>
              <a:rPr lang="es-ES" dirty="0"/>
              <a:t>de lectura por parte de los </a:t>
            </a:r>
            <a:r>
              <a:rPr lang="es-ES" dirty="0" smtClean="0"/>
              <a:t>estudiantes.</a:t>
            </a:r>
          </a:p>
          <a:p>
            <a:r>
              <a:rPr lang="es-ES" sz="1100" dirty="0" smtClean="0"/>
              <a:t> </a:t>
            </a:r>
          </a:p>
          <a:p>
            <a:r>
              <a:rPr lang="es-ES" dirty="0" smtClean="0"/>
              <a:t>Espacio </a:t>
            </a:r>
            <a:r>
              <a:rPr lang="es-ES" dirty="0"/>
              <a:t>de intercambio </a:t>
            </a:r>
            <a:r>
              <a:rPr lang="es-ES" dirty="0" smtClean="0"/>
              <a:t>y participación, de </a:t>
            </a:r>
            <a:r>
              <a:rPr lang="es-ES" dirty="0"/>
              <a:t>relacionar conceptos trabajados con conocimientos adquiridos previamente. </a:t>
            </a:r>
            <a:endParaRPr lang="es-ES" dirty="0" smtClean="0"/>
          </a:p>
          <a:p>
            <a:endParaRPr lang="es-MX" sz="1200" dirty="0"/>
          </a:p>
          <a:p>
            <a:r>
              <a:rPr lang="es-ES" b="1" dirty="0"/>
              <a:t>La </a:t>
            </a:r>
            <a:r>
              <a:rPr lang="es-ES" b="1" dirty="0" smtClean="0"/>
              <a:t>práctica: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actividades </a:t>
            </a:r>
            <a:r>
              <a:rPr lang="es-ES" dirty="0"/>
              <a:t>de iniciación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actividades </a:t>
            </a:r>
            <a:r>
              <a:rPr lang="es-ES" dirty="0"/>
              <a:t>de aplicación de los contenidos </a:t>
            </a:r>
            <a:r>
              <a:rPr lang="es-ES" dirty="0" smtClean="0"/>
              <a:t>teóricos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</a:t>
            </a:r>
            <a:r>
              <a:rPr lang="es-ES" dirty="0" smtClean="0"/>
              <a:t>jemplos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proyección </a:t>
            </a:r>
            <a:r>
              <a:rPr lang="es-ES" dirty="0"/>
              <a:t>de películas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análisis </a:t>
            </a:r>
            <a:r>
              <a:rPr lang="es-ES" dirty="0"/>
              <a:t>de casos prácticos</a:t>
            </a:r>
            <a:r>
              <a:rPr lang="es-ES" dirty="0" smtClean="0"/>
              <a:t>.</a:t>
            </a:r>
          </a:p>
          <a:p>
            <a:endParaRPr lang="es-MX" sz="1400" dirty="0"/>
          </a:p>
          <a:p>
            <a:r>
              <a:rPr lang="es-ES" dirty="0"/>
              <a:t>Para afianzar la relación entre la teoría y la práctica se realizarán trabajos prácticos que serán presentados de forma escrita y a través de una exposición oral</a:t>
            </a:r>
            <a:r>
              <a:rPr lang="es-ES" dirty="0" smtClean="0"/>
              <a:t>.</a:t>
            </a:r>
          </a:p>
          <a:p>
            <a:endParaRPr lang="es-MX" dirty="0"/>
          </a:p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Será necesario contar con el material preparado por el docente (previamente leído) para aprovechar cada encuentro.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Tener en cuenta el programa para estudiar.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089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535</TotalTime>
  <Words>1202</Words>
  <Application>Microsoft Office PowerPoint</Application>
  <PresentationFormat>Panorámica</PresentationFormat>
  <Paragraphs>139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Ambar</dc:creator>
  <cp:lastModifiedBy>Ambar</cp:lastModifiedBy>
  <cp:revision>50</cp:revision>
  <dcterms:created xsi:type="dcterms:W3CDTF">2020-02-27T22:31:10Z</dcterms:created>
  <dcterms:modified xsi:type="dcterms:W3CDTF">2021-04-11T20:32:18Z</dcterms:modified>
</cp:coreProperties>
</file>