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1151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51691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05313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0577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759117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85151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4700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94773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58216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4954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928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F29145-0407-4D59-88AB-FE495EFD06CA}" type="datetimeFigureOut">
              <a:rPr lang="es-AR" smtClean="0"/>
              <a:t>22/4/2021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61F5C-E5D6-4D90-BC01-067F127B5303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418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AR" b="1" dirty="0">
                <a:solidFill>
                  <a:srgbClr val="00B050"/>
                </a:solidFill>
              </a:rPr>
              <a:t>PRESENT SIMPLE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AR" sz="6000" dirty="0">
                <a:solidFill>
                  <a:srgbClr val="00B050"/>
                </a:solidFill>
              </a:rPr>
              <a:t>TENSE</a:t>
            </a:r>
          </a:p>
        </p:txBody>
      </p:sp>
    </p:spTree>
    <p:extLst>
      <p:ext uri="{BB962C8B-B14F-4D97-AF65-F5344CB8AC3E}">
        <p14:creationId xmlns:p14="http://schemas.microsoft.com/office/powerpoint/2010/main" val="19222233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AR" b="1" dirty="0" err="1"/>
              <a:t>We</a:t>
            </a:r>
            <a:r>
              <a:rPr lang="es-AR" b="1" dirty="0"/>
              <a:t> use </a:t>
            </a:r>
            <a:r>
              <a:rPr lang="es-AR" b="1" dirty="0" err="1"/>
              <a:t>the</a:t>
            </a:r>
            <a:r>
              <a:rPr lang="es-AR" b="1" dirty="0"/>
              <a:t> </a:t>
            </a:r>
            <a:r>
              <a:rPr lang="es-AR" b="1" dirty="0" err="1"/>
              <a:t>Present</a:t>
            </a:r>
            <a:r>
              <a:rPr lang="es-AR" b="1" dirty="0"/>
              <a:t> Simple tense </a:t>
            </a:r>
            <a:r>
              <a:rPr lang="es-AR" b="1" dirty="0" err="1"/>
              <a:t>to</a:t>
            </a:r>
            <a:r>
              <a:rPr lang="es-AR" b="1" dirty="0"/>
              <a:t> </a:t>
            </a:r>
            <a:r>
              <a:rPr lang="es-AR" b="1" dirty="0" err="1"/>
              <a:t>talk</a:t>
            </a:r>
            <a:r>
              <a:rPr lang="es-AR" b="1" dirty="0"/>
              <a:t> </a:t>
            </a:r>
            <a:r>
              <a:rPr lang="es-AR" b="1" dirty="0" err="1"/>
              <a:t>about</a:t>
            </a:r>
            <a:r>
              <a:rPr lang="es-AR" b="1" dirty="0"/>
              <a:t>:</a:t>
            </a:r>
            <a:br>
              <a:rPr lang="es-AR" b="1" dirty="0"/>
            </a:b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A) </a:t>
            </a:r>
            <a:r>
              <a:rPr lang="es-AR" dirty="0" err="1"/>
              <a:t>things</a:t>
            </a:r>
            <a:r>
              <a:rPr lang="es-AR" dirty="0"/>
              <a:t> </a:t>
            </a:r>
            <a:r>
              <a:rPr lang="es-AR" dirty="0" err="1"/>
              <a:t>that</a:t>
            </a:r>
            <a:r>
              <a:rPr lang="es-AR" dirty="0"/>
              <a:t> are </a:t>
            </a:r>
            <a:r>
              <a:rPr lang="es-AR" dirty="0" err="1"/>
              <a:t>generally</a:t>
            </a:r>
            <a:r>
              <a:rPr lang="es-AR" dirty="0"/>
              <a:t> / </a:t>
            </a:r>
            <a:r>
              <a:rPr lang="es-AR" dirty="0" err="1"/>
              <a:t>always</a:t>
            </a:r>
            <a:r>
              <a:rPr lang="es-AR" dirty="0"/>
              <a:t> true.</a:t>
            </a:r>
          </a:p>
          <a:p>
            <a:r>
              <a:rPr lang="es-AR" dirty="0"/>
              <a:t>B) </a:t>
            </a:r>
            <a:r>
              <a:rPr lang="es-AR" dirty="0" err="1"/>
              <a:t>things</a:t>
            </a:r>
            <a:r>
              <a:rPr lang="es-AR" dirty="0"/>
              <a:t> </a:t>
            </a:r>
            <a:r>
              <a:rPr lang="es-AR" dirty="0" err="1"/>
              <a:t>that</a:t>
            </a:r>
            <a:r>
              <a:rPr lang="es-AR" dirty="0"/>
              <a:t> </a:t>
            </a:r>
            <a:r>
              <a:rPr lang="es-AR" dirty="0" err="1"/>
              <a:t>happen</a:t>
            </a:r>
            <a:r>
              <a:rPr lang="es-AR" dirty="0"/>
              <a:t> </a:t>
            </a:r>
            <a:r>
              <a:rPr lang="es-AR" dirty="0" err="1"/>
              <a:t>again</a:t>
            </a:r>
            <a:r>
              <a:rPr lang="es-AR" dirty="0"/>
              <a:t> and </a:t>
            </a:r>
            <a:r>
              <a:rPr lang="es-AR" dirty="0" err="1"/>
              <a:t>again</a:t>
            </a:r>
            <a:r>
              <a:rPr lang="es-AR" dirty="0"/>
              <a:t>. (</a:t>
            </a:r>
            <a:r>
              <a:rPr lang="es-AR" dirty="0" err="1"/>
              <a:t>habits</a:t>
            </a:r>
            <a:r>
              <a:rPr lang="es-AR" dirty="0"/>
              <a:t>, </a:t>
            </a:r>
            <a:r>
              <a:rPr lang="es-AR" dirty="0" err="1"/>
              <a:t>routines</a:t>
            </a:r>
            <a:r>
              <a:rPr lang="es-AR" dirty="0"/>
              <a:t>)</a:t>
            </a:r>
          </a:p>
          <a:p>
            <a:endParaRPr lang="es-AR" dirty="0"/>
          </a:p>
          <a:p>
            <a:r>
              <a:rPr lang="es-AR" dirty="0" err="1"/>
              <a:t>Examples</a:t>
            </a:r>
            <a:r>
              <a:rPr lang="es-AR" dirty="0"/>
              <a:t>: I </a:t>
            </a:r>
            <a:r>
              <a:rPr lang="es-AR" b="1" dirty="0" err="1">
                <a:solidFill>
                  <a:srgbClr val="00B050"/>
                </a:solidFill>
              </a:rPr>
              <a:t>live</a:t>
            </a:r>
            <a:r>
              <a:rPr lang="es-AR" dirty="0"/>
              <a:t> in Reconquista. (A)</a:t>
            </a:r>
          </a:p>
          <a:p>
            <a:r>
              <a:rPr lang="es-AR" dirty="0"/>
              <a:t>Banks </a:t>
            </a:r>
            <a:r>
              <a:rPr lang="es-AR" b="1" dirty="0">
                <a:solidFill>
                  <a:srgbClr val="00B050"/>
                </a:solidFill>
              </a:rPr>
              <a:t>open</a:t>
            </a:r>
            <a:r>
              <a:rPr lang="es-AR" dirty="0"/>
              <a:t> at 7.15 a.m. (A)</a:t>
            </a:r>
          </a:p>
          <a:p>
            <a:r>
              <a:rPr lang="es-AR" dirty="0" err="1"/>
              <a:t>She’s</a:t>
            </a:r>
            <a:r>
              <a:rPr lang="es-AR" dirty="0"/>
              <a:t> a </a:t>
            </a:r>
            <a:r>
              <a:rPr lang="es-AR" dirty="0" err="1"/>
              <a:t>secretary</a:t>
            </a:r>
            <a:r>
              <a:rPr lang="es-AR" dirty="0"/>
              <a:t>. </a:t>
            </a: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b="1" dirty="0" err="1">
                <a:solidFill>
                  <a:srgbClr val="00B050"/>
                </a:solidFill>
              </a:rPr>
              <a:t>works</a:t>
            </a:r>
            <a:r>
              <a:rPr lang="es-AR" dirty="0"/>
              <a:t> in </a:t>
            </a:r>
            <a:r>
              <a:rPr lang="es-AR" dirty="0" err="1"/>
              <a:t>an</a:t>
            </a:r>
            <a:r>
              <a:rPr lang="es-AR" dirty="0"/>
              <a:t> office. (A)</a:t>
            </a:r>
          </a:p>
          <a:p>
            <a:r>
              <a:rPr lang="es-AR" dirty="0"/>
              <a:t>I </a:t>
            </a:r>
            <a:r>
              <a:rPr lang="es-AR" b="1" dirty="0" err="1">
                <a:solidFill>
                  <a:srgbClr val="00B050"/>
                </a:solidFill>
              </a:rPr>
              <a:t>get</a:t>
            </a:r>
            <a:r>
              <a:rPr lang="es-AR" b="1" dirty="0">
                <a:solidFill>
                  <a:srgbClr val="00B050"/>
                </a:solidFill>
              </a:rPr>
              <a:t> up </a:t>
            </a:r>
            <a:r>
              <a:rPr lang="es-AR" dirty="0"/>
              <a:t>at 7.30 </a:t>
            </a:r>
            <a:r>
              <a:rPr lang="es-AR" dirty="0" err="1"/>
              <a:t>every</a:t>
            </a:r>
            <a:r>
              <a:rPr lang="es-AR" dirty="0"/>
              <a:t> </a:t>
            </a:r>
            <a:r>
              <a:rPr lang="es-AR" dirty="0" err="1"/>
              <a:t>day</a:t>
            </a:r>
            <a:r>
              <a:rPr lang="es-AR" dirty="0"/>
              <a:t>. (B)</a:t>
            </a:r>
          </a:p>
          <a:p>
            <a:r>
              <a:rPr lang="es-AR" dirty="0"/>
              <a:t>He </a:t>
            </a:r>
            <a:r>
              <a:rPr lang="es-AR" b="1" dirty="0" err="1">
                <a:solidFill>
                  <a:srgbClr val="00B050"/>
                </a:solidFill>
              </a:rPr>
              <a:t>visits</a:t>
            </a:r>
            <a:r>
              <a:rPr lang="es-AR" dirty="0"/>
              <a:t> </a:t>
            </a:r>
            <a:r>
              <a:rPr lang="es-AR" dirty="0" err="1"/>
              <a:t>his</a:t>
            </a:r>
            <a:r>
              <a:rPr lang="es-AR" dirty="0"/>
              <a:t> </a:t>
            </a:r>
            <a:r>
              <a:rPr lang="es-AR" dirty="0" err="1"/>
              <a:t>friends</a:t>
            </a:r>
            <a:r>
              <a:rPr lang="es-AR" dirty="0"/>
              <a:t> at </a:t>
            </a:r>
            <a:r>
              <a:rPr lang="es-AR" dirty="0" err="1"/>
              <a:t>weekends</a:t>
            </a:r>
            <a:r>
              <a:rPr lang="es-AR" dirty="0"/>
              <a:t>. (B)</a:t>
            </a:r>
          </a:p>
          <a:p>
            <a:r>
              <a:rPr lang="es-AR" dirty="0" err="1"/>
              <a:t>They</a:t>
            </a:r>
            <a:r>
              <a:rPr lang="es-AR" dirty="0"/>
              <a:t> </a:t>
            </a:r>
            <a:r>
              <a:rPr lang="es-AR" b="1" dirty="0" err="1">
                <a:solidFill>
                  <a:srgbClr val="00B050"/>
                </a:solidFill>
              </a:rPr>
              <a:t>watch</a:t>
            </a:r>
            <a:r>
              <a:rPr lang="es-AR" dirty="0"/>
              <a:t> </a:t>
            </a:r>
            <a:r>
              <a:rPr lang="es-AR" dirty="0" err="1"/>
              <a:t>the</a:t>
            </a:r>
            <a:r>
              <a:rPr lang="es-AR" dirty="0"/>
              <a:t> </a:t>
            </a:r>
            <a:r>
              <a:rPr lang="es-AR" dirty="0" err="1"/>
              <a:t>news</a:t>
            </a:r>
            <a:r>
              <a:rPr lang="es-AR" dirty="0"/>
              <a:t> </a:t>
            </a:r>
            <a:r>
              <a:rPr lang="es-AR" dirty="0" err="1"/>
              <a:t>every</a:t>
            </a:r>
            <a:r>
              <a:rPr lang="es-AR" dirty="0"/>
              <a:t> </a:t>
            </a:r>
            <a:r>
              <a:rPr lang="es-AR" dirty="0" err="1"/>
              <a:t>night</a:t>
            </a:r>
            <a:r>
              <a:rPr lang="es-AR" dirty="0"/>
              <a:t>. (B)</a:t>
            </a:r>
          </a:p>
        </p:txBody>
      </p:sp>
    </p:spTree>
    <p:extLst>
      <p:ext uri="{BB962C8B-B14F-4D97-AF65-F5344CB8AC3E}">
        <p14:creationId xmlns:p14="http://schemas.microsoft.com/office/powerpoint/2010/main" val="3147698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NEGATIVE FORM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 err="1"/>
              <a:t>We</a:t>
            </a:r>
            <a:r>
              <a:rPr lang="es-AR" dirty="0"/>
              <a:t> use </a:t>
            </a:r>
            <a:r>
              <a:rPr lang="es-AR" dirty="0" err="1"/>
              <a:t>the</a:t>
            </a:r>
            <a:r>
              <a:rPr lang="es-AR" dirty="0"/>
              <a:t> auxiliares “</a:t>
            </a:r>
            <a:r>
              <a:rPr lang="es-AR" b="1" dirty="0" err="1">
                <a:solidFill>
                  <a:srgbClr val="00B050"/>
                </a:solidFill>
              </a:rPr>
              <a:t>don’t</a:t>
            </a:r>
            <a:r>
              <a:rPr lang="es-AR" b="1" dirty="0">
                <a:solidFill>
                  <a:srgbClr val="00B050"/>
                </a:solidFill>
              </a:rPr>
              <a:t> / </a:t>
            </a:r>
            <a:r>
              <a:rPr lang="es-AR" b="1" dirty="0" err="1">
                <a:solidFill>
                  <a:srgbClr val="00B050"/>
                </a:solidFill>
              </a:rPr>
              <a:t>doesn’t</a:t>
            </a:r>
            <a:r>
              <a:rPr lang="es-AR" b="1" dirty="0">
                <a:solidFill>
                  <a:srgbClr val="00B050"/>
                </a:solidFill>
              </a:rPr>
              <a:t>” + </a:t>
            </a:r>
            <a:r>
              <a:rPr lang="es-AR" b="1" dirty="0" err="1">
                <a:solidFill>
                  <a:srgbClr val="00B050"/>
                </a:solidFill>
              </a:rPr>
              <a:t>infinitive</a:t>
            </a:r>
            <a:endParaRPr lang="es-AR" b="1" dirty="0">
              <a:solidFill>
                <a:srgbClr val="00B050"/>
              </a:solidFill>
            </a:endParaRPr>
          </a:p>
          <a:p>
            <a:r>
              <a:rPr lang="es-AR" dirty="0"/>
              <a:t>I/</a:t>
            </a:r>
            <a:r>
              <a:rPr lang="es-AR" dirty="0" err="1"/>
              <a:t>you</a:t>
            </a:r>
            <a:r>
              <a:rPr lang="es-AR" dirty="0"/>
              <a:t>/</a:t>
            </a:r>
            <a:r>
              <a:rPr lang="es-AR" dirty="0" err="1"/>
              <a:t>we</a:t>
            </a:r>
            <a:r>
              <a:rPr lang="es-AR" dirty="0"/>
              <a:t>/</a:t>
            </a:r>
            <a:r>
              <a:rPr lang="es-AR" dirty="0" err="1"/>
              <a:t>you</a:t>
            </a:r>
            <a:r>
              <a:rPr lang="es-AR" dirty="0"/>
              <a:t>/</a:t>
            </a:r>
            <a:r>
              <a:rPr lang="es-AR" dirty="0" err="1"/>
              <a:t>they</a:t>
            </a:r>
            <a:r>
              <a:rPr lang="es-AR" dirty="0"/>
              <a:t> + </a:t>
            </a:r>
            <a:r>
              <a:rPr lang="es-AR" dirty="0" err="1"/>
              <a:t>don’t</a:t>
            </a:r>
            <a:r>
              <a:rPr lang="es-AR" dirty="0"/>
              <a:t> + </a:t>
            </a:r>
            <a:r>
              <a:rPr lang="es-AR" dirty="0" err="1"/>
              <a:t>infinitive</a:t>
            </a:r>
            <a:endParaRPr lang="es-AR" dirty="0"/>
          </a:p>
          <a:p>
            <a:r>
              <a:rPr lang="es-AR" dirty="0"/>
              <a:t>He/</a:t>
            </a:r>
            <a:r>
              <a:rPr lang="es-AR" dirty="0" err="1"/>
              <a:t>she</a:t>
            </a:r>
            <a:r>
              <a:rPr lang="es-AR" dirty="0"/>
              <a:t>/</a:t>
            </a:r>
            <a:r>
              <a:rPr lang="es-AR" dirty="0" err="1"/>
              <a:t>it</a:t>
            </a:r>
            <a:r>
              <a:rPr lang="es-AR" dirty="0"/>
              <a:t> + </a:t>
            </a:r>
            <a:r>
              <a:rPr lang="es-AR" dirty="0" err="1"/>
              <a:t>doesn’t</a:t>
            </a:r>
            <a:r>
              <a:rPr lang="es-AR" dirty="0"/>
              <a:t> + </a:t>
            </a:r>
            <a:r>
              <a:rPr lang="es-AR" dirty="0" err="1"/>
              <a:t>infinitive</a:t>
            </a:r>
            <a:endParaRPr lang="es-AR" dirty="0"/>
          </a:p>
          <a:p>
            <a:r>
              <a:rPr lang="es-AR" dirty="0" err="1"/>
              <a:t>Examples</a:t>
            </a:r>
            <a:r>
              <a:rPr lang="es-AR" dirty="0"/>
              <a:t>: </a:t>
            </a:r>
            <a:r>
              <a:rPr lang="es-AR" b="1" dirty="0">
                <a:solidFill>
                  <a:srgbClr val="00B050"/>
                </a:solidFill>
              </a:rPr>
              <a:t>I </a:t>
            </a:r>
            <a:r>
              <a:rPr lang="es-AR" b="1" dirty="0" err="1">
                <a:solidFill>
                  <a:srgbClr val="00B050"/>
                </a:solidFill>
              </a:rPr>
              <a:t>don’t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work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dirty="0"/>
              <a:t>in </a:t>
            </a:r>
            <a:r>
              <a:rPr lang="es-AR" dirty="0" err="1"/>
              <a:t>an</a:t>
            </a:r>
            <a:r>
              <a:rPr lang="es-AR" dirty="0"/>
              <a:t> office. (no trabajo en una oficina)</a:t>
            </a:r>
          </a:p>
          <a:p>
            <a:r>
              <a:rPr lang="es-AR" b="1" dirty="0" err="1">
                <a:solidFill>
                  <a:srgbClr val="00B050"/>
                </a:solidFill>
              </a:rPr>
              <a:t>She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doesn’t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work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dirty="0"/>
              <a:t>in a hospital. (ella no trabaja en un hospital)</a:t>
            </a:r>
          </a:p>
          <a:p>
            <a:r>
              <a:rPr lang="es-AR" b="1" dirty="0" err="1">
                <a:solidFill>
                  <a:srgbClr val="00B050"/>
                </a:solidFill>
              </a:rPr>
              <a:t>They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don’t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have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dirty="0"/>
              <a:t>online </a:t>
            </a:r>
            <a:r>
              <a:rPr lang="es-AR" dirty="0" err="1"/>
              <a:t>classes</a:t>
            </a:r>
            <a:r>
              <a:rPr lang="es-AR" dirty="0"/>
              <a:t>. </a:t>
            </a:r>
          </a:p>
          <a:p>
            <a:r>
              <a:rPr lang="es-AR" b="1" dirty="0">
                <a:solidFill>
                  <a:srgbClr val="00B050"/>
                </a:solidFill>
              </a:rPr>
              <a:t>He </a:t>
            </a:r>
            <a:r>
              <a:rPr lang="es-AR" b="1" dirty="0" err="1">
                <a:solidFill>
                  <a:srgbClr val="00B050"/>
                </a:solidFill>
              </a:rPr>
              <a:t>doesn’t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eat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dirty="0" err="1"/>
              <a:t>meat</a:t>
            </a:r>
            <a:r>
              <a:rPr lang="es-AR" dirty="0"/>
              <a:t>. (él no come carne)</a:t>
            </a:r>
          </a:p>
          <a:p>
            <a:r>
              <a:rPr lang="es-AR" b="1" dirty="0" err="1">
                <a:solidFill>
                  <a:srgbClr val="00B050"/>
                </a:solidFill>
              </a:rPr>
              <a:t>The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boys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don’t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visit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dirty="0" err="1"/>
              <a:t>their</a:t>
            </a:r>
            <a:r>
              <a:rPr lang="es-AR" dirty="0"/>
              <a:t> </a:t>
            </a:r>
            <a:r>
              <a:rPr lang="es-AR" dirty="0" err="1"/>
              <a:t>friends</a:t>
            </a:r>
            <a:r>
              <a:rPr lang="es-AR" dirty="0"/>
              <a:t> </a:t>
            </a:r>
            <a:r>
              <a:rPr lang="es-AR" dirty="0" err="1"/>
              <a:t>on</a:t>
            </a:r>
            <a:r>
              <a:rPr lang="es-AR" dirty="0"/>
              <a:t> </a:t>
            </a:r>
            <a:r>
              <a:rPr lang="es-AR" dirty="0" err="1"/>
              <a:t>weekdays</a:t>
            </a:r>
            <a:r>
              <a:rPr lang="es-AR" dirty="0"/>
              <a:t>. (los chicos no visitan sus amigos los días de semana)</a:t>
            </a:r>
          </a:p>
        </p:txBody>
      </p:sp>
    </p:spTree>
    <p:extLst>
      <p:ext uri="{BB962C8B-B14F-4D97-AF65-F5344CB8AC3E}">
        <p14:creationId xmlns:p14="http://schemas.microsoft.com/office/powerpoint/2010/main" val="94385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/>
              <a:t>INTERROGATIVE FORM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A: </a:t>
            </a:r>
            <a:r>
              <a:rPr lang="es-AR" b="1" dirty="0">
                <a:solidFill>
                  <a:srgbClr val="00B050"/>
                </a:solidFill>
              </a:rPr>
              <a:t>Do</a:t>
            </a:r>
            <a:r>
              <a:rPr lang="es-AR" dirty="0"/>
              <a:t> </a:t>
            </a:r>
            <a:r>
              <a:rPr lang="es-AR" dirty="0" err="1"/>
              <a:t>you</a:t>
            </a:r>
            <a:r>
              <a:rPr lang="es-AR" dirty="0"/>
              <a:t> </a:t>
            </a:r>
            <a:r>
              <a:rPr lang="es-AR" dirty="0" err="1"/>
              <a:t>live</a:t>
            </a:r>
            <a:r>
              <a:rPr lang="es-AR" dirty="0"/>
              <a:t> in Reconquista?</a:t>
            </a:r>
          </a:p>
          <a:p>
            <a:r>
              <a:rPr lang="es-AR" dirty="0"/>
              <a:t>B: Yes, I </a:t>
            </a:r>
            <a:r>
              <a:rPr lang="es-AR" b="1" dirty="0">
                <a:solidFill>
                  <a:srgbClr val="00B050"/>
                </a:solidFill>
              </a:rPr>
              <a:t>do. </a:t>
            </a:r>
            <a:r>
              <a:rPr lang="es-AR" dirty="0"/>
              <a:t>/ No, I </a:t>
            </a:r>
            <a:r>
              <a:rPr lang="es-AR" b="1" dirty="0" err="1">
                <a:solidFill>
                  <a:srgbClr val="00B050"/>
                </a:solidFill>
              </a:rPr>
              <a:t>don’t</a:t>
            </a:r>
            <a:r>
              <a:rPr lang="es-AR" b="1" dirty="0">
                <a:solidFill>
                  <a:srgbClr val="00B050"/>
                </a:solidFill>
              </a:rPr>
              <a:t>.</a:t>
            </a:r>
          </a:p>
          <a:p>
            <a:r>
              <a:rPr lang="es-AR" dirty="0"/>
              <a:t>A: </a:t>
            </a:r>
            <a:r>
              <a:rPr lang="es-AR" b="1" dirty="0" err="1">
                <a:solidFill>
                  <a:srgbClr val="00B050"/>
                </a:solidFill>
              </a:rPr>
              <a:t>Does</a:t>
            </a:r>
            <a:r>
              <a:rPr lang="es-AR" dirty="0"/>
              <a:t> </a:t>
            </a:r>
            <a:r>
              <a:rPr lang="es-AR" dirty="0" err="1"/>
              <a:t>your</a:t>
            </a:r>
            <a:r>
              <a:rPr lang="es-AR" dirty="0"/>
              <a:t> </a:t>
            </a:r>
            <a:r>
              <a:rPr lang="es-AR" dirty="0" err="1"/>
              <a:t>mother</a:t>
            </a:r>
            <a:r>
              <a:rPr lang="es-AR" dirty="0"/>
              <a:t> </a:t>
            </a:r>
            <a:r>
              <a:rPr lang="es-AR" dirty="0" err="1"/>
              <a:t>work</a:t>
            </a:r>
            <a:r>
              <a:rPr lang="es-AR" dirty="0"/>
              <a:t>?</a:t>
            </a:r>
          </a:p>
          <a:p>
            <a:r>
              <a:rPr lang="es-AR" dirty="0"/>
              <a:t>B: Yes, </a:t>
            </a: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b="1" dirty="0" err="1">
                <a:solidFill>
                  <a:srgbClr val="00B050"/>
                </a:solidFill>
              </a:rPr>
              <a:t>does</a:t>
            </a:r>
            <a:r>
              <a:rPr lang="es-AR" dirty="0"/>
              <a:t>. / No, </a:t>
            </a: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b="1" dirty="0" err="1">
                <a:solidFill>
                  <a:srgbClr val="00B050"/>
                </a:solidFill>
              </a:rPr>
              <a:t>doesn’t</a:t>
            </a:r>
            <a:r>
              <a:rPr lang="es-AR" b="1" dirty="0">
                <a:solidFill>
                  <a:srgbClr val="00B050"/>
                </a:solidFill>
              </a:rPr>
              <a:t>.</a:t>
            </a:r>
          </a:p>
          <a:p>
            <a:r>
              <a:rPr lang="es-AR" dirty="0"/>
              <a:t>A: </a:t>
            </a:r>
            <a:r>
              <a:rPr lang="es-AR" dirty="0" err="1"/>
              <a:t>Where</a:t>
            </a:r>
            <a:r>
              <a:rPr lang="es-AR" dirty="0"/>
              <a:t> </a:t>
            </a:r>
            <a:r>
              <a:rPr lang="es-AR" b="1" dirty="0" err="1">
                <a:solidFill>
                  <a:srgbClr val="00B050"/>
                </a:solidFill>
              </a:rPr>
              <a:t>doe</a:t>
            </a:r>
            <a:r>
              <a:rPr lang="es-AR" dirty="0" err="1"/>
              <a:t>s</a:t>
            </a:r>
            <a:r>
              <a:rPr lang="es-AR" dirty="0"/>
              <a:t> </a:t>
            </a: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dirty="0" err="1"/>
              <a:t>live</a:t>
            </a:r>
            <a:r>
              <a:rPr lang="es-AR" dirty="0"/>
              <a:t>?</a:t>
            </a:r>
          </a:p>
          <a:p>
            <a:r>
              <a:rPr lang="es-AR" dirty="0"/>
              <a:t>B: </a:t>
            </a: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b="1" dirty="0" err="1">
                <a:solidFill>
                  <a:srgbClr val="00B050"/>
                </a:solidFill>
              </a:rPr>
              <a:t>lives</a:t>
            </a:r>
            <a:r>
              <a:rPr lang="es-AR" dirty="0"/>
              <a:t> in </a:t>
            </a:r>
            <a:r>
              <a:rPr lang="es-AR" dirty="0" err="1"/>
              <a:t>Romang</a:t>
            </a:r>
            <a:r>
              <a:rPr lang="es-AR" dirty="0"/>
              <a:t>.</a:t>
            </a:r>
          </a:p>
          <a:p>
            <a:r>
              <a:rPr lang="es-AR" dirty="0"/>
              <a:t>A: </a:t>
            </a:r>
            <a:r>
              <a:rPr lang="es-AR" dirty="0" err="1"/>
              <a:t>Who</a:t>
            </a:r>
            <a:r>
              <a:rPr lang="es-AR" dirty="0"/>
              <a:t> </a:t>
            </a:r>
            <a:r>
              <a:rPr lang="es-AR" b="1" dirty="0" err="1">
                <a:solidFill>
                  <a:srgbClr val="00B050"/>
                </a:solidFill>
              </a:rPr>
              <a:t>does</a:t>
            </a:r>
            <a:r>
              <a:rPr lang="es-AR" dirty="0"/>
              <a:t> he </a:t>
            </a:r>
            <a:r>
              <a:rPr lang="es-AR" dirty="0" err="1"/>
              <a:t>live</a:t>
            </a:r>
            <a:r>
              <a:rPr lang="es-AR" dirty="0"/>
              <a:t> </a:t>
            </a:r>
            <a:r>
              <a:rPr lang="es-AR" dirty="0" err="1"/>
              <a:t>with</a:t>
            </a:r>
            <a:r>
              <a:rPr lang="es-AR" dirty="0"/>
              <a:t>?</a:t>
            </a:r>
          </a:p>
          <a:p>
            <a:r>
              <a:rPr lang="es-AR" dirty="0"/>
              <a:t>B: He </a:t>
            </a:r>
            <a:r>
              <a:rPr lang="es-AR" b="1" dirty="0" err="1">
                <a:solidFill>
                  <a:srgbClr val="00B050"/>
                </a:solidFill>
              </a:rPr>
              <a:t>lives</a:t>
            </a:r>
            <a:r>
              <a:rPr lang="es-AR" dirty="0"/>
              <a:t> </a:t>
            </a:r>
            <a:r>
              <a:rPr lang="es-AR" dirty="0" err="1"/>
              <a:t>with</a:t>
            </a:r>
            <a:r>
              <a:rPr lang="es-AR" dirty="0"/>
              <a:t> </a:t>
            </a:r>
            <a:r>
              <a:rPr lang="es-AR" dirty="0" err="1"/>
              <a:t>his</a:t>
            </a:r>
            <a:r>
              <a:rPr lang="es-AR" dirty="0"/>
              <a:t> </a:t>
            </a:r>
            <a:r>
              <a:rPr lang="es-AR" dirty="0" err="1"/>
              <a:t>girlfriend</a:t>
            </a:r>
            <a:r>
              <a:rPr lang="es-A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98854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/>
              <a:t>SPELLING RULES (he-</a:t>
            </a:r>
            <a:r>
              <a:rPr lang="es-AR" b="1" dirty="0" err="1"/>
              <a:t>she</a:t>
            </a:r>
            <a:r>
              <a:rPr lang="es-AR" b="1" dirty="0"/>
              <a:t>-</a:t>
            </a:r>
            <a:r>
              <a:rPr lang="es-AR" b="1" dirty="0" err="1"/>
              <a:t>it</a:t>
            </a:r>
            <a:r>
              <a:rPr lang="es-AR" b="1" dirty="0"/>
              <a:t>)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AR" dirty="0"/>
              <a:t>1) </a:t>
            </a:r>
            <a:r>
              <a:rPr lang="es-AR" dirty="0" err="1"/>
              <a:t>Most</a:t>
            </a:r>
            <a:r>
              <a:rPr lang="es-AR" dirty="0"/>
              <a:t> </a:t>
            </a:r>
            <a:r>
              <a:rPr lang="es-AR" dirty="0" err="1"/>
              <a:t>verbs</a:t>
            </a:r>
            <a:r>
              <a:rPr lang="es-AR" dirty="0"/>
              <a:t>         +  </a:t>
            </a:r>
            <a:r>
              <a:rPr lang="es-AR" b="1" dirty="0">
                <a:solidFill>
                  <a:srgbClr val="00B050"/>
                </a:solidFill>
              </a:rPr>
              <a:t>“s”</a:t>
            </a:r>
          </a:p>
          <a:p>
            <a:pPr>
              <a:buFontTx/>
              <a:buChar char="-"/>
            </a:pPr>
            <a:r>
              <a:rPr lang="es-AR" dirty="0" err="1"/>
              <a:t>work</a:t>
            </a:r>
            <a:r>
              <a:rPr lang="es-AR" dirty="0"/>
              <a:t> + “s” = </a:t>
            </a:r>
            <a:r>
              <a:rPr lang="es-AR" dirty="0" err="1"/>
              <a:t>work</a:t>
            </a:r>
            <a:r>
              <a:rPr lang="es-AR" b="1" dirty="0" err="1">
                <a:solidFill>
                  <a:srgbClr val="00B050"/>
                </a:solidFill>
              </a:rPr>
              <a:t>s</a:t>
            </a:r>
            <a:endParaRPr lang="es-AR" b="1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s-AR" dirty="0" err="1"/>
              <a:t>live</a:t>
            </a:r>
            <a:r>
              <a:rPr lang="es-AR" dirty="0"/>
              <a:t> + “s”  = </a:t>
            </a:r>
            <a:r>
              <a:rPr lang="es-AR" dirty="0" err="1"/>
              <a:t>live</a:t>
            </a:r>
            <a:r>
              <a:rPr lang="es-AR" b="1" dirty="0" err="1">
                <a:solidFill>
                  <a:srgbClr val="00B050"/>
                </a:solidFill>
              </a:rPr>
              <a:t>s</a:t>
            </a:r>
            <a:r>
              <a:rPr lang="es-AR" dirty="0"/>
              <a:t> </a:t>
            </a:r>
          </a:p>
          <a:p>
            <a:pPr>
              <a:buFontTx/>
              <a:buChar char="-"/>
            </a:pPr>
            <a:r>
              <a:rPr lang="es-AR" dirty="0" err="1"/>
              <a:t>like</a:t>
            </a:r>
            <a:r>
              <a:rPr lang="es-AR" dirty="0"/>
              <a:t> + “s” = </a:t>
            </a:r>
            <a:r>
              <a:rPr lang="es-AR" dirty="0" err="1"/>
              <a:t>like</a:t>
            </a:r>
            <a:r>
              <a:rPr lang="es-AR" b="1" dirty="0" err="1">
                <a:solidFill>
                  <a:srgbClr val="00B050"/>
                </a:solidFill>
              </a:rPr>
              <a:t>s</a:t>
            </a:r>
            <a:endParaRPr lang="es-AR" b="1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s-AR" dirty="0" err="1"/>
              <a:t>play</a:t>
            </a:r>
            <a:r>
              <a:rPr lang="es-AR" dirty="0"/>
              <a:t> + “s” = </a:t>
            </a:r>
            <a:r>
              <a:rPr lang="es-AR" dirty="0" err="1"/>
              <a:t>play</a:t>
            </a:r>
            <a:r>
              <a:rPr lang="es-AR" b="1" dirty="0" err="1">
                <a:solidFill>
                  <a:srgbClr val="00B050"/>
                </a:solidFill>
              </a:rPr>
              <a:t>s</a:t>
            </a:r>
            <a:endParaRPr lang="es-AR" b="1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endParaRPr lang="es-AR" dirty="0"/>
          </a:p>
          <a:p>
            <a:r>
              <a:rPr lang="es-AR" dirty="0"/>
              <a:t>2) </a:t>
            </a:r>
            <a:r>
              <a:rPr lang="es-AR" dirty="0" err="1"/>
              <a:t>Verbs</a:t>
            </a:r>
            <a:r>
              <a:rPr lang="es-AR" dirty="0"/>
              <a:t> </a:t>
            </a:r>
            <a:r>
              <a:rPr lang="es-AR" dirty="0" err="1"/>
              <a:t>ending</a:t>
            </a:r>
            <a:r>
              <a:rPr lang="es-AR" dirty="0"/>
              <a:t> in: o-x-h  + </a:t>
            </a:r>
            <a:r>
              <a:rPr lang="es-AR" b="1" dirty="0">
                <a:solidFill>
                  <a:srgbClr val="00B050"/>
                </a:solidFill>
              </a:rPr>
              <a:t>“es”</a:t>
            </a:r>
          </a:p>
          <a:p>
            <a:pPr>
              <a:buFontTx/>
              <a:buChar char="-"/>
            </a:pPr>
            <a:r>
              <a:rPr lang="es-AR" dirty="0" err="1"/>
              <a:t>watch</a:t>
            </a:r>
            <a:r>
              <a:rPr lang="es-AR" dirty="0"/>
              <a:t> + “es” = </a:t>
            </a:r>
            <a:r>
              <a:rPr lang="es-AR" dirty="0" err="1"/>
              <a:t>watch</a:t>
            </a:r>
            <a:r>
              <a:rPr lang="es-AR" b="1" dirty="0" err="1">
                <a:solidFill>
                  <a:srgbClr val="00B050"/>
                </a:solidFill>
              </a:rPr>
              <a:t>es</a:t>
            </a:r>
            <a:endParaRPr lang="es-AR" b="1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s-AR" dirty="0"/>
              <a:t>box + “es” = box</a:t>
            </a:r>
            <a:r>
              <a:rPr lang="es-AR" b="1" dirty="0">
                <a:solidFill>
                  <a:srgbClr val="00B050"/>
                </a:solidFill>
              </a:rPr>
              <a:t>es</a:t>
            </a:r>
          </a:p>
          <a:p>
            <a:pPr>
              <a:buFontTx/>
              <a:buChar char="-"/>
            </a:pPr>
            <a:r>
              <a:rPr lang="es-AR" dirty="0" err="1"/>
              <a:t>go</a:t>
            </a:r>
            <a:r>
              <a:rPr lang="es-AR" dirty="0"/>
              <a:t> + “es”  = </a:t>
            </a:r>
            <a:r>
              <a:rPr lang="es-AR" dirty="0" err="1"/>
              <a:t>go</a:t>
            </a:r>
            <a:r>
              <a:rPr lang="es-AR" b="1" dirty="0" err="1">
                <a:solidFill>
                  <a:srgbClr val="00B050"/>
                </a:solidFill>
              </a:rPr>
              <a:t>es</a:t>
            </a:r>
            <a:endParaRPr lang="es-AR" b="1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s-AR" dirty="0"/>
              <a:t>Do + “es” = </a:t>
            </a:r>
            <a:r>
              <a:rPr lang="es-AR" dirty="0" err="1"/>
              <a:t>do</a:t>
            </a:r>
            <a:r>
              <a:rPr lang="es-AR" b="1" dirty="0" err="1">
                <a:solidFill>
                  <a:srgbClr val="00B050"/>
                </a:solidFill>
              </a:rPr>
              <a:t>es</a:t>
            </a:r>
            <a:endParaRPr lang="es-A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041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01521"/>
            <a:ext cx="10515600" cy="5275442"/>
          </a:xfrm>
        </p:spPr>
        <p:txBody>
          <a:bodyPr/>
          <a:lstStyle/>
          <a:p>
            <a:r>
              <a:rPr lang="es-AR" dirty="0"/>
              <a:t>3)</a:t>
            </a:r>
            <a:r>
              <a:rPr lang="es-AR" dirty="0" err="1"/>
              <a:t>Verbs</a:t>
            </a:r>
            <a:r>
              <a:rPr lang="es-AR" dirty="0"/>
              <a:t> </a:t>
            </a:r>
            <a:r>
              <a:rPr lang="es-AR" dirty="0" err="1"/>
              <a:t>ending</a:t>
            </a:r>
            <a:r>
              <a:rPr lang="es-AR" dirty="0"/>
              <a:t> in </a:t>
            </a:r>
            <a:r>
              <a:rPr lang="es-AR" dirty="0" err="1"/>
              <a:t>consonant</a:t>
            </a:r>
            <a:r>
              <a:rPr lang="es-AR" dirty="0"/>
              <a:t> + y = </a:t>
            </a:r>
            <a:r>
              <a:rPr lang="es-AR" b="1" dirty="0" err="1">
                <a:solidFill>
                  <a:srgbClr val="00B050"/>
                </a:solidFill>
              </a:rPr>
              <a:t>verb</a:t>
            </a:r>
            <a:r>
              <a:rPr lang="es-AR" b="1" dirty="0">
                <a:solidFill>
                  <a:srgbClr val="00B050"/>
                </a:solidFill>
              </a:rPr>
              <a:t> </a:t>
            </a:r>
            <a:r>
              <a:rPr lang="es-AR" b="1" dirty="0" err="1">
                <a:solidFill>
                  <a:srgbClr val="00B050"/>
                </a:solidFill>
              </a:rPr>
              <a:t>without</a:t>
            </a:r>
            <a:r>
              <a:rPr lang="es-AR" b="1" dirty="0">
                <a:solidFill>
                  <a:srgbClr val="00B050"/>
                </a:solidFill>
              </a:rPr>
              <a:t> “y” + “</a:t>
            </a:r>
            <a:r>
              <a:rPr lang="es-AR" b="1" dirty="0" err="1">
                <a:solidFill>
                  <a:srgbClr val="00B050"/>
                </a:solidFill>
              </a:rPr>
              <a:t>ies</a:t>
            </a:r>
            <a:r>
              <a:rPr lang="es-AR" b="1" dirty="0">
                <a:solidFill>
                  <a:srgbClr val="00B050"/>
                </a:solidFill>
              </a:rPr>
              <a:t>”</a:t>
            </a:r>
          </a:p>
          <a:p>
            <a:pPr>
              <a:buFontTx/>
              <a:buChar char="-"/>
            </a:pPr>
            <a:r>
              <a:rPr lang="es-AR" dirty="0" err="1"/>
              <a:t>study</a:t>
            </a:r>
            <a:r>
              <a:rPr lang="es-AR" dirty="0"/>
              <a:t> (no “y”) + “</a:t>
            </a:r>
            <a:r>
              <a:rPr lang="es-AR" dirty="0" err="1"/>
              <a:t>ies</a:t>
            </a:r>
            <a:r>
              <a:rPr lang="es-AR" dirty="0"/>
              <a:t>” = </a:t>
            </a:r>
            <a:r>
              <a:rPr lang="es-AR" dirty="0" err="1"/>
              <a:t>stud</a:t>
            </a:r>
            <a:r>
              <a:rPr lang="es-AR" b="1" dirty="0" err="1">
                <a:solidFill>
                  <a:srgbClr val="00B050"/>
                </a:solidFill>
              </a:rPr>
              <a:t>ies</a:t>
            </a:r>
            <a:endParaRPr lang="es-AR" b="1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s-AR" dirty="0" err="1"/>
              <a:t>carry</a:t>
            </a:r>
            <a:r>
              <a:rPr lang="es-AR" dirty="0"/>
              <a:t> (no “y”) + “</a:t>
            </a:r>
            <a:r>
              <a:rPr lang="es-AR" dirty="0" err="1"/>
              <a:t>ies</a:t>
            </a:r>
            <a:r>
              <a:rPr lang="es-AR" dirty="0"/>
              <a:t>” = </a:t>
            </a:r>
            <a:r>
              <a:rPr lang="es-AR" dirty="0" err="1"/>
              <a:t>carr</a:t>
            </a:r>
            <a:r>
              <a:rPr lang="es-AR" b="1" dirty="0" err="1">
                <a:solidFill>
                  <a:srgbClr val="00B050"/>
                </a:solidFill>
              </a:rPr>
              <a:t>ies</a:t>
            </a:r>
            <a:endParaRPr lang="es-AR" b="1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r>
              <a:rPr lang="es-AR" dirty="0" err="1"/>
              <a:t>fly</a:t>
            </a:r>
            <a:r>
              <a:rPr lang="es-AR" dirty="0"/>
              <a:t> (no “y”) + “</a:t>
            </a:r>
            <a:r>
              <a:rPr lang="es-AR" dirty="0" err="1"/>
              <a:t>ies</a:t>
            </a:r>
            <a:r>
              <a:rPr lang="es-AR" dirty="0"/>
              <a:t>” = </a:t>
            </a:r>
            <a:r>
              <a:rPr lang="es-AR" dirty="0" err="1"/>
              <a:t>fl</a:t>
            </a:r>
            <a:r>
              <a:rPr lang="es-AR" b="1" dirty="0" err="1">
                <a:solidFill>
                  <a:srgbClr val="00B050"/>
                </a:solidFill>
              </a:rPr>
              <a:t>ies</a:t>
            </a:r>
            <a:endParaRPr lang="es-AR" b="1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endParaRPr lang="es-AR" b="1" dirty="0">
              <a:solidFill>
                <a:srgbClr val="00B050"/>
              </a:solidFill>
            </a:endParaRPr>
          </a:p>
          <a:p>
            <a:r>
              <a:rPr lang="es-AR" b="1" dirty="0" err="1"/>
              <a:t>But</a:t>
            </a:r>
            <a:r>
              <a:rPr lang="es-AR" b="1" dirty="0"/>
              <a:t> </a:t>
            </a:r>
            <a:r>
              <a:rPr lang="es-AR" b="1" dirty="0" err="1"/>
              <a:t>the</a:t>
            </a:r>
            <a:r>
              <a:rPr lang="es-AR" b="1" dirty="0"/>
              <a:t> 3rd </a:t>
            </a:r>
            <a:r>
              <a:rPr lang="es-AR" b="1" dirty="0" err="1"/>
              <a:t>person</a:t>
            </a:r>
            <a:r>
              <a:rPr lang="es-AR" b="1" dirty="0"/>
              <a:t> </a:t>
            </a:r>
            <a:r>
              <a:rPr lang="es-AR" b="1" dirty="0" err="1"/>
              <a:t>for</a:t>
            </a:r>
            <a:r>
              <a:rPr lang="es-AR" b="1" dirty="0"/>
              <a:t> </a:t>
            </a:r>
            <a:r>
              <a:rPr lang="es-AR" b="1" dirty="0" err="1"/>
              <a:t>the</a:t>
            </a:r>
            <a:r>
              <a:rPr lang="es-AR" b="1" dirty="0"/>
              <a:t> </a:t>
            </a:r>
            <a:r>
              <a:rPr lang="es-AR" b="1" dirty="0" err="1"/>
              <a:t>verb</a:t>
            </a:r>
            <a:r>
              <a:rPr lang="es-AR" b="1" dirty="0"/>
              <a:t> HAVE </a:t>
            </a:r>
            <a:r>
              <a:rPr lang="es-AR" b="1" dirty="0" err="1"/>
              <a:t>is</a:t>
            </a:r>
            <a:r>
              <a:rPr lang="es-AR" b="1" dirty="0"/>
              <a:t> </a:t>
            </a:r>
            <a:r>
              <a:rPr lang="es-AR" b="1" dirty="0">
                <a:solidFill>
                  <a:srgbClr val="00B050"/>
                </a:solidFill>
              </a:rPr>
              <a:t>“has”.</a:t>
            </a:r>
          </a:p>
          <a:p>
            <a:pPr>
              <a:buFontTx/>
              <a:buChar char="-"/>
            </a:pPr>
            <a:r>
              <a:rPr lang="es-AR" dirty="0" err="1"/>
              <a:t>She</a:t>
            </a:r>
            <a:r>
              <a:rPr lang="es-AR" dirty="0"/>
              <a:t> </a:t>
            </a:r>
            <a:r>
              <a:rPr lang="es-AR" b="1" dirty="0">
                <a:solidFill>
                  <a:srgbClr val="00B050"/>
                </a:solidFill>
              </a:rPr>
              <a:t>has</a:t>
            </a:r>
            <a:r>
              <a:rPr lang="es-AR" dirty="0"/>
              <a:t> a new </a:t>
            </a:r>
            <a:r>
              <a:rPr lang="es-AR" dirty="0" err="1"/>
              <a:t>bike</a:t>
            </a:r>
            <a:r>
              <a:rPr lang="es-AR" dirty="0"/>
              <a:t>. (ella tiene una nueva bici)</a:t>
            </a:r>
          </a:p>
          <a:p>
            <a:pPr>
              <a:buFontTx/>
              <a:buChar char="-"/>
            </a:pPr>
            <a:r>
              <a:rPr lang="es-AR" dirty="0"/>
              <a:t>He </a:t>
            </a:r>
            <a:r>
              <a:rPr lang="es-AR" b="1" dirty="0">
                <a:solidFill>
                  <a:srgbClr val="00B050"/>
                </a:solidFill>
              </a:rPr>
              <a:t>has</a:t>
            </a:r>
            <a:r>
              <a:rPr lang="es-AR" dirty="0"/>
              <a:t> a </a:t>
            </a:r>
            <a:r>
              <a:rPr lang="es-AR" dirty="0" err="1"/>
              <a:t>good</a:t>
            </a:r>
            <a:r>
              <a:rPr lang="es-AR" dirty="0"/>
              <a:t> </a:t>
            </a:r>
            <a:r>
              <a:rPr lang="es-AR" dirty="0" err="1"/>
              <a:t>job</a:t>
            </a:r>
            <a:r>
              <a:rPr lang="es-AR" dirty="0"/>
              <a:t>. (él tiene un buen trabajo)</a:t>
            </a:r>
          </a:p>
          <a:p>
            <a:pPr>
              <a:buFontTx/>
              <a:buChar char="-"/>
            </a:pPr>
            <a:endParaRPr lang="es-AR" b="1" dirty="0">
              <a:solidFill>
                <a:srgbClr val="00B050"/>
              </a:solidFill>
            </a:endParaRPr>
          </a:p>
          <a:p>
            <a:pPr>
              <a:buFontTx/>
              <a:buChar char="-"/>
            </a:pPr>
            <a:endParaRPr lang="es-AR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1471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err="1"/>
              <a:t>This</a:t>
            </a:r>
            <a:r>
              <a:rPr lang="es-AR" b="1" dirty="0"/>
              <a:t> verbal tense </a:t>
            </a:r>
            <a:r>
              <a:rPr lang="es-AR" b="1" dirty="0" err="1"/>
              <a:t>is</a:t>
            </a:r>
            <a:r>
              <a:rPr lang="es-AR" b="1" dirty="0"/>
              <a:t> </a:t>
            </a:r>
            <a:r>
              <a:rPr lang="es-AR" b="1" dirty="0" err="1"/>
              <a:t>used</a:t>
            </a:r>
            <a:r>
              <a:rPr lang="es-AR" b="1" dirty="0"/>
              <a:t> </a:t>
            </a:r>
            <a:r>
              <a:rPr lang="es-AR" b="1" dirty="0" err="1"/>
              <a:t>with</a:t>
            </a:r>
            <a:r>
              <a:rPr lang="es-AR" b="1" dirty="0"/>
              <a:t> </a:t>
            </a:r>
            <a:r>
              <a:rPr lang="es-AR" b="1" dirty="0" err="1"/>
              <a:t>frequency</a:t>
            </a:r>
            <a:r>
              <a:rPr lang="es-AR" b="1" dirty="0"/>
              <a:t> </a:t>
            </a:r>
            <a:r>
              <a:rPr lang="es-AR" b="1" dirty="0" err="1"/>
              <a:t>adverbs</a:t>
            </a:r>
            <a:r>
              <a:rPr lang="es-AR" b="1" dirty="0"/>
              <a:t> and adverbial </a:t>
            </a:r>
            <a:r>
              <a:rPr lang="es-AR" b="1" dirty="0" err="1"/>
              <a:t>phrases</a:t>
            </a:r>
            <a:r>
              <a:rPr lang="es-AR" b="1" dirty="0"/>
              <a:t>.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AR" dirty="0" err="1"/>
              <a:t>Always</a:t>
            </a:r>
            <a:r>
              <a:rPr lang="es-AR" dirty="0"/>
              <a:t>: siempre</a:t>
            </a:r>
          </a:p>
          <a:p>
            <a:r>
              <a:rPr lang="es-AR" dirty="0" err="1"/>
              <a:t>Never</a:t>
            </a:r>
            <a:r>
              <a:rPr lang="es-AR" dirty="0"/>
              <a:t>: nunca</a:t>
            </a:r>
          </a:p>
          <a:p>
            <a:r>
              <a:rPr lang="es-AR" dirty="0" err="1"/>
              <a:t>Rarely</a:t>
            </a:r>
            <a:r>
              <a:rPr lang="es-AR" dirty="0"/>
              <a:t>: rara vez</a:t>
            </a:r>
          </a:p>
          <a:p>
            <a:r>
              <a:rPr lang="es-AR" dirty="0" err="1"/>
              <a:t>Often</a:t>
            </a:r>
            <a:r>
              <a:rPr lang="es-AR" dirty="0"/>
              <a:t>: </a:t>
            </a:r>
            <a:r>
              <a:rPr lang="es-AR"/>
              <a:t>a menudo</a:t>
            </a:r>
            <a:endParaRPr lang="es-AR" dirty="0"/>
          </a:p>
          <a:p>
            <a:r>
              <a:rPr lang="es-AR" dirty="0" err="1"/>
              <a:t>Occasionally</a:t>
            </a:r>
            <a:r>
              <a:rPr lang="es-AR" dirty="0"/>
              <a:t>: ocasionalmente</a:t>
            </a:r>
          </a:p>
          <a:p>
            <a:r>
              <a:rPr lang="es-AR" dirty="0" err="1"/>
              <a:t>Sometimes</a:t>
            </a:r>
            <a:r>
              <a:rPr lang="es-AR" dirty="0"/>
              <a:t>: a veces</a:t>
            </a:r>
          </a:p>
          <a:p>
            <a:r>
              <a:rPr lang="es-AR" dirty="0" err="1"/>
              <a:t>Usually</a:t>
            </a:r>
            <a:r>
              <a:rPr lang="es-AR" dirty="0"/>
              <a:t>: usualmente</a:t>
            </a:r>
          </a:p>
          <a:p>
            <a:r>
              <a:rPr lang="es-AR" dirty="0" err="1"/>
              <a:t>Everyday</a:t>
            </a:r>
            <a:r>
              <a:rPr lang="es-AR" dirty="0"/>
              <a:t>: todos los días.</a:t>
            </a:r>
          </a:p>
          <a:p>
            <a:r>
              <a:rPr lang="es-AR" dirty="0" err="1"/>
              <a:t>Every</a:t>
            </a:r>
            <a:r>
              <a:rPr lang="es-AR" dirty="0"/>
              <a:t> </a:t>
            </a:r>
            <a:r>
              <a:rPr lang="es-AR" dirty="0" err="1"/>
              <a:t>week</a:t>
            </a:r>
            <a:r>
              <a:rPr lang="es-AR" dirty="0"/>
              <a:t>/</a:t>
            </a:r>
            <a:r>
              <a:rPr lang="es-AR" dirty="0" err="1"/>
              <a:t>month</a:t>
            </a:r>
            <a:r>
              <a:rPr lang="es-AR" dirty="0"/>
              <a:t>/</a:t>
            </a:r>
            <a:r>
              <a:rPr lang="es-AR" dirty="0" err="1"/>
              <a:t>year</a:t>
            </a:r>
            <a:r>
              <a:rPr lang="es-AR" dirty="0"/>
              <a:t>/</a:t>
            </a:r>
            <a:r>
              <a:rPr lang="es-AR" dirty="0" err="1"/>
              <a:t>Sunday</a:t>
            </a:r>
            <a:r>
              <a:rPr lang="es-AR" dirty="0"/>
              <a:t>, etc.: todas las semanas/meses/años, etc.</a:t>
            </a:r>
          </a:p>
          <a:p>
            <a:r>
              <a:rPr lang="es-AR" dirty="0"/>
              <a:t>Once a </a:t>
            </a:r>
            <a:r>
              <a:rPr lang="es-AR" dirty="0" err="1"/>
              <a:t>week</a:t>
            </a:r>
            <a:r>
              <a:rPr lang="es-AR" dirty="0"/>
              <a:t>/</a:t>
            </a:r>
            <a:r>
              <a:rPr lang="es-AR" dirty="0" err="1"/>
              <a:t>month</a:t>
            </a:r>
            <a:r>
              <a:rPr lang="es-AR" dirty="0"/>
              <a:t>/</a:t>
            </a:r>
            <a:r>
              <a:rPr lang="es-AR" dirty="0" err="1"/>
              <a:t>year</a:t>
            </a:r>
            <a:r>
              <a:rPr lang="es-AR" dirty="0"/>
              <a:t>: una vez a la semana/mes/año.</a:t>
            </a:r>
          </a:p>
          <a:p>
            <a:r>
              <a:rPr lang="es-AR" dirty="0"/>
              <a:t>At </a:t>
            </a:r>
            <a:r>
              <a:rPr lang="es-AR" dirty="0" err="1"/>
              <a:t>weekends</a:t>
            </a:r>
            <a:r>
              <a:rPr lang="es-AR" dirty="0"/>
              <a:t>: los fines de semana.</a:t>
            </a:r>
          </a:p>
          <a:p>
            <a:r>
              <a:rPr lang="es-AR" dirty="0"/>
              <a:t>In Summer/Winter/</a:t>
            </a:r>
            <a:r>
              <a:rPr lang="es-AR" dirty="0" err="1"/>
              <a:t>Autumn</a:t>
            </a:r>
            <a:r>
              <a:rPr lang="es-AR" dirty="0"/>
              <a:t>/Spring: en verano/invierno/otoño/primavera.</a:t>
            </a:r>
          </a:p>
        </p:txBody>
      </p:sp>
    </p:spTree>
    <p:extLst>
      <p:ext uri="{BB962C8B-B14F-4D97-AF65-F5344CB8AC3E}">
        <p14:creationId xmlns:p14="http://schemas.microsoft.com/office/powerpoint/2010/main" val="35214633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559</Words>
  <Application>Microsoft Office PowerPoint</Application>
  <PresentationFormat>Panorámica</PresentationFormat>
  <Paragraphs>63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de Office</vt:lpstr>
      <vt:lpstr>PRESENT SIMPLE</vt:lpstr>
      <vt:lpstr>We use the Present Simple tense to talk about: </vt:lpstr>
      <vt:lpstr>NEGATIVE FORM</vt:lpstr>
      <vt:lpstr>INTERROGATIVE FORM</vt:lpstr>
      <vt:lpstr>SPELLING RULES (he-she-it)</vt:lpstr>
      <vt:lpstr>Presentación de PowerPoint</vt:lpstr>
      <vt:lpstr>This verbal tense is used with frequency adverbs and adverbial phrases.</vt:lpstr>
    </vt:vector>
  </TitlesOfParts>
  <Company>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 SIMPLE</dc:title>
  <dc:creator>Cristina Liliana</dc:creator>
  <cp:lastModifiedBy>Cristina Liliana</cp:lastModifiedBy>
  <cp:revision>16</cp:revision>
  <dcterms:created xsi:type="dcterms:W3CDTF">2021-04-22T15:27:20Z</dcterms:created>
  <dcterms:modified xsi:type="dcterms:W3CDTF">2021-04-22T22:35:10Z</dcterms:modified>
</cp:coreProperties>
</file>