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8" r:id="rId11"/>
  </p:sldIdLst>
  <p:sldSz cx="18288000" cy="10287000"/>
  <p:notesSz cx="6858000" cy="9144000"/>
  <p:embeddedFontLst>
    <p:embeddedFont>
      <p:font typeface="Helvetica World" panose="020B0604020202020204" charset="-128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economia/ingresospublicos/sistematributario/aportesycontribucion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72755" y="0"/>
            <a:ext cx="6915245" cy="10287000"/>
            <a:chOff x="0" y="0"/>
            <a:chExt cx="922032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1316" r="33896"/>
            <a:stretch>
              <a:fillRect/>
            </a:stretch>
          </p:blipFill>
          <p:spPr>
            <a:xfrm>
              <a:off x="0" y="0"/>
              <a:ext cx="9220326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-128225" y="7895130"/>
            <a:ext cx="1152827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3607777" y="4529738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000A">
                <a:alpha val="56863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2649" y="1319708"/>
            <a:ext cx="10559408" cy="518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57"/>
              </a:lnSpc>
            </a:pPr>
            <a:r>
              <a:rPr lang="en-US" sz="8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APORTES Y CONTRIBUCIONES A LA SEGURIDAD SOCIAL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68415-C183-9031-37B4-1254311A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8C8DBBE-A7D3-5182-8989-8227DB99BB6A}"/>
              </a:ext>
            </a:extLst>
          </p:cNvPr>
          <p:cNvSpPr txBox="1"/>
          <p:nvPr/>
        </p:nvSpPr>
        <p:spPr>
          <a:xfrm>
            <a:off x="600451" y="6996630"/>
            <a:ext cx="13561485" cy="183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n-US" sz="32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DIRECCIÓN, ADMINISTRACIÓN DE SOCIEDADES COMERCIALES OCIVILES, REGULARES O IRREGULARES, Y SOCIOS DE SOCIEDADES DE CUALQUIER TIPO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6B50FFF-3324-402E-1375-AC23175CA95A}"/>
              </a:ext>
            </a:extLst>
          </p:cNvPr>
          <p:cNvGrpSpPr/>
          <p:nvPr/>
        </p:nvGrpSpPr>
        <p:grpSpPr>
          <a:xfrm>
            <a:off x="10730255" y="2144550"/>
            <a:ext cx="1996661" cy="1996661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937C1F-127C-19D2-0142-3446E19CCE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000A">
                <a:alpha val="56863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B971FDB-E247-B803-76F3-93785FB7F19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5B49214-9534-F1F6-FD30-38673683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5" y="950158"/>
            <a:ext cx="13561485" cy="576765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4734961-C872-E6A3-0EB6-545D59C0A9F9}"/>
              </a:ext>
            </a:extLst>
          </p:cNvPr>
          <p:cNvSpPr txBox="1"/>
          <p:nvPr/>
        </p:nvSpPr>
        <p:spPr>
          <a:xfrm>
            <a:off x="14161936" y="1781698"/>
            <a:ext cx="3869949" cy="4344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n-US" sz="32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ACTIVIDADES NO INCLUIDAS EN EL PUNTO ANTERIOR, QUE CONSTITUYAN LOCACIONES O PRESTACIONES DE SERVICIO</a:t>
            </a:r>
          </a:p>
        </p:txBody>
      </p:sp>
    </p:spTree>
    <p:extLst>
      <p:ext uri="{BB962C8B-B14F-4D97-AF65-F5344CB8AC3E}">
        <p14:creationId xmlns:p14="http://schemas.microsoft.com/office/powerpoint/2010/main" val="36883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593DF-D491-6ED1-435B-8A992C32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83" y="0"/>
            <a:ext cx="12219434" cy="948689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05E3A91-4E5B-08DD-6449-FE2BF2D83ACF}"/>
              </a:ext>
            </a:extLst>
          </p:cNvPr>
          <p:cNvSpPr txBox="1"/>
          <p:nvPr/>
        </p:nvSpPr>
        <p:spPr>
          <a:xfrm>
            <a:off x="990600" y="9486899"/>
            <a:ext cx="17297400" cy="1186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s-AR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https://www.argentina.gob.ar/economia/ingresospublicos/sistematributario/aportesycontribuciones</a:t>
            </a:r>
            <a:r>
              <a:rPr lang="es-AR" sz="3200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F4E88-2169-62B5-B768-30149251E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EAFB2057-4C34-61CC-C8D8-0637E96CD094}"/>
              </a:ext>
            </a:extLst>
          </p:cNvPr>
          <p:cNvGrpSpPr/>
          <p:nvPr/>
        </p:nvGrpSpPr>
        <p:grpSpPr>
          <a:xfrm>
            <a:off x="15059580" y="0"/>
            <a:ext cx="3228420" cy="10287000"/>
            <a:chOff x="0" y="0"/>
            <a:chExt cx="4304560" cy="13716000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CA8271F3-070A-2EF2-2CF5-81A566427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6301" r="32789"/>
            <a:stretch>
              <a:fillRect/>
            </a:stretch>
          </p:blipFill>
          <p:spPr>
            <a:xfrm>
              <a:off x="0" y="0"/>
              <a:ext cx="4304560" cy="13716000"/>
            </a:xfrm>
            <a:prstGeom prst="rect">
              <a:avLst/>
            </a:prstGeom>
          </p:spPr>
        </p:pic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F254F72D-A0F5-8F21-C089-0B5C1DBDD625}"/>
              </a:ext>
            </a:extLst>
          </p:cNvPr>
          <p:cNvSpPr/>
          <p:nvPr/>
        </p:nvSpPr>
        <p:spPr>
          <a:xfrm>
            <a:off x="-128225" y="8236836"/>
            <a:ext cx="1518780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8B23257-6D58-3258-E734-4EB8D16C1F40}"/>
              </a:ext>
            </a:extLst>
          </p:cNvPr>
          <p:cNvSpPr txBox="1"/>
          <p:nvPr/>
        </p:nvSpPr>
        <p:spPr>
          <a:xfrm>
            <a:off x="431868" y="509047"/>
            <a:ext cx="1357297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s-ES" sz="4126" b="1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TRABAJADORES EN RELACIÓN DE DEPENDENCIA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5A3860D-EF7E-AA83-01F1-256A8051A27C}"/>
              </a:ext>
            </a:extLst>
          </p:cNvPr>
          <p:cNvSpPr txBox="1"/>
          <p:nvPr/>
        </p:nvSpPr>
        <p:spPr>
          <a:xfrm>
            <a:off x="413126" y="1158129"/>
            <a:ext cx="12173266" cy="305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LEY GENERAL DE CONTRATO DE TRABAJO 20744/76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LEY  24241/93 (SIPA)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LEY 27742/24 – LEY DE MODERNIZACIÓN LABORAL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SUJETO A LOS CONVENIOS COLECTIVOS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726496F-E716-84EA-635C-B57875B81F4B}"/>
              </a:ext>
            </a:extLst>
          </p:cNvPr>
          <p:cNvSpPr txBox="1"/>
          <p:nvPr/>
        </p:nvSpPr>
        <p:spPr>
          <a:xfrm>
            <a:off x="588988" y="8535503"/>
            <a:ext cx="13753378" cy="1186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s-ES" sz="3399" u="sng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 AMBOS CASOS, LOS APORTES Y CONTRIBUCIONES SE REALIZAN A TRAVÉS DEL F 931 ARCA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A52CF5D-3266-1E2D-7DE2-947A8AAA52D2}"/>
              </a:ext>
            </a:extLst>
          </p:cNvPr>
          <p:cNvSpPr txBox="1"/>
          <p:nvPr/>
        </p:nvSpPr>
        <p:spPr>
          <a:xfrm>
            <a:off x="413126" y="5164205"/>
            <a:ext cx="1357297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s-ES" sz="4126" b="1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TRABAJADORES RURALES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2482B05-1ACF-0CB2-7A6B-15C3D90AB9A9}"/>
              </a:ext>
            </a:extLst>
          </p:cNvPr>
          <p:cNvSpPr txBox="1"/>
          <p:nvPr/>
        </p:nvSpPr>
        <p:spPr>
          <a:xfrm>
            <a:off x="431868" y="5912984"/>
            <a:ext cx="12173266" cy="14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LEY 26727/11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SIN CONVENIO COLECTIVO</a:t>
            </a:r>
          </a:p>
        </p:txBody>
      </p:sp>
    </p:spTree>
    <p:extLst>
      <p:ext uri="{BB962C8B-B14F-4D97-AF65-F5344CB8AC3E}">
        <p14:creationId xmlns:p14="http://schemas.microsoft.com/office/powerpoint/2010/main" val="11820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15851114" y="-1241275"/>
            <a:ext cx="0" cy="1152827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4249400" y="0"/>
            <a:ext cx="6915245" cy="10287000"/>
            <a:chOff x="0" y="0"/>
            <a:chExt cx="9220326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41700" r="13512"/>
            <a:stretch>
              <a:fillRect/>
            </a:stretch>
          </p:blipFill>
          <p:spPr>
            <a:xfrm>
              <a:off x="0" y="0"/>
              <a:ext cx="9220326" cy="13716000"/>
            </a:xfrm>
            <a:prstGeom prst="rect">
              <a:avLst/>
            </a:prstGeom>
          </p:spPr>
        </p:pic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47B27994-BB43-B333-6C93-BED8D4B03616}"/>
              </a:ext>
            </a:extLst>
          </p:cNvPr>
          <p:cNvSpPr txBox="1"/>
          <p:nvPr/>
        </p:nvSpPr>
        <p:spPr>
          <a:xfrm>
            <a:off x="431868" y="509047"/>
            <a:ext cx="1357297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s-ES" sz="4126" b="1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TRABAJADORES RURALES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106DA5B-DB29-B090-7306-FA61898ECBCB}"/>
              </a:ext>
            </a:extLst>
          </p:cNvPr>
          <p:cNvSpPr txBox="1"/>
          <p:nvPr/>
        </p:nvSpPr>
        <p:spPr>
          <a:xfrm>
            <a:off x="228600" y="2315803"/>
            <a:ext cx="13572975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s-E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RENATRE: Registro Nacional de Trabajadores Rurales y Empleadores. Libreta del trabajador rural. Seguro de desempleo.</a:t>
            </a:r>
          </a:p>
          <a:p>
            <a:pPr algn="l">
              <a:lnSpc>
                <a:spcPts val="4869"/>
              </a:lnSpc>
            </a:pPr>
            <a:endParaRPr lang="es-ES" sz="4126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4869"/>
              </a:lnSpc>
            </a:pPr>
            <a:r>
              <a:rPr lang="es-E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UATRE: SINDICATO (opcional afiliarse)</a:t>
            </a:r>
          </a:p>
          <a:p>
            <a:pPr algn="l">
              <a:lnSpc>
                <a:spcPts val="4869"/>
              </a:lnSpc>
            </a:pPr>
            <a:endParaRPr lang="es-ES" sz="4126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4869"/>
              </a:lnSpc>
            </a:pPr>
            <a:r>
              <a:rPr lang="es-E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OSPRERA: OBRA SOCIAL (una vez al año el empleado puede optar pasarse a alguna otra obra social o prepaga a través de clave fiscal)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059580" y="0"/>
            <a:ext cx="3228420" cy="10287000"/>
            <a:chOff x="0" y="0"/>
            <a:chExt cx="430456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46301" r="32789"/>
            <a:stretch>
              <a:fillRect/>
            </a:stretch>
          </p:blipFill>
          <p:spPr>
            <a:xfrm>
              <a:off x="0" y="0"/>
              <a:ext cx="4304560" cy="13716000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-128225" y="8236836"/>
            <a:ext cx="1518780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588988" y="8360774"/>
            <a:ext cx="13753378" cy="1186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759"/>
              </a:lnSpc>
              <a:buFont typeface="Wingdings" panose="05000000000000000000" pitchFamily="2" charset="2"/>
              <a:buChar char="v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MÁS CUOTAS SINDICALES (TOPE DEL 2% SUSPENDIDO)</a:t>
            </a:r>
          </a:p>
          <a:p>
            <a:pPr marL="457200" indent="-457200" algn="l">
              <a:lnSpc>
                <a:spcPts val="4759"/>
              </a:lnSpc>
              <a:buFont typeface="Wingdings" panose="05000000000000000000" pitchFamily="2" charset="2"/>
              <a:buChar char="v"/>
            </a:pPr>
            <a:r>
              <a:rPr lang="es-E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MÁS SEGURO DE VIDA OBLIGATORIO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E52C1B4-399B-EB6B-5A0C-BE0AB6A1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1"/>
            <a:ext cx="14262378" cy="6909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00" y="9029700"/>
            <a:ext cx="18288000" cy="3494591"/>
            <a:chOff x="0" y="0"/>
            <a:chExt cx="24384000" cy="46594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668" b="35668"/>
            <a:stretch>
              <a:fillRect/>
            </a:stretch>
          </p:blipFill>
          <p:spPr>
            <a:xfrm>
              <a:off x="0" y="0"/>
              <a:ext cx="24384000" cy="4659454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135279" y="1700613"/>
            <a:ext cx="16017442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s-E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REGIMEN DE MODERNIZACIÓN LABORAL (LEY 27742/24)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00" y="2647862"/>
            <a:ext cx="17792700" cy="5405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PERÍODO DE PRUEBA: 6 A 8 MESES (SUSPENDIDO)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ELIMINACIÓN DEL PREAVISO EN PERÍODO DE PRUEBA (SUSPENDIDO)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FLEXIBILIZACIÓN DE LOS PERÍODOS DE VACACIONES EN NO MENOS DE UNA SEMANA Y DURANTE TODO EL AÑO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BANCO DE HORAS PARA EVITAR PAGAR HORAS EXTRAS, SIEMPRE DE COMÚN ACUERDO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0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FONDO DE CESE LABORAL (SUSPENDIDO): REEMPLAZA A LA INDEMNIZACIÓN POR DESPIDO</a:t>
            </a:r>
            <a:endParaRPr lang="en-US" sz="3000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A67D85-C661-4707-74ED-771765A0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1908"/>
            <a:ext cx="18288000" cy="3493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4024" y="589621"/>
            <a:ext cx="14715976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n-U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TRABAJADORES DE CASAS PARTICULARES/DOMÉSTICO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270" y="1576666"/>
            <a:ext cx="7507742" cy="53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2"/>
              </a:lnSpc>
            </a:pPr>
            <a:r>
              <a:rPr lang="en-US" sz="3201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LEY 26844/13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730255" y="2144550"/>
            <a:ext cx="1996661" cy="19966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000A">
                <a:alpha val="56863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33B9977-F451-A3F2-6966-9A26F25B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63966"/>
            <a:ext cx="12787805" cy="7061363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111EE96-8A83-5D6C-4CA3-47B0403980BC}"/>
              </a:ext>
            </a:extLst>
          </p:cNvPr>
          <p:cNvSpPr txBox="1"/>
          <p:nvPr/>
        </p:nvSpPr>
        <p:spPr>
          <a:xfrm>
            <a:off x="524024" y="8718922"/>
            <a:ext cx="15925800" cy="111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2"/>
              </a:lnSpc>
            </a:pPr>
            <a:r>
              <a:rPr lang="es-ES" sz="3201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DESDE ARCA SE LIQUIDA EL SUELDO Y LOS APORTES DE LOS EMPLEADOS DOMÉSTICOS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58050C-1192-A9D9-9B34-5F931648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468"/>
            <a:ext cx="13563600" cy="100120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C4396D-1C26-68D8-4E1D-0DCBA1FA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522" y="3162300"/>
            <a:ext cx="11952155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4025" y="419100"/>
            <a:ext cx="803300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n-US" sz="4126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TRABAJADORES AUTÓNOMOS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132" y="1175556"/>
            <a:ext cx="16687796" cy="1090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s-ES" sz="32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 Bold"/>
              </a:rPr>
              <a:t>LEY 24241/93</a:t>
            </a:r>
          </a:p>
          <a:p>
            <a:pPr algn="l">
              <a:lnSpc>
                <a:spcPts val="4435"/>
              </a:lnSpc>
            </a:pPr>
            <a:r>
              <a:rPr lang="es-ES" sz="32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 Bold"/>
              </a:rPr>
              <a:t>LEY 27742/24 (TRABAJADOR INDEPENDIENTE CON HASTA 3 COLABORADORES)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132" y="2990739"/>
            <a:ext cx="17328308" cy="3421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s-ES" sz="36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Los trabajadores autónomos son personas que realizan una actividad económica habitual, personal y directa a título lucrativo sin contrato de trabajo. Incluye empresarios individuales, profesionales, socios de sociedades, directores/gerentes, y familiares colaboradores que superan los límites del monotributo o deciden tributar en el régimen general de AFIP/ARCA</a:t>
            </a:r>
          </a:p>
          <a:p>
            <a:pPr algn="r">
              <a:lnSpc>
                <a:spcPts val="4482"/>
              </a:lnSpc>
            </a:pPr>
            <a:endParaRPr lang="en-US" sz="3201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08919" y="9201150"/>
            <a:ext cx="2132524" cy="4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7"/>
              </a:lnSpc>
            </a:pPr>
            <a:r>
              <a:rPr lang="en-US" sz="279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Alba Castro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17907000" y="-1062737"/>
            <a:ext cx="0" cy="1152827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204A08-8E38-0F32-88BD-DA8FE8517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588"/>
            <a:ext cx="18288000" cy="2496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346</Words>
  <Application>Microsoft Office PowerPoint</Application>
  <PresentationFormat>Personalizado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Helvetica World</vt:lpstr>
      <vt:lpstr>Wingdings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Gestión de Recursos Humanos corporativo rojo blanco</dc:title>
  <cp:lastModifiedBy>gino ignacio fabbro</cp:lastModifiedBy>
  <cp:revision>2</cp:revision>
  <dcterms:created xsi:type="dcterms:W3CDTF">2006-08-16T00:00:00Z</dcterms:created>
  <dcterms:modified xsi:type="dcterms:W3CDTF">2026-04-09T01:47:47Z</dcterms:modified>
  <dc:identifier>DAHGUeSXO1s</dc:identifier>
</cp:coreProperties>
</file>