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6858000" cx="12192000"/>
  <p:notesSz cx="6858000" cy="9144000"/>
  <p:embeddedFontLst>
    <p:embeddedFont>
      <p:font typeface="Lexend ExtraBold"/>
      <p:bold r:id="rId46"/>
    </p:embeddedFont>
    <p:embeddedFont>
      <p:font typeface="Poppins"/>
      <p:regular r:id="rId47"/>
      <p:bold r:id="rId48"/>
      <p:italic r:id="rId49"/>
      <p:boldItalic r:id="rId50"/>
    </p:embeddedFont>
    <p:embeddedFont>
      <p:font typeface="Lato"/>
      <p:regular r:id="rId51"/>
      <p:bold r:id="rId52"/>
      <p:italic r:id="rId53"/>
      <p:boldItalic r:id="rId54"/>
    </p:embeddedFont>
    <p:embeddedFont>
      <p:font typeface="Montserrat"/>
      <p:bold r:id="rId55"/>
      <p:boldItalic r:id="rId56"/>
    </p:embeddedFont>
    <p:embeddedFont>
      <p:font typeface="Open Sans SemiBold"/>
      <p:regular r:id="rId57"/>
      <p:bold r:id="rId58"/>
      <p:italic r:id="rId59"/>
      <p:boldItalic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6F3966-AF6C-4D34-9BB7-D37EEF857976}">
  <a:tblStyle styleId="{5D6F3966-AF6C-4D34-9BB7-D37EEF8579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LexendExtraBold-bold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oppins-bold.fntdata"/><Relationship Id="rId47" Type="http://schemas.openxmlformats.org/officeDocument/2006/relationships/font" Target="fonts/Poppins-regular.fntdata"/><Relationship Id="rId49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14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SemiBold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regular.fntdata"/><Relationship Id="rId50" Type="http://schemas.openxmlformats.org/officeDocument/2006/relationships/font" Target="fonts/Poppins-boldItalic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5.xml"/><Relationship Id="rId55" Type="http://schemas.openxmlformats.org/officeDocument/2006/relationships/font" Target="fonts/Montserrat-bold.fntdata"/><Relationship Id="rId10" Type="http://schemas.openxmlformats.org/officeDocument/2006/relationships/slide" Target="slides/slide4.xml"/><Relationship Id="rId54" Type="http://schemas.openxmlformats.org/officeDocument/2006/relationships/font" Target="fonts/Lato-boldItalic.fntdata"/><Relationship Id="rId13" Type="http://schemas.openxmlformats.org/officeDocument/2006/relationships/slide" Target="slides/slide7.xml"/><Relationship Id="rId57" Type="http://schemas.openxmlformats.org/officeDocument/2006/relationships/font" Target="fonts/OpenSansSemiBold-regular.fntdata"/><Relationship Id="rId12" Type="http://schemas.openxmlformats.org/officeDocument/2006/relationships/slide" Target="slides/slide6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59" Type="http://schemas.openxmlformats.org/officeDocument/2006/relationships/font" Target="fonts/OpenSansSemiBold-italic.fntdata"/><Relationship Id="rId14" Type="http://schemas.openxmlformats.org/officeDocument/2006/relationships/slide" Target="slides/slide8.xml"/><Relationship Id="rId58" Type="http://schemas.openxmlformats.org/officeDocument/2006/relationships/font" Target="fonts/OpenSansSemiBo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9aa31274e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9aa31274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f84cbc4bd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df84cbc4bd_1_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f84cbc4b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df84cbc4bd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aa31274e8_0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9aa31274e8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df84cbc4bd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df84cbc4bd_1_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f84cbc4bd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df84cbc4bd_1_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f84cbc4bd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df84cbc4bd_1_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f84cbc4bd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df84cbc4bd_1_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df84cbc4bd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df84cbc4bd_1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9aa31274e8_0_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9aa31274e8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df84cbc4bd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df84cbc4bd_1_1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a8b09217a3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a8b09217a3_2_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a8b09217a3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3a8b09217a3_2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a8b09217a3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3a8b09217a3_2_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a8b09217a3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3a8b09217a3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a8bcf75359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a8bcf7535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a8b09217a3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3a8b09217a3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a8b09217a3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3a8b09217a3_2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8bcf75359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a8bcf75359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a8bcf75359_0_7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a8bcf75359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a8b09217a3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3a8b09217a3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a8bcf75359_0_1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a8bcf75359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e493252b60_3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3e493252b60_3_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e493252b60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3e493252b60_3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e493252b60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3e493252b60_3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e493252b60_3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3e493252b60_3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e493252b60_3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g3e493252b60_3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e493252b60_3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3e493252b60_3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c23674fb5_2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dc23674fb5_2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42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g9yTUZ6I9E8" TargetMode="External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41.png"/><Relationship Id="rId6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png"/><Relationship Id="rId4" Type="http://schemas.openxmlformats.org/officeDocument/2006/relationships/image" Target="../media/image37.png"/><Relationship Id="rId5" Type="http://schemas.openxmlformats.org/officeDocument/2006/relationships/image" Target="../media/image60.png"/><Relationship Id="rId6" Type="http://schemas.openxmlformats.org/officeDocument/2006/relationships/image" Target="../media/image52.png"/><Relationship Id="rId7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5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image" Target="../media/image64.png"/><Relationship Id="rId5" Type="http://schemas.openxmlformats.org/officeDocument/2006/relationships/image" Target="../media/image6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Relationship Id="rId4" Type="http://schemas.openxmlformats.org/officeDocument/2006/relationships/image" Target="../media/image57.png"/><Relationship Id="rId10" Type="http://schemas.openxmlformats.org/officeDocument/2006/relationships/image" Target="../media/image63.png"/><Relationship Id="rId9" Type="http://schemas.openxmlformats.org/officeDocument/2006/relationships/image" Target="../media/image75.png"/><Relationship Id="rId5" Type="http://schemas.openxmlformats.org/officeDocument/2006/relationships/image" Target="../media/image65.png"/><Relationship Id="rId6" Type="http://schemas.openxmlformats.org/officeDocument/2006/relationships/image" Target="../media/image53.png"/><Relationship Id="rId7" Type="http://schemas.openxmlformats.org/officeDocument/2006/relationships/image" Target="../media/image58.png"/><Relationship Id="rId8" Type="http://schemas.openxmlformats.org/officeDocument/2006/relationships/image" Target="../media/image6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Relationship Id="rId4" Type="http://schemas.openxmlformats.org/officeDocument/2006/relationships/image" Target="../media/image66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7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604900" y="2895630"/>
            <a:ext cx="1120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Gestión del Recurso Humano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089750" y="630075"/>
            <a:ext cx="3147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CFCFC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UNIDAD IV</a:t>
            </a:r>
            <a:endParaRPr sz="3200">
              <a:solidFill>
                <a:srgbClr val="FCFCFC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7" name="Google Shape;2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8" name="Google Shape;2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52575"/>
            <a:ext cx="10668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952500" y="571500"/>
            <a:ext cx="11001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EFECTIVIDAD DE LA GESTIÓN</a:t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762000" y="571500"/>
            <a:ext cx="76200" cy="600075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762000" y="5672137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La inversión en información y capacitación reduce sistemáticamente la siniestralidad.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6" name="Google Shape;2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762000" y="571500"/>
            <a:ext cx="10668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— Principio de Gestión del Factor Humano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1333500" y="2605087"/>
            <a:ext cx="9525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300" u="none" cap="none" strike="noStrike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rPr>
              <a:t> "La seguridad no es algo que se le hace a las personas, es algo que se hace con las personas." 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762000" y="3976687"/>
            <a:ext cx="10668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— Principio de Gestión del Factor Humano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762000" y="2224087"/>
            <a:ext cx="45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000" u="none" cap="none" strike="noStrike">
                <a:solidFill>
                  <a:srgbClr val="FF6B00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762000" y="571500"/>
            <a:ext cx="10668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PLANEACIÓN DE RECURSOS HUMANOS</a:t>
            </a:r>
            <a:endParaRPr b="1" sz="3150">
              <a:solidFill>
                <a:srgbClr val="1E3A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8" name="Google Shape;278;p24"/>
          <p:cNvGrpSpPr/>
          <p:nvPr/>
        </p:nvGrpSpPr>
        <p:grpSpPr>
          <a:xfrm>
            <a:off x="762000" y="1333500"/>
            <a:ext cx="10668000" cy="1714500"/>
            <a:chOff x="762000" y="1333500"/>
            <a:chExt cx="10668000" cy="1714500"/>
          </a:xfrm>
        </p:grpSpPr>
        <p:sp>
          <p:nvSpPr>
            <p:cNvPr id="279" name="Google Shape;279;p24"/>
            <p:cNvSpPr/>
            <p:nvPr/>
          </p:nvSpPr>
          <p:spPr>
            <a:xfrm>
              <a:off x="762000" y="1333500"/>
              <a:ext cx="10668000" cy="1714500"/>
            </a:xfrm>
            <a:prstGeom prst="roundRect">
              <a:avLst>
                <a:gd fmla="val 8333" name="adj"/>
              </a:avLst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1047750" y="1524000"/>
              <a:ext cx="100965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E3A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Definición Estratégica</a:t>
              </a:r>
              <a:endParaRPr b="1" sz="240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475569"/>
                  </a:solidFill>
                  <a:latin typeface="Open Sans"/>
                  <a:ea typeface="Open Sans"/>
                  <a:cs typeface="Open Sans"/>
                  <a:sym typeface="Open Sans"/>
                </a:rPr>
                <a:t>Proceso mediante el cual las organizaciones evalúan los recursos humanos actuales, prevén las necesidades futuras, identifican las carencias y elaboran un plan para cubrirlas.</a:t>
              </a:r>
              <a:endParaRPr b="0" sz="1600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1" name="Google Shape;281;p24"/>
          <p:cNvGrpSpPr/>
          <p:nvPr/>
        </p:nvGrpSpPr>
        <p:grpSpPr>
          <a:xfrm>
            <a:off x="762000" y="3238500"/>
            <a:ext cx="10668000" cy="1428900"/>
            <a:chOff x="762000" y="3238500"/>
            <a:chExt cx="10668000" cy="1428900"/>
          </a:xfrm>
        </p:grpSpPr>
        <p:sp>
          <p:nvSpPr>
            <p:cNvPr id="282" name="Google Shape;282;p24"/>
            <p:cNvSpPr/>
            <p:nvPr/>
          </p:nvSpPr>
          <p:spPr>
            <a:xfrm>
              <a:off x="762000" y="3238500"/>
              <a:ext cx="3429000" cy="14289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857250" y="3333750"/>
              <a:ext cx="32385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analytics</a:t>
              </a:r>
              <a:endParaRPr sz="36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33415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Evaluación de Recursos Actuales</a:t>
              </a:r>
              <a:endParaRPr b="0" sz="1300">
                <a:solidFill>
                  <a:srgbClr val="334155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4381500" y="3238500"/>
              <a:ext cx="3429000" cy="14289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4476750" y="3333750"/>
              <a:ext cx="32385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36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33415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Previsión de Necesidades Futuras</a:t>
              </a:r>
              <a:endParaRPr b="0" sz="1300">
                <a:solidFill>
                  <a:srgbClr val="334155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8001000" y="3238500"/>
              <a:ext cx="3429000" cy="14289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4"/>
            <p:cNvSpPr txBox="1"/>
            <p:nvPr/>
          </p:nvSpPr>
          <p:spPr>
            <a:xfrm>
              <a:off x="8096250" y="3333750"/>
              <a:ext cx="32385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assignment_turned_in</a:t>
              </a:r>
              <a:endParaRPr sz="36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334155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Ejecución del Plan de Acción</a:t>
              </a:r>
              <a:endParaRPr b="0" sz="1300">
                <a:solidFill>
                  <a:srgbClr val="334155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288" name="Google Shape;288;p24"/>
          <p:cNvGrpSpPr/>
          <p:nvPr/>
        </p:nvGrpSpPr>
        <p:grpSpPr>
          <a:xfrm>
            <a:off x="762000" y="4857750"/>
            <a:ext cx="10668000" cy="1714500"/>
            <a:chOff x="762000" y="4857750"/>
            <a:chExt cx="10668000" cy="1714500"/>
          </a:xfrm>
        </p:grpSpPr>
        <p:sp>
          <p:nvSpPr>
            <p:cNvPr id="289" name="Google Shape;289;p24"/>
            <p:cNvSpPr/>
            <p:nvPr/>
          </p:nvSpPr>
          <p:spPr>
            <a:xfrm>
              <a:off x="762000" y="4857750"/>
              <a:ext cx="10668000" cy="1714500"/>
            </a:xfrm>
            <a:prstGeom prst="roundRect">
              <a:avLst>
                <a:gd fmla="val 8333" name="adj"/>
              </a:avLst>
            </a:prstGeom>
            <a:solidFill>
              <a:srgbClr val="1E3A8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1047750" y="5000625"/>
              <a:ext cx="10096500" cy="14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Elementos del Análisis de Puestos</a:t>
              </a:r>
              <a:endParaRPr b="1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F59E0B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Identificación:</a:t>
              </a:r>
              <a:r>
                <a:rPr lang="en-US" sz="1050">
                  <a:solidFill>
                    <a:srgbClr val="E2E8F0"/>
                  </a:solidFill>
                  <a:latin typeface="Open Sans"/>
                  <a:ea typeface="Open Sans"/>
                  <a:cs typeface="Open Sans"/>
                  <a:sym typeface="Open Sans"/>
                </a:rPr>
                <a:t> Nombre del puesto, Posición jerárquica, Supervisor inmediato, Subordinados directos.</a:t>
              </a:r>
              <a:endParaRPr sz="105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F59E0B"/>
                  </a:solidFill>
                  <a:latin typeface="Open Sans"/>
                  <a:ea typeface="Open Sans"/>
                  <a:cs typeface="Open Sans"/>
                  <a:sym typeface="Open Sans"/>
                </a:rPr>
                <a:t>Contenido:</a:t>
              </a:r>
              <a:r>
                <a:rPr lang="en-US" sz="1050">
                  <a:solidFill>
                    <a:srgbClr val="E2E8F0"/>
                  </a:solidFill>
                  <a:latin typeface="Open Sans"/>
                  <a:ea typeface="Open Sans"/>
                  <a:cs typeface="Open Sans"/>
                  <a:sym typeface="Open Sans"/>
                </a:rPr>
                <a:t> Objetivos, Funciones y actividades, Responsabilidades, Relación con otras áreas.</a:t>
              </a:r>
              <a:endParaRPr sz="105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F59E0B"/>
                  </a:solidFill>
                  <a:latin typeface="Open Sans"/>
                  <a:ea typeface="Open Sans"/>
                  <a:cs typeface="Open Sans"/>
                  <a:sym typeface="Open Sans"/>
                </a:rPr>
                <a:t>Requerimientos:</a:t>
              </a:r>
              <a:r>
                <a:rPr lang="en-US" sz="1050">
                  <a:solidFill>
                    <a:srgbClr val="E2E8F0"/>
                  </a:solidFill>
                  <a:latin typeface="Open Sans"/>
                  <a:ea typeface="Open Sans"/>
                  <a:cs typeface="Open Sans"/>
                  <a:sym typeface="Open Sans"/>
                </a:rPr>
                <a:t> Formación requerida, Experiencia requerida, Rango salarial, Condiciones específicas.</a:t>
              </a:r>
              <a:endParaRPr sz="105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5" name="Google Shape;2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6" name="Google Shape;2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38375"/>
            <a:ext cx="3492549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7" name="Google Shape;29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238375"/>
            <a:ext cx="3492549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8" name="Google Shape;29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238375"/>
            <a:ext cx="3492549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/>
        </p:nvSpPr>
        <p:spPr>
          <a:xfrm>
            <a:off x="857250" y="328612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Descripción</a:t>
            </a: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857250" y="3800475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Define </a:t>
            </a: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hace el ocupante, </a:t>
            </a: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lo hace y </a:t>
            </a: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por qué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lo hace (tareas y responsabilidades).</a:t>
            </a:r>
            <a:endParaRPr/>
          </a:p>
        </p:txBody>
      </p:sp>
      <p:sp>
        <p:nvSpPr>
          <p:cNvPr id="301" name="Google Shape;301;p25"/>
          <p:cNvSpPr txBox="1"/>
          <p:nvPr/>
        </p:nvSpPr>
        <p:spPr>
          <a:xfrm>
            <a:off x="4635549" y="328612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Especificación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4635549" y="3800475"/>
            <a:ext cx="292104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Requisitos mentales, físicos, responsabilidades implícitas y condiciones de trabajo necesarias.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8413849" y="328612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Propósito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8413849" y="3800475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Sirve como base para el reclutamiento, la capacitación y la escala salarial justa.</a:t>
            </a:r>
            <a:endParaRPr/>
          </a:p>
        </p:txBody>
      </p:sp>
      <p:pic>
        <p:nvPicPr>
          <p:cNvPr descr="image.png" id="305" name="Google Shape;30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50" y="2647950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6" name="Google Shape;30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35549" y="264795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7" name="Google Shape;30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13849" y="26479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ANÁLISIS Y DESCRIPCIÓN DE PUESTOS</a:t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6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 txBox="1"/>
          <p:nvPr/>
        </p:nvSpPr>
        <p:spPr>
          <a:xfrm>
            <a:off x="762000" y="571500"/>
            <a:ext cx="10668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RECLUTAMIENTO Y SELECCIÓN</a:t>
            </a:r>
            <a:endParaRPr b="1" sz="3150">
              <a:solidFill>
                <a:srgbClr val="1E3A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7" name="Google Shape;317;p26"/>
          <p:cNvGrpSpPr/>
          <p:nvPr/>
        </p:nvGrpSpPr>
        <p:grpSpPr>
          <a:xfrm>
            <a:off x="571500" y="1333500"/>
            <a:ext cx="11049000" cy="1143000"/>
            <a:chOff x="571500" y="1333500"/>
            <a:chExt cx="11049000" cy="1143000"/>
          </a:xfrm>
        </p:grpSpPr>
        <p:sp>
          <p:nvSpPr>
            <p:cNvPr id="318" name="Google Shape;318;p26"/>
            <p:cNvSpPr/>
            <p:nvPr/>
          </p:nvSpPr>
          <p:spPr>
            <a:xfrm>
              <a:off x="571500" y="1333500"/>
              <a:ext cx="11049000" cy="1143000"/>
            </a:xfrm>
            <a:prstGeom prst="roundRect">
              <a:avLst>
                <a:gd fmla="val 12500" name="adj"/>
              </a:avLst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857250" y="1333500"/>
              <a:ext cx="10477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3415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Arte de Atraer Talento</a:t>
              </a:r>
              <a:endParaRPr b="1" sz="200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4755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 de identificar e interesar a candidatos capacitados para llenar las vacantes de la organización.</a:t>
              </a:r>
              <a:endParaRPr b="0" sz="1600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0" name="Google Shape;320;p26"/>
          <p:cNvGrpSpPr/>
          <p:nvPr/>
        </p:nvGrpSpPr>
        <p:grpSpPr>
          <a:xfrm>
            <a:off x="571500" y="2667000"/>
            <a:ext cx="3429000" cy="3810000"/>
            <a:chOff x="571500" y="2667000"/>
            <a:chExt cx="3429000" cy="3810000"/>
          </a:xfrm>
        </p:grpSpPr>
        <p:sp>
          <p:nvSpPr>
            <p:cNvPr id="321" name="Google Shape;321;p26"/>
            <p:cNvSpPr/>
            <p:nvPr/>
          </p:nvSpPr>
          <p:spPr>
            <a:xfrm>
              <a:off x="571500" y="2667000"/>
              <a:ext cx="3429000" cy="3810000"/>
            </a:xfrm>
            <a:prstGeom prst="roundRect">
              <a:avLst>
                <a:gd fmla="val 4166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 txBox="1"/>
            <p:nvPr/>
          </p:nvSpPr>
          <p:spPr>
            <a:xfrm>
              <a:off x="571500" y="2857500"/>
              <a:ext cx="3429000" cy="34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person_search</a:t>
              </a:r>
              <a:endParaRPr sz="48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1E3A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Reclutamiento</a:t>
              </a:r>
              <a:endParaRPr b="1" sz="210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Identificación de candidatos internos y externos.</a:t>
              </a:r>
              <a:endParaRPr b="0" sz="1400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3" name="Google Shape;323;p26"/>
          <p:cNvGrpSpPr/>
          <p:nvPr/>
        </p:nvGrpSpPr>
        <p:grpSpPr>
          <a:xfrm>
            <a:off x="4381500" y="2667000"/>
            <a:ext cx="3429000" cy="3810000"/>
            <a:chOff x="4381500" y="2667000"/>
            <a:chExt cx="3429000" cy="3810000"/>
          </a:xfrm>
        </p:grpSpPr>
        <p:sp>
          <p:nvSpPr>
            <p:cNvPr id="324" name="Google Shape;324;p26"/>
            <p:cNvSpPr/>
            <p:nvPr/>
          </p:nvSpPr>
          <p:spPr>
            <a:xfrm>
              <a:off x="4381500" y="2667000"/>
              <a:ext cx="3429000" cy="3810000"/>
            </a:xfrm>
            <a:prstGeom prst="roundRect">
              <a:avLst>
                <a:gd fmla="val 4166" name="adj"/>
              </a:avLst>
            </a:prstGeom>
            <a:solidFill>
              <a:srgbClr val="F8FAFC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6"/>
            <p:cNvSpPr txBox="1"/>
            <p:nvPr/>
          </p:nvSpPr>
          <p:spPr>
            <a:xfrm>
              <a:off x="4381500" y="2857500"/>
              <a:ext cx="3429000" cy="34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filter_alt</a:t>
              </a:r>
              <a:endParaRPr sz="48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1E3A8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Selección</a:t>
              </a:r>
              <a:endParaRPr b="1" sz="2100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Open Sans"/>
                  <a:ea typeface="Open Sans"/>
                  <a:cs typeface="Open Sans"/>
                  <a:sym typeface="Open Sans"/>
                </a:rPr>
                <a:t>Proceso de filtrado basado en aptitudes, competencias y valores.</a:t>
              </a:r>
              <a:endParaRPr b="0" sz="1400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6" name="Google Shape;326;p26"/>
          <p:cNvGrpSpPr/>
          <p:nvPr/>
        </p:nvGrpSpPr>
        <p:grpSpPr>
          <a:xfrm>
            <a:off x="8191500" y="2667000"/>
            <a:ext cx="3429000" cy="3810000"/>
            <a:chOff x="8191500" y="2667000"/>
            <a:chExt cx="3429000" cy="3810000"/>
          </a:xfrm>
        </p:grpSpPr>
        <p:sp>
          <p:nvSpPr>
            <p:cNvPr id="327" name="Google Shape;327;p26"/>
            <p:cNvSpPr/>
            <p:nvPr/>
          </p:nvSpPr>
          <p:spPr>
            <a:xfrm>
              <a:off x="8191500" y="2667000"/>
              <a:ext cx="3429000" cy="3810000"/>
            </a:xfrm>
            <a:prstGeom prst="roundRect">
              <a:avLst>
                <a:gd fmla="val 4166" name="adj"/>
              </a:avLst>
            </a:prstGeom>
            <a:solidFill>
              <a:srgbClr val="1E3A8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8191500" y="2857500"/>
              <a:ext cx="3429000" cy="34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59E0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handshake</a:t>
              </a:r>
              <a:endParaRPr sz="4800">
                <a:solidFill>
                  <a:srgbClr val="F59E0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Onboarding</a:t>
              </a:r>
              <a:endParaRPr b="1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E2E8F0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Integración del nuevo colaborador a la cultura organizacional.</a:t>
              </a:r>
              <a:endParaRPr b="0" sz="140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empresa que hace las cosas diferentes, la experiencia de Heineken." id="333" name="Google Shape;333;p27" title="Fabrica de experiencias - Heineken selección de personal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550" y="21722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38" name="Google Shape;3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571500" y="248126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Proceso para determinar el valor relativo de cada puesto dentro de la organización.</a:t>
            </a:r>
            <a:endParaRPr/>
          </a:p>
        </p:txBody>
      </p:sp>
      <p:graphicFrame>
        <p:nvGraphicFramePr>
          <p:cNvPr id="340" name="Google Shape;340;p28"/>
          <p:cNvGraphicFramePr/>
          <p:nvPr/>
        </p:nvGraphicFramePr>
        <p:xfrm>
          <a:off x="571500" y="31670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{5D6F3966-AF6C-4D34-9BB7-D37EEF857976}</a:tableStyleId>
              </a:tblPr>
              <a:tblGrid>
                <a:gridCol w="1820475"/>
                <a:gridCol w="5913675"/>
                <a:gridCol w="3314850"/>
              </a:tblGrid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Método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Descripción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Aplicación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Jerarquización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Ordena los puestos de mayor a menor valor global.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Empresas pequeñas.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Graduación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Clasifica puestos en categorías predefinidas.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Sector público.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Puntos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Asigna valores numéricos a factores (esfuerzo, habilidad).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Empresas grandes/complejas.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1" name="Google Shape;341;p28"/>
          <p:cNvSpPr/>
          <p:nvPr/>
        </p:nvSpPr>
        <p:spPr>
          <a:xfrm>
            <a:off x="571500" y="4305300"/>
            <a:ext cx="18204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2391965" y="4305300"/>
            <a:ext cx="59136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8305651" y="4305300"/>
            <a:ext cx="331484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8"/>
          <p:cNvSpPr/>
          <p:nvPr/>
        </p:nvSpPr>
        <p:spPr>
          <a:xfrm>
            <a:off x="571500" y="4867275"/>
            <a:ext cx="18204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2391965" y="4867275"/>
            <a:ext cx="59136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8"/>
          <p:cNvSpPr/>
          <p:nvPr/>
        </p:nvSpPr>
        <p:spPr>
          <a:xfrm>
            <a:off x="8305651" y="4867275"/>
            <a:ext cx="331484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571500" y="5429250"/>
            <a:ext cx="182046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8"/>
          <p:cNvSpPr/>
          <p:nvPr/>
        </p:nvSpPr>
        <p:spPr>
          <a:xfrm>
            <a:off x="2391965" y="5429250"/>
            <a:ext cx="59136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8"/>
          <p:cNvSpPr/>
          <p:nvPr/>
        </p:nvSpPr>
        <p:spPr>
          <a:xfrm>
            <a:off x="8305651" y="5429250"/>
            <a:ext cx="331484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TAREAS Y PUESTOS</a:t>
            </a:r>
            <a:endParaRPr/>
          </a:p>
        </p:txBody>
      </p:sp>
      <p:sp>
        <p:nvSpPr>
          <p:cNvPr id="351" name="Google Shape;351;p28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3A8A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56" name="Google Shape;3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295275" y="2984152"/>
            <a:ext cx="11601450" cy="67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Desempeño</a:t>
            </a: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5619750" y="3940373"/>
            <a:ext cx="952500" cy="381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9"/>
          <p:cNvSpPr txBox="1"/>
          <p:nvPr/>
        </p:nvSpPr>
        <p:spPr>
          <a:xfrm>
            <a:off x="2657475" y="4264223"/>
            <a:ext cx="6877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"Medición de la aptitud, competencia y eficiencia en un periodo determinado".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64" name="Google Shape;3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 txBox="1"/>
          <p:nvPr/>
        </p:nvSpPr>
        <p:spPr>
          <a:xfrm>
            <a:off x="571500" y="2728912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¿Qué buscamos?</a:t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6381750" y="2728912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Competencias a Evaluar</a:t>
            </a:r>
            <a:endParaRPr/>
          </a:p>
        </p:txBody>
      </p:sp>
      <p:sp>
        <p:nvSpPr>
          <p:cNvPr id="367" name="Google Shape;367;p30"/>
          <p:cNvSpPr txBox="1"/>
          <p:nvPr/>
        </p:nvSpPr>
        <p:spPr>
          <a:xfrm>
            <a:off x="952500" y="320516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Identificar fortalezas y áreas de mejora.</a:t>
            </a:r>
            <a:endParaRPr/>
          </a:p>
        </p:txBody>
      </p:sp>
      <p:sp>
        <p:nvSpPr>
          <p:cNvPr id="368" name="Google Shape;368;p30"/>
          <p:cNvSpPr txBox="1"/>
          <p:nvPr/>
        </p:nvSpPr>
        <p:spPr>
          <a:xfrm>
            <a:off x="952500" y="365283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Establecer metas claras y alcanzables.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952500" y="410051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Proporcionar retroalimentación efectiva.</a:t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952500" y="454818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Facilitar el desarrollo profesional.</a:t>
            </a:r>
            <a:endParaRPr/>
          </a:p>
        </p:txBody>
      </p:sp>
      <p:sp>
        <p:nvSpPr>
          <p:cNvPr id="371" name="Google Shape;371;p30"/>
          <p:cNvSpPr txBox="1"/>
          <p:nvPr/>
        </p:nvSpPr>
        <p:spPr>
          <a:xfrm>
            <a:off x="6762750" y="320516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Creatividad e innovación / Adaptabilidad.</a:t>
            </a:r>
            <a:endParaRPr/>
          </a:p>
        </p:txBody>
      </p:sp>
      <p:sp>
        <p:nvSpPr>
          <p:cNvPr id="372" name="Google Shape;372;p30"/>
          <p:cNvSpPr txBox="1"/>
          <p:nvPr/>
        </p:nvSpPr>
        <p:spPr>
          <a:xfrm>
            <a:off x="6762750" y="365283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Comunicación efectiva y responsabilidad.</a:t>
            </a:r>
            <a:endParaRPr/>
          </a:p>
        </p:txBody>
      </p:sp>
      <p:sp>
        <p:nvSpPr>
          <p:cNvPr id="373" name="Google Shape;373;p30"/>
          <p:cNvSpPr txBox="1"/>
          <p:nvPr/>
        </p:nvSpPr>
        <p:spPr>
          <a:xfrm>
            <a:off x="6762750" y="410051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Resolución de problemas y trabajo en equipo.</a:t>
            </a:r>
            <a:endParaRPr/>
          </a:p>
        </p:txBody>
      </p:sp>
      <p:sp>
        <p:nvSpPr>
          <p:cNvPr id="374" name="Google Shape;374;p30"/>
          <p:cNvSpPr txBox="1"/>
          <p:nvPr/>
        </p:nvSpPr>
        <p:spPr>
          <a:xfrm>
            <a:off x="6762750" y="454818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Calidad del trabajo y logros alcanzados.</a:t>
            </a:r>
            <a:endParaRPr/>
          </a:p>
        </p:txBody>
      </p:sp>
      <p:pic>
        <p:nvPicPr>
          <p:cNvPr descr="image.png" id="375" name="Google Shape;37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24802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6" name="Google Shape;37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6957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7" name="Google Shape;37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1433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8" name="Google Shape;37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5910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9" name="Google Shape;37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248025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0" name="Google Shape;38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695700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1" name="Google Shape;38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143375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2" name="Google Shape;38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591050"/>
            <a:ext cx="2190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0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OBJETIVOS Y COMPETENCIAS</a:t>
            </a: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89" name="Google Shape;3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0" name="Google Shape;39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076325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1" name="Google Shape;39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1076325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2" name="Google Shape;39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1076325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3" name="Google Shape;39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010025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4" name="Google Shape;39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4010025"/>
            <a:ext cx="3492549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95" name="Google Shape;39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4010025"/>
            <a:ext cx="3492549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1"/>
          <p:cNvSpPr txBox="1"/>
          <p:nvPr/>
        </p:nvSpPr>
        <p:spPr>
          <a:xfrm>
            <a:off x="857250" y="14097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97" name="Google Shape;397;p31"/>
          <p:cNvSpPr txBox="1"/>
          <p:nvPr/>
        </p:nvSpPr>
        <p:spPr>
          <a:xfrm>
            <a:off x="857250" y="21240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Definición</a:t>
            </a:r>
            <a:endParaRPr/>
          </a:p>
        </p:txBody>
      </p:sp>
      <p:sp>
        <p:nvSpPr>
          <p:cNvPr id="398" name="Google Shape;398;p31"/>
          <p:cNvSpPr txBox="1"/>
          <p:nvPr/>
        </p:nvSpPr>
        <p:spPr>
          <a:xfrm>
            <a:off x="857250" y="26384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Establecer los objetivos claros de la evaluación.</a:t>
            </a:r>
            <a:endParaRPr/>
          </a:p>
        </p:txBody>
      </p:sp>
      <p:sp>
        <p:nvSpPr>
          <p:cNvPr id="399" name="Google Shape;399;p31"/>
          <p:cNvSpPr txBox="1"/>
          <p:nvPr/>
        </p:nvSpPr>
        <p:spPr>
          <a:xfrm>
            <a:off x="4635549" y="14097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00" name="Google Shape;400;p31"/>
          <p:cNvSpPr txBox="1"/>
          <p:nvPr/>
        </p:nvSpPr>
        <p:spPr>
          <a:xfrm>
            <a:off x="4635549" y="21240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Método</a:t>
            </a:r>
            <a:endParaRPr/>
          </a:p>
        </p:txBody>
      </p:sp>
      <p:sp>
        <p:nvSpPr>
          <p:cNvPr id="401" name="Google Shape;401;p31"/>
          <p:cNvSpPr txBox="1"/>
          <p:nvPr/>
        </p:nvSpPr>
        <p:spPr>
          <a:xfrm>
            <a:off x="4635549" y="26384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Escoger el método (360°, por objetivos, etc.).</a:t>
            </a:r>
            <a:endParaRPr/>
          </a:p>
        </p:txBody>
      </p:sp>
      <p:sp>
        <p:nvSpPr>
          <p:cNvPr id="402" name="Google Shape;402;p31"/>
          <p:cNvSpPr txBox="1"/>
          <p:nvPr/>
        </p:nvSpPr>
        <p:spPr>
          <a:xfrm>
            <a:off x="8413849" y="14097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03" name="Google Shape;403;p31"/>
          <p:cNvSpPr txBox="1"/>
          <p:nvPr/>
        </p:nvSpPr>
        <p:spPr>
          <a:xfrm>
            <a:off x="8413849" y="21240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Programa</a:t>
            </a:r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8413849" y="26384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Diseñar el cronograma y herramientas.</a:t>
            </a:r>
            <a:endParaRPr/>
          </a:p>
        </p:txBody>
      </p:sp>
      <p:sp>
        <p:nvSpPr>
          <p:cNvPr id="405" name="Google Shape;405;p31"/>
          <p:cNvSpPr txBox="1"/>
          <p:nvPr/>
        </p:nvSpPr>
        <p:spPr>
          <a:xfrm>
            <a:off x="857250" y="43434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406" name="Google Shape;406;p31"/>
          <p:cNvSpPr txBox="1"/>
          <p:nvPr/>
        </p:nvSpPr>
        <p:spPr>
          <a:xfrm>
            <a:off x="857250" y="50577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Aplicación</a:t>
            </a:r>
            <a:endParaRPr/>
          </a:p>
        </p:txBody>
      </p:sp>
      <p:sp>
        <p:nvSpPr>
          <p:cNvPr id="407" name="Google Shape;407;p31"/>
          <p:cNvSpPr txBox="1"/>
          <p:nvPr/>
        </p:nvSpPr>
        <p:spPr>
          <a:xfrm>
            <a:off x="857250" y="55721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Ejecución de la evaluación con los colaboradores.</a:t>
            </a:r>
            <a:endParaRPr/>
          </a:p>
        </p:txBody>
      </p:sp>
      <p:sp>
        <p:nvSpPr>
          <p:cNvPr id="408" name="Google Shape;408;p31"/>
          <p:cNvSpPr txBox="1"/>
          <p:nvPr/>
        </p:nvSpPr>
        <p:spPr>
          <a:xfrm>
            <a:off x="4635549" y="43434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409" name="Google Shape;409;p31"/>
          <p:cNvSpPr txBox="1"/>
          <p:nvPr/>
        </p:nvSpPr>
        <p:spPr>
          <a:xfrm>
            <a:off x="4635549" y="50577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Análisis</a:t>
            </a:r>
            <a:endParaRPr/>
          </a:p>
        </p:txBody>
      </p:sp>
      <p:sp>
        <p:nvSpPr>
          <p:cNvPr id="410" name="Google Shape;410;p31"/>
          <p:cNvSpPr txBox="1"/>
          <p:nvPr/>
        </p:nvSpPr>
        <p:spPr>
          <a:xfrm>
            <a:off x="4635549" y="55721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Obtención y estudio profundo de los resultados.</a:t>
            </a:r>
            <a:endParaRPr/>
          </a:p>
        </p:txBody>
      </p:sp>
      <p:sp>
        <p:nvSpPr>
          <p:cNvPr id="411" name="Google Shape;411;p31"/>
          <p:cNvSpPr txBox="1"/>
          <p:nvPr/>
        </p:nvSpPr>
        <p:spPr>
          <a:xfrm>
            <a:off x="8413849" y="4343400"/>
            <a:ext cx="292104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59E0B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412" name="Google Shape;412;p31"/>
          <p:cNvSpPr txBox="1"/>
          <p:nvPr/>
        </p:nvSpPr>
        <p:spPr>
          <a:xfrm>
            <a:off x="8413849" y="5057775"/>
            <a:ext cx="30671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Estrategia</a:t>
            </a:r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8413849" y="5572125"/>
            <a:ext cx="29210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Crear planes de mejora y desarrollo continuo.</a:t>
            </a:r>
            <a:endParaRPr/>
          </a:p>
        </p:txBody>
      </p:sp>
      <p:sp>
        <p:nvSpPr>
          <p:cNvPr id="414" name="Google Shape;414;p31"/>
          <p:cNvSpPr txBox="1"/>
          <p:nvPr/>
        </p:nvSpPr>
        <p:spPr>
          <a:xfrm>
            <a:off x="762000" y="200025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6 PASOS PARA UNA EVALUACIÓN EXITOSA</a:t>
            </a: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571500" y="200025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3180635" y="2166937"/>
            <a:ext cx="5830728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El Factor Humano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524500" y="3357562"/>
            <a:ext cx="1143000" cy="5715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286000" y="3890962"/>
            <a:ext cx="762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Comprender a la persona dentro de la organización como el eje central de la prevención de riesgos y la productividad.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20" name="Google Shape;4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1" name="Google Shape;42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96215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2"/>
          <p:cNvSpPr txBox="1"/>
          <p:nvPr/>
        </p:nvSpPr>
        <p:spPr>
          <a:xfrm>
            <a:off x="571500" y="1962150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Modelos de Retroalimentación</a:t>
            </a:r>
            <a:endParaRPr/>
          </a:p>
        </p:txBody>
      </p:sp>
      <p:pic>
        <p:nvPicPr>
          <p:cNvPr descr="image.png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96215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2"/>
          <p:cNvSpPr txBox="1"/>
          <p:nvPr/>
        </p:nvSpPr>
        <p:spPr>
          <a:xfrm>
            <a:off x="952500" y="2438400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90°: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Realizada por el jefe inmediato.</a:t>
            </a:r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952500" y="288607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180°: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Jefe y pares del mismo nivel.</a:t>
            </a:r>
            <a:endParaRPr/>
          </a:p>
        </p:txBody>
      </p:sp>
      <p:sp>
        <p:nvSpPr>
          <p:cNvPr id="426" name="Google Shape;426;p32"/>
          <p:cNvSpPr txBox="1"/>
          <p:nvPr/>
        </p:nvSpPr>
        <p:spPr>
          <a:xfrm>
            <a:off x="952500" y="3333750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360°: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Jefe, pares, subordinados y clientes.</a:t>
            </a:r>
            <a:endParaRPr/>
          </a:p>
        </p:txBody>
      </p:sp>
      <p:sp>
        <p:nvSpPr>
          <p:cNvPr id="427" name="Google Shape;427;p32"/>
          <p:cNvSpPr txBox="1"/>
          <p:nvPr/>
        </p:nvSpPr>
        <p:spPr>
          <a:xfrm>
            <a:off x="952500" y="37814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Por Objetivos (MBO):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Basado en metas cuantificables.</a:t>
            </a:r>
            <a:endParaRPr/>
          </a:p>
        </p:txBody>
      </p:sp>
      <p:pic>
        <p:nvPicPr>
          <p:cNvPr descr="image.png" id="428" name="Google Shape;42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481262"/>
            <a:ext cx="238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9" name="Google Shape;42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292893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0" name="Google Shape;43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337661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1" name="Google Shape;431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3824287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2"/>
          <p:cNvSpPr txBox="1"/>
          <p:nvPr/>
        </p:nvSpPr>
        <p:spPr>
          <a:xfrm>
            <a:off x="762000" y="5715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MÉTODOS Y ENFOQUES</a:t>
            </a: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571500" y="571500"/>
            <a:ext cx="76200" cy="4953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50" y="0"/>
            <a:ext cx="10075075" cy="692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43" name="Google Shape;4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4"/>
          <p:cNvSpPr txBox="1"/>
          <p:nvPr/>
        </p:nvSpPr>
        <p:spPr>
          <a:xfrm>
            <a:off x="762000" y="1214437"/>
            <a:ext cx="5000625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3A8A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POTENCIAL</a:t>
            </a:r>
            <a:endParaRPr/>
          </a:p>
        </p:txBody>
      </p:sp>
      <p:sp>
        <p:nvSpPr>
          <p:cNvPr id="445" name="Google Shape;445;p34"/>
          <p:cNvSpPr/>
          <p:nvPr/>
        </p:nvSpPr>
        <p:spPr>
          <a:xfrm>
            <a:off x="571500" y="1214437"/>
            <a:ext cx="76200" cy="990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 txBox="1"/>
          <p:nvPr/>
        </p:nvSpPr>
        <p:spPr>
          <a:xfrm>
            <a:off x="571500" y="2586037"/>
            <a:ext cx="52006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Mirando hacia el Futuro</a:t>
            </a:r>
            <a:endParaRPr/>
          </a:p>
        </p:txBody>
      </p:sp>
      <p:sp>
        <p:nvSpPr>
          <p:cNvPr id="447" name="Google Shape;447;p34"/>
          <p:cNvSpPr txBox="1"/>
          <p:nvPr/>
        </p:nvSpPr>
        <p:spPr>
          <a:xfrm>
            <a:off x="571500" y="3243262"/>
            <a:ext cx="4953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A diferencia del desempeño (pasado/presente), la evaluación de potencial mide la </a:t>
            </a:r>
            <a:r>
              <a:rPr b="1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capacidad de crecimiento</a:t>
            </a: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 y disposición de un colaborador para asumir mayores responsabilidades.</a:t>
            </a:r>
            <a:endParaRPr/>
          </a:p>
        </p:txBody>
      </p:sp>
      <p:sp>
        <p:nvSpPr>
          <p:cNvPr id="448" name="Google Shape;448;p34"/>
          <p:cNvSpPr txBox="1"/>
          <p:nvPr/>
        </p:nvSpPr>
        <p:spPr>
          <a:xfrm>
            <a:off x="571500" y="4843462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Es vital para los planes de sucesión y la retención de "High Potentials" (HiPos) dentro de la organización.</a:t>
            </a:r>
            <a:endParaRPr/>
          </a:p>
        </p:txBody>
      </p:sp>
      <p:pic>
        <p:nvPicPr>
          <p:cNvPr descr="image.png" id="449" name="Google Shape;44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54" name="Google Shape;4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55" name="Google Shape;4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5"/>
          <p:cNvSpPr/>
          <p:nvPr/>
        </p:nvSpPr>
        <p:spPr>
          <a:xfrm>
            <a:off x="5524500" y="2646015"/>
            <a:ext cx="1143000" cy="5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3952875" y="4131915"/>
            <a:ext cx="42862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F2F1"/>
                </a:solidFill>
                <a:latin typeface="Lato"/>
                <a:ea typeface="Lato"/>
                <a:cs typeface="Lato"/>
                <a:sym typeface="Lato"/>
              </a:rPr>
              <a:t>Definición, Costos e Indicadores de Gestión</a:t>
            </a:r>
            <a:endParaRPr/>
          </a:p>
        </p:txBody>
      </p:sp>
      <p:sp>
        <p:nvSpPr>
          <p:cNvPr id="458" name="Google Shape;458;p35"/>
          <p:cNvSpPr txBox="1"/>
          <p:nvPr/>
        </p:nvSpPr>
        <p:spPr>
          <a:xfrm>
            <a:off x="1780460" y="2988915"/>
            <a:ext cx="86310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C107"/>
                </a:solidFill>
                <a:latin typeface="Poppins"/>
                <a:ea typeface="Poppins"/>
                <a:cs typeface="Poppins"/>
                <a:sym typeface="Poppins"/>
              </a:rPr>
              <a:t>Rotación de Personal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63" name="Google Shape;46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6"/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6"/>
          <p:cNvSpPr txBox="1"/>
          <p:nvPr/>
        </p:nvSpPr>
        <p:spPr>
          <a:xfrm>
            <a:off x="762000" y="476250"/>
            <a:ext cx="85725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Impacto de la Rotación</a:t>
            </a:r>
            <a:endParaRPr b="1" sz="3600">
              <a:solidFill>
                <a:srgbClr val="2632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571500" y="476250"/>
            <a:ext cx="76200" cy="57150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6"/>
          <p:cNvSpPr txBox="1"/>
          <p:nvPr/>
        </p:nvSpPr>
        <p:spPr>
          <a:xfrm>
            <a:off x="762000" y="1095375"/>
            <a:ext cx="11049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Representa el porcentaje de colaboradores que deja la organización en un periodo determinado.</a:t>
            </a:r>
            <a:endParaRPr b="0" sz="1600">
              <a:solidFill>
                <a:srgbClr val="455A64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68" name="Google Shape;468;p36"/>
          <p:cNvGrpSpPr/>
          <p:nvPr/>
        </p:nvGrpSpPr>
        <p:grpSpPr>
          <a:xfrm>
            <a:off x="571500" y="1905000"/>
            <a:ext cx="3429000" cy="2476500"/>
            <a:chOff x="571500" y="1905000"/>
            <a:chExt cx="3429000" cy="2476500"/>
          </a:xfrm>
        </p:grpSpPr>
        <p:sp>
          <p:nvSpPr>
            <p:cNvPr id="469" name="Google Shape;469;p36"/>
            <p:cNvSpPr/>
            <p:nvPr/>
          </p:nvSpPr>
          <p:spPr>
            <a:xfrm>
              <a:off x="571500" y="1905000"/>
              <a:ext cx="3429000" cy="2476500"/>
            </a:xfrm>
            <a:prstGeom prst="roundRect">
              <a:avLst>
                <a:gd fmla="val 5769" name="adj"/>
              </a:avLst>
            </a:prstGeom>
            <a:solidFill>
              <a:srgbClr val="FFFFFF"/>
            </a:solidFill>
            <a:ln cap="flat" cmpd="sng" w="19050">
              <a:solidFill>
                <a:srgbClr val="ECEF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1952625" y="2047875"/>
              <a:ext cx="666900" cy="666900"/>
            </a:xfrm>
            <a:prstGeom prst="ellipse">
              <a:avLst/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 txBox="1"/>
            <p:nvPr/>
          </p:nvSpPr>
          <p:spPr>
            <a:xfrm>
              <a:off x="762000" y="2237486"/>
              <a:ext cx="3048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480">
                  <a:solidFill>
                    <a:srgbClr val="FFC10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schedule</a:t>
              </a:r>
              <a:endParaRPr b="0" sz="2480">
                <a:solidFill>
                  <a:srgbClr val="FFC107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72" name="Google Shape;472;p36"/>
            <p:cNvSpPr txBox="1"/>
            <p:nvPr/>
          </p:nvSpPr>
          <p:spPr>
            <a:xfrm>
              <a:off x="762000" y="2809875"/>
              <a:ext cx="30480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695C"/>
                  </a:solidFill>
                  <a:latin typeface="Poppins"/>
                  <a:ea typeface="Poppins"/>
                  <a:cs typeface="Poppins"/>
                  <a:sym typeface="Poppins"/>
                </a:rPr>
                <a:t>Proyectos</a:t>
              </a:r>
              <a:endParaRPr b="1" sz="1800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Atraso significativo en el cumplimiento de cronogramas y entregables.</a:t>
              </a:r>
              <a:endParaRPr b="0" sz="13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3" name="Google Shape;473;p36"/>
          <p:cNvGrpSpPr/>
          <p:nvPr/>
        </p:nvGrpSpPr>
        <p:grpSpPr>
          <a:xfrm>
            <a:off x="4381500" y="1905000"/>
            <a:ext cx="3429000" cy="2476500"/>
            <a:chOff x="4381500" y="1905000"/>
            <a:chExt cx="3429000" cy="2476500"/>
          </a:xfrm>
        </p:grpSpPr>
        <p:sp>
          <p:nvSpPr>
            <p:cNvPr id="474" name="Google Shape;474;p36"/>
            <p:cNvSpPr/>
            <p:nvPr/>
          </p:nvSpPr>
          <p:spPr>
            <a:xfrm>
              <a:off x="4381500" y="1905000"/>
              <a:ext cx="3429000" cy="2476500"/>
            </a:xfrm>
            <a:prstGeom prst="roundRect">
              <a:avLst>
                <a:gd fmla="val 5769" name="adj"/>
              </a:avLst>
            </a:prstGeom>
            <a:solidFill>
              <a:srgbClr val="FFFFFF"/>
            </a:solidFill>
            <a:ln cap="flat" cmpd="sng" w="19050">
              <a:solidFill>
                <a:srgbClr val="ECEF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5762625" y="2047875"/>
              <a:ext cx="666900" cy="666900"/>
            </a:xfrm>
            <a:prstGeom prst="ellipse">
              <a:avLst/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 txBox="1"/>
            <p:nvPr/>
          </p:nvSpPr>
          <p:spPr>
            <a:xfrm>
              <a:off x="4572000" y="2237486"/>
              <a:ext cx="3048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480">
                  <a:solidFill>
                    <a:srgbClr val="FFC10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trending_down</a:t>
              </a:r>
              <a:endParaRPr b="0" sz="2480">
                <a:solidFill>
                  <a:srgbClr val="FFC107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77" name="Google Shape;477;p36"/>
            <p:cNvSpPr txBox="1"/>
            <p:nvPr/>
          </p:nvSpPr>
          <p:spPr>
            <a:xfrm>
              <a:off x="4572000" y="2809875"/>
              <a:ext cx="30480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695C"/>
                  </a:solidFill>
                  <a:latin typeface="Poppins"/>
                  <a:ea typeface="Poppins"/>
                  <a:cs typeface="Poppins"/>
                  <a:sym typeface="Poppins"/>
                </a:rPr>
                <a:t>Productividad</a:t>
              </a:r>
              <a:endParaRPr b="1" sz="1800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Reducción del ritmo operativo debido a la pérdida de curva de aprendizaje.</a:t>
              </a:r>
              <a:endParaRPr b="0" sz="13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8" name="Google Shape;478;p36"/>
          <p:cNvGrpSpPr/>
          <p:nvPr/>
        </p:nvGrpSpPr>
        <p:grpSpPr>
          <a:xfrm>
            <a:off x="8191500" y="1905000"/>
            <a:ext cx="3429000" cy="2476500"/>
            <a:chOff x="8191500" y="1905000"/>
            <a:chExt cx="3429000" cy="2476500"/>
          </a:xfrm>
        </p:grpSpPr>
        <p:sp>
          <p:nvSpPr>
            <p:cNvPr id="479" name="Google Shape;479;p36"/>
            <p:cNvSpPr/>
            <p:nvPr/>
          </p:nvSpPr>
          <p:spPr>
            <a:xfrm>
              <a:off x="8191500" y="1905000"/>
              <a:ext cx="3429000" cy="2476500"/>
            </a:xfrm>
            <a:prstGeom prst="roundRect">
              <a:avLst>
                <a:gd fmla="val 5769" name="adj"/>
              </a:avLst>
            </a:prstGeom>
            <a:solidFill>
              <a:srgbClr val="FFFFFF"/>
            </a:solidFill>
            <a:ln cap="flat" cmpd="sng" w="19050">
              <a:solidFill>
                <a:srgbClr val="ECEF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572625" y="2047875"/>
              <a:ext cx="666900" cy="666900"/>
            </a:xfrm>
            <a:prstGeom prst="ellipse">
              <a:avLst/>
            </a:prstGeom>
            <a:solidFill>
              <a:srgbClr val="FFF8E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 txBox="1"/>
            <p:nvPr/>
          </p:nvSpPr>
          <p:spPr>
            <a:xfrm>
              <a:off x="8382000" y="2237486"/>
              <a:ext cx="3048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480">
                  <a:solidFill>
                    <a:srgbClr val="FFC10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school</a:t>
              </a:r>
              <a:endParaRPr b="0" sz="2480">
                <a:solidFill>
                  <a:srgbClr val="FFC107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482" name="Google Shape;482;p36"/>
            <p:cNvSpPr txBox="1"/>
            <p:nvPr/>
          </p:nvSpPr>
          <p:spPr>
            <a:xfrm>
              <a:off x="8382000" y="2809875"/>
              <a:ext cx="30480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695C"/>
                  </a:solidFill>
                  <a:latin typeface="Poppins"/>
                  <a:ea typeface="Poppins"/>
                  <a:cs typeface="Poppins"/>
                  <a:sym typeface="Poppins"/>
                </a:rPr>
                <a:t>Capacitación</a:t>
              </a:r>
              <a:endParaRPr b="1" sz="1800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Inversión continua de tiempo y recursos en entrenamiento de nuevos ingresos.</a:t>
              </a:r>
              <a:endParaRPr b="0" sz="13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83" name="Google Shape;483;p36"/>
          <p:cNvGrpSpPr/>
          <p:nvPr/>
        </p:nvGrpSpPr>
        <p:grpSpPr>
          <a:xfrm>
            <a:off x="571500" y="4762500"/>
            <a:ext cx="11049000" cy="1524000"/>
            <a:chOff x="571500" y="4762500"/>
            <a:chExt cx="11049000" cy="1524000"/>
          </a:xfrm>
        </p:grpSpPr>
        <p:sp>
          <p:nvSpPr>
            <p:cNvPr id="484" name="Google Shape;484;p36"/>
            <p:cNvSpPr/>
            <p:nvPr/>
          </p:nvSpPr>
          <p:spPr>
            <a:xfrm>
              <a:off x="571500" y="4762500"/>
              <a:ext cx="11049000" cy="1524000"/>
            </a:xfrm>
            <a:prstGeom prst="roundRect">
              <a:avLst>
                <a:gd fmla="val 9375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6"/>
            <p:cNvSpPr txBox="1"/>
            <p:nvPr/>
          </p:nvSpPr>
          <p:spPr>
            <a:xfrm>
              <a:off x="857250" y="4953000"/>
              <a:ext cx="10477500" cy="1143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65">
                  <a:solidFill>
                    <a:srgbClr val="004D40"/>
                  </a:solidFill>
                  <a:latin typeface="Poppins"/>
                  <a:ea typeface="Poppins"/>
                  <a:cs typeface="Poppins"/>
                  <a:sym typeface="Poppins"/>
                </a:rPr>
                <a:t>Tipos de Rotación:</a:t>
              </a:r>
              <a:endParaRPr b="1" sz="1665">
                <a:solidFill>
                  <a:srgbClr val="004D4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388">
                  <a:solidFill>
                    <a:srgbClr val="00796B"/>
                  </a:solidFill>
                  <a:latin typeface="Lato"/>
                  <a:ea typeface="Lato"/>
                  <a:cs typeface="Lato"/>
                  <a:sym typeface="Lato"/>
                </a:rPr>
                <a:t>• Voluntaria:</a:t>
              </a:r>
              <a:r>
                <a:rPr b="0" lang="en-US" sz="1388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 Cuando el colaborador decide renunciar.</a:t>
              </a:r>
              <a:endParaRPr b="1" sz="1665">
                <a:solidFill>
                  <a:srgbClr val="004D4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b="1" lang="en-US" sz="1388">
                  <a:solidFill>
                    <a:srgbClr val="00796B"/>
                  </a:solidFill>
                  <a:latin typeface="Lato"/>
                  <a:ea typeface="Lato"/>
                  <a:cs typeface="Lato"/>
                  <a:sym typeface="Lato"/>
                </a:rPr>
                <a:t>• Involuntaria:</a:t>
              </a:r>
              <a:r>
                <a:rPr b="0" lang="en-US" sz="1388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 Cuando la organización decide el despido.</a:t>
              </a:r>
              <a:endParaRPr b="1" sz="1665">
                <a:solidFill>
                  <a:srgbClr val="004D4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b="1" lang="en-US" sz="1388">
                  <a:solidFill>
                    <a:srgbClr val="00796B"/>
                  </a:solidFill>
                  <a:latin typeface="Lato"/>
                  <a:ea typeface="Lato"/>
                  <a:cs typeface="Lato"/>
                  <a:sym typeface="Lato"/>
                </a:rPr>
                <a:t>• Retiro:</a:t>
              </a:r>
              <a:r>
                <a:rPr b="0" lang="en-US" sz="1388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 Rotación por Retiro o Jubilación.</a:t>
              </a:r>
              <a:endParaRPr b="1" sz="1665">
                <a:solidFill>
                  <a:srgbClr val="004D4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90" name="Google Shape;4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1" name="Google Shape;49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91841"/>
            <a:ext cx="5022205" cy="2674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2" name="Google Shape;49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3834" y="3353841"/>
            <a:ext cx="1957536" cy="7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93" name="Google Shape;49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9955" y="4474071"/>
            <a:ext cx="5550544" cy="995957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7"/>
          <p:cNvSpPr txBox="1"/>
          <p:nvPr/>
        </p:nvSpPr>
        <p:spPr>
          <a:xfrm>
            <a:off x="1143000" y="4328963"/>
            <a:ext cx="387920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C107"/>
                </a:solidFill>
                <a:latin typeface="Lato"/>
                <a:ea typeface="Lato"/>
                <a:cs typeface="Lato"/>
                <a:sym typeface="Lato"/>
              </a:rPr>
              <a:t>Fórmula General</a:t>
            </a:r>
            <a:endParaRPr/>
          </a:p>
        </p:txBody>
      </p:sp>
      <p:pic>
        <p:nvPicPr>
          <p:cNvPr descr="image.png" id="495" name="Google Shape;49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4334" y="3544341"/>
            <a:ext cx="1576536" cy="40362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7"/>
          <p:cNvSpPr txBox="1"/>
          <p:nvPr/>
        </p:nvSpPr>
        <p:spPr>
          <a:xfrm>
            <a:off x="6450955" y="2988171"/>
            <a:ext cx="51695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A:</a:t>
            </a:r>
            <a:r>
              <a:rPr b="0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 Admisiones durante el periodo.</a:t>
            </a:r>
            <a:endParaRPr/>
          </a:p>
        </p:txBody>
      </p:sp>
      <p:sp>
        <p:nvSpPr>
          <p:cNvPr id="497" name="Google Shape;497;p37"/>
          <p:cNvSpPr txBox="1"/>
          <p:nvPr/>
        </p:nvSpPr>
        <p:spPr>
          <a:xfrm>
            <a:off x="6450955" y="3483471"/>
            <a:ext cx="51695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D:</a:t>
            </a:r>
            <a:r>
              <a:rPr b="0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 Desvinculaciones (Voluntarias + Involuntarias).</a:t>
            </a:r>
            <a:endParaRPr/>
          </a:p>
        </p:txBody>
      </p:sp>
      <p:sp>
        <p:nvSpPr>
          <p:cNvPr id="498" name="Google Shape;498;p37"/>
          <p:cNvSpPr txBox="1"/>
          <p:nvPr/>
        </p:nvSpPr>
        <p:spPr>
          <a:xfrm>
            <a:off x="6450955" y="3978771"/>
            <a:ext cx="51695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PE:</a:t>
            </a:r>
            <a:r>
              <a:rPr b="0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 Promedio Efectivo de personal.</a:t>
            </a:r>
            <a:endParaRPr/>
          </a:p>
        </p:txBody>
      </p:sp>
      <p:sp>
        <p:nvSpPr>
          <p:cNvPr id="499" name="Google Shape;499;p37"/>
          <p:cNvSpPr txBox="1"/>
          <p:nvPr/>
        </p:nvSpPr>
        <p:spPr>
          <a:xfrm>
            <a:off x="6260455" y="4664571"/>
            <a:ext cx="5169544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Cálculo de PE:</a:t>
            </a:r>
            <a:endParaRPr/>
          </a:p>
        </p:txBody>
      </p:sp>
      <p:pic>
        <p:nvPicPr>
          <p:cNvPr descr="image.png" id="500" name="Google Shape;500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60455" y="4969371"/>
            <a:ext cx="5169544" cy="31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7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Cálculo de la Tasa de Rotación</a:t>
            </a:r>
            <a:endParaRPr/>
          </a:p>
        </p:txBody>
      </p:sp>
      <p:sp>
        <p:nvSpPr>
          <p:cNvPr id="502" name="Google Shape;502;p37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7"/>
          <p:cNvSpPr txBox="1"/>
          <p:nvPr/>
        </p:nvSpPr>
        <p:spPr>
          <a:xfrm>
            <a:off x="6069955" y="2388096"/>
            <a:ext cx="582807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rPr>
              <a:t>Variables del Cálculo: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08" name="Google Shape;5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8"/>
          <p:cNvSpPr txBox="1"/>
          <p:nvPr/>
        </p:nvSpPr>
        <p:spPr>
          <a:xfrm>
            <a:off x="762000" y="6115050"/>
            <a:ext cx="1085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"Una tasa elevada puede indicar un mal ambiente social, mientras que una cercana a 0 indica falta de dinamismo empresarial."</a:t>
            </a:r>
            <a:endParaRPr/>
          </a:p>
        </p:txBody>
      </p:sp>
      <p:sp>
        <p:nvSpPr>
          <p:cNvPr id="510" name="Google Shape;510;p38"/>
          <p:cNvSpPr/>
          <p:nvPr/>
        </p:nvSpPr>
        <p:spPr>
          <a:xfrm>
            <a:off x="571500" y="6115050"/>
            <a:ext cx="47625" cy="304800"/>
          </a:xfrm>
          <a:prstGeom prst="rect">
            <a:avLst/>
          </a:prstGeom>
          <a:solidFill>
            <a:srgbClr val="004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1" name="Google Shape;511;p38"/>
          <p:cNvGraphicFramePr/>
          <p:nvPr/>
        </p:nvGraphicFramePr>
        <p:xfrm>
          <a:off x="571500" y="157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{5D6F3966-AF6C-4D34-9BB7-D37EEF857976}</a:tableStyleId>
              </a:tblPr>
              <a:tblGrid>
                <a:gridCol w="6432500"/>
                <a:gridCol w="4616500"/>
              </a:tblGrid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Concepto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Valor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D40"/>
                    </a:solidFill>
                  </a:tcPr>
                </a:tc>
              </a:tr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Admisiones (A)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 personas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Desvinculaciones (D)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B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 personas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BFB"/>
                    </a:solidFill>
                  </a:tcPr>
                </a:tc>
              </a:tr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Dotación Inicial (01/01)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180 empleados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Dotación Final (31/12)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B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175 empleados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BFB"/>
                    </a:solidFill>
                  </a:tcPr>
                </a:tc>
              </a:tr>
              <a:tr h="70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Cálculo IRP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55A6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12.676%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" name="Google Shape;512;p38"/>
          <p:cNvSpPr/>
          <p:nvPr/>
        </p:nvSpPr>
        <p:spPr>
          <a:xfrm>
            <a:off x="571500" y="3033712"/>
            <a:ext cx="6432500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8"/>
          <p:cNvSpPr/>
          <p:nvPr/>
        </p:nvSpPr>
        <p:spPr>
          <a:xfrm>
            <a:off x="7004000" y="3033712"/>
            <a:ext cx="4616499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8"/>
          <p:cNvSpPr/>
          <p:nvPr/>
        </p:nvSpPr>
        <p:spPr>
          <a:xfrm>
            <a:off x="571500" y="3729037"/>
            <a:ext cx="6432500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/>
          <p:nvPr/>
        </p:nvSpPr>
        <p:spPr>
          <a:xfrm>
            <a:off x="7004000" y="3729037"/>
            <a:ext cx="4616499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/>
          <p:nvPr/>
        </p:nvSpPr>
        <p:spPr>
          <a:xfrm>
            <a:off x="571500" y="4424362"/>
            <a:ext cx="6432500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/>
          <p:nvPr/>
        </p:nvSpPr>
        <p:spPr>
          <a:xfrm>
            <a:off x="7004000" y="4424362"/>
            <a:ext cx="4616499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8"/>
          <p:cNvSpPr/>
          <p:nvPr/>
        </p:nvSpPr>
        <p:spPr>
          <a:xfrm>
            <a:off x="571500" y="5119687"/>
            <a:ext cx="6432500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7004000" y="5119687"/>
            <a:ext cx="4616499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8"/>
          <p:cNvSpPr/>
          <p:nvPr/>
        </p:nvSpPr>
        <p:spPr>
          <a:xfrm>
            <a:off x="571500" y="5815012"/>
            <a:ext cx="6432500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8"/>
          <p:cNvSpPr/>
          <p:nvPr/>
        </p:nvSpPr>
        <p:spPr>
          <a:xfrm>
            <a:off x="7004000" y="5815012"/>
            <a:ext cx="4616499" cy="9525"/>
          </a:xfrm>
          <a:prstGeom prst="rect">
            <a:avLst/>
          </a:prstGeom>
          <a:solidFill>
            <a:srgbClr val="CFD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8"/>
          <p:cNvSpPr txBox="1"/>
          <p:nvPr/>
        </p:nvSpPr>
        <p:spPr>
          <a:xfrm>
            <a:off x="762000" y="571500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Ejemplo Práctico: Año 202</a:t>
            </a:r>
            <a:r>
              <a:rPr b="1" lang="en-US" sz="33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/>
          </a:p>
        </p:txBody>
      </p:sp>
      <p:sp>
        <p:nvSpPr>
          <p:cNvPr id="523" name="Google Shape;523;p38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9"/>
          <p:cNvSpPr/>
          <p:nvPr/>
        </p:nvSpPr>
        <p:spPr>
          <a:xfrm>
            <a:off x="571500" y="571500"/>
            <a:ext cx="76200" cy="619200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9"/>
          <p:cNvSpPr txBox="1"/>
          <p:nvPr/>
        </p:nvSpPr>
        <p:spPr>
          <a:xfrm>
            <a:off x="809625" y="571500"/>
            <a:ext cx="10477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Análisis de los Valores de Índice</a:t>
            </a:r>
            <a:endParaRPr b="1" sz="3300">
              <a:solidFill>
                <a:srgbClr val="2632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1" name="Google Shape;531;p39"/>
          <p:cNvGrpSpPr/>
          <p:nvPr/>
        </p:nvGrpSpPr>
        <p:grpSpPr>
          <a:xfrm>
            <a:off x="571500" y="1524000"/>
            <a:ext cx="2619300" cy="3333900"/>
            <a:chOff x="571500" y="1524000"/>
            <a:chExt cx="2619300" cy="3333900"/>
          </a:xfrm>
        </p:grpSpPr>
        <p:sp>
          <p:nvSpPr>
            <p:cNvPr id="532" name="Google Shape;532;p39"/>
            <p:cNvSpPr/>
            <p:nvPr/>
          </p:nvSpPr>
          <p:spPr>
            <a:xfrm>
              <a:off x="571500" y="1524000"/>
              <a:ext cx="2619300" cy="3333900"/>
            </a:xfrm>
            <a:prstGeom prst="roundRect">
              <a:avLst>
                <a:gd fmla="val 5454" name="adj"/>
              </a:avLst>
            </a:prstGeom>
            <a:solidFill>
              <a:srgbClr val="FFFFFF"/>
            </a:solidFill>
            <a:ln cap="flat" cmpd="sng" w="9525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3" name="Google Shape;533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1500" y="1524000"/>
              <a:ext cx="2619300" cy="9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39"/>
            <p:cNvSpPr txBox="1"/>
            <p:nvPr/>
          </p:nvSpPr>
          <p:spPr>
            <a:xfrm>
              <a:off x="571500" y="1524000"/>
              <a:ext cx="26193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8125" lIns="238125" spcFirstLastPara="1" rIns="238125" wrap="square" tIns="238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455A64"/>
                  </a:solidFill>
                  <a:latin typeface="Poppins"/>
                  <a:ea typeface="Poppins"/>
                  <a:cs typeface="Poppins"/>
                  <a:sym typeface="Poppins"/>
                </a:rPr>
                <a:t>0 - 5%</a:t>
              </a:r>
              <a:endParaRPr b="1" sz="2400">
                <a:solidFill>
                  <a:srgbClr val="455A64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796B"/>
                  </a:solidFill>
                  <a:latin typeface="Poppins"/>
                  <a:ea typeface="Poppins"/>
                  <a:cs typeface="Poppins"/>
                  <a:sym typeface="Poppins"/>
                </a:rPr>
                <a:t>Baja</a:t>
              </a:r>
              <a:endParaRPr b="1" sz="1800">
                <a:solidFill>
                  <a:srgbClr val="00796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rPr>
                <a:t>Indica estabilidad, pero puede reflejar un estancamiento.</a:t>
              </a:r>
              <a:endParaRPr b="0" sz="140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35" name="Google Shape;535;p39"/>
          <p:cNvGrpSpPr/>
          <p:nvPr/>
        </p:nvGrpSpPr>
        <p:grpSpPr>
          <a:xfrm>
            <a:off x="3429000" y="1524000"/>
            <a:ext cx="2619300" cy="3333900"/>
            <a:chOff x="3429000" y="1524000"/>
            <a:chExt cx="2619300" cy="3333900"/>
          </a:xfrm>
        </p:grpSpPr>
        <p:sp>
          <p:nvSpPr>
            <p:cNvPr id="536" name="Google Shape;536;p39"/>
            <p:cNvSpPr/>
            <p:nvPr/>
          </p:nvSpPr>
          <p:spPr>
            <a:xfrm>
              <a:off x="3429000" y="1524000"/>
              <a:ext cx="2619300" cy="3333900"/>
            </a:xfrm>
            <a:prstGeom prst="roundRect">
              <a:avLst>
                <a:gd fmla="val 5454" name="adj"/>
              </a:avLst>
            </a:prstGeom>
            <a:solidFill>
              <a:srgbClr val="FFFFFF"/>
            </a:solidFill>
            <a:ln cap="flat" cmpd="sng" w="19050">
              <a:solidFill>
                <a:srgbClr val="0069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7" name="Google Shape;537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29000" y="1524000"/>
              <a:ext cx="2619300" cy="9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39"/>
            <p:cNvSpPr txBox="1"/>
            <p:nvPr/>
          </p:nvSpPr>
          <p:spPr>
            <a:xfrm>
              <a:off x="3429000" y="1524000"/>
              <a:ext cx="26193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8125" lIns="238125" spcFirstLastPara="1" rIns="238125" wrap="square" tIns="238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4D40"/>
                  </a:solidFill>
                  <a:latin typeface="Poppins"/>
                  <a:ea typeface="Poppins"/>
                  <a:cs typeface="Poppins"/>
                  <a:sym typeface="Poppins"/>
                </a:rPr>
                <a:t>6 - 10%</a:t>
              </a:r>
              <a:endParaRPr b="1" sz="2400">
                <a:solidFill>
                  <a:srgbClr val="004D4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695C"/>
                  </a:solidFill>
                  <a:latin typeface="Poppins"/>
                  <a:ea typeface="Poppins"/>
                  <a:cs typeface="Poppins"/>
                  <a:sym typeface="Poppins"/>
                </a:rPr>
                <a:t>Saludable</a:t>
              </a:r>
              <a:endParaRPr b="1" sz="1800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rPr>
                <a:t>Equilibrio ideal entre retención y renovación de talentos.</a:t>
              </a:r>
              <a:endParaRPr b="0" sz="140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6286500" y="1524000"/>
            <a:ext cx="2619300" cy="3333900"/>
            <a:chOff x="6286500" y="1524000"/>
            <a:chExt cx="2619300" cy="3333900"/>
          </a:xfrm>
        </p:grpSpPr>
        <p:sp>
          <p:nvSpPr>
            <p:cNvPr id="540" name="Google Shape;540;p39"/>
            <p:cNvSpPr/>
            <p:nvPr/>
          </p:nvSpPr>
          <p:spPr>
            <a:xfrm>
              <a:off x="6286500" y="1524000"/>
              <a:ext cx="2619300" cy="3333900"/>
            </a:xfrm>
            <a:prstGeom prst="roundRect">
              <a:avLst>
                <a:gd fmla="val 5454" name="adj"/>
              </a:avLst>
            </a:prstGeom>
            <a:solidFill>
              <a:srgbClr val="FFFFFF"/>
            </a:solidFill>
            <a:ln cap="flat" cmpd="sng" w="9525">
              <a:solidFill>
                <a:srgbClr val="FFC10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1" name="Google Shape;541;p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86500" y="1524000"/>
              <a:ext cx="2619300" cy="9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39"/>
            <p:cNvSpPr txBox="1"/>
            <p:nvPr/>
          </p:nvSpPr>
          <p:spPr>
            <a:xfrm>
              <a:off x="6286500" y="1524000"/>
              <a:ext cx="26193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8125" lIns="238125" spcFirstLastPara="1" rIns="238125" wrap="square" tIns="238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BF360C"/>
                  </a:solidFill>
                  <a:latin typeface="Poppins"/>
                  <a:ea typeface="Poppins"/>
                  <a:cs typeface="Poppins"/>
                  <a:sym typeface="Poppins"/>
                </a:rPr>
                <a:t>11 - 15%</a:t>
              </a:r>
              <a:endParaRPr b="1" sz="2400">
                <a:solidFill>
                  <a:srgbClr val="BF360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8F00"/>
                  </a:solidFill>
                  <a:latin typeface="Poppins"/>
                  <a:ea typeface="Poppins"/>
                  <a:cs typeface="Poppins"/>
                  <a:sym typeface="Poppins"/>
                </a:rPr>
                <a:t>Atención</a:t>
              </a:r>
              <a:endParaRPr b="1" sz="1800">
                <a:solidFill>
                  <a:srgbClr val="FF8F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rPr>
                <a:t>Nivel de alerta: requiere analizar causas de salida.</a:t>
              </a:r>
              <a:endParaRPr b="0" sz="140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43" name="Google Shape;543;p39"/>
          <p:cNvGrpSpPr/>
          <p:nvPr/>
        </p:nvGrpSpPr>
        <p:grpSpPr>
          <a:xfrm>
            <a:off x="9144000" y="1524000"/>
            <a:ext cx="2619300" cy="3333900"/>
            <a:chOff x="9144000" y="1524000"/>
            <a:chExt cx="2619300" cy="3333900"/>
          </a:xfrm>
        </p:grpSpPr>
        <p:sp>
          <p:nvSpPr>
            <p:cNvPr id="544" name="Google Shape;544;p39"/>
            <p:cNvSpPr/>
            <p:nvPr/>
          </p:nvSpPr>
          <p:spPr>
            <a:xfrm>
              <a:off x="9144000" y="1524000"/>
              <a:ext cx="2619300" cy="3333900"/>
            </a:xfrm>
            <a:prstGeom prst="roundRect">
              <a:avLst>
                <a:gd fmla="val 5454" name="adj"/>
              </a:avLst>
            </a:prstGeom>
            <a:solidFill>
              <a:srgbClr val="FFFFFF"/>
            </a:solidFill>
            <a:ln cap="flat" cmpd="sng" w="9525">
              <a:solidFill>
                <a:srgbClr val="D3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 txBox="1"/>
            <p:nvPr/>
          </p:nvSpPr>
          <p:spPr>
            <a:xfrm>
              <a:off x="9144000" y="1524000"/>
              <a:ext cx="2619300" cy="3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8125" lIns="238125" spcFirstLastPara="1" rIns="238125" wrap="square" tIns="238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B71C1C"/>
                  </a:solidFill>
                  <a:latin typeface="Poppins"/>
                  <a:ea typeface="Poppins"/>
                  <a:cs typeface="Poppins"/>
                  <a:sym typeface="Poppins"/>
                </a:rPr>
                <a:t>&gt; 16%</a:t>
              </a:r>
              <a:endParaRPr b="1" sz="2400">
                <a:solidFill>
                  <a:srgbClr val="B71C1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32F2F"/>
                  </a:solidFill>
                  <a:latin typeface="Poppins"/>
                  <a:ea typeface="Poppins"/>
                  <a:cs typeface="Poppins"/>
                  <a:sym typeface="Poppins"/>
                </a:rPr>
                <a:t>Crítica</a:t>
              </a:r>
              <a:endParaRPr b="1" sz="1800">
                <a:solidFill>
                  <a:srgbClr val="D32F2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rPr>
                <a:t>Rotación crítica: impacto directo en la productividad.</a:t>
              </a:r>
              <a:endParaRPr b="0" sz="140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46" name="Google Shape;546;p39"/>
          <p:cNvGrpSpPr/>
          <p:nvPr/>
        </p:nvGrpSpPr>
        <p:grpSpPr>
          <a:xfrm>
            <a:off x="571500" y="5715000"/>
            <a:ext cx="11049000" cy="381000"/>
            <a:chOff x="571500" y="5715000"/>
            <a:chExt cx="11049000" cy="381000"/>
          </a:xfrm>
        </p:grpSpPr>
        <p:sp>
          <p:nvSpPr>
            <p:cNvPr id="547" name="Google Shape;547;p39"/>
            <p:cNvSpPr/>
            <p:nvPr/>
          </p:nvSpPr>
          <p:spPr>
            <a:xfrm>
              <a:off x="571500" y="5715000"/>
              <a:ext cx="47700" cy="304800"/>
            </a:xfrm>
            <a:prstGeom prst="rect">
              <a:avLst/>
            </a:prstGeom>
            <a:solidFill>
              <a:srgbClr val="004D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 txBox="1"/>
            <p:nvPr/>
          </p:nvSpPr>
          <p:spPr>
            <a:xfrm>
              <a:off x="762000" y="5715000"/>
              <a:ext cx="10858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5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El análisis de estos valores permite identificar la salud organizacional y la efectividad de las políticas de retención.</a:t>
              </a:r>
              <a:endParaRPr i="1" sz="15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53" name="Google Shape;5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54" name="Google Shape;55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0"/>
          <p:cNvSpPr/>
          <p:nvPr/>
        </p:nvSpPr>
        <p:spPr>
          <a:xfrm>
            <a:off x="5524500" y="2646015"/>
            <a:ext cx="1143000" cy="5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0"/>
          <p:cNvSpPr txBox="1"/>
          <p:nvPr/>
        </p:nvSpPr>
        <p:spPr>
          <a:xfrm>
            <a:off x="3929062" y="4131915"/>
            <a:ext cx="43338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F2F1"/>
                </a:solidFill>
                <a:latin typeface="Lato"/>
                <a:ea typeface="Lato"/>
                <a:cs typeface="Lato"/>
                <a:sym typeface="Lato"/>
              </a:rPr>
              <a:t>Causas, Impacto y Metodología de Medición</a:t>
            </a:r>
            <a:endParaRPr/>
          </a:p>
        </p:txBody>
      </p:sp>
      <p:sp>
        <p:nvSpPr>
          <p:cNvPr id="557" name="Google Shape;557;p40"/>
          <p:cNvSpPr txBox="1"/>
          <p:nvPr/>
        </p:nvSpPr>
        <p:spPr>
          <a:xfrm>
            <a:off x="1970484" y="2988915"/>
            <a:ext cx="825103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C107"/>
                </a:solidFill>
                <a:latin typeface="Poppins"/>
                <a:ea typeface="Poppins"/>
                <a:cs typeface="Poppins"/>
                <a:sym typeface="Poppins"/>
              </a:rPr>
              <a:t>Ausentismo Laboral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41"/>
          <p:cNvGrpSpPr/>
          <p:nvPr/>
        </p:nvGrpSpPr>
        <p:grpSpPr>
          <a:xfrm>
            <a:off x="571500" y="571500"/>
            <a:ext cx="11048925" cy="1143000"/>
            <a:chOff x="571500" y="571500"/>
            <a:chExt cx="11048925" cy="1143000"/>
          </a:xfrm>
        </p:grpSpPr>
        <p:sp>
          <p:nvSpPr>
            <p:cNvPr id="563" name="Google Shape;563;p41"/>
            <p:cNvSpPr/>
            <p:nvPr/>
          </p:nvSpPr>
          <p:spPr>
            <a:xfrm>
              <a:off x="571500" y="571500"/>
              <a:ext cx="76200" cy="619200"/>
            </a:xfrm>
            <a:prstGeom prst="rect">
              <a:avLst/>
            </a:prstGeom>
            <a:solidFill>
              <a:srgbClr val="FFC10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1"/>
            <p:cNvSpPr txBox="1"/>
            <p:nvPr/>
          </p:nvSpPr>
          <p:spPr>
            <a:xfrm>
              <a:off x="809625" y="571500"/>
              <a:ext cx="10810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¿Qué es el ausentismo laboral?</a:t>
              </a:r>
              <a:endParaRPr b="1" sz="36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Ausencia, justificada o no, del trabajador a su puesto de trabajo</a:t>
              </a:r>
              <a:endParaRPr b="0" sz="1800">
                <a:solidFill>
                  <a:srgbClr val="546E7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65" name="Google Shape;565;p41"/>
          <p:cNvGrpSpPr/>
          <p:nvPr/>
        </p:nvGrpSpPr>
        <p:grpSpPr>
          <a:xfrm>
            <a:off x="571500" y="2286000"/>
            <a:ext cx="11048925" cy="3238500"/>
            <a:chOff x="571500" y="2286000"/>
            <a:chExt cx="11048925" cy="3238500"/>
          </a:xfrm>
        </p:grpSpPr>
        <p:grpSp>
          <p:nvGrpSpPr>
            <p:cNvPr id="566" name="Google Shape;566;p41"/>
            <p:cNvGrpSpPr/>
            <p:nvPr/>
          </p:nvGrpSpPr>
          <p:grpSpPr>
            <a:xfrm>
              <a:off x="571500" y="2286000"/>
              <a:ext cx="2619300" cy="3238500"/>
              <a:chOff x="571500" y="2286000"/>
              <a:chExt cx="2619300" cy="3238500"/>
            </a:xfrm>
          </p:grpSpPr>
          <p:sp>
            <p:nvSpPr>
              <p:cNvPr id="567" name="Google Shape;567;p41"/>
              <p:cNvSpPr/>
              <p:nvPr/>
            </p:nvSpPr>
            <p:spPr>
              <a:xfrm>
                <a:off x="571500" y="2286000"/>
                <a:ext cx="2619300" cy="3238500"/>
              </a:xfrm>
              <a:prstGeom prst="roundRect">
                <a:avLst>
                  <a:gd fmla="val 5454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CFD8D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1"/>
              <p:cNvSpPr txBox="1"/>
              <p:nvPr/>
            </p:nvSpPr>
            <p:spPr>
              <a:xfrm>
                <a:off x="571500" y="2286000"/>
                <a:ext cx="2619300" cy="3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8125" lIns="238125" spcFirstLastPara="1" rIns="238125" wrap="square" tIns="23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009688"/>
                    </a:solidFill>
                    <a:latin typeface="Material Icons"/>
                    <a:ea typeface="Material Icons"/>
                    <a:cs typeface="Material Icons"/>
                    <a:sym typeface="Material Icons"/>
                  </a:rPr>
                  <a:t>local_hospital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26323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Salud y Seguridad</a:t>
                </a:r>
                <a:endParaRPr b="1" sz="1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1125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546E7A"/>
                    </a:solidFill>
                    <a:latin typeface="Lato"/>
                    <a:ea typeface="Lato"/>
                    <a:cs typeface="Lato"/>
                    <a:sym typeface="Lato"/>
                  </a:rPr>
                  <a:t>Enfermedad o accidente laboral.</a:t>
                </a:r>
                <a:endParaRPr b="0" sz="12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69" name="Google Shape;569;p41"/>
            <p:cNvGrpSpPr/>
            <p:nvPr/>
          </p:nvGrpSpPr>
          <p:grpSpPr>
            <a:xfrm>
              <a:off x="3381375" y="2286000"/>
              <a:ext cx="2619300" cy="3238500"/>
              <a:chOff x="3381375" y="2286000"/>
              <a:chExt cx="2619300" cy="3238500"/>
            </a:xfrm>
          </p:grpSpPr>
          <p:sp>
            <p:nvSpPr>
              <p:cNvPr id="570" name="Google Shape;570;p41"/>
              <p:cNvSpPr/>
              <p:nvPr/>
            </p:nvSpPr>
            <p:spPr>
              <a:xfrm>
                <a:off x="3381375" y="2286000"/>
                <a:ext cx="2619300" cy="3238500"/>
              </a:xfrm>
              <a:prstGeom prst="roundRect">
                <a:avLst>
                  <a:gd fmla="val 5454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CFD8D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1"/>
              <p:cNvSpPr txBox="1"/>
              <p:nvPr/>
            </p:nvSpPr>
            <p:spPr>
              <a:xfrm>
                <a:off x="3381375" y="2286000"/>
                <a:ext cx="2619300" cy="3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8125" lIns="238125" spcFirstLastPara="1" rIns="238125" wrap="square" tIns="23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C107"/>
                    </a:solidFill>
                    <a:latin typeface="Material Icons"/>
                    <a:ea typeface="Material Icons"/>
                    <a:cs typeface="Material Icons"/>
                    <a:sym typeface="Material Icons"/>
                  </a:rPr>
                  <a:t>family_restroom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26323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Maternidad y Familia</a:t>
                </a:r>
                <a:endParaRPr b="1" sz="1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1125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546E7A"/>
                    </a:solidFill>
                    <a:latin typeface="Lato"/>
                    <a:ea typeface="Lato"/>
                    <a:cs typeface="Lato"/>
                    <a:sym typeface="Lato"/>
                  </a:rPr>
                  <a:t>Licencias y responsabilidades familiares.</a:t>
                </a:r>
                <a:endParaRPr b="0" sz="12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72" name="Google Shape;572;p41"/>
            <p:cNvGrpSpPr/>
            <p:nvPr/>
          </p:nvGrpSpPr>
          <p:grpSpPr>
            <a:xfrm>
              <a:off x="6191250" y="2286000"/>
              <a:ext cx="2619300" cy="3238500"/>
              <a:chOff x="6191250" y="2286000"/>
              <a:chExt cx="2619300" cy="3238500"/>
            </a:xfrm>
          </p:grpSpPr>
          <p:sp>
            <p:nvSpPr>
              <p:cNvPr id="573" name="Google Shape;573;p41"/>
              <p:cNvSpPr/>
              <p:nvPr/>
            </p:nvSpPr>
            <p:spPr>
              <a:xfrm>
                <a:off x="6191250" y="2286000"/>
                <a:ext cx="2619300" cy="3238500"/>
              </a:xfrm>
              <a:prstGeom prst="roundRect">
                <a:avLst>
                  <a:gd fmla="val 5454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CFD8D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41"/>
              <p:cNvSpPr txBox="1"/>
              <p:nvPr/>
            </p:nvSpPr>
            <p:spPr>
              <a:xfrm>
                <a:off x="6191250" y="2286000"/>
                <a:ext cx="2619300" cy="3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8125" lIns="238125" spcFirstLastPara="1" rIns="238125" wrap="square" tIns="23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03A9F4"/>
                    </a:solidFill>
                    <a:latin typeface="Material Icons"/>
                    <a:ea typeface="Material Icons"/>
                    <a:cs typeface="Material Icons"/>
                    <a:sym typeface="Material Icons"/>
                  </a:rPr>
                  <a:t>school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26323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Desarrollo Personal</a:t>
                </a:r>
                <a:endParaRPr b="1" sz="1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1125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546E7A"/>
                    </a:solidFill>
                    <a:latin typeface="Lato"/>
                    <a:ea typeface="Lato"/>
                    <a:cs typeface="Lato"/>
                    <a:sym typeface="Lato"/>
                  </a:rPr>
                  <a:t>Estudios y diversas razones personales.</a:t>
                </a:r>
                <a:endParaRPr b="0" sz="12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75" name="Google Shape;575;p41"/>
            <p:cNvGrpSpPr/>
            <p:nvPr/>
          </p:nvGrpSpPr>
          <p:grpSpPr>
            <a:xfrm>
              <a:off x="9001125" y="2286000"/>
              <a:ext cx="2619300" cy="3238500"/>
              <a:chOff x="9001125" y="2286000"/>
              <a:chExt cx="2619300" cy="3238500"/>
            </a:xfrm>
          </p:grpSpPr>
          <p:sp>
            <p:nvSpPr>
              <p:cNvPr id="576" name="Google Shape;576;p41"/>
              <p:cNvSpPr/>
              <p:nvPr/>
            </p:nvSpPr>
            <p:spPr>
              <a:xfrm>
                <a:off x="9001125" y="2286000"/>
                <a:ext cx="2619300" cy="3238500"/>
              </a:xfrm>
              <a:prstGeom prst="roundRect">
                <a:avLst>
                  <a:gd fmla="val 5454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CFD8D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41"/>
              <p:cNvSpPr txBox="1"/>
              <p:nvPr/>
            </p:nvSpPr>
            <p:spPr>
              <a:xfrm>
                <a:off x="9001125" y="2286000"/>
                <a:ext cx="2619300" cy="32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38125" lIns="238125" spcFirstLastPara="1" rIns="238125" wrap="square" tIns="238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44336"/>
                    </a:solidFill>
                    <a:latin typeface="Material Icons"/>
                    <a:ea typeface="Material Icons"/>
                    <a:cs typeface="Material Icons"/>
                    <a:sym typeface="Material Icons"/>
                  </a:rPr>
                  <a:t>report_problem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26323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Incumplimiento</a:t>
                </a:r>
                <a:endParaRPr b="1" sz="1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ctr">
                  <a:spcBef>
                    <a:spcPts val="1125"/>
                  </a:spcBef>
                  <a:spcAft>
                    <a:spcPts val="0"/>
                  </a:spcAft>
                  <a:buNone/>
                </a:pPr>
                <a:r>
                  <a:rPr b="0" lang="en-US" sz="1200">
                    <a:solidFill>
                      <a:srgbClr val="546E7A"/>
                    </a:solidFill>
                    <a:latin typeface="Lato"/>
                    <a:ea typeface="Lato"/>
                    <a:cs typeface="Lato"/>
                    <a:sym typeface="Lato"/>
                  </a:rPr>
                  <a:t>Sanciones o faltas injustificadas sin aviso.</a:t>
                </a:r>
                <a:endParaRPr b="0" sz="12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578" name="Google Shape;578;p41"/>
          <p:cNvGrpSpPr/>
          <p:nvPr/>
        </p:nvGrpSpPr>
        <p:grpSpPr>
          <a:xfrm>
            <a:off x="571500" y="5905500"/>
            <a:ext cx="11049000" cy="381000"/>
            <a:chOff x="571500" y="5905500"/>
            <a:chExt cx="11049000" cy="381000"/>
          </a:xfrm>
        </p:grpSpPr>
        <p:sp>
          <p:nvSpPr>
            <p:cNvPr id="579" name="Google Shape;579;p41"/>
            <p:cNvSpPr/>
            <p:nvPr/>
          </p:nvSpPr>
          <p:spPr>
            <a:xfrm>
              <a:off x="571500" y="5905500"/>
              <a:ext cx="47700" cy="3048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1"/>
            <p:cNvSpPr txBox="1"/>
            <p:nvPr/>
          </p:nvSpPr>
          <p:spPr>
            <a:xfrm>
              <a:off x="762000" y="5905500"/>
              <a:ext cx="10858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Identificar las causas principales es el primer paso para una gestión efectiva del talento humano.</a:t>
              </a:r>
              <a:endParaRPr i="1" sz="14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047750" y="523875"/>
            <a:ext cx="104775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¿QUÉ ES EL RECURSO HUMANO?</a:t>
            </a:r>
            <a:endParaRPr b="1" sz="3600">
              <a:solidFill>
                <a:srgbClr val="002B4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762000" y="523875"/>
            <a:ext cx="76200" cy="6669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762000" y="1714500"/>
            <a:ext cx="4953000" cy="3810000"/>
            <a:chOff x="762000" y="1714500"/>
            <a:chExt cx="4953000" cy="3810000"/>
          </a:xfrm>
        </p:grpSpPr>
        <p:sp>
          <p:nvSpPr>
            <p:cNvPr id="103" name="Google Shape;103;p15"/>
            <p:cNvSpPr/>
            <p:nvPr/>
          </p:nvSpPr>
          <p:spPr>
            <a:xfrm>
              <a:off x="762000" y="1714500"/>
              <a:ext cx="4953000" cy="3810000"/>
            </a:xfrm>
            <a:prstGeom prst="roundRect">
              <a:avLst>
                <a:gd fmla="val 4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62000" y="1714500"/>
              <a:ext cx="4953000" cy="571500"/>
            </a:xfrm>
            <a:prstGeom prst="roundRect">
              <a:avLst>
                <a:gd fmla="val 26666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62000" y="2000250"/>
              <a:ext cx="4953000" cy="2859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952500" y="1714500"/>
              <a:ext cx="4572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Perspectiva Técnica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1047750" y="271373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psychology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1047750" y="3238500"/>
              <a:ext cx="43815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Conjunto de conocimientos, experiencias, habilidades y motivaciones que las personas aportan a la estructura organizacional para alcanzar sus fines.</a:t>
              </a:r>
              <a:endParaRPr sz="16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6477000" y="1714500"/>
            <a:ext cx="4953000" cy="3810000"/>
            <a:chOff x="6477000" y="1714500"/>
            <a:chExt cx="4953000" cy="3810000"/>
          </a:xfrm>
        </p:grpSpPr>
        <p:sp>
          <p:nvSpPr>
            <p:cNvPr id="110" name="Google Shape;110;p15"/>
            <p:cNvSpPr/>
            <p:nvPr/>
          </p:nvSpPr>
          <p:spPr>
            <a:xfrm>
              <a:off x="6477000" y="1714500"/>
              <a:ext cx="4953000" cy="3810000"/>
            </a:xfrm>
            <a:prstGeom prst="roundRect">
              <a:avLst>
                <a:gd fmla="val 4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477000" y="1714500"/>
              <a:ext cx="4953000" cy="571500"/>
            </a:xfrm>
            <a:prstGeom prst="roundRect">
              <a:avLst>
                <a:gd fmla="val 26666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477000" y="2000250"/>
              <a:ext cx="4953000" cy="2859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6667500" y="1714500"/>
              <a:ext cx="4572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Evolución del Concepto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6762750" y="271373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6762750" y="3238500"/>
              <a:ext cx="43815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Tránsito de ver al trabajador como un </a:t>
              </a:r>
              <a:r>
                <a:rPr b="1" lang="en-US" sz="16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Costo Variable</a:t>
              </a:r>
              <a:r>
                <a:rPr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 (era industrial).</a:t>
              </a:r>
              <a:endParaRPr sz="16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Hacia el </a:t>
              </a:r>
              <a:r>
                <a:rPr b="1" lang="en-US" sz="16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Capital Intelectual</a:t>
              </a:r>
              <a:r>
                <a:rPr lang="en-US" sz="16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 (era de la información), motor de la innovación.</a:t>
              </a:r>
              <a:endParaRPr sz="16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2"/>
          <p:cNvGrpSpPr/>
          <p:nvPr/>
        </p:nvGrpSpPr>
        <p:grpSpPr>
          <a:xfrm>
            <a:off x="571500" y="571500"/>
            <a:ext cx="10715625" cy="952500"/>
            <a:chOff x="571500" y="571500"/>
            <a:chExt cx="10715625" cy="952500"/>
          </a:xfrm>
        </p:grpSpPr>
        <p:sp>
          <p:nvSpPr>
            <p:cNvPr id="586" name="Google Shape;586;p42"/>
            <p:cNvSpPr/>
            <p:nvPr/>
          </p:nvSpPr>
          <p:spPr>
            <a:xfrm>
              <a:off x="571500" y="571500"/>
              <a:ext cx="76200" cy="619200"/>
            </a:xfrm>
            <a:prstGeom prst="rect">
              <a:avLst/>
            </a:prstGeom>
            <a:solidFill>
              <a:srgbClr val="FFC10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2"/>
            <p:cNvSpPr txBox="1"/>
            <p:nvPr/>
          </p:nvSpPr>
          <p:spPr>
            <a:xfrm>
              <a:off x="809625" y="571500"/>
              <a:ext cx="104775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Análisis del Ausentismo</a:t>
              </a:r>
              <a:endParaRPr b="1" sz="36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88" name="Google Shape;588;p42"/>
          <p:cNvGrpSpPr/>
          <p:nvPr/>
        </p:nvGrpSpPr>
        <p:grpSpPr>
          <a:xfrm>
            <a:off x="1333500" y="1905000"/>
            <a:ext cx="9525000" cy="3619500"/>
            <a:chOff x="1333500" y="1905000"/>
            <a:chExt cx="9525000" cy="3619500"/>
          </a:xfrm>
        </p:grpSpPr>
        <p:sp>
          <p:nvSpPr>
            <p:cNvPr id="589" name="Google Shape;589;p42"/>
            <p:cNvSpPr/>
            <p:nvPr/>
          </p:nvSpPr>
          <p:spPr>
            <a:xfrm>
              <a:off x="1333500" y="1905000"/>
              <a:ext cx="9525000" cy="3619500"/>
            </a:xfrm>
            <a:prstGeom prst="roundRect">
              <a:avLst>
                <a:gd fmla="val 5263" name="adj"/>
              </a:avLst>
            </a:prstGeom>
            <a:solidFill>
              <a:srgbClr val="FFFFFF"/>
            </a:solidFill>
            <a:ln cap="flat" cmpd="sng" w="9525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1333500" y="1905000"/>
              <a:ext cx="9525000" cy="762000"/>
            </a:xfrm>
            <a:prstGeom prst="roundRect">
              <a:avLst>
                <a:gd fmla="val 25000" name="adj"/>
              </a:avLst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1333500" y="2476500"/>
              <a:ext cx="9525000" cy="190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2"/>
            <p:cNvSpPr txBox="1"/>
            <p:nvPr/>
          </p:nvSpPr>
          <p:spPr>
            <a:xfrm>
              <a:off x="1714500" y="2047875"/>
              <a:ext cx="87630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Metodología de Cálculo: Índice de Ausentismo (IAL)</a:t>
              </a:r>
              <a:endPara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93" name="Google Shape;593;p42"/>
            <p:cNvGrpSpPr/>
            <p:nvPr/>
          </p:nvGrpSpPr>
          <p:grpSpPr>
            <a:xfrm>
              <a:off x="3238500" y="3048000"/>
              <a:ext cx="5715000" cy="1428900"/>
              <a:chOff x="0" y="0"/>
              <a:chExt cx="5715000" cy="1428900"/>
            </a:xfrm>
          </p:grpSpPr>
          <p:sp>
            <p:nvSpPr>
              <p:cNvPr id="594" name="Google Shape;594;p42"/>
              <p:cNvSpPr/>
              <p:nvPr/>
            </p:nvSpPr>
            <p:spPr>
              <a:xfrm>
                <a:off x="0" y="0"/>
                <a:ext cx="5715000" cy="1428900"/>
              </a:xfrm>
              <a:prstGeom prst="roundRect">
                <a:avLst>
                  <a:gd fmla="val 6666" name="adj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95" name="Google Shape;595;p42"/>
              <p:cNvPicPr preferRelativeResize="0"/>
              <p:nvPr/>
            </p:nvPicPr>
            <p:blipFill rotWithShape="1">
              <a:blip r:embed="rId4">
                <a:alphaModFix/>
              </a:blip>
              <a:srcRect b="0" l="2199" r="2208" t="0"/>
              <a:stretch/>
            </p:blipFill>
            <p:spPr>
              <a:xfrm>
                <a:off x="1333500" y="523875"/>
                <a:ext cx="3048000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6" name="Google Shape;596;p42"/>
            <p:cNvSpPr txBox="1"/>
            <p:nvPr/>
          </p:nvSpPr>
          <p:spPr>
            <a:xfrm>
              <a:off x="1714500" y="4667250"/>
              <a:ext cx="8763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>
                  <a:solidFill>
                    <a:srgbClr val="546E7A"/>
                  </a:solidFill>
                  <a:latin typeface="Lato"/>
                  <a:ea typeface="Lato"/>
                  <a:cs typeface="Lato"/>
                  <a:sym typeface="Lato"/>
                </a:rPr>
                <a:t>Nota: Se excluyen vacaciones y feriados para este cálculo específico.</a:t>
              </a:r>
              <a:endParaRPr b="0" sz="1400">
                <a:solidFill>
                  <a:srgbClr val="546E7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97" name="Google Shape;597;p42"/>
          <p:cNvGrpSpPr/>
          <p:nvPr/>
        </p:nvGrpSpPr>
        <p:grpSpPr>
          <a:xfrm>
            <a:off x="571500" y="6096000"/>
            <a:ext cx="11049000" cy="381000"/>
            <a:chOff x="571500" y="6096000"/>
            <a:chExt cx="11049000" cy="381000"/>
          </a:xfrm>
        </p:grpSpPr>
        <p:sp>
          <p:nvSpPr>
            <p:cNvPr id="598" name="Google Shape;598;p42"/>
            <p:cNvSpPr/>
            <p:nvPr/>
          </p:nvSpPr>
          <p:spPr>
            <a:xfrm>
              <a:off x="571500" y="6096000"/>
              <a:ext cx="47700" cy="3048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2"/>
            <p:cNvSpPr txBox="1"/>
            <p:nvPr/>
          </p:nvSpPr>
          <p:spPr>
            <a:xfrm>
              <a:off x="762000" y="6096000"/>
              <a:ext cx="10858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La precisión en el cálculo del IAL es fundamental para implementar estrategias de retención efectivas.</a:t>
              </a:r>
              <a:endParaRPr i="1" sz="14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43"/>
          <p:cNvGrpSpPr/>
          <p:nvPr/>
        </p:nvGrpSpPr>
        <p:grpSpPr>
          <a:xfrm>
            <a:off x="571500" y="571500"/>
            <a:ext cx="10715625" cy="619200"/>
            <a:chOff x="571500" y="571500"/>
            <a:chExt cx="10715625" cy="619200"/>
          </a:xfrm>
        </p:grpSpPr>
        <p:sp>
          <p:nvSpPr>
            <p:cNvPr id="605" name="Google Shape;605;p43"/>
            <p:cNvSpPr/>
            <p:nvPr/>
          </p:nvSpPr>
          <p:spPr>
            <a:xfrm>
              <a:off x="571500" y="571500"/>
              <a:ext cx="76200" cy="619200"/>
            </a:xfrm>
            <a:prstGeom prst="rect">
              <a:avLst/>
            </a:prstGeom>
            <a:solidFill>
              <a:srgbClr val="FFC10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3"/>
            <p:cNvSpPr txBox="1"/>
            <p:nvPr/>
          </p:nvSpPr>
          <p:spPr>
            <a:xfrm>
              <a:off x="809625" y="571500"/>
              <a:ext cx="104775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Ejemplo Práctico de Cálculo</a:t>
              </a:r>
              <a:endParaRPr b="1" sz="36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07" name="Google Shape;607;p43"/>
          <p:cNvGrpSpPr/>
          <p:nvPr/>
        </p:nvGrpSpPr>
        <p:grpSpPr>
          <a:xfrm>
            <a:off x="571500" y="1428750"/>
            <a:ext cx="11049000" cy="1143000"/>
            <a:chOff x="571500" y="1428750"/>
            <a:chExt cx="11049000" cy="1143000"/>
          </a:xfrm>
        </p:grpSpPr>
        <p:sp>
          <p:nvSpPr>
            <p:cNvPr id="608" name="Google Shape;608;p43"/>
            <p:cNvSpPr/>
            <p:nvPr/>
          </p:nvSpPr>
          <p:spPr>
            <a:xfrm>
              <a:off x="571500" y="1428750"/>
              <a:ext cx="11049000" cy="11430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 cap="flat" cmpd="sng" w="9525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3"/>
            <p:cNvSpPr txBox="1"/>
            <p:nvPr/>
          </p:nvSpPr>
          <p:spPr>
            <a:xfrm>
              <a:off x="857250" y="1428750"/>
              <a:ext cx="10477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Escenario: Un equipo de </a:t>
              </a:r>
              <a:r>
                <a:rPr b="1" lang="en-US" sz="18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50 empleados</a:t>
              </a:r>
              <a:r>
                <a:rPr b="0" lang="en-US" sz="18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 con una jornada estándar.</a:t>
              </a:r>
              <a:endParaRPr b="0" sz="1800">
                <a:solidFill>
                  <a:srgbClr val="546E7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0" name="Google Shape;610;p43"/>
          <p:cNvGrpSpPr/>
          <p:nvPr/>
        </p:nvGrpSpPr>
        <p:grpSpPr>
          <a:xfrm>
            <a:off x="571500" y="2762250"/>
            <a:ext cx="11030100" cy="1714500"/>
            <a:chOff x="571500" y="2762250"/>
            <a:chExt cx="11030100" cy="1714500"/>
          </a:xfrm>
        </p:grpSpPr>
        <p:sp>
          <p:nvSpPr>
            <p:cNvPr id="611" name="Google Shape;611;p43"/>
            <p:cNvSpPr/>
            <p:nvPr/>
          </p:nvSpPr>
          <p:spPr>
            <a:xfrm>
              <a:off x="571500" y="2762250"/>
              <a:ext cx="3486300" cy="1714500"/>
            </a:xfrm>
            <a:prstGeom prst="roundRect">
              <a:avLst>
                <a:gd fmla="val 5555" name="adj"/>
              </a:avLst>
            </a:prstGeom>
            <a:solidFill>
              <a:srgbClr val="FFFFFF"/>
            </a:solidFill>
            <a:ln cap="flat" cmpd="sng" w="9525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3"/>
            <p:cNvSpPr txBox="1"/>
            <p:nvPr/>
          </p:nvSpPr>
          <p:spPr>
            <a:xfrm>
              <a:off x="571500" y="2762250"/>
              <a:ext cx="34863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695C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schedule</a:t>
              </a:r>
              <a:endParaRPr sz="3200">
                <a:solidFill>
                  <a:srgbClr val="00695C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Jornada Laboral</a:t>
              </a:r>
              <a:endParaRPr b="1" sz="14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8 hrs/día × 5 días/semana</a:t>
              </a:r>
              <a:br>
                <a:rPr lang="en-US" sz="11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1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(40 horas semanales)</a:t>
              </a:r>
              <a:endParaRPr sz="1100">
                <a:solidFill>
                  <a:srgbClr val="546E7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4343400" y="2762250"/>
              <a:ext cx="3486300" cy="1714500"/>
            </a:xfrm>
            <a:prstGeom prst="roundRect">
              <a:avLst>
                <a:gd fmla="val 5555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3"/>
            <p:cNvSpPr txBox="1"/>
            <p:nvPr/>
          </p:nvSpPr>
          <p:spPr>
            <a:xfrm>
              <a:off x="4343400" y="2762250"/>
              <a:ext cx="34863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897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groups</a:t>
              </a:r>
              <a:endParaRPr sz="3200">
                <a:solidFill>
                  <a:srgbClr val="00897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Horas Esperadas</a:t>
              </a:r>
              <a:endParaRPr b="1" sz="14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695C"/>
                  </a:solidFill>
                  <a:latin typeface="Poppins"/>
                  <a:ea typeface="Poppins"/>
                  <a:cs typeface="Poppins"/>
                  <a:sym typeface="Poppins"/>
                </a:rPr>
                <a:t>8.000 horas</a:t>
              </a:r>
              <a:endParaRPr b="1" sz="1800">
                <a:solidFill>
                  <a:srgbClr val="0069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(50 emp. × 40 hrs × 4 semanas)</a:t>
              </a:r>
              <a:endParaRPr sz="1000">
                <a:solidFill>
                  <a:srgbClr val="546E7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8115300" y="2762250"/>
              <a:ext cx="3486300" cy="1714500"/>
            </a:xfrm>
            <a:prstGeom prst="roundRect">
              <a:avLst>
                <a:gd fmla="val 5555" name="adj"/>
              </a:avLst>
            </a:prstGeom>
            <a:solidFill>
              <a:srgbClr val="FFEBEE"/>
            </a:solidFill>
            <a:ln cap="flat" cmpd="sng" w="9525">
              <a:solidFill>
                <a:srgbClr val="FFCD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3"/>
            <p:cNvSpPr txBox="1"/>
            <p:nvPr/>
          </p:nvSpPr>
          <p:spPr>
            <a:xfrm>
              <a:off x="8115300" y="2762250"/>
              <a:ext cx="34863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C62828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event_busy</a:t>
              </a:r>
              <a:endParaRPr sz="3200">
                <a:solidFill>
                  <a:srgbClr val="C62828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3238"/>
                  </a:solidFill>
                  <a:latin typeface="Poppins"/>
                  <a:ea typeface="Poppins"/>
                  <a:cs typeface="Poppins"/>
                  <a:sym typeface="Poppins"/>
                </a:rPr>
                <a:t>Ausencias Totales</a:t>
              </a:r>
              <a:endParaRPr b="1" sz="1400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62828"/>
                  </a:solidFill>
                  <a:latin typeface="Poppins"/>
                  <a:ea typeface="Poppins"/>
                  <a:cs typeface="Poppins"/>
                  <a:sym typeface="Poppins"/>
                </a:rPr>
                <a:t>320 horas</a:t>
              </a:r>
              <a:endParaRPr b="1" sz="1800">
                <a:solidFill>
                  <a:srgbClr val="C62828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546E7A"/>
                  </a:solidFill>
                  <a:latin typeface="Poppins"/>
                  <a:ea typeface="Poppins"/>
                  <a:cs typeface="Poppins"/>
                  <a:sym typeface="Poppins"/>
                </a:rPr>
                <a:t>Faltas y permisos del mes</a:t>
              </a:r>
              <a:endParaRPr sz="1000">
                <a:solidFill>
                  <a:srgbClr val="546E7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7" name="Google Shape;617;p43"/>
          <p:cNvGrpSpPr/>
          <p:nvPr/>
        </p:nvGrpSpPr>
        <p:grpSpPr>
          <a:xfrm>
            <a:off x="571500" y="4667250"/>
            <a:ext cx="11049000" cy="1143000"/>
            <a:chOff x="571500" y="4667250"/>
            <a:chExt cx="11049000" cy="1143000"/>
          </a:xfrm>
        </p:grpSpPr>
        <p:sp>
          <p:nvSpPr>
            <p:cNvPr id="618" name="Google Shape;618;p43"/>
            <p:cNvSpPr/>
            <p:nvPr/>
          </p:nvSpPr>
          <p:spPr>
            <a:xfrm>
              <a:off x="571500" y="4667250"/>
              <a:ext cx="11049000" cy="1143000"/>
            </a:xfrm>
            <a:prstGeom prst="roundRect">
              <a:avLst>
                <a:gd fmla="val 12500" name="adj"/>
              </a:avLst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3"/>
            <p:cNvSpPr txBox="1"/>
            <p:nvPr/>
          </p:nvSpPr>
          <p:spPr>
            <a:xfrm>
              <a:off x="952500" y="4667250"/>
              <a:ext cx="102870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B2DFDB"/>
                  </a:solidFill>
                  <a:latin typeface="Poppins"/>
                  <a:ea typeface="Poppins"/>
                  <a:cs typeface="Poppins"/>
                  <a:sym typeface="Poppins"/>
                </a:rPr>
                <a:t>Resultado Final (IAL):</a:t>
              </a:r>
              <a:endParaRPr b="0" sz="1400">
                <a:solidFill>
                  <a:srgbClr val="B2DFD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(320 / 8.000) × 100 = </a:t>
              </a:r>
              <a:r>
                <a:rPr b="1" lang="en-US" sz="2800">
                  <a:solidFill>
                    <a:srgbClr val="FFC107"/>
                  </a:solidFill>
                  <a:latin typeface="Poppins"/>
                  <a:ea typeface="Poppins"/>
                  <a:cs typeface="Poppins"/>
                  <a:sym typeface="Poppins"/>
                </a:rPr>
                <a:t>4% de Ausentismo</a:t>
              </a:r>
              <a:endPara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20" name="Google Shape;620;p43"/>
          <p:cNvGrpSpPr/>
          <p:nvPr/>
        </p:nvGrpSpPr>
        <p:grpSpPr>
          <a:xfrm>
            <a:off x="571500" y="6096000"/>
            <a:ext cx="11049000" cy="381000"/>
            <a:chOff x="571500" y="6096000"/>
            <a:chExt cx="11049000" cy="381000"/>
          </a:xfrm>
        </p:grpSpPr>
        <p:sp>
          <p:nvSpPr>
            <p:cNvPr id="621" name="Google Shape;621;p43"/>
            <p:cNvSpPr/>
            <p:nvPr/>
          </p:nvSpPr>
          <p:spPr>
            <a:xfrm>
              <a:off x="571500" y="6096000"/>
              <a:ext cx="47700" cy="3048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3"/>
            <p:cNvSpPr txBox="1"/>
            <p:nvPr/>
          </p:nvSpPr>
          <p:spPr>
            <a:xfrm>
              <a:off x="762000" y="6096000"/>
              <a:ext cx="10858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455A64"/>
                  </a:solidFill>
                  <a:latin typeface="Lato"/>
                  <a:ea typeface="Lato"/>
                  <a:cs typeface="Lato"/>
                  <a:sym typeface="Lato"/>
                </a:rPr>
                <a:t>Este porcentaje permite monitorear desviaciones respecto a los objetivos de productividad.</a:t>
              </a:r>
              <a:endParaRPr i="1" sz="14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27" name="Google Shape;6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28" name="Google Shape;6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7162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4"/>
          <p:cNvSpPr txBox="1"/>
          <p:nvPr/>
        </p:nvSpPr>
        <p:spPr>
          <a:xfrm>
            <a:off x="571500" y="569595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5240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4D40"/>
                </a:solidFill>
                <a:latin typeface="Lato"/>
                <a:ea typeface="Lato"/>
                <a:cs typeface="Lato"/>
                <a:sym typeface="Lato"/>
              </a:rPr>
              <a:t>Nivel de Impacto Económico</a:t>
            </a:r>
            <a:endParaRPr/>
          </a:p>
        </p:txBody>
      </p:sp>
      <p:sp>
        <p:nvSpPr>
          <p:cNvPr id="630" name="Google Shape;630;p44"/>
          <p:cNvSpPr txBox="1"/>
          <p:nvPr/>
        </p:nvSpPr>
        <p:spPr>
          <a:xfrm>
            <a:off x="6381750" y="569595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rPr>
              <a:t>El ausentismo genera gastos de personal que no producen valor añadido.</a:t>
            </a:r>
            <a:endParaRPr/>
          </a:p>
        </p:txBody>
      </p:sp>
      <p:pic>
        <p:nvPicPr>
          <p:cNvPr descr="image.png" id="631" name="Google Shape;63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5" y="571500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4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63238"/>
                </a:solidFill>
                <a:latin typeface="Poppins"/>
                <a:ea typeface="Poppins"/>
                <a:cs typeface="Poppins"/>
                <a:sym typeface="Poppins"/>
              </a:rPr>
              <a:t>Tendencia de Productividad vs Ausentismo</a:t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FFC1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365D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42" name="Google Shape;64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6"/>
          <p:cNvSpPr txBox="1"/>
          <p:nvPr/>
        </p:nvSpPr>
        <p:spPr>
          <a:xfrm>
            <a:off x="2110501" y="3081337"/>
            <a:ext cx="797099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II. Motivación y Liderazgo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48" name="Google Shape;64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7"/>
          <p:cNvSpPr txBox="1"/>
          <p:nvPr/>
        </p:nvSpPr>
        <p:spPr>
          <a:xfrm>
            <a:off x="762000" y="571500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EL IMPULSO DE LA MOTIVACIÓN</a:t>
            </a:r>
            <a:endParaRPr/>
          </a:p>
        </p:txBody>
      </p:sp>
      <p:sp>
        <p:nvSpPr>
          <p:cNvPr id="650" name="Google Shape;650;p47"/>
          <p:cNvSpPr/>
          <p:nvPr/>
        </p:nvSpPr>
        <p:spPr>
          <a:xfrm>
            <a:off x="571500" y="571500"/>
            <a:ext cx="76200" cy="514500"/>
          </a:xfrm>
          <a:prstGeom prst="rect">
            <a:avLst/>
          </a:prstGeom>
          <a:solidFill>
            <a:srgbClr val="ED89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47"/>
          <p:cNvGrpSpPr/>
          <p:nvPr/>
        </p:nvGrpSpPr>
        <p:grpSpPr>
          <a:xfrm>
            <a:off x="571500" y="1714500"/>
            <a:ext cx="5381700" cy="2667000"/>
            <a:chOff x="571500" y="1714500"/>
            <a:chExt cx="5381700" cy="2667000"/>
          </a:xfrm>
        </p:grpSpPr>
        <p:sp>
          <p:nvSpPr>
            <p:cNvPr id="652" name="Google Shape;652;p47"/>
            <p:cNvSpPr/>
            <p:nvPr/>
          </p:nvSpPr>
          <p:spPr>
            <a:xfrm>
              <a:off x="571500" y="1714500"/>
              <a:ext cx="5381700" cy="2667000"/>
            </a:xfrm>
            <a:prstGeom prst="roundRect">
              <a:avLst>
                <a:gd fmla="val 428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571500" y="1714500"/>
              <a:ext cx="76200" cy="2667000"/>
            </a:xfrm>
            <a:prstGeom prst="roundRect">
              <a:avLst>
                <a:gd fmla="val 50000" name="adj"/>
              </a:avLst>
            </a:prstGeom>
            <a:solidFill>
              <a:srgbClr val="4299E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 txBox="1"/>
            <p:nvPr/>
          </p:nvSpPr>
          <p:spPr>
            <a:xfrm>
              <a:off x="857250" y="1952625"/>
              <a:ext cx="48579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Motivación Intrínseca</a:t>
              </a:r>
              <a:endParaRPr b="1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5" name="Google Shape;655;p47"/>
            <p:cNvSpPr txBox="1"/>
            <p:nvPr/>
          </p:nvSpPr>
          <p:spPr>
            <a:xfrm>
              <a:off x="857250" y="2428875"/>
              <a:ext cx="48579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Nace del interior del individuo. Relacionada con el bienestar, el logro personal y la pasión por la tarea misma.</a:t>
              </a:r>
              <a:endParaRPr b="0" sz="14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i="1" lang="en-US" sz="1200">
                  <a:solidFill>
                    <a:srgbClr val="718096"/>
                  </a:solidFill>
                  <a:latin typeface="Open Sans"/>
                  <a:ea typeface="Open Sans"/>
                  <a:cs typeface="Open Sans"/>
                  <a:sym typeface="Open Sans"/>
                </a:rPr>
                <a:t>Ejemplo: Aprender una nueva habilidad por satisfacción personal.</a:t>
              </a:r>
              <a:endParaRPr b="0" i="1" sz="120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6238875" y="1714500"/>
            <a:ext cx="5381700" cy="2667000"/>
            <a:chOff x="6238875" y="1714500"/>
            <a:chExt cx="5381700" cy="2667000"/>
          </a:xfrm>
        </p:grpSpPr>
        <p:sp>
          <p:nvSpPr>
            <p:cNvPr id="657" name="Google Shape;657;p47"/>
            <p:cNvSpPr/>
            <p:nvPr/>
          </p:nvSpPr>
          <p:spPr>
            <a:xfrm>
              <a:off x="6238875" y="1714500"/>
              <a:ext cx="5381700" cy="2667000"/>
            </a:xfrm>
            <a:prstGeom prst="roundRect">
              <a:avLst>
                <a:gd fmla="val 428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238875" y="1714500"/>
              <a:ext cx="76200" cy="2667000"/>
            </a:xfrm>
            <a:prstGeom prst="roundRect">
              <a:avLst>
                <a:gd fmla="val 50000" name="adj"/>
              </a:avLst>
            </a:prstGeom>
            <a:solidFill>
              <a:srgbClr val="ED893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 txBox="1"/>
            <p:nvPr/>
          </p:nvSpPr>
          <p:spPr>
            <a:xfrm>
              <a:off x="6524625" y="1952625"/>
              <a:ext cx="48579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Motivación Extrínseca</a:t>
              </a:r>
              <a:endParaRPr b="1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0" name="Google Shape;660;p47"/>
            <p:cNvSpPr txBox="1"/>
            <p:nvPr/>
          </p:nvSpPr>
          <p:spPr>
            <a:xfrm>
              <a:off x="6524625" y="2428875"/>
              <a:ext cx="48579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Proviene del exterior. Basada en recompensas tangibles como dinero, reconocimiento o ascensos.</a:t>
              </a:r>
              <a:endParaRPr b="0" sz="14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i="1" lang="en-US" sz="1200">
                  <a:solidFill>
                    <a:srgbClr val="718096"/>
                  </a:solidFill>
                  <a:latin typeface="Open Sans"/>
                  <a:ea typeface="Open Sans"/>
                  <a:cs typeface="Open Sans"/>
                  <a:sym typeface="Open Sans"/>
                </a:rPr>
                <a:t>Ejemplo: Trabajar extra para obtener un bono económico.</a:t>
              </a:r>
              <a:endParaRPr b="0" i="1" sz="120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61" name="Google Shape;661;p47"/>
          <p:cNvGrpSpPr/>
          <p:nvPr/>
        </p:nvGrpSpPr>
        <p:grpSpPr>
          <a:xfrm>
            <a:off x="571500" y="4762500"/>
            <a:ext cx="11049000" cy="952500"/>
            <a:chOff x="571500" y="4762500"/>
            <a:chExt cx="11049000" cy="952500"/>
          </a:xfrm>
        </p:grpSpPr>
        <p:sp>
          <p:nvSpPr>
            <p:cNvPr id="662" name="Google Shape;662;p47"/>
            <p:cNvSpPr/>
            <p:nvPr/>
          </p:nvSpPr>
          <p:spPr>
            <a:xfrm>
              <a:off x="571500" y="4762500"/>
              <a:ext cx="11049000" cy="952500"/>
            </a:xfrm>
            <a:prstGeom prst="roundRect">
              <a:avLst>
                <a:gd fmla="val 12000" name="adj"/>
              </a:avLst>
            </a:prstGeom>
            <a:solidFill>
              <a:srgbClr val="F7FAFC"/>
            </a:solidFill>
            <a:ln cap="flat" cmpd="sng" w="9525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 txBox="1"/>
            <p:nvPr/>
          </p:nvSpPr>
          <p:spPr>
            <a:xfrm>
              <a:off x="809625" y="4946269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8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lightbulb</a:t>
              </a:r>
              <a:endParaRPr sz="238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664" name="Google Shape;664;p47"/>
            <p:cNvSpPr txBox="1"/>
            <p:nvPr/>
          </p:nvSpPr>
          <p:spPr>
            <a:xfrm>
              <a:off x="1333500" y="4857750"/>
              <a:ext cx="100014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Incentivos:</a:t>
              </a:r>
              <a:r>
                <a:rPr lang="en-US" sz="1300">
                  <a:solidFill>
                    <a:srgbClr val="2D3748"/>
                  </a:solidFill>
                  <a:latin typeface="Open Sans"/>
                  <a:ea typeface="Open Sans"/>
                  <a:cs typeface="Open Sans"/>
                  <a:sym typeface="Open Sans"/>
                </a:rPr>
                <a:t> Estímulos ofrecidos para mejorar el rendimiento. Deben ser claros y beneficiosos tanto para el trabajador como para la empresa.</a:t>
              </a:r>
              <a:endParaRPr sz="1300">
                <a:solidFill>
                  <a:srgbClr val="2D374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69" name="Google Shape;66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0" name="Google Shape;67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124450"/>
            <a:ext cx="110490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1" name="Google Shape;67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1943100"/>
            <a:ext cx="3492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2" name="Google Shape;67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9650" y="1943100"/>
            <a:ext cx="349254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3" name="Google Shape;67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7950" y="1943100"/>
            <a:ext cx="3492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8"/>
          <p:cNvSpPr txBox="1"/>
          <p:nvPr/>
        </p:nvSpPr>
        <p:spPr>
          <a:xfrm>
            <a:off x="884239" y="3181350"/>
            <a:ext cx="286692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Autoritario</a:t>
            </a:r>
            <a:endParaRPr/>
          </a:p>
        </p:txBody>
      </p:sp>
      <p:sp>
        <p:nvSpPr>
          <p:cNvPr id="675" name="Google Shape;675;p48"/>
          <p:cNvSpPr txBox="1"/>
          <p:nvPr/>
        </p:nvSpPr>
        <p:spPr>
          <a:xfrm>
            <a:off x="952500" y="3543300"/>
            <a:ext cx="273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Control total y dominio claro sobre el equipo. Decisiones centralizadas.</a:t>
            </a:r>
            <a:endParaRPr/>
          </a:p>
        </p:txBody>
      </p:sp>
      <p:sp>
        <p:nvSpPr>
          <p:cNvPr id="676" name="Google Shape;676;p48"/>
          <p:cNvSpPr txBox="1"/>
          <p:nvPr/>
        </p:nvSpPr>
        <p:spPr>
          <a:xfrm>
            <a:off x="4662387" y="3181350"/>
            <a:ext cx="286707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Participativo</a:t>
            </a:r>
            <a:endParaRPr/>
          </a:p>
        </p:txBody>
      </p:sp>
      <p:sp>
        <p:nvSpPr>
          <p:cNvPr id="677" name="Google Shape;677;p48"/>
          <p:cNvSpPr txBox="1"/>
          <p:nvPr/>
        </p:nvSpPr>
        <p:spPr>
          <a:xfrm>
            <a:off x="4730650" y="3543300"/>
            <a:ext cx="27305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Distribuye responsabilidades. Escucha al equipo antes de la decisión final.</a:t>
            </a:r>
            <a:endParaRPr/>
          </a:p>
        </p:txBody>
      </p:sp>
      <p:sp>
        <p:nvSpPr>
          <p:cNvPr id="678" name="Google Shape;678;p48"/>
          <p:cNvSpPr txBox="1"/>
          <p:nvPr/>
        </p:nvSpPr>
        <p:spPr>
          <a:xfrm>
            <a:off x="8440690" y="3181350"/>
            <a:ext cx="286692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Visionario</a:t>
            </a:r>
            <a:endParaRPr/>
          </a:p>
        </p:txBody>
      </p:sp>
      <p:sp>
        <p:nvSpPr>
          <p:cNvPr id="679" name="Google Shape;679;p48"/>
          <p:cNvSpPr txBox="1"/>
          <p:nvPr/>
        </p:nvSpPr>
        <p:spPr>
          <a:xfrm>
            <a:off x="8508950" y="3543300"/>
            <a:ext cx="273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Visión clara a largo plazo. Inspira y motiva hacia un propósito común.</a:t>
            </a:r>
            <a:endParaRPr/>
          </a:p>
        </p:txBody>
      </p:sp>
      <p:pic>
        <p:nvPicPr>
          <p:cNvPr descr="image.png" id="680" name="Google Shape;680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60525" y="2457450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81" name="Google Shape;681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101" y="2457450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82" name="Google Shape;682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45550" y="24574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8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ESTILOS DE LIDERAZGO Y COACHING</a:t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D89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365D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89" name="Google Shape;6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9"/>
          <p:cNvSpPr txBox="1"/>
          <p:nvPr/>
        </p:nvSpPr>
        <p:spPr>
          <a:xfrm>
            <a:off x="1435417" y="3081337"/>
            <a:ext cx="932116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III. Trabajo en Equipo y Estilos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95" name="Google Shape;6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0"/>
          <p:cNvGrpSpPr/>
          <p:nvPr/>
        </p:nvGrpSpPr>
        <p:grpSpPr>
          <a:xfrm>
            <a:off x="452438" y="1347788"/>
            <a:ext cx="10596563" cy="3890963"/>
            <a:chOff x="452438" y="1347788"/>
            <a:chExt cx="10596563" cy="3890963"/>
          </a:xfrm>
        </p:grpSpPr>
        <p:pic>
          <p:nvPicPr>
            <p:cNvPr id="697" name="Google Shape;69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2438" y="1347788"/>
              <a:ext cx="3667200" cy="21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50"/>
            <p:cNvSpPr txBox="1"/>
            <p:nvPr/>
          </p:nvSpPr>
          <p:spPr>
            <a:xfrm>
              <a:off x="762000" y="161925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Comunicación</a:t>
              </a:r>
              <a:endParaRPr b="1" sz="1800">
                <a:solidFill>
                  <a:srgbClr val="1A365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Intercambio abierto de información y sentimientos.</a:t>
              </a:r>
              <a:endParaRPr sz="13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699" name="Google Shape;69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71938" y="1347788"/>
              <a:ext cx="3667200" cy="21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50"/>
            <p:cNvSpPr txBox="1"/>
            <p:nvPr/>
          </p:nvSpPr>
          <p:spPr>
            <a:xfrm>
              <a:off x="4381500" y="161925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Coordinación</a:t>
              </a:r>
              <a:endParaRPr b="1" sz="1800">
                <a:solidFill>
                  <a:srgbClr val="1A365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Sincronización de esfuerzos hacia el objetivo.</a:t>
              </a:r>
              <a:endParaRPr sz="13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01" name="Google Shape;701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91438" y="1347788"/>
              <a:ext cx="1452600" cy="21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50"/>
            <p:cNvSpPr txBox="1"/>
            <p:nvPr/>
          </p:nvSpPr>
          <p:spPr>
            <a:xfrm>
              <a:off x="8001000" y="161925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Complementariedad</a:t>
              </a:r>
              <a:endParaRPr b="1" sz="1800">
                <a:solidFill>
                  <a:srgbClr val="1A365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Cada miembro aporta una habilidad única.</a:t>
              </a:r>
              <a:endParaRPr sz="13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03" name="Google Shape;703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2188" y="3443288"/>
              <a:ext cx="3667200" cy="170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4" name="Google Shape;704;p50"/>
            <p:cNvSpPr txBox="1"/>
            <p:nvPr/>
          </p:nvSpPr>
          <p:spPr>
            <a:xfrm>
              <a:off x="2571750" y="371475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Confianza</a:t>
              </a:r>
              <a:endParaRPr b="1" sz="1800">
                <a:solidFill>
                  <a:srgbClr val="1A365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Creer en el buen hacer de los compañeros.</a:t>
              </a:r>
              <a:endParaRPr sz="13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05" name="Google Shape;705;p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81688" y="3443288"/>
              <a:ext cx="3262200" cy="170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50"/>
            <p:cNvSpPr txBox="1"/>
            <p:nvPr/>
          </p:nvSpPr>
          <p:spPr>
            <a:xfrm>
              <a:off x="6191250" y="371475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A365D"/>
                  </a:solidFill>
                  <a:latin typeface="Open Sans"/>
                  <a:ea typeface="Open Sans"/>
                  <a:cs typeface="Open Sans"/>
                  <a:sym typeface="Open Sans"/>
                </a:rPr>
                <a:t>Compromiso</a:t>
              </a:r>
              <a:endParaRPr b="1" sz="1800">
                <a:solidFill>
                  <a:srgbClr val="1A365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A5568"/>
                  </a:solidFill>
                  <a:latin typeface="Open Sans"/>
                  <a:ea typeface="Open Sans"/>
                  <a:cs typeface="Open Sans"/>
                  <a:sym typeface="Open Sans"/>
                </a:rPr>
                <a:t>Poner el máximo esfuerzo por el equipo.</a:t>
              </a:r>
              <a:endParaRPr sz="13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07" name="Google Shape;707;p50"/>
          <p:cNvGrpSpPr/>
          <p:nvPr/>
        </p:nvGrpSpPr>
        <p:grpSpPr>
          <a:xfrm>
            <a:off x="0" y="5905500"/>
            <a:ext cx="12192000" cy="952500"/>
            <a:chOff x="0" y="5905500"/>
            <a:chExt cx="12192000" cy="952500"/>
          </a:xfrm>
        </p:grpSpPr>
        <p:sp>
          <p:nvSpPr>
            <p:cNvPr id="708" name="Google Shape;708;p50"/>
            <p:cNvSpPr/>
            <p:nvPr/>
          </p:nvSpPr>
          <p:spPr>
            <a:xfrm>
              <a:off x="0" y="5905500"/>
              <a:ext cx="12192000" cy="952500"/>
            </a:xfrm>
            <a:prstGeom prst="rect">
              <a:avLst/>
            </a:prstGeom>
            <a:solidFill>
              <a:srgbClr val="ED893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 txBox="1"/>
            <p:nvPr/>
          </p:nvSpPr>
          <p:spPr>
            <a:xfrm>
              <a:off x="0" y="5905500"/>
              <a:ext cx="1219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SINERGIA COLECTIVA</a:t>
              </a:r>
              <a:endParaRPr b="1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10" name="Google Shape;710;p50"/>
          <p:cNvGrpSpPr/>
          <p:nvPr/>
        </p:nvGrpSpPr>
        <p:grpSpPr>
          <a:xfrm>
            <a:off x="762000" y="2606802"/>
            <a:ext cx="7620000" cy="2476500"/>
            <a:chOff x="762000" y="2606802"/>
            <a:chExt cx="7620000" cy="2476500"/>
          </a:xfrm>
        </p:grpSpPr>
        <p:sp>
          <p:nvSpPr>
            <p:cNvPr id="711" name="Google Shape;711;p50"/>
            <p:cNvSpPr txBox="1"/>
            <p:nvPr/>
          </p:nvSpPr>
          <p:spPr>
            <a:xfrm>
              <a:off x="762000" y="260680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forum</a:t>
              </a:r>
              <a:endParaRPr sz="240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712" name="Google Shape;712;p50"/>
            <p:cNvSpPr txBox="1"/>
            <p:nvPr/>
          </p:nvSpPr>
          <p:spPr>
            <a:xfrm>
              <a:off x="4381500" y="260680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sync</a:t>
              </a:r>
              <a:endParaRPr sz="240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713" name="Google Shape;713;p50"/>
            <p:cNvSpPr txBox="1"/>
            <p:nvPr/>
          </p:nvSpPr>
          <p:spPr>
            <a:xfrm>
              <a:off x="8001000" y="260680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extension</a:t>
              </a:r>
              <a:endParaRPr sz="240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714" name="Google Shape;714;p50"/>
            <p:cNvSpPr txBox="1"/>
            <p:nvPr/>
          </p:nvSpPr>
          <p:spPr>
            <a:xfrm>
              <a:off x="2571750" y="470230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handshake</a:t>
              </a:r>
              <a:endParaRPr sz="240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715" name="Google Shape;715;p50"/>
            <p:cNvSpPr txBox="1"/>
            <p:nvPr/>
          </p:nvSpPr>
          <p:spPr>
            <a:xfrm>
              <a:off x="6191250" y="470230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ED8936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star</a:t>
              </a:r>
              <a:endParaRPr sz="2400">
                <a:solidFill>
                  <a:srgbClr val="ED8936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sp>
        <p:nvSpPr>
          <p:cNvPr id="716" name="Google Shape;716;p50"/>
          <p:cNvSpPr txBox="1"/>
          <p:nvPr/>
        </p:nvSpPr>
        <p:spPr>
          <a:xfrm>
            <a:off x="762000" y="571500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LAS 5 C'S DEL TRABAJO EN EQUIPO</a:t>
            </a:r>
            <a:endParaRPr/>
          </a:p>
        </p:txBody>
      </p:sp>
      <p:sp>
        <p:nvSpPr>
          <p:cNvPr id="717" name="Google Shape;717;p50"/>
          <p:cNvSpPr/>
          <p:nvPr/>
        </p:nvSpPr>
        <p:spPr>
          <a:xfrm>
            <a:off x="571500" y="571500"/>
            <a:ext cx="76200" cy="514500"/>
          </a:xfrm>
          <a:prstGeom prst="rect">
            <a:avLst/>
          </a:prstGeom>
          <a:solidFill>
            <a:srgbClr val="ED89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1"/>
          <p:cNvSpPr txBox="1"/>
          <p:nvPr/>
        </p:nvSpPr>
        <p:spPr>
          <a:xfrm>
            <a:off x="762000" y="571500"/>
            <a:ext cx="76200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MATRIZ DE ESTILOS SOCIALES</a:t>
            </a:r>
            <a:endParaRPr b="1" sz="3600">
              <a:solidFill>
                <a:srgbClr val="1A36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51"/>
          <p:cNvSpPr/>
          <p:nvPr/>
        </p:nvSpPr>
        <p:spPr>
          <a:xfrm>
            <a:off x="571500" y="666750"/>
            <a:ext cx="76200" cy="571500"/>
          </a:xfrm>
          <a:prstGeom prst="rect">
            <a:avLst/>
          </a:prstGeom>
          <a:solidFill>
            <a:srgbClr val="ED893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1"/>
          <p:cNvSpPr txBox="1"/>
          <p:nvPr/>
        </p:nvSpPr>
        <p:spPr>
          <a:xfrm>
            <a:off x="762000" y="2286000"/>
            <a:ext cx="4000500" cy="1905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El modelo de </a:t>
            </a:r>
            <a:r>
              <a:rPr b="1" lang="en-US" sz="1500">
                <a:solidFill>
                  <a:srgbClr val="2D3748"/>
                </a:solidFill>
                <a:latin typeface="Open Sans"/>
                <a:ea typeface="Open Sans"/>
                <a:cs typeface="Open Sans"/>
                <a:sym typeface="Open Sans"/>
              </a:rPr>
              <a:t>Merrill y Reid</a:t>
            </a:r>
            <a:r>
              <a:rPr b="0" lang="en-US" sz="150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 clasifica el comportamiento laboral en cuatro cuadrantes estratégicos.</a:t>
            </a:r>
            <a:endParaRPr b="0" sz="1500">
              <a:solidFill>
                <a:srgbClr val="4A55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0" lang="en-US" sz="125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rPr>
              <a:t>Esta matriz permite identificar estilos de interacción basados en los niveles de </a:t>
            </a:r>
            <a:r>
              <a:rPr b="1" lang="en-US" sz="125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rPr>
              <a:t>Asertividad</a:t>
            </a:r>
            <a:r>
              <a:rPr b="0" lang="en-US" sz="125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b="1" lang="en-US" sz="125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rPr>
              <a:t>Sensibilidad</a:t>
            </a:r>
            <a:r>
              <a:rPr b="0" lang="en-US" sz="1250">
                <a:solidFill>
                  <a:srgbClr val="718096"/>
                </a:solidFill>
                <a:latin typeface="Open Sans"/>
                <a:ea typeface="Open Sans"/>
                <a:cs typeface="Open Sans"/>
                <a:sym typeface="Open Sans"/>
              </a:rPr>
              <a:t> de cada individuo.</a:t>
            </a:r>
            <a:endParaRPr b="0" sz="1250">
              <a:solidFill>
                <a:srgbClr val="7180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25" name="Google Shape;725;p51"/>
          <p:cNvGrpSpPr/>
          <p:nvPr/>
        </p:nvGrpSpPr>
        <p:grpSpPr>
          <a:xfrm>
            <a:off x="4791075" y="1333500"/>
            <a:ext cx="6638925" cy="4762500"/>
            <a:chOff x="4791075" y="1333500"/>
            <a:chExt cx="6638925" cy="4762500"/>
          </a:xfrm>
        </p:grpSpPr>
        <p:sp>
          <p:nvSpPr>
            <p:cNvPr id="726" name="Google Shape;726;p51"/>
            <p:cNvSpPr/>
            <p:nvPr/>
          </p:nvSpPr>
          <p:spPr>
            <a:xfrm>
              <a:off x="5334000" y="1333500"/>
              <a:ext cx="6096000" cy="4000500"/>
            </a:xfrm>
            <a:prstGeom prst="roundRect">
              <a:avLst>
                <a:gd fmla="val 3809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5334000" y="1333500"/>
              <a:ext cx="3048000" cy="2000100"/>
            </a:xfrm>
            <a:prstGeom prst="roundRect">
              <a:avLst>
                <a:gd fmla="val 7619" name="adj"/>
              </a:avLst>
            </a:prstGeom>
            <a:solidFill>
              <a:srgbClr val="F1F5F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8382000" y="1333500"/>
              <a:ext cx="3048000" cy="2000100"/>
            </a:xfrm>
            <a:prstGeom prst="roundRect">
              <a:avLst>
                <a:gd fmla="val 7619" name="adj"/>
              </a:avLst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5334000" y="3333750"/>
              <a:ext cx="3048000" cy="2000100"/>
            </a:xfrm>
            <a:prstGeom prst="roundRect">
              <a:avLst>
                <a:gd fmla="val 7619" name="adj"/>
              </a:avLst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8382000" y="3333750"/>
              <a:ext cx="3048000" cy="2000100"/>
            </a:xfrm>
            <a:prstGeom prst="roundRect">
              <a:avLst>
                <a:gd fmla="val 7619" name="adj"/>
              </a:avLst>
            </a:prstGeom>
            <a:solidFill>
              <a:srgbClr val="F1F5F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31" name="Google Shape;731;p51"/>
            <p:cNvCxnSpPr/>
            <p:nvPr/>
          </p:nvCxnSpPr>
          <p:spPr>
            <a:xfrm>
              <a:off x="8382000" y="1333500"/>
              <a:ext cx="0" cy="4000500"/>
            </a:xfrm>
            <a:prstGeom prst="straightConnector1">
              <a:avLst/>
            </a:prstGeom>
            <a:solidFill>
              <a:srgbClr val="FFFFFF"/>
            </a:solidFill>
            <a:ln cap="flat" cmpd="sng" w="19050">
              <a:solidFill>
                <a:srgbClr val="CBD5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2" name="Google Shape;732;p51"/>
            <p:cNvCxnSpPr/>
            <p:nvPr/>
          </p:nvCxnSpPr>
          <p:spPr>
            <a:xfrm>
              <a:off x="5334000" y="3333750"/>
              <a:ext cx="6096000" cy="0"/>
            </a:xfrm>
            <a:prstGeom prst="straightConnector1">
              <a:avLst/>
            </a:prstGeom>
            <a:solidFill>
              <a:srgbClr val="FFFFFF"/>
            </a:solidFill>
            <a:ln cap="flat" cmpd="sng" w="19050">
              <a:solidFill>
                <a:srgbClr val="CBD5E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33" name="Google Shape;733;p51"/>
            <p:cNvGrpSpPr/>
            <p:nvPr/>
          </p:nvGrpSpPr>
          <p:grpSpPr>
            <a:xfrm>
              <a:off x="6953250" y="5553075"/>
              <a:ext cx="2857500" cy="542925"/>
              <a:chOff x="-1428750" y="-161925"/>
              <a:chExt cx="2857500" cy="542925"/>
            </a:xfrm>
          </p:grpSpPr>
          <p:sp>
            <p:nvSpPr>
              <p:cNvPr id="734" name="Google Shape;734;p51"/>
              <p:cNvSpPr txBox="1"/>
              <p:nvPr/>
            </p:nvSpPr>
            <p:spPr>
              <a:xfrm>
                <a:off x="-1428750" y="0"/>
                <a:ext cx="28575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71809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ASERTIVIDAD</a:t>
                </a:r>
                <a:endParaRPr b="1" sz="1300">
                  <a:solidFill>
                    <a:srgbClr val="71809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735" name="Google Shape;735;p5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76250" y="-161925"/>
                <a:ext cx="1143000" cy="133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6" name="Google Shape;736;p51"/>
            <p:cNvGrpSpPr/>
            <p:nvPr/>
          </p:nvGrpSpPr>
          <p:grpSpPr>
            <a:xfrm rot="-5400000">
              <a:off x="3633788" y="3062288"/>
              <a:ext cx="2857500" cy="542925"/>
              <a:chOff x="-1428750" y="-161925"/>
              <a:chExt cx="2857500" cy="542925"/>
            </a:xfrm>
          </p:grpSpPr>
          <p:sp>
            <p:nvSpPr>
              <p:cNvPr id="737" name="Google Shape;737;p51"/>
              <p:cNvSpPr txBox="1"/>
              <p:nvPr/>
            </p:nvSpPr>
            <p:spPr>
              <a:xfrm>
                <a:off x="-1428750" y="0"/>
                <a:ext cx="28575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71809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SENSIBILIDAD</a:t>
                </a:r>
                <a:endParaRPr b="1" sz="1300">
                  <a:solidFill>
                    <a:srgbClr val="71809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738" name="Google Shape;738;p5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76250" y="-161925"/>
                <a:ext cx="1143000" cy="133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9" name="Google Shape;739;p51"/>
          <p:cNvSpPr txBox="1"/>
          <p:nvPr/>
        </p:nvSpPr>
        <p:spPr>
          <a:xfrm>
            <a:off x="5594825" y="3524250"/>
            <a:ext cx="26670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Analítico</a:t>
            </a:r>
            <a:endParaRPr b="1" sz="1800">
              <a:solidFill>
                <a:srgbClr val="1A36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0" lang="en-US" sz="115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Lógico, preciso, orientado a datos.</a:t>
            </a:r>
            <a:endParaRPr b="0" sz="1150">
              <a:solidFill>
                <a:srgbClr val="4A55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51"/>
          <p:cNvSpPr txBox="1"/>
          <p:nvPr/>
        </p:nvSpPr>
        <p:spPr>
          <a:xfrm>
            <a:off x="8672150" y="3524250"/>
            <a:ext cx="26670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Emprendedor</a:t>
            </a:r>
            <a:endParaRPr b="1" sz="1800">
              <a:solidFill>
                <a:srgbClr val="1A36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0" lang="en-US" sz="115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Directo, decidido, orientado a resultados.</a:t>
            </a:r>
            <a:endParaRPr b="0" sz="1150">
              <a:solidFill>
                <a:srgbClr val="4A55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1" name="Google Shape;741;p51"/>
          <p:cNvSpPr txBox="1"/>
          <p:nvPr/>
        </p:nvSpPr>
        <p:spPr>
          <a:xfrm>
            <a:off x="5594825" y="1625100"/>
            <a:ext cx="26670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Afectuoso</a:t>
            </a:r>
            <a:endParaRPr b="1" sz="1800">
              <a:solidFill>
                <a:srgbClr val="1A36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0" lang="en-US" sz="115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Cooperativo, paciente, orientado a personas.</a:t>
            </a:r>
            <a:endParaRPr b="0" sz="1150">
              <a:solidFill>
                <a:srgbClr val="4A55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51"/>
          <p:cNvSpPr txBox="1"/>
          <p:nvPr/>
        </p:nvSpPr>
        <p:spPr>
          <a:xfrm>
            <a:off x="8590100" y="1625100"/>
            <a:ext cx="26670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A365D"/>
                </a:solidFill>
                <a:latin typeface="Montserrat"/>
                <a:ea typeface="Montserrat"/>
                <a:cs typeface="Montserrat"/>
                <a:sym typeface="Montserrat"/>
              </a:rPr>
              <a:t>Expresivo</a:t>
            </a:r>
            <a:endParaRPr b="1" sz="1800">
              <a:solidFill>
                <a:srgbClr val="1A36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0" lang="en-US" sz="1150">
                <a:solidFill>
                  <a:srgbClr val="4A5568"/>
                </a:solidFill>
                <a:latin typeface="Open Sans"/>
                <a:ea typeface="Open Sans"/>
                <a:cs typeface="Open Sans"/>
                <a:sym typeface="Open Sans"/>
              </a:rPr>
              <a:t>Entusiasta, comunicativo, orientado a ideas.</a:t>
            </a:r>
            <a:endParaRPr b="0" sz="1150">
              <a:solidFill>
                <a:srgbClr val="4A55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6"/>
          <p:cNvGrpSpPr/>
          <p:nvPr/>
        </p:nvGrpSpPr>
        <p:grpSpPr>
          <a:xfrm>
            <a:off x="762000" y="1714500"/>
            <a:ext cx="2571900" cy="3810000"/>
            <a:chOff x="762000" y="1714500"/>
            <a:chExt cx="2571900" cy="3810000"/>
          </a:xfrm>
        </p:grpSpPr>
        <p:sp>
          <p:nvSpPr>
            <p:cNvPr id="122" name="Google Shape;122;p16"/>
            <p:cNvSpPr/>
            <p:nvPr/>
          </p:nvSpPr>
          <p:spPr>
            <a:xfrm>
              <a:off x="76200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6200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6200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76200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Capacidad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1857375" y="280898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school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95250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El "Saber"</a:t>
              </a:r>
              <a:endParaRPr b="1" sz="15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Conocimientos teóricos y formación técnica necesaria.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3524250" y="1714500"/>
            <a:ext cx="2571900" cy="3810000"/>
            <a:chOff x="3524250" y="1714500"/>
            <a:chExt cx="2571900" cy="3810000"/>
          </a:xfrm>
        </p:grpSpPr>
        <p:sp>
          <p:nvSpPr>
            <p:cNvPr id="129" name="Google Shape;129;p16"/>
            <p:cNvSpPr/>
            <p:nvPr/>
          </p:nvSpPr>
          <p:spPr>
            <a:xfrm>
              <a:off x="352425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52425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52425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52425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Habilidad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4619625" y="280898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construction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371475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El "Saber Hacer"</a:t>
              </a:r>
              <a:endParaRPr b="1" sz="15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Destreza práctica para ejecutar tareas con seguridad.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5" name="Google Shape;135;p16"/>
          <p:cNvGrpSpPr/>
          <p:nvPr/>
        </p:nvGrpSpPr>
        <p:grpSpPr>
          <a:xfrm>
            <a:off x="6286500" y="1714500"/>
            <a:ext cx="2571900" cy="3810000"/>
            <a:chOff x="6286500" y="1714500"/>
            <a:chExt cx="2571900" cy="3810000"/>
          </a:xfrm>
        </p:grpSpPr>
        <p:sp>
          <p:nvSpPr>
            <p:cNvPr id="136" name="Google Shape;136;p16"/>
            <p:cNvSpPr/>
            <p:nvPr/>
          </p:nvSpPr>
          <p:spPr>
            <a:xfrm>
              <a:off x="628650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628650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28650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628650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Motivación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7381875" y="280898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volunteer_activism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647700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El "Querer Hacer"</a:t>
              </a:r>
              <a:endParaRPr b="1" sz="15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La actitud y compromiso con las normas de seguridad.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9048750" y="1714500"/>
            <a:ext cx="2571900" cy="3810000"/>
            <a:chOff x="9048750" y="1714500"/>
            <a:chExt cx="2571900" cy="3810000"/>
          </a:xfrm>
        </p:grpSpPr>
        <p:sp>
          <p:nvSpPr>
            <p:cNvPr id="143" name="Google Shape;143;p16"/>
            <p:cNvSpPr/>
            <p:nvPr/>
          </p:nvSpPr>
          <p:spPr>
            <a:xfrm>
              <a:off x="904875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904875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904875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904875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Tiempo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10144125" y="2808986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schedule</a:t>
              </a:r>
              <a:endParaRPr sz="248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923925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Disponibilidad</a:t>
              </a:r>
              <a:endParaRPr b="1" sz="15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Disponibilidad del recurso para la ejecución de procesos productivos.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9" name="Google Shape;149;p16"/>
          <p:cNvSpPr txBox="1"/>
          <p:nvPr/>
        </p:nvSpPr>
        <p:spPr>
          <a:xfrm>
            <a:off x="952500" y="571500"/>
            <a:ext cx="11001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ELEMENTOS ESENCIALES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762000" y="571500"/>
            <a:ext cx="76200" cy="6000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762000" y="571500"/>
            <a:ext cx="76200" cy="6000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1047750" y="571500"/>
            <a:ext cx="10477500" cy="48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0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OBJETIVOS DE LA ADMINISTRACIÓN</a:t>
            </a:r>
            <a:endParaRPr b="1" sz="3150">
              <a:solidFill>
                <a:srgbClr val="002B4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8" name="Google Shape;158;p17"/>
          <p:cNvGrpSpPr/>
          <p:nvPr/>
        </p:nvGrpSpPr>
        <p:grpSpPr>
          <a:xfrm>
            <a:off x="762000" y="1714500"/>
            <a:ext cx="2571900" cy="3810000"/>
            <a:chOff x="762000" y="1714500"/>
            <a:chExt cx="2571900" cy="3810000"/>
          </a:xfrm>
        </p:grpSpPr>
        <p:sp>
          <p:nvSpPr>
            <p:cNvPr id="159" name="Google Shape;159;p17"/>
            <p:cNvSpPr/>
            <p:nvPr/>
          </p:nvSpPr>
          <p:spPr>
            <a:xfrm>
              <a:off x="76200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76200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76200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76200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Corporativos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1857375" y="284492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business</a:t>
              </a:r>
              <a:endParaRPr sz="24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95250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Contribuir al éxito de la empresa mediante el uso eficiente de los recursos.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3524250" y="1714500"/>
            <a:ext cx="2571900" cy="3810000"/>
            <a:chOff x="3524250" y="1714500"/>
            <a:chExt cx="2571900" cy="3810000"/>
          </a:xfrm>
        </p:grpSpPr>
        <p:sp>
          <p:nvSpPr>
            <p:cNvPr id="166" name="Google Shape;166;p17"/>
            <p:cNvSpPr/>
            <p:nvPr/>
          </p:nvSpPr>
          <p:spPr>
            <a:xfrm>
              <a:off x="352425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352425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52425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352425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Funcionales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4619625" y="284492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settings</a:t>
              </a:r>
              <a:endParaRPr sz="24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371475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Mantener la contribución del departamento en un nivel apropiado a las necesidades.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6286500" y="1714500"/>
            <a:ext cx="2571900" cy="3810000"/>
            <a:chOff x="6286500" y="1714500"/>
            <a:chExt cx="2571900" cy="3810000"/>
          </a:xfrm>
        </p:grpSpPr>
        <p:sp>
          <p:nvSpPr>
            <p:cNvPr id="173" name="Google Shape;173;p17"/>
            <p:cNvSpPr/>
            <p:nvPr/>
          </p:nvSpPr>
          <p:spPr>
            <a:xfrm>
              <a:off x="628650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28650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286500" y="2095500"/>
              <a:ext cx="2571900" cy="381000"/>
            </a:xfrm>
            <a:prstGeom prst="rect">
              <a:avLst/>
            </a:prstGeom>
            <a:solidFill>
              <a:srgbClr val="002B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628650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Sociales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7381875" y="284492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public</a:t>
              </a:r>
              <a:endParaRPr sz="24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647700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Responder de forma ética y social a los desafíos del entorno y la comunidad.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9048750" y="1714500"/>
            <a:ext cx="2571900" cy="3810000"/>
            <a:chOff x="9048750" y="1714500"/>
            <a:chExt cx="2571900" cy="3810000"/>
          </a:xfrm>
        </p:grpSpPr>
        <p:sp>
          <p:nvSpPr>
            <p:cNvPr id="180" name="Google Shape;180;p17"/>
            <p:cNvSpPr/>
            <p:nvPr/>
          </p:nvSpPr>
          <p:spPr>
            <a:xfrm>
              <a:off x="9048750" y="1714500"/>
              <a:ext cx="2571900" cy="3810000"/>
            </a:xfrm>
            <a:prstGeom prst="roundRect">
              <a:avLst>
                <a:gd fmla="val 592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48750" y="1714500"/>
              <a:ext cx="2571900" cy="762000"/>
            </a:xfrm>
            <a:prstGeom prst="roundRect">
              <a:avLst>
                <a:gd fmla="val 20000" name="adj"/>
              </a:avLst>
            </a:prstGeom>
            <a:solidFill>
              <a:srgbClr val="FF6B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9048750" y="2095500"/>
              <a:ext cx="2571900" cy="381000"/>
            </a:xfrm>
            <a:prstGeom prst="rect">
              <a:avLst/>
            </a:prstGeom>
            <a:solidFill>
              <a:srgbClr val="FF6B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9048750" y="1714500"/>
              <a:ext cx="2571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Personales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10144125" y="2844927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2B4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person</a:t>
              </a:r>
              <a:endParaRPr sz="2400">
                <a:solidFill>
                  <a:srgbClr val="002B4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9239250" y="3429000"/>
              <a:ext cx="21909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334155"/>
                  </a:solidFill>
                  <a:latin typeface="Lato"/>
                  <a:ea typeface="Lato"/>
                  <a:cs typeface="Lato"/>
                  <a:sym typeface="Lato"/>
                </a:rPr>
                <a:t>Apoyar las metas individuales de los empleados.</a:t>
              </a:r>
              <a:endParaRPr sz="15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0" name="Google Shape;1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1" name="Google Shape;1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14537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/>
        </p:nvSpPr>
        <p:spPr>
          <a:xfrm>
            <a:off x="952500" y="571500"/>
            <a:ext cx="11001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FUNDAMENTOS ESTRATÉGICOS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762000" y="571500"/>
            <a:ext cx="76200" cy="600075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94" name="Google Shape;19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776537"/>
            <a:ext cx="5048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762075" y="2906975"/>
            <a:ext cx="504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Integridad: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Tratamiento del trabajador como ser biopsicosocial.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762000" y="3862387"/>
            <a:ext cx="504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Continuidad: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Gestión a largo plazo de la salud ocupacional.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762000" y="4772037"/>
            <a:ext cx="504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Equidad: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Condiciones seguras para todos los niveles jerárquicos.</a:t>
            </a:r>
            <a:endParaRPr/>
          </a:p>
        </p:txBody>
      </p:sp>
      <p:pic>
        <p:nvPicPr>
          <p:cNvPr descr="image.png" id="198" name="Google Shape;19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30765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3924300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/>
          <p:nvPr/>
        </p:nvSpPr>
        <p:spPr>
          <a:xfrm>
            <a:off x="762000" y="1171575"/>
            <a:ext cx="10425300" cy="1318500"/>
          </a:xfrm>
          <a:prstGeom prst="roundRect">
            <a:avLst>
              <a:gd fmla="val 10000" name="adj"/>
            </a:avLst>
          </a:prstGeom>
          <a:solidFill>
            <a:srgbClr val="002B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.png" id="201" name="Google Shape;20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84311">
            <a:off x="728651" y="4824236"/>
            <a:ext cx="248122" cy="26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1143000" y="1037150"/>
            <a:ext cx="9906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Mejorar las contribuciones productivas del personal a la organización de manera </a:t>
            </a:r>
            <a:r>
              <a:rPr b="1" lang="en-US" sz="2200">
                <a:solidFill>
                  <a:srgbClr val="FF6B00"/>
                </a:solidFill>
                <a:latin typeface="Poppins"/>
                <a:ea typeface="Poppins"/>
                <a:cs typeface="Poppins"/>
                <a:sym typeface="Poppins"/>
              </a:rPr>
              <a:t>estratégica, ética y social</a:t>
            </a:r>
            <a:r>
              <a:rPr b="1"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952500" y="571500"/>
            <a:ext cx="11001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EL PESO DEL FACTOR HUMANO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762000" y="571500"/>
            <a:ext cx="76200" cy="600075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762000" y="2971800"/>
            <a:ext cx="50482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rPr>
              <a:t>70%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762000" y="4495800"/>
            <a:ext cx="50482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6B00"/>
                </a:solidFill>
                <a:latin typeface="Lato"/>
                <a:ea typeface="Lato"/>
                <a:cs typeface="Lato"/>
                <a:sym typeface="Lato"/>
              </a:rPr>
              <a:t>de los accidentes laborales</a:t>
            </a:r>
            <a:endParaRPr/>
          </a:p>
        </p:txBody>
      </p:sp>
      <p:sp>
        <p:nvSpPr>
          <p:cNvPr id="212" name="Google Shape;212;p19"/>
          <p:cNvSpPr txBox="1"/>
          <p:nvPr/>
        </p:nvSpPr>
        <p:spPr>
          <a:xfrm>
            <a:off x="6381750" y="3133725"/>
            <a:ext cx="530066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Causa Raíz</a:t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6381750" y="3600450"/>
            <a:ext cx="50482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Estudios indican que la gran mayoría de siniestros tienen su origen en actos inseguros derivados de fallas en la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motivación, capacitación o supervisión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del recurso humano.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8" name="Google Shape;2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0"/>
          <p:cNvSpPr txBox="1"/>
          <p:nvPr/>
        </p:nvSpPr>
        <p:spPr>
          <a:xfrm>
            <a:off x="952500" y="571500"/>
            <a:ext cx="460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SISTEMAS DE INFORMACIÓN (SIRH)</a:t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762000" y="571500"/>
            <a:ext cx="76200" cy="1800300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762000" y="2476500"/>
            <a:ext cx="10668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b="1" lang="en-US" sz="18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SIRH</a:t>
            </a:r>
            <a:r>
              <a:rPr lang="en-US" sz="18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es el motor inteligente que transforma datos del personal en </a:t>
            </a:r>
            <a:r>
              <a:rPr b="1" lang="en-US" sz="1800">
                <a:solidFill>
                  <a:srgbClr val="FF6B00"/>
                </a:solidFill>
                <a:latin typeface="Lato"/>
                <a:ea typeface="Lato"/>
                <a:cs typeface="Lato"/>
                <a:sym typeface="Lato"/>
              </a:rPr>
              <a:t>decisiones estratégicas</a:t>
            </a:r>
            <a:r>
              <a:rPr lang="en-US" sz="180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para la seguridad y el bienestar.</a:t>
            </a:r>
            <a:endParaRPr sz="1800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2" name="Google Shape;222;p20"/>
          <p:cNvGrpSpPr/>
          <p:nvPr/>
        </p:nvGrpSpPr>
        <p:grpSpPr>
          <a:xfrm>
            <a:off x="1143000" y="3619500"/>
            <a:ext cx="3048000" cy="2286000"/>
            <a:chOff x="1143000" y="3619500"/>
            <a:chExt cx="3048000" cy="2286000"/>
          </a:xfrm>
        </p:grpSpPr>
        <p:sp>
          <p:nvSpPr>
            <p:cNvPr id="223" name="Google Shape;223;p20"/>
            <p:cNvSpPr/>
            <p:nvPr/>
          </p:nvSpPr>
          <p:spPr>
            <a:xfrm>
              <a:off x="1143000" y="3619500"/>
              <a:ext cx="3048000" cy="2286000"/>
            </a:xfrm>
            <a:prstGeom prst="roundRect">
              <a:avLst>
                <a:gd fmla="val 5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1143000" y="3868420"/>
              <a:ext cx="3048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storage</a:t>
              </a:r>
              <a:endParaRPr sz="37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1333500" y="4476750"/>
              <a:ext cx="26670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Base de datos de legajos</a:t>
              </a:r>
              <a:endParaRPr b="1" sz="16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Centralización de información histórica y personal del colaborador.</a:t>
              </a:r>
              <a:endParaRPr sz="13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4572000" y="3619500"/>
            <a:ext cx="3048000" cy="2286000"/>
            <a:chOff x="4572000" y="3619500"/>
            <a:chExt cx="3048000" cy="2286000"/>
          </a:xfrm>
        </p:grpSpPr>
        <p:sp>
          <p:nvSpPr>
            <p:cNvPr id="227" name="Google Shape;227;p20"/>
            <p:cNvSpPr/>
            <p:nvPr/>
          </p:nvSpPr>
          <p:spPr>
            <a:xfrm>
              <a:off x="4572000" y="3619500"/>
              <a:ext cx="3048000" cy="2286000"/>
            </a:xfrm>
            <a:prstGeom prst="roundRect">
              <a:avLst>
                <a:gd fmla="val 5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4572000" y="3868420"/>
              <a:ext cx="3048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assignment_turned_in</a:t>
              </a:r>
              <a:endParaRPr sz="37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4762500" y="4476750"/>
              <a:ext cx="26670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Registro de competencias</a:t>
              </a:r>
              <a:endParaRPr b="1" sz="16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Mapeo detallado de habilidades y aptitudes técnicas del equipo.</a:t>
              </a:r>
              <a:endParaRPr sz="13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0" name="Google Shape;230;p20"/>
          <p:cNvGrpSpPr/>
          <p:nvPr/>
        </p:nvGrpSpPr>
        <p:grpSpPr>
          <a:xfrm>
            <a:off x="8001000" y="3619500"/>
            <a:ext cx="3048000" cy="2286000"/>
            <a:chOff x="8001000" y="3619500"/>
            <a:chExt cx="3048000" cy="2286000"/>
          </a:xfrm>
        </p:grpSpPr>
        <p:sp>
          <p:nvSpPr>
            <p:cNvPr id="231" name="Google Shape;231;p20"/>
            <p:cNvSpPr/>
            <p:nvPr/>
          </p:nvSpPr>
          <p:spPr>
            <a:xfrm>
              <a:off x="8001000" y="3619500"/>
              <a:ext cx="3048000" cy="2286000"/>
            </a:xfrm>
            <a:prstGeom prst="roundRect">
              <a:avLst>
                <a:gd fmla="val 5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8001000" y="3868420"/>
              <a:ext cx="3048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>
                  <a:solidFill>
                    <a:srgbClr val="FF6B0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school</a:t>
              </a:r>
              <a:endParaRPr sz="3700">
                <a:solidFill>
                  <a:srgbClr val="FF6B0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33" name="Google Shape;233;p20"/>
            <p:cNvSpPr txBox="1"/>
            <p:nvPr/>
          </p:nvSpPr>
          <p:spPr>
            <a:xfrm>
              <a:off x="8191500" y="4476750"/>
              <a:ext cx="26670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2B49"/>
                  </a:solidFill>
                  <a:latin typeface="Lato"/>
                  <a:ea typeface="Lato"/>
                  <a:cs typeface="Lato"/>
                  <a:sym typeface="Lato"/>
                </a:rPr>
                <a:t>Módulos de capacitación</a:t>
              </a:r>
              <a:endParaRPr b="1" sz="1600">
                <a:solidFill>
                  <a:srgbClr val="002B4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64748B"/>
                  </a:solidFill>
                  <a:latin typeface="Lato"/>
                  <a:ea typeface="Lato"/>
                  <a:cs typeface="Lato"/>
                  <a:sym typeface="Lato"/>
                </a:rPr>
                <a:t>Gestión integral de la formación preventiva y profesional continua.</a:t>
              </a:r>
              <a:endParaRPr sz="130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0" name="Google Shape;24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1" name="Google Shape;24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952500" y="571500"/>
            <a:ext cx="1100137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INFORMACIÓN CRÍTICA PARA HYS</a:t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762000" y="571500"/>
            <a:ext cx="76200" cy="600075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677863" y="4793009"/>
            <a:ext cx="353372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Legajos Médicos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762000" y="5221634"/>
            <a:ext cx="336545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Seguimiento de aptitud y enfermedades.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4329064" y="4793009"/>
            <a:ext cx="35337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Entrega de Equipo de Protección Personal (EPP)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4413200" y="5221634"/>
            <a:ext cx="336545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Trazabilidad legal de elementos de protección.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7980264" y="4793009"/>
            <a:ext cx="353372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2B49"/>
                </a:solidFill>
                <a:latin typeface="Poppins"/>
                <a:ea typeface="Poppins"/>
                <a:cs typeface="Poppins"/>
                <a:sym typeface="Poppins"/>
              </a:rPr>
              <a:t>Capacitación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8064400" y="5221634"/>
            <a:ext cx="336545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Registro de horas de formación preventiva.</a:t>
            </a:r>
            <a:endParaRPr/>
          </a:p>
        </p:txBody>
      </p:sp>
      <p:pic>
        <p:nvPicPr>
          <p:cNvPr descr="image.png" id="250" name="Google Shape;25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1" name="Google Shape;251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32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2" name="Google Shape;252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64400" y="2221259"/>
            <a:ext cx="33654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