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11" r:id="rId1"/>
  </p:sldMasterIdLst>
  <p:sldIdLst>
    <p:sldId id="256" r:id="rId2"/>
    <p:sldId id="258" r:id="rId3"/>
    <p:sldId id="260" r:id="rId4"/>
    <p:sldId id="261" r:id="rId5"/>
    <p:sldId id="266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A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84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242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73583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69488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021370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762108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271877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698357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8754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5586B75A-687E-405C-8A0B-8D00578BA2C3}" type="datetimeFigureOut">
              <a:rPr lang="en-US" smtClean="0"/>
              <a:pPr/>
              <a:t>4/11/2021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9868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9212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47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75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022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560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4/11/2021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515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969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4/11/2021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177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4/11/2021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74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12" r:id="rId1"/>
    <p:sldLayoutId id="2147483913" r:id="rId2"/>
    <p:sldLayoutId id="2147483914" r:id="rId3"/>
    <p:sldLayoutId id="2147483915" r:id="rId4"/>
    <p:sldLayoutId id="2147483916" r:id="rId5"/>
    <p:sldLayoutId id="2147483917" r:id="rId6"/>
    <p:sldLayoutId id="2147483918" r:id="rId7"/>
    <p:sldLayoutId id="2147483919" r:id="rId8"/>
    <p:sldLayoutId id="2147483920" r:id="rId9"/>
    <p:sldLayoutId id="2147483921" r:id="rId10"/>
    <p:sldLayoutId id="2147483922" r:id="rId11"/>
    <p:sldLayoutId id="2147483923" r:id="rId12"/>
    <p:sldLayoutId id="2147483924" r:id="rId13"/>
    <p:sldLayoutId id="2147483925" r:id="rId14"/>
    <p:sldLayoutId id="2147483926" r:id="rId15"/>
    <p:sldLayoutId id="2147483927" r:id="rId16"/>
    <p:sldLayoutId id="2147483928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MX" sz="8800" dirty="0"/>
              <a:t>Unidad 1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I. LAS RELACIONES HUMANAS EN EL ENTORNO LABORAL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FA883B1-1BC2-40E9-A783-0A67F8010773}"/>
              </a:ext>
            </a:extLst>
          </p:cNvPr>
          <p:cNvSpPr txBox="1"/>
          <p:nvPr/>
        </p:nvSpPr>
        <p:spPr>
          <a:xfrm>
            <a:off x="7998710" y="6078157"/>
            <a:ext cx="39673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2000" dirty="0"/>
              <a:t>Prof. Luciana </a:t>
            </a:r>
            <a:r>
              <a:rPr lang="es-MX" sz="2000" dirty="0" err="1"/>
              <a:t>Paruzzo</a:t>
            </a:r>
            <a:endParaRPr lang="es-MX" sz="20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F1E7C5C9-22AF-45B7-8F3D-58AEC4BB03A5}"/>
              </a:ext>
            </a:extLst>
          </p:cNvPr>
          <p:cNvSpPr txBox="1"/>
          <p:nvPr/>
        </p:nvSpPr>
        <p:spPr>
          <a:xfrm>
            <a:off x="9566928" y="2820079"/>
            <a:ext cx="26250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b="1" dirty="0">
                <a:solidFill>
                  <a:schemeClr val="bg1">
                    <a:lumMod val="50000"/>
                  </a:schemeClr>
                </a:solidFill>
              </a:rPr>
              <a:t>TEC. UNIV. EN HIGIENE Y SEGURIDAD EN EL TRABAJO 2021</a:t>
            </a:r>
          </a:p>
          <a:p>
            <a:pPr algn="r"/>
            <a:r>
              <a:rPr lang="es-MX" b="1" dirty="0">
                <a:solidFill>
                  <a:schemeClr val="bg1">
                    <a:lumMod val="50000"/>
                  </a:schemeClr>
                </a:solidFill>
              </a:rPr>
              <a:t>U.T.N.</a:t>
            </a:r>
          </a:p>
        </p:txBody>
      </p:sp>
    </p:spTree>
    <p:extLst>
      <p:ext uri="{BB962C8B-B14F-4D97-AF65-F5344CB8AC3E}">
        <p14:creationId xmlns:p14="http://schemas.microsoft.com/office/powerpoint/2010/main" val="15909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5293" y="726141"/>
            <a:ext cx="5392200" cy="1358153"/>
          </a:xfrm>
        </p:spPr>
        <p:txBody>
          <a:bodyPr>
            <a:normAutofit/>
          </a:bodyPr>
          <a:lstStyle/>
          <a:p>
            <a:r>
              <a:rPr lang="es-MX" sz="3600" b="1" dirty="0"/>
              <a:t>Relaciones Humanas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39904" y="2263332"/>
            <a:ext cx="10041073" cy="1424747"/>
          </a:xfrm>
        </p:spPr>
        <p:txBody>
          <a:bodyPr>
            <a:noAutofit/>
          </a:bodyPr>
          <a:lstStyle/>
          <a:p>
            <a:pPr algn="just"/>
            <a:r>
              <a:rPr lang="es-MX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Todos los intercambios interpersonales que realizan los seres humanos en su vida cotidiana, por medio de los que construyen experiencias, conocimientos, formas de sentir e interpretar al mundo.</a:t>
            </a:r>
          </a:p>
          <a:p>
            <a:pPr algn="just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6096000" y="3672212"/>
            <a:ext cx="5392201" cy="10656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s-AR" sz="2000" b="1" spc="-15" dirty="0">
                <a:latin typeface="Corbel" panose="020B0503020204020204" pitchFamily="34" charset="0"/>
                <a:ea typeface="STKaiti"/>
                <a:cs typeface="Arial" panose="020B0604020202020204" pitchFamily="34" charset="0"/>
              </a:rPr>
              <a:t>Permiten:</a:t>
            </a: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AR" sz="2000" spc="-15" dirty="0">
                <a:latin typeface="Corbel" panose="020B0503020204020204" pitchFamily="34" charset="0"/>
                <a:ea typeface="STKaiti"/>
                <a:cs typeface="Arial" panose="020B0604020202020204" pitchFamily="34" charset="0"/>
              </a:rPr>
              <a:t>la satisfacción de las necesidades del individuo</a:t>
            </a:r>
          </a:p>
          <a:p>
            <a:pPr marL="342900" indent="-34290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AR" sz="2000" spc="-15" dirty="0">
                <a:latin typeface="Corbel" panose="020B0503020204020204" pitchFamily="34" charset="0"/>
                <a:ea typeface="STKaiti"/>
                <a:cs typeface="Arial" panose="020B0604020202020204" pitchFamily="34" charset="0"/>
              </a:rPr>
              <a:t>su adaptación al contexto de vida. </a:t>
            </a:r>
            <a:endParaRPr lang="es-MX" sz="2000" dirty="0">
              <a:effectLst/>
              <a:latin typeface="Corbel" panose="020B0503020204020204" pitchFamily="34" charset="0"/>
              <a:ea typeface="STKaiti"/>
              <a:cs typeface="Tahoma" panose="020B0604030504040204" pitchFamily="34" charset="0"/>
            </a:endParaRPr>
          </a:p>
        </p:txBody>
      </p:sp>
      <p:sp>
        <p:nvSpPr>
          <p:cNvPr id="6" name="Flecha derecha 5"/>
          <p:cNvSpPr/>
          <p:nvPr/>
        </p:nvSpPr>
        <p:spPr>
          <a:xfrm>
            <a:off x="205293" y="2183633"/>
            <a:ext cx="1534611" cy="11279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SON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DAB92D61-291F-4212-8407-7CB5A68DDC4E}"/>
              </a:ext>
            </a:extLst>
          </p:cNvPr>
          <p:cNvSpPr/>
          <p:nvPr/>
        </p:nvSpPr>
        <p:spPr>
          <a:xfrm>
            <a:off x="482207" y="3546408"/>
            <a:ext cx="4838372" cy="23829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es-ES" sz="2000" b="1" dirty="0">
                <a:latin typeface="Corbel" panose="020B0503020204020204" pitchFamily="34" charset="0"/>
                <a:ea typeface="STKaiti"/>
                <a:cs typeface="Tahoma" panose="020B0604030504040204" pitchFamily="34" charset="0"/>
              </a:rPr>
              <a:t>A</a:t>
            </a:r>
            <a:r>
              <a:rPr lang="es-AR" sz="2000" b="1" spc="-15" dirty="0" err="1">
                <a:latin typeface="Corbel" panose="020B0503020204020204" pitchFamily="34" charset="0"/>
                <a:ea typeface="STKaiti"/>
                <a:cs typeface="Arial" panose="020B0604020202020204" pitchFamily="34" charset="0"/>
              </a:rPr>
              <a:t>barcan</a:t>
            </a:r>
            <a:r>
              <a:rPr lang="es-AR" sz="2000" b="1" spc="-15" dirty="0">
                <a:latin typeface="Corbel" panose="020B0503020204020204" pitchFamily="34" charset="0"/>
                <a:ea typeface="STKaiti"/>
                <a:cs typeface="Arial" panose="020B0604020202020204" pitchFamily="34" charset="0"/>
              </a:rPr>
              <a:t> los distintos órdenes de la vida:</a:t>
            </a: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AR" sz="2000" spc="-15" dirty="0">
                <a:latin typeface="Corbel" panose="020B0503020204020204" pitchFamily="34" charset="0"/>
                <a:ea typeface="STKaiti"/>
                <a:cs typeface="Arial" panose="020B0604020202020204" pitchFamily="34" charset="0"/>
              </a:rPr>
              <a:t>la familia</a:t>
            </a: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AR" sz="2000" spc="-15" dirty="0">
                <a:latin typeface="Corbel" panose="020B0503020204020204" pitchFamily="34" charset="0"/>
                <a:ea typeface="STKaiti"/>
                <a:cs typeface="Arial" panose="020B0604020202020204" pitchFamily="34" charset="0"/>
              </a:rPr>
              <a:t>el trabajo</a:t>
            </a: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AR" sz="2000" spc="-15" dirty="0">
                <a:latin typeface="Corbel" panose="020B0503020204020204" pitchFamily="34" charset="0"/>
                <a:ea typeface="STKaiti"/>
                <a:cs typeface="Arial" panose="020B0604020202020204" pitchFamily="34" charset="0"/>
              </a:rPr>
              <a:t>las actividades sociales, </a:t>
            </a: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AR" sz="2000" spc="-15" dirty="0">
                <a:latin typeface="Corbel" panose="020B0503020204020204" pitchFamily="34" charset="0"/>
                <a:ea typeface="STKaiti"/>
                <a:cs typeface="Arial" panose="020B0604020202020204" pitchFamily="34" charset="0"/>
              </a:rPr>
              <a:t>culturales </a:t>
            </a:r>
          </a:p>
          <a:p>
            <a:pPr marL="285750" indent="-285750" algn="just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AR" sz="2000" spc="-15" dirty="0">
                <a:latin typeface="Corbel" panose="020B0503020204020204" pitchFamily="34" charset="0"/>
                <a:ea typeface="STKaiti"/>
                <a:cs typeface="Arial" panose="020B0604020202020204" pitchFamily="34" charset="0"/>
              </a:rPr>
              <a:t>deportivas, etc.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es-AR" sz="2000" b="1" spc="-15" dirty="0">
              <a:latin typeface="Corbel" panose="020B0503020204020204" pitchFamily="34" charset="0"/>
              <a:ea typeface="STKaiti"/>
              <a:cs typeface="Arial" panose="020B0604020202020204" pitchFamily="34" charset="0"/>
            </a:endParaRPr>
          </a:p>
        </p:txBody>
      </p:sp>
      <p:sp>
        <p:nvSpPr>
          <p:cNvPr id="9" name="Marcador de texto 3">
            <a:extLst>
              <a:ext uri="{FF2B5EF4-FFF2-40B4-BE49-F238E27FC236}">
                <a16:creationId xmlns:a16="http://schemas.microsoft.com/office/drawing/2014/main" id="{EB11E7AA-2775-4500-8572-F34C1A0C2B06}"/>
              </a:ext>
            </a:extLst>
          </p:cNvPr>
          <p:cNvSpPr txBox="1">
            <a:spLocks/>
          </p:cNvSpPr>
          <p:nvPr/>
        </p:nvSpPr>
        <p:spPr>
          <a:xfrm>
            <a:off x="1075463" y="5631345"/>
            <a:ext cx="10041073" cy="10656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MX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Suponen una duración y una frecuencia</a:t>
            </a:r>
          </a:p>
          <a:p>
            <a:pPr algn="ctr"/>
            <a:r>
              <a:rPr lang="es-MX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Generan algún efecto en los participantes</a:t>
            </a:r>
          </a:p>
        </p:txBody>
      </p:sp>
    </p:spTree>
    <p:extLst>
      <p:ext uri="{BB962C8B-B14F-4D97-AF65-F5344CB8AC3E}">
        <p14:creationId xmlns:p14="http://schemas.microsoft.com/office/powerpoint/2010/main" val="4118454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6" grpId="0" animBg="1"/>
      <p:bldP spid="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17827" y="869740"/>
            <a:ext cx="10011054" cy="1043008"/>
          </a:xfrm>
        </p:spPr>
        <p:txBody>
          <a:bodyPr>
            <a:noAutofit/>
          </a:bodyPr>
          <a:lstStyle/>
          <a:p>
            <a:pPr algn="just"/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 el AMBIENTE LABORAL ocurren múltiples interacciones que se dan en diferentes situaciones.</a:t>
            </a:r>
          </a:p>
        </p:txBody>
      </p:sp>
      <p:sp>
        <p:nvSpPr>
          <p:cNvPr id="7" name="Flecha izquierda y derecha 6"/>
          <p:cNvSpPr/>
          <p:nvPr/>
        </p:nvSpPr>
        <p:spPr>
          <a:xfrm>
            <a:off x="3502870" y="4579446"/>
            <a:ext cx="1600411" cy="5608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2130920" y="4523852"/>
            <a:ext cx="1298211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600" b="1" dirty="0">
                <a:solidFill>
                  <a:schemeClr val="bg1"/>
                </a:solidFill>
              </a:rPr>
              <a:t>Empleado sector 1</a:t>
            </a:r>
          </a:p>
        </p:txBody>
      </p:sp>
      <p:sp>
        <p:nvSpPr>
          <p:cNvPr id="11" name="Flecha izquierda y derecha 10"/>
          <p:cNvSpPr/>
          <p:nvPr/>
        </p:nvSpPr>
        <p:spPr>
          <a:xfrm>
            <a:off x="6901726" y="4547780"/>
            <a:ext cx="1298211" cy="5608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sp>
        <p:nvSpPr>
          <p:cNvPr id="12" name="Flecha izquierda y derecha 11"/>
          <p:cNvSpPr/>
          <p:nvPr/>
        </p:nvSpPr>
        <p:spPr>
          <a:xfrm rot="16200000">
            <a:off x="3805554" y="3735523"/>
            <a:ext cx="1057472" cy="444425"/>
          </a:xfrm>
          <a:prstGeom prst="leftRightArrow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3674379" y="2571968"/>
            <a:ext cx="1496757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chemeClr val="bg1"/>
                </a:solidFill>
              </a:rPr>
              <a:t>Jefe sector 1</a:t>
            </a:r>
          </a:p>
        </p:txBody>
      </p:sp>
      <p:sp>
        <p:nvSpPr>
          <p:cNvPr id="14" name="Flecha izquierda y derecha 13"/>
          <p:cNvSpPr/>
          <p:nvPr/>
        </p:nvSpPr>
        <p:spPr>
          <a:xfrm rot="12304155">
            <a:off x="5303760" y="3315649"/>
            <a:ext cx="3055600" cy="632012"/>
          </a:xfrm>
          <a:prstGeom prst="leftRightArrow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5158663" y="4582687"/>
            <a:ext cx="1600411" cy="58477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600" b="1" dirty="0">
                <a:solidFill>
                  <a:schemeClr val="bg1"/>
                </a:solidFill>
              </a:rPr>
              <a:t>Empleado sector 1</a:t>
            </a:r>
          </a:p>
        </p:txBody>
      </p:sp>
      <p:sp>
        <p:nvSpPr>
          <p:cNvPr id="16" name="CuadroTexto 15"/>
          <p:cNvSpPr txBox="1"/>
          <p:nvPr/>
        </p:nvSpPr>
        <p:spPr>
          <a:xfrm>
            <a:off x="8252374" y="4512721"/>
            <a:ext cx="1600411" cy="584775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1600" b="1" dirty="0">
                <a:solidFill>
                  <a:schemeClr val="bg1"/>
                </a:solidFill>
              </a:rPr>
              <a:t>Empleado sector 2</a:t>
            </a:r>
          </a:p>
        </p:txBody>
      </p:sp>
      <p:sp>
        <p:nvSpPr>
          <p:cNvPr id="17" name="Flecha izquierda y derecha 16"/>
          <p:cNvSpPr/>
          <p:nvPr/>
        </p:nvSpPr>
        <p:spPr>
          <a:xfrm rot="10800000">
            <a:off x="5745727" y="2328864"/>
            <a:ext cx="3355332" cy="501219"/>
          </a:xfrm>
          <a:prstGeom prst="leftRightArrow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sp>
        <p:nvSpPr>
          <p:cNvPr id="18" name="Flecha izquierda y derecha 17"/>
          <p:cNvSpPr/>
          <p:nvPr/>
        </p:nvSpPr>
        <p:spPr>
          <a:xfrm rot="18130656">
            <a:off x="8923624" y="3425168"/>
            <a:ext cx="1534558" cy="632012"/>
          </a:xfrm>
          <a:prstGeom prst="leftRightArrow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9490951" y="2218313"/>
            <a:ext cx="2055286" cy="64633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chemeClr val="bg1"/>
                </a:solidFill>
              </a:rPr>
              <a:t>Proveedores Clientes</a:t>
            </a:r>
          </a:p>
        </p:txBody>
      </p:sp>
      <p:sp>
        <p:nvSpPr>
          <p:cNvPr id="20" name="CuadroTexto 19"/>
          <p:cNvSpPr txBox="1"/>
          <p:nvPr/>
        </p:nvSpPr>
        <p:spPr>
          <a:xfrm>
            <a:off x="3172428" y="5511448"/>
            <a:ext cx="22684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>
                <a:solidFill>
                  <a:schemeClr val="bg1"/>
                </a:solidFill>
              </a:rPr>
              <a:t>Compartir espacio de trabajo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6511259" y="5308355"/>
            <a:ext cx="22684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>
                <a:solidFill>
                  <a:schemeClr val="bg1"/>
                </a:solidFill>
              </a:rPr>
              <a:t>Trabajar en equipo para ciertas tareas</a:t>
            </a:r>
          </a:p>
        </p:txBody>
      </p:sp>
      <p:sp>
        <p:nvSpPr>
          <p:cNvPr id="22" name="CuadroTexto 21"/>
          <p:cNvSpPr txBox="1"/>
          <p:nvPr/>
        </p:nvSpPr>
        <p:spPr>
          <a:xfrm>
            <a:off x="996710" y="3501293"/>
            <a:ext cx="2268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>
                <a:solidFill>
                  <a:schemeClr val="bg1"/>
                </a:solidFill>
              </a:rPr>
              <a:t>Reuniones</a:t>
            </a:r>
          </a:p>
        </p:txBody>
      </p:sp>
      <p:sp>
        <p:nvSpPr>
          <p:cNvPr id="23" name="CuadroTexto 22"/>
          <p:cNvSpPr txBox="1"/>
          <p:nvPr/>
        </p:nvSpPr>
        <p:spPr>
          <a:xfrm>
            <a:off x="5282726" y="6095315"/>
            <a:ext cx="2268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>
                <a:solidFill>
                  <a:schemeClr val="bg1"/>
                </a:solidFill>
              </a:rPr>
              <a:t>Recreos</a:t>
            </a:r>
          </a:p>
        </p:txBody>
      </p:sp>
      <p:sp>
        <p:nvSpPr>
          <p:cNvPr id="24" name="CuadroTexto 23"/>
          <p:cNvSpPr txBox="1"/>
          <p:nvPr/>
        </p:nvSpPr>
        <p:spPr>
          <a:xfrm>
            <a:off x="7065727" y="3152752"/>
            <a:ext cx="2268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>
                <a:solidFill>
                  <a:schemeClr val="bg1"/>
                </a:solidFill>
              </a:rPr>
              <a:t>Reuniones</a:t>
            </a:r>
          </a:p>
        </p:txBody>
      </p:sp>
      <p:sp>
        <p:nvSpPr>
          <p:cNvPr id="27" name="Elipse 26">
            <a:extLst>
              <a:ext uri="{FF2B5EF4-FFF2-40B4-BE49-F238E27FC236}">
                <a16:creationId xmlns:a16="http://schemas.microsoft.com/office/drawing/2014/main" id="{16DE1645-44A3-46A9-A295-E691AE1BD362}"/>
              </a:ext>
            </a:extLst>
          </p:cNvPr>
          <p:cNvSpPr/>
          <p:nvPr/>
        </p:nvSpPr>
        <p:spPr>
          <a:xfrm>
            <a:off x="7551146" y="650929"/>
            <a:ext cx="2815836" cy="1035130"/>
          </a:xfrm>
          <a:prstGeom prst="ellipse">
            <a:avLst/>
          </a:prstGeom>
          <a:noFill/>
          <a:ln w="571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8" name="Elipse 27">
            <a:extLst>
              <a:ext uri="{FF2B5EF4-FFF2-40B4-BE49-F238E27FC236}">
                <a16:creationId xmlns:a16="http://schemas.microsoft.com/office/drawing/2014/main" id="{A8CB255D-1AF7-4EA8-85AD-0126CE838695}"/>
              </a:ext>
            </a:extLst>
          </p:cNvPr>
          <p:cNvSpPr/>
          <p:nvPr/>
        </p:nvSpPr>
        <p:spPr>
          <a:xfrm>
            <a:off x="4303075" y="1082323"/>
            <a:ext cx="2815836" cy="1035130"/>
          </a:xfrm>
          <a:prstGeom prst="ellipse">
            <a:avLst/>
          </a:prstGeom>
          <a:noFill/>
          <a:ln w="5715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9572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7" grpId="0" animBg="1"/>
      <p:bldP spid="8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/>
      <p:bldP spid="21" grpId="0"/>
      <p:bldP spid="22" grpId="0"/>
      <p:bldP spid="23" grpId="0"/>
      <p:bldP spid="24" grpId="0"/>
      <p:bldP spid="27" grpId="0" animBg="1"/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08489" y="758042"/>
            <a:ext cx="10228880" cy="1169511"/>
          </a:xfrm>
        </p:spPr>
        <p:txBody>
          <a:bodyPr>
            <a:noAutofit/>
          </a:bodyPr>
          <a:lstStyle/>
          <a:p>
            <a:r>
              <a:rPr lang="es-MX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Toda la vida laboral de una persona en una organización están atravesadas por interacciones, por relaciones humanas.</a:t>
            </a:r>
          </a:p>
        </p:txBody>
      </p:sp>
      <p:sp>
        <p:nvSpPr>
          <p:cNvPr id="25" name="Rectángulo 24"/>
          <p:cNvSpPr/>
          <p:nvPr/>
        </p:nvSpPr>
        <p:spPr>
          <a:xfrm>
            <a:off x="558774" y="2314306"/>
            <a:ext cx="1107445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400" dirty="0"/>
              <a:t>Todas las situaciones que vive una persona en su ámbito laboral, están atravesadas por interacciones que se desarrollan y fortalecen a partir del intercambio de: </a:t>
            </a:r>
          </a:p>
          <a:p>
            <a:pPr algn="just"/>
            <a:endParaRPr lang="es-MX" sz="2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AR" sz="2400" dirty="0"/>
              <a:t>Emociones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AR" sz="2400" dirty="0"/>
              <a:t>Afectos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AR" sz="2400" dirty="0"/>
              <a:t>Necesidades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AR" sz="2400" dirty="0"/>
              <a:t>Intereses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AR" sz="2400" dirty="0"/>
              <a:t>Formas de hacer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AR" sz="2400" dirty="0"/>
              <a:t>Formas de entender las cosas para el desarrollo de una tarea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3622341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E19175E0-F7C9-425C-9BB1-4B2391634AF9}"/>
              </a:ext>
            </a:extLst>
          </p:cNvPr>
          <p:cNvSpPr txBox="1"/>
          <p:nvPr/>
        </p:nvSpPr>
        <p:spPr>
          <a:xfrm>
            <a:off x="821411" y="950274"/>
            <a:ext cx="1018238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/>
              <a:t>¿POR QUÉ ES IMPORTANTE QUE </a:t>
            </a:r>
          </a:p>
          <a:p>
            <a:pPr algn="ctr"/>
            <a:r>
              <a:rPr lang="es-MX" sz="4800" b="1" dirty="0"/>
              <a:t>ANALICEMOS </a:t>
            </a:r>
          </a:p>
          <a:p>
            <a:pPr algn="ctr"/>
            <a:r>
              <a:rPr lang="es-MX" sz="4800" b="1" dirty="0"/>
              <a:t>CONOZCAMOS</a:t>
            </a:r>
          </a:p>
          <a:p>
            <a:pPr algn="ctr"/>
            <a:r>
              <a:rPr lang="es-MX" sz="4800" b="1" dirty="0"/>
              <a:t>SEPAMOS “LEER”</a:t>
            </a:r>
          </a:p>
          <a:p>
            <a:pPr algn="ctr"/>
            <a:r>
              <a:rPr lang="es-MX" sz="4800" b="1" dirty="0"/>
              <a:t>LAS RELACIONES HUMANAS EN UNA ORGANIZACIÓN ?</a:t>
            </a:r>
          </a:p>
        </p:txBody>
      </p:sp>
    </p:spTree>
    <p:extLst>
      <p:ext uri="{BB962C8B-B14F-4D97-AF65-F5344CB8AC3E}">
        <p14:creationId xmlns:p14="http://schemas.microsoft.com/office/powerpoint/2010/main" val="3654048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4294967295"/>
          </p:nvPr>
        </p:nvSpPr>
        <p:spPr>
          <a:xfrm>
            <a:off x="49708" y="2343177"/>
            <a:ext cx="11155567" cy="394913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AR" dirty="0"/>
              <a:t>EN TODA ORGANIZACIÓN LAS PERSONAS ACTÚAN INTERRELACIONADAS, TRATANDO DE CUMPLIR:</a:t>
            </a:r>
          </a:p>
          <a:p>
            <a:r>
              <a:rPr lang="es-AR" sz="2200" dirty="0"/>
              <a:t> </a:t>
            </a:r>
            <a:r>
              <a:rPr lang="es-AR" sz="2200" dirty="0">
                <a:sym typeface="Wingdings" panose="05000000000000000000" pitchFamily="2" charset="2"/>
              </a:rPr>
              <a:t></a:t>
            </a:r>
            <a:r>
              <a:rPr lang="es-AR" sz="2200" dirty="0"/>
              <a:t> objetivos asignados</a:t>
            </a:r>
          </a:p>
          <a:p>
            <a:r>
              <a:rPr lang="es-AR" sz="2200" dirty="0">
                <a:sym typeface="Wingdings" panose="05000000000000000000" pitchFamily="2" charset="2"/>
              </a:rPr>
              <a:t></a:t>
            </a:r>
            <a:r>
              <a:rPr lang="es-AR" sz="2200" dirty="0"/>
              <a:t>  sus propósitos personales.</a:t>
            </a:r>
            <a:endParaRPr lang="es-MX" sz="2200" dirty="0"/>
          </a:p>
          <a:p>
            <a:r>
              <a:rPr lang="es-AR" sz="2200" dirty="0"/>
              <a:t>Las empresas no alcanzan sus objetivos ni superan sus problemas si sus integrantes no cooperan comprometidos en un proyecto común. </a:t>
            </a:r>
            <a:endParaRPr lang="es-MX" sz="2200" dirty="0"/>
          </a:p>
          <a:p>
            <a:r>
              <a:rPr lang="es-AR" sz="2800" b="1" dirty="0"/>
              <a:t>Potenciar </a:t>
            </a:r>
            <a:r>
              <a:rPr lang="es-AR" sz="2800" b="1" u="sng" dirty="0"/>
              <a:t>el factor humano</a:t>
            </a:r>
            <a:r>
              <a:rPr lang="es-AR" sz="2800" b="1" dirty="0"/>
              <a:t> para alcanzar los niveles de posicionamiento, crecimiento y servicios ofrecidos por la organización será fundamental como elemento del éxito empresarial.</a:t>
            </a:r>
            <a:endParaRPr lang="es-MX" sz="2800" b="1" dirty="0"/>
          </a:p>
        </p:txBody>
      </p:sp>
      <p:sp>
        <p:nvSpPr>
          <p:cNvPr id="4" name="CuadroTexto 3"/>
          <p:cNvSpPr txBox="1"/>
          <p:nvPr/>
        </p:nvSpPr>
        <p:spPr>
          <a:xfrm>
            <a:off x="216977" y="748796"/>
            <a:ext cx="78856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/>
              <a:t>LAS RELACIONES HUMANAS EN LA ORGANIZACIÓN  </a:t>
            </a:r>
          </a:p>
        </p:txBody>
      </p:sp>
      <p:pic>
        <p:nvPicPr>
          <p:cNvPr id="1026" name="Picture 2" descr="Resultado de imagen de imagen trabajo en equip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763" y="0"/>
            <a:ext cx="3290529" cy="2467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6113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784308" y="255948"/>
            <a:ext cx="5145437" cy="5602411"/>
          </a:xfrm>
          <a:solidFill>
            <a:schemeClr val="accent6">
              <a:lumMod val="75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es-AR" sz="2800" dirty="0">
                <a:solidFill>
                  <a:schemeClr val="tx1"/>
                </a:solidFill>
              </a:rPr>
              <a:t>Las </a:t>
            </a:r>
            <a:r>
              <a:rPr lang="es-AR" sz="2800" b="1" dirty="0">
                <a:solidFill>
                  <a:schemeClr val="tx1"/>
                </a:solidFill>
              </a:rPr>
              <a:t>dificultades en las relaciones interpersonales:</a:t>
            </a:r>
          </a:p>
          <a:p>
            <a:pPr algn="l"/>
            <a:endParaRPr lang="es-AR" sz="2800" b="1" dirty="0">
              <a:solidFill>
                <a:schemeClr val="tx1"/>
              </a:solidFill>
            </a:endParaRPr>
          </a:p>
          <a:p>
            <a:pPr marL="342900" indent="-342900" algn="l">
              <a:buFontTx/>
              <a:buChar char="-"/>
            </a:pPr>
            <a:r>
              <a:rPr lang="es-AR" sz="2800" b="1" dirty="0">
                <a:solidFill>
                  <a:schemeClr val="tx1"/>
                </a:solidFill>
              </a:rPr>
              <a:t> </a:t>
            </a:r>
            <a:r>
              <a:rPr lang="es-AR" sz="2800" dirty="0">
                <a:solidFill>
                  <a:schemeClr val="tx1"/>
                </a:solidFill>
              </a:rPr>
              <a:t>son causa de </a:t>
            </a:r>
            <a:r>
              <a:rPr lang="es-AR" sz="2800" b="1" dirty="0">
                <a:solidFill>
                  <a:schemeClr val="tx1"/>
                </a:solidFill>
              </a:rPr>
              <a:t>desmotivación</a:t>
            </a:r>
            <a:r>
              <a:rPr lang="es-AR" sz="2800" dirty="0">
                <a:solidFill>
                  <a:schemeClr val="tx1"/>
                </a:solidFill>
              </a:rPr>
              <a:t> en las organizaciones.</a:t>
            </a:r>
          </a:p>
          <a:p>
            <a:pPr algn="l"/>
            <a:endParaRPr lang="es-AR" sz="2800" dirty="0">
              <a:solidFill>
                <a:schemeClr val="tx1"/>
              </a:solidFill>
            </a:endParaRPr>
          </a:p>
          <a:p>
            <a:pPr algn="l"/>
            <a:r>
              <a:rPr lang="es-AR" sz="2800" b="1" dirty="0">
                <a:solidFill>
                  <a:schemeClr val="tx1"/>
                </a:solidFill>
              </a:rPr>
              <a:t>- </a:t>
            </a:r>
            <a:r>
              <a:rPr lang="es-AR" sz="2800" dirty="0">
                <a:solidFill>
                  <a:schemeClr val="tx1"/>
                </a:solidFill>
              </a:rPr>
              <a:t>Los </a:t>
            </a:r>
            <a:r>
              <a:rPr lang="es-AR" sz="2800" b="1" dirty="0">
                <a:solidFill>
                  <a:schemeClr val="tx1"/>
                </a:solidFill>
              </a:rPr>
              <a:t>conflictos</a:t>
            </a:r>
            <a:r>
              <a:rPr lang="es-AR" sz="2800" dirty="0">
                <a:solidFill>
                  <a:schemeClr val="tx1"/>
                </a:solidFill>
              </a:rPr>
              <a:t> no solucionados generan </a:t>
            </a:r>
            <a:r>
              <a:rPr lang="es-AR" sz="2800" b="1" dirty="0">
                <a:solidFill>
                  <a:schemeClr val="tx1"/>
                </a:solidFill>
              </a:rPr>
              <a:t>desinterés e indiferencia por el trabajo </a:t>
            </a:r>
            <a:r>
              <a:rPr lang="es-AR" sz="2800" dirty="0">
                <a:solidFill>
                  <a:schemeClr val="tx1"/>
                </a:solidFill>
              </a:rPr>
              <a:t>en los empleados.</a:t>
            </a:r>
            <a:endParaRPr lang="es-MX" sz="2800" dirty="0">
              <a:solidFill>
                <a:schemeClr val="tx1"/>
              </a:solidFill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262255" y="117693"/>
            <a:ext cx="5768561" cy="6370975"/>
          </a:xfrm>
          <a:prstGeom prst="rect">
            <a:avLst/>
          </a:prstGeom>
          <a:solidFill>
            <a:srgbClr val="007A37"/>
          </a:solidFill>
        </p:spPr>
        <p:txBody>
          <a:bodyPr wrap="square" rtlCol="0">
            <a:spAutoFit/>
          </a:bodyPr>
          <a:lstStyle/>
          <a:p>
            <a:r>
              <a:rPr lang="es-AR" sz="2400" b="1" dirty="0"/>
              <a:t>Buenas relaciones entre compañeros:</a:t>
            </a:r>
          </a:p>
          <a:p>
            <a:endParaRPr lang="es-AR" sz="2400" b="1" dirty="0"/>
          </a:p>
          <a:p>
            <a:pPr marL="342900" indent="-342900">
              <a:buFontTx/>
              <a:buChar char="-"/>
            </a:pPr>
            <a:r>
              <a:rPr lang="es-AR" sz="2400" b="1" dirty="0"/>
              <a:t>Factor protector</a:t>
            </a:r>
            <a:r>
              <a:rPr lang="es-AR" sz="2400" dirty="0"/>
              <a:t> y </a:t>
            </a:r>
            <a:r>
              <a:rPr lang="es-AR" sz="2400" b="1" dirty="0"/>
              <a:t>moderador del estrés </a:t>
            </a:r>
            <a:r>
              <a:rPr lang="es-AR" sz="2400" dirty="0"/>
              <a:t>en el trabajo. </a:t>
            </a:r>
          </a:p>
          <a:p>
            <a:endParaRPr lang="es-AR" sz="2400" dirty="0"/>
          </a:p>
          <a:p>
            <a:pPr marL="342900" indent="-342900">
              <a:buFontTx/>
              <a:buChar char="-"/>
            </a:pPr>
            <a:r>
              <a:rPr lang="es-AR" sz="2400" b="1" dirty="0"/>
              <a:t>Generan una red de contención</a:t>
            </a:r>
            <a:r>
              <a:rPr lang="es-AR" sz="2400" dirty="0"/>
              <a:t>, </a:t>
            </a:r>
            <a:r>
              <a:rPr lang="es-AR" sz="2400" b="1" dirty="0"/>
              <a:t>apoyo emocional </a:t>
            </a:r>
            <a:r>
              <a:rPr lang="es-AR" sz="2400" dirty="0"/>
              <a:t>y </a:t>
            </a:r>
            <a:r>
              <a:rPr lang="es-AR" sz="2400" b="1" dirty="0"/>
              <a:t>consejo </a:t>
            </a:r>
            <a:r>
              <a:rPr lang="es-AR" sz="2400" dirty="0"/>
              <a:t>entre los miembros (especialmente en condiciones de trabajo desfavorables)</a:t>
            </a:r>
          </a:p>
          <a:p>
            <a:endParaRPr lang="es-AR" sz="2400" dirty="0"/>
          </a:p>
          <a:p>
            <a:pPr marL="342900" indent="-342900">
              <a:buFontTx/>
              <a:buChar char="-"/>
            </a:pPr>
            <a:r>
              <a:rPr lang="es-AR" sz="2400" b="1" dirty="0"/>
              <a:t>Atraen</a:t>
            </a:r>
            <a:r>
              <a:rPr lang="es-AR" sz="2400" dirty="0"/>
              <a:t> a trabajadores más calificados.</a:t>
            </a:r>
          </a:p>
          <a:p>
            <a:endParaRPr lang="es-AR" sz="2400" dirty="0"/>
          </a:p>
          <a:p>
            <a:pPr marL="342900" indent="-342900">
              <a:buFontTx/>
              <a:buChar char="-"/>
            </a:pPr>
            <a:r>
              <a:rPr lang="es-AR" sz="2400" b="1" dirty="0"/>
              <a:t>Se obtiene una mejor respuesta </a:t>
            </a:r>
            <a:r>
              <a:rPr lang="es-AR" sz="2400" dirty="0"/>
              <a:t>de estos para adaptarse a las necesidades de la empresa. </a:t>
            </a:r>
          </a:p>
          <a:p>
            <a:pPr marL="342900" indent="-342900">
              <a:buFontTx/>
              <a:buChar char="-"/>
            </a:pP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3698750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92068" y="429228"/>
            <a:ext cx="5962238" cy="1627095"/>
          </a:xfrm>
        </p:spPr>
        <p:txBody>
          <a:bodyPr>
            <a:noAutofit/>
          </a:bodyPr>
          <a:lstStyle/>
          <a:p>
            <a:r>
              <a:rPr lang="es-AR" sz="2400" b="1" u="sng" dirty="0"/>
              <a:t>El ser humano siempre necesita de otro para poder satisfacer sus diversas necesidades</a:t>
            </a:r>
            <a:r>
              <a:rPr lang="es-AR" sz="2400" dirty="0"/>
              <a:t>: desde las más básicas que hacen a la supervivencia hasta las más complejas que tienen que ver con la autorrealización.</a:t>
            </a:r>
            <a:endParaRPr lang="es-MX" sz="2400" dirty="0"/>
          </a:p>
        </p:txBody>
      </p:sp>
      <p:sp>
        <p:nvSpPr>
          <p:cNvPr id="2" name="Flecha izquierda 1"/>
          <p:cNvSpPr/>
          <p:nvPr/>
        </p:nvSpPr>
        <p:spPr>
          <a:xfrm>
            <a:off x="6647976" y="805746"/>
            <a:ext cx="1775011" cy="1250577"/>
          </a:xfrm>
          <a:prstGeom prst="lef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800" dirty="0" err="1"/>
              <a:t>Maslow</a:t>
            </a:r>
            <a:endParaRPr lang="es-MX" sz="280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2987" y="549175"/>
            <a:ext cx="3769014" cy="1804060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604434" y="4504766"/>
            <a:ext cx="113292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Es una de las que tiene </a:t>
            </a:r>
            <a:r>
              <a:rPr lang="es-AR" sz="2400" u="sng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mayor peso para los miembros de las organizaciones. </a:t>
            </a:r>
          </a:p>
          <a:p>
            <a:endParaRPr lang="es-AR" sz="24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r>
              <a:rPr lang="es-AR" sz="24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Directamente relacionada con la posibilidad de establecer relaciones con otros sujetos dentro del contexto de trabajo, de </a:t>
            </a:r>
            <a:r>
              <a:rPr lang="es-AR" sz="2400" u="sng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sentirse parte de una totalidad que sería la organización.</a:t>
            </a:r>
            <a:endParaRPr lang="es-MX" sz="24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8" name="Flecha izquierda 7"/>
          <p:cNvSpPr/>
          <p:nvPr/>
        </p:nvSpPr>
        <p:spPr>
          <a:xfrm>
            <a:off x="392068" y="3268899"/>
            <a:ext cx="6788031" cy="9389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AR" sz="4000" dirty="0"/>
              <a:t>Necesidad de pertenencia:</a:t>
            </a:r>
            <a:endParaRPr lang="es-MX" sz="4000" dirty="0"/>
          </a:p>
        </p:txBody>
      </p:sp>
    </p:spTree>
    <p:extLst>
      <p:ext uri="{BB962C8B-B14F-4D97-AF65-F5344CB8AC3E}">
        <p14:creationId xmlns:p14="http://schemas.microsoft.com/office/powerpoint/2010/main" val="3924756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 animBg="1"/>
      <p:bldP spid="6" grpId="0"/>
      <p:bldP spid="8" grpId="0" animBg="1"/>
    </p:bldLst>
  </p:timing>
</p:sld>
</file>

<file path=ppt/theme/theme1.xml><?xml version="1.0" encoding="utf-8"?>
<a:theme xmlns:a="http://schemas.openxmlformats.org/drawingml/2006/main" name="Berlín">
  <a:themeElements>
    <a:clrScheme name="Berlí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í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í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TM04033917[[fn=Berlín]]</Template>
  <TotalTime>4813</TotalTime>
  <Words>489</Words>
  <Application>Microsoft Office PowerPoint</Application>
  <PresentationFormat>Panorámica</PresentationFormat>
  <Paragraphs>70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Corbel</vt:lpstr>
      <vt:lpstr>Trebuchet MS</vt:lpstr>
      <vt:lpstr>Berlín</vt:lpstr>
      <vt:lpstr>Unidad 1</vt:lpstr>
      <vt:lpstr>Relaciones Humanas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1</dc:title>
  <dc:creator>Ambar</dc:creator>
  <cp:lastModifiedBy>lucianaparuzzo@gmail.com</cp:lastModifiedBy>
  <cp:revision>40</cp:revision>
  <dcterms:created xsi:type="dcterms:W3CDTF">2020-03-02T23:17:14Z</dcterms:created>
  <dcterms:modified xsi:type="dcterms:W3CDTF">2021-04-11T21:38:42Z</dcterms:modified>
</cp:coreProperties>
</file>