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90" r:id="rId4"/>
    <p:sldId id="272" r:id="rId5"/>
    <p:sldId id="291" r:id="rId6"/>
    <p:sldId id="279" r:id="rId7"/>
    <p:sldId id="317" r:id="rId8"/>
    <p:sldId id="318" r:id="rId9"/>
    <p:sldId id="319" r:id="rId10"/>
    <p:sldId id="320" r:id="rId11"/>
    <p:sldId id="321" r:id="rId12"/>
    <p:sldId id="322" r:id="rId13"/>
    <p:sldId id="323" r:id="rId14"/>
    <p:sldId id="316" r:id="rId15"/>
    <p:sldId id="307" r:id="rId16"/>
    <p:sldId id="313" r:id="rId17"/>
    <p:sldId id="314" r:id="rId18"/>
    <p:sldId id="315" r:id="rId19"/>
    <p:sldId id="299" r:id="rId20"/>
    <p:sldId id="268"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72" d="100"/>
          <a:sy n="72" d="100"/>
        </p:scale>
        <p:origin x="132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19" name="18 Marcador de pie de página"/>
          <p:cNvSpPr>
            <a:spLocks noGrp="1"/>
          </p:cNvSpPr>
          <p:nvPr>
            <p:ph type="ftr" sz="quarter" idx="11"/>
          </p:nvPr>
        </p:nvSpPr>
        <p:spPr/>
        <p:txBody>
          <a:bodyPr/>
          <a:lstStyle/>
          <a:p>
            <a:endParaRPr lang="es-AR" dirty="0"/>
          </a:p>
        </p:txBody>
      </p:sp>
      <p:sp>
        <p:nvSpPr>
          <p:cNvPr id="27" name="26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4FAF5FB-26B0-45F9-AF6C-5EE00FC87144}" type="slidenum">
              <a:rPr lang="es-AR" smtClean="0"/>
              <a:pPr/>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52E1200A-7B1D-47BD-B16A-20434EF750CD}" type="datetimeFigureOut">
              <a:rPr lang="es-AR" smtClean="0"/>
              <a:pPr/>
              <a:t>22/4/2020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a:xfrm>
            <a:off x="8077200" y="6356350"/>
            <a:ext cx="609600" cy="365125"/>
          </a:xfrm>
        </p:spPr>
        <p:txBody>
          <a:bodyPr/>
          <a:lstStyle/>
          <a:p>
            <a:fld id="{64FAF5FB-26B0-45F9-AF6C-5EE00FC87144}" type="slidenum">
              <a:rPr lang="es-AR" smtClean="0"/>
              <a:pPr/>
              <a:t>‹Nº›</a:t>
            </a:fld>
            <a:endParaRPr lang="es-AR"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E1200A-7B1D-47BD-B16A-20434EF750CD}" type="datetimeFigureOut">
              <a:rPr lang="es-AR" smtClean="0"/>
              <a:pPr/>
              <a:t>22/4/2020</a:t>
            </a:fld>
            <a:endParaRPr lang="es-AR"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FAF5FB-26B0-45F9-AF6C-5EE00FC87144}" type="slidenum">
              <a:rPr lang="es-AR" smtClean="0"/>
              <a:pPr/>
              <a:t>‹Nº›</a:t>
            </a:fld>
            <a:endParaRPr lang="es-AR"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0.png"/><Relationship Id="rId1" Type="http://schemas.openxmlformats.org/officeDocument/2006/relationships/slideLayout" Target="../slideLayouts/slideLayout6.xml"/><Relationship Id="rId5" Type="http://schemas.openxmlformats.org/officeDocument/2006/relationships/image" Target="../media/image160.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772816"/>
            <a:ext cx="7851648" cy="1828800"/>
          </a:xfrm>
        </p:spPr>
        <p:txBody>
          <a:bodyPr>
            <a:normAutofit/>
          </a:bodyPr>
          <a:lstStyle/>
          <a:p>
            <a:pPr algn="ctr"/>
            <a:r>
              <a:rPr lang="es-AR" dirty="0"/>
              <a:t>Máquinas TERMICAS</a:t>
            </a:r>
            <a:br>
              <a:rPr lang="es-AR" dirty="0"/>
            </a:br>
            <a:endParaRPr lang="es-AR" dirty="0"/>
          </a:p>
        </p:txBody>
      </p:sp>
      <p:sp>
        <p:nvSpPr>
          <p:cNvPr id="3" name="2 Subtítulo"/>
          <p:cNvSpPr>
            <a:spLocks noGrp="1"/>
          </p:cNvSpPr>
          <p:nvPr>
            <p:ph type="subTitle" idx="1"/>
          </p:nvPr>
        </p:nvSpPr>
        <p:spPr>
          <a:xfrm>
            <a:off x="533400" y="3228536"/>
            <a:ext cx="7854696" cy="1828800"/>
          </a:xfrm>
        </p:spPr>
        <p:txBody>
          <a:bodyPr>
            <a:normAutofit fontScale="70000" lnSpcReduction="20000"/>
          </a:bodyPr>
          <a:lstStyle/>
          <a:p>
            <a:pPr algn="ctr"/>
            <a:endParaRPr lang="es-AR" dirty="0"/>
          </a:p>
          <a:p>
            <a:pPr algn="ctr"/>
            <a:r>
              <a:rPr lang="es-AR" dirty="0"/>
              <a:t>Facultad Regional Reconquista</a:t>
            </a:r>
          </a:p>
          <a:p>
            <a:pPr algn="ctr"/>
            <a:r>
              <a:rPr lang="es-AR" dirty="0"/>
              <a:t>Universidad Tecnológica Nacional</a:t>
            </a:r>
          </a:p>
          <a:p>
            <a:pPr algn="ctr"/>
            <a:r>
              <a:rPr lang="es-AR" dirty="0"/>
              <a:t>Año 2020</a:t>
            </a:r>
          </a:p>
          <a:p>
            <a:pPr algn="ctr"/>
            <a:endParaRPr lang="es-AR" dirty="0"/>
          </a:p>
          <a:p>
            <a:pPr algn="ctr"/>
            <a:r>
              <a:rPr lang="es-AR" b="1" dirty="0">
                <a:latin typeface="Arial" panose="020B0604020202020204" pitchFamily="34" charset="0"/>
                <a:cs typeface="Arial" panose="020B0604020202020204" pitchFamily="34" charset="0"/>
              </a:rPr>
              <a:t>UT : 3 - COMBUSTION</a:t>
            </a:r>
          </a:p>
          <a:p>
            <a:pPr algn="ctr"/>
            <a:endParaRPr lang="es-AR" dirty="0"/>
          </a:p>
        </p:txBody>
      </p:sp>
      <p:sp>
        <p:nvSpPr>
          <p:cNvPr id="4" name="3 CuadroTexto"/>
          <p:cNvSpPr txBox="1"/>
          <p:nvPr/>
        </p:nvSpPr>
        <p:spPr>
          <a:xfrm>
            <a:off x="6876256" y="5733256"/>
            <a:ext cx="2247795" cy="646331"/>
          </a:xfrm>
          <a:prstGeom prst="rect">
            <a:avLst/>
          </a:prstGeom>
          <a:noFill/>
        </p:spPr>
        <p:txBody>
          <a:bodyPr wrap="none" rtlCol="0">
            <a:spAutoFit/>
          </a:bodyPr>
          <a:lstStyle/>
          <a:p>
            <a:r>
              <a:rPr lang="es-AR" dirty="0"/>
              <a:t>Ing. Walter Capeletti</a:t>
            </a:r>
          </a:p>
          <a:p>
            <a:r>
              <a:rPr lang="es-AR" dirty="0"/>
              <a:t>Esp. Ing. David Ruiz</a:t>
            </a:r>
          </a:p>
        </p:txBody>
      </p:sp>
      <p:pic>
        <p:nvPicPr>
          <p:cNvPr id="5" name="Imagen 8"/>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l="3659" t="8192" r="48515" b="6081"/>
          <a:stretch/>
        </p:blipFill>
        <p:spPr>
          <a:xfrm>
            <a:off x="2627784" y="548680"/>
            <a:ext cx="4151725" cy="15348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20C75-4BD9-4198-AAF2-96BF988C9FC9}"/>
              </a:ext>
            </a:extLst>
          </p:cNvPr>
          <p:cNvSpPr>
            <a:spLocks noGrp="1"/>
          </p:cNvSpPr>
          <p:nvPr>
            <p:ph type="title"/>
          </p:nvPr>
        </p:nvSpPr>
        <p:spPr>
          <a:xfrm>
            <a:off x="447937" y="132588"/>
            <a:ext cx="8012495" cy="776132"/>
          </a:xfrm>
        </p:spPr>
        <p:txBody>
          <a:bodyPr>
            <a:normAutofit fontScale="90000"/>
          </a:bodyPr>
          <a:lstStyle/>
          <a:p>
            <a:r>
              <a:rPr lang="es-AR" dirty="0"/>
              <a:t>COMBURENTE</a:t>
            </a:r>
          </a:p>
        </p:txBody>
      </p:sp>
      <p:pic>
        <p:nvPicPr>
          <p:cNvPr id="8" name="Marcador de contenido 7" descr="Captura de pantalla de un celular con letras&#10;&#10;Descripción generada automáticamente">
            <a:extLst>
              <a:ext uri="{FF2B5EF4-FFF2-40B4-BE49-F238E27FC236}">
                <a16:creationId xmlns:a16="http://schemas.microsoft.com/office/drawing/2014/main" id="{F581F6BD-951F-41BE-ABA0-30A6BEF802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12776"/>
            <a:ext cx="9144000" cy="4654825"/>
          </a:xfrm>
        </p:spPr>
      </p:pic>
    </p:spTree>
    <p:extLst>
      <p:ext uri="{BB962C8B-B14F-4D97-AF65-F5344CB8AC3E}">
        <p14:creationId xmlns:p14="http://schemas.microsoft.com/office/powerpoint/2010/main" val="236266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10;&#10;Descripción generada automáticamente">
            <a:extLst>
              <a:ext uri="{FF2B5EF4-FFF2-40B4-BE49-F238E27FC236}">
                <a16:creationId xmlns:a16="http://schemas.microsoft.com/office/drawing/2014/main" id="{F9CB0D03-2219-47C9-A4AC-FF6946D1C3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697" y="1484784"/>
            <a:ext cx="9060605" cy="4248472"/>
          </a:xfrm>
        </p:spPr>
      </p:pic>
    </p:spTree>
    <p:extLst>
      <p:ext uri="{BB962C8B-B14F-4D97-AF65-F5344CB8AC3E}">
        <p14:creationId xmlns:p14="http://schemas.microsoft.com/office/powerpoint/2010/main" val="232795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Captura de pantalla de un celular&#10;&#10;Descripción generada automáticamente">
            <a:extLst>
              <a:ext uri="{FF2B5EF4-FFF2-40B4-BE49-F238E27FC236}">
                <a16:creationId xmlns:a16="http://schemas.microsoft.com/office/drawing/2014/main" id="{89AB1BCD-36A0-4FC6-8AF9-EE69C0C163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968" y="1124744"/>
            <a:ext cx="8630063" cy="5455432"/>
          </a:xfrm>
        </p:spPr>
      </p:pic>
    </p:spTree>
    <p:extLst>
      <p:ext uri="{BB962C8B-B14F-4D97-AF65-F5344CB8AC3E}">
        <p14:creationId xmlns:p14="http://schemas.microsoft.com/office/powerpoint/2010/main" val="289905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Captura de pantalla de un celular&#10;&#10;Descripción generada automáticamente">
            <a:extLst>
              <a:ext uri="{FF2B5EF4-FFF2-40B4-BE49-F238E27FC236}">
                <a16:creationId xmlns:a16="http://schemas.microsoft.com/office/drawing/2014/main" id="{DC3943C4-A407-4B84-9309-D42D3F93ADE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12776"/>
            <a:ext cx="9124820" cy="5256584"/>
          </a:xfrm>
        </p:spPr>
      </p:pic>
    </p:spTree>
    <p:extLst>
      <p:ext uri="{BB962C8B-B14F-4D97-AF65-F5344CB8AC3E}">
        <p14:creationId xmlns:p14="http://schemas.microsoft.com/office/powerpoint/2010/main" val="45164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95536" y="764705"/>
            <a:ext cx="8352928" cy="2263640"/>
          </a:xfrm>
        </p:spPr>
        <p:txBody>
          <a:bodyPr/>
          <a:lstStyle/>
          <a:p>
            <a:r>
              <a:rPr lang="es-AR" sz="3600" dirty="0">
                <a:solidFill>
                  <a:srgbClr val="FF0000"/>
                </a:solidFill>
              </a:rPr>
              <a:t>COMBUSTION</a:t>
            </a:r>
            <a:br>
              <a:rPr lang="es-AR" sz="4000" dirty="0"/>
            </a:br>
            <a:r>
              <a:rPr lang="es-AR" sz="2000" dirty="0">
                <a:solidFill>
                  <a:srgbClr val="FF0000"/>
                </a:solidFill>
              </a:rPr>
              <a:t>Ejercicios de resolución Practica</a:t>
            </a:r>
            <a:br>
              <a:rPr lang="es-AR" sz="4000" dirty="0"/>
            </a:br>
            <a:r>
              <a:rPr lang="es-ES" sz="2400" dirty="0">
                <a:solidFill>
                  <a:schemeClr val="bg1"/>
                </a:solidFill>
                <a:effectLst/>
              </a:rPr>
              <a:t>Ejercicio N° 1:</a:t>
            </a:r>
            <a:br>
              <a:rPr lang="es-ES" sz="2400" dirty="0">
                <a:solidFill>
                  <a:schemeClr val="bg1"/>
                </a:solidFill>
                <a:effectLst/>
              </a:rPr>
            </a:br>
            <a:r>
              <a:rPr lang="es-ES" sz="2400" dirty="0">
                <a:solidFill>
                  <a:schemeClr val="bg1"/>
                </a:solidFill>
                <a:effectLst/>
              </a:rPr>
              <a:t>El análisis elemental de un  combustible sólido indica la siguiente composición gravimétrica</a:t>
            </a:r>
            <a:br>
              <a:rPr lang="es-AR" dirty="0">
                <a:effectLst/>
              </a:rPr>
            </a:br>
            <a:endParaRPr lang="es-AR" sz="4000" dirty="0"/>
          </a:p>
        </p:txBody>
      </p:sp>
      <p:sp>
        <p:nvSpPr>
          <p:cNvPr id="6" name="2 Marcador de contenido"/>
          <p:cNvSpPr txBox="1">
            <a:spLocks/>
          </p:cNvSpPr>
          <p:nvPr/>
        </p:nvSpPr>
        <p:spPr>
          <a:xfrm>
            <a:off x="683568" y="1196752"/>
            <a:ext cx="8229600" cy="438912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AR"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 name="Tabla 1"/>
          <p:cNvGraphicFramePr>
            <a:graphicFrameLocks noGrp="1"/>
          </p:cNvGraphicFramePr>
          <p:nvPr/>
        </p:nvGraphicFramePr>
        <p:xfrm>
          <a:off x="2008684" y="2617386"/>
          <a:ext cx="4680520" cy="1998990"/>
        </p:xfrm>
        <a:graphic>
          <a:graphicData uri="http://schemas.openxmlformats.org/drawingml/2006/table">
            <a:tbl>
              <a:tblPr firstRow="1" firstCol="1" bandRow="1">
                <a:tableStyleId>{5C22544A-7EE6-4342-B048-85BDC9FD1C3A}</a:tableStyleId>
              </a:tblPr>
              <a:tblGrid>
                <a:gridCol w="2288233">
                  <a:extLst>
                    <a:ext uri="{9D8B030D-6E8A-4147-A177-3AD203B41FA5}">
                      <a16:colId xmlns:a16="http://schemas.microsoft.com/office/drawing/2014/main" val="91505102"/>
                    </a:ext>
                  </a:extLst>
                </a:gridCol>
                <a:gridCol w="929917">
                  <a:extLst>
                    <a:ext uri="{9D8B030D-6E8A-4147-A177-3AD203B41FA5}">
                      <a16:colId xmlns:a16="http://schemas.microsoft.com/office/drawing/2014/main" val="2664647333"/>
                    </a:ext>
                  </a:extLst>
                </a:gridCol>
                <a:gridCol w="1462370">
                  <a:extLst>
                    <a:ext uri="{9D8B030D-6E8A-4147-A177-3AD203B41FA5}">
                      <a16:colId xmlns:a16="http://schemas.microsoft.com/office/drawing/2014/main" val="2801596560"/>
                    </a:ext>
                  </a:extLst>
                </a:gridCol>
              </a:tblGrid>
              <a:tr h="363222">
                <a:tc>
                  <a:txBody>
                    <a:bodyPr/>
                    <a:lstStyle/>
                    <a:p>
                      <a:pPr marL="457200" algn="just">
                        <a:spcAft>
                          <a:spcPts val="0"/>
                        </a:spcAft>
                      </a:pPr>
                      <a:r>
                        <a:rPr lang="es-ES" sz="1200" dirty="0">
                          <a:effectLst/>
                        </a:rPr>
                        <a:t>Carbono</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dirty="0" err="1">
                          <a:effectLst/>
                        </a:rPr>
                        <a:t>gc</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dirty="0">
                          <a:effectLst/>
                        </a:rPr>
                        <a:t>84,6 %</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070608"/>
                  </a:ext>
                </a:extLst>
              </a:tr>
              <a:tr h="363222">
                <a:tc>
                  <a:txBody>
                    <a:bodyPr/>
                    <a:lstStyle/>
                    <a:p>
                      <a:pPr marL="457200" algn="just">
                        <a:spcAft>
                          <a:spcPts val="0"/>
                        </a:spcAft>
                      </a:pPr>
                      <a:r>
                        <a:rPr lang="es-ES" sz="1200" dirty="0">
                          <a:effectLst/>
                        </a:rPr>
                        <a:t>Hidrógeno</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a:effectLst/>
                        </a:rPr>
                        <a:t>gh</a:t>
                      </a:r>
                      <a:endParaRPr lang="es-A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dirty="0">
                          <a:effectLst/>
                        </a:rPr>
                        <a:t>7 %</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0138096"/>
                  </a:ext>
                </a:extLst>
              </a:tr>
              <a:tr h="363222">
                <a:tc>
                  <a:txBody>
                    <a:bodyPr/>
                    <a:lstStyle/>
                    <a:p>
                      <a:pPr marL="457200" algn="just">
                        <a:spcAft>
                          <a:spcPts val="0"/>
                        </a:spcAft>
                      </a:pPr>
                      <a:r>
                        <a:rPr lang="es-ES" sz="1200">
                          <a:effectLst/>
                        </a:rPr>
                        <a:t>Oxígeno</a:t>
                      </a:r>
                      <a:endParaRPr lang="es-A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a:effectLst/>
                        </a:rPr>
                        <a:t>go</a:t>
                      </a:r>
                      <a:endParaRPr lang="es-A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dirty="0">
                          <a:effectLst/>
                        </a:rPr>
                        <a:t>5,4 %</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2854063"/>
                  </a:ext>
                </a:extLst>
              </a:tr>
              <a:tr h="363222">
                <a:tc>
                  <a:txBody>
                    <a:bodyPr/>
                    <a:lstStyle/>
                    <a:p>
                      <a:pPr marL="457200" algn="just">
                        <a:spcAft>
                          <a:spcPts val="0"/>
                        </a:spcAft>
                      </a:pPr>
                      <a:r>
                        <a:rPr lang="es-ES" sz="1200" dirty="0">
                          <a:effectLst/>
                        </a:rPr>
                        <a:t>Azufre</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a:effectLst/>
                        </a:rPr>
                        <a:t>gs</a:t>
                      </a:r>
                      <a:endParaRPr lang="es-A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dirty="0">
                          <a:effectLst/>
                        </a:rPr>
                        <a:t>1 %</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0269497"/>
                  </a:ext>
                </a:extLst>
              </a:tr>
              <a:tr h="363222">
                <a:tc>
                  <a:txBody>
                    <a:bodyPr/>
                    <a:lstStyle/>
                    <a:p>
                      <a:pPr marL="457200" algn="just">
                        <a:spcAft>
                          <a:spcPts val="0"/>
                        </a:spcAft>
                      </a:pPr>
                      <a:r>
                        <a:rPr lang="es-ES" sz="1200" dirty="0">
                          <a:effectLst/>
                        </a:rPr>
                        <a:t>Humedad</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a:effectLst/>
                        </a:rPr>
                        <a:t>gw</a:t>
                      </a:r>
                      <a:endParaRPr lang="es-A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a:effectLst/>
                        </a:rPr>
                        <a:t>2 %</a:t>
                      </a:r>
                      <a:endParaRPr lang="es-A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8646156"/>
                  </a:ext>
                </a:extLst>
              </a:tr>
              <a:tr h="181611">
                <a:tc>
                  <a:txBody>
                    <a:bodyPr/>
                    <a:lstStyle/>
                    <a:p>
                      <a:pPr marL="457200" algn="just">
                        <a:spcAft>
                          <a:spcPts val="0"/>
                        </a:spcAft>
                      </a:pPr>
                      <a:r>
                        <a:rPr lang="es-ES" sz="1200" dirty="0">
                          <a:effectLst/>
                        </a:rPr>
                        <a:t> </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a:effectLst/>
                        </a:rPr>
                        <a:t> </a:t>
                      </a:r>
                      <a:endParaRPr lang="es-A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Aft>
                          <a:spcPts val="0"/>
                        </a:spcAft>
                      </a:pPr>
                      <a:r>
                        <a:rPr lang="es-ES" sz="1200" dirty="0">
                          <a:effectLst/>
                        </a:rPr>
                        <a:t>100 %</a:t>
                      </a:r>
                      <a:endParaRPr lang="es-A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933918"/>
                  </a:ext>
                </a:extLst>
              </a:tr>
            </a:tbl>
          </a:graphicData>
        </a:graphic>
      </p:graphicFrame>
      <p:sp>
        <p:nvSpPr>
          <p:cNvPr id="4" name="Rectángulo 3"/>
          <p:cNvSpPr/>
          <p:nvPr/>
        </p:nvSpPr>
        <p:spPr>
          <a:xfrm>
            <a:off x="176772" y="4616376"/>
            <a:ext cx="8422704" cy="1938992"/>
          </a:xfrm>
          <a:prstGeom prst="rect">
            <a:avLst/>
          </a:prstGeom>
        </p:spPr>
        <p:txBody>
          <a:bodyPr wrap="square">
            <a:spAutoFit/>
          </a:bodyPr>
          <a:lstStyle/>
          <a:p>
            <a:pPr marL="408940" algn="just">
              <a:spcAft>
                <a:spcPts val="0"/>
              </a:spcAft>
            </a:pPr>
            <a:r>
              <a:rPr lang="es-ES" sz="2400" dirty="0">
                <a:solidFill>
                  <a:schemeClr val="bg1"/>
                </a:solidFill>
                <a:latin typeface="Times New Roman" panose="02020603050405020304" pitchFamily="18" charset="0"/>
                <a:ea typeface="Times New Roman" panose="02020603050405020304" pitchFamily="18" charset="0"/>
              </a:rPr>
              <a:t>Determinar:</a:t>
            </a:r>
            <a:endParaRPr lang="es-AR" sz="2400" dirty="0">
              <a:solidFill>
                <a:schemeClr val="bg1"/>
              </a:solidFill>
              <a:latin typeface="Times New Roman" panose="02020603050405020304" pitchFamily="18" charset="0"/>
              <a:ea typeface="Times New Roman" panose="02020603050405020304" pitchFamily="18" charset="0"/>
            </a:endParaRPr>
          </a:p>
          <a:p>
            <a:pPr marL="408940" algn="just">
              <a:spcAft>
                <a:spcPts val="0"/>
              </a:spcAft>
            </a:pPr>
            <a:r>
              <a:rPr lang="es-ES" sz="2400" dirty="0">
                <a:solidFill>
                  <a:schemeClr val="bg1"/>
                </a:solidFill>
                <a:latin typeface="Times New Roman" panose="02020603050405020304" pitchFamily="18" charset="0"/>
                <a:ea typeface="Times New Roman" panose="02020603050405020304" pitchFamily="18" charset="0"/>
              </a:rPr>
              <a:t>a). Su poder calorífico superior e inferior utilizando la formula de </a:t>
            </a:r>
            <a:r>
              <a:rPr lang="es-ES" sz="2400" dirty="0" err="1">
                <a:solidFill>
                  <a:schemeClr val="bg1"/>
                </a:solidFill>
                <a:latin typeface="Times New Roman" panose="02020603050405020304" pitchFamily="18" charset="0"/>
                <a:ea typeface="Times New Roman" panose="02020603050405020304" pitchFamily="18" charset="0"/>
              </a:rPr>
              <a:t>Dulong</a:t>
            </a:r>
            <a:r>
              <a:rPr lang="es-ES" sz="2400" dirty="0">
                <a:solidFill>
                  <a:schemeClr val="bg1"/>
                </a:solidFill>
                <a:latin typeface="Times New Roman" panose="02020603050405020304" pitchFamily="18" charset="0"/>
                <a:ea typeface="Times New Roman" panose="02020603050405020304" pitchFamily="18" charset="0"/>
              </a:rPr>
              <a:t> y la asociación de Ingenieros Alemanes (VDI)). </a:t>
            </a:r>
            <a:endParaRPr lang="es-AR" sz="2400" dirty="0">
              <a:solidFill>
                <a:schemeClr val="bg1"/>
              </a:solidFill>
              <a:latin typeface="Times New Roman" panose="02020603050405020304" pitchFamily="18" charset="0"/>
              <a:ea typeface="Times New Roman" panose="02020603050405020304" pitchFamily="18" charset="0"/>
            </a:endParaRPr>
          </a:p>
          <a:p>
            <a:pPr marL="408940" algn="just">
              <a:spcAft>
                <a:spcPts val="0"/>
              </a:spcAft>
            </a:pPr>
            <a:r>
              <a:rPr lang="es-ES" sz="2400" dirty="0">
                <a:solidFill>
                  <a:schemeClr val="bg1"/>
                </a:solidFill>
                <a:latin typeface="Times New Roman" panose="02020603050405020304" pitchFamily="18" charset="0"/>
                <a:ea typeface="Times New Roman" panose="02020603050405020304" pitchFamily="18" charset="0"/>
              </a:rPr>
              <a:t>b). El volumen del aire teórico a utilizar  (Aire mínimo), considerando que la combustión es perfecta</a:t>
            </a:r>
            <a:endParaRPr lang="es-AR"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195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83568" y="2276872"/>
                <a:ext cx="1863715"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h𝑑</m:t>
                          </m:r>
                        </m:sub>
                      </m:sSub>
                      <m:r>
                        <a:rPr lang="es-AR" i="0">
                          <a:latin typeface="Cambria Math" panose="02040503050406030204" pitchFamily="18" charset="0"/>
                        </a:rPr>
                        <m:t>=</m:t>
                      </m:r>
                      <m:sSub>
                        <m:sSubPr>
                          <m:ctrlPr>
                            <a:rPr lang="es-AR"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h</m:t>
                          </m:r>
                          <m:r>
                            <a:rPr lang="es-AR" i="0">
                              <a:latin typeface="Cambria Math" panose="02040503050406030204" pitchFamily="18" charset="0"/>
                            </a:rPr>
                            <m:t>2</m:t>
                          </m:r>
                        </m:sub>
                      </m:sSub>
                      <m:r>
                        <a:rPr lang="es-AR" i="0">
                          <a:latin typeface="Cambria Math" panose="02040503050406030204" pitchFamily="18" charset="0"/>
                        </a:rPr>
                        <m:t>−</m:t>
                      </m:r>
                      <m:f>
                        <m:fPr>
                          <m:ctrlPr>
                            <a:rPr lang="es-AR" i="1">
                              <a:latin typeface="Cambria Math" panose="02040503050406030204" pitchFamily="18" charset="0"/>
                            </a:rPr>
                          </m:ctrlPr>
                        </m:fPr>
                        <m:num>
                          <m:sSub>
                            <m:sSubPr>
                              <m:ctrlPr>
                                <a:rPr lang="es-AR"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𝑜</m:t>
                              </m:r>
                              <m:r>
                                <a:rPr lang="es-AR">
                                  <a:latin typeface="Cambria Math" panose="02040503050406030204" pitchFamily="18" charset="0"/>
                                </a:rPr>
                                <m:t>2</m:t>
                              </m:r>
                            </m:sub>
                          </m:sSub>
                        </m:num>
                        <m:den>
                          <m:r>
                            <a:rPr lang="es-AR">
                              <a:latin typeface="Cambria Math" panose="02040503050406030204" pitchFamily="18" charset="0"/>
                            </a:rPr>
                            <m:t>8</m:t>
                          </m:r>
                        </m:den>
                      </m:f>
                    </m:oMath>
                  </m:oMathPara>
                </a14:m>
                <a:endParaRPr lang="es-AR" dirty="0"/>
              </a:p>
            </p:txBody>
          </p:sp>
        </mc:Choice>
        <mc:Fallback xmlns="">
          <p:sp>
            <p:nvSpPr>
              <p:cNvPr id="2" name="Rectángulo 1"/>
              <p:cNvSpPr>
                <a:spLocks noRot="1" noChangeAspect="1" noMove="1" noResize="1" noEditPoints="1" noAdjustHandles="1" noChangeArrowheads="1" noChangeShapeType="1" noTextEdit="1"/>
              </p:cNvSpPr>
              <p:nvPr/>
            </p:nvSpPr>
            <p:spPr>
              <a:xfrm>
                <a:off x="683568" y="2276872"/>
                <a:ext cx="1863715" cy="566694"/>
              </a:xfrm>
              <a:prstGeom prst="rect">
                <a:avLst/>
              </a:prstGeom>
              <a:blipFill>
                <a:blip r:embed="rId2"/>
                <a:stretch>
                  <a:fillRect/>
                </a:stretch>
              </a:blipFill>
            </p:spPr>
            <p:txBody>
              <a:bodyPr/>
              <a:lstStyle/>
              <a:p>
                <a:r>
                  <a:rPr lang="es-AR">
                    <a:noFill/>
                  </a:rPr>
                  <a:t> </a:t>
                </a:r>
              </a:p>
            </p:txBody>
          </p:sp>
        </mc:Fallback>
      </mc:AlternateContent>
      <p:sp>
        <p:nvSpPr>
          <p:cNvPr id="6" name="Rectángulo 5"/>
          <p:cNvSpPr/>
          <p:nvPr/>
        </p:nvSpPr>
        <p:spPr>
          <a:xfrm>
            <a:off x="-34137" y="280741"/>
            <a:ext cx="8422704" cy="461665"/>
          </a:xfrm>
          <a:prstGeom prst="rect">
            <a:avLst/>
          </a:prstGeom>
        </p:spPr>
        <p:txBody>
          <a:bodyPr wrap="square">
            <a:spAutoFit/>
          </a:bodyPr>
          <a:lstStyle/>
          <a:p>
            <a:pPr marL="408940" algn="just">
              <a:spcAft>
                <a:spcPts val="0"/>
              </a:spcAft>
            </a:pPr>
            <a:r>
              <a:rPr lang="es-ES" sz="2400" dirty="0">
                <a:latin typeface="Times New Roman" panose="02020603050405020304" pitchFamily="18" charset="0"/>
                <a:ea typeface="Times New Roman" panose="02020603050405020304" pitchFamily="18" charset="0"/>
              </a:rPr>
              <a:t>a). Su poder calorífico superior e inferior según </a:t>
            </a:r>
            <a:r>
              <a:rPr lang="es-ES" sz="2400" dirty="0" err="1">
                <a:latin typeface="Times New Roman" panose="02020603050405020304" pitchFamily="18" charset="0"/>
                <a:ea typeface="Times New Roman" panose="02020603050405020304" pitchFamily="18" charset="0"/>
              </a:rPr>
              <a:t>Doulong</a:t>
            </a:r>
            <a:endParaRPr lang="es-AR" sz="24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119409" y="1346165"/>
                <a:ext cx="724201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=8080. </m:t>
                      </m:r>
                      <m:r>
                        <a:rPr lang="es-AR" i="1">
                          <a:latin typeface="Cambria Math" panose="02040503050406030204" pitchFamily="18" charset="0"/>
                        </a:rPr>
                        <m:t>𝑔𝑐</m:t>
                      </m:r>
                      <m:r>
                        <a:rPr lang="es-AR" i="0">
                          <a:latin typeface="Cambria Math" panose="02040503050406030204" pitchFamily="18" charset="0"/>
                        </a:rPr>
                        <m:t>+29.000. </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h𝑑</m:t>
                      </m:r>
                      <m:r>
                        <a:rPr lang="es-AR" i="0">
                          <a:latin typeface="Cambria Math" panose="02040503050406030204" pitchFamily="18" charset="0"/>
                        </a:rPr>
                        <m:t>+2500.</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𝑠</m:t>
                      </m:r>
                    </m:oMath>
                  </m:oMathPara>
                </a14:m>
                <a:endParaRPr lang="es-AR" dirty="0"/>
              </a:p>
            </p:txBody>
          </p:sp>
        </mc:Choice>
        <mc:Fallback xmlns="">
          <p:sp>
            <p:nvSpPr>
              <p:cNvPr id="5" name="Rectángulo 4"/>
              <p:cNvSpPr>
                <a:spLocks noRot="1" noChangeAspect="1" noMove="1" noResize="1" noEditPoints="1" noAdjustHandles="1" noChangeArrowheads="1" noChangeShapeType="1" noTextEdit="1"/>
              </p:cNvSpPr>
              <p:nvPr/>
            </p:nvSpPr>
            <p:spPr>
              <a:xfrm>
                <a:off x="119409" y="1346165"/>
                <a:ext cx="7242015" cy="714683"/>
              </a:xfrm>
              <a:prstGeom prst="rect">
                <a:avLst/>
              </a:prstGeom>
              <a:blipFill>
                <a:blip r:embed="rId3" cstate="print"/>
                <a:stretch>
                  <a:fillRect/>
                </a:stretch>
              </a:blipFill>
            </p:spPr>
            <p:txBody>
              <a:bodyPr/>
              <a:lstStyle/>
              <a:p>
                <a:r>
                  <a:rPr lang="es-AR">
                    <a:noFill/>
                  </a:rPr>
                  <a:t> </a:t>
                </a:r>
              </a:p>
            </p:txBody>
          </p:sp>
        </mc:Fallback>
      </mc:AlternateContent>
      <p:sp>
        <p:nvSpPr>
          <p:cNvPr id="7" name="CuadroTexto 6"/>
          <p:cNvSpPr txBox="1"/>
          <p:nvPr/>
        </p:nvSpPr>
        <p:spPr>
          <a:xfrm>
            <a:off x="7073392" y="1518840"/>
            <a:ext cx="576064" cy="369332"/>
          </a:xfrm>
          <a:prstGeom prst="rect">
            <a:avLst/>
          </a:prstGeom>
          <a:noFill/>
        </p:spPr>
        <p:txBody>
          <a:bodyPr wrap="square" rtlCol="0">
            <a:spAutoFit/>
          </a:bodyPr>
          <a:lstStyle/>
          <a:p>
            <a:pPr algn="ctr"/>
            <a:r>
              <a:rPr lang="es-AR" dirty="0"/>
              <a:t>(1)</a:t>
            </a:r>
          </a:p>
        </p:txBody>
      </p:sp>
      <p:sp>
        <p:nvSpPr>
          <p:cNvPr id="9" name="CuadroTexto 8"/>
          <p:cNvSpPr txBox="1"/>
          <p:nvPr/>
        </p:nvSpPr>
        <p:spPr>
          <a:xfrm>
            <a:off x="2771800" y="2393603"/>
            <a:ext cx="576064" cy="369332"/>
          </a:xfrm>
          <a:prstGeom prst="rect">
            <a:avLst/>
          </a:prstGeom>
          <a:noFill/>
        </p:spPr>
        <p:txBody>
          <a:bodyPr wrap="square" rtlCol="0">
            <a:spAutoFit/>
          </a:bodyPr>
          <a:lstStyle/>
          <a:p>
            <a:pPr algn="ctr"/>
            <a:r>
              <a:rPr lang="es-AR" dirty="0"/>
              <a:t>(2)</a:t>
            </a:r>
          </a:p>
        </p:txBody>
      </p:sp>
      <p:sp>
        <p:nvSpPr>
          <p:cNvPr id="10" name="Rectángulo 9"/>
          <p:cNvSpPr/>
          <p:nvPr/>
        </p:nvSpPr>
        <p:spPr>
          <a:xfrm>
            <a:off x="0" y="3095690"/>
            <a:ext cx="8422704" cy="830997"/>
          </a:xfrm>
          <a:prstGeom prst="rect">
            <a:avLst/>
          </a:prstGeom>
        </p:spPr>
        <p:txBody>
          <a:bodyPr wrap="square">
            <a:spAutoFit/>
          </a:bodyPr>
          <a:lstStyle/>
          <a:p>
            <a:pPr marL="408940" algn="just">
              <a:spcAft>
                <a:spcPts val="0"/>
              </a:spcAft>
            </a:pPr>
            <a:r>
              <a:rPr lang="es-ES" sz="2400" dirty="0">
                <a:latin typeface="Times New Roman" panose="02020603050405020304" pitchFamily="18" charset="0"/>
                <a:ea typeface="Times New Roman" panose="02020603050405020304" pitchFamily="18" charset="0"/>
              </a:rPr>
              <a:t>Reemplazando la expresión (2), y los valores de la tabla, en la ecuación (1), resulta:</a:t>
            </a:r>
            <a:endParaRPr lang="es-AR" sz="24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286916" y="4142711"/>
                <a:ext cx="7848872"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=8080. </m:t>
                      </m:r>
                      <m:r>
                        <a:rPr lang="es-AR" i="1">
                          <a:latin typeface="Cambria Math" panose="02040503050406030204" pitchFamily="18" charset="0"/>
                        </a:rPr>
                        <m:t>𝑔𝑐</m:t>
                      </m:r>
                      <m:r>
                        <a:rPr lang="es-AR" i="0">
                          <a:latin typeface="Cambria Math" panose="02040503050406030204" pitchFamily="18" charset="0"/>
                        </a:rPr>
                        <m:t>+29.000.</m:t>
                      </m:r>
                      <m:d>
                        <m:dPr>
                          <m:ctrlPr>
                            <a:rPr lang="es-AR" i="1">
                              <a:latin typeface="Cambria Math" panose="02040503050406030204" pitchFamily="18" charset="0"/>
                            </a:rPr>
                          </m:ctrlPr>
                        </m:dPr>
                        <m:e>
                          <m:sSub>
                            <m:sSubPr>
                              <m:ctrlPr>
                                <a:rPr lang="es-AR"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h</m:t>
                              </m:r>
                              <m:r>
                                <a:rPr lang="es-AR" i="0">
                                  <a:latin typeface="Cambria Math" panose="02040503050406030204" pitchFamily="18" charset="0"/>
                                </a:rPr>
                                <m:t>2</m:t>
                              </m:r>
                            </m:sub>
                          </m:sSub>
                          <m:r>
                            <a:rPr lang="es-AR" i="0">
                              <a:latin typeface="Cambria Math" panose="02040503050406030204" pitchFamily="18" charset="0"/>
                            </a:rPr>
                            <m:t>−</m:t>
                          </m:r>
                          <m:f>
                            <m:fPr>
                              <m:ctrlPr>
                                <a:rPr lang="es-AR" i="1">
                                  <a:latin typeface="Cambria Math" panose="02040503050406030204" pitchFamily="18" charset="0"/>
                                </a:rPr>
                              </m:ctrlPr>
                            </m:fPr>
                            <m:num>
                              <m:sSub>
                                <m:sSubPr>
                                  <m:ctrlPr>
                                    <a:rPr lang="es-AR"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𝑜</m:t>
                                  </m:r>
                                  <m:r>
                                    <a:rPr lang="es-AR">
                                      <a:latin typeface="Cambria Math" panose="02040503050406030204" pitchFamily="18" charset="0"/>
                                    </a:rPr>
                                    <m:t>2</m:t>
                                  </m:r>
                                </m:sub>
                              </m:sSub>
                            </m:num>
                            <m:den>
                              <m:r>
                                <a:rPr lang="es-AR">
                                  <a:latin typeface="Cambria Math" panose="02040503050406030204" pitchFamily="18" charset="0"/>
                                </a:rPr>
                                <m:t>8</m:t>
                              </m:r>
                            </m:den>
                          </m:f>
                        </m:e>
                      </m:d>
                      <m:r>
                        <a:rPr lang="es-AR" i="0">
                          <a:latin typeface="Cambria Math" panose="02040503050406030204" pitchFamily="18" charset="0"/>
                        </a:rPr>
                        <m:t> +2500.</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𝑠</m:t>
                      </m:r>
                    </m:oMath>
                  </m:oMathPara>
                </a14:m>
                <a:endParaRPr lang="es-AR" dirty="0"/>
              </a:p>
            </p:txBody>
          </p:sp>
        </mc:Choice>
        <mc:Fallback xmlns="">
          <p:sp>
            <p:nvSpPr>
              <p:cNvPr id="8" name="Rectángulo 7"/>
              <p:cNvSpPr>
                <a:spLocks noRot="1" noChangeAspect="1" noMove="1" noResize="1" noEditPoints="1" noAdjustHandles="1" noChangeArrowheads="1" noChangeShapeType="1" noTextEdit="1"/>
              </p:cNvSpPr>
              <p:nvPr/>
            </p:nvSpPr>
            <p:spPr>
              <a:xfrm>
                <a:off x="286916" y="4142711"/>
                <a:ext cx="7848872" cy="714683"/>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14945" y="4961529"/>
                <a:ext cx="862905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=8080∗ 0,846+29.000∗</m:t>
                      </m:r>
                      <m:d>
                        <m:dPr>
                          <m:ctrlPr>
                            <a:rPr lang="es-AR" i="1">
                              <a:latin typeface="Cambria Math" panose="02040503050406030204" pitchFamily="18" charset="0"/>
                            </a:rPr>
                          </m:ctrlPr>
                        </m:dPr>
                        <m:e>
                          <m:r>
                            <a:rPr lang="es-AR" i="0">
                              <a:latin typeface="Cambria Math" panose="02040503050406030204" pitchFamily="18" charset="0"/>
                            </a:rPr>
                            <m:t>0,07−</m:t>
                          </m:r>
                          <m:f>
                            <m:fPr>
                              <m:ctrlPr>
                                <a:rPr lang="es-AR" i="1">
                                  <a:latin typeface="Cambria Math" panose="02040503050406030204" pitchFamily="18" charset="0"/>
                                </a:rPr>
                              </m:ctrlPr>
                            </m:fPr>
                            <m:num>
                              <m:r>
                                <a:rPr lang="es-AR">
                                  <a:latin typeface="Cambria Math" panose="02040503050406030204" pitchFamily="18" charset="0"/>
                                </a:rPr>
                                <m:t>0,054</m:t>
                              </m:r>
                            </m:num>
                            <m:den>
                              <m:r>
                                <a:rPr lang="es-AR">
                                  <a:latin typeface="Cambria Math" panose="02040503050406030204" pitchFamily="18" charset="0"/>
                                </a:rPr>
                                <m:t>8</m:t>
                              </m:r>
                            </m:den>
                          </m:f>
                        </m:e>
                      </m:d>
                      <m:r>
                        <a:rPr lang="es-AR" i="0">
                          <a:latin typeface="Cambria Math" panose="02040503050406030204" pitchFamily="18" charset="0"/>
                        </a:rPr>
                        <m:t> +2500∗0.01</m:t>
                      </m:r>
                    </m:oMath>
                  </m:oMathPara>
                </a14:m>
                <a:endParaRPr lang="es-AR" dirty="0"/>
              </a:p>
            </p:txBody>
          </p:sp>
        </mc:Choice>
        <mc:Fallback xmlns="">
          <p:sp>
            <p:nvSpPr>
              <p:cNvPr id="11" name="Rectángulo 10"/>
              <p:cNvSpPr>
                <a:spLocks noRot="1" noChangeAspect="1" noMove="1" noResize="1" noEditPoints="1" noAdjustHandles="1" noChangeArrowheads="1" noChangeShapeType="1" noTextEdit="1"/>
              </p:cNvSpPr>
              <p:nvPr/>
            </p:nvSpPr>
            <p:spPr>
              <a:xfrm>
                <a:off x="514945" y="4961529"/>
                <a:ext cx="8629055" cy="714683"/>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0" y="5996371"/>
                <a:ext cx="682885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=9036,48 </m:t>
                      </m:r>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 </m:t>
                      </m:r>
                    </m:oMath>
                  </m:oMathPara>
                </a14:m>
                <a:endParaRPr lang="es-AR" dirty="0"/>
              </a:p>
            </p:txBody>
          </p:sp>
        </mc:Choice>
        <mc:Fallback xmlns="">
          <p:sp>
            <p:nvSpPr>
              <p:cNvPr id="12" name="Rectángulo 11"/>
              <p:cNvSpPr>
                <a:spLocks noRot="1" noChangeAspect="1" noMove="1" noResize="1" noEditPoints="1" noAdjustHandles="1" noChangeArrowheads="1" noChangeShapeType="1" noTextEdit="1"/>
              </p:cNvSpPr>
              <p:nvPr/>
            </p:nvSpPr>
            <p:spPr>
              <a:xfrm>
                <a:off x="0" y="5996371"/>
                <a:ext cx="6828855" cy="714683"/>
              </a:xfrm>
              <a:prstGeom prst="rect">
                <a:avLst/>
              </a:prstGeom>
              <a:blipFill>
                <a:blip r:embed="rId6" cstate="print"/>
                <a:stretch>
                  <a:fillRect/>
                </a:stretch>
              </a:blipFill>
            </p:spPr>
            <p:txBody>
              <a:bodyPr/>
              <a:lstStyle/>
              <a:p>
                <a:r>
                  <a:rPr lang="es-AR">
                    <a:noFill/>
                  </a:rPr>
                  <a:t> </a:t>
                </a:r>
              </a:p>
            </p:txBody>
          </p:sp>
        </mc:Fallback>
      </mc:AlternateContent>
      <p:sp>
        <p:nvSpPr>
          <p:cNvPr id="14" name="Rectángulo 13"/>
          <p:cNvSpPr/>
          <p:nvPr/>
        </p:nvSpPr>
        <p:spPr>
          <a:xfrm>
            <a:off x="281127" y="852197"/>
            <a:ext cx="8422704" cy="461665"/>
          </a:xfrm>
          <a:prstGeom prst="rect">
            <a:avLst/>
          </a:prstGeom>
        </p:spPr>
        <p:txBody>
          <a:bodyPr wrap="square">
            <a:spAutoFit/>
          </a:bodyPr>
          <a:lstStyle/>
          <a:p>
            <a:pPr marL="408940" algn="just">
              <a:spcAft>
                <a:spcPts val="0"/>
              </a:spcAft>
            </a:pPr>
            <a:r>
              <a:rPr lang="es-ES" sz="2400" b="1" u="sng" dirty="0">
                <a:latin typeface="Times New Roman" panose="02020603050405020304" pitchFamily="18" charset="0"/>
                <a:ea typeface="Times New Roman" panose="02020603050405020304" pitchFamily="18" charset="0"/>
              </a:rPr>
              <a:t>Poder calorífico Superior</a:t>
            </a:r>
            <a:endParaRPr lang="es-AR" sz="2400" b="1" u="sng"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275783" y="659965"/>
            <a:ext cx="8422704" cy="461665"/>
          </a:xfrm>
          <a:prstGeom prst="rect">
            <a:avLst/>
          </a:prstGeom>
        </p:spPr>
        <p:txBody>
          <a:bodyPr wrap="square">
            <a:spAutoFit/>
          </a:bodyPr>
          <a:lstStyle/>
          <a:p>
            <a:pPr marL="408940" algn="just">
              <a:spcAft>
                <a:spcPts val="0"/>
              </a:spcAft>
            </a:pPr>
            <a:r>
              <a:rPr lang="es-ES" sz="2400" b="1" u="sng" dirty="0">
                <a:latin typeface="Times New Roman" panose="02020603050405020304" pitchFamily="18" charset="0"/>
                <a:ea typeface="Times New Roman" panose="02020603050405020304" pitchFamily="18" charset="0"/>
              </a:rPr>
              <a:t>Poder calorífico Inferior</a:t>
            </a:r>
            <a:endParaRPr lang="es-AR" sz="2400" b="1" u="sng" dirty="0">
              <a:latin typeface="Times New Roman" panose="02020603050405020304" pitchFamily="18" charset="0"/>
              <a:ea typeface="Times New Roman" panose="02020603050405020304" pitchFamily="18" charset="0"/>
            </a:endParaRPr>
          </a:p>
        </p:txBody>
      </p:sp>
      <p:pic>
        <p:nvPicPr>
          <p:cNvPr id="3" name="Imagen 2"/>
          <p:cNvPicPr>
            <a:picLocks noChangeAspect="1"/>
          </p:cNvPicPr>
          <p:nvPr/>
        </p:nvPicPr>
        <p:blipFill>
          <a:blip r:embed="rId2" cstate="print"/>
          <a:stretch>
            <a:fillRect/>
          </a:stretch>
        </p:blipFill>
        <p:spPr>
          <a:xfrm>
            <a:off x="162014" y="1484934"/>
            <a:ext cx="8536473" cy="819887"/>
          </a:xfrm>
          <a:prstGeom prst="rect">
            <a:avLst/>
          </a:prstGeom>
        </p:spPr>
      </p:pic>
      <p:pic>
        <p:nvPicPr>
          <p:cNvPr id="4" name="Imagen 3"/>
          <p:cNvPicPr>
            <a:picLocks noChangeAspect="1"/>
          </p:cNvPicPr>
          <p:nvPr/>
        </p:nvPicPr>
        <p:blipFill>
          <a:blip r:embed="rId3" cstate="print"/>
          <a:stretch>
            <a:fillRect/>
          </a:stretch>
        </p:blipFill>
        <p:spPr>
          <a:xfrm>
            <a:off x="170286" y="2668126"/>
            <a:ext cx="8963025" cy="676275"/>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180528" y="3861048"/>
                <a:ext cx="6318448"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𝑖</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=8682,93 </m:t>
                      </m:r>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 </m:t>
                      </m:r>
                    </m:oMath>
                  </m:oMathPara>
                </a14:m>
                <a:endParaRPr lang="es-AR" dirty="0"/>
              </a:p>
            </p:txBody>
          </p:sp>
        </mc:Choice>
        <mc:Fallback xmlns="">
          <p:sp>
            <p:nvSpPr>
              <p:cNvPr id="13" name="Rectángulo 12"/>
              <p:cNvSpPr>
                <a:spLocks noRot="1" noChangeAspect="1" noMove="1" noResize="1" noEditPoints="1" noAdjustHandles="1" noChangeArrowheads="1" noChangeShapeType="1" noTextEdit="1"/>
              </p:cNvSpPr>
              <p:nvPr/>
            </p:nvSpPr>
            <p:spPr>
              <a:xfrm>
                <a:off x="-180528" y="3861048"/>
                <a:ext cx="6318448" cy="714683"/>
              </a:xfrm>
              <a:prstGeom prst="rect">
                <a:avLst/>
              </a:prstGeom>
              <a:blipFill>
                <a:blip r:embed="rId4" cstate="print"/>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311267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811" y="619877"/>
            <a:ext cx="8422704" cy="830997"/>
          </a:xfrm>
          <a:prstGeom prst="rect">
            <a:avLst/>
          </a:prstGeom>
        </p:spPr>
        <p:txBody>
          <a:bodyPr wrap="square">
            <a:spAutoFit/>
          </a:bodyPr>
          <a:lstStyle/>
          <a:p>
            <a:pPr marL="408940" algn="just">
              <a:spcAft>
                <a:spcPts val="0"/>
              </a:spcAft>
            </a:pPr>
            <a:r>
              <a:rPr lang="es-ES" sz="2400" dirty="0">
                <a:latin typeface="Times New Roman" panose="02020603050405020304" pitchFamily="18" charset="0"/>
                <a:ea typeface="Times New Roman" panose="02020603050405020304" pitchFamily="18" charset="0"/>
              </a:rPr>
              <a:t>Poder calorífico superior e inferior según la Asociación de Ingenieros Alemanes (VDI)</a:t>
            </a:r>
            <a:endParaRPr lang="es-AR" sz="24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0" y="2245948"/>
                <a:ext cx="724201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=8080. </m:t>
                      </m:r>
                      <m:r>
                        <a:rPr lang="es-AR" i="1">
                          <a:latin typeface="Cambria Math" panose="02040503050406030204" pitchFamily="18" charset="0"/>
                        </a:rPr>
                        <m:t>𝑔𝑐</m:t>
                      </m:r>
                      <m:r>
                        <a:rPr lang="es-AR" i="0">
                          <a:latin typeface="Cambria Math" panose="02040503050406030204" pitchFamily="18" charset="0"/>
                        </a:rPr>
                        <m:t>+29.000. </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h𝑑</m:t>
                      </m:r>
                      <m:r>
                        <a:rPr lang="es-AR" i="0">
                          <a:latin typeface="Cambria Math" panose="02040503050406030204" pitchFamily="18" charset="0"/>
                        </a:rPr>
                        <m:t>+2500.</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𝑠</m:t>
                      </m:r>
                    </m:oMath>
                  </m:oMathPara>
                </a14:m>
                <a:endParaRPr lang="es-AR" dirty="0"/>
              </a:p>
            </p:txBody>
          </p:sp>
        </mc:Choice>
        <mc:Fallback xmlns="">
          <p:sp>
            <p:nvSpPr>
              <p:cNvPr id="5" name="Rectángulo 4"/>
              <p:cNvSpPr>
                <a:spLocks noRot="1" noChangeAspect="1" noMove="1" noResize="1" noEditPoints="1" noAdjustHandles="1" noChangeArrowheads="1" noChangeShapeType="1" noTextEdit="1"/>
              </p:cNvSpPr>
              <p:nvPr/>
            </p:nvSpPr>
            <p:spPr>
              <a:xfrm>
                <a:off x="0" y="2245948"/>
                <a:ext cx="7242015" cy="714683"/>
              </a:xfrm>
              <a:prstGeom prst="rect">
                <a:avLst/>
              </a:prstGeom>
              <a:blipFill>
                <a:blip r:embed="rId2" cstate="print"/>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79512" y="3466581"/>
                <a:ext cx="7848872"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=8080. </m:t>
                      </m:r>
                      <m:r>
                        <a:rPr lang="es-AR" i="1">
                          <a:latin typeface="Cambria Math" panose="02040503050406030204" pitchFamily="18" charset="0"/>
                        </a:rPr>
                        <m:t>𝑔𝑐</m:t>
                      </m:r>
                      <m:r>
                        <a:rPr lang="es-AR" i="0">
                          <a:latin typeface="Cambria Math" panose="02040503050406030204" pitchFamily="18" charset="0"/>
                        </a:rPr>
                        <m:t>+29.000.</m:t>
                      </m:r>
                      <m:d>
                        <m:dPr>
                          <m:ctrlPr>
                            <a:rPr lang="es-AR" i="1">
                              <a:latin typeface="Cambria Math" panose="02040503050406030204" pitchFamily="18" charset="0"/>
                            </a:rPr>
                          </m:ctrlPr>
                        </m:dPr>
                        <m:e>
                          <m:sSub>
                            <m:sSubPr>
                              <m:ctrlPr>
                                <a:rPr lang="es-AR"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h</m:t>
                              </m:r>
                              <m:r>
                                <a:rPr lang="es-AR" i="0">
                                  <a:latin typeface="Cambria Math" panose="02040503050406030204" pitchFamily="18" charset="0"/>
                                </a:rPr>
                                <m:t>2</m:t>
                              </m:r>
                            </m:sub>
                          </m:sSub>
                          <m:r>
                            <a:rPr lang="es-AR" i="0">
                              <a:latin typeface="Cambria Math" panose="02040503050406030204" pitchFamily="18" charset="0"/>
                            </a:rPr>
                            <m:t>−</m:t>
                          </m:r>
                          <m:f>
                            <m:fPr>
                              <m:ctrlPr>
                                <a:rPr lang="es-AR" i="1">
                                  <a:latin typeface="Cambria Math" panose="02040503050406030204" pitchFamily="18" charset="0"/>
                                </a:rPr>
                              </m:ctrlPr>
                            </m:fPr>
                            <m:num>
                              <m:sSub>
                                <m:sSubPr>
                                  <m:ctrlPr>
                                    <a:rPr lang="es-AR" i="1">
                                      <a:latin typeface="Cambria Math" panose="02040503050406030204" pitchFamily="18" charset="0"/>
                                    </a:rPr>
                                  </m:ctrlPr>
                                </m:sSubPr>
                                <m:e>
                                  <m:r>
                                    <a:rPr lang="es-AR" i="1">
                                      <a:latin typeface="Cambria Math" panose="02040503050406030204" pitchFamily="18" charset="0"/>
                                    </a:rPr>
                                    <m:t>𝑔</m:t>
                                  </m:r>
                                </m:e>
                                <m:sub>
                                  <m:r>
                                    <a:rPr lang="es-AR" i="1">
                                      <a:latin typeface="Cambria Math" panose="02040503050406030204" pitchFamily="18" charset="0"/>
                                    </a:rPr>
                                    <m:t>𝑜</m:t>
                                  </m:r>
                                  <m:r>
                                    <a:rPr lang="es-AR">
                                      <a:latin typeface="Cambria Math" panose="02040503050406030204" pitchFamily="18" charset="0"/>
                                    </a:rPr>
                                    <m:t>2</m:t>
                                  </m:r>
                                </m:sub>
                              </m:sSub>
                            </m:num>
                            <m:den>
                              <m:r>
                                <a:rPr lang="es-AR">
                                  <a:latin typeface="Cambria Math" panose="02040503050406030204" pitchFamily="18" charset="0"/>
                                </a:rPr>
                                <m:t>8</m:t>
                              </m:r>
                            </m:den>
                          </m:f>
                        </m:e>
                      </m:d>
                      <m:r>
                        <a:rPr lang="es-AR" i="0">
                          <a:latin typeface="Cambria Math" panose="02040503050406030204" pitchFamily="18" charset="0"/>
                        </a:rPr>
                        <m:t> +2500.</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𝑠</m:t>
                      </m:r>
                    </m:oMath>
                  </m:oMathPara>
                </a14:m>
                <a:endParaRPr lang="es-AR" dirty="0"/>
              </a:p>
            </p:txBody>
          </p:sp>
        </mc:Choice>
        <mc:Fallback xmlns="">
          <p:sp>
            <p:nvSpPr>
              <p:cNvPr id="8" name="Rectángulo 7"/>
              <p:cNvSpPr>
                <a:spLocks noRot="1" noChangeAspect="1" noMove="1" noResize="1" noEditPoints="1" noAdjustHandles="1" noChangeArrowheads="1" noChangeShapeType="1" noTextEdit="1"/>
              </p:cNvSpPr>
              <p:nvPr/>
            </p:nvSpPr>
            <p:spPr>
              <a:xfrm>
                <a:off x="179512" y="3466581"/>
                <a:ext cx="7848872" cy="714683"/>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395536" y="4567005"/>
                <a:ext cx="862905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=8080∗ 0,846+29.000∗</m:t>
                      </m:r>
                      <m:d>
                        <m:dPr>
                          <m:ctrlPr>
                            <a:rPr lang="es-AR" i="1">
                              <a:latin typeface="Cambria Math" panose="02040503050406030204" pitchFamily="18" charset="0"/>
                            </a:rPr>
                          </m:ctrlPr>
                        </m:dPr>
                        <m:e>
                          <m:r>
                            <a:rPr lang="es-AR" i="0">
                              <a:latin typeface="Cambria Math" panose="02040503050406030204" pitchFamily="18" charset="0"/>
                            </a:rPr>
                            <m:t>0,07−</m:t>
                          </m:r>
                          <m:f>
                            <m:fPr>
                              <m:ctrlPr>
                                <a:rPr lang="es-AR" i="1">
                                  <a:latin typeface="Cambria Math" panose="02040503050406030204" pitchFamily="18" charset="0"/>
                                </a:rPr>
                              </m:ctrlPr>
                            </m:fPr>
                            <m:num>
                              <m:r>
                                <a:rPr lang="es-AR">
                                  <a:latin typeface="Cambria Math" panose="02040503050406030204" pitchFamily="18" charset="0"/>
                                </a:rPr>
                                <m:t>0,054</m:t>
                              </m:r>
                            </m:num>
                            <m:den>
                              <m:r>
                                <a:rPr lang="es-AR">
                                  <a:latin typeface="Cambria Math" panose="02040503050406030204" pitchFamily="18" charset="0"/>
                                </a:rPr>
                                <m:t>8</m:t>
                              </m:r>
                            </m:den>
                          </m:f>
                        </m:e>
                      </m:d>
                      <m:r>
                        <a:rPr lang="es-AR" i="0">
                          <a:latin typeface="Cambria Math" panose="02040503050406030204" pitchFamily="18" charset="0"/>
                        </a:rPr>
                        <m:t> +2500∗0.01</m:t>
                      </m:r>
                    </m:oMath>
                  </m:oMathPara>
                </a14:m>
                <a:endParaRPr lang="es-AR" dirty="0"/>
              </a:p>
            </p:txBody>
          </p:sp>
        </mc:Choice>
        <mc:Fallback xmlns="">
          <p:sp>
            <p:nvSpPr>
              <p:cNvPr id="11" name="Rectángulo 10"/>
              <p:cNvSpPr>
                <a:spLocks noRot="1" noChangeAspect="1" noMove="1" noResize="1" noEditPoints="1" noAdjustHandles="1" noChangeArrowheads="1" noChangeShapeType="1" noTextEdit="1"/>
              </p:cNvSpPr>
              <p:nvPr/>
            </p:nvSpPr>
            <p:spPr>
              <a:xfrm>
                <a:off x="395536" y="4567005"/>
                <a:ext cx="8629055" cy="714683"/>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4826" y="5771411"/>
                <a:ext cx="682885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=9036,48 </m:t>
                      </m:r>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 </m:t>
                      </m:r>
                    </m:oMath>
                  </m:oMathPara>
                </a14:m>
                <a:endParaRPr lang="es-AR" dirty="0"/>
              </a:p>
            </p:txBody>
          </p:sp>
        </mc:Choice>
        <mc:Fallback xmlns="">
          <p:sp>
            <p:nvSpPr>
              <p:cNvPr id="12" name="Rectángulo 11"/>
              <p:cNvSpPr>
                <a:spLocks noRot="1" noChangeAspect="1" noMove="1" noResize="1" noEditPoints="1" noAdjustHandles="1" noChangeArrowheads="1" noChangeShapeType="1" noTextEdit="1"/>
              </p:cNvSpPr>
              <p:nvPr/>
            </p:nvSpPr>
            <p:spPr>
              <a:xfrm>
                <a:off x="-44826" y="5771411"/>
                <a:ext cx="6828855" cy="714683"/>
              </a:xfrm>
              <a:prstGeom prst="rect">
                <a:avLst/>
              </a:prstGeom>
              <a:blipFill>
                <a:blip r:embed="rId5" cstate="print"/>
                <a:stretch>
                  <a:fillRect/>
                </a:stretch>
              </a:blipFill>
            </p:spPr>
            <p:txBody>
              <a:bodyPr/>
              <a:lstStyle/>
              <a:p>
                <a:r>
                  <a:rPr lang="es-AR">
                    <a:noFill/>
                  </a:rPr>
                  <a:t> </a:t>
                </a:r>
              </a:p>
            </p:txBody>
          </p:sp>
        </mc:Fallback>
      </mc:AlternateContent>
      <p:sp>
        <p:nvSpPr>
          <p:cNvPr id="14" name="Rectángulo 13"/>
          <p:cNvSpPr/>
          <p:nvPr/>
        </p:nvSpPr>
        <p:spPr>
          <a:xfrm>
            <a:off x="107504" y="1514819"/>
            <a:ext cx="8422704" cy="461665"/>
          </a:xfrm>
          <a:prstGeom prst="rect">
            <a:avLst/>
          </a:prstGeom>
        </p:spPr>
        <p:txBody>
          <a:bodyPr wrap="square">
            <a:spAutoFit/>
          </a:bodyPr>
          <a:lstStyle/>
          <a:p>
            <a:pPr marL="408940" algn="just">
              <a:spcAft>
                <a:spcPts val="0"/>
              </a:spcAft>
            </a:pPr>
            <a:r>
              <a:rPr lang="es-ES" sz="2400" b="1" u="sng" dirty="0">
                <a:latin typeface="Times New Roman" panose="02020603050405020304" pitchFamily="18" charset="0"/>
                <a:ea typeface="Times New Roman" panose="02020603050405020304" pitchFamily="18" charset="0"/>
              </a:rPr>
              <a:t>Poder calorífico Superior</a:t>
            </a:r>
            <a:endParaRPr lang="es-AR" sz="2400" b="1" u="sng"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247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275783" y="659965"/>
            <a:ext cx="8422704" cy="461665"/>
          </a:xfrm>
          <a:prstGeom prst="rect">
            <a:avLst/>
          </a:prstGeom>
        </p:spPr>
        <p:txBody>
          <a:bodyPr wrap="square">
            <a:spAutoFit/>
          </a:bodyPr>
          <a:lstStyle/>
          <a:p>
            <a:pPr marL="408940" algn="just">
              <a:spcAft>
                <a:spcPts val="0"/>
              </a:spcAft>
            </a:pPr>
            <a:r>
              <a:rPr lang="es-ES" sz="2400" b="1" u="sng" dirty="0">
                <a:latin typeface="Times New Roman" panose="02020603050405020304" pitchFamily="18" charset="0"/>
                <a:ea typeface="Times New Roman" panose="02020603050405020304" pitchFamily="18" charset="0"/>
              </a:rPr>
              <a:t>Poder calorífico Inferior</a:t>
            </a:r>
            <a:endParaRPr lang="es-AR" sz="2400" b="1" u="sng"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295373" y="1280935"/>
                <a:ext cx="8451304"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𝑖</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m:t>
                      </m:r>
                      <m:sSub>
                        <m:sSubPr>
                          <m:ctrlPr>
                            <a:rPr lang="es-AR" i="1">
                              <a:latin typeface="Cambria Math" panose="02040503050406030204" pitchFamily="18" charset="0"/>
                            </a:rPr>
                          </m:ctrlPr>
                        </m:sSubPr>
                        <m:e>
                          <m:r>
                            <a:rPr lang="es-AR" i="1">
                              <a:latin typeface="Cambria Math" panose="02040503050406030204" pitchFamily="18" charset="0"/>
                            </a:rPr>
                            <m:t>𝑊</m:t>
                          </m:r>
                        </m:e>
                        <m:sub>
                          <m:r>
                            <a:rPr lang="es-AR" i="1">
                              <a:latin typeface="Cambria Math" panose="02040503050406030204" pitchFamily="18" charset="0"/>
                            </a:rPr>
                            <m:t>𝑆</m:t>
                          </m:r>
                        </m:sub>
                      </m:sSub>
                      <m:r>
                        <a:rPr lang="es-AR" i="0">
                          <a:latin typeface="Cambria Math" panose="02040503050406030204" pitchFamily="18" charset="0"/>
                        </a:rPr>
                        <m:t>−600</m:t>
                      </m:r>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m:t>
                              </m:r>
                              <m:r>
                                <a:rPr lang="es-AR" i="0">
                                  <a:latin typeface="Cambria Math" panose="02040503050406030204" pitchFamily="18" charset="0"/>
                                </a:rPr>
                                <m:t>.</m:t>
                              </m:r>
                              <m:r>
                                <a:rPr lang="es-AR" i="1">
                                  <a:latin typeface="Cambria Math" panose="02040503050406030204" pitchFamily="18" charset="0"/>
                                </a:rPr>
                                <m:t>𝑐𝑎𝑙</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𝑑𝑒</m:t>
                              </m:r>
                              <m:r>
                                <a:rPr lang="es-AR" i="0">
                                  <a:latin typeface="Cambria Math" panose="02040503050406030204" pitchFamily="18" charset="0"/>
                                </a:rPr>
                                <m:t> </m:t>
                              </m:r>
                              <m:r>
                                <a:rPr lang="es-AR" i="1">
                                  <a:latin typeface="Cambria Math" panose="02040503050406030204" pitchFamily="18" charset="0"/>
                                </a:rPr>
                                <m:t>𝐴𝑔𝑢𝑎</m:t>
                              </m:r>
                            </m:den>
                          </m:f>
                        </m:e>
                      </m:d>
                      <m:r>
                        <a:rPr lang="es-AR" i="0">
                          <a:latin typeface="Cambria Math" panose="02040503050406030204" pitchFamily="18" charset="0"/>
                        </a:rPr>
                        <m:t>∗</m:t>
                      </m:r>
                      <m:d>
                        <m:dPr>
                          <m:begChr m:val="["/>
                          <m:endChr m:val="]"/>
                          <m:ctrlPr>
                            <a:rPr lang="es-AR" i="1">
                              <a:latin typeface="Cambria Math" panose="02040503050406030204" pitchFamily="18" charset="0"/>
                            </a:rPr>
                          </m:ctrlPr>
                        </m:dPr>
                        <m:e>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𝑤</m:t>
                          </m:r>
                          <m:r>
                            <a:rPr lang="es-AR" i="0">
                              <a:latin typeface="Cambria Math" panose="02040503050406030204" pitchFamily="18" charset="0"/>
                            </a:rPr>
                            <m:t>∗</m:t>
                          </m:r>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𝑘𝑔</m:t>
                                  </m:r>
                                  <m:r>
                                    <a:rPr lang="es-AR" i="0">
                                      <a:latin typeface="Cambria Math" panose="02040503050406030204" pitchFamily="18" charset="0"/>
                                    </a:rPr>
                                    <m:t> </m:t>
                                  </m:r>
                                  <m:r>
                                    <a:rPr lang="es-AR" i="1">
                                      <a:latin typeface="Cambria Math" panose="02040503050406030204" pitchFamily="18" charset="0"/>
                                    </a:rPr>
                                    <m:t>𝑑𝑒</m:t>
                                  </m:r>
                                  <m:r>
                                    <a:rPr lang="es-AR" i="0">
                                      <a:latin typeface="Cambria Math" panose="02040503050406030204" pitchFamily="18" charset="0"/>
                                    </a:rPr>
                                    <m:t> </m:t>
                                  </m:r>
                                  <m:r>
                                    <a:rPr lang="es-AR" i="1">
                                      <a:latin typeface="Cambria Math" panose="02040503050406030204" pitchFamily="18" charset="0"/>
                                    </a:rPr>
                                    <m:t>𝑎𝑔𝑢𝑎</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𝑑𝑒</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e>
                      </m:d>
                    </m:oMath>
                  </m:oMathPara>
                </a14:m>
                <a:endParaRPr lang="es-AR" dirty="0"/>
              </a:p>
            </p:txBody>
          </p:sp>
        </mc:Choice>
        <mc:Fallback xmlns="">
          <p:sp>
            <p:nvSpPr>
              <p:cNvPr id="2" name="Rectángulo 1"/>
              <p:cNvSpPr>
                <a:spLocks noRot="1" noChangeAspect="1" noMove="1" noResize="1" noEditPoints="1" noAdjustHandles="1" noChangeArrowheads="1" noChangeShapeType="1" noTextEdit="1"/>
              </p:cNvSpPr>
              <p:nvPr/>
            </p:nvSpPr>
            <p:spPr>
              <a:xfrm>
                <a:off x="295373" y="1280935"/>
                <a:ext cx="8451304" cy="714683"/>
              </a:xfrm>
              <a:prstGeom prst="rect">
                <a:avLst/>
              </a:prstGeom>
              <a:blipFill>
                <a:blip r:embed="rId2" cstate="print"/>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96652" y="2840825"/>
                <a:ext cx="781236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AR">
                          <a:latin typeface="Cambria Math" panose="02040503050406030204" pitchFamily="18" charset="0"/>
                        </a:rPr>
                        <m:t> </m:t>
                      </m:r>
                      <m:r>
                        <a:rPr lang="es-AR" i="0">
                          <a:latin typeface="Cambria Math" panose="02040503050406030204" pitchFamily="18" charset="0"/>
                        </a:rPr>
                        <m:t>9</m:t>
                      </m:r>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𝑘𝑔</m:t>
                              </m:r>
                              <m:r>
                                <a:rPr lang="es-AR" i="0">
                                  <a:latin typeface="Cambria Math" panose="02040503050406030204" pitchFamily="18" charset="0"/>
                                </a:rPr>
                                <m:t> </m:t>
                              </m:r>
                              <m:r>
                                <a:rPr lang="es-AR" i="1">
                                  <a:latin typeface="Cambria Math" panose="02040503050406030204" pitchFamily="18" charset="0"/>
                                </a:rPr>
                                <m:t>𝑑𝑒</m:t>
                              </m:r>
                              <m:r>
                                <a:rPr lang="es-AR" i="0">
                                  <a:latin typeface="Cambria Math" panose="02040503050406030204" pitchFamily="18" charset="0"/>
                                </a:rPr>
                                <m:t> </m:t>
                              </m:r>
                              <m:r>
                                <a:rPr lang="es-AR" i="1">
                                  <a:latin typeface="Cambria Math" panose="02040503050406030204" pitchFamily="18" charset="0"/>
                                </a:rPr>
                                <m:t>𝑎𝑔𝑢𝑎</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𝑑𝑒</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h𝑑</m:t>
                      </m:r>
                      <m:d>
                        <m:dPr>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𝑑𝑒</m:t>
                              </m:r>
                              <m:r>
                                <a:rPr lang="es-AR" i="0">
                                  <a:latin typeface="Cambria Math" panose="02040503050406030204" pitchFamily="18" charset="0"/>
                                </a:rPr>
                                <m:t> </m:t>
                              </m:r>
                              <m:r>
                                <a:rPr lang="es-AR" i="1">
                                  <a:latin typeface="Cambria Math" panose="02040503050406030204" pitchFamily="18" charset="0"/>
                                </a:rPr>
                                <m:t>𝐻𝑖𝑑𝑟𝑜𝑔𝑒𝑛𝑜</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𝑑𝑒</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oMath>
                  </m:oMathPara>
                </a14:m>
                <a:endParaRPr lang="es-AR" dirty="0"/>
              </a:p>
            </p:txBody>
          </p:sp>
        </mc:Choice>
        <mc:Fallback xmlns="">
          <p:sp>
            <p:nvSpPr>
              <p:cNvPr id="5" name="Rectángulo 4"/>
              <p:cNvSpPr>
                <a:spLocks noRot="1" noChangeAspect="1" noMove="1" noResize="1" noEditPoints="1" noAdjustHandles="1" noChangeArrowheads="1" noChangeShapeType="1" noTextEdit="1"/>
              </p:cNvSpPr>
              <p:nvPr/>
            </p:nvSpPr>
            <p:spPr>
              <a:xfrm>
                <a:off x="196652" y="2840825"/>
                <a:ext cx="7812360" cy="714683"/>
              </a:xfrm>
              <a:prstGeom prst="rect">
                <a:avLst/>
              </a:prstGeom>
              <a:blipFill>
                <a:blip r:embed="rId3" cstate="print"/>
                <a:stretch>
                  <a:fillRect/>
                </a:stretch>
              </a:blipFill>
            </p:spPr>
            <p:txBody>
              <a:bodyPr/>
              <a:lstStyle/>
              <a:p>
                <a:r>
                  <a:rPr lang="es-AR">
                    <a:noFill/>
                  </a:rPr>
                  <a:t> </a:t>
                </a:r>
              </a:p>
            </p:txBody>
          </p:sp>
        </mc:Fallback>
      </mc:AlternateContent>
      <p:sp>
        <p:nvSpPr>
          <p:cNvPr id="8" name="Rectángulo 7"/>
          <p:cNvSpPr/>
          <p:nvPr/>
        </p:nvSpPr>
        <p:spPr>
          <a:xfrm>
            <a:off x="-108520" y="2187389"/>
            <a:ext cx="8422704" cy="461665"/>
          </a:xfrm>
          <a:prstGeom prst="rect">
            <a:avLst/>
          </a:prstGeom>
        </p:spPr>
        <p:txBody>
          <a:bodyPr wrap="square">
            <a:spAutoFit/>
          </a:bodyPr>
          <a:lstStyle/>
          <a:p>
            <a:pPr marL="408940" algn="just">
              <a:spcAft>
                <a:spcPts val="0"/>
              </a:spcAft>
            </a:pPr>
            <a:r>
              <a:rPr lang="es-ES" sz="2400" dirty="0">
                <a:latin typeface="Times New Roman" panose="02020603050405020304" pitchFamily="18" charset="0"/>
                <a:ea typeface="Times New Roman" panose="02020603050405020304" pitchFamily="18" charset="0"/>
              </a:rPr>
              <a:t>Este método, no considera el termino: </a:t>
            </a:r>
            <a:endParaRPr lang="es-AR" sz="2400" dirty="0">
              <a:latin typeface="Times New Roman" panose="02020603050405020304" pitchFamily="18" charset="0"/>
              <a:ea typeface="Times New Roman" panose="02020603050405020304" pitchFamily="18" charset="0"/>
            </a:endParaRPr>
          </a:p>
        </p:txBody>
      </p:sp>
      <p:sp>
        <p:nvSpPr>
          <p:cNvPr id="9" name="Rectángulo 8"/>
          <p:cNvSpPr/>
          <p:nvPr/>
        </p:nvSpPr>
        <p:spPr>
          <a:xfrm>
            <a:off x="-77361" y="4077072"/>
            <a:ext cx="9001000" cy="1938992"/>
          </a:xfrm>
          <a:prstGeom prst="rect">
            <a:avLst/>
          </a:prstGeom>
        </p:spPr>
        <p:txBody>
          <a:bodyPr wrap="square">
            <a:spAutoFit/>
          </a:bodyPr>
          <a:lstStyle/>
          <a:p>
            <a:pPr marL="408940" algn="just">
              <a:spcAft>
                <a:spcPts val="0"/>
              </a:spcAft>
            </a:pPr>
            <a:r>
              <a:rPr lang="es-ES" sz="2400" b="1" dirty="0">
                <a:latin typeface="Times New Roman" panose="02020603050405020304" pitchFamily="18" charset="0"/>
                <a:ea typeface="Times New Roman" panose="02020603050405020304" pitchFamily="18" charset="0"/>
              </a:rPr>
              <a:t>LA diferencia que existe entre ambos métodos es que, la utilizada por la ASOCIACION DE INGENIEROS ALEMANES (VDI), considera que el agua formada por oxidación del hidrogeno disponible se encentra al estado de vapor, mientras que la de DULONG, la considera como agua condensada.</a:t>
            </a:r>
            <a:endParaRPr lang="es-AR"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219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692696"/>
            <a:ext cx="8422704" cy="461665"/>
          </a:xfrm>
          <a:prstGeom prst="rect">
            <a:avLst/>
          </a:prstGeom>
        </p:spPr>
        <p:txBody>
          <a:bodyPr wrap="square">
            <a:spAutoFit/>
          </a:bodyPr>
          <a:lstStyle/>
          <a:p>
            <a:pPr marL="408940" algn="just">
              <a:spcAft>
                <a:spcPts val="0"/>
              </a:spcAft>
            </a:pPr>
            <a:r>
              <a:rPr lang="es-ES" sz="2400" dirty="0">
                <a:latin typeface="Times New Roman" panose="02020603050405020304" pitchFamily="18" charset="0"/>
                <a:ea typeface="Times New Roman" panose="02020603050405020304" pitchFamily="18" charset="0"/>
              </a:rPr>
              <a:t>b). Calculo del Volumen Teórico</a:t>
            </a:r>
            <a:endParaRPr lang="es-AR" sz="24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108520" y="1268760"/>
                <a:ext cx="6192688" cy="786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𝑉</m:t>
                          </m:r>
                        </m:e>
                        <m:sub>
                          <m:r>
                            <a:rPr lang="es-AR" i="1">
                              <a:latin typeface="Cambria Math" panose="02040503050406030204" pitchFamily="18" charset="0"/>
                            </a:rPr>
                            <m:t>𝑎𝑡</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sSup>
                                <m:sSupPr>
                                  <m:ctrlPr>
                                    <a:rPr lang="es-AR" i="1">
                                      <a:latin typeface="Cambria Math" panose="02040503050406030204" pitchFamily="18" charset="0"/>
                                    </a:rPr>
                                  </m:ctrlPr>
                                </m:sSupPr>
                                <m:e>
                                  <m:r>
                                    <a:rPr lang="es-AR" i="1">
                                      <a:latin typeface="Cambria Math" panose="02040503050406030204" pitchFamily="18" charset="0"/>
                                    </a:rPr>
                                    <m:t>𝑚</m:t>
                                  </m:r>
                                </m:e>
                                <m:sup>
                                  <m:r>
                                    <a:rPr lang="es-AR" i="0">
                                      <a:latin typeface="Cambria Math" panose="02040503050406030204" pitchFamily="18" charset="0"/>
                                    </a:rPr>
                                    <m:t>3</m:t>
                                  </m:r>
                                </m:sup>
                              </m:sSup>
                              <m:r>
                                <a:rPr lang="es-AR" i="0">
                                  <a:latin typeface="Cambria Math" panose="02040503050406030204" pitchFamily="18" charset="0"/>
                                </a:rPr>
                                <m:t> </m:t>
                              </m:r>
                              <m:r>
                                <a:rPr lang="es-AR" i="1">
                                  <a:latin typeface="Cambria Math" panose="02040503050406030204" pitchFamily="18" charset="0"/>
                                </a:rPr>
                                <m:t>𝑎𝑖𝑟𝑒</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m:t>
                      </m:r>
                      <m:nary>
                        <m:naryPr>
                          <m:chr m:val="∑"/>
                          <m:subHide m:val="on"/>
                          <m:supHide m:val="on"/>
                          <m:ctrlPr>
                            <a:rPr lang="es-AR" i="1">
                              <a:latin typeface="Cambria Math" panose="02040503050406030204" pitchFamily="18" charset="0"/>
                            </a:rPr>
                          </m:ctrlPr>
                        </m:naryPr>
                        <m:sub/>
                        <m:sup/>
                        <m:e>
                          <m:sSub>
                            <m:sSubPr>
                              <m:ctrlPr>
                                <a:rPr lang="es-AR" i="1">
                                  <a:latin typeface="Cambria Math" panose="02040503050406030204" pitchFamily="18" charset="0"/>
                                </a:rPr>
                              </m:ctrlPr>
                            </m:sSubPr>
                            <m:e>
                              <m:r>
                                <a:rPr lang="es-AR" i="1">
                                  <a:latin typeface="Cambria Math" panose="02040503050406030204" pitchFamily="18" charset="0"/>
                                </a:rPr>
                                <m:t>𝑉</m:t>
                              </m:r>
                            </m:e>
                            <m:sub>
                              <m:r>
                                <a:rPr lang="es-AR" i="1">
                                  <a:latin typeface="Cambria Math" panose="02040503050406030204" pitchFamily="18" charset="0"/>
                                </a:rPr>
                                <m:t>𝑎𝑡</m:t>
                              </m:r>
                            </m:sub>
                          </m:sSub>
                        </m:e>
                      </m:nary>
                      <m:r>
                        <a:rPr lang="es-AR" i="0">
                          <a:latin typeface="Cambria Math" panose="02040503050406030204" pitchFamily="18" charset="0"/>
                        </a:rPr>
                        <m:t> </m:t>
                      </m:r>
                      <m:d>
                        <m:dPr>
                          <m:ctrlPr>
                            <a:rPr lang="es-AR" i="1">
                              <a:latin typeface="Cambria Math" panose="02040503050406030204" pitchFamily="18" charset="0"/>
                            </a:rPr>
                          </m:ctrlPr>
                        </m:dPr>
                        <m:e>
                          <m:f>
                            <m:fPr>
                              <m:ctrlPr>
                                <a:rPr lang="es-AR" i="1">
                                  <a:latin typeface="Cambria Math" panose="02040503050406030204" pitchFamily="18" charset="0"/>
                                </a:rPr>
                              </m:ctrlPr>
                            </m:fPr>
                            <m:num>
                              <m:sSup>
                                <m:sSupPr>
                                  <m:ctrlPr>
                                    <a:rPr lang="es-AR" i="1">
                                      <a:latin typeface="Cambria Math" panose="02040503050406030204" pitchFamily="18" charset="0"/>
                                    </a:rPr>
                                  </m:ctrlPr>
                                </m:sSupPr>
                                <m:e>
                                  <m:r>
                                    <a:rPr lang="es-AR" i="1">
                                      <a:latin typeface="Cambria Math" panose="02040503050406030204" pitchFamily="18" charset="0"/>
                                    </a:rPr>
                                    <m:t>𝑚</m:t>
                                  </m:r>
                                </m:e>
                                <m:sup>
                                  <m:r>
                                    <a:rPr lang="es-AR" i="0">
                                      <a:latin typeface="Cambria Math" panose="02040503050406030204" pitchFamily="18" charset="0"/>
                                    </a:rPr>
                                    <m:t>3</m:t>
                                  </m:r>
                                </m:sup>
                              </m:sSup>
                              <m:r>
                                <a:rPr lang="es-AR" i="0">
                                  <a:latin typeface="Cambria Math" panose="02040503050406030204" pitchFamily="18" charset="0"/>
                                </a:rPr>
                                <m:t> </m:t>
                              </m:r>
                              <m:r>
                                <a:rPr lang="es-AR" i="1">
                                  <a:latin typeface="Cambria Math" panose="02040503050406030204" pitchFamily="18" charset="0"/>
                                </a:rPr>
                                <m:t>𝑎𝑖𝑟𝑒</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oMath>
                  </m:oMathPara>
                </a14:m>
                <a:endParaRPr lang="es-AR" dirty="0"/>
              </a:p>
            </p:txBody>
          </p:sp>
        </mc:Choice>
        <mc:Fallback xmlns="">
          <p:sp>
            <p:nvSpPr>
              <p:cNvPr id="7" name="Rectángulo 6"/>
              <p:cNvSpPr>
                <a:spLocks noRot="1" noChangeAspect="1" noMove="1" noResize="1" noEditPoints="1" noAdjustHandles="1" noChangeArrowheads="1" noChangeShapeType="1" noTextEdit="1"/>
              </p:cNvSpPr>
              <p:nvPr/>
            </p:nvSpPr>
            <p:spPr>
              <a:xfrm>
                <a:off x="-108520" y="1268760"/>
                <a:ext cx="6192688" cy="786241"/>
              </a:xfrm>
              <a:prstGeom prst="rect">
                <a:avLst/>
              </a:prstGeom>
              <a:blipFill>
                <a:blip r:embed="rId2" cstate="print"/>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15008" y="2219074"/>
                <a:ext cx="8928992" cy="786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𝑉</m:t>
                          </m:r>
                        </m:e>
                        <m:sub>
                          <m:r>
                            <a:rPr lang="es-AR" i="1">
                              <a:latin typeface="Cambria Math" panose="02040503050406030204" pitchFamily="18" charset="0"/>
                            </a:rPr>
                            <m:t>𝑎𝑡</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sSup>
                                <m:sSupPr>
                                  <m:ctrlPr>
                                    <a:rPr lang="es-AR" i="1">
                                      <a:latin typeface="Cambria Math" panose="02040503050406030204" pitchFamily="18" charset="0"/>
                                    </a:rPr>
                                  </m:ctrlPr>
                                </m:sSupPr>
                                <m:e>
                                  <m:r>
                                    <a:rPr lang="es-AR" i="1">
                                      <a:latin typeface="Cambria Math" panose="02040503050406030204" pitchFamily="18" charset="0"/>
                                    </a:rPr>
                                    <m:t>𝑚</m:t>
                                  </m:r>
                                </m:e>
                                <m:sup>
                                  <m:r>
                                    <a:rPr lang="es-AR" i="0">
                                      <a:latin typeface="Cambria Math" panose="02040503050406030204" pitchFamily="18" charset="0"/>
                                    </a:rPr>
                                    <m:t>3</m:t>
                                  </m:r>
                                </m:sup>
                              </m:sSup>
                              <m:r>
                                <a:rPr lang="es-AR" i="0">
                                  <a:latin typeface="Cambria Math" panose="02040503050406030204" pitchFamily="18" charset="0"/>
                                </a:rPr>
                                <m:t> </m:t>
                              </m:r>
                              <m:r>
                                <a:rPr lang="es-AR" i="1">
                                  <a:latin typeface="Cambria Math" panose="02040503050406030204" pitchFamily="18" charset="0"/>
                                </a:rPr>
                                <m:t>𝑎𝑖𝑟𝑒</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m:t>
                      </m:r>
                      <m:nary>
                        <m:naryPr>
                          <m:chr m:val="∑"/>
                          <m:subHide m:val="on"/>
                          <m:supHide m:val="on"/>
                          <m:ctrlPr>
                            <a:rPr lang="es-AR" i="1">
                              <a:latin typeface="Cambria Math" panose="02040503050406030204" pitchFamily="18" charset="0"/>
                            </a:rPr>
                          </m:ctrlPr>
                        </m:naryPr>
                        <m:sub/>
                        <m:sup/>
                        <m:e>
                          <m:d>
                            <m:dPr>
                              <m:ctrlPr>
                                <a:rPr lang="es-AR" i="1">
                                  <a:latin typeface="Cambria Math" panose="02040503050406030204" pitchFamily="18" charset="0"/>
                                </a:rPr>
                              </m:ctrlPr>
                            </m:dPr>
                            <m:e>
                              <m:r>
                                <a:rPr lang="es-AR" i="0">
                                  <a:latin typeface="Cambria Math" panose="02040503050406030204" pitchFamily="18" charset="0"/>
                                </a:rPr>
                                <m:t>8,89∗</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𝑐</m:t>
                              </m:r>
                              <m:r>
                                <a:rPr lang="es-AR" i="0">
                                  <a:latin typeface="Cambria Math" panose="02040503050406030204" pitchFamily="18" charset="0"/>
                                </a:rPr>
                                <m:t>+26,67∗</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h𝑑</m:t>
                              </m:r>
                              <m:r>
                                <a:rPr lang="es-AR" i="0">
                                  <a:latin typeface="Cambria Math" panose="02040503050406030204" pitchFamily="18" charset="0"/>
                                </a:rPr>
                                <m:t>+3,34∗</m:t>
                              </m:r>
                              <m:r>
                                <a:rPr lang="es-AR" i="1">
                                  <a:latin typeface="Cambria Math" panose="02040503050406030204" pitchFamily="18" charset="0"/>
                                </a:rPr>
                                <m:t>𝑔</m:t>
                              </m:r>
                              <m:r>
                                <a:rPr lang="es-AR" i="0">
                                  <a:latin typeface="Cambria Math" panose="02040503050406030204" pitchFamily="18" charset="0"/>
                                </a:rPr>
                                <m:t> </m:t>
                              </m:r>
                              <m:r>
                                <a:rPr lang="es-AR" i="1">
                                  <a:latin typeface="Cambria Math" panose="02040503050406030204" pitchFamily="18" charset="0"/>
                                </a:rPr>
                                <m:t>𝑠</m:t>
                              </m:r>
                            </m:e>
                          </m:d>
                        </m:e>
                      </m:nary>
                      <m:d>
                        <m:dPr>
                          <m:ctrlPr>
                            <a:rPr lang="es-AR" i="1">
                              <a:latin typeface="Cambria Math" panose="02040503050406030204" pitchFamily="18" charset="0"/>
                            </a:rPr>
                          </m:ctrlPr>
                        </m:dPr>
                        <m:e>
                          <m:f>
                            <m:fPr>
                              <m:ctrlPr>
                                <a:rPr lang="es-AR" i="1">
                                  <a:latin typeface="Cambria Math" panose="02040503050406030204" pitchFamily="18" charset="0"/>
                                </a:rPr>
                              </m:ctrlPr>
                            </m:fPr>
                            <m:num>
                              <m:sSup>
                                <m:sSupPr>
                                  <m:ctrlPr>
                                    <a:rPr lang="es-AR" i="1">
                                      <a:latin typeface="Cambria Math" panose="02040503050406030204" pitchFamily="18" charset="0"/>
                                    </a:rPr>
                                  </m:ctrlPr>
                                </m:sSupPr>
                                <m:e>
                                  <m:r>
                                    <a:rPr lang="es-AR" i="1">
                                      <a:latin typeface="Cambria Math" panose="02040503050406030204" pitchFamily="18" charset="0"/>
                                    </a:rPr>
                                    <m:t>𝑚</m:t>
                                  </m:r>
                                </m:e>
                                <m:sup>
                                  <m:r>
                                    <a:rPr lang="es-AR" i="0">
                                      <a:latin typeface="Cambria Math" panose="02040503050406030204" pitchFamily="18" charset="0"/>
                                    </a:rPr>
                                    <m:t>3</m:t>
                                  </m:r>
                                </m:sup>
                              </m:sSup>
                              <m:r>
                                <a:rPr lang="es-AR" i="0">
                                  <a:latin typeface="Cambria Math" panose="02040503050406030204" pitchFamily="18" charset="0"/>
                                </a:rPr>
                                <m:t> </m:t>
                              </m:r>
                              <m:r>
                                <a:rPr lang="es-AR" i="1">
                                  <a:latin typeface="Cambria Math" panose="02040503050406030204" pitchFamily="18" charset="0"/>
                                </a:rPr>
                                <m:t>𝑎𝑖𝑟𝑒</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oMath>
                  </m:oMathPara>
                </a14:m>
                <a:endParaRPr lang="es-AR" dirty="0"/>
              </a:p>
            </p:txBody>
          </p:sp>
        </mc:Choice>
        <mc:Fallback xmlns="">
          <p:sp>
            <p:nvSpPr>
              <p:cNvPr id="8" name="Rectángulo 7"/>
              <p:cNvSpPr>
                <a:spLocks noRot="1" noChangeAspect="1" noMove="1" noResize="1" noEditPoints="1" noAdjustHandles="1" noChangeArrowheads="1" noChangeShapeType="1" noTextEdit="1"/>
              </p:cNvSpPr>
              <p:nvPr/>
            </p:nvSpPr>
            <p:spPr>
              <a:xfrm>
                <a:off x="215008" y="2219074"/>
                <a:ext cx="8928992" cy="786241"/>
              </a:xfrm>
              <a:prstGeom prst="rect">
                <a:avLst/>
              </a:prstGeom>
              <a:blipFill>
                <a:blip r:embed="rId3" cstate="print"/>
                <a:stretch>
                  <a:fillRect/>
                </a:stretch>
              </a:blipFill>
            </p:spPr>
            <p:txBody>
              <a:bodyPr/>
              <a:lstStyle/>
              <a:p>
                <a:r>
                  <a:rPr lang="es-AR">
                    <a:noFill/>
                  </a:rPr>
                  <a:t> </a:t>
                </a:r>
              </a:p>
            </p:txBody>
          </p:sp>
        </mc:Fallback>
      </mc:AlternateContent>
      <p:pic>
        <p:nvPicPr>
          <p:cNvPr id="10" name="Imagen 9"/>
          <p:cNvPicPr>
            <a:picLocks noChangeAspect="1"/>
          </p:cNvPicPr>
          <p:nvPr/>
        </p:nvPicPr>
        <p:blipFill>
          <a:blip r:embed="rId4" cstate="print"/>
          <a:stretch>
            <a:fillRect/>
          </a:stretch>
        </p:blipFill>
        <p:spPr>
          <a:xfrm>
            <a:off x="323528" y="3377286"/>
            <a:ext cx="8208912" cy="648072"/>
          </a:xfrm>
          <a:prstGeom prst="rect">
            <a:avLst/>
          </a:prstGeom>
        </p:spPr>
      </p:pic>
      <mc:AlternateContent xmlns:mc="http://schemas.openxmlformats.org/markup-compatibility/2006" xmlns:a14="http://schemas.microsoft.com/office/drawing/2010/main">
        <mc:Choice Requires="a14">
          <p:sp>
            <p:nvSpPr>
              <p:cNvPr id="11" name="Rectángulo 10"/>
              <p:cNvSpPr/>
              <p:nvPr/>
            </p:nvSpPr>
            <p:spPr>
              <a:xfrm>
                <a:off x="0" y="4365104"/>
                <a:ext cx="5760640" cy="7203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𝑉</m:t>
                          </m:r>
                        </m:e>
                        <m:sub>
                          <m:r>
                            <a:rPr lang="es-AR" i="1">
                              <a:latin typeface="Cambria Math" panose="02040503050406030204" pitchFamily="18" charset="0"/>
                            </a:rPr>
                            <m:t>𝑎𝑡</m:t>
                          </m:r>
                        </m:sub>
                      </m:sSub>
                      <m:d>
                        <m:dPr>
                          <m:ctrlPr>
                            <a:rPr lang="es-AR" i="1">
                              <a:latin typeface="Cambria Math" panose="02040503050406030204" pitchFamily="18" charset="0"/>
                            </a:rPr>
                          </m:ctrlPr>
                        </m:dPr>
                        <m:e>
                          <m:f>
                            <m:fPr>
                              <m:ctrlPr>
                                <a:rPr lang="es-AR" i="1">
                                  <a:latin typeface="Cambria Math" panose="02040503050406030204" pitchFamily="18" charset="0"/>
                                </a:rPr>
                              </m:ctrlPr>
                            </m:fPr>
                            <m:num>
                              <m:sSup>
                                <m:sSupPr>
                                  <m:ctrlPr>
                                    <a:rPr lang="es-AR" i="1">
                                      <a:latin typeface="Cambria Math" panose="02040503050406030204" pitchFamily="18" charset="0"/>
                                    </a:rPr>
                                  </m:ctrlPr>
                                </m:sSupPr>
                                <m:e>
                                  <m:r>
                                    <a:rPr lang="es-AR" i="1">
                                      <a:latin typeface="Cambria Math" panose="02040503050406030204" pitchFamily="18" charset="0"/>
                                    </a:rPr>
                                    <m:t>𝑚</m:t>
                                  </m:r>
                                </m:e>
                                <m:sup>
                                  <m:r>
                                    <a:rPr lang="es-AR" i="0">
                                      <a:latin typeface="Cambria Math" panose="02040503050406030204" pitchFamily="18" charset="0"/>
                                    </a:rPr>
                                    <m:t>3</m:t>
                                  </m:r>
                                </m:sup>
                              </m:sSup>
                              <m:r>
                                <a:rPr lang="es-AR" i="0">
                                  <a:latin typeface="Cambria Math" panose="02040503050406030204" pitchFamily="18" charset="0"/>
                                </a:rPr>
                                <m:t> </m:t>
                              </m:r>
                              <m:r>
                                <a:rPr lang="es-AR" i="1">
                                  <a:latin typeface="Cambria Math" panose="02040503050406030204" pitchFamily="18" charset="0"/>
                                </a:rPr>
                                <m:t>𝑎𝑖𝑟𝑒</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r>
                        <a:rPr lang="es-AR" i="0">
                          <a:latin typeface="Cambria Math" panose="02040503050406030204" pitchFamily="18" charset="0"/>
                        </a:rPr>
                        <m:t>=9,24</m:t>
                      </m:r>
                      <m:d>
                        <m:dPr>
                          <m:ctrlPr>
                            <a:rPr lang="es-AR" i="1">
                              <a:latin typeface="Cambria Math" panose="02040503050406030204" pitchFamily="18" charset="0"/>
                            </a:rPr>
                          </m:ctrlPr>
                        </m:dPr>
                        <m:e>
                          <m:f>
                            <m:fPr>
                              <m:ctrlPr>
                                <a:rPr lang="es-AR" i="1">
                                  <a:latin typeface="Cambria Math" panose="02040503050406030204" pitchFamily="18" charset="0"/>
                                </a:rPr>
                              </m:ctrlPr>
                            </m:fPr>
                            <m:num>
                              <m:sSup>
                                <m:sSupPr>
                                  <m:ctrlPr>
                                    <a:rPr lang="es-AR" i="1">
                                      <a:latin typeface="Cambria Math" panose="02040503050406030204" pitchFamily="18" charset="0"/>
                                    </a:rPr>
                                  </m:ctrlPr>
                                </m:sSupPr>
                                <m:e>
                                  <m:r>
                                    <a:rPr lang="es-AR" i="1">
                                      <a:latin typeface="Cambria Math" panose="02040503050406030204" pitchFamily="18" charset="0"/>
                                    </a:rPr>
                                    <m:t>𝑚</m:t>
                                  </m:r>
                                </m:e>
                                <m:sup>
                                  <m:r>
                                    <a:rPr lang="es-AR" i="0">
                                      <a:latin typeface="Cambria Math" panose="02040503050406030204" pitchFamily="18" charset="0"/>
                                    </a:rPr>
                                    <m:t>3</m:t>
                                  </m:r>
                                </m:sup>
                              </m:sSup>
                              <m:r>
                                <a:rPr lang="es-AR" i="0">
                                  <a:latin typeface="Cambria Math" panose="02040503050406030204" pitchFamily="18" charset="0"/>
                                </a:rPr>
                                <m:t> </m:t>
                              </m:r>
                              <m:r>
                                <a:rPr lang="es-AR" i="1">
                                  <a:latin typeface="Cambria Math" panose="02040503050406030204" pitchFamily="18" charset="0"/>
                                </a:rPr>
                                <m:t>𝑎𝑖𝑟𝑒</m:t>
                              </m:r>
                            </m:num>
                            <m:den>
                              <m:r>
                                <a:rPr lang="es-AR" i="1">
                                  <a:latin typeface="Cambria Math" panose="02040503050406030204" pitchFamily="18" charset="0"/>
                                </a:rPr>
                                <m:t>𝐾𝑔</m:t>
                              </m:r>
                              <m:r>
                                <a:rPr lang="es-AR" i="0">
                                  <a:latin typeface="Cambria Math" panose="02040503050406030204" pitchFamily="18" charset="0"/>
                                </a:rPr>
                                <m:t> </m:t>
                              </m:r>
                              <m:r>
                                <a:rPr lang="es-AR" i="1">
                                  <a:latin typeface="Cambria Math" panose="02040503050406030204" pitchFamily="18" charset="0"/>
                                </a:rPr>
                                <m:t>𝐶𝑜𝑚𝑏𝑢𝑠𝑡𝑖𝑏𝑙𝑒</m:t>
                              </m:r>
                            </m:den>
                          </m:f>
                        </m:e>
                      </m:d>
                    </m:oMath>
                  </m:oMathPara>
                </a14:m>
                <a:endParaRPr lang="es-AR" dirty="0"/>
              </a:p>
            </p:txBody>
          </p:sp>
        </mc:Choice>
        <mc:Fallback xmlns="">
          <p:sp>
            <p:nvSpPr>
              <p:cNvPr id="11" name="Rectángulo 10"/>
              <p:cNvSpPr>
                <a:spLocks noRot="1" noChangeAspect="1" noMove="1" noResize="1" noEditPoints="1" noAdjustHandles="1" noChangeArrowheads="1" noChangeShapeType="1" noTextEdit="1"/>
              </p:cNvSpPr>
              <p:nvPr/>
            </p:nvSpPr>
            <p:spPr>
              <a:xfrm>
                <a:off x="0" y="4365104"/>
                <a:ext cx="5760640" cy="720325"/>
              </a:xfrm>
              <a:prstGeom prst="rect">
                <a:avLst/>
              </a:prstGeom>
              <a:blipFill>
                <a:blip r:embed="rId5" cstate="print"/>
                <a:stretch>
                  <a:fillRect/>
                </a:stretch>
              </a:blipFill>
            </p:spPr>
            <p:txBody>
              <a:bodyPr/>
              <a:lstStyle/>
              <a:p>
                <a:r>
                  <a:rPr lang="es-AR">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869560" cy="936104"/>
          </a:xfrm>
        </p:spPr>
        <p:txBody>
          <a:bodyPr/>
          <a:lstStyle/>
          <a:p>
            <a:r>
              <a:rPr lang="es-AR" dirty="0"/>
              <a:t>Objetivos:</a:t>
            </a:r>
          </a:p>
        </p:txBody>
      </p:sp>
      <p:sp>
        <p:nvSpPr>
          <p:cNvPr id="3" name="2 Marcador de contenido"/>
          <p:cNvSpPr>
            <a:spLocks noGrp="1"/>
          </p:cNvSpPr>
          <p:nvPr>
            <p:ph idx="1"/>
          </p:nvPr>
        </p:nvSpPr>
        <p:spPr>
          <a:xfrm>
            <a:off x="467544" y="1124744"/>
            <a:ext cx="8229600" cy="5328592"/>
          </a:xfrm>
        </p:spPr>
        <p:txBody>
          <a:bodyPr>
            <a:normAutofit fontScale="92500" lnSpcReduction="20000"/>
          </a:bodyPr>
          <a:lstStyle/>
          <a:p>
            <a:pPr algn="just"/>
            <a:r>
              <a:rPr lang="es-ES" dirty="0"/>
              <a:t>Que el alumno sea capaz de.</a:t>
            </a:r>
            <a:endParaRPr lang="es-AR" dirty="0"/>
          </a:p>
          <a:p>
            <a:pPr algn="just"/>
            <a:r>
              <a:rPr lang="es-ES" dirty="0"/>
              <a:t>Desarrollar los conocimientos generales del funcionamiento, las características, los componentes, la aplicación y los rendimientos de cada tipo de maquina térmica .</a:t>
            </a:r>
            <a:endParaRPr lang="es-AR" dirty="0"/>
          </a:p>
          <a:p>
            <a:pPr algn="just"/>
            <a:r>
              <a:rPr lang="es-ES" dirty="0"/>
              <a:t>Asegurar que el alumno interprete y desarrolle su capacidad de descubrir las distintas formas de convertir la energía térmica contenida en el combustible, en energía mecánica, con el mejor rendimiento, en la forma más segura, más confiable y con la menor consecuencia para el medio ambiente.</a:t>
            </a:r>
            <a:endParaRPr lang="es-AR" dirty="0"/>
          </a:p>
          <a:p>
            <a:pPr algn="just"/>
            <a:r>
              <a:rPr lang="es-ES" dirty="0"/>
              <a:t>Capacitar al futuro profesional para la selección adecuada de las maquinas motrices en función de sus costos de adquisición, de instalación y de explotación</a:t>
            </a:r>
          </a:p>
          <a:p>
            <a:pPr algn="just"/>
            <a:r>
              <a:rPr lang="es-ES" dirty="0"/>
              <a:t>Utilización de maquinas térmicas en la región. Combustibles</a:t>
            </a:r>
            <a:endParaRPr lang="es-A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Muchas gracias!</a:t>
            </a:r>
          </a:p>
        </p:txBody>
      </p:sp>
      <p:sp>
        <p:nvSpPr>
          <p:cNvPr id="3" name="2 CuadroTexto"/>
          <p:cNvSpPr txBox="1"/>
          <p:nvPr/>
        </p:nvSpPr>
        <p:spPr>
          <a:xfrm>
            <a:off x="6588224" y="3140968"/>
            <a:ext cx="2247795" cy="646331"/>
          </a:xfrm>
          <a:prstGeom prst="rect">
            <a:avLst/>
          </a:prstGeom>
          <a:noFill/>
        </p:spPr>
        <p:txBody>
          <a:bodyPr wrap="none" rtlCol="0">
            <a:spAutoFit/>
          </a:bodyPr>
          <a:lstStyle/>
          <a:p>
            <a:r>
              <a:rPr lang="es-AR" dirty="0"/>
              <a:t>Ing. Walter Capeletti</a:t>
            </a:r>
          </a:p>
          <a:p>
            <a:r>
              <a:rPr lang="es-AR" dirty="0"/>
              <a:t>Esp. Ing. David Ruiz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3024336"/>
          </a:xfrm>
        </p:spPr>
        <p:txBody>
          <a:bodyPr/>
          <a:lstStyle/>
          <a:p>
            <a:pPr algn="just"/>
            <a:r>
              <a:rPr lang="es-ES" dirty="0"/>
              <a:t>Permitirá al alumno conocer, por una parte, los recursos energéticos disponibles en la naturaleza, y por otra parte familiarizarse con los principios de funcionamiento y constitución de las distintas máquinas térmicas disponibles para la transformación de la energía utilizable. Y de este modo obtener bienes y servicios para su subsistencia y bienestar.</a:t>
            </a:r>
            <a:endParaRPr lang="es-AR" dirty="0"/>
          </a:p>
          <a:p>
            <a:pPr marL="0" indent="0">
              <a:buNone/>
            </a:pPr>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476672"/>
            <a:ext cx="8229600" cy="908720"/>
          </a:xfrm>
        </p:spPr>
        <p:txBody>
          <a:bodyPr/>
          <a:lstStyle/>
          <a:p>
            <a:r>
              <a:rPr lang="es-AR" dirty="0"/>
              <a:t>Bibliografía:</a:t>
            </a:r>
          </a:p>
        </p:txBody>
      </p:sp>
      <p:sp>
        <p:nvSpPr>
          <p:cNvPr id="3" name="2 Marcador de contenido"/>
          <p:cNvSpPr>
            <a:spLocks noGrp="1"/>
          </p:cNvSpPr>
          <p:nvPr>
            <p:ph idx="1"/>
          </p:nvPr>
        </p:nvSpPr>
        <p:spPr>
          <a:xfrm>
            <a:off x="251520" y="1412776"/>
            <a:ext cx="8640960" cy="5445224"/>
          </a:xfrm>
        </p:spPr>
        <p:txBody>
          <a:bodyPr>
            <a:normAutofit/>
          </a:bodyPr>
          <a:lstStyle/>
          <a:p>
            <a:r>
              <a:rPr lang="es-ES" sz="1600" dirty="0"/>
              <a:t>Combustión y Generación de Vapor. </a:t>
            </a:r>
            <a:r>
              <a:rPr lang="en-US" sz="1600" dirty="0" err="1"/>
              <a:t>Torreguitar</a:t>
            </a:r>
            <a:r>
              <a:rPr lang="en-US" sz="1600" dirty="0"/>
              <a:t> Weiss. Ed. M. Goodwin-1968 </a:t>
            </a:r>
            <a:endParaRPr lang="es-AR" sz="1600" dirty="0"/>
          </a:p>
          <a:p>
            <a:r>
              <a:rPr lang="es-ES" sz="1600" dirty="0"/>
              <a:t>Generación del Vapor. Marcelo </a:t>
            </a:r>
            <a:r>
              <a:rPr lang="es-ES" sz="1600" dirty="0" err="1"/>
              <a:t>Mesny</a:t>
            </a:r>
            <a:r>
              <a:rPr lang="es-ES" sz="1600" dirty="0"/>
              <a:t>. Ed. Marimar-1976 </a:t>
            </a:r>
            <a:endParaRPr lang="es-AR" sz="1600" dirty="0"/>
          </a:p>
          <a:p>
            <a:r>
              <a:rPr lang="es-ES" sz="1600" dirty="0"/>
              <a:t>Fundamentos de Termotecnia. F. Gascón </a:t>
            </a:r>
            <a:r>
              <a:rPr lang="es-ES" sz="1600" dirty="0" err="1"/>
              <a:t>Latasa</a:t>
            </a:r>
            <a:r>
              <a:rPr lang="es-ES" sz="1600" dirty="0"/>
              <a:t>. Ed. Tecnos-1976 </a:t>
            </a:r>
            <a:endParaRPr lang="es-AR" sz="1600" dirty="0"/>
          </a:p>
          <a:p>
            <a:r>
              <a:rPr lang="es-ES" sz="1600" dirty="0"/>
              <a:t>Problemas de Ingeniería Química. </a:t>
            </a:r>
            <a:r>
              <a:rPr lang="es-ES" sz="1600" dirty="0" err="1"/>
              <a:t>Ocom</a:t>
            </a:r>
            <a:r>
              <a:rPr lang="es-ES" sz="1600" dirty="0"/>
              <a:t> Tojo. Tomo I-II- .Aguilar-1980 </a:t>
            </a:r>
            <a:endParaRPr lang="es-AR" sz="1600" dirty="0"/>
          </a:p>
          <a:p>
            <a:r>
              <a:rPr lang="es-ES" sz="1600" dirty="0"/>
              <a:t>Termotecnia. L. Del Arco Vicente. Ed. Mitre- 1984 </a:t>
            </a:r>
            <a:endParaRPr lang="es-A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323528" y="980728"/>
            <a:ext cx="8640960" cy="4896544"/>
          </a:xfrm>
        </p:spPr>
        <p:txBody>
          <a:bodyPr>
            <a:normAutofit/>
          </a:bodyPr>
          <a:lstStyle/>
          <a:p>
            <a:r>
              <a:rPr lang="es-ES" sz="1600" dirty="0"/>
              <a:t>Manual de Automóviles. Arias Paz. Ed. </a:t>
            </a:r>
            <a:r>
              <a:rPr lang="es-ES" sz="1600" dirty="0" err="1"/>
              <a:t>Dossat</a:t>
            </a:r>
            <a:r>
              <a:rPr lang="es-ES" sz="1600" dirty="0"/>
              <a:t>- 1986 </a:t>
            </a:r>
            <a:endParaRPr lang="es-AR" sz="1600" dirty="0"/>
          </a:p>
          <a:p>
            <a:r>
              <a:rPr lang="es-ES" sz="1600" dirty="0" err="1"/>
              <a:t>Turbomáquinas</a:t>
            </a:r>
            <a:r>
              <a:rPr lang="es-ES" sz="1600" dirty="0"/>
              <a:t> Térmicas. Claudio </a:t>
            </a:r>
            <a:r>
              <a:rPr lang="es-ES" sz="1600" dirty="0" err="1"/>
              <a:t>Mataix</a:t>
            </a:r>
            <a:r>
              <a:rPr lang="es-ES" sz="1600" dirty="0"/>
              <a:t>. Ed. </a:t>
            </a:r>
            <a:r>
              <a:rPr lang="es-ES" sz="1600" dirty="0" err="1"/>
              <a:t>Madrd</a:t>
            </a:r>
            <a:r>
              <a:rPr lang="es-ES" sz="1600" dirty="0"/>
              <a:t> –1990 Ministerio de Educación Universidad Tecnológica Nacional Facultad Regional Reconquista </a:t>
            </a:r>
            <a:endParaRPr lang="es-AR" sz="1600" dirty="0"/>
          </a:p>
          <a:p>
            <a:r>
              <a:rPr lang="es-ES" sz="1600" dirty="0"/>
              <a:t>Motores de Combustión Interna. Edward </a:t>
            </a:r>
            <a:r>
              <a:rPr lang="es-ES" sz="1600" dirty="0" err="1"/>
              <a:t>Obert</a:t>
            </a:r>
            <a:r>
              <a:rPr lang="es-ES" sz="1600" dirty="0"/>
              <a:t>. Ed. Continental – 1991 </a:t>
            </a:r>
            <a:endParaRPr lang="es-AR" sz="1600" dirty="0"/>
          </a:p>
          <a:p>
            <a:r>
              <a:rPr lang="es-ES" sz="1600" dirty="0"/>
              <a:t>Termotecnia. Ignacio Lira C. Ed. Universidad Católica de Chile - 1991 </a:t>
            </a:r>
            <a:endParaRPr lang="es-AR" sz="1600" dirty="0"/>
          </a:p>
          <a:p>
            <a:r>
              <a:rPr lang="es-ES" sz="1600" dirty="0"/>
              <a:t>Manual de Ingeniero Químico. </a:t>
            </a:r>
            <a:r>
              <a:rPr lang="en-US" sz="1600" dirty="0"/>
              <a:t>Perry. Ed. Mc </a:t>
            </a:r>
            <a:r>
              <a:rPr lang="en-US" sz="1600" dirty="0" err="1"/>
              <a:t>Graw</a:t>
            </a:r>
            <a:r>
              <a:rPr lang="en-US" sz="1600" dirty="0"/>
              <a:t> Hill - 1992 </a:t>
            </a:r>
            <a:endParaRPr lang="es-AR" sz="1600" dirty="0"/>
          </a:p>
          <a:p>
            <a:r>
              <a:rPr lang="es-ES" sz="1600" dirty="0"/>
              <a:t>Sistemas de Encendido. </a:t>
            </a:r>
            <a:r>
              <a:rPr lang="es-ES" sz="1600" dirty="0" err="1"/>
              <a:t>Hermógenes</a:t>
            </a:r>
            <a:r>
              <a:rPr lang="es-ES" sz="1600" dirty="0"/>
              <a:t> Gil. </a:t>
            </a:r>
            <a:r>
              <a:rPr lang="es-ES" sz="1600" dirty="0" err="1"/>
              <a:t>Ceac</a:t>
            </a:r>
            <a:r>
              <a:rPr lang="es-ES" sz="1600" dirty="0"/>
              <a:t>- 2001 </a:t>
            </a:r>
            <a:endParaRPr lang="es-AR" sz="1600" dirty="0"/>
          </a:p>
          <a:p>
            <a:r>
              <a:rPr lang="es-ES" sz="1600" dirty="0"/>
              <a:t>Técnicas de sobrealimentación. </a:t>
            </a:r>
            <a:r>
              <a:rPr lang="es-ES" sz="1600" dirty="0" err="1"/>
              <a:t>Hermógenes</a:t>
            </a:r>
            <a:r>
              <a:rPr lang="es-ES" sz="1600" dirty="0"/>
              <a:t> Gil . Ceac-2002 </a:t>
            </a:r>
            <a:endParaRPr lang="es-AR" sz="1600" dirty="0"/>
          </a:p>
          <a:p>
            <a:r>
              <a:rPr lang="es-ES" sz="1600" dirty="0"/>
              <a:t>Sistemas de Inyección Diesel. </a:t>
            </a:r>
            <a:r>
              <a:rPr lang="es-ES" sz="1600" dirty="0" err="1"/>
              <a:t>Hermógenes</a:t>
            </a:r>
            <a:r>
              <a:rPr lang="es-ES" sz="1600" dirty="0"/>
              <a:t> Gil. Ceac-2002. </a:t>
            </a:r>
            <a:endParaRPr lang="es-AR" sz="1600" dirty="0"/>
          </a:p>
          <a:p>
            <a:r>
              <a:rPr lang="es-ES" sz="1600" dirty="0"/>
              <a:t>Motores </a:t>
            </a:r>
            <a:r>
              <a:rPr lang="es-ES" sz="1600" dirty="0" err="1"/>
              <a:t>Multiválvulares</a:t>
            </a:r>
            <a:r>
              <a:rPr lang="es-ES" sz="1600" dirty="0"/>
              <a:t>. </a:t>
            </a:r>
            <a:r>
              <a:rPr lang="es-ES" sz="1600" dirty="0" err="1"/>
              <a:t>Gerthack</a:t>
            </a:r>
            <a:r>
              <a:rPr lang="es-ES" sz="1600" dirty="0"/>
              <a:t>, Fritz Indra. Ceac-2005 </a:t>
            </a:r>
            <a:endParaRPr lang="es-AR" sz="1600" dirty="0"/>
          </a:p>
          <a:p>
            <a:r>
              <a:rPr lang="es-ES" sz="1600" dirty="0"/>
              <a:t>Revolución del Motor Diesel. Christian Bartsch.-2005 </a:t>
            </a:r>
            <a:endParaRPr lang="es-AR" sz="1600" dirty="0"/>
          </a:p>
          <a:p>
            <a:r>
              <a:rPr lang="es-ES" sz="1600" dirty="0"/>
              <a:t>Práctica de Motores de Combustión. Ruiz Rosales-Bermúdez </a:t>
            </a:r>
            <a:r>
              <a:rPr lang="es-ES" sz="1600" dirty="0" err="1"/>
              <a:t>Tamarit</a:t>
            </a:r>
            <a:r>
              <a:rPr lang="es-ES" sz="1600" dirty="0"/>
              <a:t>. Alfaomega-2005 </a:t>
            </a:r>
            <a:endParaRPr lang="es-AR" sz="1600" dirty="0"/>
          </a:p>
          <a:p>
            <a:r>
              <a:rPr lang="es-ES" sz="1600" dirty="0"/>
              <a:t>Centrales Térmicas de ciclo combinado- S. Sabugal García, </a:t>
            </a:r>
            <a:r>
              <a:rPr lang="es-ES" sz="1600" dirty="0" err="1"/>
              <a:t>F.Gomez</a:t>
            </a:r>
            <a:r>
              <a:rPr lang="es-ES" sz="1600" dirty="0"/>
              <a:t> </a:t>
            </a:r>
            <a:r>
              <a:rPr lang="es-ES" sz="1600" dirty="0" err="1"/>
              <a:t>Monux-Ed.Endesa</a:t>
            </a:r>
            <a:r>
              <a:rPr lang="es-ES" sz="1600" dirty="0"/>
              <a:t> 2006 </a:t>
            </a:r>
            <a:endParaRPr lang="es-AR" sz="1600" dirty="0"/>
          </a:p>
          <a:p>
            <a:r>
              <a:rPr lang="en-US" sz="1600" dirty="0"/>
              <a:t>Thermodynamics with Chemical Application. Abbott- Van Ness- Mc </a:t>
            </a:r>
            <a:r>
              <a:rPr lang="en-US" sz="1600" dirty="0" err="1"/>
              <a:t>Graw</a:t>
            </a:r>
            <a:r>
              <a:rPr lang="en-US" sz="1600" dirty="0"/>
              <a:t> Hill-1989 </a:t>
            </a:r>
            <a:endParaRPr lang="es-AR" sz="1600" dirty="0"/>
          </a:p>
          <a:p>
            <a:r>
              <a:rPr lang="es-ES" sz="1600" dirty="0" err="1"/>
              <a:t>Motori</a:t>
            </a:r>
            <a:r>
              <a:rPr lang="es-ES" sz="1600" dirty="0"/>
              <a:t> </a:t>
            </a:r>
            <a:r>
              <a:rPr lang="es-ES" sz="1600" dirty="0" err="1"/>
              <a:t>Endotermici</a:t>
            </a:r>
            <a:r>
              <a:rPr lang="es-ES" sz="1600" dirty="0"/>
              <a:t>. Dante </a:t>
            </a:r>
            <a:r>
              <a:rPr lang="es-ES" sz="1600" dirty="0" err="1"/>
              <a:t>Giacosa</a:t>
            </a:r>
            <a:r>
              <a:rPr lang="es-ES" sz="1600" dirty="0"/>
              <a:t>. Ed. Ulrico Hoelpi-1999 </a:t>
            </a:r>
            <a:endParaRPr lang="es-AR" sz="1600" dirty="0"/>
          </a:p>
          <a:p>
            <a:r>
              <a:rPr lang="es-AR" sz="1600" dirty="0" err="1"/>
              <a:t>Internal</a:t>
            </a:r>
            <a:r>
              <a:rPr lang="es-AR" sz="1600" dirty="0"/>
              <a:t> </a:t>
            </a:r>
            <a:r>
              <a:rPr lang="es-AR" sz="1600" dirty="0" err="1"/>
              <a:t>Combustion</a:t>
            </a:r>
            <a:endParaRPr lang="es-A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3752" y="1081237"/>
            <a:ext cx="9036496" cy="1625031"/>
          </a:xfrm>
        </p:spPr>
        <p:txBody>
          <a:bodyPr/>
          <a:lstStyle/>
          <a:p>
            <a:pPr algn="ctr"/>
            <a:r>
              <a:rPr lang="es-AR" sz="3600" dirty="0">
                <a:solidFill>
                  <a:srgbClr val="FF0000"/>
                </a:solidFill>
              </a:rPr>
              <a:t>COMBUSTION</a:t>
            </a:r>
            <a:br>
              <a:rPr lang="es-AR" sz="3600" dirty="0">
                <a:solidFill>
                  <a:srgbClr val="FF0000"/>
                </a:solidFill>
              </a:rPr>
            </a:br>
            <a:r>
              <a:rPr lang="es-AR" sz="3600" dirty="0">
                <a:solidFill>
                  <a:srgbClr val="FF0000"/>
                </a:solidFill>
              </a:rPr>
              <a:t>La combustión es una reacción química de oxidación.</a:t>
            </a:r>
            <a:br>
              <a:rPr lang="es-AR" sz="3600" dirty="0">
                <a:solidFill>
                  <a:srgbClr val="FF0000"/>
                </a:solidFill>
              </a:rPr>
            </a:br>
            <a:r>
              <a:rPr lang="es-AR" sz="3600" dirty="0">
                <a:solidFill>
                  <a:srgbClr val="FF0000"/>
                </a:solidFill>
              </a:rPr>
              <a:t>En la cual se unen íntimamente el combustible y el comburente.</a:t>
            </a:r>
            <a:endParaRPr lang="es-AR" sz="4000" dirty="0"/>
          </a:p>
        </p:txBody>
      </p:sp>
      <p:sp>
        <p:nvSpPr>
          <p:cNvPr id="6" name="2 Marcador de contenido"/>
          <p:cNvSpPr txBox="1">
            <a:spLocks/>
          </p:cNvSpPr>
          <p:nvPr/>
        </p:nvSpPr>
        <p:spPr>
          <a:xfrm>
            <a:off x="683568" y="1196752"/>
            <a:ext cx="8229600" cy="438912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AR"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gen 6">
            <a:extLst>
              <a:ext uri="{FF2B5EF4-FFF2-40B4-BE49-F238E27FC236}">
                <a16:creationId xmlns:a16="http://schemas.microsoft.com/office/drawing/2014/main" id="{B88DA606-A882-4AF8-A4B9-1A1753C7B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398" y="2739263"/>
            <a:ext cx="5465204" cy="40383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96385" y="184097"/>
            <a:ext cx="3010772" cy="1516711"/>
          </a:xfrm>
        </p:spPr>
        <p:txBody>
          <a:bodyPr anchor="b">
            <a:noAutofit/>
          </a:bodyPr>
          <a:lstStyle/>
          <a:p>
            <a:pPr>
              <a:lnSpc>
                <a:spcPct val="90000"/>
              </a:lnSpc>
            </a:pPr>
            <a:r>
              <a:rPr lang="es-AR" dirty="0"/>
              <a:t>COMBUSTION</a:t>
            </a:r>
            <a:br>
              <a:rPr lang="es-AR" dirty="0"/>
            </a:br>
            <a:r>
              <a:rPr lang="es-AR" dirty="0"/>
              <a:t>La combustión también libera energía en forma de calor, debido a que la reacción es exotérmica.</a:t>
            </a:r>
          </a:p>
        </p:txBody>
      </p:sp>
      <p:sp>
        <p:nvSpPr>
          <p:cNvPr id="11" name="Text Placeholder 2">
            <a:extLst>
              <a:ext uri="{FF2B5EF4-FFF2-40B4-BE49-F238E27FC236}">
                <a16:creationId xmlns:a16="http://schemas.microsoft.com/office/drawing/2014/main" id="{993E7648-A943-4340-96DA-1C16F11CE35B}"/>
              </a:ext>
            </a:extLst>
          </p:cNvPr>
          <p:cNvSpPr>
            <a:spLocks noGrp="1"/>
          </p:cNvSpPr>
          <p:nvPr>
            <p:ph type="body" sz="half" idx="2"/>
          </p:nvPr>
        </p:nvSpPr>
        <p:spPr>
          <a:xfrm>
            <a:off x="96385" y="3861048"/>
            <a:ext cx="2717181" cy="2016224"/>
          </a:xfrm>
        </p:spPr>
        <p:txBody>
          <a:bodyPr/>
          <a:lstStyle/>
          <a:p>
            <a:r>
              <a:rPr lang="en-US" dirty="0"/>
              <a:t>∆Hp= </a:t>
            </a:r>
            <a:r>
              <a:rPr lang="es-ES" dirty="0"/>
              <a:t>energía</a:t>
            </a:r>
            <a:r>
              <a:rPr lang="en-US" dirty="0"/>
              <a:t> de </a:t>
            </a:r>
            <a:r>
              <a:rPr lang="es-AR" dirty="0"/>
              <a:t>formacion</a:t>
            </a:r>
            <a:r>
              <a:rPr lang="en-US" dirty="0"/>
              <a:t> de los </a:t>
            </a:r>
            <a:r>
              <a:rPr lang="es-AR" dirty="0"/>
              <a:t>productos</a:t>
            </a:r>
            <a:r>
              <a:rPr lang="en-US" dirty="0"/>
              <a:t>.</a:t>
            </a:r>
          </a:p>
          <a:p>
            <a:r>
              <a:rPr lang="en-US" dirty="0"/>
              <a:t>∆Hr= </a:t>
            </a:r>
            <a:r>
              <a:rPr lang="es-AR" dirty="0"/>
              <a:t>energia</a:t>
            </a:r>
            <a:r>
              <a:rPr lang="en-US" dirty="0"/>
              <a:t> de </a:t>
            </a:r>
            <a:r>
              <a:rPr lang="es-ES" dirty="0"/>
              <a:t>formacion</a:t>
            </a:r>
            <a:r>
              <a:rPr lang="en-US" dirty="0"/>
              <a:t> de los reactivos.</a:t>
            </a:r>
          </a:p>
          <a:p>
            <a:endParaRPr lang="en-US" dirty="0"/>
          </a:p>
          <a:p>
            <a:r>
              <a:rPr lang="en-US" sz="1600" b="1" dirty="0"/>
              <a:t>Por lo tanto el </a:t>
            </a:r>
            <a:r>
              <a:rPr lang="es-AR" sz="1600" b="1" dirty="0"/>
              <a:t>proceso</a:t>
            </a:r>
            <a:r>
              <a:rPr lang="en-US" sz="1600" b="1" dirty="0"/>
              <a:t> libera energia.</a:t>
            </a:r>
          </a:p>
        </p:txBody>
      </p:sp>
      <p:pic>
        <p:nvPicPr>
          <p:cNvPr id="3" name="Imagen 2" descr="Imagen que contiene texto&#10;&#10;Descripción generada automáticamente">
            <a:extLst>
              <a:ext uri="{FF2B5EF4-FFF2-40B4-BE49-F238E27FC236}">
                <a16:creationId xmlns:a16="http://schemas.microsoft.com/office/drawing/2014/main" id="{C12F0B39-8161-4750-95D6-259C0E1D0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20000">
            <a:off x="3283785" y="1557204"/>
            <a:ext cx="5007703" cy="3204929"/>
          </a:xfrm>
          <a:prstGeom prst="rect">
            <a:avLst/>
          </a:prstGeom>
          <a:noFill/>
          <a:ln w="3000" cap="rnd">
            <a:solidFill>
              <a:srgbClr val="C0C0C0"/>
            </a:solidFill>
            <a:round/>
          </a:ln>
          <a:effectLst/>
        </p:spPr>
      </p:pic>
      <p:sp>
        <p:nvSpPr>
          <p:cNvPr id="6" name="2 Marcador de contenido"/>
          <p:cNvSpPr txBox="1">
            <a:spLocks/>
          </p:cNvSpPr>
          <p:nvPr/>
        </p:nvSpPr>
        <p:spPr>
          <a:xfrm>
            <a:off x="683568" y="1196752"/>
            <a:ext cx="8229600" cy="4389120"/>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AR"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2453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descr="Imagen que contiene señal, dibujo&#10;&#10;Descripción generada automáticamente">
            <a:extLst>
              <a:ext uri="{FF2B5EF4-FFF2-40B4-BE49-F238E27FC236}">
                <a16:creationId xmlns:a16="http://schemas.microsoft.com/office/drawing/2014/main" id="{4886EC91-5B05-4105-9EB2-9652B1A030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767197"/>
            <a:ext cx="6894727" cy="3843808"/>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le 1">
            <a:extLst>
              <a:ext uri="{FF2B5EF4-FFF2-40B4-BE49-F238E27FC236}">
                <a16:creationId xmlns:a16="http://schemas.microsoft.com/office/drawing/2014/main" id="{F4020C75-4BD9-4198-AAF2-96BF988C9FC9}"/>
              </a:ext>
            </a:extLst>
          </p:cNvPr>
          <p:cNvSpPr>
            <a:spLocks noGrp="1"/>
          </p:cNvSpPr>
          <p:nvPr>
            <p:ph type="title"/>
          </p:nvPr>
        </p:nvSpPr>
        <p:spPr>
          <a:xfrm>
            <a:off x="1115616" y="116632"/>
            <a:ext cx="6912768" cy="404664"/>
          </a:xfrm>
        </p:spPr>
        <p:txBody>
          <a:bodyPr>
            <a:normAutofit fontScale="90000"/>
          </a:bodyPr>
          <a:lstStyle/>
          <a:p>
            <a:pPr algn="ctr"/>
            <a:r>
              <a:rPr lang="es-AR" dirty="0"/>
              <a:t>Temperatura</a:t>
            </a:r>
            <a:r>
              <a:rPr lang="en-US" dirty="0"/>
              <a:t> de </a:t>
            </a:r>
            <a:r>
              <a:rPr lang="es-AR" dirty="0"/>
              <a:t>Ignición</a:t>
            </a:r>
          </a:p>
        </p:txBody>
      </p:sp>
      <p:sp>
        <p:nvSpPr>
          <p:cNvPr id="15" name="Content Placeholder 3">
            <a:extLst>
              <a:ext uri="{FF2B5EF4-FFF2-40B4-BE49-F238E27FC236}">
                <a16:creationId xmlns:a16="http://schemas.microsoft.com/office/drawing/2014/main" id="{E92062DB-CE62-4221-A4C9-049BFD3803DA}"/>
              </a:ext>
            </a:extLst>
          </p:cNvPr>
          <p:cNvSpPr>
            <a:spLocks noGrp="1"/>
          </p:cNvSpPr>
          <p:nvPr>
            <p:ph sz="half" idx="2"/>
          </p:nvPr>
        </p:nvSpPr>
        <p:spPr>
          <a:xfrm>
            <a:off x="19473" y="4856907"/>
            <a:ext cx="9144000" cy="2183702"/>
          </a:xfrm>
        </p:spPr>
        <p:txBody>
          <a:bodyPr>
            <a:normAutofit fontScale="92500"/>
          </a:bodyPr>
          <a:lstStyle/>
          <a:p>
            <a:r>
              <a:rPr lang="es-AR" dirty="0"/>
              <a:t>Se denomina </a:t>
            </a:r>
            <a:r>
              <a:rPr lang="es-AR" b="1" dirty="0"/>
              <a:t>temperatura de autoignición</a:t>
            </a:r>
            <a:r>
              <a:rPr lang="es-AR" dirty="0"/>
              <a:t> o </a:t>
            </a:r>
            <a:r>
              <a:rPr lang="es-AR" b="1" dirty="0"/>
              <a:t>temperatura</a:t>
            </a:r>
            <a:r>
              <a:rPr lang="es-AR" dirty="0"/>
              <a:t> de autoinflamación a la </a:t>
            </a:r>
            <a:r>
              <a:rPr lang="es-AR" b="1" dirty="0"/>
              <a:t>temperatura</a:t>
            </a:r>
            <a:r>
              <a:rPr lang="es-AR" dirty="0"/>
              <a:t> mínima, a presión de una atmósfera (1013 hPa), a la que un combustible (sólido, líquido o gas) en contacto con el aire, arde espontáneamente sin necesidad de una fuente de calor exterior.</a:t>
            </a:r>
            <a:endParaRPr lang="en-US" dirty="0"/>
          </a:p>
        </p:txBody>
      </p:sp>
    </p:spTree>
    <p:extLst>
      <p:ext uri="{BB962C8B-B14F-4D97-AF65-F5344CB8AC3E}">
        <p14:creationId xmlns:p14="http://schemas.microsoft.com/office/powerpoint/2010/main" val="250301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20C75-4BD9-4198-AAF2-96BF988C9FC9}"/>
              </a:ext>
            </a:extLst>
          </p:cNvPr>
          <p:cNvSpPr>
            <a:spLocks noGrp="1"/>
          </p:cNvSpPr>
          <p:nvPr>
            <p:ph type="title"/>
          </p:nvPr>
        </p:nvSpPr>
        <p:spPr>
          <a:xfrm>
            <a:off x="447937" y="132588"/>
            <a:ext cx="8012495" cy="776132"/>
          </a:xfrm>
        </p:spPr>
        <p:txBody>
          <a:bodyPr>
            <a:normAutofit fontScale="90000"/>
          </a:bodyPr>
          <a:lstStyle/>
          <a:p>
            <a:r>
              <a:rPr lang="es-AR" dirty="0"/>
              <a:t>COMBUSTIBLE</a:t>
            </a:r>
          </a:p>
        </p:txBody>
      </p:sp>
      <p:pic>
        <p:nvPicPr>
          <p:cNvPr id="5" name="Marcador de contenido 4" descr="Captura de pantalla de un celular&#10;&#10;Descripción generada automáticamente">
            <a:extLst>
              <a:ext uri="{FF2B5EF4-FFF2-40B4-BE49-F238E27FC236}">
                <a16:creationId xmlns:a16="http://schemas.microsoft.com/office/drawing/2014/main" id="{2B8E3166-EB89-412E-BB34-BC22C37AF8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485" y="908720"/>
            <a:ext cx="5049105" cy="3024336"/>
          </a:xfrm>
        </p:spPr>
      </p:pic>
      <p:pic>
        <p:nvPicPr>
          <p:cNvPr id="10" name="Marcador de contenido 9">
            <a:extLst>
              <a:ext uri="{FF2B5EF4-FFF2-40B4-BE49-F238E27FC236}">
                <a16:creationId xmlns:a16="http://schemas.microsoft.com/office/drawing/2014/main" id="{57E521C4-6DCC-460B-9CCD-1C3019784D8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365" t="3902"/>
          <a:stretch/>
        </p:blipFill>
        <p:spPr>
          <a:xfrm>
            <a:off x="4628826" y="2996952"/>
            <a:ext cx="4517203" cy="3835693"/>
          </a:xfrm>
        </p:spPr>
      </p:pic>
    </p:spTree>
    <p:extLst>
      <p:ext uri="{BB962C8B-B14F-4D97-AF65-F5344CB8AC3E}">
        <p14:creationId xmlns:p14="http://schemas.microsoft.com/office/powerpoint/2010/main" val="2867523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814</Words>
  <Application>Microsoft Office PowerPoint</Application>
  <PresentationFormat>Presentación en pantalla (4:3)</PresentationFormat>
  <Paragraphs>99</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Cambria Math</vt:lpstr>
      <vt:lpstr>Constantia</vt:lpstr>
      <vt:lpstr>Times New Roman</vt:lpstr>
      <vt:lpstr>Wingdings 2</vt:lpstr>
      <vt:lpstr>Flujo</vt:lpstr>
      <vt:lpstr>Máquinas TERMICAS </vt:lpstr>
      <vt:lpstr>Objetivos:</vt:lpstr>
      <vt:lpstr>Presentación de PowerPoint</vt:lpstr>
      <vt:lpstr>Bibliografía:</vt:lpstr>
      <vt:lpstr>Presentación de PowerPoint</vt:lpstr>
      <vt:lpstr>COMBUSTION La combustión es una reacción química de oxidación. En la cual se unen íntimamente el combustible y el comburente.</vt:lpstr>
      <vt:lpstr>COMBUSTION La combustión también libera energía en forma de calor, debido a que la reacción es exotérmica.</vt:lpstr>
      <vt:lpstr>Temperatura de Ignición</vt:lpstr>
      <vt:lpstr>COMBUSTIBLE</vt:lpstr>
      <vt:lpstr>COMBURENTE</vt:lpstr>
      <vt:lpstr>Presentación de PowerPoint</vt:lpstr>
      <vt:lpstr>Presentación de PowerPoint</vt:lpstr>
      <vt:lpstr>Presentación de PowerPoint</vt:lpstr>
      <vt:lpstr>COMBUSTION Ejercicios de resolución Practica Ejercicio N° 1: El análisis elemental de un  combustible sólido indica la siguiente composición gravimétrica </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TERMICAS </dc:title>
  <dc:creator>Walter Capeletti (prof.)</dc:creator>
  <cp:lastModifiedBy>Walter Capeletti (prof.)</cp:lastModifiedBy>
  <cp:revision>7</cp:revision>
  <dcterms:created xsi:type="dcterms:W3CDTF">2020-04-22T20:11:17Z</dcterms:created>
  <dcterms:modified xsi:type="dcterms:W3CDTF">2020-04-22T21:02:35Z</dcterms:modified>
</cp:coreProperties>
</file>