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79" r:id="rId3"/>
    <p:sldId id="307" r:id="rId4"/>
    <p:sldId id="322" r:id="rId5"/>
    <p:sldId id="317" r:id="rId6"/>
    <p:sldId id="329" r:id="rId7"/>
    <p:sldId id="330" r:id="rId8"/>
    <p:sldId id="323" r:id="rId9"/>
    <p:sldId id="318" r:id="rId10"/>
    <p:sldId id="325" r:id="rId11"/>
    <p:sldId id="326" r:id="rId12"/>
    <p:sldId id="321" r:id="rId13"/>
    <p:sldId id="328" r:id="rId14"/>
    <p:sldId id="268" r:id="rId1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CEB03-56E2-468F-9228-EB755CDCB0F3}" type="datetimeFigureOut">
              <a:rPr lang="es-AR" smtClean="0"/>
              <a:t>19/05/2021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08BF2-92FA-43BF-9B6B-9052553EEB1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53276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08BF2-92FA-43BF-9B6B-9052553EEB1D}" type="slidenum">
              <a:rPr lang="es-AR" smtClean="0"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74079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200A-7B1D-47BD-B16A-20434EF750CD}" type="datetimeFigureOut">
              <a:rPr lang="es-AR" smtClean="0"/>
              <a:pPr/>
              <a:t>19/05/2021</a:t>
            </a:fld>
            <a:endParaRPr lang="es-AR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F5FB-26B0-45F9-AF6C-5EE00FC87144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200A-7B1D-47BD-B16A-20434EF750CD}" type="datetimeFigureOut">
              <a:rPr lang="es-AR" smtClean="0"/>
              <a:pPr/>
              <a:t>19/05/2021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F5FB-26B0-45F9-AF6C-5EE00FC87144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200A-7B1D-47BD-B16A-20434EF750CD}" type="datetimeFigureOut">
              <a:rPr lang="es-AR" smtClean="0"/>
              <a:pPr/>
              <a:t>19/05/2021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F5FB-26B0-45F9-AF6C-5EE00FC87144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200A-7B1D-47BD-B16A-20434EF750CD}" type="datetimeFigureOut">
              <a:rPr lang="es-AR" smtClean="0"/>
              <a:pPr/>
              <a:t>19/05/2021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F5FB-26B0-45F9-AF6C-5EE00FC87144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200A-7B1D-47BD-B16A-20434EF750CD}" type="datetimeFigureOut">
              <a:rPr lang="es-AR" smtClean="0"/>
              <a:pPr/>
              <a:t>19/05/2021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F5FB-26B0-45F9-AF6C-5EE00FC87144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200A-7B1D-47BD-B16A-20434EF750CD}" type="datetimeFigureOut">
              <a:rPr lang="es-AR" smtClean="0"/>
              <a:pPr/>
              <a:t>19/05/2021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F5FB-26B0-45F9-AF6C-5EE00FC87144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200A-7B1D-47BD-B16A-20434EF750CD}" type="datetimeFigureOut">
              <a:rPr lang="es-AR" smtClean="0"/>
              <a:pPr/>
              <a:t>19/05/2021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F5FB-26B0-45F9-AF6C-5EE00FC87144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200A-7B1D-47BD-B16A-20434EF750CD}" type="datetimeFigureOut">
              <a:rPr lang="es-AR" smtClean="0"/>
              <a:pPr/>
              <a:t>19/05/2021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F5FB-26B0-45F9-AF6C-5EE00FC87144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200A-7B1D-47BD-B16A-20434EF750CD}" type="datetimeFigureOut">
              <a:rPr lang="es-AR" smtClean="0"/>
              <a:pPr/>
              <a:t>19/05/2021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F5FB-26B0-45F9-AF6C-5EE00FC87144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200A-7B1D-47BD-B16A-20434EF750CD}" type="datetimeFigureOut">
              <a:rPr lang="es-AR" smtClean="0"/>
              <a:pPr/>
              <a:t>19/05/2021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F5FB-26B0-45F9-AF6C-5EE00FC87144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200A-7B1D-47BD-B16A-20434EF750CD}" type="datetimeFigureOut">
              <a:rPr lang="es-AR" smtClean="0"/>
              <a:pPr/>
              <a:t>19/05/2021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FAF5FB-26B0-45F9-AF6C-5EE00FC87144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E1200A-7B1D-47BD-B16A-20434EF750CD}" type="datetimeFigureOut">
              <a:rPr lang="es-AR" smtClean="0"/>
              <a:pPr/>
              <a:t>19/05/2021</a:t>
            </a:fld>
            <a:endParaRPr lang="es-AR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FAF5FB-26B0-45F9-AF6C-5EE00FC87144}" type="slidenum">
              <a:rPr lang="es-AR" smtClean="0"/>
              <a:pPr/>
              <a:t>‹Nº›</a:t>
            </a:fld>
            <a:endParaRPr lang="es-AR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s-AR" dirty="0"/>
              <a:t>Máquinas TERMICAS</a:t>
            </a:r>
            <a:br>
              <a:rPr lang="es-AR" dirty="0"/>
            </a:b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endParaRPr lang="es-AR" dirty="0"/>
          </a:p>
          <a:p>
            <a:pPr algn="ctr"/>
            <a:r>
              <a:rPr lang="es-AR" dirty="0"/>
              <a:t>Facultad Regional Reconquista</a:t>
            </a:r>
          </a:p>
          <a:p>
            <a:pPr algn="ctr"/>
            <a:r>
              <a:rPr lang="es-AR" dirty="0"/>
              <a:t>Universidad Tecnológica Nacional</a:t>
            </a:r>
          </a:p>
          <a:p>
            <a:pPr algn="ctr"/>
            <a:r>
              <a:rPr lang="es-AR" dirty="0"/>
              <a:t>Año 2021</a:t>
            </a:r>
          </a:p>
          <a:p>
            <a:pPr algn="ctr"/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UT:3 – COMBUSTION PARA LA GENERACION DE VAPOR</a:t>
            </a: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6876256" y="5733256"/>
            <a:ext cx="2247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Ing. Walter Capeletti</a:t>
            </a:r>
          </a:p>
        </p:txBody>
      </p:sp>
      <p:pic>
        <p:nvPicPr>
          <p:cNvPr id="5" name="Imagen 8"/>
          <p:cNvPicPr>
            <a:picLocks noChangeAspect="1"/>
          </p:cNvPicPr>
          <p:nvPr/>
        </p:nvPicPr>
        <p:blipFill rotWithShape="1"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9" t="8192" r="48515" b="6081"/>
          <a:stretch/>
        </p:blipFill>
        <p:spPr>
          <a:xfrm>
            <a:off x="2627784" y="548680"/>
            <a:ext cx="4151725" cy="15348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4"/>
          <p:cNvSpPr/>
          <p:nvPr/>
        </p:nvSpPr>
        <p:spPr>
          <a:xfrm>
            <a:off x="0" y="188640"/>
            <a:ext cx="8422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8940" algn="just">
              <a:spcAft>
                <a:spcPts val="0"/>
              </a:spcAft>
            </a:pP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a). El Coeficiente es</a:t>
            </a:r>
            <a:endParaRPr lang="es-A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2019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39552" y="17728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Donde</a:t>
            </a:r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836712"/>
            <a:ext cx="1296144" cy="648072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59" y="2276872"/>
            <a:ext cx="2425533" cy="576064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960" y="2276872"/>
            <a:ext cx="2592288" cy="648072"/>
          </a:xfrm>
          <a:prstGeom prst="rect">
            <a:avLst/>
          </a:prstGeom>
          <a:noFill/>
        </p:spPr>
      </p:pic>
      <p:sp>
        <p:nvSpPr>
          <p:cNvPr id="35" name="34 CuadroTexto"/>
          <p:cNvSpPr txBox="1"/>
          <p:nvPr/>
        </p:nvSpPr>
        <p:spPr>
          <a:xfrm>
            <a:off x="611560" y="3068960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Para calcular  </a:t>
            </a:r>
            <a:r>
              <a:rPr lang="es-AR" dirty="0" err="1"/>
              <a:t>gh</a:t>
            </a:r>
            <a:r>
              <a:rPr lang="es-AR" dirty="0"/>
              <a:t> lo hacemos igual a la composición gravimétrica de los gases secos, mas la composición gravimétrica del agua tomada en la combustión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3933056"/>
            <a:ext cx="5957715" cy="576064"/>
          </a:xfrm>
          <a:prstGeom prst="rect">
            <a:avLst/>
          </a:prstGeom>
          <a:noFill/>
        </p:spPr>
      </p:pic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31753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869160"/>
            <a:ext cx="7391524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548680"/>
            <a:ext cx="7704856" cy="688275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1412776"/>
            <a:ext cx="4699470" cy="576064"/>
          </a:xfrm>
          <a:prstGeom prst="rect">
            <a:avLst/>
          </a:prstGeom>
          <a:noFill/>
        </p:spPr>
      </p:pic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2204864"/>
            <a:ext cx="7560840" cy="504056"/>
          </a:xfrm>
          <a:prstGeom prst="rect">
            <a:avLst/>
          </a:prstGeom>
          <a:noFill/>
        </p:spPr>
      </p:pic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2780928"/>
            <a:ext cx="2692720" cy="504056"/>
          </a:xfrm>
          <a:prstGeom prst="rect">
            <a:avLst/>
          </a:prstGeom>
          <a:noFill/>
        </p:spPr>
      </p:pic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251520" y="3429000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11,6 y 34,78 se saca--------TABLA (datos básicos para combustión perfecta)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33802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0" y="3429000"/>
            <a:ext cx="1143000" cy="361950"/>
          </a:xfrm>
          <a:prstGeom prst="rect">
            <a:avLst/>
          </a:prstGeom>
          <a:noFill/>
        </p:spPr>
      </p:pic>
      <p:sp>
        <p:nvSpPr>
          <p:cNvPr id="15" name="14 Rectángulo"/>
          <p:cNvSpPr/>
          <p:nvPr/>
        </p:nvSpPr>
        <p:spPr>
          <a:xfrm>
            <a:off x="0" y="4941168"/>
            <a:ext cx="4788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8940">
              <a:spcAft>
                <a:spcPts val="0"/>
              </a:spcAf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b). Aire utilizado en la COMBUSTION</a:t>
            </a:r>
            <a:endParaRPr lang="es-A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33804" name="Picture 1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5589240"/>
            <a:ext cx="4476750" cy="361950"/>
          </a:xfrm>
          <a:prstGeom prst="rect">
            <a:avLst/>
          </a:prstGeom>
          <a:noFill/>
        </p:spPr>
      </p:pic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33810" name="Picture 1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6165304"/>
            <a:ext cx="3209925" cy="361950"/>
          </a:xfrm>
          <a:prstGeom prst="rect">
            <a:avLst/>
          </a:prstGeom>
          <a:noFill/>
        </p:spPr>
      </p:pic>
      <p:pic>
        <p:nvPicPr>
          <p:cNvPr id="33809" name="Picture 1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6165304"/>
            <a:ext cx="1819275" cy="361950"/>
          </a:xfrm>
          <a:prstGeom prst="rect">
            <a:avLst/>
          </a:prstGeom>
          <a:noFill/>
        </p:spPr>
      </p:pic>
      <p:sp>
        <p:nvSpPr>
          <p:cNvPr id="33811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395536" y="3933056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REEMPLAZO </a:t>
            </a:r>
            <a:r>
              <a:rPr lang="es-AR" u="sng" dirty="0" err="1"/>
              <a:t>gh</a:t>
            </a:r>
            <a:r>
              <a:rPr lang="es-AR" u="sng" dirty="0"/>
              <a:t> y </a:t>
            </a:r>
            <a:r>
              <a:rPr lang="es-AR" u="sng" dirty="0" err="1"/>
              <a:t>Gat</a:t>
            </a:r>
            <a:r>
              <a:rPr lang="es-AR" u="sng" dirty="0"/>
              <a:t> en e</a:t>
            </a:r>
          </a:p>
        </p:txBody>
      </p:sp>
      <p:pic>
        <p:nvPicPr>
          <p:cNvPr id="33814" name="Picture 2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4365104"/>
            <a:ext cx="1934485" cy="504056"/>
          </a:xfrm>
          <a:prstGeom prst="rect">
            <a:avLst/>
          </a:prstGeom>
          <a:noFill/>
        </p:spPr>
      </p:pic>
      <p:pic>
        <p:nvPicPr>
          <p:cNvPr id="33813" name="Picture 2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4437112"/>
            <a:ext cx="939894" cy="288032"/>
          </a:xfrm>
          <a:prstGeom prst="rect">
            <a:avLst/>
          </a:prstGeom>
          <a:noFill/>
        </p:spPr>
      </p:pic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17" name="Rectangle 25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31 Conector recto de flecha"/>
          <p:cNvCxnSpPr/>
          <p:nvPr/>
        </p:nvCxnSpPr>
        <p:spPr>
          <a:xfrm>
            <a:off x="2699792" y="4581128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52928" cy="5760640"/>
          </a:xfrm>
        </p:spPr>
        <p:txBody>
          <a:bodyPr/>
          <a:lstStyle/>
          <a:p>
            <a:r>
              <a:rPr lang="es-ES" sz="2400" dirty="0">
                <a:solidFill>
                  <a:schemeClr val="bg1"/>
                </a:solidFill>
              </a:rPr>
              <a:t>Ejercicio N° 4: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El análisis de una partida de carbón procedente de Rio Turbio, indica la siguiente composición gravimétrica</a:t>
            </a:r>
            <a:br>
              <a:rPr lang="es-ES" sz="2400" dirty="0">
                <a:solidFill>
                  <a:schemeClr val="bg1"/>
                </a:solidFill>
              </a:rPr>
            </a:br>
            <a:br>
              <a:rPr lang="es-ES" sz="2400" dirty="0">
                <a:solidFill>
                  <a:schemeClr val="bg1"/>
                </a:solidFill>
              </a:rPr>
            </a:br>
            <a:br>
              <a:rPr lang="es-ES" sz="2400" dirty="0">
                <a:solidFill>
                  <a:schemeClr val="bg1"/>
                </a:solidFill>
              </a:rPr>
            </a:br>
            <a:br>
              <a:rPr lang="es-ES" sz="2400" dirty="0">
                <a:solidFill>
                  <a:schemeClr val="bg1"/>
                </a:solidFill>
              </a:rPr>
            </a:br>
            <a:br>
              <a:rPr lang="es-ES" sz="2400" dirty="0">
                <a:solidFill>
                  <a:schemeClr val="bg1"/>
                </a:solidFill>
              </a:rPr>
            </a:br>
            <a:br>
              <a:rPr lang="es-ES" sz="2400" dirty="0">
                <a:solidFill>
                  <a:schemeClr val="bg1"/>
                </a:solidFill>
              </a:rPr>
            </a:br>
            <a:br>
              <a:rPr lang="es-ES" sz="2400" dirty="0">
                <a:solidFill>
                  <a:schemeClr val="bg1"/>
                </a:solidFill>
              </a:rPr>
            </a:br>
            <a:br>
              <a:rPr lang="es-ES" sz="2400" dirty="0">
                <a:solidFill>
                  <a:schemeClr val="bg1"/>
                </a:solidFill>
              </a:rPr>
            </a:br>
            <a:br>
              <a:rPr lang="es-ES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Establecer: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Su composición gravimétrica y en base a ello los porcentuales volumétricos de los productos de combustión en base húmeda y seca utilizando directamente los valores indicados en las tablas respectivas.</a:t>
            </a:r>
            <a:endParaRPr lang="es-AR" sz="4000" dirty="0">
              <a:solidFill>
                <a:schemeClr val="bg1"/>
              </a:solidFill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683568" y="1196752"/>
            <a:ext cx="8229600" cy="4389120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s-AR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906EE2B-7C8C-4808-9B35-F3617445E3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775" y="1628800"/>
            <a:ext cx="5886450" cy="27146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4"/>
          <p:cNvSpPr/>
          <p:nvPr/>
        </p:nvSpPr>
        <p:spPr>
          <a:xfrm>
            <a:off x="251520" y="217766"/>
            <a:ext cx="82037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8940" algn="just">
              <a:spcAft>
                <a:spcPts val="0"/>
              </a:spcAft>
            </a:pP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a). Cálculo de la humedad de composición química</a:t>
            </a:r>
            <a:endParaRPr lang="es-A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23354" y="198287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35" name="34 CuadroTexto"/>
          <p:cNvSpPr txBox="1"/>
          <p:nvPr/>
        </p:nvSpPr>
        <p:spPr>
          <a:xfrm>
            <a:off x="634914" y="2893979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La humedad TOTAL será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612864" y="708290"/>
                <a:ext cx="5015211" cy="13370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𝑊𝐶</m:t>
                              </m:r>
                            </m:sub>
                          </m:sSub>
                        </m:e>
                        <m:sub/>
                      </m:sSub>
                      <m:r>
                        <a:rPr lang="es-AR" i="0">
                          <a:latin typeface="Cambria Math" panose="02040503050406030204" pitchFamily="18" charset="0"/>
                        </a:rPr>
                        <m:t>=1,125 . 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𝑔𝑂</m:t>
                      </m:r>
                      <m:r>
                        <a:rPr lang="es-AR" i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𝑘𝑔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num>
                            <m:den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𝐾𝑔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𝐶𝑜𝑚𝑏𝑢𝑠𝑡𝑖𝑏𝑙𝑒</m:t>
                              </m:r>
                            </m:den>
                          </m:f>
                        </m:e>
                      </m:d>
                      <m:r>
                        <a:rPr lang="es-AR" i="0">
                          <a:latin typeface="Cambria Math" panose="02040503050406030204" pitchFamily="18" charset="0"/>
                        </a:rPr>
                        <m:t>=1,125 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AR" i="0">
                          <a:latin typeface="Cambria Math" panose="02040503050406030204" pitchFamily="18" charset="0"/>
                        </a:rPr>
                        <m:t> 12=13,5 %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𝑘𝑔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num>
                            <m:den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𝐾𝑔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𝐶𝑜𝑚𝑏𝑢𝑠𝑡𝑖𝑏𝑙𝑒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864" y="708290"/>
                <a:ext cx="5015211" cy="133703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/>
              <p:cNvSpPr/>
              <p:nvPr/>
            </p:nvSpPr>
            <p:spPr>
              <a:xfrm>
                <a:off x="915017" y="2015824"/>
                <a:ext cx="3779303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𝑊𝐶</m:t>
                              </m:r>
                            </m:sub>
                          </m:sSub>
                        </m:e>
                        <m:sub/>
                      </m:sSub>
                      <m:r>
                        <a:rPr lang="es-AR" i="0">
                          <a:latin typeface="Cambria Math" panose="02040503050406030204" pitchFamily="18" charset="0"/>
                        </a:rPr>
                        <m:t>=13,5 %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𝑘𝑔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num>
                            <m:den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𝐾𝑔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𝐶𝑜𝑚𝑏𝑢𝑠𝑡𝑖𝑏𝑙𝑒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" name="Rectá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017" y="2015824"/>
                <a:ext cx="3779303" cy="71468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ángulo 4"/>
              <p:cNvSpPr/>
              <p:nvPr/>
            </p:nvSpPr>
            <p:spPr>
              <a:xfrm>
                <a:off x="915017" y="3464139"/>
                <a:ext cx="4111638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𝑊𝑇</m:t>
                              </m:r>
                            </m:sub>
                          </m:sSub>
                        </m:e>
                        <m:sub/>
                      </m:sSub>
                      <m:r>
                        <a:rPr lang="es-A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𝐺𝑤</m:t>
                      </m:r>
                      <m:r>
                        <a:rPr lang="es-AR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i="1">
                          <a:latin typeface="Cambria Math" panose="02040503050406030204" pitchFamily="18" charset="0"/>
                        </a:rPr>
                        <m:t>𝑔𝑤𝑐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𝑘𝑔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num>
                            <m:den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𝐾𝑔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𝐶𝑜𝑚𝑏𝑢𝑠𝑡𝑖𝑏𝑙𝑒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" name="Rectá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017" y="3464139"/>
                <a:ext cx="4111638" cy="71468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ángulo 6"/>
              <p:cNvSpPr/>
              <p:nvPr/>
            </p:nvSpPr>
            <p:spPr>
              <a:xfrm>
                <a:off x="612864" y="4379650"/>
                <a:ext cx="5400600" cy="714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𝑊𝑇</m:t>
                              </m:r>
                            </m:sub>
                          </m:sSub>
                        </m:e>
                        <m:sub/>
                      </m:sSub>
                      <m:r>
                        <a:rPr lang="es-AR" i="0">
                          <a:latin typeface="Cambria Math" panose="02040503050406030204" pitchFamily="18" charset="0"/>
                        </a:rPr>
                        <m:t>=7+13,5=20,5%</m:t>
                      </m:r>
                      <m:d>
                        <m:d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𝑘𝑔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num>
                            <m:den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𝐾𝑔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𝐶𝑜𝑚𝑏𝑢𝑠𝑡𝑖𝑏𝑙𝑒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" name="Rectá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864" y="4379650"/>
                <a:ext cx="5400600" cy="71468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ángulo 4"/>
          <p:cNvSpPr/>
          <p:nvPr/>
        </p:nvSpPr>
        <p:spPr>
          <a:xfrm>
            <a:off x="216044" y="5135973"/>
            <a:ext cx="82037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8940" algn="just">
              <a:spcAft>
                <a:spcPts val="0"/>
              </a:spcAft>
            </a:pP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b). Cálculo del  Hidrógeno disponible</a:t>
            </a:r>
            <a:endParaRPr lang="es-A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ángulo 7"/>
              <p:cNvSpPr/>
              <p:nvPr/>
            </p:nvSpPr>
            <p:spPr>
              <a:xfrm>
                <a:off x="951818" y="5821157"/>
                <a:ext cx="2033184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𝐻𝑑</m:t>
                              </m:r>
                            </m:sub>
                          </m:sSub>
                        </m:e>
                        <m:sub/>
                      </m:sSub>
                      <m:r>
                        <a:rPr lang="es-AR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s-AR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𝑔𝑜</m:t>
                          </m:r>
                          <m:r>
                            <a:rPr lang="es-AR" i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s-AR" i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" name="Rectá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818" y="5821157"/>
                <a:ext cx="2033184" cy="6127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ángulo 4"/>
          <p:cNvSpPr/>
          <p:nvPr/>
        </p:nvSpPr>
        <p:spPr>
          <a:xfrm>
            <a:off x="3002937" y="5905773"/>
            <a:ext cx="2625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8940" algn="just">
              <a:spcAft>
                <a:spcPts val="0"/>
              </a:spcAft>
            </a:pP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……..Terminar</a:t>
            </a:r>
            <a:endParaRPr lang="es-A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93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/>
              <a:t>Muchas gracias!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6588224" y="3140968"/>
            <a:ext cx="1990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/>
              <a:t>Esp</a:t>
            </a:r>
            <a:r>
              <a:rPr lang="es-AR" dirty="0"/>
              <a:t>. Ing. David Ruiz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352928" cy="4536504"/>
          </a:xfrm>
        </p:spPr>
        <p:txBody>
          <a:bodyPr/>
          <a:lstStyle/>
          <a:p>
            <a:r>
              <a:rPr lang="es-AR" sz="3600" dirty="0">
                <a:solidFill>
                  <a:srgbClr val="FF0000"/>
                </a:solidFill>
              </a:rPr>
              <a:t>COMBUSTION</a:t>
            </a:r>
            <a:br>
              <a:rPr lang="es-AR" sz="4000" dirty="0"/>
            </a:br>
            <a:r>
              <a:rPr lang="es-AR" sz="2000" dirty="0">
                <a:solidFill>
                  <a:srgbClr val="FF0000"/>
                </a:solidFill>
              </a:rPr>
              <a:t>Ejercicios de resolución Practica</a:t>
            </a:r>
            <a:br>
              <a:rPr lang="es-AR" sz="4000" dirty="0"/>
            </a:br>
            <a:r>
              <a:rPr lang="es-ES" sz="2400" dirty="0">
                <a:solidFill>
                  <a:schemeClr val="bg1"/>
                </a:solidFill>
                <a:effectLst/>
              </a:rPr>
              <a:t>Ejercicio N° 2:</a:t>
            </a:r>
            <a:br>
              <a:rPr lang="es-ES" sz="2400" dirty="0">
                <a:solidFill>
                  <a:schemeClr val="bg1"/>
                </a:solidFill>
                <a:effectLst/>
              </a:rPr>
            </a:br>
            <a:r>
              <a:rPr lang="es-ES" sz="2400" dirty="0">
                <a:solidFill>
                  <a:schemeClr val="bg1"/>
                </a:solidFill>
              </a:rPr>
              <a:t>Un cierto combustible tiene la siguiente composición gravimétrica: 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87,4% de C (carbono), 11,1 % de H(hidrógeno) y 1,5 % de elementos no combustibles.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La combustión del mismo se considera completa (perfecta y sin exceso de aire). 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Determinar: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a). Composición gravimétrica de los productos de la combustión al estado húmedo y seco.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b). El volumen de los gases de combustión o humos.</a:t>
            </a:r>
            <a:br>
              <a:rPr lang="es-AR" sz="2400" dirty="0"/>
            </a:br>
            <a:endParaRPr lang="es-AR" sz="4000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683568" y="1196752"/>
            <a:ext cx="8229600" cy="4389120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s-AR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23527" y="280741"/>
            <a:ext cx="80650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8940" algn="just">
              <a:spcAft>
                <a:spcPts val="0"/>
              </a:spcAft>
            </a:pPr>
            <a:r>
              <a:rPr lang="es-ES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Incógnitas</a:t>
            </a:r>
            <a:endParaRPr lang="es-AR" sz="2400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83568" y="980728"/>
            <a:ext cx="5462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g</a:t>
            </a:r>
            <a:r>
              <a:rPr lang="es-AR" dirty="0"/>
              <a:t>co2-----3,67 </a:t>
            </a:r>
            <a:r>
              <a:rPr lang="es-AR" dirty="0" err="1"/>
              <a:t>gc</a:t>
            </a:r>
            <a:r>
              <a:rPr lang="es-AR" dirty="0"/>
              <a:t> (Kg de producto/Kg de combustible) 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683568" y="1484784"/>
            <a:ext cx="56561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g</a:t>
            </a:r>
            <a:r>
              <a:rPr lang="es-AR" dirty="0"/>
              <a:t>H2O-----9 H2O (Kg de producto/Kg de combustible) </a:t>
            </a:r>
          </a:p>
        </p:txBody>
      </p:sp>
      <p:sp>
        <p:nvSpPr>
          <p:cNvPr id="16" name="Rectángulo 5"/>
          <p:cNvSpPr/>
          <p:nvPr/>
        </p:nvSpPr>
        <p:spPr>
          <a:xfrm>
            <a:off x="395536" y="2204864"/>
            <a:ext cx="80650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8940" algn="just">
              <a:spcAft>
                <a:spcPts val="0"/>
              </a:spcAft>
            </a:pPr>
            <a:r>
              <a:rPr lang="es-ES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Por tabla</a:t>
            </a:r>
            <a:endParaRPr lang="es-AR" sz="2400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996952"/>
            <a:ext cx="6408712" cy="576064"/>
          </a:xfrm>
          <a:prstGeom prst="rect">
            <a:avLst/>
          </a:prstGeom>
          <a:noFill/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3933056"/>
            <a:ext cx="6897608" cy="504056"/>
          </a:xfrm>
          <a:prstGeom prst="rect">
            <a:avLst/>
          </a:prstGeom>
          <a:noFill/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4788024" y="544522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1403648" y="5949280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b="1" dirty="0"/>
              <a:t>% de la combustión al estado Húmedo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694054"/>
            <a:ext cx="7109843" cy="504056"/>
          </a:xfrm>
          <a:prstGeom prst="rect">
            <a:avLst/>
          </a:prstGeom>
          <a:noFill/>
        </p:spPr>
      </p:pic>
      <p:sp>
        <p:nvSpPr>
          <p:cNvPr id="2" name="Elipse 1">
            <a:extLst>
              <a:ext uri="{FF2B5EF4-FFF2-40B4-BE49-F238E27FC236}">
                <a16:creationId xmlns:a16="http://schemas.microsoft.com/office/drawing/2014/main" id="{344F8191-69DD-4C20-A91B-175C4C81AD84}"/>
              </a:ext>
            </a:extLst>
          </p:cNvPr>
          <p:cNvSpPr/>
          <p:nvPr/>
        </p:nvSpPr>
        <p:spPr>
          <a:xfrm rot="19770544">
            <a:off x="6461937" y="2775643"/>
            <a:ext cx="1440157" cy="27066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FE4A32B6-4C15-40C9-8577-9D59D778AA14}"/>
              </a:ext>
            </a:extLst>
          </p:cNvPr>
          <p:cNvCxnSpPr>
            <a:cxnSpLocks/>
          </p:cNvCxnSpPr>
          <p:nvPr/>
        </p:nvCxnSpPr>
        <p:spPr>
          <a:xfrm flipH="1">
            <a:off x="7077965" y="2495206"/>
            <a:ext cx="86323" cy="460058"/>
          </a:xfrm>
          <a:prstGeom prst="straightConnector1">
            <a:avLst/>
          </a:prstGeom>
          <a:ln>
            <a:tailEnd type="stealth" w="lg" len="lg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1FCED31A-A80D-4218-82C4-7DBE80E7F8A2}"/>
              </a:ext>
            </a:extLst>
          </p:cNvPr>
          <p:cNvSpPr txBox="1"/>
          <p:nvPr/>
        </p:nvSpPr>
        <p:spPr>
          <a:xfrm>
            <a:off x="6588224" y="1467406"/>
            <a:ext cx="2376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rgbClr val="FF0000"/>
                </a:solidFill>
              </a:rPr>
              <a:t>Principio de conservación de la energia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8C85B3C9-5F89-4143-AF48-8222B7FC01C8}"/>
              </a:ext>
            </a:extLst>
          </p:cNvPr>
          <p:cNvSpPr/>
          <p:nvPr/>
        </p:nvSpPr>
        <p:spPr>
          <a:xfrm>
            <a:off x="3206207" y="4625694"/>
            <a:ext cx="645713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267AB803-9197-460B-8E88-D728C7F4052C}"/>
              </a:ext>
            </a:extLst>
          </p:cNvPr>
          <p:cNvCxnSpPr>
            <a:cxnSpLocks/>
          </p:cNvCxnSpPr>
          <p:nvPr/>
        </p:nvCxnSpPr>
        <p:spPr>
          <a:xfrm flipV="1">
            <a:off x="2424168" y="5188283"/>
            <a:ext cx="847872" cy="387149"/>
          </a:xfrm>
          <a:prstGeom prst="straightConnector1">
            <a:avLst/>
          </a:prstGeom>
          <a:ln>
            <a:tailEnd type="stealth" w="lg" len="lg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157B6FD-8622-40E5-ABFD-D1A80B619FFC}"/>
              </a:ext>
            </a:extLst>
          </p:cNvPr>
          <p:cNvSpPr txBox="1"/>
          <p:nvPr/>
        </p:nvSpPr>
        <p:spPr>
          <a:xfrm>
            <a:off x="79809" y="5633965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rgbClr val="FF0000"/>
                </a:solidFill>
              </a:rPr>
              <a:t>Dato a determinar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5"/>
          <p:cNvSpPr/>
          <p:nvPr/>
        </p:nvSpPr>
        <p:spPr>
          <a:xfrm>
            <a:off x="251520" y="332656"/>
            <a:ext cx="80650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8940" algn="just">
              <a:spcAft>
                <a:spcPts val="0"/>
              </a:spcAft>
            </a:pPr>
            <a:r>
              <a:rPr lang="es-ES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Por tabla</a:t>
            </a:r>
            <a:endParaRPr lang="es-AR" sz="2400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1124744"/>
            <a:ext cx="6408712" cy="576064"/>
          </a:xfrm>
          <a:prstGeom prst="rect">
            <a:avLst/>
          </a:prstGeom>
          <a:noFill/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2073915"/>
            <a:ext cx="6897608" cy="504056"/>
          </a:xfrm>
          <a:prstGeom prst="rect">
            <a:avLst/>
          </a:prstGeom>
          <a:noFill/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cxnSp>
        <p:nvCxnSpPr>
          <p:cNvPr id="22" name="21 Conector recto de flecha"/>
          <p:cNvCxnSpPr>
            <a:cxnSpLocks/>
          </p:cNvCxnSpPr>
          <p:nvPr/>
        </p:nvCxnSpPr>
        <p:spPr>
          <a:xfrm flipV="1">
            <a:off x="5796136" y="579597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2555776" y="6156012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% de la combustión al estado Húmedo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94303" y="5093542"/>
            <a:ext cx="3011071" cy="50405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2800418"/>
            <a:ext cx="7109843" cy="504056"/>
          </a:xfrm>
          <a:prstGeom prst="rect">
            <a:avLst/>
          </a:prstGeom>
          <a:noFill/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DD97FAC3-2046-412B-A617-239EE9599E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3645859"/>
            <a:ext cx="8244408" cy="10637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11" name="10 Rectángulo"/>
          <p:cNvSpPr/>
          <p:nvPr/>
        </p:nvSpPr>
        <p:spPr>
          <a:xfrm>
            <a:off x="611560" y="941206"/>
            <a:ext cx="39422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b="1" dirty="0"/>
              <a:t>% de la combustión al estado SECO</a:t>
            </a:r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7246" y="2348344"/>
            <a:ext cx="7242489" cy="504056"/>
          </a:xfrm>
          <a:prstGeom prst="rect">
            <a:avLst/>
          </a:prstGeom>
          <a:noFill/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9466" y="3401044"/>
            <a:ext cx="7361871" cy="504056"/>
          </a:xfrm>
          <a:prstGeom prst="rect">
            <a:avLst/>
          </a:prstGeom>
          <a:noFill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4810894"/>
            <a:ext cx="2639662" cy="504056"/>
          </a:xfrm>
          <a:prstGeom prst="rect">
            <a:avLst/>
          </a:prstGeom>
          <a:noFill/>
        </p:spPr>
      </p:pic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21 Conector recto de flecha"/>
          <p:cNvCxnSpPr/>
          <p:nvPr/>
        </p:nvCxnSpPr>
        <p:spPr>
          <a:xfrm>
            <a:off x="3779912" y="1310538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3B34ECF-0FD5-4AAB-A592-4F06A3F1C0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812962"/>
              </p:ext>
            </p:extLst>
          </p:nvPr>
        </p:nvGraphicFramePr>
        <p:xfrm>
          <a:off x="0" y="1529406"/>
          <a:ext cx="9143999" cy="53285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8991">
                  <a:extLst>
                    <a:ext uri="{9D8B030D-6E8A-4147-A177-3AD203B41FA5}">
                      <a16:colId xmlns:a16="http://schemas.microsoft.com/office/drawing/2014/main" val="502804771"/>
                    </a:ext>
                  </a:extLst>
                </a:gridCol>
                <a:gridCol w="765028">
                  <a:extLst>
                    <a:ext uri="{9D8B030D-6E8A-4147-A177-3AD203B41FA5}">
                      <a16:colId xmlns:a16="http://schemas.microsoft.com/office/drawing/2014/main" val="121795371"/>
                    </a:ext>
                  </a:extLst>
                </a:gridCol>
                <a:gridCol w="722162">
                  <a:extLst>
                    <a:ext uri="{9D8B030D-6E8A-4147-A177-3AD203B41FA5}">
                      <a16:colId xmlns:a16="http://schemas.microsoft.com/office/drawing/2014/main" val="2355709604"/>
                    </a:ext>
                  </a:extLst>
                </a:gridCol>
                <a:gridCol w="720710">
                  <a:extLst>
                    <a:ext uri="{9D8B030D-6E8A-4147-A177-3AD203B41FA5}">
                      <a16:colId xmlns:a16="http://schemas.microsoft.com/office/drawing/2014/main" val="602360578"/>
                    </a:ext>
                  </a:extLst>
                </a:gridCol>
                <a:gridCol w="618270">
                  <a:extLst>
                    <a:ext uri="{9D8B030D-6E8A-4147-A177-3AD203B41FA5}">
                      <a16:colId xmlns:a16="http://schemas.microsoft.com/office/drawing/2014/main" val="1493261274"/>
                    </a:ext>
                  </a:extLst>
                </a:gridCol>
                <a:gridCol w="825328">
                  <a:extLst>
                    <a:ext uri="{9D8B030D-6E8A-4147-A177-3AD203B41FA5}">
                      <a16:colId xmlns:a16="http://schemas.microsoft.com/office/drawing/2014/main" val="4269545797"/>
                    </a:ext>
                  </a:extLst>
                </a:gridCol>
                <a:gridCol w="825328">
                  <a:extLst>
                    <a:ext uri="{9D8B030D-6E8A-4147-A177-3AD203B41FA5}">
                      <a16:colId xmlns:a16="http://schemas.microsoft.com/office/drawing/2014/main" val="1333324240"/>
                    </a:ext>
                  </a:extLst>
                </a:gridCol>
                <a:gridCol w="618270">
                  <a:extLst>
                    <a:ext uri="{9D8B030D-6E8A-4147-A177-3AD203B41FA5}">
                      <a16:colId xmlns:a16="http://schemas.microsoft.com/office/drawing/2014/main" val="1773570412"/>
                    </a:ext>
                  </a:extLst>
                </a:gridCol>
                <a:gridCol w="720710">
                  <a:extLst>
                    <a:ext uri="{9D8B030D-6E8A-4147-A177-3AD203B41FA5}">
                      <a16:colId xmlns:a16="http://schemas.microsoft.com/office/drawing/2014/main" val="3289732535"/>
                    </a:ext>
                  </a:extLst>
                </a:gridCol>
                <a:gridCol w="824601">
                  <a:extLst>
                    <a:ext uri="{9D8B030D-6E8A-4147-A177-3AD203B41FA5}">
                      <a16:colId xmlns:a16="http://schemas.microsoft.com/office/drawing/2014/main" val="333603372"/>
                    </a:ext>
                  </a:extLst>
                </a:gridCol>
                <a:gridCol w="824601">
                  <a:extLst>
                    <a:ext uri="{9D8B030D-6E8A-4147-A177-3AD203B41FA5}">
                      <a16:colId xmlns:a16="http://schemas.microsoft.com/office/drawing/2014/main" val="3286603192"/>
                    </a:ext>
                  </a:extLst>
                </a:gridCol>
              </a:tblGrid>
              <a:tr h="55368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REACCIÓN QUÍMICA DE LA COMBUSTIÓN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AIRE REQUERIDO PARA LA COMBUSTIÓN DE 1 Kg DE COMBUSTIBLE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PRODUCTOS DE LA COMBUSTIÓN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595325"/>
                  </a:ext>
                </a:extLst>
              </a:tr>
              <a:tr h="107823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EN PESO (Kg/Kg)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EN VOLUMEN (Kg/Kg)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989627"/>
                  </a:ext>
                </a:extLst>
              </a:tr>
              <a:tr h="41074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Kg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m</a:t>
                      </a:r>
                      <a:r>
                        <a:rPr lang="es-AR" sz="1100" baseline="30000">
                          <a:effectLst/>
                        </a:rPr>
                        <a:t>3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CO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H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SO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N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CO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H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SO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N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5901150"/>
                  </a:ext>
                </a:extLst>
              </a:tr>
              <a:tr h="410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C a  CO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11,6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8,89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3,67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8,93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1,867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7,02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626850"/>
                  </a:ext>
                </a:extLst>
              </a:tr>
              <a:tr h="410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H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 a  H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34,78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27,67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9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26,67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11,2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20,53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5129435"/>
                  </a:ext>
                </a:extLst>
              </a:tr>
              <a:tr h="410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S a  SO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4,35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3,34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3,34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0,7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2,57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5981084"/>
                  </a:ext>
                </a:extLst>
              </a:tr>
              <a:tr h="410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CH</a:t>
                      </a:r>
                      <a:r>
                        <a:rPr lang="es-AR" sz="1100" baseline="-25000">
                          <a:effectLst/>
                        </a:rPr>
                        <a:t>4</a:t>
                      </a:r>
                      <a:r>
                        <a:rPr lang="es-AR" sz="1100">
                          <a:effectLst/>
                        </a:rPr>
                        <a:t> a  CO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 y  H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17,39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13,34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2,75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2,25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13,39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1,4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2,8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16,52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0471509"/>
                  </a:ext>
                </a:extLst>
              </a:tr>
              <a:tr h="410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C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H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 a  CO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 y  H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13,38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10,25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3,38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0,69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10,30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1,72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0,86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8,09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62564774"/>
                  </a:ext>
                </a:extLst>
              </a:tr>
              <a:tr h="410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C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H</a:t>
                      </a:r>
                      <a:r>
                        <a:rPr lang="es-AR" sz="1100" baseline="-25000">
                          <a:effectLst/>
                        </a:rPr>
                        <a:t>4</a:t>
                      </a:r>
                      <a:r>
                        <a:rPr lang="es-AR" sz="1100">
                          <a:effectLst/>
                        </a:rPr>
                        <a:t> a  CO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 y  H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14,90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11,42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3,14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1,28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11,47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1,67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1,67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9,03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06102434"/>
                  </a:ext>
                </a:extLst>
              </a:tr>
              <a:tr h="410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C</a:t>
                      </a:r>
                      <a:r>
                        <a:rPr lang="es-AR" sz="1100" baseline="-25000">
                          <a:effectLst/>
                        </a:rPr>
                        <a:t>3</a:t>
                      </a:r>
                      <a:r>
                        <a:rPr lang="es-AR" sz="1100">
                          <a:effectLst/>
                        </a:rPr>
                        <a:t>H</a:t>
                      </a:r>
                      <a:r>
                        <a:rPr lang="es-AR" sz="1100" baseline="-25000">
                          <a:effectLst/>
                        </a:rPr>
                        <a:t>8</a:t>
                      </a:r>
                      <a:r>
                        <a:rPr lang="es-AR" sz="1100">
                          <a:effectLst/>
                        </a:rPr>
                        <a:t> a  CO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 y  H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15,80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12,12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3,00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1,63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12,16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1,53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2,03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9,52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1899132"/>
                  </a:ext>
                </a:extLst>
              </a:tr>
              <a:tr h="410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C</a:t>
                      </a:r>
                      <a:r>
                        <a:rPr lang="es-AR" sz="1100" baseline="-25000">
                          <a:effectLst/>
                        </a:rPr>
                        <a:t>4</a:t>
                      </a:r>
                      <a:r>
                        <a:rPr lang="es-AR" sz="1100">
                          <a:effectLst/>
                        </a:rPr>
                        <a:t>H</a:t>
                      </a:r>
                      <a:r>
                        <a:rPr lang="es-AR" sz="1100" baseline="-25000">
                          <a:effectLst/>
                        </a:rPr>
                        <a:t>10</a:t>
                      </a:r>
                      <a:r>
                        <a:rPr lang="es-AR" sz="1100">
                          <a:effectLst/>
                        </a:rPr>
                        <a:t> a  CO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 y  H</a:t>
                      </a:r>
                      <a:r>
                        <a:rPr lang="es-AR" sz="1100" baseline="-25000">
                          <a:effectLst/>
                        </a:rPr>
                        <a:t>2</a:t>
                      </a:r>
                      <a:r>
                        <a:rPr lang="es-AR" sz="1100">
                          <a:effectLst/>
                        </a:rPr>
                        <a:t>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15,59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11,94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3,03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1,55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12,00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1,54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1,93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-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9,19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5101412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9DF34A07-CD19-4F54-B21D-7DE1E512E06A}"/>
              </a:ext>
            </a:extLst>
          </p:cNvPr>
          <p:cNvSpPr txBox="1"/>
          <p:nvPr/>
        </p:nvSpPr>
        <p:spPr>
          <a:xfrm>
            <a:off x="3101596" y="764704"/>
            <a:ext cx="2940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COMBUSTION  PERFECTA</a:t>
            </a:r>
          </a:p>
        </p:txBody>
      </p:sp>
    </p:spTree>
    <p:extLst>
      <p:ext uri="{BB962C8B-B14F-4D97-AF65-F5344CB8AC3E}">
        <p14:creationId xmlns:p14="http://schemas.microsoft.com/office/powerpoint/2010/main" val="4131017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3448EA-7838-418E-86A7-963C14EEF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600" b="1" dirty="0">
                <a:solidFill>
                  <a:schemeClr val="tx1"/>
                </a:solidFill>
              </a:rPr>
              <a:t>COMBUSTION PERFECTA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a 3">
                <a:extLst>
                  <a:ext uri="{FF2B5EF4-FFF2-40B4-BE49-F238E27FC236}">
                    <a16:creationId xmlns:a16="http://schemas.microsoft.com/office/drawing/2014/main" id="{68431F53-AB76-4CBB-A4C9-8649DFF3180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99346912"/>
                  </p:ext>
                </p:extLst>
              </p:nvPr>
            </p:nvGraphicFramePr>
            <p:xfrm>
              <a:off x="0" y="2132856"/>
              <a:ext cx="9143999" cy="424847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04355">
                      <a:extLst>
                        <a:ext uri="{9D8B030D-6E8A-4147-A177-3AD203B41FA5}">
                          <a16:colId xmlns:a16="http://schemas.microsoft.com/office/drawing/2014/main" val="2503120368"/>
                        </a:ext>
                      </a:extLst>
                    </a:gridCol>
                    <a:gridCol w="802550">
                      <a:extLst>
                        <a:ext uri="{9D8B030D-6E8A-4147-A177-3AD203B41FA5}">
                          <a16:colId xmlns:a16="http://schemas.microsoft.com/office/drawing/2014/main" val="3044761419"/>
                        </a:ext>
                      </a:extLst>
                    </a:gridCol>
                    <a:gridCol w="802550">
                      <a:extLst>
                        <a:ext uri="{9D8B030D-6E8A-4147-A177-3AD203B41FA5}">
                          <a16:colId xmlns:a16="http://schemas.microsoft.com/office/drawing/2014/main" val="4197212324"/>
                        </a:ext>
                      </a:extLst>
                    </a:gridCol>
                    <a:gridCol w="805928">
                      <a:extLst>
                        <a:ext uri="{9D8B030D-6E8A-4147-A177-3AD203B41FA5}">
                          <a16:colId xmlns:a16="http://schemas.microsoft.com/office/drawing/2014/main" val="3418681868"/>
                        </a:ext>
                      </a:extLst>
                    </a:gridCol>
                    <a:gridCol w="805928">
                      <a:extLst>
                        <a:ext uri="{9D8B030D-6E8A-4147-A177-3AD203B41FA5}">
                          <a16:colId xmlns:a16="http://schemas.microsoft.com/office/drawing/2014/main" val="3889225001"/>
                        </a:ext>
                      </a:extLst>
                    </a:gridCol>
                    <a:gridCol w="749046">
                      <a:extLst>
                        <a:ext uri="{9D8B030D-6E8A-4147-A177-3AD203B41FA5}">
                          <a16:colId xmlns:a16="http://schemas.microsoft.com/office/drawing/2014/main" val="1862501964"/>
                        </a:ext>
                      </a:extLst>
                    </a:gridCol>
                    <a:gridCol w="809871">
                      <a:extLst>
                        <a:ext uri="{9D8B030D-6E8A-4147-A177-3AD203B41FA5}">
                          <a16:colId xmlns:a16="http://schemas.microsoft.com/office/drawing/2014/main" val="2236465560"/>
                        </a:ext>
                      </a:extLst>
                    </a:gridCol>
                    <a:gridCol w="809871">
                      <a:extLst>
                        <a:ext uri="{9D8B030D-6E8A-4147-A177-3AD203B41FA5}">
                          <a16:colId xmlns:a16="http://schemas.microsoft.com/office/drawing/2014/main" val="2066812096"/>
                        </a:ext>
                      </a:extLst>
                    </a:gridCol>
                    <a:gridCol w="767633">
                      <a:extLst>
                        <a:ext uri="{9D8B030D-6E8A-4147-A177-3AD203B41FA5}">
                          <a16:colId xmlns:a16="http://schemas.microsoft.com/office/drawing/2014/main" val="4175583087"/>
                        </a:ext>
                      </a:extLst>
                    </a:gridCol>
                    <a:gridCol w="767633">
                      <a:extLst>
                        <a:ext uri="{9D8B030D-6E8A-4147-A177-3AD203B41FA5}">
                          <a16:colId xmlns:a16="http://schemas.microsoft.com/office/drawing/2014/main" val="547250196"/>
                        </a:ext>
                      </a:extLst>
                    </a:gridCol>
                    <a:gridCol w="718634">
                      <a:extLst>
                        <a:ext uri="{9D8B030D-6E8A-4147-A177-3AD203B41FA5}">
                          <a16:colId xmlns:a16="http://schemas.microsoft.com/office/drawing/2014/main" val="2524091422"/>
                        </a:ext>
                      </a:extLst>
                    </a:gridCol>
                  </a:tblGrid>
                  <a:tr h="240479"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UNIDAD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OXIGENO REQUERIDO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 gridSpan="4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PRODUCTOS DE LA COMBUSTIÓN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AIRE MÍNIMO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91877452"/>
                      </a:ext>
                    </a:extLst>
                  </a:tr>
                  <a:tr h="1021540">
                    <a:tc v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CARBONO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(C)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µ=12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HIDRÓGENO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(H</a:t>
                          </a:r>
                          <a:r>
                            <a:rPr lang="es-AR" sz="900" baseline="-25000">
                              <a:effectLst/>
                            </a:rPr>
                            <a:t>2</a:t>
                          </a:r>
                          <a:r>
                            <a:rPr lang="es-AR" sz="900">
                              <a:effectLst/>
                            </a:rPr>
                            <a:t>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µ=2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ASUFRE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(S)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µ=32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ANHÍDRIDO CARBÓNICO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(CO</a:t>
                          </a:r>
                          <a:r>
                            <a:rPr lang="es-AR" sz="900" baseline="-25000" dirty="0">
                              <a:effectLst/>
                            </a:rPr>
                            <a:t>2</a:t>
                          </a:r>
                          <a:r>
                            <a:rPr lang="es-AR" sz="900" dirty="0">
                              <a:effectLst/>
                            </a:rPr>
                            <a:t>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µ=44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AGUA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(H</a:t>
                          </a:r>
                          <a:r>
                            <a:rPr lang="es-AR" sz="900" baseline="-25000" dirty="0">
                              <a:effectLst/>
                            </a:rPr>
                            <a:t>2</a:t>
                          </a:r>
                          <a:r>
                            <a:rPr lang="es-AR" sz="900" dirty="0">
                              <a:effectLst/>
                            </a:rPr>
                            <a:t>O)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µ=18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ANHIDRIDO SULFUROSO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(SO</a:t>
                          </a:r>
                          <a:r>
                            <a:rPr lang="es-AR" sz="900" baseline="-25000" dirty="0">
                              <a:effectLst/>
                            </a:rPr>
                            <a:t>2</a:t>
                          </a:r>
                          <a:r>
                            <a:rPr lang="es-AR" sz="900" dirty="0">
                              <a:effectLst/>
                            </a:rPr>
                            <a:t>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µ=64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NITRÓGENO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(N</a:t>
                          </a:r>
                          <a:r>
                            <a:rPr lang="es-AR" sz="900" baseline="-25000" dirty="0">
                              <a:effectLst/>
                            </a:rPr>
                            <a:t>2</a:t>
                          </a:r>
                          <a:r>
                            <a:rPr lang="es-AR" sz="900" dirty="0">
                              <a:effectLst/>
                            </a:rPr>
                            <a:t>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µ=28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CARBONO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HIDROGENO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ASUFRE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3208057336"/>
                      </a:ext>
                    </a:extLst>
                  </a:tr>
                  <a:tr h="3596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s-AR" sz="9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𝑘𝑔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𝑂𝑋𝐼𝐺𝐸𝑁𝑂</m:t>
                                    </m:r>
                                  </m:num>
                                  <m:den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𝑘𝑔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𝐶𝑂𝑀𝐵𝑈𝑆𝑇𝐼𝐵𝐿𝐸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2,67 g</a:t>
                          </a:r>
                          <a:r>
                            <a:rPr lang="es-AR" sz="900" baseline="-25000">
                              <a:effectLst/>
                            </a:rPr>
                            <a:t>C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8 g</a:t>
                          </a:r>
                          <a:r>
                            <a:rPr lang="es-AR" sz="900" baseline="-25000">
                              <a:effectLst/>
                            </a:rPr>
                            <a:t>H2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g</a:t>
                          </a:r>
                          <a:r>
                            <a:rPr lang="es-AR" sz="900" baseline="-25000">
                              <a:effectLst/>
                            </a:rPr>
                            <a:t>S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4205199462"/>
                      </a:ext>
                    </a:extLst>
                  </a:tr>
                  <a:tr h="3795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s-AR" sz="9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s-AR" sz="9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AR" sz="9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e>
                                      <m:sup>
                                        <m:r>
                                          <a:rPr lang="es-AR" sz="9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𝑂𝑋𝐼𝐺𝐸𝑁𝑂</m:t>
                                    </m:r>
                                  </m:num>
                                  <m:den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𝑘𝑔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𝐶𝑂𝑀𝐵𝑈𝑆𝑇𝐼𝐵𝐿𝐸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1,867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C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5,6 g</a:t>
                          </a:r>
                          <a:r>
                            <a:rPr lang="es-AR" sz="900" baseline="-25000">
                              <a:effectLst/>
                            </a:rPr>
                            <a:t>H2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0,7 g</a:t>
                          </a:r>
                          <a:r>
                            <a:rPr lang="es-AR" sz="900" baseline="-25000">
                              <a:effectLst/>
                            </a:rPr>
                            <a:t>S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3246338028"/>
                      </a:ext>
                    </a:extLst>
                  </a:tr>
                  <a:tr h="3596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s-AR" sz="9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𝑘𝑔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𝑃𝑅𝑂𝐷𝑈𝐶𝑇𝑂</m:t>
                                    </m:r>
                                  </m:num>
                                  <m:den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𝑘𝑔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𝐶𝑂𝑀𝐵𝑈𝑆𝑇𝐼𝐵𝐿𝐸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3,67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C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9 g</a:t>
                          </a:r>
                          <a:r>
                            <a:rPr lang="es-AR" sz="900" baseline="-25000" dirty="0">
                              <a:effectLst/>
                            </a:rPr>
                            <a:t>H2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2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S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2496477855"/>
                      </a:ext>
                    </a:extLst>
                  </a:tr>
                  <a:tr h="3795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s-AR" sz="9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s-AR" sz="9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AR" sz="9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e>
                                      <m:sup>
                                        <m:r>
                                          <a:rPr lang="es-AR" sz="9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𝑃𝑅𝑂𝐷𝑈𝐶𝑇𝑂</m:t>
                                    </m:r>
                                  </m:num>
                                  <m:den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𝑘𝑔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𝐶𝑂𝑀𝐵𝑈𝑆𝑇𝐼𝐵𝐿𝐸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1,867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C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11,2 g</a:t>
                          </a:r>
                          <a:r>
                            <a:rPr lang="es-AR" sz="900" baseline="-25000" dirty="0">
                              <a:effectLst/>
                            </a:rPr>
                            <a:t>H2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0,7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S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3761771220"/>
                      </a:ext>
                    </a:extLst>
                  </a:tr>
                  <a:tr h="38448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s-AR" sz="9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𝑘𝑔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𝑁𝐼𝑇𝑅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Ó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𝐺𝐸𝑁𝑂</m:t>
                                    </m:r>
                                  </m:num>
                                  <m:den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𝑘𝑔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𝐶𝑂𝑀𝐵𝑈𝑆𝑇𝐼𝐵𝐿𝐸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 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3,35 G</a:t>
                          </a:r>
                          <a:r>
                            <a:rPr lang="es-AR" sz="900" baseline="-25000" dirty="0">
                              <a:effectLst/>
                            </a:rPr>
                            <a:t>To2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1705596723"/>
                      </a:ext>
                    </a:extLst>
                  </a:tr>
                  <a:tr h="38448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s-AR" sz="9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s-AR" sz="9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AR" sz="9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e>
                                      <m:sup>
                                        <m:r>
                                          <a:rPr lang="es-AR" sz="9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𝑁𝐼𝑇𝑅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Ó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𝐺𝐸𝑁𝑂</m:t>
                                    </m:r>
                                  </m:num>
                                  <m:den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𝑘𝑔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𝐶𝑂𝑀𝐵𝑈𝑆𝑇𝐼𝐵𝐿𝐸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3,76 G</a:t>
                          </a:r>
                          <a:r>
                            <a:rPr lang="es-AR" sz="900" baseline="-25000" dirty="0">
                              <a:effectLst/>
                            </a:rPr>
                            <a:t>To2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4268987713"/>
                      </a:ext>
                    </a:extLst>
                  </a:tr>
                  <a:tr h="3596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s-AR" sz="9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𝑘𝑔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𝐴𝐼𝑅𝐸</m:t>
                                    </m:r>
                                  </m:num>
                                  <m:den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𝑘𝑔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𝐶𝑂𝑀𝐵𝑈𝑆𝑇𝐼𝐵𝐿𝐸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11,6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C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34,78 g</a:t>
                          </a:r>
                          <a:r>
                            <a:rPr lang="es-AR" sz="900" baseline="-25000" dirty="0">
                              <a:effectLst/>
                            </a:rPr>
                            <a:t>H2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4,35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S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529207295"/>
                      </a:ext>
                    </a:extLst>
                  </a:tr>
                  <a:tr h="3795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s-AR" sz="9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s-AR" sz="9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AR" sz="9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e>
                                      <m:sup>
                                        <m:r>
                                          <a:rPr lang="es-AR" sz="9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𝐴𝐼𝑅𝐸</m:t>
                                    </m:r>
                                  </m:num>
                                  <m:den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𝑘𝑔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𝑑𝑒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s-AR" sz="9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𝐶𝑂𝑀𝐵𝑈𝑆𝑇𝐼𝐵𝐿𝐸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8,89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C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26,67 g</a:t>
                          </a:r>
                          <a:r>
                            <a:rPr lang="es-AR" sz="900" baseline="-25000">
                              <a:effectLst/>
                            </a:rPr>
                            <a:t>H2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3,34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S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143404754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a 3">
                <a:extLst>
                  <a:ext uri="{FF2B5EF4-FFF2-40B4-BE49-F238E27FC236}">
                    <a16:creationId xmlns:a16="http://schemas.microsoft.com/office/drawing/2014/main" id="{68431F53-AB76-4CBB-A4C9-8649DFF3180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99346912"/>
                  </p:ext>
                </p:extLst>
              </p:nvPr>
            </p:nvGraphicFramePr>
            <p:xfrm>
              <a:off x="0" y="2132856"/>
              <a:ext cx="9143999" cy="424847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04355">
                      <a:extLst>
                        <a:ext uri="{9D8B030D-6E8A-4147-A177-3AD203B41FA5}">
                          <a16:colId xmlns:a16="http://schemas.microsoft.com/office/drawing/2014/main" val="2503120368"/>
                        </a:ext>
                      </a:extLst>
                    </a:gridCol>
                    <a:gridCol w="802550">
                      <a:extLst>
                        <a:ext uri="{9D8B030D-6E8A-4147-A177-3AD203B41FA5}">
                          <a16:colId xmlns:a16="http://schemas.microsoft.com/office/drawing/2014/main" val="3044761419"/>
                        </a:ext>
                      </a:extLst>
                    </a:gridCol>
                    <a:gridCol w="802550">
                      <a:extLst>
                        <a:ext uri="{9D8B030D-6E8A-4147-A177-3AD203B41FA5}">
                          <a16:colId xmlns:a16="http://schemas.microsoft.com/office/drawing/2014/main" val="4197212324"/>
                        </a:ext>
                      </a:extLst>
                    </a:gridCol>
                    <a:gridCol w="805928">
                      <a:extLst>
                        <a:ext uri="{9D8B030D-6E8A-4147-A177-3AD203B41FA5}">
                          <a16:colId xmlns:a16="http://schemas.microsoft.com/office/drawing/2014/main" val="3418681868"/>
                        </a:ext>
                      </a:extLst>
                    </a:gridCol>
                    <a:gridCol w="805928">
                      <a:extLst>
                        <a:ext uri="{9D8B030D-6E8A-4147-A177-3AD203B41FA5}">
                          <a16:colId xmlns:a16="http://schemas.microsoft.com/office/drawing/2014/main" val="3889225001"/>
                        </a:ext>
                      </a:extLst>
                    </a:gridCol>
                    <a:gridCol w="749046">
                      <a:extLst>
                        <a:ext uri="{9D8B030D-6E8A-4147-A177-3AD203B41FA5}">
                          <a16:colId xmlns:a16="http://schemas.microsoft.com/office/drawing/2014/main" val="1862501964"/>
                        </a:ext>
                      </a:extLst>
                    </a:gridCol>
                    <a:gridCol w="809871">
                      <a:extLst>
                        <a:ext uri="{9D8B030D-6E8A-4147-A177-3AD203B41FA5}">
                          <a16:colId xmlns:a16="http://schemas.microsoft.com/office/drawing/2014/main" val="2236465560"/>
                        </a:ext>
                      </a:extLst>
                    </a:gridCol>
                    <a:gridCol w="809871">
                      <a:extLst>
                        <a:ext uri="{9D8B030D-6E8A-4147-A177-3AD203B41FA5}">
                          <a16:colId xmlns:a16="http://schemas.microsoft.com/office/drawing/2014/main" val="2066812096"/>
                        </a:ext>
                      </a:extLst>
                    </a:gridCol>
                    <a:gridCol w="767633">
                      <a:extLst>
                        <a:ext uri="{9D8B030D-6E8A-4147-A177-3AD203B41FA5}">
                          <a16:colId xmlns:a16="http://schemas.microsoft.com/office/drawing/2014/main" val="4175583087"/>
                        </a:ext>
                      </a:extLst>
                    </a:gridCol>
                    <a:gridCol w="767633">
                      <a:extLst>
                        <a:ext uri="{9D8B030D-6E8A-4147-A177-3AD203B41FA5}">
                          <a16:colId xmlns:a16="http://schemas.microsoft.com/office/drawing/2014/main" val="547250196"/>
                        </a:ext>
                      </a:extLst>
                    </a:gridCol>
                    <a:gridCol w="718634">
                      <a:extLst>
                        <a:ext uri="{9D8B030D-6E8A-4147-A177-3AD203B41FA5}">
                          <a16:colId xmlns:a16="http://schemas.microsoft.com/office/drawing/2014/main" val="2524091422"/>
                        </a:ext>
                      </a:extLst>
                    </a:gridCol>
                  </a:tblGrid>
                  <a:tr h="240479"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UNIDAD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OXIGENO REQUERIDO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 gridSpan="4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PRODUCTOS DE LA COMBUSTIÓN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AIRE MÍNIMO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91877452"/>
                      </a:ext>
                    </a:extLst>
                  </a:tr>
                  <a:tr h="1021540">
                    <a:tc vMerge="1">
                      <a:txBody>
                        <a:bodyPr/>
                        <a:lstStyle/>
                        <a:p>
                          <a:endParaRPr lang="es-E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CARBONO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(C)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µ=12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HIDRÓGENO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(H</a:t>
                          </a:r>
                          <a:r>
                            <a:rPr lang="es-AR" sz="900" baseline="-25000">
                              <a:effectLst/>
                            </a:rPr>
                            <a:t>2</a:t>
                          </a:r>
                          <a:r>
                            <a:rPr lang="es-AR" sz="900">
                              <a:effectLst/>
                            </a:rPr>
                            <a:t>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µ=2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ASUFRE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(S)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µ=32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ANHÍDRIDO CARBÓNICO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(CO</a:t>
                          </a:r>
                          <a:r>
                            <a:rPr lang="es-AR" sz="900" baseline="-25000">
                              <a:effectLst/>
                            </a:rPr>
                            <a:t>2</a:t>
                          </a:r>
                          <a:r>
                            <a:rPr lang="es-AR" sz="900">
                              <a:effectLst/>
                            </a:rPr>
                            <a:t>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µ=44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AGUA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(H</a:t>
                          </a:r>
                          <a:r>
                            <a:rPr lang="es-AR" sz="900" baseline="-25000">
                              <a:effectLst/>
                            </a:rPr>
                            <a:t>2</a:t>
                          </a:r>
                          <a:r>
                            <a:rPr lang="es-AR" sz="900">
                              <a:effectLst/>
                            </a:rPr>
                            <a:t>O)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µ=18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ANHIDRIDO SULFUROSO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(SO</a:t>
                          </a:r>
                          <a:r>
                            <a:rPr lang="es-AR" sz="900" baseline="-25000">
                              <a:effectLst/>
                            </a:rPr>
                            <a:t>2</a:t>
                          </a:r>
                          <a:r>
                            <a:rPr lang="es-AR" sz="900">
                              <a:effectLst/>
                            </a:rPr>
                            <a:t>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µ=64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NITRÓGENO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(N</a:t>
                          </a:r>
                          <a:r>
                            <a:rPr lang="es-AR" sz="900" baseline="-25000">
                              <a:effectLst/>
                            </a:rPr>
                            <a:t>2</a:t>
                          </a:r>
                          <a:r>
                            <a:rPr lang="es-AR" sz="900">
                              <a:effectLst/>
                            </a:rPr>
                            <a:t>)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µ=28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CARBONO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HIDROGENO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ASUFRE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3208057336"/>
                      </a:ext>
                    </a:extLst>
                  </a:tr>
                  <a:tr h="359633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56593" marR="56593" marT="0" marB="0" anchor="ctr">
                        <a:blipFill>
                          <a:blip r:embed="rId2"/>
                          <a:stretch>
                            <a:fillRect l="-935" t="-352542" r="-603271" b="-7423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2,67 g</a:t>
                          </a:r>
                          <a:r>
                            <a:rPr lang="es-AR" sz="900" baseline="-25000">
                              <a:effectLst/>
                            </a:rPr>
                            <a:t>C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8 g</a:t>
                          </a:r>
                          <a:r>
                            <a:rPr lang="es-AR" sz="900" baseline="-25000">
                              <a:effectLst/>
                            </a:rPr>
                            <a:t>H2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g</a:t>
                          </a:r>
                          <a:r>
                            <a:rPr lang="es-AR" sz="900" baseline="-25000">
                              <a:effectLst/>
                            </a:rPr>
                            <a:t>S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4205199462"/>
                      </a:ext>
                    </a:extLst>
                  </a:tr>
                  <a:tr h="379530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56593" marR="56593" marT="0" marB="0" anchor="ctr">
                        <a:blipFill>
                          <a:blip r:embed="rId2"/>
                          <a:stretch>
                            <a:fillRect l="-935" t="-423810" r="-603271" b="-59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1,867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C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5,6 g</a:t>
                          </a:r>
                          <a:r>
                            <a:rPr lang="es-AR" sz="900" baseline="-25000">
                              <a:effectLst/>
                            </a:rPr>
                            <a:t>H2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0,7 g</a:t>
                          </a:r>
                          <a:r>
                            <a:rPr lang="es-AR" sz="900" baseline="-25000">
                              <a:effectLst/>
                            </a:rPr>
                            <a:t>S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3246338028"/>
                      </a:ext>
                    </a:extLst>
                  </a:tr>
                  <a:tr h="359633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56593" marR="56593" marT="0" marB="0" anchor="ctr">
                        <a:blipFill>
                          <a:blip r:embed="rId2"/>
                          <a:stretch>
                            <a:fillRect l="-935" t="-559322" r="-603271" b="-5355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3,67 g</a:t>
                          </a:r>
                          <a:r>
                            <a:rPr lang="es-AR" sz="900" baseline="-25000">
                              <a:effectLst/>
                            </a:rPr>
                            <a:t>C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9 g</a:t>
                          </a:r>
                          <a:r>
                            <a:rPr lang="es-AR" sz="900" baseline="-25000">
                              <a:effectLst/>
                            </a:rPr>
                            <a:t>H2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2 g</a:t>
                          </a:r>
                          <a:r>
                            <a:rPr lang="es-AR" sz="900" baseline="-25000">
                              <a:effectLst/>
                            </a:rPr>
                            <a:t>S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2496477855"/>
                      </a:ext>
                    </a:extLst>
                  </a:tr>
                  <a:tr h="379530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56593" marR="56593" marT="0" marB="0" anchor="ctr">
                        <a:blipFill>
                          <a:blip r:embed="rId2"/>
                          <a:stretch>
                            <a:fillRect l="-935" t="-627419" r="-603271" b="-40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1,867 g</a:t>
                          </a:r>
                          <a:r>
                            <a:rPr lang="es-AR" sz="900" baseline="-25000">
                              <a:effectLst/>
                            </a:rPr>
                            <a:t>C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11,2 g</a:t>
                          </a:r>
                          <a:r>
                            <a:rPr lang="es-AR" sz="900" baseline="-25000" dirty="0">
                              <a:effectLst/>
                            </a:rPr>
                            <a:t>H2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0,7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S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3761771220"/>
                      </a:ext>
                    </a:extLst>
                  </a:tr>
                  <a:tr h="384481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56593" marR="56593" marT="0" marB="0" anchor="ctr">
                        <a:blipFill>
                          <a:blip r:embed="rId2"/>
                          <a:stretch>
                            <a:fillRect l="-935" t="-715873" r="-603271" b="-3031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3,35 G</a:t>
                          </a:r>
                          <a:r>
                            <a:rPr lang="es-AR" sz="900" baseline="-25000" dirty="0">
                              <a:effectLst/>
                            </a:rPr>
                            <a:t>To2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1705596723"/>
                      </a:ext>
                    </a:extLst>
                  </a:tr>
                  <a:tr h="384481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56593" marR="56593" marT="0" marB="0" anchor="ctr">
                        <a:blipFill>
                          <a:blip r:embed="rId2"/>
                          <a:stretch>
                            <a:fillRect l="-935" t="-803125" r="-603271" b="-1984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3,76 G</a:t>
                          </a:r>
                          <a:r>
                            <a:rPr lang="es-AR" sz="900" baseline="-25000" dirty="0">
                              <a:effectLst/>
                            </a:rPr>
                            <a:t>To2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4268987713"/>
                      </a:ext>
                    </a:extLst>
                  </a:tr>
                  <a:tr h="359633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56593" marR="56593" marT="0" marB="0" anchor="ctr">
                        <a:blipFill>
                          <a:blip r:embed="rId2"/>
                          <a:stretch>
                            <a:fillRect l="-935" t="-979661" r="-603271" b="-1152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11,6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C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34,78 g</a:t>
                          </a:r>
                          <a:r>
                            <a:rPr lang="es-AR" sz="900" baseline="-25000" dirty="0">
                              <a:effectLst/>
                            </a:rPr>
                            <a:t>H2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4,35 g</a:t>
                          </a:r>
                          <a:r>
                            <a:rPr lang="es-AR" sz="900" baseline="-25000">
                              <a:effectLst/>
                            </a:rPr>
                            <a:t>S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529207295"/>
                      </a:ext>
                    </a:extLst>
                  </a:tr>
                  <a:tr h="379530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56593" marR="56593" marT="0" marB="0" anchor="ctr">
                        <a:blipFill>
                          <a:blip r:embed="rId2"/>
                          <a:stretch>
                            <a:fillRect l="-935" t="-1027419" r="-603271" b="-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 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8,89 g</a:t>
                          </a:r>
                          <a:r>
                            <a:rPr lang="es-AR" sz="900" baseline="-25000">
                              <a:effectLst/>
                            </a:rPr>
                            <a:t>C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>
                              <a:effectLst/>
                            </a:rPr>
                            <a:t>26,67 g</a:t>
                          </a:r>
                          <a:r>
                            <a:rPr lang="es-AR" sz="900" baseline="-25000">
                              <a:effectLst/>
                            </a:rPr>
                            <a:t>H2</a:t>
                          </a:r>
                          <a:endParaRPr lang="es-AR" sz="9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AR" sz="900" dirty="0">
                              <a:effectLst/>
                            </a:rPr>
                            <a:t>3,34 </a:t>
                          </a:r>
                          <a:r>
                            <a:rPr lang="es-AR" sz="900" dirty="0" err="1">
                              <a:effectLst/>
                            </a:rPr>
                            <a:t>g</a:t>
                          </a:r>
                          <a:r>
                            <a:rPr lang="es-AR" sz="900" baseline="-25000" dirty="0" err="1">
                              <a:effectLst/>
                            </a:rPr>
                            <a:t>S</a:t>
                          </a:r>
                          <a:endParaRPr lang="es-AR" sz="9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593" marR="56593" marT="0" marB="0" anchor="ctr"/>
                    </a:tc>
                    <a:extLst>
                      <a:ext uri="{0D108BD9-81ED-4DB2-BD59-A6C34878D82A}">
                        <a16:rowId xmlns:a16="http://schemas.microsoft.com/office/drawing/2014/main" val="143404754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63874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4"/>
          <p:cNvSpPr/>
          <p:nvPr/>
        </p:nvSpPr>
        <p:spPr>
          <a:xfrm>
            <a:off x="0" y="188640"/>
            <a:ext cx="8422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8940" algn="just">
              <a:spcAft>
                <a:spcPts val="0"/>
              </a:spcAft>
            </a:pP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b). El volumen de los gases de combustión o humos</a:t>
            </a:r>
            <a:endParaRPr lang="es-A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692696"/>
            <a:ext cx="7697606" cy="556617"/>
          </a:xfrm>
          <a:prstGeom prst="rect">
            <a:avLst/>
          </a:prstGeom>
          <a:noFill/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506" y="1268760"/>
            <a:ext cx="7751910" cy="556617"/>
          </a:xfrm>
          <a:prstGeom prst="rect">
            <a:avLst/>
          </a:prstGeom>
          <a:noFill/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1844824"/>
            <a:ext cx="7480389" cy="556617"/>
          </a:xfrm>
          <a:prstGeom prst="rect">
            <a:avLst/>
          </a:prstGeom>
          <a:noFill/>
        </p:spPr>
      </p:pic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12183" y="2578451"/>
            <a:ext cx="3108910" cy="556617"/>
          </a:xfrm>
          <a:prstGeom prst="rect">
            <a:avLst/>
          </a:prstGeom>
          <a:noFill/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2019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33797" y="2587394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/>
              <a:t>% de los gases de combustión al estado HUMEDO (VOLUMEN)</a:t>
            </a:r>
          </a:p>
        </p:txBody>
      </p:sp>
      <p:pic>
        <p:nvPicPr>
          <p:cNvPr id="30731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3501008"/>
            <a:ext cx="4127617" cy="252983"/>
          </a:xfrm>
          <a:prstGeom prst="rect">
            <a:avLst/>
          </a:prstGeom>
          <a:noFill/>
        </p:spPr>
      </p:pic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323528" y="3459204"/>
            <a:ext cx="5760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es-A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TO2</a:t>
            </a:r>
            <a:endParaRPr kumimoji="0" lang="es-A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pic>
        <p:nvPicPr>
          <p:cNvPr id="30735" name="Picture 1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57387" y="3385351"/>
            <a:ext cx="1917820" cy="462533"/>
          </a:xfrm>
          <a:prstGeom prst="rect">
            <a:avLst/>
          </a:prstGeom>
          <a:noFill/>
        </p:spPr>
      </p:pic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353551" y="3988018"/>
            <a:ext cx="5760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es-A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TO2</a:t>
            </a:r>
            <a:endParaRPr kumimoji="0" lang="es-A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1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5742" y="3930761"/>
            <a:ext cx="1917820" cy="462533"/>
          </a:xfrm>
          <a:prstGeom prst="rect">
            <a:avLst/>
          </a:prstGeom>
          <a:noFill/>
        </p:spPr>
      </p:pic>
      <p:pic>
        <p:nvPicPr>
          <p:cNvPr id="30739" name="Picture 1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014" y="5190046"/>
            <a:ext cx="5634187" cy="576064"/>
          </a:xfrm>
          <a:prstGeom prst="rect">
            <a:avLst/>
          </a:prstGeom>
          <a:noFill/>
        </p:spPr>
      </p:pic>
      <p:pic>
        <p:nvPicPr>
          <p:cNvPr id="30738" name="Picture 1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3551" y="5877272"/>
            <a:ext cx="5395331" cy="576064"/>
          </a:xfrm>
          <a:prstGeom prst="rect">
            <a:avLst/>
          </a:prstGeom>
          <a:noFill/>
        </p:spPr>
      </p:pic>
      <p:pic>
        <p:nvPicPr>
          <p:cNvPr id="30737" name="Picture 17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88124" y="6194976"/>
            <a:ext cx="3096344" cy="596010"/>
          </a:xfrm>
          <a:prstGeom prst="rect">
            <a:avLst/>
          </a:prstGeom>
          <a:noFill/>
        </p:spPr>
      </p:pic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39701" y="4547036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/>
              <a:t>% de los gases de combustión al estado SECO (VOLUMEN)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352928" cy="4536504"/>
          </a:xfrm>
        </p:spPr>
        <p:txBody>
          <a:bodyPr/>
          <a:lstStyle/>
          <a:p>
            <a:br>
              <a:rPr lang="es-AR" sz="4000" dirty="0"/>
            </a:br>
            <a:r>
              <a:rPr lang="es-ES" sz="2400" dirty="0">
                <a:solidFill>
                  <a:schemeClr val="bg1"/>
                </a:solidFill>
              </a:rPr>
              <a:t>Ejercicio N° 3: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Un hidrocarburo cuya composición gravimétrica es 85,1 % de C (carbono) y 14,9 % H(hidrógeno). Su combustión perfecta y completa de los gases de combustión de la siguiente composición volumétrica, al estado seco: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2,8 % de anhídrido carbónico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17 % de oxígeno, y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80,2 % de nitrógeno.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Determinar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a). El coeficiente de exceso de aire con el cual se trabajó. Composición gravimétrica de los productos de la combustión al estado húmedo y seco.</a:t>
            </a:r>
            <a:br>
              <a:rPr lang="es-AR" sz="2400" dirty="0">
                <a:solidFill>
                  <a:schemeClr val="bg1"/>
                </a:solidFill>
              </a:rPr>
            </a:br>
            <a:r>
              <a:rPr lang="es-ES" sz="2400" dirty="0">
                <a:solidFill>
                  <a:schemeClr val="bg1"/>
                </a:solidFill>
              </a:rPr>
              <a:t>b). El aire utilizado en la combustión.</a:t>
            </a:r>
            <a:br>
              <a:rPr lang="es-AR" sz="2400" dirty="0">
                <a:solidFill>
                  <a:schemeClr val="bg1"/>
                </a:solidFill>
              </a:rPr>
            </a:br>
            <a:endParaRPr lang="es-AR" sz="4000" dirty="0">
              <a:solidFill>
                <a:schemeClr val="bg1"/>
              </a:solidFill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683568" y="1196752"/>
            <a:ext cx="8229600" cy="4389120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s-AR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7988594</TotalTime>
  <Words>851</Words>
  <Application>Microsoft Office PowerPoint</Application>
  <PresentationFormat>Presentación en pantalla (4:3)</PresentationFormat>
  <Paragraphs>270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 Math</vt:lpstr>
      <vt:lpstr>Constantia</vt:lpstr>
      <vt:lpstr>Times New Roman</vt:lpstr>
      <vt:lpstr>Wingdings 2</vt:lpstr>
      <vt:lpstr>Flujo</vt:lpstr>
      <vt:lpstr>Máquinas TERMICAS </vt:lpstr>
      <vt:lpstr>COMBUSTION Ejercicios de resolución Practica Ejercicio N° 2: Un cierto combustible tiene la siguiente composición gravimétrica:  87,4% de C (carbono), 11,1 % de H(hidrógeno) y 1,5 % de elementos no combustibles. La combustión del mismo se considera completa (perfecta y sin exceso de aire).  Determinar: a). Composición gravimétrica de los productos de la combustión al estado húmedo y seco. b). El volumen de los gases de combustión o humos. </vt:lpstr>
      <vt:lpstr>Presentación de PowerPoint</vt:lpstr>
      <vt:lpstr>Presentación de PowerPoint</vt:lpstr>
      <vt:lpstr>Presentación de PowerPoint</vt:lpstr>
      <vt:lpstr>Presentación de PowerPoint</vt:lpstr>
      <vt:lpstr>COMBUSTION PERFECTA</vt:lpstr>
      <vt:lpstr>Presentación de PowerPoint</vt:lpstr>
      <vt:lpstr> Ejercicio N° 3: Un hidrocarburo cuya composición gravimétrica es 85,1 % de C (carbono) y 14,9 % H(hidrógeno). Su combustión perfecta y completa de los gases de combustión de la siguiente composición volumétrica, al estado seco: 2,8 % de anhídrido carbónico 17 % de oxígeno, y 80,2 % de nitrógeno. Determinar a). El coeficiente de exceso de aire con el cual se trabajó. Composición gravimétrica de los productos de la combustión al estado húmedo y seco. b). El aire utilizado en la combustión. </vt:lpstr>
      <vt:lpstr>Presentación de PowerPoint</vt:lpstr>
      <vt:lpstr>Presentación de PowerPoint</vt:lpstr>
      <vt:lpstr>Ejercicio N° 4: El análisis de una partida de carbón procedente de Rio Turbio, indica la siguiente composición gravimétrica         Establecer: Su composición gravimétrica y en base a ello los porcentuales volumétricos de los productos de combustión en base húmeda y seca utilizando directamente los valores indicados en las tablas respectivas.</vt:lpstr>
      <vt:lpstr>Presentación de PowerPoint</vt:lpstr>
      <vt:lpstr>Muchas 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PROCESOS AGROINDUSTRIALES I</dc:title>
  <dc:creator>David</dc:creator>
  <cp:lastModifiedBy>Walter Capeletti (prof.)</cp:lastModifiedBy>
  <cp:revision>122</cp:revision>
  <dcterms:created xsi:type="dcterms:W3CDTF">2008-07-30T03:07:57Z</dcterms:created>
  <dcterms:modified xsi:type="dcterms:W3CDTF">2021-05-20T00:09:54Z</dcterms:modified>
</cp:coreProperties>
</file>