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Amazing Slab" panose="020B0604020202020204" charset="0"/>
      <p:regular r:id="rId21"/>
    </p:embeddedFont>
    <p:embeddedFont>
      <p:font typeface="Amazing Slab Bold" panose="020B0604020202020204" charset="0"/>
      <p:regular r:id="rId22"/>
    </p:embeddedFont>
    <p:embeddedFont>
      <p:font typeface="Open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990" r="-47507" b="-49512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/>
          <p:cNvGrpSpPr/>
          <p:nvPr/>
        </p:nvGrpSpPr>
        <p:grpSpPr>
          <a:xfrm>
            <a:off x="1028700" y="5743076"/>
            <a:ext cx="12170608" cy="3515313"/>
            <a:chOff x="0" y="0"/>
            <a:chExt cx="16227478" cy="4687083"/>
          </a:xfrm>
        </p:grpSpPr>
        <p:sp>
          <p:nvSpPr>
            <p:cNvPr id="4" name="AutoShape 4"/>
            <p:cNvSpPr/>
            <p:nvPr/>
          </p:nvSpPr>
          <p:spPr>
            <a:xfrm>
              <a:off x="0" y="951230"/>
              <a:ext cx="15252930" cy="0"/>
            </a:xfrm>
            <a:prstGeom prst="line">
              <a:avLst/>
            </a:prstGeom>
            <a:ln w="63500" cap="flat">
              <a:solidFill>
                <a:srgbClr val="CD473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655333"/>
              <a:ext cx="15252930" cy="0"/>
            </a:xfrm>
            <a:prstGeom prst="line">
              <a:avLst/>
            </a:prstGeom>
            <a:ln w="63500" cap="flat">
              <a:solidFill>
                <a:srgbClr val="CD473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83210"/>
              <a:ext cx="16227478" cy="3355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99"/>
                </a:lnSpc>
              </a:pPr>
              <a:r>
                <a:rPr lang="en-US" sz="8799" b="1">
                  <a:solidFill>
                    <a:srgbClr val="F1EBD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COMERCIALIZACIÓN DE HACIENDA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076055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b="1">
                  <a:solidFill>
                    <a:srgbClr val="F1EBD8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UNIDAD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4B02-2DB6-ABCC-7B77-467234F1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1A9013-A805-21C7-B6D1-1FB2725DD2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9EC5987-7946-2789-512C-4AAF5E4F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14" y="419100"/>
            <a:ext cx="15185571" cy="91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5119211" y="0"/>
            <a:ext cx="8049577" cy="10287000"/>
          </a:xfrm>
          <a:custGeom>
            <a:avLst/>
            <a:gdLst/>
            <a:ahLst/>
            <a:cxnLst/>
            <a:rect l="l" t="t" r="r" b="b"/>
            <a:pathLst>
              <a:path w="8049577" h="10287000">
                <a:moveTo>
                  <a:pt x="0" y="0"/>
                </a:moveTo>
                <a:lnTo>
                  <a:pt x="8049578" y="0"/>
                </a:lnTo>
                <a:lnTo>
                  <a:pt x="80495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97927"/>
            <a:ext cx="18288000" cy="6789073"/>
            <a:chOff x="0" y="0"/>
            <a:chExt cx="4816593" cy="17880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88069"/>
            </a:xfrm>
            <a:custGeom>
              <a:avLst/>
              <a:gdLst/>
              <a:ahLst/>
              <a:cxnLst/>
              <a:rect l="l" t="t" r="r" b="b"/>
              <a:pathLst>
                <a:path w="4816592" h="1788069">
                  <a:moveTo>
                    <a:pt x="0" y="0"/>
                  </a:moveTo>
                  <a:lnTo>
                    <a:pt x="4816592" y="0"/>
                  </a:lnTo>
                  <a:lnTo>
                    <a:pt x="4816592" y="1788069"/>
                  </a:lnTo>
                  <a:lnTo>
                    <a:pt x="0" y="1788069"/>
                  </a:lnTo>
                  <a:close/>
                </a:path>
              </a:pathLst>
            </a:custGeom>
            <a:solidFill>
              <a:srgbClr val="CD4738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26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22805" y="3706366"/>
            <a:ext cx="3777921" cy="1437134"/>
          </a:xfrm>
          <a:custGeom>
            <a:avLst/>
            <a:gdLst/>
            <a:ahLst/>
            <a:cxnLst/>
            <a:rect l="l" t="t" r="r" b="b"/>
            <a:pathLst>
              <a:path w="3777921" h="1437134">
                <a:moveTo>
                  <a:pt x="0" y="0"/>
                </a:moveTo>
                <a:lnTo>
                  <a:pt x="3777922" y="0"/>
                </a:lnTo>
                <a:lnTo>
                  <a:pt x="3777922" y="1437134"/>
                </a:lnTo>
                <a:lnTo>
                  <a:pt x="0" y="1437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12544776" y="5723410"/>
            <a:ext cx="5541507" cy="1724983"/>
          </a:xfrm>
          <a:custGeom>
            <a:avLst/>
            <a:gdLst/>
            <a:ahLst/>
            <a:cxnLst/>
            <a:rect l="l" t="t" r="r" b="b"/>
            <a:pathLst>
              <a:path w="5541507" h="1724983">
                <a:moveTo>
                  <a:pt x="0" y="0"/>
                </a:moveTo>
                <a:lnTo>
                  <a:pt x="5541507" y="0"/>
                </a:lnTo>
                <a:lnTo>
                  <a:pt x="5541507" y="1724983"/>
                </a:lnTo>
                <a:lnTo>
                  <a:pt x="0" y="1724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2811931" y="8003762"/>
            <a:ext cx="5274352" cy="1938793"/>
          </a:xfrm>
          <a:custGeom>
            <a:avLst/>
            <a:gdLst/>
            <a:ahLst/>
            <a:cxnLst/>
            <a:rect l="l" t="t" r="r" b="b"/>
            <a:pathLst>
              <a:path w="5274352" h="1938793">
                <a:moveTo>
                  <a:pt x="0" y="0"/>
                </a:moveTo>
                <a:lnTo>
                  <a:pt x="5274352" y="0"/>
                </a:lnTo>
                <a:lnTo>
                  <a:pt x="5274352" y="1938793"/>
                </a:lnTo>
                <a:lnTo>
                  <a:pt x="0" y="1938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1028700" y="638175"/>
            <a:ext cx="16230600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MERCADOS DE LA ZONA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8985" y="4073381"/>
            <a:ext cx="9785747" cy="547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 AGROGANADERO (CAÑUELAS</a:t>
            </a:r>
          </a:p>
          <a:p>
            <a:pPr algn="l">
              <a:lnSpc>
                <a:spcPts val="4759"/>
              </a:lnSpc>
            </a:pPr>
            <a:endParaRPr lang="en-US" sz="3399" b="1" u="none" strike="noStrike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MERCADOS DE LA ZONA</a:t>
            </a:r>
          </a:p>
          <a:p>
            <a:pPr algn="l">
              <a:lnSpc>
                <a:spcPts val="4759"/>
              </a:lnSpc>
            </a:pPr>
            <a:endParaRPr lang="en-US" sz="3399" b="1" u="none" strike="noStrike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ROSGAN</a:t>
            </a:r>
          </a:p>
          <a:p>
            <a:pPr algn="l">
              <a:lnSpc>
                <a:spcPts val="4759"/>
              </a:lnSpc>
            </a:pPr>
            <a:endParaRPr lang="en-US" sz="3399" b="1" u="none" strike="noStrike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FORWARD GANADERO</a:t>
            </a:r>
          </a:p>
          <a:p>
            <a:pPr algn="l">
              <a:lnSpc>
                <a:spcPts val="4759"/>
              </a:lnSpc>
            </a:pPr>
            <a:endParaRPr lang="en-US" sz="3399" b="1" u="none" strike="noStrike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MERCADOS DE FUTUROS PARA CARNES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129" t="-4747" r="-34319" b="-528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217253" y="269660"/>
            <a:ext cx="8709493" cy="275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650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CONSIDERACIONES AL MOMENTO DE PACTAR PRECIOS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22014" y="1639990"/>
            <a:ext cx="8769447" cy="636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•% DESBASTE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•PRECIO FINAL O MÁS IVA?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•PUESTO DÓNDE?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•COMISIONES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•PLAZOS PARA EL COBRO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97927"/>
            <a:ext cx="18288000" cy="6789073"/>
          </a:xfrm>
          <a:custGeom>
            <a:avLst/>
            <a:gdLst/>
            <a:ahLst/>
            <a:cxnLst/>
            <a:rect l="l" t="t" r="r" b="b"/>
            <a:pathLst>
              <a:path w="18288000" h="6789073">
                <a:moveTo>
                  <a:pt x="0" y="0"/>
                </a:moveTo>
                <a:lnTo>
                  <a:pt x="18288000" y="0"/>
                </a:lnTo>
                <a:lnTo>
                  <a:pt x="18288000" y="6789073"/>
                </a:lnTo>
                <a:lnTo>
                  <a:pt x="0" y="6789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858" b="-18858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204787" y="89018"/>
            <a:ext cx="17054513" cy="317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8"/>
              </a:lnSpc>
            </a:pPr>
            <a:r>
              <a:rPr lang="en-US" sz="8406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GASTOS DE COMERCIALIZACION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10334" y="5436625"/>
            <a:ext cx="3104466" cy="2734707"/>
            <a:chOff x="0" y="-27666"/>
            <a:chExt cx="812800" cy="715991"/>
          </a:xfrm>
        </p:grpSpPr>
        <p:sp>
          <p:nvSpPr>
            <p:cNvPr id="5" name="Freeform 5"/>
            <p:cNvSpPr/>
            <p:nvPr/>
          </p:nvSpPr>
          <p:spPr>
            <a:xfrm>
              <a:off x="0" y="-2287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1EB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27666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 dirty="0">
                  <a:solidFill>
                    <a:srgbClr val="CD473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COMISION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586663"/>
            <a:ext cx="3086100" cy="2700338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1EB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730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CD473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FLETE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497927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1EB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730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CD473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DESPACHO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17337" y="4035203"/>
            <a:ext cx="2414707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SAGSA: DTE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10403" y="6169690"/>
            <a:ext cx="437179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INTERMEDIARIOS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8310" y="8230128"/>
            <a:ext cx="6089095" cy="127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CHASIS Y ACOPLADO, O SEMI </a:t>
            </a:r>
          </a:p>
          <a:p>
            <a:pPr algn="ctr">
              <a:lnSpc>
                <a:spcPts val="3099"/>
              </a:lnSpc>
            </a:pPr>
            <a:endParaRPr lang="en-US" sz="3099" b="1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ARRANQUE, SEGURO, PEAJES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15704" y="1028700"/>
            <a:ext cx="3295493" cy="1861953"/>
          </a:xfrm>
          <a:custGeom>
            <a:avLst/>
            <a:gdLst/>
            <a:ahLst/>
            <a:cxnLst/>
            <a:rect l="l" t="t" r="r" b="b"/>
            <a:pathLst>
              <a:path w="3295493" h="1861953">
                <a:moveTo>
                  <a:pt x="0" y="0"/>
                </a:moveTo>
                <a:lnTo>
                  <a:pt x="3295493" y="0"/>
                </a:lnTo>
                <a:lnTo>
                  <a:pt x="3295493" y="1861953"/>
                </a:lnTo>
                <a:lnTo>
                  <a:pt x="0" y="1861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1374957" y="937723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5386866" y="937723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AutoShape 5"/>
          <p:cNvSpPr/>
          <p:nvPr/>
        </p:nvSpPr>
        <p:spPr>
          <a:xfrm flipH="1">
            <a:off x="3660439" y="3110449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477439" y="3262849"/>
            <a:ext cx="4156712" cy="7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4232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TIPIFICACIÓN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7439" y="4555635"/>
            <a:ext cx="3605451" cy="401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•EDAD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•SEXO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•PESO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•CONFORMACIÓN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•TERMINACIÓN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4031715" y="937723"/>
            <a:ext cx="2717239" cy="1752619"/>
          </a:xfrm>
          <a:custGeom>
            <a:avLst/>
            <a:gdLst/>
            <a:ahLst/>
            <a:cxnLst/>
            <a:rect l="l" t="t" r="r" b="b"/>
            <a:pathLst>
              <a:path w="2717239" h="1752619">
                <a:moveTo>
                  <a:pt x="2717239" y="0"/>
                </a:moveTo>
                <a:lnTo>
                  <a:pt x="0" y="0"/>
                </a:lnTo>
                <a:lnTo>
                  <a:pt x="0" y="1752619"/>
                </a:lnTo>
                <a:lnTo>
                  <a:pt x="2717239" y="1752619"/>
                </a:lnTo>
                <a:lnTo>
                  <a:pt x="271723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461739" y="937723"/>
            <a:ext cx="3198700" cy="1893231"/>
          </a:xfrm>
          <a:custGeom>
            <a:avLst/>
            <a:gdLst/>
            <a:ahLst/>
            <a:cxnLst/>
            <a:rect l="l" t="t" r="r" b="b"/>
            <a:pathLst>
              <a:path w="3198700" h="1893231">
                <a:moveTo>
                  <a:pt x="0" y="0"/>
                </a:moveTo>
                <a:lnTo>
                  <a:pt x="3198700" y="0"/>
                </a:lnTo>
                <a:lnTo>
                  <a:pt x="3198700" y="1893231"/>
                </a:lnTo>
                <a:lnTo>
                  <a:pt x="0" y="1893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7218245" y="3262849"/>
            <a:ext cx="4156712" cy="7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4232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ROMANEO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8510" y="3262849"/>
            <a:ext cx="4156712" cy="7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4232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3740" y="4498485"/>
            <a:ext cx="335946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•TIPIFICACIÓN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dirty="0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•RINDE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dirty="0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308510" y="4508010"/>
            <a:ext cx="4156712" cy="2323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2975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•PRECIO PACTADO MENOS RETENCIÓN DE GANANCIAS</a:t>
            </a:r>
          </a:p>
          <a:p>
            <a:pPr algn="l">
              <a:lnSpc>
                <a:spcPts val="2975"/>
              </a:lnSpc>
            </a:pPr>
            <a:endParaRPr lang="en-US" sz="2975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2975"/>
              </a:lnSpc>
              <a:spcBef>
                <a:spcPct val="0"/>
              </a:spcBef>
            </a:pPr>
            <a:r>
              <a:rPr lang="en-US" sz="2975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•EL IVA SE TRASFIERE AL CBU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15704" y="1028700"/>
            <a:ext cx="3295493" cy="1861953"/>
          </a:xfrm>
          <a:custGeom>
            <a:avLst/>
            <a:gdLst/>
            <a:ahLst/>
            <a:cxnLst/>
            <a:rect l="l" t="t" r="r" b="b"/>
            <a:pathLst>
              <a:path w="3295493" h="1861953">
                <a:moveTo>
                  <a:pt x="0" y="0"/>
                </a:moveTo>
                <a:lnTo>
                  <a:pt x="3295493" y="0"/>
                </a:lnTo>
                <a:lnTo>
                  <a:pt x="3295493" y="1861953"/>
                </a:lnTo>
                <a:lnTo>
                  <a:pt x="0" y="1861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1374957" y="937723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5386866" y="937723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AutoShape 5"/>
          <p:cNvSpPr/>
          <p:nvPr/>
        </p:nvSpPr>
        <p:spPr>
          <a:xfrm flipV="1">
            <a:off x="2850838" y="2967527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2434425" y="3706126"/>
            <a:ext cx="13419151" cy="5552174"/>
          </a:xfrm>
          <a:custGeom>
            <a:avLst/>
            <a:gdLst/>
            <a:ahLst/>
            <a:cxnLst/>
            <a:rect l="l" t="t" r="r" b="b"/>
            <a:pathLst>
              <a:path w="13419151" h="5552174">
                <a:moveTo>
                  <a:pt x="0" y="0"/>
                </a:moveTo>
                <a:lnTo>
                  <a:pt x="13419150" y="0"/>
                </a:lnTo>
                <a:lnTo>
                  <a:pt x="13419150" y="5552174"/>
                </a:lnTo>
                <a:lnTo>
                  <a:pt x="0" y="5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314574" y="154069"/>
            <a:ext cx="6606205" cy="225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2"/>
              </a:lnSpc>
            </a:pPr>
            <a:r>
              <a:rPr lang="en-US" sz="6727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TIPIFICACIÓN DE CARNES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9144" y="0"/>
            <a:ext cx="9129712" cy="10287000"/>
          </a:xfrm>
          <a:custGeom>
            <a:avLst/>
            <a:gdLst/>
            <a:ahLst/>
            <a:cxnLst/>
            <a:rect l="l" t="t" r="r" b="b"/>
            <a:pathLst>
              <a:path w="9129712" h="10287000">
                <a:moveTo>
                  <a:pt x="0" y="0"/>
                </a:moveTo>
                <a:lnTo>
                  <a:pt x="9129712" y="0"/>
                </a:lnTo>
                <a:lnTo>
                  <a:pt x="9129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7539" y="0"/>
            <a:ext cx="12534847" cy="2992695"/>
          </a:xfrm>
          <a:custGeom>
            <a:avLst/>
            <a:gdLst/>
            <a:ahLst/>
            <a:cxnLst/>
            <a:rect l="l" t="t" r="r" b="b"/>
            <a:pathLst>
              <a:path w="12534847" h="2992695">
                <a:moveTo>
                  <a:pt x="0" y="0"/>
                </a:moveTo>
                <a:lnTo>
                  <a:pt x="12534847" y="0"/>
                </a:lnTo>
                <a:lnTo>
                  <a:pt x="12534847" y="2992695"/>
                </a:lnTo>
                <a:lnTo>
                  <a:pt x="0" y="2992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2727539" y="2992695"/>
            <a:ext cx="12491151" cy="7166798"/>
          </a:xfrm>
          <a:custGeom>
            <a:avLst/>
            <a:gdLst/>
            <a:ahLst/>
            <a:cxnLst/>
            <a:rect l="l" t="t" r="r" b="b"/>
            <a:pathLst>
              <a:path w="12491151" h="7166798">
                <a:moveTo>
                  <a:pt x="0" y="0"/>
                </a:moveTo>
                <a:lnTo>
                  <a:pt x="12491150" y="0"/>
                </a:lnTo>
                <a:lnTo>
                  <a:pt x="12491150" y="7166797"/>
                </a:lnTo>
                <a:lnTo>
                  <a:pt x="0" y="716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4957" y="937723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5386866" y="937723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AutoShape 4"/>
          <p:cNvSpPr/>
          <p:nvPr/>
        </p:nvSpPr>
        <p:spPr>
          <a:xfrm flipV="1">
            <a:off x="2850838" y="2967527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78760" y="3653327"/>
            <a:ext cx="12681796" cy="1861020"/>
          </a:xfrm>
          <a:custGeom>
            <a:avLst/>
            <a:gdLst/>
            <a:ahLst/>
            <a:cxnLst/>
            <a:rect l="l" t="t" r="r" b="b"/>
            <a:pathLst>
              <a:path w="12681796" h="1861020">
                <a:moveTo>
                  <a:pt x="0" y="0"/>
                </a:moveTo>
                <a:lnTo>
                  <a:pt x="12681796" y="0"/>
                </a:lnTo>
                <a:lnTo>
                  <a:pt x="12681796" y="1861020"/>
                </a:lnTo>
                <a:lnTo>
                  <a:pt x="0" y="1861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2078760" y="6181097"/>
            <a:ext cx="12681796" cy="2768697"/>
          </a:xfrm>
          <a:custGeom>
            <a:avLst/>
            <a:gdLst/>
            <a:ahLst/>
            <a:cxnLst/>
            <a:rect l="l" t="t" r="r" b="b"/>
            <a:pathLst>
              <a:path w="12681796" h="2768697">
                <a:moveTo>
                  <a:pt x="0" y="0"/>
                </a:moveTo>
                <a:lnTo>
                  <a:pt x="12681796" y="0"/>
                </a:lnTo>
                <a:lnTo>
                  <a:pt x="12681796" y="2768697"/>
                </a:lnTo>
                <a:lnTo>
                  <a:pt x="0" y="27686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01336" y="446955"/>
            <a:ext cx="11834725" cy="183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8"/>
              </a:lnSpc>
            </a:pPr>
            <a:r>
              <a:rPr lang="en-US" sz="5531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¿COMO SE CALCULA EL RINDE DE LA CARNE?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179729"/>
            <a:chOff x="0" y="0"/>
            <a:chExt cx="4816593" cy="837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37460"/>
            </a:xfrm>
            <a:custGeom>
              <a:avLst/>
              <a:gdLst/>
              <a:ahLst/>
              <a:cxnLst/>
              <a:rect l="l" t="t" r="r" b="b"/>
              <a:pathLst>
                <a:path w="4816592" h="837460">
                  <a:moveTo>
                    <a:pt x="0" y="0"/>
                  </a:moveTo>
                  <a:lnTo>
                    <a:pt x="4816592" y="0"/>
                  </a:lnTo>
                  <a:lnTo>
                    <a:pt x="4816592" y="837460"/>
                  </a:lnTo>
                  <a:lnTo>
                    <a:pt x="0" y="837460"/>
                  </a:lnTo>
                  <a:close/>
                </a:path>
              </a:pathLst>
            </a:custGeom>
            <a:solidFill>
              <a:srgbClr val="CD4738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75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38175"/>
            <a:ext cx="8115300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3197" y="3769478"/>
            <a:ext cx="2253022" cy="77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903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1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74109" y="3769478"/>
            <a:ext cx="2339781" cy="77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903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2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5816" y="3769478"/>
            <a:ext cx="2344235" cy="77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903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3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602161"/>
            <a:ext cx="4696679" cy="312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PRODUCTOR DE CRIA </a:t>
            </a:r>
          </a:p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PRODUCTOR DE INVERNADA/FEED LOT</a:t>
            </a:r>
          </a:p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PRODUCTORES DE CABAÑA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82486" y="4602161"/>
            <a:ext cx="4696679" cy="108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REMATES  FERIAS</a:t>
            </a:r>
          </a:p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FRIGORIFICOS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91321" y="4602161"/>
            <a:ext cx="4696679" cy="212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51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CARNICERÍAS</a:t>
            </a:r>
          </a:p>
          <a:p>
            <a:pPr marL="626251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SUPERMERCADOS</a:t>
            </a:r>
          </a:p>
          <a:p>
            <a:pPr marL="626251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EXPORTACIÓN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00000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5" t="-3224" b="-38812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9171520" y="2873520"/>
            <a:ext cx="9116480" cy="1221264"/>
          </a:xfrm>
          <a:custGeom>
            <a:avLst/>
            <a:gdLst/>
            <a:ahLst/>
            <a:cxnLst/>
            <a:rect l="l" t="t" r="r" b="b"/>
            <a:pathLst>
              <a:path w="9116480" h="1221264">
                <a:moveTo>
                  <a:pt x="0" y="0"/>
                </a:moveTo>
                <a:lnTo>
                  <a:pt x="9116480" y="0"/>
                </a:lnTo>
                <a:lnTo>
                  <a:pt x="911648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1028700" y="942975"/>
            <a:ext cx="7091381" cy="331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1 - PRODUCTOR</a:t>
            </a:r>
          </a:p>
          <a:p>
            <a:pPr algn="l">
              <a:lnSpc>
                <a:spcPts val="8000"/>
              </a:lnSpc>
            </a:pPr>
            <a:endParaRPr lang="en-US" sz="8000" b="1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30754" y="198482"/>
            <a:ext cx="10198013" cy="1188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6"/>
              </a:lnSpc>
              <a:spcBef>
                <a:spcPct val="0"/>
              </a:spcBef>
            </a:pPr>
            <a:r>
              <a:rPr lang="en-US" sz="2856" b="1" u="none" strike="noStrike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INSCRIPCIONES Y DECLARACIONES JURADAS A PRESENTAR</a:t>
            </a:r>
          </a:p>
          <a:p>
            <a:pPr marL="0" lvl="0" indent="0" algn="ctr">
              <a:lnSpc>
                <a:spcPts val="2856"/>
              </a:lnSpc>
              <a:spcBef>
                <a:spcPct val="0"/>
              </a:spcBef>
            </a:pPr>
            <a:endParaRPr lang="en-US" sz="2856" b="1" u="none" strike="noStrike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90408" y="1564308"/>
            <a:ext cx="8477814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ARCA: MONOTRIBUTISTA O RESPONSABLE INSCRIPTO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90408" y="4256385"/>
            <a:ext cx="6092428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BOLETO DE MARCA Y/O SEÑALES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90408" y="5654893"/>
            <a:ext cx="8340328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SE.NA.S.A.: RENSPA GANADERO Y/O AGRÍCOLA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699" b="1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390408" y="7175221"/>
            <a:ext cx="4938832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R.U.P.P.: DDJJ EN: MAY, NOV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699" b="1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97927"/>
            <a:chOff x="0" y="0"/>
            <a:chExt cx="4816593" cy="9212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21265"/>
            </a:xfrm>
            <a:custGeom>
              <a:avLst/>
              <a:gdLst/>
              <a:ahLst/>
              <a:cxnLst/>
              <a:rect l="l" t="t" r="r" b="b"/>
              <a:pathLst>
                <a:path w="4816592" h="921265">
                  <a:moveTo>
                    <a:pt x="0" y="0"/>
                  </a:moveTo>
                  <a:lnTo>
                    <a:pt x="4816592" y="0"/>
                  </a:lnTo>
                  <a:lnTo>
                    <a:pt x="4816592" y="921265"/>
                  </a:lnTo>
                  <a:lnTo>
                    <a:pt x="0" y="921265"/>
                  </a:lnTo>
                  <a:close/>
                </a:path>
              </a:pathLst>
            </a:custGeom>
            <a:solidFill>
              <a:srgbClr val="CD4738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59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27349" y="3978623"/>
            <a:ext cx="5763647" cy="6008258"/>
          </a:xfrm>
          <a:custGeom>
            <a:avLst/>
            <a:gdLst/>
            <a:ahLst/>
            <a:cxnLst/>
            <a:rect l="l" t="t" r="r" b="b"/>
            <a:pathLst>
              <a:path w="5763647" h="6008258">
                <a:moveTo>
                  <a:pt x="0" y="0"/>
                </a:moveTo>
                <a:lnTo>
                  <a:pt x="5763647" y="0"/>
                </a:lnTo>
                <a:lnTo>
                  <a:pt x="5763647" y="6008258"/>
                </a:lnTo>
                <a:lnTo>
                  <a:pt x="0" y="6008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1028700" y="230217"/>
            <a:ext cx="16230600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¿QUE ES EL RENSPA?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141566"/>
            <a:ext cx="16987771" cy="1356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ES EL REGISTRO NACIONAL SANITARIO DE PRODUCTORES AGROPECUARIOS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671" y="4371277"/>
            <a:ext cx="8322215" cy="488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2427" lvl="1" indent="-331214" algn="l">
              <a:lnSpc>
                <a:spcPts val="4295"/>
              </a:lnSpc>
              <a:buFont typeface="Arial"/>
              <a:buChar char="•"/>
            </a:pPr>
            <a:r>
              <a:rPr lang="en-US" sz="3068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EN ESTE REGISTRO, SE ASOCIA AL PRODUCTOR AGROPECUARIO CON LA UNIDAD PRODUCTIVA / PREDIO EN DONDE SE REALIZA SU ACTIVIDAD.</a:t>
            </a:r>
          </a:p>
          <a:p>
            <a:pPr algn="l">
              <a:lnSpc>
                <a:spcPts val="4295"/>
              </a:lnSpc>
            </a:pPr>
            <a:endParaRPr lang="en-US" sz="3068" b="1">
              <a:solidFill>
                <a:srgbClr val="000000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662427" lvl="1" indent="-331214" algn="l">
              <a:lnSpc>
                <a:spcPts val="4295"/>
              </a:lnSpc>
              <a:buFont typeface="Arial"/>
              <a:buChar char="•"/>
            </a:pPr>
            <a:r>
              <a:rPr lang="en-US" sz="3068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ADEMAS RELACIONA LOS DATOS DEL ESTABLECIMIENTO, DEL PRODUCTOR Y DE LA ACTIVIDAD QUE ALLI REALIZA.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923" r="-3616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0" y="2885346"/>
            <a:ext cx="9144000" cy="3223260"/>
          </a:xfrm>
          <a:custGeom>
            <a:avLst/>
            <a:gdLst/>
            <a:ahLst/>
            <a:cxnLst/>
            <a:rect l="l" t="t" r="r" b="b"/>
            <a:pathLst>
              <a:path w="9144000" h="3223260">
                <a:moveTo>
                  <a:pt x="0" y="0"/>
                </a:moveTo>
                <a:lnTo>
                  <a:pt x="9144000" y="0"/>
                </a:lnTo>
                <a:lnTo>
                  <a:pt x="9144000" y="3223260"/>
                </a:lnTo>
                <a:lnTo>
                  <a:pt x="0" y="3223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639688" y="6459419"/>
            <a:ext cx="5460448" cy="3466029"/>
          </a:xfrm>
          <a:custGeom>
            <a:avLst/>
            <a:gdLst/>
            <a:ahLst/>
            <a:cxnLst/>
            <a:rect l="l" t="t" r="r" b="b"/>
            <a:pathLst>
              <a:path w="5460448" h="3466029">
                <a:moveTo>
                  <a:pt x="0" y="0"/>
                </a:moveTo>
                <a:lnTo>
                  <a:pt x="5460449" y="0"/>
                </a:lnTo>
                <a:lnTo>
                  <a:pt x="5460449" y="3466030"/>
                </a:lnTo>
                <a:lnTo>
                  <a:pt x="0" y="3466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1028700" y="942975"/>
            <a:ext cx="7220698" cy="129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CUIG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198229"/>
            <a:ext cx="9144000" cy="862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704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CLAVE ÚNICA DE IDENTIFICACIÓN GANADERA (CUIG) - RENSPA</a:t>
            </a:r>
          </a:p>
          <a:p>
            <a:pPr algn="l">
              <a:lnSpc>
                <a:spcPts val="3786"/>
              </a:lnSpc>
              <a:spcBef>
                <a:spcPct val="0"/>
              </a:spcBef>
            </a:pPr>
            <a:endParaRPr lang="en-US" sz="2704" b="1">
              <a:solidFill>
                <a:srgbClr val="000000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3786"/>
              </a:lnSpc>
              <a:spcBef>
                <a:spcPct val="0"/>
              </a:spcBef>
            </a:pPr>
            <a:r>
              <a:rPr lang="en-US" sz="2704">
                <a:solidFill>
                  <a:srgbClr val="000000"/>
                </a:solidFill>
                <a:latin typeface="Amazing Slab"/>
                <a:ea typeface="Amazing Slab"/>
                <a:cs typeface="Amazing Slab"/>
                <a:sym typeface="Amazing Slab"/>
              </a:rPr>
              <a:t>LA CLAVE ÚNICA DE IDENTIFICACIÓN GANADERA (CUIG) ES UN NUEVO CÓDIGO IDENTIFICADOR CREADO POR EL REGISTRO NACIONAL SANITARIO DE PRODUCTORES</a:t>
            </a:r>
          </a:p>
          <a:p>
            <a:pPr algn="l">
              <a:lnSpc>
                <a:spcPts val="3786"/>
              </a:lnSpc>
              <a:spcBef>
                <a:spcPct val="0"/>
              </a:spcBef>
            </a:pPr>
            <a:r>
              <a:rPr lang="en-US" sz="2704">
                <a:solidFill>
                  <a:srgbClr val="000000"/>
                </a:solidFill>
                <a:latin typeface="Amazing Slab"/>
                <a:ea typeface="Amazing Slab"/>
                <a:cs typeface="Amazing Slab"/>
                <a:sym typeface="Amazing Slab"/>
              </a:rPr>
              <a:t>AGROPECUARIOS (RENSPA) ESTE CÓDIGO PERMITIRÁ ASOCIAR AL PRODUCTOR AGROPECUARIO CON EL CAMPO DONDE REALIZA SU ACTIVIDAD.</a:t>
            </a:r>
          </a:p>
          <a:p>
            <a:pPr algn="l">
              <a:lnSpc>
                <a:spcPts val="3786"/>
              </a:lnSpc>
              <a:spcBef>
                <a:spcPct val="0"/>
              </a:spcBef>
            </a:pPr>
            <a:r>
              <a:rPr lang="en-US" sz="2704">
                <a:solidFill>
                  <a:srgbClr val="000000"/>
                </a:solidFill>
                <a:latin typeface="Amazing Slab"/>
                <a:ea typeface="Amazing Slab"/>
                <a:cs typeface="Amazing Slab"/>
                <a:sym typeface="Amazing Slab"/>
              </a:rPr>
              <a:t>PARA ELLO, ES NECESARIO REINSCRIBIRSE, YA QUE ESTE TRÁMITE ES OBLIGATORIO Y SERÁ EXIGIDO PARA REALIZAR CUALQUIER ACTIVIDAD PECUARIA EN EL PAIS. LA REINSCRIPCIÓN ES OBLIGATORIA A PARTIR DE NOVIEMBRE DE 2006 Y AL REINSCRIBIRSE EN EL RENSPA SE OTORGA EL NUEVO CÓDIGO CUIG.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1758" y="1635125"/>
            <a:ext cx="10058258" cy="3545536"/>
          </a:xfrm>
          <a:custGeom>
            <a:avLst/>
            <a:gdLst/>
            <a:ahLst/>
            <a:cxnLst/>
            <a:rect l="l" t="t" r="r" b="b"/>
            <a:pathLst>
              <a:path w="10058258" h="3545536">
                <a:moveTo>
                  <a:pt x="0" y="0"/>
                </a:moveTo>
                <a:lnTo>
                  <a:pt x="10058258" y="0"/>
                </a:lnTo>
                <a:lnTo>
                  <a:pt x="10058258" y="3545536"/>
                </a:lnTo>
                <a:lnTo>
                  <a:pt x="0" y="354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5363449" y="5677351"/>
            <a:ext cx="6154876" cy="3906818"/>
          </a:xfrm>
          <a:custGeom>
            <a:avLst/>
            <a:gdLst/>
            <a:ahLst/>
            <a:cxnLst/>
            <a:rect l="l" t="t" r="r" b="b"/>
            <a:pathLst>
              <a:path w="6154876" h="3906818">
                <a:moveTo>
                  <a:pt x="0" y="0"/>
                </a:moveTo>
                <a:lnTo>
                  <a:pt x="6154876" y="0"/>
                </a:lnTo>
                <a:lnTo>
                  <a:pt x="6154876" y="3906818"/>
                </a:lnTo>
                <a:lnTo>
                  <a:pt x="0" y="390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7048853" y="336550"/>
            <a:ext cx="2784067" cy="129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CUIG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97927"/>
            <a:ext cx="18288000" cy="6789073"/>
          </a:xfrm>
          <a:custGeom>
            <a:avLst/>
            <a:gdLst/>
            <a:ahLst/>
            <a:cxnLst/>
            <a:rect l="l" t="t" r="r" b="b"/>
            <a:pathLst>
              <a:path w="18288000" h="6789073">
                <a:moveTo>
                  <a:pt x="0" y="0"/>
                </a:moveTo>
                <a:lnTo>
                  <a:pt x="18288000" y="0"/>
                </a:lnTo>
                <a:lnTo>
                  <a:pt x="18288000" y="6789073"/>
                </a:lnTo>
                <a:lnTo>
                  <a:pt x="0" y="6789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759" b="-25822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/>
          <p:cNvGrpSpPr/>
          <p:nvPr/>
        </p:nvGrpSpPr>
        <p:grpSpPr>
          <a:xfrm>
            <a:off x="1028700" y="4446168"/>
            <a:ext cx="5143903" cy="2241860"/>
            <a:chOff x="0" y="0"/>
            <a:chExt cx="1354773" cy="5904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049" y="4446168"/>
            <a:ext cx="5143903" cy="2241860"/>
            <a:chOff x="0" y="0"/>
            <a:chExt cx="1354773" cy="5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2049" y="7096899"/>
            <a:ext cx="5143903" cy="2241860"/>
            <a:chOff x="0" y="0"/>
            <a:chExt cx="1354773" cy="5904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15397" y="4446168"/>
            <a:ext cx="5143903" cy="2241860"/>
            <a:chOff x="0" y="0"/>
            <a:chExt cx="1354773" cy="5904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4929" y="44686"/>
            <a:ext cx="14698179" cy="274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42"/>
              </a:lnSpc>
            </a:pPr>
            <a:r>
              <a:rPr lang="en-US" sz="7244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DOCUMENTOS DE TRÁNSITO GANADERO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3629" y="5182605"/>
            <a:ext cx="451404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CARAVANAS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86279" y="4911143"/>
            <a:ext cx="4515442" cy="115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PLANILLA DE MOVIMIENTOS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29628" y="4911143"/>
            <a:ext cx="4515442" cy="115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ACTAS DE VACUNACION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86279" y="7833337"/>
            <a:ext cx="451544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FFFFFF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2762542" y="156092"/>
            <a:ext cx="12762915" cy="9974816"/>
          </a:xfrm>
          <a:custGeom>
            <a:avLst/>
            <a:gdLst/>
            <a:ahLst/>
            <a:cxnLst/>
            <a:rect l="l" t="t" r="r" b="b"/>
            <a:pathLst>
              <a:path w="12762915" h="9974816">
                <a:moveTo>
                  <a:pt x="0" y="0"/>
                </a:moveTo>
                <a:lnTo>
                  <a:pt x="12762916" y="0"/>
                </a:lnTo>
                <a:lnTo>
                  <a:pt x="12762916" y="9974816"/>
                </a:lnTo>
                <a:lnTo>
                  <a:pt x="0" y="9974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3309129" y="0"/>
            <a:ext cx="11669743" cy="10287000"/>
          </a:xfrm>
          <a:custGeom>
            <a:avLst/>
            <a:gdLst/>
            <a:ahLst/>
            <a:cxnLst/>
            <a:rect l="l" t="t" r="r" b="b"/>
            <a:pathLst>
              <a:path w="11669743" h="10287000">
                <a:moveTo>
                  <a:pt x="0" y="0"/>
                </a:moveTo>
                <a:lnTo>
                  <a:pt x="11669742" y="0"/>
                </a:lnTo>
                <a:lnTo>
                  <a:pt x="116697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357</Words>
  <Application>Microsoft Office PowerPoint</Application>
  <PresentationFormat>Personalizado</PresentationFormat>
  <Paragraphs>86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Open Sans Bold</vt:lpstr>
      <vt:lpstr>Calibri</vt:lpstr>
      <vt:lpstr>Amazing Slab</vt:lpstr>
      <vt:lpstr>Amazing Slab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Inversores Ganadería Retro Simple Rojo Negro</dc:title>
  <cp:lastModifiedBy>gino fabbro</cp:lastModifiedBy>
  <cp:revision>3</cp:revision>
  <dcterms:created xsi:type="dcterms:W3CDTF">2006-08-16T00:00:00Z</dcterms:created>
  <dcterms:modified xsi:type="dcterms:W3CDTF">2025-03-21T19:43:32Z</dcterms:modified>
  <dc:identifier>DAGiOK2onyg</dc:identifier>
</cp:coreProperties>
</file>