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56" r:id="rId2"/>
    <p:sldId id="257" r:id="rId3"/>
    <p:sldId id="260" r:id="rId4"/>
    <p:sldId id="258" r:id="rId5"/>
    <p:sldId id="261" r:id="rId6"/>
    <p:sldId id="297" r:id="rId7"/>
    <p:sldId id="298" r:id="rId8"/>
    <p:sldId id="299" r:id="rId9"/>
    <p:sldId id="303" r:id="rId10"/>
    <p:sldId id="304" r:id="rId11"/>
    <p:sldId id="301" r:id="rId12"/>
    <p:sldId id="305" r:id="rId13"/>
    <p:sldId id="306" r:id="rId14"/>
    <p:sldId id="307" r:id="rId15"/>
    <p:sldId id="308" r:id="rId16"/>
    <p:sldId id="309" r:id="rId17"/>
    <p:sldId id="310" r:id="rId18"/>
    <p:sldId id="311" r:id="rId19"/>
    <p:sldId id="312" r:id="rId20"/>
    <p:sldId id="313" r:id="rId21"/>
    <p:sldId id="288"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40" autoAdjust="0"/>
    <p:restoredTop sz="94660"/>
  </p:normalViewPr>
  <p:slideViewPr>
    <p:cSldViewPr snapToGrid="0">
      <p:cViewPr varScale="1">
        <p:scale>
          <a:sx n="73" d="100"/>
          <a:sy n="73" d="100"/>
        </p:scale>
        <p:origin x="53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35797E8-97C6-46F8-B34E-A8BCF847E56F}" type="datetimeFigureOut">
              <a:rPr lang="en-US" smtClean="0"/>
              <a:t>4/13/2023</a:t>
            </a:fld>
            <a:endParaRPr lang="en-U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A0728C2-FA8F-4766-AA86-F4CED928DDC7}" type="slidenum">
              <a:rPr lang="en-US" smtClean="0"/>
              <a:t>‹Nº›</a:t>
            </a:fld>
            <a:endParaRPr lang="en-US"/>
          </a:p>
        </p:txBody>
      </p:sp>
    </p:spTree>
    <p:extLst>
      <p:ext uri="{BB962C8B-B14F-4D97-AF65-F5344CB8AC3E}">
        <p14:creationId xmlns:p14="http://schemas.microsoft.com/office/powerpoint/2010/main" val="3361554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2103BD0-707D-4E0B-A67E-ABC3C3B52C3E}" type="slidenum">
              <a:rPr lang="es-ES" altLang="en-US"/>
              <a:pPr/>
              <a:t>5</a:t>
            </a:fld>
            <a:endParaRPr lang="es-ES" altLang="en-US"/>
          </a:p>
        </p:txBody>
      </p:sp>
      <p:sp>
        <p:nvSpPr>
          <p:cNvPr id="12290" name="Rectangle 2"/>
          <p:cNvSpPr>
            <a:spLocks noGrp="1" noRot="1" noChangeAspect="1" noChangeArrowheads="1" noTextEdit="1"/>
          </p:cNvSpPr>
          <p:nvPr>
            <p:ph type="sldImg"/>
          </p:nvPr>
        </p:nvSpPr>
        <p:spPr>
          <a:ln/>
        </p:spPr>
      </p:sp>
      <p:sp>
        <p:nvSpPr>
          <p:cNvPr id="12291" name="Rectangle 3"/>
          <p:cNvSpPr>
            <a:spLocks noGrp="1" noChangeArrowheads="1"/>
          </p:cNvSpPr>
          <p:nvPr>
            <p:ph type="body" idx="1"/>
          </p:nvPr>
        </p:nvSpPr>
        <p:spPr/>
        <p:txBody>
          <a:bodyPr/>
          <a:lstStyle/>
          <a:p>
            <a:r>
              <a:rPr lang="en-GB" altLang="en-US" b="1">
                <a:latin typeface="CG Omega" pitchFamily="34" charset="0"/>
              </a:rPr>
              <a:t>Some Informing Statements</a:t>
            </a:r>
          </a:p>
          <a:p>
            <a:endParaRPr lang="en-GB" altLang="en-US" b="1">
              <a:latin typeface="CG Omega" pitchFamily="34" charset="0"/>
            </a:endParaRPr>
          </a:p>
          <a:p>
            <a:r>
              <a:rPr lang="en-GB" altLang="en-US">
                <a:latin typeface="CG Omega" pitchFamily="34" charset="0"/>
              </a:rPr>
              <a:t>This lecture is informed by a number of thoughts and ideas:</a:t>
            </a:r>
          </a:p>
          <a:p>
            <a:endParaRPr lang="en-GB" altLang="en-US">
              <a:latin typeface="CG Omega" pitchFamily="34" charset="0"/>
            </a:endParaRPr>
          </a:p>
          <a:p>
            <a:r>
              <a:rPr lang="en-GB" altLang="en-US">
                <a:latin typeface="CG Omega" pitchFamily="34" charset="0"/>
              </a:rPr>
              <a:t>That’s one of them (SLIDE)…here are some others….</a:t>
            </a:r>
          </a:p>
          <a:p>
            <a:endParaRPr lang="en-GB" altLang="en-US">
              <a:latin typeface="CG Omega" pitchFamily="34" charset="0"/>
            </a:endParaRPr>
          </a:p>
          <a:p>
            <a:r>
              <a:rPr lang="en-GB" altLang="en-US">
                <a:latin typeface="CG Omega" pitchFamily="34" charset="0"/>
              </a:rPr>
              <a:t>1.  We like the idea of creativity but we don't really understand it.</a:t>
            </a:r>
          </a:p>
          <a:p>
            <a:endParaRPr lang="en-GB" altLang="en-US">
              <a:latin typeface="CG Omega" pitchFamily="34" charset="0"/>
            </a:endParaRPr>
          </a:p>
          <a:p>
            <a:r>
              <a:rPr lang="en-GB" altLang="en-US">
                <a:latin typeface="CG Omega" pitchFamily="34" charset="0"/>
              </a:rPr>
              <a:t>2. A lot of what we like to think is 'creative'…. isn't.</a:t>
            </a:r>
          </a:p>
          <a:p>
            <a:endParaRPr lang="en-GB" altLang="en-US">
              <a:latin typeface="CG Omega" pitchFamily="34" charset="0"/>
            </a:endParaRPr>
          </a:p>
          <a:p>
            <a:r>
              <a:rPr lang="en-GB" altLang="en-US">
                <a:latin typeface="CG Omega" pitchFamily="34" charset="0"/>
              </a:rPr>
              <a:t>3. Creativity isn't a form of white (or black) magic,  but is something real and tangible that we can understand and, through understanding it…we can enahnce our own creativity.</a:t>
            </a:r>
          </a:p>
        </p:txBody>
      </p:sp>
    </p:spTree>
    <p:extLst>
      <p:ext uri="{BB962C8B-B14F-4D97-AF65-F5344CB8AC3E}">
        <p14:creationId xmlns:p14="http://schemas.microsoft.com/office/powerpoint/2010/main" val="24562479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2103BD0-707D-4E0B-A67E-ABC3C3B52C3E}" type="slidenum">
              <a:rPr lang="es-ES" altLang="en-US"/>
              <a:pPr/>
              <a:t>14</a:t>
            </a:fld>
            <a:endParaRPr lang="es-ES" altLang="en-US"/>
          </a:p>
        </p:txBody>
      </p:sp>
      <p:sp>
        <p:nvSpPr>
          <p:cNvPr id="12290" name="Rectangle 2"/>
          <p:cNvSpPr>
            <a:spLocks noGrp="1" noRot="1" noChangeAspect="1" noChangeArrowheads="1" noTextEdit="1"/>
          </p:cNvSpPr>
          <p:nvPr>
            <p:ph type="sldImg"/>
          </p:nvPr>
        </p:nvSpPr>
        <p:spPr>
          <a:ln/>
        </p:spPr>
      </p:sp>
      <p:sp>
        <p:nvSpPr>
          <p:cNvPr id="12291" name="Rectangle 3"/>
          <p:cNvSpPr>
            <a:spLocks noGrp="1" noChangeArrowheads="1"/>
          </p:cNvSpPr>
          <p:nvPr>
            <p:ph type="body" idx="1"/>
          </p:nvPr>
        </p:nvSpPr>
        <p:spPr/>
        <p:txBody>
          <a:bodyPr/>
          <a:lstStyle/>
          <a:p>
            <a:r>
              <a:rPr lang="en-GB" altLang="en-US" b="1">
                <a:latin typeface="CG Omega" pitchFamily="34" charset="0"/>
              </a:rPr>
              <a:t>Some Informing Statements</a:t>
            </a:r>
          </a:p>
          <a:p>
            <a:endParaRPr lang="en-GB" altLang="en-US" b="1">
              <a:latin typeface="CG Omega" pitchFamily="34" charset="0"/>
            </a:endParaRPr>
          </a:p>
          <a:p>
            <a:r>
              <a:rPr lang="en-GB" altLang="en-US">
                <a:latin typeface="CG Omega" pitchFamily="34" charset="0"/>
              </a:rPr>
              <a:t>This lecture is informed by a number of thoughts and ideas:</a:t>
            </a:r>
          </a:p>
          <a:p>
            <a:endParaRPr lang="en-GB" altLang="en-US">
              <a:latin typeface="CG Omega" pitchFamily="34" charset="0"/>
            </a:endParaRPr>
          </a:p>
          <a:p>
            <a:r>
              <a:rPr lang="en-GB" altLang="en-US">
                <a:latin typeface="CG Omega" pitchFamily="34" charset="0"/>
              </a:rPr>
              <a:t>That’s one of them (SLIDE)…here are some others….</a:t>
            </a:r>
          </a:p>
          <a:p>
            <a:endParaRPr lang="en-GB" altLang="en-US">
              <a:latin typeface="CG Omega" pitchFamily="34" charset="0"/>
            </a:endParaRPr>
          </a:p>
          <a:p>
            <a:r>
              <a:rPr lang="en-GB" altLang="en-US">
                <a:latin typeface="CG Omega" pitchFamily="34" charset="0"/>
              </a:rPr>
              <a:t>1.  We like the idea of creativity but we don't really understand it.</a:t>
            </a:r>
          </a:p>
          <a:p>
            <a:endParaRPr lang="en-GB" altLang="en-US">
              <a:latin typeface="CG Omega" pitchFamily="34" charset="0"/>
            </a:endParaRPr>
          </a:p>
          <a:p>
            <a:r>
              <a:rPr lang="en-GB" altLang="en-US">
                <a:latin typeface="CG Omega" pitchFamily="34" charset="0"/>
              </a:rPr>
              <a:t>2. A lot of what we like to think is 'creative'…. isn't.</a:t>
            </a:r>
          </a:p>
          <a:p>
            <a:endParaRPr lang="en-GB" altLang="en-US">
              <a:latin typeface="CG Omega" pitchFamily="34" charset="0"/>
            </a:endParaRPr>
          </a:p>
          <a:p>
            <a:r>
              <a:rPr lang="en-GB" altLang="en-US">
                <a:latin typeface="CG Omega" pitchFamily="34" charset="0"/>
              </a:rPr>
              <a:t>3. Creativity isn't a form of white (or black) magic,  but is something real and tangible that we can understand and, through understanding it…we can enahnce our own creativity.</a:t>
            </a:r>
          </a:p>
        </p:txBody>
      </p:sp>
    </p:spTree>
    <p:extLst>
      <p:ext uri="{BB962C8B-B14F-4D97-AF65-F5344CB8AC3E}">
        <p14:creationId xmlns:p14="http://schemas.microsoft.com/office/powerpoint/2010/main" val="38809759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2103BD0-707D-4E0B-A67E-ABC3C3B52C3E}" type="slidenum">
              <a:rPr lang="es-ES" altLang="en-US"/>
              <a:pPr/>
              <a:t>15</a:t>
            </a:fld>
            <a:endParaRPr lang="es-ES" altLang="en-US"/>
          </a:p>
        </p:txBody>
      </p:sp>
      <p:sp>
        <p:nvSpPr>
          <p:cNvPr id="12290" name="Rectangle 2"/>
          <p:cNvSpPr>
            <a:spLocks noGrp="1" noRot="1" noChangeAspect="1" noChangeArrowheads="1" noTextEdit="1"/>
          </p:cNvSpPr>
          <p:nvPr>
            <p:ph type="sldImg"/>
          </p:nvPr>
        </p:nvSpPr>
        <p:spPr>
          <a:ln/>
        </p:spPr>
      </p:sp>
      <p:sp>
        <p:nvSpPr>
          <p:cNvPr id="12291" name="Rectangle 3"/>
          <p:cNvSpPr>
            <a:spLocks noGrp="1" noChangeArrowheads="1"/>
          </p:cNvSpPr>
          <p:nvPr>
            <p:ph type="body" idx="1"/>
          </p:nvPr>
        </p:nvSpPr>
        <p:spPr/>
        <p:txBody>
          <a:bodyPr/>
          <a:lstStyle/>
          <a:p>
            <a:r>
              <a:rPr lang="en-GB" altLang="en-US" b="1">
                <a:latin typeface="CG Omega" pitchFamily="34" charset="0"/>
              </a:rPr>
              <a:t>Some Informing Statements</a:t>
            </a:r>
          </a:p>
          <a:p>
            <a:endParaRPr lang="en-GB" altLang="en-US" b="1">
              <a:latin typeface="CG Omega" pitchFamily="34" charset="0"/>
            </a:endParaRPr>
          </a:p>
          <a:p>
            <a:r>
              <a:rPr lang="en-GB" altLang="en-US">
                <a:latin typeface="CG Omega" pitchFamily="34" charset="0"/>
              </a:rPr>
              <a:t>This lecture is informed by a number of thoughts and ideas:</a:t>
            </a:r>
          </a:p>
          <a:p>
            <a:endParaRPr lang="en-GB" altLang="en-US">
              <a:latin typeface="CG Omega" pitchFamily="34" charset="0"/>
            </a:endParaRPr>
          </a:p>
          <a:p>
            <a:r>
              <a:rPr lang="en-GB" altLang="en-US">
                <a:latin typeface="CG Omega" pitchFamily="34" charset="0"/>
              </a:rPr>
              <a:t>That’s one of them (SLIDE)…here are some others….</a:t>
            </a:r>
          </a:p>
          <a:p>
            <a:endParaRPr lang="en-GB" altLang="en-US">
              <a:latin typeface="CG Omega" pitchFamily="34" charset="0"/>
            </a:endParaRPr>
          </a:p>
          <a:p>
            <a:r>
              <a:rPr lang="en-GB" altLang="en-US">
                <a:latin typeface="CG Omega" pitchFamily="34" charset="0"/>
              </a:rPr>
              <a:t>1.  We like the idea of creativity but we don't really understand it.</a:t>
            </a:r>
          </a:p>
          <a:p>
            <a:endParaRPr lang="en-GB" altLang="en-US">
              <a:latin typeface="CG Omega" pitchFamily="34" charset="0"/>
            </a:endParaRPr>
          </a:p>
          <a:p>
            <a:r>
              <a:rPr lang="en-GB" altLang="en-US">
                <a:latin typeface="CG Omega" pitchFamily="34" charset="0"/>
              </a:rPr>
              <a:t>2. A lot of what we like to think is 'creative'…. isn't.</a:t>
            </a:r>
          </a:p>
          <a:p>
            <a:endParaRPr lang="en-GB" altLang="en-US">
              <a:latin typeface="CG Omega" pitchFamily="34" charset="0"/>
            </a:endParaRPr>
          </a:p>
          <a:p>
            <a:r>
              <a:rPr lang="en-GB" altLang="en-US">
                <a:latin typeface="CG Omega" pitchFamily="34" charset="0"/>
              </a:rPr>
              <a:t>3. Creativity isn't a form of white (or black) magic,  but is something real and tangible that we can understand and, through understanding it…we can enahnce our own creativity.</a:t>
            </a:r>
          </a:p>
        </p:txBody>
      </p:sp>
    </p:spTree>
    <p:extLst>
      <p:ext uri="{BB962C8B-B14F-4D97-AF65-F5344CB8AC3E}">
        <p14:creationId xmlns:p14="http://schemas.microsoft.com/office/powerpoint/2010/main" val="30367457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2103BD0-707D-4E0B-A67E-ABC3C3B52C3E}" type="slidenum">
              <a:rPr lang="es-ES" altLang="en-US"/>
              <a:pPr/>
              <a:t>16</a:t>
            </a:fld>
            <a:endParaRPr lang="es-ES" altLang="en-US"/>
          </a:p>
        </p:txBody>
      </p:sp>
      <p:sp>
        <p:nvSpPr>
          <p:cNvPr id="12290" name="Rectangle 2"/>
          <p:cNvSpPr>
            <a:spLocks noGrp="1" noRot="1" noChangeAspect="1" noChangeArrowheads="1" noTextEdit="1"/>
          </p:cNvSpPr>
          <p:nvPr>
            <p:ph type="sldImg"/>
          </p:nvPr>
        </p:nvSpPr>
        <p:spPr>
          <a:ln/>
        </p:spPr>
      </p:sp>
      <p:sp>
        <p:nvSpPr>
          <p:cNvPr id="12291" name="Rectangle 3"/>
          <p:cNvSpPr>
            <a:spLocks noGrp="1" noChangeArrowheads="1"/>
          </p:cNvSpPr>
          <p:nvPr>
            <p:ph type="body" idx="1"/>
          </p:nvPr>
        </p:nvSpPr>
        <p:spPr/>
        <p:txBody>
          <a:bodyPr/>
          <a:lstStyle/>
          <a:p>
            <a:r>
              <a:rPr lang="en-GB" altLang="en-US" b="1">
                <a:latin typeface="CG Omega" pitchFamily="34" charset="0"/>
              </a:rPr>
              <a:t>Some Informing Statements</a:t>
            </a:r>
          </a:p>
          <a:p>
            <a:endParaRPr lang="en-GB" altLang="en-US" b="1">
              <a:latin typeface="CG Omega" pitchFamily="34" charset="0"/>
            </a:endParaRPr>
          </a:p>
          <a:p>
            <a:r>
              <a:rPr lang="en-GB" altLang="en-US">
                <a:latin typeface="CG Omega" pitchFamily="34" charset="0"/>
              </a:rPr>
              <a:t>This lecture is informed by a number of thoughts and ideas:</a:t>
            </a:r>
          </a:p>
          <a:p>
            <a:endParaRPr lang="en-GB" altLang="en-US">
              <a:latin typeface="CG Omega" pitchFamily="34" charset="0"/>
            </a:endParaRPr>
          </a:p>
          <a:p>
            <a:r>
              <a:rPr lang="en-GB" altLang="en-US">
                <a:latin typeface="CG Omega" pitchFamily="34" charset="0"/>
              </a:rPr>
              <a:t>That’s one of them (SLIDE)…here are some others….</a:t>
            </a:r>
          </a:p>
          <a:p>
            <a:endParaRPr lang="en-GB" altLang="en-US">
              <a:latin typeface="CG Omega" pitchFamily="34" charset="0"/>
            </a:endParaRPr>
          </a:p>
          <a:p>
            <a:r>
              <a:rPr lang="en-GB" altLang="en-US">
                <a:latin typeface="CG Omega" pitchFamily="34" charset="0"/>
              </a:rPr>
              <a:t>1.  We like the idea of creativity but we don't really understand it.</a:t>
            </a:r>
          </a:p>
          <a:p>
            <a:endParaRPr lang="en-GB" altLang="en-US">
              <a:latin typeface="CG Omega" pitchFamily="34" charset="0"/>
            </a:endParaRPr>
          </a:p>
          <a:p>
            <a:r>
              <a:rPr lang="en-GB" altLang="en-US">
                <a:latin typeface="CG Omega" pitchFamily="34" charset="0"/>
              </a:rPr>
              <a:t>2. A lot of what we like to think is 'creative'…. isn't.</a:t>
            </a:r>
          </a:p>
          <a:p>
            <a:endParaRPr lang="en-GB" altLang="en-US">
              <a:latin typeface="CG Omega" pitchFamily="34" charset="0"/>
            </a:endParaRPr>
          </a:p>
          <a:p>
            <a:r>
              <a:rPr lang="en-GB" altLang="en-US">
                <a:latin typeface="CG Omega" pitchFamily="34" charset="0"/>
              </a:rPr>
              <a:t>3. Creativity isn't a form of white (or black) magic,  but is something real and tangible that we can understand and, through understanding it…we can enahnce our own creativity.</a:t>
            </a:r>
          </a:p>
        </p:txBody>
      </p:sp>
    </p:spTree>
    <p:extLst>
      <p:ext uri="{BB962C8B-B14F-4D97-AF65-F5344CB8AC3E}">
        <p14:creationId xmlns:p14="http://schemas.microsoft.com/office/powerpoint/2010/main" val="24423866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2103BD0-707D-4E0B-A67E-ABC3C3B52C3E}" type="slidenum">
              <a:rPr lang="es-ES" altLang="en-US"/>
              <a:pPr/>
              <a:t>17</a:t>
            </a:fld>
            <a:endParaRPr lang="es-ES" altLang="en-US"/>
          </a:p>
        </p:txBody>
      </p:sp>
      <p:sp>
        <p:nvSpPr>
          <p:cNvPr id="12290" name="Rectangle 2"/>
          <p:cNvSpPr>
            <a:spLocks noGrp="1" noRot="1" noChangeAspect="1" noChangeArrowheads="1" noTextEdit="1"/>
          </p:cNvSpPr>
          <p:nvPr>
            <p:ph type="sldImg"/>
          </p:nvPr>
        </p:nvSpPr>
        <p:spPr>
          <a:ln/>
        </p:spPr>
      </p:sp>
      <p:sp>
        <p:nvSpPr>
          <p:cNvPr id="12291" name="Rectangle 3"/>
          <p:cNvSpPr>
            <a:spLocks noGrp="1" noChangeArrowheads="1"/>
          </p:cNvSpPr>
          <p:nvPr>
            <p:ph type="body" idx="1"/>
          </p:nvPr>
        </p:nvSpPr>
        <p:spPr/>
        <p:txBody>
          <a:bodyPr/>
          <a:lstStyle/>
          <a:p>
            <a:r>
              <a:rPr lang="en-GB" altLang="en-US" b="1">
                <a:latin typeface="CG Omega" pitchFamily="34" charset="0"/>
              </a:rPr>
              <a:t>Some Informing Statements</a:t>
            </a:r>
          </a:p>
          <a:p>
            <a:endParaRPr lang="en-GB" altLang="en-US" b="1">
              <a:latin typeface="CG Omega" pitchFamily="34" charset="0"/>
            </a:endParaRPr>
          </a:p>
          <a:p>
            <a:r>
              <a:rPr lang="en-GB" altLang="en-US">
                <a:latin typeface="CG Omega" pitchFamily="34" charset="0"/>
              </a:rPr>
              <a:t>This lecture is informed by a number of thoughts and ideas:</a:t>
            </a:r>
          </a:p>
          <a:p>
            <a:endParaRPr lang="en-GB" altLang="en-US">
              <a:latin typeface="CG Omega" pitchFamily="34" charset="0"/>
            </a:endParaRPr>
          </a:p>
          <a:p>
            <a:r>
              <a:rPr lang="en-GB" altLang="en-US">
                <a:latin typeface="CG Omega" pitchFamily="34" charset="0"/>
              </a:rPr>
              <a:t>That’s one of them (SLIDE)…here are some others….</a:t>
            </a:r>
          </a:p>
          <a:p>
            <a:endParaRPr lang="en-GB" altLang="en-US">
              <a:latin typeface="CG Omega" pitchFamily="34" charset="0"/>
            </a:endParaRPr>
          </a:p>
          <a:p>
            <a:r>
              <a:rPr lang="en-GB" altLang="en-US">
                <a:latin typeface="CG Omega" pitchFamily="34" charset="0"/>
              </a:rPr>
              <a:t>1.  We like the idea of creativity but we don't really understand it.</a:t>
            </a:r>
          </a:p>
          <a:p>
            <a:endParaRPr lang="en-GB" altLang="en-US">
              <a:latin typeface="CG Omega" pitchFamily="34" charset="0"/>
            </a:endParaRPr>
          </a:p>
          <a:p>
            <a:r>
              <a:rPr lang="en-GB" altLang="en-US">
                <a:latin typeface="CG Omega" pitchFamily="34" charset="0"/>
              </a:rPr>
              <a:t>2. A lot of what we like to think is 'creative'…. isn't.</a:t>
            </a:r>
          </a:p>
          <a:p>
            <a:endParaRPr lang="en-GB" altLang="en-US">
              <a:latin typeface="CG Omega" pitchFamily="34" charset="0"/>
            </a:endParaRPr>
          </a:p>
          <a:p>
            <a:r>
              <a:rPr lang="en-GB" altLang="en-US">
                <a:latin typeface="CG Omega" pitchFamily="34" charset="0"/>
              </a:rPr>
              <a:t>3. Creativity isn't a form of white (or black) magic,  but is something real and tangible that we can understand and, through understanding it…we can enahnce our own creativity.</a:t>
            </a:r>
          </a:p>
        </p:txBody>
      </p:sp>
    </p:spTree>
    <p:extLst>
      <p:ext uri="{BB962C8B-B14F-4D97-AF65-F5344CB8AC3E}">
        <p14:creationId xmlns:p14="http://schemas.microsoft.com/office/powerpoint/2010/main" val="9546509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2103BD0-707D-4E0B-A67E-ABC3C3B52C3E}" type="slidenum">
              <a:rPr lang="es-ES" altLang="en-US"/>
              <a:pPr/>
              <a:t>18</a:t>
            </a:fld>
            <a:endParaRPr lang="es-ES" altLang="en-US"/>
          </a:p>
        </p:txBody>
      </p:sp>
      <p:sp>
        <p:nvSpPr>
          <p:cNvPr id="12290" name="Rectangle 2"/>
          <p:cNvSpPr>
            <a:spLocks noGrp="1" noRot="1" noChangeAspect="1" noChangeArrowheads="1" noTextEdit="1"/>
          </p:cNvSpPr>
          <p:nvPr>
            <p:ph type="sldImg"/>
          </p:nvPr>
        </p:nvSpPr>
        <p:spPr>
          <a:ln/>
        </p:spPr>
      </p:sp>
      <p:sp>
        <p:nvSpPr>
          <p:cNvPr id="12291" name="Rectangle 3"/>
          <p:cNvSpPr>
            <a:spLocks noGrp="1" noChangeArrowheads="1"/>
          </p:cNvSpPr>
          <p:nvPr>
            <p:ph type="body" idx="1"/>
          </p:nvPr>
        </p:nvSpPr>
        <p:spPr/>
        <p:txBody>
          <a:bodyPr/>
          <a:lstStyle/>
          <a:p>
            <a:r>
              <a:rPr lang="en-GB" altLang="en-US" b="1">
                <a:latin typeface="CG Omega" pitchFamily="34" charset="0"/>
              </a:rPr>
              <a:t>Some Informing Statements</a:t>
            </a:r>
          </a:p>
          <a:p>
            <a:endParaRPr lang="en-GB" altLang="en-US" b="1">
              <a:latin typeface="CG Omega" pitchFamily="34" charset="0"/>
            </a:endParaRPr>
          </a:p>
          <a:p>
            <a:r>
              <a:rPr lang="en-GB" altLang="en-US">
                <a:latin typeface="CG Omega" pitchFamily="34" charset="0"/>
              </a:rPr>
              <a:t>This lecture is informed by a number of thoughts and ideas:</a:t>
            </a:r>
          </a:p>
          <a:p>
            <a:endParaRPr lang="en-GB" altLang="en-US">
              <a:latin typeface="CG Omega" pitchFamily="34" charset="0"/>
            </a:endParaRPr>
          </a:p>
          <a:p>
            <a:r>
              <a:rPr lang="en-GB" altLang="en-US">
                <a:latin typeface="CG Omega" pitchFamily="34" charset="0"/>
              </a:rPr>
              <a:t>That’s one of them (SLIDE)…here are some others….</a:t>
            </a:r>
          </a:p>
          <a:p>
            <a:endParaRPr lang="en-GB" altLang="en-US">
              <a:latin typeface="CG Omega" pitchFamily="34" charset="0"/>
            </a:endParaRPr>
          </a:p>
          <a:p>
            <a:r>
              <a:rPr lang="en-GB" altLang="en-US">
                <a:latin typeface="CG Omega" pitchFamily="34" charset="0"/>
              </a:rPr>
              <a:t>1.  We like the idea of creativity but we don't really understand it.</a:t>
            </a:r>
          </a:p>
          <a:p>
            <a:endParaRPr lang="en-GB" altLang="en-US">
              <a:latin typeface="CG Omega" pitchFamily="34" charset="0"/>
            </a:endParaRPr>
          </a:p>
          <a:p>
            <a:r>
              <a:rPr lang="en-GB" altLang="en-US">
                <a:latin typeface="CG Omega" pitchFamily="34" charset="0"/>
              </a:rPr>
              <a:t>2. A lot of what we like to think is 'creative'…. isn't.</a:t>
            </a:r>
          </a:p>
          <a:p>
            <a:endParaRPr lang="en-GB" altLang="en-US">
              <a:latin typeface="CG Omega" pitchFamily="34" charset="0"/>
            </a:endParaRPr>
          </a:p>
          <a:p>
            <a:r>
              <a:rPr lang="en-GB" altLang="en-US">
                <a:latin typeface="CG Omega" pitchFamily="34" charset="0"/>
              </a:rPr>
              <a:t>3. Creativity isn't a form of white (or black) magic,  but is something real and tangible that we can understand and, through understanding it…we can enahnce our own creativity.</a:t>
            </a:r>
          </a:p>
        </p:txBody>
      </p:sp>
    </p:spTree>
    <p:extLst>
      <p:ext uri="{BB962C8B-B14F-4D97-AF65-F5344CB8AC3E}">
        <p14:creationId xmlns:p14="http://schemas.microsoft.com/office/powerpoint/2010/main" val="167335516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2103BD0-707D-4E0B-A67E-ABC3C3B52C3E}" type="slidenum">
              <a:rPr lang="es-ES" altLang="en-US"/>
              <a:pPr/>
              <a:t>19</a:t>
            </a:fld>
            <a:endParaRPr lang="es-ES" altLang="en-US"/>
          </a:p>
        </p:txBody>
      </p:sp>
      <p:sp>
        <p:nvSpPr>
          <p:cNvPr id="12290" name="Rectangle 2"/>
          <p:cNvSpPr>
            <a:spLocks noGrp="1" noRot="1" noChangeAspect="1" noChangeArrowheads="1" noTextEdit="1"/>
          </p:cNvSpPr>
          <p:nvPr>
            <p:ph type="sldImg"/>
          </p:nvPr>
        </p:nvSpPr>
        <p:spPr>
          <a:ln/>
        </p:spPr>
      </p:sp>
      <p:sp>
        <p:nvSpPr>
          <p:cNvPr id="12291" name="Rectangle 3"/>
          <p:cNvSpPr>
            <a:spLocks noGrp="1" noChangeArrowheads="1"/>
          </p:cNvSpPr>
          <p:nvPr>
            <p:ph type="body" idx="1"/>
          </p:nvPr>
        </p:nvSpPr>
        <p:spPr/>
        <p:txBody>
          <a:bodyPr/>
          <a:lstStyle/>
          <a:p>
            <a:r>
              <a:rPr lang="en-GB" altLang="en-US" b="1">
                <a:latin typeface="CG Omega" pitchFamily="34" charset="0"/>
              </a:rPr>
              <a:t>Some Informing Statements</a:t>
            </a:r>
          </a:p>
          <a:p>
            <a:endParaRPr lang="en-GB" altLang="en-US" b="1">
              <a:latin typeface="CG Omega" pitchFamily="34" charset="0"/>
            </a:endParaRPr>
          </a:p>
          <a:p>
            <a:r>
              <a:rPr lang="en-GB" altLang="en-US">
                <a:latin typeface="CG Omega" pitchFamily="34" charset="0"/>
              </a:rPr>
              <a:t>This lecture is informed by a number of thoughts and ideas:</a:t>
            </a:r>
          </a:p>
          <a:p>
            <a:endParaRPr lang="en-GB" altLang="en-US">
              <a:latin typeface="CG Omega" pitchFamily="34" charset="0"/>
            </a:endParaRPr>
          </a:p>
          <a:p>
            <a:r>
              <a:rPr lang="en-GB" altLang="en-US">
                <a:latin typeface="CG Omega" pitchFamily="34" charset="0"/>
              </a:rPr>
              <a:t>That’s one of them (SLIDE)…here are some others….</a:t>
            </a:r>
          </a:p>
          <a:p>
            <a:endParaRPr lang="en-GB" altLang="en-US">
              <a:latin typeface="CG Omega" pitchFamily="34" charset="0"/>
            </a:endParaRPr>
          </a:p>
          <a:p>
            <a:r>
              <a:rPr lang="en-GB" altLang="en-US">
                <a:latin typeface="CG Omega" pitchFamily="34" charset="0"/>
              </a:rPr>
              <a:t>1.  We like the idea of creativity but we don't really understand it.</a:t>
            </a:r>
          </a:p>
          <a:p>
            <a:endParaRPr lang="en-GB" altLang="en-US">
              <a:latin typeface="CG Omega" pitchFamily="34" charset="0"/>
            </a:endParaRPr>
          </a:p>
          <a:p>
            <a:r>
              <a:rPr lang="en-GB" altLang="en-US">
                <a:latin typeface="CG Omega" pitchFamily="34" charset="0"/>
              </a:rPr>
              <a:t>2. A lot of what we like to think is 'creative'…. isn't.</a:t>
            </a:r>
          </a:p>
          <a:p>
            <a:endParaRPr lang="en-GB" altLang="en-US">
              <a:latin typeface="CG Omega" pitchFamily="34" charset="0"/>
            </a:endParaRPr>
          </a:p>
          <a:p>
            <a:r>
              <a:rPr lang="en-GB" altLang="en-US">
                <a:latin typeface="CG Omega" pitchFamily="34" charset="0"/>
              </a:rPr>
              <a:t>3. Creativity isn't a form of white (or black) magic,  but is something real and tangible that we can understand and, through understanding it…we can enahnce our own creativity.</a:t>
            </a:r>
          </a:p>
        </p:txBody>
      </p:sp>
    </p:spTree>
    <p:extLst>
      <p:ext uri="{BB962C8B-B14F-4D97-AF65-F5344CB8AC3E}">
        <p14:creationId xmlns:p14="http://schemas.microsoft.com/office/powerpoint/2010/main" val="79325016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2103BD0-707D-4E0B-A67E-ABC3C3B52C3E}" type="slidenum">
              <a:rPr lang="es-ES" altLang="en-US"/>
              <a:pPr/>
              <a:t>20</a:t>
            </a:fld>
            <a:endParaRPr lang="es-ES" altLang="en-US"/>
          </a:p>
        </p:txBody>
      </p:sp>
      <p:sp>
        <p:nvSpPr>
          <p:cNvPr id="12290" name="Rectangle 2"/>
          <p:cNvSpPr>
            <a:spLocks noGrp="1" noRot="1" noChangeAspect="1" noChangeArrowheads="1" noTextEdit="1"/>
          </p:cNvSpPr>
          <p:nvPr>
            <p:ph type="sldImg"/>
          </p:nvPr>
        </p:nvSpPr>
        <p:spPr>
          <a:ln/>
        </p:spPr>
      </p:sp>
      <p:sp>
        <p:nvSpPr>
          <p:cNvPr id="12291" name="Rectangle 3"/>
          <p:cNvSpPr>
            <a:spLocks noGrp="1" noChangeArrowheads="1"/>
          </p:cNvSpPr>
          <p:nvPr>
            <p:ph type="body" idx="1"/>
          </p:nvPr>
        </p:nvSpPr>
        <p:spPr/>
        <p:txBody>
          <a:bodyPr/>
          <a:lstStyle/>
          <a:p>
            <a:r>
              <a:rPr lang="en-GB" altLang="en-US" b="1">
                <a:latin typeface="CG Omega" pitchFamily="34" charset="0"/>
              </a:rPr>
              <a:t>Some Informing Statements</a:t>
            </a:r>
          </a:p>
          <a:p>
            <a:endParaRPr lang="en-GB" altLang="en-US" b="1">
              <a:latin typeface="CG Omega" pitchFamily="34" charset="0"/>
            </a:endParaRPr>
          </a:p>
          <a:p>
            <a:r>
              <a:rPr lang="en-GB" altLang="en-US">
                <a:latin typeface="CG Omega" pitchFamily="34" charset="0"/>
              </a:rPr>
              <a:t>This lecture is informed by a number of thoughts and ideas:</a:t>
            </a:r>
          </a:p>
          <a:p>
            <a:endParaRPr lang="en-GB" altLang="en-US">
              <a:latin typeface="CG Omega" pitchFamily="34" charset="0"/>
            </a:endParaRPr>
          </a:p>
          <a:p>
            <a:r>
              <a:rPr lang="en-GB" altLang="en-US">
                <a:latin typeface="CG Omega" pitchFamily="34" charset="0"/>
              </a:rPr>
              <a:t>That’s one of them (SLIDE)…here are some others….</a:t>
            </a:r>
          </a:p>
          <a:p>
            <a:endParaRPr lang="en-GB" altLang="en-US">
              <a:latin typeface="CG Omega" pitchFamily="34" charset="0"/>
            </a:endParaRPr>
          </a:p>
          <a:p>
            <a:r>
              <a:rPr lang="en-GB" altLang="en-US">
                <a:latin typeface="CG Omega" pitchFamily="34" charset="0"/>
              </a:rPr>
              <a:t>1.  We like the idea of creativity but we don't really understand it.</a:t>
            </a:r>
          </a:p>
          <a:p>
            <a:endParaRPr lang="en-GB" altLang="en-US">
              <a:latin typeface="CG Omega" pitchFamily="34" charset="0"/>
            </a:endParaRPr>
          </a:p>
          <a:p>
            <a:r>
              <a:rPr lang="en-GB" altLang="en-US">
                <a:latin typeface="CG Omega" pitchFamily="34" charset="0"/>
              </a:rPr>
              <a:t>2. A lot of what we like to think is 'creative'…. isn't.</a:t>
            </a:r>
          </a:p>
          <a:p>
            <a:endParaRPr lang="en-GB" altLang="en-US">
              <a:latin typeface="CG Omega" pitchFamily="34" charset="0"/>
            </a:endParaRPr>
          </a:p>
          <a:p>
            <a:r>
              <a:rPr lang="en-GB" altLang="en-US">
                <a:latin typeface="CG Omega" pitchFamily="34" charset="0"/>
              </a:rPr>
              <a:t>3. Creativity isn't a form of white (or black) magic,  but is something real and tangible that we can understand and, through understanding it…we can enahnce our own creativity.</a:t>
            </a:r>
          </a:p>
        </p:txBody>
      </p:sp>
    </p:spTree>
    <p:extLst>
      <p:ext uri="{BB962C8B-B14F-4D97-AF65-F5344CB8AC3E}">
        <p14:creationId xmlns:p14="http://schemas.microsoft.com/office/powerpoint/2010/main" val="32764376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2103BD0-707D-4E0B-A67E-ABC3C3B52C3E}" type="slidenum">
              <a:rPr lang="es-ES" altLang="en-US"/>
              <a:pPr/>
              <a:t>6</a:t>
            </a:fld>
            <a:endParaRPr lang="es-ES" altLang="en-US"/>
          </a:p>
        </p:txBody>
      </p:sp>
      <p:sp>
        <p:nvSpPr>
          <p:cNvPr id="12290" name="Rectangle 2"/>
          <p:cNvSpPr>
            <a:spLocks noGrp="1" noRot="1" noChangeAspect="1" noChangeArrowheads="1" noTextEdit="1"/>
          </p:cNvSpPr>
          <p:nvPr>
            <p:ph type="sldImg"/>
          </p:nvPr>
        </p:nvSpPr>
        <p:spPr>
          <a:ln/>
        </p:spPr>
      </p:sp>
      <p:sp>
        <p:nvSpPr>
          <p:cNvPr id="12291" name="Rectangle 3"/>
          <p:cNvSpPr>
            <a:spLocks noGrp="1" noChangeArrowheads="1"/>
          </p:cNvSpPr>
          <p:nvPr>
            <p:ph type="body" idx="1"/>
          </p:nvPr>
        </p:nvSpPr>
        <p:spPr/>
        <p:txBody>
          <a:bodyPr/>
          <a:lstStyle/>
          <a:p>
            <a:r>
              <a:rPr lang="en-GB" altLang="en-US" b="1">
                <a:latin typeface="CG Omega" pitchFamily="34" charset="0"/>
              </a:rPr>
              <a:t>Some Informing Statements</a:t>
            </a:r>
          </a:p>
          <a:p>
            <a:endParaRPr lang="en-GB" altLang="en-US" b="1">
              <a:latin typeface="CG Omega" pitchFamily="34" charset="0"/>
            </a:endParaRPr>
          </a:p>
          <a:p>
            <a:r>
              <a:rPr lang="en-GB" altLang="en-US">
                <a:latin typeface="CG Omega" pitchFamily="34" charset="0"/>
              </a:rPr>
              <a:t>This lecture is informed by a number of thoughts and ideas:</a:t>
            </a:r>
          </a:p>
          <a:p>
            <a:endParaRPr lang="en-GB" altLang="en-US">
              <a:latin typeface="CG Omega" pitchFamily="34" charset="0"/>
            </a:endParaRPr>
          </a:p>
          <a:p>
            <a:r>
              <a:rPr lang="en-GB" altLang="en-US">
                <a:latin typeface="CG Omega" pitchFamily="34" charset="0"/>
              </a:rPr>
              <a:t>That’s one of them (SLIDE)…here are some others….</a:t>
            </a:r>
          </a:p>
          <a:p>
            <a:endParaRPr lang="en-GB" altLang="en-US">
              <a:latin typeface="CG Omega" pitchFamily="34" charset="0"/>
            </a:endParaRPr>
          </a:p>
          <a:p>
            <a:r>
              <a:rPr lang="en-GB" altLang="en-US">
                <a:latin typeface="CG Omega" pitchFamily="34" charset="0"/>
              </a:rPr>
              <a:t>1.  We like the idea of creativity but we don't really understand it.</a:t>
            </a:r>
          </a:p>
          <a:p>
            <a:endParaRPr lang="en-GB" altLang="en-US">
              <a:latin typeface="CG Omega" pitchFamily="34" charset="0"/>
            </a:endParaRPr>
          </a:p>
          <a:p>
            <a:r>
              <a:rPr lang="en-GB" altLang="en-US">
                <a:latin typeface="CG Omega" pitchFamily="34" charset="0"/>
              </a:rPr>
              <a:t>2. A lot of what we like to think is 'creative'…. isn't.</a:t>
            </a:r>
          </a:p>
          <a:p>
            <a:endParaRPr lang="en-GB" altLang="en-US">
              <a:latin typeface="CG Omega" pitchFamily="34" charset="0"/>
            </a:endParaRPr>
          </a:p>
          <a:p>
            <a:r>
              <a:rPr lang="en-GB" altLang="en-US">
                <a:latin typeface="CG Omega" pitchFamily="34" charset="0"/>
              </a:rPr>
              <a:t>3. Creativity isn't a form of white (or black) magic,  but is something real and tangible that we can understand and, through understanding it…we can enahnce our own creativity.</a:t>
            </a:r>
          </a:p>
        </p:txBody>
      </p:sp>
    </p:spTree>
    <p:extLst>
      <p:ext uri="{BB962C8B-B14F-4D97-AF65-F5344CB8AC3E}">
        <p14:creationId xmlns:p14="http://schemas.microsoft.com/office/powerpoint/2010/main" val="3695638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2103BD0-707D-4E0B-A67E-ABC3C3B52C3E}" type="slidenum">
              <a:rPr lang="es-ES" altLang="en-US"/>
              <a:pPr/>
              <a:t>7</a:t>
            </a:fld>
            <a:endParaRPr lang="es-ES" altLang="en-US"/>
          </a:p>
        </p:txBody>
      </p:sp>
      <p:sp>
        <p:nvSpPr>
          <p:cNvPr id="12290" name="Rectangle 2"/>
          <p:cNvSpPr>
            <a:spLocks noGrp="1" noRot="1" noChangeAspect="1" noChangeArrowheads="1" noTextEdit="1"/>
          </p:cNvSpPr>
          <p:nvPr>
            <p:ph type="sldImg"/>
          </p:nvPr>
        </p:nvSpPr>
        <p:spPr>
          <a:ln/>
        </p:spPr>
      </p:sp>
      <p:sp>
        <p:nvSpPr>
          <p:cNvPr id="12291" name="Rectangle 3"/>
          <p:cNvSpPr>
            <a:spLocks noGrp="1" noChangeArrowheads="1"/>
          </p:cNvSpPr>
          <p:nvPr>
            <p:ph type="body" idx="1"/>
          </p:nvPr>
        </p:nvSpPr>
        <p:spPr/>
        <p:txBody>
          <a:bodyPr/>
          <a:lstStyle/>
          <a:p>
            <a:r>
              <a:rPr lang="en-GB" altLang="en-US" b="1">
                <a:latin typeface="CG Omega" pitchFamily="34" charset="0"/>
              </a:rPr>
              <a:t>Some Informing Statements</a:t>
            </a:r>
          </a:p>
          <a:p>
            <a:endParaRPr lang="en-GB" altLang="en-US" b="1">
              <a:latin typeface="CG Omega" pitchFamily="34" charset="0"/>
            </a:endParaRPr>
          </a:p>
          <a:p>
            <a:r>
              <a:rPr lang="en-GB" altLang="en-US">
                <a:latin typeface="CG Omega" pitchFamily="34" charset="0"/>
              </a:rPr>
              <a:t>This lecture is informed by a number of thoughts and ideas:</a:t>
            </a:r>
          </a:p>
          <a:p>
            <a:endParaRPr lang="en-GB" altLang="en-US">
              <a:latin typeface="CG Omega" pitchFamily="34" charset="0"/>
            </a:endParaRPr>
          </a:p>
          <a:p>
            <a:r>
              <a:rPr lang="en-GB" altLang="en-US">
                <a:latin typeface="CG Omega" pitchFamily="34" charset="0"/>
              </a:rPr>
              <a:t>That’s one of them (SLIDE)…here are some others….</a:t>
            </a:r>
          </a:p>
          <a:p>
            <a:endParaRPr lang="en-GB" altLang="en-US">
              <a:latin typeface="CG Omega" pitchFamily="34" charset="0"/>
            </a:endParaRPr>
          </a:p>
          <a:p>
            <a:r>
              <a:rPr lang="en-GB" altLang="en-US">
                <a:latin typeface="CG Omega" pitchFamily="34" charset="0"/>
              </a:rPr>
              <a:t>1.  We like the idea of creativity but we don't really understand it.</a:t>
            </a:r>
          </a:p>
          <a:p>
            <a:endParaRPr lang="en-GB" altLang="en-US">
              <a:latin typeface="CG Omega" pitchFamily="34" charset="0"/>
            </a:endParaRPr>
          </a:p>
          <a:p>
            <a:r>
              <a:rPr lang="en-GB" altLang="en-US">
                <a:latin typeface="CG Omega" pitchFamily="34" charset="0"/>
              </a:rPr>
              <a:t>2. A lot of what we like to think is 'creative'…. isn't.</a:t>
            </a:r>
          </a:p>
          <a:p>
            <a:endParaRPr lang="en-GB" altLang="en-US">
              <a:latin typeface="CG Omega" pitchFamily="34" charset="0"/>
            </a:endParaRPr>
          </a:p>
          <a:p>
            <a:r>
              <a:rPr lang="en-GB" altLang="en-US">
                <a:latin typeface="CG Omega" pitchFamily="34" charset="0"/>
              </a:rPr>
              <a:t>3. Creativity isn't a form of white (or black) magic,  but is something real and tangible that we can understand and, through understanding it…we can enahnce our own creativity.</a:t>
            </a:r>
          </a:p>
        </p:txBody>
      </p:sp>
    </p:spTree>
    <p:extLst>
      <p:ext uri="{BB962C8B-B14F-4D97-AF65-F5344CB8AC3E}">
        <p14:creationId xmlns:p14="http://schemas.microsoft.com/office/powerpoint/2010/main" val="15338002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2103BD0-707D-4E0B-A67E-ABC3C3B52C3E}" type="slidenum">
              <a:rPr lang="es-ES" altLang="en-US"/>
              <a:pPr/>
              <a:t>8</a:t>
            </a:fld>
            <a:endParaRPr lang="es-ES" altLang="en-US"/>
          </a:p>
        </p:txBody>
      </p:sp>
      <p:sp>
        <p:nvSpPr>
          <p:cNvPr id="12290" name="Rectangle 2"/>
          <p:cNvSpPr>
            <a:spLocks noGrp="1" noRot="1" noChangeAspect="1" noChangeArrowheads="1" noTextEdit="1"/>
          </p:cNvSpPr>
          <p:nvPr>
            <p:ph type="sldImg"/>
          </p:nvPr>
        </p:nvSpPr>
        <p:spPr>
          <a:ln/>
        </p:spPr>
      </p:sp>
      <p:sp>
        <p:nvSpPr>
          <p:cNvPr id="12291" name="Rectangle 3"/>
          <p:cNvSpPr>
            <a:spLocks noGrp="1" noChangeArrowheads="1"/>
          </p:cNvSpPr>
          <p:nvPr>
            <p:ph type="body" idx="1"/>
          </p:nvPr>
        </p:nvSpPr>
        <p:spPr/>
        <p:txBody>
          <a:bodyPr/>
          <a:lstStyle/>
          <a:p>
            <a:r>
              <a:rPr lang="en-GB" altLang="en-US" b="1">
                <a:latin typeface="CG Omega" pitchFamily="34" charset="0"/>
              </a:rPr>
              <a:t>Some Informing Statements</a:t>
            </a:r>
          </a:p>
          <a:p>
            <a:endParaRPr lang="en-GB" altLang="en-US" b="1">
              <a:latin typeface="CG Omega" pitchFamily="34" charset="0"/>
            </a:endParaRPr>
          </a:p>
          <a:p>
            <a:r>
              <a:rPr lang="en-GB" altLang="en-US">
                <a:latin typeface="CG Omega" pitchFamily="34" charset="0"/>
              </a:rPr>
              <a:t>This lecture is informed by a number of thoughts and ideas:</a:t>
            </a:r>
          </a:p>
          <a:p>
            <a:endParaRPr lang="en-GB" altLang="en-US">
              <a:latin typeface="CG Omega" pitchFamily="34" charset="0"/>
            </a:endParaRPr>
          </a:p>
          <a:p>
            <a:r>
              <a:rPr lang="en-GB" altLang="en-US">
                <a:latin typeface="CG Omega" pitchFamily="34" charset="0"/>
              </a:rPr>
              <a:t>That’s one of them (SLIDE)…here are some others….</a:t>
            </a:r>
          </a:p>
          <a:p>
            <a:endParaRPr lang="en-GB" altLang="en-US">
              <a:latin typeface="CG Omega" pitchFamily="34" charset="0"/>
            </a:endParaRPr>
          </a:p>
          <a:p>
            <a:r>
              <a:rPr lang="en-GB" altLang="en-US">
                <a:latin typeface="CG Omega" pitchFamily="34" charset="0"/>
              </a:rPr>
              <a:t>1.  We like the idea of creativity but we don't really understand it.</a:t>
            </a:r>
          </a:p>
          <a:p>
            <a:endParaRPr lang="en-GB" altLang="en-US">
              <a:latin typeface="CG Omega" pitchFamily="34" charset="0"/>
            </a:endParaRPr>
          </a:p>
          <a:p>
            <a:r>
              <a:rPr lang="en-GB" altLang="en-US">
                <a:latin typeface="CG Omega" pitchFamily="34" charset="0"/>
              </a:rPr>
              <a:t>2. A lot of what we like to think is 'creative'…. isn't.</a:t>
            </a:r>
          </a:p>
          <a:p>
            <a:endParaRPr lang="en-GB" altLang="en-US">
              <a:latin typeface="CG Omega" pitchFamily="34" charset="0"/>
            </a:endParaRPr>
          </a:p>
          <a:p>
            <a:r>
              <a:rPr lang="en-GB" altLang="en-US">
                <a:latin typeface="CG Omega" pitchFamily="34" charset="0"/>
              </a:rPr>
              <a:t>3. Creativity isn't a form of white (or black) magic,  but is something real and tangible that we can understand and, through understanding it…we can enahnce our own creativity.</a:t>
            </a:r>
          </a:p>
        </p:txBody>
      </p:sp>
    </p:spTree>
    <p:extLst>
      <p:ext uri="{BB962C8B-B14F-4D97-AF65-F5344CB8AC3E}">
        <p14:creationId xmlns:p14="http://schemas.microsoft.com/office/powerpoint/2010/main" val="20244812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2103BD0-707D-4E0B-A67E-ABC3C3B52C3E}" type="slidenum">
              <a:rPr lang="es-ES" altLang="en-US"/>
              <a:pPr/>
              <a:t>9</a:t>
            </a:fld>
            <a:endParaRPr lang="es-ES" altLang="en-US"/>
          </a:p>
        </p:txBody>
      </p:sp>
      <p:sp>
        <p:nvSpPr>
          <p:cNvPr id="12290" name="Rectangle 2"/>
          <p:cNvSpPr>
            <a:spLocks noGrp="1" noRot="1" noChangeAspect="1" noChangeArrowheads="1" noTextEdit="1"/>
          </p:cNvSpPr>
          <p:nvPr>
            <p:ph type="sldImg"/>
          </p:nvPr>
        </p:nvSpPr>
        <p:spPr>
          <a:ln/>
        </p:spPr>
      </p:sp>
      <p:sp>
        <p:nvSpPr>
          <p:cNvPr id="12291" name="Rectangle 3"/>
          <p:cNvSpPr>
            <a:spLocks noGrp="1" noChangeArrowheads="1"/>
          </p:cNvSpPr>
          <p:nvPr>
            <p:ph type="body" idx="1"/>
          </p:nvPr>
        </p:nvSpPr>
        <p:spPr/>
        <p:txBody>
          <a:bodyPr/>
          <a:lstStyle/>
          <a:p>
            <a:r>
              <a:rPr lang="en-GB" altLang="en-US" b="1">
                <a:latin typeface="CG Omega" pitchFamily="34" charset="0"/>
              </a:rPr>
              <a:t>Some Informing Statements</a:t>
            </a:r>
          </a:p>
          <a:p>
            <a:endParaRPr lang="en-GB" altLang="en-US" b="1">
              <a:latin typeface="CG Omega" pitchFamily="34" charset="0"/>
            </a:endParaRPr>
          </a:p>
          <a:p>
            <a:r>
              <a:rPr lang="en-GB" altLang="en-US">
                <a:latin typeface="CG Omega" pitchFamily="34" charset="0"/>
              </a:rPr>
              <a:t>This lecture is informed by a number of thoughts and ideas:</a:t>
            </a:r>
          </a:p>
          <a:p>
            <a:endParaRPr lang="en-GB" altLang="en-US">
              <a:latin typeface="CG Omega" pitchFamily="34" charset="0"/>
            </a:endParaRPr>
          </a:p>
          <a:p>
            <a:r>
              <a:rPr lang="en-GB" altLang="en-US">
                <a:latin typeface="CG Omega" pitchFamily="34" charset="0"/>
              </a:rPr>
              <a:t>That’s one of them (SLIDE)…here are some others….</a:t>
            </a:r>
          </a:p>
          <a:p>
            <a:endParaRPr lang="en-GB" altLang="en-US">
              <a:latin typeface="CG Omega" pitchFamily="34" charset="0"/>
            </a:endParaRPr>
          </a:p>
          <a:p>
            <a:r>
              <a:rPr lang="en-GB" altLang="en-US">
                <a:latin typeface="CG Omega" pitchFamily="34" charset="0"/>
              </a:rPr>
              <a:t>1.  We like the idea of creativity but we don't really understand it.</a:t>
            </a:r>
          </a:p>
          <a:p>
            <a:endParaRPr lang="en-GB" altLang="en-US">
              <a:latin typeface="CG Omega" pitchFamily="34" charset="0"/>
            </a:endParaRPr>
          </a:p>
          <a:p>
            <a:r>
              <a:rPr lang="en-GB" altLang="en-US">
                <a:latin typeface="CG Omega" pitchFamily="34" charset="0"/>
              </a:rPr>
              <a:t>2. A lot of what we like to think is 'creative'…. isn't.</a:t>
            </a:r>
          </a:p>
          <a:p>
            <a:endParaRPr lang="en-GB" altLang="en-US">
              <a:latin typeface="CG Omega" pitchFamily="34" charset="0"/>
            </a:endParaRPr>
          </a:p>
          <a:p>
            <a:r>
              <a:rPr lang="en-GB" altLang="en-US">
                <a:latin typeface="CG Omega" pitchFamily="34" charset="0"/>
              </a:rPr>
              <a:t>3. Creativity isn't a form of white (or black) magic,  but is something real and tangible that we can understand and, through understanding it…we can enahnce our own creativity.</a:t>
            </a:r>
          </a:p>
        </p:txBody>
      </p:sp>
    </p:spTree>
    <p:extLst>
      <p:ext uri="{BB962C8B-B14F-4D97-AF65-F5344CB8AC3E}">
        <p14:creationId xmlns:p14="http://schemas.microsoft.com/office/powerpoint/2010/main" val="7260082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2103BD0-707D-4E0B-A67E-ABC3C3B52C3E}" type="slidenum">
              <a:rPr lang="es-ES" altLang="en-US"/>
              <a:pPr/>
              <a:t>10</a:t>
            </a:fld>
            <a:endParaRPr lang="es-ES" altLang="en-US"/>
          </a:p>
        </p:txBody>
      </p:sp>
      <p:sp>
        <p:nvSpPr>
          <p:cNvPr id="12290" name="Rectangle 2"/>
          <p:cNvSpPr>
            <a:spLocks noGrp="1" noRot="1" noChangeAspect="1" noChangeArrowheads="1" noTextEdit="1"/>
          </p:cNvSpPr>
          <p:nvPr>
            <p:ph type="sldImg"/>
          </p:nvPr>
        </p:nvSpPr>
        <p:spPr>
          <a:ln/>
        </p:spPr>
      </p:sp>
      <p:sp>
        <p:nvSpPr>
          <p:cNvPr id="12291" name="Rectangle 3"/>
          <p:cNvSpPr>
            <a:spLocks noGrp="1" noChangeArrowheads="1"/>
          </p:cNvSpPr>
          <p:nvPr>
            <p:ph type="body" idx="1"/>
          </p:nvPr>
        </p:nvSpPr>
        <p:spPr/>
        <p:txBody>
          <a:bodyPr/>
          <a:lstStyle/>
          <a:p>
            <a:r>
              <a:rPr lang="en-GB" altLang="en-US" b="1">
                <a:latin typeface="CG Omega" pitchFamily="34" charset="0"/>
              </a:rPr>
              <a:t>Some Informing Statements</a:t>
            </a:r>
          </a:p>
          <a:p>
            <a:endParaRPr lang="en-GB" altLang="en-US" b="1">
              <a:latin typeface="CG Omega" pitchFamily="34" charset="0"/>
            </a:endParaRPr>
          </a:p>
          <a:p>
            <a:r>
              <a:rPr lang="en-GB" altLang="en-US">
                <a:latin typeface="CG Omega" pitchFamily="34" charset="0"/>
              </a:rPr>
              <a:t>This lecture is informed by a number of thoughts and ideas:</a:t>
            </a:r>
          </a:p>
          <a:p>
            <a:endParaRPr lang="en-GB" altLang="en-US">
              <a:latin typeface="CG Omega" pitchFamily="34" charset="0"/>
            </a:endParaRPr>
          </a:p>
          <a:p>
            <a:r>
              <a:rPr lang="en-GB" altLang="en-US">
                <a:latin typeface="CG Omega" pitchFamily="34" charset="0"/>
              </a:rPr>
              <a:t>That’s one of them (SLIDE)…here are some others….</a:t>
            </a:r>
          </a:p>
          <a:p>
            <a:endParaRPr lang="en-GB" altLang="en-US">
              <a:latin typeface="CG Omega" pitchFamily="34" charset="0"/>
            </a:endParaRPr>
          </a:p>
          <a:p>
            <a:r>
              <a:rPr lang="en-GB" altLang="en-US">
                <a:latin typeface="CG Omega" pitchFamily="34" charset="0"/>
              </a:rPr>
              <a:t>1.  We like the idea of creativity but we don't really understand it.</a:t>
            </a:r>
          </a:p>
          <a:p>
            <a:endParaRPr lang="en-GB" altLang="en-US">
              <a:latin typeface="CG Omega" pitchFamily="34" charset="0"/>
            </a:endParaRPr>
          </a:p>
          <a:p>
            <a:r>
              <a:rPr lang="en-GB" altLang="en-US">
                <a:latin typeface="CG Omega" pitchFamily="34" charset="0"/>
              </a:rPr>
              <a:t>2. A lot of what we like to think is 'creative'…. isn't.</a:t>
            </a:r>
          </a:p>
          <a:p>
            <a:endParaRPr lang="en-GB" altLang="en-US">
              <a:latin typeface="CG Omega" pitchFamily="34" charset="0"/>
            </a:endParaRPr>
          </a:p>
          <a:p>
            <a:r>
              <a:rPr lang="en-GB" altLang="en-US">
                <a:latin typeface="CG Omega" pitchFamily="34" charset="0"/>
              </a:rPr>
              <a:t>3. Creativity isn't a form of white (or black) magic,  but is something real and tangible that we can understand and, through understanding it…we can enahnce our own creativity.</a:t>
            </a:r>
          </a:p>
        </p:txBody>
      </p:sp>
    </p:spTree>
    <p:extLst>
      <p:ext uri="{BB962C8B-B14F-4D97-AF65-F5344CB8AC3E}">
        <p14:creationId xmlns:p14="http://schemas.microsoft.com/office/powerpoint/2010/main" val="3152705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2103BD0-707D-4E0B-A67E-ABC3C3B52C3E}" type="slidenum">
              <a:rPr lang="es-ES" altLang="en-US"/>
              <a:pPr/>
              <a:t>11</a:t>
            </a:fld>
            <a:endParaRPr lang="es-ES" altLang="en-US"/>
          </a:p>
        </p:txBody>
      </p:sp>
      <p:sp>
        <p:nvSpPr>
          <p:cNvPr id="12290" name="Rectangle 2"/>
          <p:cNvSpPr>
            <a:spLocks noGrp="1" noRot="1" noChangeAspect="1" noChangeArrowheads="1" noTextEdit="1"/>
          </p:cNvSpPr>
          <p:nvPr>
            <p:ph type="sldImg"/>
          </p:nvPr>
        </p:nvSpPr>
        <p:spPr>
          <a:ln/>
        </p:spPr>
      </p:sp>
      <p:sp>
        <p:nvSpPr>
          <p:cNvPr id="12291" name="Rectangle 3"/>
          <p:cNvSpPr>
            <a:spLocks noGrp="1" noChangeArrowheads="1"/>
          </p:cNvSpPr>
          <p:nvPr>
            <p:ph type="body" idx="1"/>
          </p:nvPr>
        </p:nvSpPr>
        <p:spPr/>
        <p:txBody>
          <a:bodyPr/>
          <a:lstStyle/>
          <a:p>
            <a:r>
              <a:rPr lang="en-GB" altLang="en-US" b="1">
                <a:latin typeface="CG Omega" pitchFamily="34" charset="0"/>
              </a:rPr>
              <a:t>Some Informing Statements</a:t>
            </a:r>
          </a:p>
          <a:p>
            <a:endParaRPr lang="en-GB" altLang="en-US" b="1">
              <a:latin typeface="CG Omega" pitchFamily="34" charset="0"/>
            </a:endParaRPr>
          </a:p>
          <a:p>
            <a:r>
              <a:rPr lang="en-GB" altLang="en-US">
                <a:latin typeface="CG Omega" pitchFamily="34" charset="0"/>
              </a:rPr>
              <a:t>This lecture is informed by a number of thoughts and ideas:</a:t>
            </a:r>
          </a:p>
          <a:p>
            <a:endParaRPr lang="en-GB" altLang="en-US">
              <a:latin typeface="CG Omega" pitchFamily="34" charset="0"/>
            </a:endParaRPr>
          </a:p>
          <a:p>
            <a:r>
              <a:rPr lang="en-GB" altLang="en-US">
                <a:latin typeface="CG Omega" pitchFamily="34" charset="0"/>
              </a:rPr>
              <a:t>That’s one of them (SLIDE)…here are some others….</a:t>
            </a:r>
          </a:p>
          <a:p>
            <a:endParaRPr lang="en-GB" altLang="en-US">
              <a:latin typeface="CG Omega" pitchFamily="34" charset="0"/>
            </a:endParaRPr>
          </a:p>
          <a:p>
            <a:r>
              <a:rPr lang="en-GB" altLang="en-US">
                <a:latin typeface="CG Omega" pitchFamily="34" charset="0"/>
              </a:rPr>
              <a:t>1.  We like the idea of creativity but we don't really understand it.</a:t>
            </a:r>
          </a:p>
          <a:p>
            <a:endParaRPr lang="en-GB" altLang="en-US">
              <a:latin typeface="CG Omega" pitchFamily="34" charset="0"/>
            </a:endParaRPr>
          </a:p>
          <a:p>
            <a:r>
              <a:rPr lang="en-GB" altLang="en-US">
                <a:latin typeface="CG Omega" pitchFamily="34" charset="0"/>
              </a:rPr>
              <a:t>2. A lot of what we like to think is 'creative'…. isn't.</a:t>
            </a:r>
          </a:p>
          <a:p>
            <a:endParaRPr lang="en-GB" altLang="en-US">
              <a:latin typeface="CG Omega" pitchFamily="34" charset="0"/>
            </a:endParaRPr>
          </a:p>
          <a:p>
            <a:r>
              <a:rPr lang="en-GB" altLang="en-US">
                <a:latin typeface="CG Omega" pitchFamily="34" charset="0"/>
              </a:rPr>
              <a:t>3. Creativity isn't a form of white (or black) magic,  but is something real and tangible that we can understand and, through understanding it…we can enahnce our own creativity.</a:t>
            </a:r>
          </a:p>
        </p:txBody>
      </p:sp>
    </p:spTree>
    <p:extLst>
      <p:ext uri="{BB962C8B-B14F-4D97-AF65-F5344CB8AC3E}">
        <p14:creationId xmlns:p14="http://schemas.microsoft.com/office/powerpoint/2010/main" val="12385746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2103BD0-707D-4E0B-A67E-ABC3C3B52C3E}" type="slidenum">
              <a:rPr lang="es-ES" altLang="en-US"/>
              <a:pPr/>
              <a:t>12</a:t>
            </a:fld>
            <a:endParaRPr lang="es-ES" altLang="en-US"/>
          </a:p>
        </p:txBody>
      </p:sp>
      <p:sp>
        <p:nvSpPr>
          <p:cNvPr id="12290" name="Rectangle 2"/>
          <p:cNvSpPr>
            <a:spLocks noGrp="1" noRot="1" noChangeAspect="1" noChangeArrowheads="1" noTextEdit="1"/>
          </p:cNvSpPr>
          <p:nvPr>
            <p:ph type="sldImg"/>
          </p:nvPr>
        </p:nvSpPr>
        <p:spPr>
          <a:ln/>
        </p:spPr>
      </p:sp>
      <p:sp>
        <p:nvSpPr>
          <p:cNvPr id="12291" name="Rectangle 3"/>
          <p:cNvSpPr>
            <a:spLocks noGrp="1" noChangeArrowheads="1"/>
          </p:cNvSpPr>
          <p:nvPr>
            <p:ph type="body" idx="1"/>
          </p:nvPr>
        </p:nvSpPr>
        <p:spPr/>
        <p:txBody>
          <a:bodyPr/>
          <a:lstStyle/>
          <a:p>
            <a:r>
              <a:rPr lang="en-GB" altLang="en-US" b="1">
                <a:latin typeface="CG Omega" pitchFamily="34" charset="0"/>
              </a:rPr>
              <a:t>Some Informing Statements</a:t>
            </a:r>
          </a:p>
          <a:p>
            <a:endParaRPr lang="en-GB" altLang="en-US" b="1">
              <a:latin typeface="CG Omega" pitchFamily="34" charset="0"/>
            </a:endParaRPr>
          </a:p>
          <a:p>
            <a:r>
              <a:rPr lang="en-GB" altLang="en-US">
                <a:latin typeface="CG Omega" pitchFamily="34" charset="0"/>
              </a:rPr>
              <a:t>This lecture is informed by a number of thoughts and ideas:</a:t>
            </a:r>
          </a:p>
          <a:p>
            <a:endParaRPr lang="en-GB" altLang="en-US">
              <a:latin typeface="CG Omega" pitchFamily="34" charset="0"/>
            </a:endParaRPr>
          </a:p>
          <a:p>
            <a:r>
              <a:rPr lang="en-GB" altLang="en-US">
                <a:latin typeface="CG Omega" pitchFamily="34" charset="0"/>
              </a:rPr>
              <a:t>That’s one of them (SLIDE)…here are some others….</a:t>
            </a:r>
          </a:p>
          <a:p>
            <a:endParaRPr lang="en-GB" altLang="en-US">
              <a:latin typeface="CG Omega" pitchFamily="34" charset="0"/>
            </a:endParaRPr>
          </a:p>
          <a:p>
            <a:r>
              <a:rPr lang="en-GB" altLang="en-US">
                <a:latin typeface="CG Omega" pitchFamily="34" charset="0"/>
              </a:rPr>
              <a:t>1.  We like the idea of creativity but we don't really understand it.</a:t>
            </a:r>
          </a:p>
          <a:p>
            <a:endParaRPr lang="en-GB" altLang="en-US">
              <a:latin typeface="CG Omega" pitchFamily="34" charset="0"/>
            </a:endParaRPr>
          </a:p>
          <a:p>
            <a:r>
              <a:rPr lang="en-GB" altLang="en-US">
                <a:latin typeface="CG Omega" pitchFamily="34" charset="0"/>
              </a:rPr>
              <a:t>2. A lot of what we like to think is 'creative'…. isn't.</a:t>
            </a:r>
          </a:p>
          <a:p>
            <a:endParaRPr lang="en-GB" altLang="en-US">
              <a:latin typeface="CG Omega" pitchFamily="34" charset="0"/>
            </a:endParaRPr>
          </a:p>
          <a:p>
            <a:r>
              <a:rPr lang="en-GB" altLang="en-US">
                <a:latin typeface="CG Omega" pitchFamily="34" charset="0"/>
              </a:rPr>
              <a:t>3. Creativity isn't a form of white (or black) magic,  but is something real and tangible that we can understand and, through understanding it…we can enahnce our own creativity.</a:t>
            </a:r>
          </a:p>
        </p:txBody>
      </p:sp>
    </p:spTree>
    <p:extLst>
      <p:ext uri="{BB962C8B-B14F-4D97-AF65-F5344CB8AC3E}">
        <p14:creationId xmlns:p14="http://schemas.microsoft.com/office/powerpoint/2010/main" val="18791468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2103BD0-707D-4E0B-A67E-ABC3C3B52C3E}" type="slidenum">
              <a:rPr lang="es-ES" altLang="en-US"/>
              <a:pPr/>
              <a:t>13</a:t>
            </a:fld>
            <a:endParaRPr lang="es-ES" altLang="en-US"/>
          </a:p>
        </p:txBody>
      </p:sp>
      <p:sp>
        <p:nvSpPr>
          <p:cNvPr id="12290" name="Rectangle 2"/>
          <p:cNvSpPr>
            <a:spLocks noGrp="1" noRot="1" noChangeAspect="1" noChangeArrowheads="1" noTextEdit="1"/>
          </p:cNvSpPr>
          <p:nvPr>
            <p:ph type="sldImg"/>
          </p:nvPr>
        </p:nvSpPr>
        <p:spPr>
          <a:ln/>
        </p:spPr>
      </p:sp>
      <p:sp>
        <p:nvSpPr>
          <p:cNvPr id="12291" name="Rectangle 3"/>
          <p:cNvSpPr>
            <a:spLocks noGrp="1" noChangeArrowheads="1"/>
          </p:cNvSpPr>
          <p:nvPr>
            <p:ph type="body" idx="1"/>
          </p:nvPr>
        </p:nvSpPr>
        <p:spPr/>
        <p:txBody>
          <a:bodyPr/>
          <a:lstStyle/>
          <a:p>
            <a:r>
              <a:rPr lang="en-GB" altLang="en-US" b="1">
                <a:latin typeface="CG Omega" pitchFamily="34" charset="0"/>
              </a:rPr>
              <a:t>Some Informing Statements</a:t>
            </a:r>
          </a:p>
          <a:p>
            <a:endParaRPr lang="en-GB" altLang="en-US" b="1">
              <a:latin typeface="CG Omega" pitchFamily="34" charset="0"/>
            </a:endParaRPr>
          </a:p>
          <a:p>
            <a:r>
              <a:rPr lang="en-GB" altLang="en-US">
                <a:latin typeface="CG Omega" pitchFamily="34" charset="0"/>
              </a:rPr>
              <a:t>This lecture is informed by a number of thoughts and ideas:</a:t>
            </a:r>
          </a:p>
          <a:p>
            <a:endParaRPr lang="en-GB" altLang="en-US">
              <a:latin typeface="CG Omega" pitchFamily="34" charset="0"/>
            </a:endParaRPr>
          </a:p>
          <a:p>
            <a:r>
              <a:rPr lang="en-GB" altLang="en-US">
                <a:latin typeface="CG Omega" pitchFamily="34" charset="0"/>
              </a:rPr>
              <a:t>That’s one of them (SLIDE)…here are some others….</a:t>
            </a:r>
          </a:p>
          <a:p>
            <a:endParaRPr lang="en-GB" altLang="en-US">
              <a:latin typeface="CG Omega" pitchFamily="34" charset="0"/>
            </a:endParaRPr>
          </a:p>
          <a:p>
            <a:r>
              <a:rPr lang="en-GB" altLang="en-US">
                <a:latin typeface="CG Omega" pitchFamily="34" charset="0"/>
              </a:rPr>
              <a:t>1.  We like the idea of creativity but we don't really understand it.</a:t>
            </a:r>
          </a:p>
          <a:p>
            <a:endParaRPr lang="en-GB" altLang="en-US">
              <a:latin typeface="CG Omega" pitchFamily="34" charset="0"/>
            </a:endParaRPr>
          </a:p>
          <a:p>
            <a:r>
              <a:rPr lang="en-GB" altLang="en-US">
                <a:latin typeface="CG Omega" pitchFamily="34" charset="0"/>
              </a:rPr>
              <a:t>2. A lot of what we like to think is 'creative'…. isn't.</a:t>
            </a:r>
          </a:p>
          <a:p>
            <a:endParaRPr lang="en-GB" altLang="en-US">
              <a:latin typeface="CG Omega" pitchFamily="34" charset="0"/>
            </a:endParaRPr>
          </a:p>
          <a:p>
            <a:r>
              <a:rPr lang="en-GB" altLang="en-US">
                <a:latin typeface="CG Omega" pitchFamily="34" charset="0"/>
              </a:rPr>
              <a:t>3. Creativity isn't a form of white (or black) magic,  but is something real and tangible that we can understand and, through understanding it…we can enahnce our own creativity.</a:t>
            </a:r>
          </a:p>
        </p:txBody>
      </p:sp>
    </p:spTree>
    <p:extLst>
      <p:ext uri="{BB962C8B-B14F-4D97-AF65-F5344CB8AC3E}">
        <p14:creationId xmlns:p14="http://schemas.microsoft.com/office/powerpoint/2010/main" val="17239852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C66CECDA-93C0-4553-9B3A-D956DC9002B5}" type="datetimeFigureOut">
              <a:rPr lang="en-US" smtClean="0"/>
              <a:t>4/13/2023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F5C89C-C9DA-4251-8F37-7E7EF05F5631}" type="slidenum">
              <a:rPr lang="en-US" smtClean="0"/>
              <a:t>‹Nº›</a:t>
            </a:fld>
            <a:endParaRPr lang="en-US"/>
          </a:p>
        </p:txBody>
      </p:sp>
    </p:spTree>
    <p:extLst>
      <p:ext uri="{BB962C8B-B14F-4D97-AF65-F5344CB8AC3E}">
        <p14:creationId xmlns:p14="http://schemas.microsoft.com/office/powerpoint/2010/main" val="41920018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C66CECDA-93C0-4553-9B3A-D956DC9002B5}" type="datetimeFigureOut">
              <a:rPr lang="en-US" smtClean="0"/>
              <a:t>4/13/2023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F5C89C-C9DA-4251-8F37-7E7EF05F5631}" type="slidenum">
              <a:rPr lang="en-US" smtClean="0"/>
              <a:t>‹Nº›</a:t>
            </a:fld>
            <a:endParaRPr lang="en-US"/>
          </a:p>
        </p:txBody>
      </p:sp>
    </p:spTree>
    <p:extLst>
      <p:ext uri="{BB962C8B-B14F-4D97-AF65-F5344CB8AC3E}">
        <p14:creationId xmlns:p14="http://schemas.microsoft.com/office/powerpoint/2010/main" val="28666741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C66CECDA-93C0-4553-9B3A-D956DC9002B5}" type="datetimeFigureOut">
              <a:rPr lang="en-US" smtClean="0"/>
              <a:t>4/13/2023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F5C89C-C9DA-4251-8F37-7E7EF05F5631}" type="slidenum">
              <a:rPr lang="en-US" smtClean="0"/>
              <a:t>‹Nº›</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6030464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C66CECDA-93C0-4553-9B3A-D956DC9002B5}" type="datetimeFigureOut">
              <a:rPr lang="en-US" smtClean="0"/>
              <a:t>4/13/2023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F5C89C-C9DA-4251-8F37-7E7EF05F5631}" type="slidenum">
              <a:rPr lang="en-US" smtClean="0"/>
              <a:t>‹Nº›</a:t>
            </a:fld>
            <a:endParaRPr lang="en-US"/>
          </a:p>
        </p:txBody>
      </p:sp>
    </p:spTree>
    <p:extLst>
      <p:ext uri="{BB962C8B-B14F-4D97-AF65-F5344CB8AC3E}">
        <p14:creationId xmlns:p14="http://schemas.microsoft.com/office/powerpoint/2010/main" val="20378061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C66CECDA-93C0-4553-9B3A-D956DC9002B5}" type="datetimeFigureOut">
              <a:rPr lang="en-US" smtClean="0"/>
              <a:t>4/13/2023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F5C89C-C9DA-4251-8F37-7E7EF05F5631}" type="slidenum">
              <a:rPr lang="en-US" smtClean="0"/>
              <a:t>‹Nº›</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938982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C66CECDA-93C0-4553-9B3A-D956DC9002B5}" type="datetimeFigureOut">
              <a:rPr lang="en-US" smtClean="0"/>
              <a:t>4/13/2023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F5C89C-C9DA-4251-8F37-7E7EF05F5631}" type="slidenum">
              <a:rPr lang="en-US" smtClean="0"/>
              <a:t>‹Nº›</a:t>
            </a:fld>
            <a:endParaRPr lang="en-US"/>
          </a:p>
        </p:txBody>
      </p:sp>
    </p:spTree>
    <p:extLst>
      <p:ext uri="{BB962C8B-B14F-4D97-AF65-F5344CB8AC3E}">
        <p14:creationId xmlns:p14="http://schemas.microsoft.com/office/powerpoint/2010/main" val="5141148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C66CECDA-93C0-4553-9B3A-D956DC9002B5}" type="datetimeFigureOut">
              <a:rPr lang="en-US" smtClean="0"/>
              <a:t>4/13/2023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F5C89C-C9DA-4251-8F37-7E7EF05F5631}" type="slidenum">
              <a:rPr lang="en-US" smtClean="0"/>
              <a:t>‹Nº›</a:t>
            </a:fld>
            <a:endParaRPr lang="en-US"/>
          </a:p>
        </p:txBody>
      </p:sp>
    </p:spTree>
    <p:extLst>
      <p:ext uri="{BB962C8B-B14F-4D97-AF65-F5344CB8AC3E}">
        <p14:creationId xmlns:p14="http://schemas.microsoft.com/office/powerpoint/2010/main" val="35149348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C66CECDA-93C0-4553-9B3A-D956DC9002B5}" type="datetimeFigureOut">
              <a:rPr lang="en-US" smtClean="0"/>
              <a:t>4/13/2023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F5C89C-C9DA-4251-8F37-7E7EF05F5631}" type="slidenum">
              <a:rPr lang="en-US" smtClean="0"/>
              <a:t>‹Nº›</a:t>
            </a:fld>
            <a:endParaRPr lang="en-US"/>
          </a:p>
        </p:txBody>
      </p:sp>
    </p:spTree>
    <p:extLst>
      <p:ext uri="{BB962C8B-B14F-4D97-AF65-F5344CB8AC3E}">
        <p14:creationId xmlns:p14="http://schemas.microsoft.com/office/powerpoint/2010/main" val="3455671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C66CECDA-93C0-4553-9B3A-D956DC9002B5}" type="datetimeFigureOut">
              <a:rPr lang="en-US" smtClean="0"/>
              <a:t>4/13/2023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F5C89C-C9DA-4251-8F37-7E7EF05F5631}" type="slidenum">
              <a:rPr lang="en-US" smtClean="0"/>
              <a:t>‹Nº›</a:t>
            </a:fld>
            <a:endParaRPr lang="en-US"/>
          </a:p>
        </p:txBody>
      </p:sp>
    </p:spTree>
    <p:extLst>
      <p:ext uri="{BB962C8B-B14F-4D97-AF65-F5344CB8AC3E}">
        <p14:creationId xmlns:p14="http://schemas.microsoft.com/office/powerpoint/2010/main" val="25371344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C66CECDA-93C0-4553-9B3A-D956DC9002B5}" type="datetimeFigureOut">
              <a:rPr lang="en-US" smtClean="0"/>
              <a:t>4/13/2023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F5C89C-C9DA-4251-8F37-7E7EF05F5631}" type="slidenum">
              <a:rPr lang="en-US" smtClean="0"/>
              <a:t>‹Nº›</a:t>
            </a:fld>
            <a:endParaRPr lang="en-US"/>
          </a:p>
        </p:txBody>
      </p:sp>
    </p:spTree>
    <p:extLst>
      <p:ext uri="{BB962C8B-B14F-4D97-AF65-F5344CB8AC3E}">
        <p14:creationId xmlns:p14="http://schemas.microsoft.com/office/powerpoint/2010/main" val="4190427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C66CECDA-93C0-4553-9B3A-D956DC9002B5}" type="datetimeFigureOut">
              <a:rPr lang="en-US" smtClean="0"/>
              <a:t>4/13/2023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F5C89C-C9DA-4251-8F37-7E7EF05F5631}" type="slidenum">
              <a:rPr lang="en-US" smtClean="0"/>
              <a:t>‹Nº›</a:t>
            </a:fld>
            <a:endParaRPr lang="en-US"/>
          </a:p>
        </p:txBody>
      </p:sp>
    </p:spTree>
    <p:extLst>
      <p:ext uri="{BB962C8B-B14F-4D97-AF65-F5344CB8AC3E}">
        <p14:creationId xmlns:p14="http://schemas.microsoft.com/office/powerpoint/2010/main" val="24936023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C66CECDA-93C0-4553-9B3A-D956DC9002B5}" type="datetimeFigureOut">
              <a:rPr lang="en-US" smtClean="0"/>
              <a:t>4/13/2023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3F5C89C-C9DA-4251-8F37-7E7EF05F5631}" type="slidenum">
              <a:rPr lang="en-US" smtClean="0"/>
              <a:t>‹Nº›</a:t>
            </a:fld>
            <a:endParaRPr lang="en-US"/>
          </a:p>
        </p:txBody>
      </p:sp>
    </p:spTree>
    <p:extLst>
      <p:ext uri="{BB962C8B-B14F-4D97-AF65-F5344CB8AC3E}">
        <p14:creationId xmlns:p14="http://schemas.microsoft.com/office/powerpoint/2010/main" val="40845690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C66CECDA-93C0-4553-9B3A-D956DC9002B5}" type="datetimeFigureOut">
              <a:rPr lang="en-US" smtClean="0"/>
              <a:t>4/13/2023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3F5C89C-C9DA-4251-8F37-7E7EF05F5631}" type="slidenum">
              <a:rPr lang="en-US" smtClean="0"/>
              <a:t>‹Nº›</a:t>
            </a:fld>
            <a:endParaRPr lang="en-US"/>
          </a:p>
        </p:txBody>
      </p:sp>
    </p:spTree>
    <p:extLst>
      <p:ext uri="{BB962C8B-B14F-4D97-AF65-F5344CB8AC3E}">
        <p14:creationId xmlns:p14="http://schemas.microsoft.com/office/powerpoint/2010/main" val="3826993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6CECDA-93C0-4553-9B3A-D956DC9002B5}" type="datetimeFigureOut">
              <a:rPr lang="en-US" smtClean="0"/>
              <a:t>4/13/2023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3F5C89C-C9DA-4251-8F37-7E7EF05F5631}" type="slidenum">
              <a:rPr lang="en-US" smtClean="0"/>
              <a:t>‹Nº›</a:t>
            </a:fld>
            <a:endParaRPr lang="en-US"/>
          </a:p>
        </p:txBody>
      </p:sp>
    </p:spTree>
    <p:extLst>
      <p:ext uri="{BB962C8B-B14F-4D97-AF65-F5344CB8AC3E}">
        <p14:creationId xmlns:p14="http://schemas.microsoft.com/office/powerpoint/2010/main" val="42338845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C66CECDA-93C0-4553-9B3A-D956DC9002B5}" type="datetimeFigureOut">
              <a:rPr lang="en-US" smtClean="0"/>
              <a:t>4/13/2023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F5C89C-C9DA-4251-8F37-7E7EF05F5631}" type="slidenum">
              <a:rPr lang="en-US" smtClean="0"/>
              <a:t>‹Nº›</a:t>
            </a:fld>
            <a:endParaRPr lang="en-US"/>
          </a:p>
        </p:txBody>
      </p:sp>
    </p:spTree>
    <p:extLst>
      <p:ext uri="{BB962C8B-B14F-4D97-AF65-F5344CB8AC3E}">
        <p14:creationId xmlns:p14="http://schemas.microsoft.com/office/powerpoint/2010/main" val="37796978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C66CECDA-93C0-4553-9B3A-D956DC9002B5}" type="datetimeFigureOut">
              <a:rPr lang="en-US" smtClean="0"/>
              <a:t>4/13/2023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F5C89C-C9DA-4251-8F37-7E7EF05F5631}" type="slidenum">
              <a:rPr lang="en-US" smtClean="0"/>
              <a:t>‹Nº›</a:t>
            </a:fld>
            <a:endParaRPr lang="en-US"/>
          </a:p>
        </p:txBody>
      </p:sp>
    </p:spTree>
    <p:extLst>
      <p:ext uri="{BB962C8B-B14F-4D97-AF65-F5344CB8AC3E}">
        <p14:creationId xmlns:p14="http://schemas.microsoft.com/office/powerpoint/2010/main" val="37854873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66CECDA-93C0-4553-9B3A-D956DC9002B5}" type="datetimeFigureOut">
              <a:rPr lang="en-US" smtClean="0"/>
              <a:t>4/13/2023</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3F5C89C-C9DA-4251-8F37-7E7EF05F5631}" type="slidenum">
              <a:rPr lang="en-US" smtClean="0"/>
              <a:t>‹Nº›</a:t>
            </a:fld>
            <a:endParaRPr lang="en-US"/>
          </a:p>
        </p:txBody>
      </p:sp>
      <p:pic>
        <p:nvPicPr>
          <p:cNvPr id="18" name="Imagen 17"/>
          <p:cNvPicPr>
            <a:picLocks noChangeAspect="1"/>
          </p:cNvPicPr>
          <p:nvPr userDrawn="1"/>
        </p:nvPicPr>
        <p:blipFill rotWithShape="1">
          <a:blip r:embed="rId18" cstate="print">
            <a:extLst>
              <a:ext uri="{28A0092B-C50C-407E-A947-70E740481C1C}">
                <a14:useLocalDpi xmlns:a14="http://schemas.microsoft.com/office/drawing/2010/main" val="0"/>
              </a:ext>
            </a:extLst>
          </a:blip>
          <a:srcRect r="32985"/>
          <a:stretch/>
        </p:blipFill>
        <p:spPr>
          <a:xfrm>
            <a:off x="7932930" y="-230853"/>
            <a:ext cx="4259070" cy="1877091"/>
          </a:xfrm>
          <a:prstGeom prst="rect">
            <a:avLst/>
          </a:prstGeom>
        </p:spPr>
      </p:pic>
      <p:sp>
        <p:nvSpPr>
          <p:cNvPr id="19" name="Franja diagonal 18"/>
          <p:cNvSpPr/>
          <p:nvPr userDrawn="1"/>
        </p:nvSpPr>
        <p:spPr>
          <a:xfrm flipH="1" flipV="1">
            <a:off x="9498692" y="4322763"/>
            <a:ext cx="2693308" cy="2535237"/>
          </a:xfrm>
          <a:prstGeom prst="diagStripe">
            <a:avLst>
              <a:gd name="adj" fmla="val 80612"/>
            </a:avLst>
          </a:prstGeom>
          <a:solidFill>
            <a:srgbClr val="0B2A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0" name="Franja diagonal 29"/>
          <p:cNvSpPr/>
          <p:nvPr userDrawn="1"/>
        </p:nvSpPr>
        <p:spPr>
          <a:xfrm flipH="1" flipV="1">
            <a:off x="8660492" y="3439886"/>
            <a:ext cx="3531508" cy="3418114"/>
          </a:xfrm>
          <a:prstGeom prst="diagStripe">
            <a:avLst>
              <a:gd name="adj" fmla="val 80612"/>
            </a:avLst>
          </a:prstGeom>
          <a:solidFill>
            <a:srgbClr val="0B2A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4807285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436914" y="522514"/>
            <a:ext cx="8072845" cy="3801292"/>
          </a:xfrm>
        </p:spPr>
        <p:txBody>
          <a:bodyPr>
            <a:normAutofit/>
          </a:bodyPr>
          <a:lstStyle/>
          <a:p>
            <a:pPr algn="ctr"/>
            <a:r>
              <a:rPr lang="es-ES" dirty="0" smtClean="0"/>
              <a:t>Quehacer </a:t>
            </a:r>
            <a:r>
              <a:rPr lang="es-ES" dirty="0"/>
              <a:t>profesional en la ingeniería electromecánica</a:t>
            </a:r>
            <a:r>
              <a:rPr lang="es-ES" dirty="0" smtClean="0"/>
              <a:t>.</a:t>
            </a:r>
            <a:endParaRPr lang="en-US" dirty="0"/>
          </a:p>
        </p:txBody>
      </p:sp>
      <p:sp>
        <p:nvSpPr>
          <p:cNvPr id="3" name="Subtítulo 2"/>
          <p:cNvSpPr>
            <a:spLocks noGrp="1"/>
          </p:cNvSpPr>
          <p:nvPr>
            <p:ph type="subTitle" idx="1"/>
          </p:nvPr>
        </p:nvSpPr>
        <p:spPr>
          <a:xfrm>
            <a:off x="383661" y="5465200"/>
            <a:ext cx="7766936" cy="1096899"/>
          </a:xfrm>
        </p:spPr>
        <p:txBody>
          <a:bodyPr/>
          <a:lstStyle/>
          <a:p>
            <a:pPr algn="l"/>
            <a:r>
              <a:rPr lang="es-MX" dirty="0" smtClean="0"/>
              <a:t>UTN </a:t>
            </a:r>
            <a:r>
              <a:rPr lang="es-MX" dirty="0"/>
              <a:t>FRR - INGENIERÍA ELECTROMECÁNICA III - Unidad </a:t>
            </a:r>
            <a:r>
              <a:rPr lang="es-MX" dirty="0" smtClean="0"/>
              <a:t>II</a:t>
            </a:r>
            <a:endParaRPr lang="es-MX" dirty="0"/>
          </a:p>
          <a:p>
            <a:pPr algn="l"/>
            <a:r>
              <a:rPr lang="es-MX" dirty="0" smtClean="0"/>
              <a:t>Ing</a:t>
            </a:r>
            <a:r>
              <a:rPr lang="es-MX" dirty="0"/>
              <a:t>. Mauro Ferrarese</a:t>
            </a:r>
            <a:endParaRPr lang="en-US" dirty="0"/>
          </a:p>
          <a:p>
            <a:pPr algn="l"/>
            <a:endParaRPr lang="en-US" dirty="0"/>
          </a:p>
        </p:txBody>
      </p:sp>
      <p:pic>
        <p:nvPicPr>
          <p:cNvPr id="4" name="Imagen 3"/>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6849699" y="260512"/>
            <a:ext cx="3804645" cy="729658"/>
          </a:xfrm>
          <a:prstGeom prst="rect">
            <a:avLst/>
          </a:prstGeom>
        </p:spPr>
      </p:pic>
    </p:spTree>
    <p:extLst>
      <p:ext uri="{BB962C8B-B14F-4D97-AF65-F5344CB8AC3E}">
        <p14:creationId xmlns:p14="http://schemas.microsoft.com/office/powerpoint/2010/main" val="398987117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contenido 2"/>
          <p:cNvSpPr txBox="1">
            <a:spLocks/>
          </p:cNvSpPr>
          <p:nvPr/>
        </p:nvSpPr>
        <p:spPr>
          <a:xfrm>
            <a:off x="677334" y="2326783"/>
            <a:ext cx="8596668" cy="3062635"/>
          </a:xfrm>
          <a:prstGeom prst="rect">
            <a:avLst/>
          </a:prstGeom>
        </p:spPr>
        <p:txBody>
          <a:bodyPr vert="horz" lIns="91440" tIns="45720" rIns="91440" bIns="45720" rtlCol="0" anchor="t">
            <a:no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l"/>
            <a:r>
              <a:rPr lang="es-ES" sz="2000" dirty="0" smtClean="0"/>
              <a:t>1. El ingeniero supone para la variable manipulada, un valor que a su juicio es óptimo, o bien puede elegir una variedad de valores que parezcan prometedores.</a:t>
            </a:r>
            <a:endParaRPr lang="en-US" sz="2000" dirty="0" smtClean="0"/>
          </a:p>
          <a:p>
            <a:pPr algn="l"/>
            <a:r>
              <a:rPr lang="es-ES" sz="2000" dirty="0" smtClean="0"/>
              <a:t>2. Luego predice qué efecto tendrá el valor o los valores supuestos sobre el criterio.</a:t>
            </a:r>
            <a:endParaRPr lang="en-US" sz="2000" dirty="0" smtClean="0"/>
          </a:p>
          <a:p>
            <a:pPr algn="l"/>
            <a:r>
              <a:rPr lang="es-ES" sz="2000" dirty="0" smtClean="0"/>
              <a:t>3. Selecciona uno o más valores nuevos de la variable manipulada. Es de esperarse que un nuevo o que los nuevos valores de la variable independiente se aproximen más al valor óptimo que los tomados originalmente.</a:t>
            </a:r>
            <a:endParaRPr lang="en-US" sz="2000" dirty="0" smtClean="0"/>
          </a:p>
          <a:p>
            <a:pPr algn="l"/>
            <a:r>
              <a:rPr lang="es-ES" sz="2000" dirty="0" smtClean="0"/>
              <a:t>4. El ingeniero predice, nuevamente, el efecto sobre el criterio y selecciona un nuevo valor de ensayo si es necesario.</a:t>
            </a:r>
            <a:endParaRPr lang="en-US" sz="2000" dirty="0" smtClean="0"/>
          </a:p>
          <a:p>
            <a:pPr algn="l"/>
            <a:endParaRPr lang="en-US" sz="2000" dirty="0"/>
          </a:p>
        </p:txBody>
      </p:sp>
      <p:sp>
        <p:nvSpPr>
          <p:cNvPr id="7" name="Título 1"/>
          <p:cNvSpPr txBox="1">
            <a:spLocks/>
          </p:cNvSpPr>
          <p:nvPr/>
        </p:nvSpPr>
        <p:spPr>
          <a:xfrm>
            <a:off x="677334" y="609600"/>
            <a:ext cx="8596668" cy="1320800"/>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es-MX" dirty="0" smtClean="0"/>
              <a:t>Método Iterativo</a:t>
            </a:r>
            <a:endParaRPr lang="en-US" dirty="0"/>
          </a:p>
        </p:txBody>
      </p:sp>
    </p:spTree>
    <p:extLst>
      <p:ext uri="{BB962C8B-B14F-4D97-AF65-F5344CB8AC3E}">
        <p14:creationId xmlns:p14="http://schemas.microsoft.com/office/powerpoint/2010/main" val="21579442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Rectangle 4"/>
          <p:cNvSpPr>
            <a:spLocks noGrp="1" noChangeArrowheads="1"/>
          </p:cNvSpPr>
          <p:nvPr>
            <p:ph type="ctrTitle"/>
          </p:nvPr>
        </p:nvSpPr>
        <p:spPr>
          <a:xfrm>
            <a:off x="901334" y="-318509"/>
            <a:ext cx="7766936" cy="1833800"/>
          </a:xfrm>
        </p:spPr>
        <p:txBody>
          <a:bodyPr/>
          <a:lstStyle/>
          <a:p>
            <a:pPr algn="l"/>
            <a:r>
              <a:rPr lang="es-ES" sz="4400" dirty="0" smtClean="0"/>
              <a:t>Método </a:t>
            </a:r>
            <a:r>
              <a:rPr lang="es-ES" sz="4400" dirty="0" smtClean="0"/>
              <a:t>Analítico</a:t>
            </a:r>
            <a:endParaRPr lang="es-ES_tradnl" altLang="en-US" sz="4400" dirty="0"/>
          </a:p>
        </p:txBody>
      </p:sp>
      <p:sp>
        <p:nvSpPr>
          <p:cNvPr id="11269" name="Rectangle 5"/>
          <p:cNvSpPr>
            <a:spLocks noGrp="1" noChangeArrowheads="1"/>
          </p:cNvSpPr>
          <p:nvPr>
            <p:ph type="subTitle" idx="1"/>
          </p:nvPr>
        </p:nvSpPr>
        <p:spPr>
          <a:xfrm>
            <a:off x="901333" y="1515291"/>
            <a:ext cx="9018521" cy="5148745"/>
          </a:xfrm>
        </p:spPr>
        <p:txBody>
          <a:bodyPr>
            <a:normAutofit fontScale="55000" lnSpcReduction="20000"/>
          </a:bodyPr>
          <a:lstStyle/>
          <a:p>
            <a:pPr algn="l"/>
            <a:r>
              <a:rPr lang="es-MX" altLang="en-US" sz="3600" dirty="0" smtClean="0"/>
              <a:t>Con </a:t>
            </a:r>
            <a:r>
              <a:rPr lang="es-MX" altLang="en-US" sz="3600" dirty="0"/>
              <a:t>frecuencia el modelo se deduce mediante el cálculo diferencial, cuyo procedimiento general es:</a:t>
            </a:r>
          </a:p>
          <a:p>
            <a:pPr algn="l"/>
            <a:r>
              <a:rPr lang="es-MX" altLang="en-US" sz="3600" dirty="0"/>
              <a:t>1. Se obtiene una función de criterio. Hay que tener en cuenta que aunque el criterio se mide a menudo en unidades monetarias, no es necesario que sea así. Puede ser también el número de pasajeros transportados, una cierta cantidad de kilogramos, una eficiencia o rendimiento, etc.</a:t>
            </a:r>
          </a:p>
          <a:p>
            <a:pPr algn="l"/>
            <a:r>
              <a:rPr lang="es-MX" altLang="en-US" sz="3600" dirty="0"/>
              <a:t>2. Luego, mediante el cálculo diferencial u otro medio, la función de criterio se convierte a una forma que proporcione directamente el valor óptimo de la variable manipulada.</a:t>
            </a:r>
          </a:p>
          <a:p>
            <a:pPr algn="l"/>
            <a:r>
              <a:rPr lang="es-MX" altLang="en-US" sz="3600" dirty="0"/>
              <a:t>Ambos métodos de optimización mencionados no pueden utilizarse tanto como sería deseable en la ingeniería. Debido a la preponderancia de criterios no cuantificables, tales como el atractivo estético, o a la intervención de un gran número de variables o a la falta de tiempo, los ingenieros suelen tener que confiar en procedimientos que son menos formales, menos cuantitativos y objetivos que los ya descritos. Con frecuencia utilizan una variedad de métodos diferentes en sus trabajos de optimización, variando considerablemente la combinación particular de procedimientos de un problema a otro.</a:t>
            </a:r>
          </a:p>
          <a:p>
            <a:pPr algn="l"/>
            <a:endParaRPr lang="es-ES_tradnl" altLang="en-US" sz="3600" dirty="0"/>
          </a:p>
        </p:txBody>
      </p:sp>
    </p:spTree>
    <p:extLst>
      <p:ext uri="{BB962C8B-B14F-4D97-AF65-F5344CB8AC3E}">
        <p14:creationId xmlns:p14="http://schemas.microsoft.com/office/powerpoint/2010/main" val="41863794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6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26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Rectangle 4"/>
          <p:cNvSpPr>
            <a:spLocks noGrp="1" noChangeArrowheads="1"/>
          </p:cNvSpPr>
          <p:nvPr>
            <p:ph type="ctrTitle"/>
          </p:nvPr>
        </p:nvSpPr>
        <p:spPr>
          <a:xfrm>
            <a:off x="901334" y="-1245972"/>
            <a:ext cx="8464736" cy="2931080"/>
          </a:xfrm>
        </p:spPr>
        <p:txBody>
          <a:bodyPr/>
          <a:lstStyle/>
          <a:p>
            <a:pPr algn="l" fontAlgn="base"/>
            <a:r>
              <a:rPr lang="es-MX" b="1" dirty="0"/>
              <a:t>Ingeniería en las fases de un proyecto</a:t>
            </a:r>
          </a:p>
        </p:txBody>
      </p:sp>
      <p:sp>
        <p:nvSpPr>
          <p:cNvPr id="11269" name="Rectangle 5"/>
          <p:cNvSpPr>
            <a:spLocks noGrp="1" noChangeArrowheads="1"/>
          </p:cNvSpPr>
          <p:nvPr>
            <p:ph type="subTitle" idx="1"/>
          </p:nvPr>
        </p:nvSpPr>
        <p:spPr>
          <a:xfrm>
            <a:off x="901334" y="1709255"/>
            <a:ext cx="9018521" cy="5148745"/>
          </a:xfrm>
        </p:spPr>
        <p:txBody>
          <a:bodyPr>
            <a:normAutofit fontScale="77500" lnSpcReduction="20000"/>
          </a:bodyPr>
          <a:lstStyle/>
          <a:p>
            <a:pPr algn="l"/>
            <a:r>
              <a:rPr lang="es-MX" altLang="en-US" sz="2900" dirty="0"/>
              <a:t>Los proyectos se materializan mediante fases consecutivas. Cada fase tiene un objetivo particular. La ingeniería progresa según la fase en que se encuentre el proyecto. Se habla de siete fases:</a:t>
            </a:r>
          </a:p>
          <a:p>
            <a:pPr algn="l"/>
            <a:endParaRPr lang="es-MX" altLang="en-US" sz="3600" dirty="0"/>
          </a:p>
          <a:p>
            <a:pPr marL="571500" indent="-571500" algn="l">
              <a:buFont typeface="Arial" panose="020B0604020202020204" pitchFamily="34" charset="0"/>
              <a:buChar char="•"/>
            </a:pPr>
            <a:r>
              <a:rPr lang="es-MX" altLang="en-US" sz="3100" dirty="0"/>
              <a:t>Estudio de perfil (</a:t>
            </a:r>
            <a:r>
              <a:rPr lang="es-MX" altLang="en-US" sz="3100" dirty="0" err="1"/>
              <a:t>Scoping</a:t>
            </a:r>
            <a:r>
              <a:rPr lang="es-MX" altLang="en-US" sz="3100" dirty="0"/>
              <a:t>): asociada a Ingeniería de Perfil.</a:t>
            </a:r>
          </a:p>
          <a:p>
            <a:pPr marL="571500" indent="-571500" algn="l">
              <a:buFont typeface="Arial" panose="020B0604020202020204" pitchFamily="34" charset="0"/>
              <a:buChar char="•"/>
            </a:pPr>
            <a:r>
              <a:rPr lang="es-MX" altLang="en-US" sz="3100" dirty="0" err="1"/>
              <a:t>Prefactibilidad</a:t>
            </a:r>
            <a:r>
              <a:rPr lang="es-MX" altLang="en-US" sz="3100" dirty="0"/>
              <a:t> (</a:t>
            </a:r>
            <a:r>
              <a:rPr lang="es-MX" altLang="en-US" sz="3100" dirty="0" err="1"/>
              <a:t>Selection</a:t>
            </a:r>
            <a:r>
              <a:rPr lang="es-MX" altLang="en-US" sz="3100" dirty="0"/>
              <a:t>): asociada a Ingeniería Conceptual.</a:t>
            </a:r>
          </a:p>
          <a:p>
            <a:pPr marL="571500" indent="-571500" algn="l">
              <a:buFont typeface="Arial" panose="020B0604020202020204" pitchFamily="34" charset="0"/>
              <a:buChar char="•"/>
            </a:pPr>
            <a:r>
              <a:rPr lang="es-MX" altLang="en-US" sz="3100" dirty="0"/>
              <a:t>Factibilidad (</a:t>
            </a:r>
            <a:r>
              <a:rPr lang="es-MX" altLang="en-US" sz="3100" dirty="0" err="1"/>
              <a:t>Definition</a:t>
            </a:r>
            <a:r>
              <a:rPr lang="es-MX" altLang="en-US" sz="3100" dirty="0"/>
              <a:t>): asociada a Ingeniería Básica.</a:t>
            </a:r>
          </a:p>
          <a:p>
            <a:pPr marL="571500" indent="-571500" algn="l">
              <a:buFont typeface="Arial" panose="020B0604020202020204" pitchFamily="34" charset="0"/>
              <a:buChar char="•"/>
            </a:pPr>
            <a:r>
              <a:rPr lang="es-MX" altLang="en-US" sz="3100" dirty="0"/>
              <a:t>Ingeniería de Detalle.</a:t>
            </a:r>
          </a:p>
          <a:p>
            <a:pPr marL="571500" indent="-571500" algn="l">
              <a:buFont typeface="Arial" panose="020B0604020202020204" pitchFamily="34" charset="0"/>
              <a:buChar char="•"/>
            </a:pPr>
            <a:r>
              <a:rPr lang="es-MX" altLang="en-US" sz="3100" dirty="0"/>
              <a:t>Ejecución.</a:t>
            </a:r>
          </a:p>
          <a:p>
            <a:pPr marL="571500" indent="-571500" algn="l">
              <a:buFont typeface="Arial" panose="020B0604020202020204" pitchFamily="34" charset="0"/>
              <a:buChar char="•"/>
            </a:pPr>
            <a:r>
              <a:rPr lang="es-MX" altLang="en-US" sz="3100" dirty="0"/>
              <a:t>Pruebas y Puesta en Marcha.</a:t>
            </a:r>
          </a:p>
          <a:p>
            <a:pPr marL="571500" indent="-571500" algn="l">
              <a:buFont typeface="Arial" panose="020B0604020202020204" pitchFamily="34" charset="0"/>
              <a:buChar char="•"/>
            </a:pPr>
            <a:r>
              <a:rPr lang="es-MX" altLang="en-US" sz="3100" dirty="0"/>
              <a:t>Cierre de </a:t>
            </a:r>
            <a:r>
              <a:rPr lang="es-MX" altLang="en-US" sz="3100" dirty="0" smtClean="0"/>
              <a:t>Proyecto.</a:t>
            </a:r>
            <a:endParaRPr lang="es-ES_tradnl" altLang="en-US" sz="3100" dirty="0"/>
          </a:p>
        </p:txBody>
      </p:sp>
    </p:spTree>
    <p:extLst>
      <p:ext uri="{BB962C8B-B14F-4D97-AF65-F5344CB8AC3E}">
        <p14:creationId xmlns:p14="http://schemas.microsoft.com/office/powerpoint/2010/main" val="35956828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69">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269">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269">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269">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269">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1269">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Rectangle 4"/>
          <p:cNvSpPr>
            <a:spLocks noGrp="1" noChangeArrowheads="1"/>
          </p:cNvSpPr>
          <p:nvPr>
            <p:ph type="ctrTitle"/>
          </p:nvPr>
        </p:nvSpPr>
        <p:spPr>
          <a:xfrm>
            <a:off x="901334" y="0"/>
            <a:ext cx="8372669" cy="836023"/>
          </a:xfrm>
        </p:spPr>
        <p:txBody>
          <a:bodyPr/>
          <a:lstStyle/>
          <a:p>
            <a:pPr algn="l" fontAlgn="base"/>
            <a:r>
              <a:rPr lang="es-MX" sz="2400" b="1" dirty="0"/>
              <a:t>Ingeniería en las fases de un proyecto</a:t>
            </a:r>
          </a:p>
        </p:txBody>
      </p:sp>
      <p:sp>
        <p:nvSpPr>
          <p:cNvPr id="2" name="Subtítulo 1"/>
          <p:cNvSpPr>
            <a:spLocks noGrp="1"/>
          </p:cNvSpPr>
          <p:nvPr>
            <p:ph type="subTitle" idx="1"/>
          </p:nvPr>
        </p:nvSpPr>
        <p:spPr>
          <a:xfrm>
            <a:off x="901334" y="1227908"/>
            <a:ext cx="8882746" cy="5329645"/>
          </a:xfrm>
        </p:spPr>
        <p:txBody>
          <a:bodyPr>
            <a:normAutofit/>
          </a:bodyPr>
          <a:lstStyle/>
          <a:p>
            <a:pPr algn="l" fontAlgn="base"/>
            <a:r>
              <a:rPr lang="es-MX" b="1" dirty="0"/>
              <a:t>1.    Estudio de perfil</a:t>
            </a:r>
          </a:p>
          <a:p>
            <a:pPr algn="l" fontAlgn="base"/>
            <a:r>
              <a:rPr lang="es-MX" dirty="0"/>
              <a:t>Corresponde al análisis técnico económico para evaluar un proyecto en una primera aproximación.</a:t>
            </a:r>
          </a:p>
          <a:p>
            <a:pPr algn="l" fontAlgn="base"/>
            <a:r>
              <a:rPr lang="es-MX" dirty="0"/>
              <a:t>Para esta etapa se debe considerar lo siguiente:</a:t>
            </a:r>
          </a:p>
          <a:p>
            <a:pPr marL="285750" indent="-285750" algn="l" fontAlgn="base">
              <a:buFont typeface="Arial" panose="020B0604020202020204" pitchFamily="34" charset="0"/>
              <a:buChar char="•"/>
            </a:pPr>
            <a:r>
              <a:rPr lang="es-MX" dirty="0"/>
              <a:t>Definir el problema</a:t>
            </a:r>
          </a:p>
          <a:p>
            <a:pPr marL="285750" indent="-285750" algn="l" fontAlgn="base">
              <a:buFont typeface="Arial" panose="020B0604020202020204" pitchFamily="34" charset="0"/>
              <a:buChar char="•"/>
            </a:pPr>
            <a:r>
              <a:rPr lang="es-MX" dirty="0"/>
              <a:t>Determinar los objetivos</a:t>
            </a:r>
          </a:p>
          <a:p>
            <a:pPr marL="285750" indent="-285750" algn="l" fontAlgn="base">
              <a:buFont typeface="Arial" panose="020B0604020202020204" pitchFamily="34" charset="0"/>
              <a:buChar char="•"/>
            </a:pPr>
            <a:r>
              <a:rPr lang="es-MX" dirty="0"/>
              <a:t>Distinguir opciones factibles y opciones a descartar</a:t>
            </a:r>
          </a:p>
          <a:p>
            <a:pPr marL="285750" indent="-285750" algn="l" fontAlgn="base">
              <a:buFont typeface="Arial" panose="020B0604020202020204" pitchFamily="34" charset="0"/>
              <a:buChar char="•"/>
            </a:pPr>
            <a:r>
              <a:rPr lang="es-MX" dirty="0"/>
              <a:t>Factores claves de éxito y factores de riesgos fatales</a:t>
            </a:r>
          </a:p>
          <a:p>
            <a:pPr marL="285750" indent="-285750" algn="l" fontAlgn="base">
              <a:buFont typeface="Arial" panose="020B0604020202020204" pitchFamily="34" charset="0"/>
              <a:buChar char="•"/>
            </a:pPr>
            <a:r>
              <a:rPr lang="es-MX" dirty="0"/>
              <a:t>Analizar la situación sin proyecto.</a:t>
            </a:r>
          </a:p>
          <a:p>
            <a:pPr algn="l" fontAlgn="base"/>
            <a:r>
              <a:rPr lang="es-MX" dirty="0"/>
              <a:t>Se realizan estimaciones de inversión, costos e ingresos de manera gruesa, a nivel de juicio experto. Son esperables variaciones en estas estimaciones de 35 a 50%. Los análisis son realizados por profesionales con categoría senior. Termina con la recomendación de profundizar, diferir o abandonar en el estudio.</a:t>
            </a:r>
          </a:p>
          <a:p>
            <a:pPr algn="l"/>
            <a:endParaRPr lang="en-US" dirty="0"/>
          </a:p>
        </p:txBody>
      </p:sp>
    </p:spTree>
    <p:extLst>
      <p:ext uri="{BB962C8B-B14F-4D97-AF65-F5344CB8AC3E}">
        <p14:creationId xmlns:p14="http://schemas.microsoft.com/office/powerpoint/2010/main" val="3318927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Rectangle 4"/>
          <p:cNvSpPr>
            <a:spLocks noGrp="1" noChangeArrowheads="1"/>
          </p:cNvSpPr>
          <p:nvPr>
            <p:ph type="ctrTitle"/>
          </p:nvPr>
        </p:nvSpPr>
        <p:spPr>
          <a:xfrm>
            <a:off x="901334" y="0"/>
            <a:ext cx="8372669" cy="836023"/>
          </a:xfrm>
        </p:spPr>
        <p:txBody>
          <a:bodyPr/>
          <a:lstStyle/>
          <a:p>
            <a:pPr algn="l" fontAlgn="base"/>
            <a:r>
              <a:rPr lang="es-MX" sz="2400" b="1" dirty="0"/>
              <a:t>Ingeniería en las fases de un proyecto</a:t>
            </a:r>
          </a:p>
        </p:txBody>
      </p:sp>
      <p:sp>
        <p:nvSpPr>
          <p:cNvPr id="2" name="Subtítulo 1"/>
          <p:cNvSpPr>
            <a:spLocks noGrp="1"/>
          </p:cNvSpPr>
          <p:nvPr>
            <p:ph type="subTitle" idx="1"/>
          </p:nvPr>
        </p:nvSpPr>
        <p:spPr>
          <a:xfrm>
            <a:off x="901334" y="1227908"/>
            <a:ext cx="8882746" cy="5329645"/>
          </a:xfrm>
        </p:spPr>
        <p:txBody>
          <a:bodyPr>
            <a:normAutofit lnSpcReduction="10000"/>
          </a:bodyPr>
          <a:lstStyle/>
          <a:p>
            <a:pPr algn="l" fontAlgn="base"/>
            <a:r>
              <a:rPr lang="es-MX" b="1" dirty="0" smtClean="0"/>
              <a:t>2</a:t>
            </a:r>
            <a:r>
              <a:rPr lang="es-MX" b="1" dirty="0"/>
              <a:t>.    </a:t>
            </a:r>
            <a:r>
              <a:rPr lang="es-MX" b="1" dirty="0" err="1"/>
              <a:t>Prefactibilidad</a:t>
            </a:r>
            <a:endParaRPr lang="es-MX" b="1" dirty="0"/>
          </a:p>
          <a:p>
            <a:pPr algn="l" fontAlgn="base"/>
            <a:r>
              <a:rPr lang="es-MX" dirty="0"/>
              <a:t>En esta etapa se evaluar la viabilidad técnica y económica de la oportunidad de negocio detectada mediante el reconocimiento, definición conceptual, evaluación técnico-económica y definición del nivel de riesgo de las diferentes alternativas de desarrollo del negocio, considerando tecnologías disponibles y diseño asociado, tamaño, localización, construcción y explotación del activo, con el fin de </a:t>
            </a:r>
            <a:r>
              <a:rPr lang="es-MX" b="1" dirty="0"/>
              <a:t>seleccionar la mejor opción</a:t>
            </a:r>
            <a:r>
              <a:rPr lang="es-MX" dirty="0"/>
              <a:t> desde un punto de vista de riesgo-rentabilidad o recomendar no continuar con los estudios del proyecto.</a:t>
            </a:r>
          </a:p>
          <a:p>
            <a:pPr algn="l" fontAlgn="base"/>
            <a:r>
              <a:rPr lang="es-MX" dirty="0"/>
              <a:t>Los objetivos principales de esta etapa son:</a:t>
            </a:r>
          </a:p>
          <a:p>
            <a:pPr marL="285750" indent="-285750" algn="l" fontAlgn="base">
              <a:buFont typeface="Arial" panose="020B0604020202020204" pitchFamily="34" charset="0"/>
              <a:buChar char="•"/>
            </a:pPr>
            <a:r>
              <a:rPr lang="es-MX" dirty="0"/>
              <a:t>Mejorar la calidad de la información.</a:t>
            </a:r>
          </a:p>
          <a:p>
            <a:pPr marL="285750" indent="-285750" algn="l" fontAlgn="base">
              <a:buFont typeface="Arial" panose="020B0604020202020204" pitchFamily="34" charset="0"/>
              <a:buChar char="•"/>
            </a:pPr>
            <a:r>
              <a:rPr lang="es-MX" dirty="0"/>
              <a:t>Definir y evaluar más profundamente las opciones.</a:t>
            </a:r>
          </a:p>
          <a:p>
            <a:pPr marL="285750" indent="-285750" algn="l" fontAlgn="base">
              <a:buFont typeface="Arial" panose="020B0604020202020204" pitchFamily="34" charset="0"/>
              <a:buChar char="•"/>
            </a:pPr>
            <a:r>
              <a:rPr lang="es-MX" dirty="0"/>
              <a:t>Estimaciones de inversión, costos e ingresos deben derivar de los resultados de una Ingeniería Conceptual.</a:t>
            </a:r>
          </a:p>
          <a:p>
            <a:pPr algn="l" fontAlgn="base"/>
            <a:r>
              <a:rPr lang="es-MX" dirty="0"/>
              <a:t>Son esperables variaciones de +/- 25%.</a:t>
            </a:r>
          </a:p>
          <a:p>
            <a:pPr algn="l" fontAlgn="base"/>
            <a:r>
              <a:rPr lang="es-MX" dirty="0"/>
              <a:t>Se usan: cotizaciones informativas, experiencia histórica, estimaciones expertas, antecedentes de proyectos similares, resultados de ensayos, cálculos de ingeniería.</a:t>
            </a:r>
          </a:p>
        </p:txBody>
      </p:sp>
    </p:spTree>
    <p:extLst>
      <p:ext uri="{BB962C8B-B14F-4D97-AF65-F5344CB8AC3E}">
        <p14:creationId xmlns:p14="http://schemas.microsoft.com/office/powerpoint/2010/main" val="20386186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Rectangle 4"/>
          <p:cNvSpPr>
            <a:spLocks noGrp="1" noChangeArrowheads="1"/>
          </p:cNvSpPr>
          <p:nvPr>
            <p:ph type="ctrTitle"/>
          </p:nvPr>
        </p:nvSpPr>
        <p:spPr>
          <a:xfrm>
            <a:off x="901334" y="0"/>
            <a:ext cx="8372669" cy="836023"/>
          </a:xfrm>
        </p:spPr>
        <p:txBody>
          <a:bodyPr/>
          <a:lstStyle/>
          <a:p>
            <a:pPr algn="l" fontAlgn="base"/>
            <a:r>
              <a:rPr lang="es-MX" sz="2400" b="1" dirty="0"/>
              <a:t>Ingeniería en las fases de un proyecto</a:t>
            </a:r>
          </a:p>
        </p:txBody>
      </p:sp>
      <p:sp>
        <p:nvSpPr>
          <p:cNvPr id="4" name="Rectángulo 3"/>
          <p:cNvSpPr/>
          <p:nvPr/>
        </p:nvSpPr>
        <p:spPr>
          <a:xfrm>
            <a:off x="901334" y="966652"/>
            <a:ext cx="9274632" cy="5262979"/>
          </a:xfrm>
          <a:prstGeom prst="rect">
            <a:avLst/>
          </a:prstGeom>
        </p:spPr>
        <p:txBody>
          <a:bodyPr wrap="square">
            <a:spAutoFit/>
          </a:bodyPr>
          <a:lstStyle/>
          <a:p>
            <a:pPr fontAlgn="base"/>
            <a:r>
              <a:rPr lang="es-MX" sz="2400" b="1" dirty="0">
                <a:solidFill>
                  <a:srgbClr val="333333"/>
                </a:solidFill>
                <a:latin typeface="Source Sans Pro"/>
              </a:rPr>
              <a:t>3.    Factibilidad</a:t>
            </a:r>
          </a:p>
          <a:p>
            <a:pPr fontAlgn="base"/>
            <a:r>
              <a:rPr lang="es-MX" sz="2400" dirty="0">
                <a:solidFill>
                  <a:srgbClr val="1D373C"/>
                </a:solidFill>
                <a:latin typeface="Source Sans Pro"/>
              </a:rPr>
              <a:t>En esta fase se debe desarrollar un programa detallado, un Plan de ejecución y un Presupuesto con exactitud de ±10% a ±15% con 90% de probabilidad de ocurrencia.</a:t>
            </a:r>
          </a:p>
          <a:p>
            <a:pPr fontAlgn="base"/>
            <a:r>
              <a:rPr lang="es-MX" sz="2400" dirty="0">
                <a:solidFill>
                  <a:srgbClr val="1D373C"/>
                </a:solidFill>
                <a:latin typeface="Source Sans Pro"/>
              </a:rPr>
              <a:t>En esta etapa se busca:</a:t>
            </a:r>
          </a:p>
          <a:p>
            <a:pPr fontAlgn="base">
              <a:buFont typeface="Arial" panose="020B0604020202020204" pitchFamily="34" charset="0"/>
              <a:buChar char="•"/>
            </a:pPr>
            <a:r>
              <a:rPr lang="es-MX" sz="2400" dirty="0">
                <a:solidFill>
                  <a:srgbClr val="1D373C"/>
                </a:solidFill>
                <a:latin typeface="inherit"/>
              </a:rPr>
              <a:t>Desarrollar la solución técnica para la construcción del proyecto.</a:t>
            </a:r>
          </a:p>
          <a:p>
            <a:pPr fontAlgn="base">
              <a:buFont typeface="Arial" panose="020B0604020202020204" pitchFamily="34" charset="0"/>
              <a:buChar char="•"/>
            </a:pPr>
            <a:r>
              <a:rPr lang="es-MX" sz="2400" dirty="0">
                <a:solidFill>
                  <a:srgbClr val="1D373C"/>
                </a:solidFill>
                <a:latin typeface="inherit"/>
              </a:rPr>
              <a:t>Determinar el costo de capital del proyecto.</a:t>
            </a:r>
          </a:p>
          <a:p>
            <a:pPr fontAlgn="base">
              <a:buFont typeface="Arial" panose="020B0604020202020204" pitchFamily="34" charset="0"/>
              <a:buChar char="•"/>
            </a:pPr>
            <a:r>
              <a:rPr lang="es-MX" sz="2400" dirty="0">
                <a:solidFill>
                  <a:srgbClr val="1D373C"/>
                </a:solidFill>
                <a:latin typeface="inherit"/>
              </a:rPr>
              <a:t>Determinar el tiempo de ejecución del proyecto.</a:t>
            </a:r>
          </a:p>
          <a:p>
            <a:pPr fontAlgn="base">
              <a:buFont typeface="Arial" panose="020B0604020202020204" pitchFamily="34" charset="0"/>
              <a:buChar char="•"/>
            </a:pPr>
            <a:r>
              <a:rPr lang="es-MX" sz="2400" dirty="0">
                <a:solidFill>
                  <a:srgbClr val="1D373C"/>
                </a:solidFill>
                <a:latin typeface="inherit"/>
              </a:rPr>
              <a:t>Determina el plan de ejecución del proyecto.</a:t>
            </a:r>
          </a:p>
          <a:p>
            <a:pPr fontAlgn="base">
              <a:buFont typeface="Arial" panose="020B0604020202020204" pitchFamily="34" charset="0"/>
              <a:buChar char="•"/>
            </a:pPr>
            <a:r>
              <a:rPr lang="es-MX" sz="2400" dirty="0">
                <a:solidFill>
                  <a:srgbClr val="1D373C"/>
                </a:solidFill>
                <a:latin typeface="inherit"/>
              </a:rPr>
              <a:t>Proveer antecedentes para las autorizaciones ambientales y sectoriales.</a:t>
            </a:r>
          </a:p>
          <a:p>
            <a:pPr fontAlgn="base">
              <a:buFont typeface="Arial" panose="020B0604020202020204" pitchFamily="34" charset="0"/>
              <a:buChar char="•"/>
            </a:pPr>
            <a:r>
              <a:rPr lang="es-MX" sz="2400" dirty="0">
                <a:solidFill>
                  <a:srgbClr val="1D373C"/>
                </a:solidFill>
                <a:latin typeface="inherit"/>
              </a:rPr>
              <a:t>Proveer antecedentes para elaborar bases de licitación para la construcción del proyecto.</a:t>
            </a:r>
          </a:p>
          <a:p>
            <a:pPr fontAlgn="base">
              <a:buFont typeface="Arial" panose="020B0604020202020204" pitchFamily="34" charset="0"/>
              <a:buChar char="•"/>
            </a:pPr>
            <a:r>
              <a:rPr lang="es-MX" sz="2400" dirty="0">
                <a:solidFill>
                  <a:srgbClr val="1D373C"/>
                </a:solidFill>
                <a:latin typeface="inherit"/>
              </a:rPr>
              <a:t>Comprometer resultados económicos.</a:t>
            </a:r>
            <a:endParaRPr lang="es-MX" sz="2400" b="0" i="0" dirty="0">
              <a:solidFill>
                <a:srgbClr val="1D373C"/>
              </a:solidFill>
              <a:effectLst/>
              <a:latin typeface="inherit"/>
            </a:endParaRPr>
          </a:p>
        </p:txBody>
      </p:sp>
    </p:spTree>
    <p:extLst>
      <p:ext uri="{BB962C8B-B14F-4D97-AF65-F5344CB8AC3E}">
        <p14:creationId xmlns:p14="http://schemas.microsoft.com/office/powerpoint/2010/main" val="23045669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Rectangle 4"/>
          <p:cNvSpPr>
            <a:spLocks noGrp="1" noChangeArrowheads="1"/>
          </p:cNvSpPr>
          <p:nvPr>
            <p:ph type="ctrTitle"/>
          </p:nvPr>
        </p:nvSpPr>
        <p:spPr>
          <a:xfrm>
            <a:off x="901334" y="0"/>
            <a:ext cx="8372669" cy="836023"/>
          </a:xfrm>
        </p:spPr>
        <p:txBody>
          <a:bodyPr/>
          <a:lstStyle/>
          <a:p>
            <a:pPr algn="l" fontAlgn="base"/>
            <a:r>
              <a:rPr lang="es-MX" sz="2400" b="1" dirty="0"/>
              <a:t>Ingeniería en las fases de un proyecto</a:t>
            </a:r>
          </a:p>
        </p:txBody>
      </p:sp>
      <p:sp>
        <p:nvSpPr>
          <p:cNvPr id="2" name="Rectángulo 1"/>
          <p:cNvSpPr/>
          <p:nvPr/>
        </p:nvSpPr>
        <p:spPr>
          <a:xfrm>
            <a:off x="901333" y="836023"/>
            <a:ext cx="9875524" cy="5355312"/>
          </a:xfrm>
          <a:prstGeom prst="rect">
            <a:avLst/>
          </a:prstGeom>
        </p:spPr>
        <p:txBody>
          <a:bodyPr wrap="square">
            <a:spAutoFit/>
          </a:bodyPr>
          <a:lstStyle/>
          <a:p>
            <a:pPr fontAlgn="base"/>
            <a:r>
              <a:rPr lang="es-MX" b="1" dirty="0">
                <a:solidFill>
                  <a:srgbClr val="1D373C"/>
                </a:solidFill>
                <a:latin typeface="Source Sans Pro"/>
              </a:rPr>
              <a:t>Características:</a:t>
            </a:r>
          </a:p>
          <a:p>
            <a:pPr fontAlgn="base">
              <a:buFont typeface="Arial" panose="020B0604020202020204" pitchFamily="34" charset="0"/>
              <a:buChar char="•"/>
            </a:pPr>
            <a:r>
              <a:rPr lang="es-MX" dirty="0">
                <a:solidFill>
                  <a:srgbClr val="1D373C"/>
                </a:solidFill>
                <a:latin typeface="inherit"/>
              </a:rPr>
              <a:t>Última etapa previa a la decisión de inversión.</a:t>
            </a:r>
          </a:p>
          <a:p>
            <a:pPr fontAlgn="base">
              <a:buFont typeface="Arial" panose="020B0604020202020204" pitchFamily="34" charset="0"/>
              <a:buChar char="•"/>
            </a:pPr>
            <a:r>
              <a:rPr lang="es-MX" dirty="0">
                <a:solidFill>
                  <a:srgbClr val="1D373C"/>
                </a:solidFill>
                <a:latin typeface="inherit"/>
              </a:rPr>
              <a:t>Lleva a aprobar, postergar o enmendar el proyecto.</a:t>
            </a:r>
          </a:p>
          <a:p>
            <a:pPr fontAlgn="base">
              <a:buFont typeface="Arial" panose="020B0604020202020204" pitchFamily="34" charset="0"/>
              <a:buChar char="•"/>
            </a:pPr>
            <a:r>
              <a:rPr lang="es-MX" dirty="0">
                <a:solidFill>
                  <a:srgbClr val="1D373C"/>
                </a:solidFill>
                <a:latin typeface="inherit"/>
              </a:rPr>
              <a:t>No corresponde rechazarlo. Se hace en fases anteriores.</a:t>
            </a:r>
          </a:p>
          <a:p>
            <a:pPr fontAlgn="base">
              <a:buFont typeface="Arial" panose="020B0604020202020204" pitchFamily="34" charset="0"/>
              <a:buChar char="•"/>
            </a:pPr>
            <a:r>
              <a:rPr lang="es-MX" dirty="0">
                <a:solidFill>
                  <a:srgbClr val="1D373C"/>
                </a:solidFill>
                <a:latin typeface="inherit"/>
              </a:rPr>
              <a:t>Incluye la ingeniería básica de la opción seleccionada en la </a:t>
            </a:r>
            <a:r>
              <a:rPr lang="es-MX" dirty="0" err="1">
                <a:solidFill>
                  <a:srgbClr val="1D373C"/>
                </a:solidFill>
                <a:latin typeface="inherit"/>
              </a:rPr>
              <a:t>Prefactibilidad</a:t>
            </a:r>
            <a:r>
              <a:rPr lang="es-MX" dirty="0">
                <a:solidFill>
                  <a:srgbClr val="1D373C"/>
                </a:solidFill>
                <a:latin typeface="inherit"/>
              </a:rPr>
              <a:t>.</a:t>
            </a:r>
          </a:p>
          <a:p>
            <a:pPr fontAlgn="base">
              <a:buFont typeface="Arial" panose="020B0604020202020204" pitchFamily="34" charset="0"/>
              <a:buChar char="•"/>
            </a:pPr>
            <a:r>
              <a:rPr lang="es-MX" dirty="0">
                <a:solidFill>
                  <a:srgbClr val="1D373C"/>
                </a:solidFill>
                <a:latin typeface="inherit"/>
              </a:rPr>
              <a:t>Presupuesto con cotizaciones a firme.</a:t>
            </a:r>
          </a:p>
          <a:p>
            <a:pPr fontAlgn="base">
              <a:buFont typeface="Arial" panose="020B0604020202020204" pitchFamily="34" charset="0"/>
              <a:buChar char="•"/>
            </a:pPr>
            <a:r>
              <a:rPr lang="es-MX" dirty="0">
                <a:solidFill>
                  <a:srgbClr val="1D373C"/>
                </a:solidFill>
                <a:latin typeface="inherit"/>
              </a:rPr>
              <a:t>Ingresos y costos deben contar con revisiones oficiales.</a:t>
            </a:r>
          </a:p>
          <a:p>
            <a:pPr fontAlgn="base">
              <a:buFont typeface="Arial" panose="020B0604020202020204" pitchFamily="34" charset="0"/>
              <a:buChar char="•"/>
            </a:pPr>
            <a:r>
              <a:rPr lang="es-MX" dirty="0">
                <a:solidFill>
                  <a:srgbClr val="1D373C"/>
                </a:solidFill>
                <a:latin typeface="inherit"/>
              </a:rPr>
              <a:t>Confirma la factibilidad técnica y económica del proyecto.</a:t>
            </a:r>
          </a:p>
          <a:p>
            <a:pPr fontAlgn="base"/>
            <a:r>
              <a:rPr lang="es-MX" b="1" dirty="0">
                <a:solidFill>
                  <a:srgbClr val="1D373C"/>
                </a:solidFill>
                <a:latin typeface="inherit"/>
              </a:rPr>
              <a:t>Exigencias para ingresar a fase de Ejecución:</a:t>
            </a:r>
            <a:endParaRPr lang="es-MX" dirty="0">
              <a:solidFill>
                <a:srgbClr val="1D373C"/>
              </a:solidFill>
              <a:latin typeface="Source Sans Pro"/>
            </a:endParaRPr>
          </a:p>
          <a:p>
            <a:pPr fontAlgn="base">
              <a:buFont typeface="Arial" panose="020B0604020202020204" pitchFamily="34" charset="0"/>
              <a:buChar char="•"/>
            </a:pPr>
            <a:r>
              <a:rPr lang="es-MX" dirty="0">
                <a:solidFill>
                  <a:srgbClr val="1D373C"/>
                </a:solidFill>
                <a:latin typeface="inherit"/>
              </a:rPr>
              <a:t>Todos los permisos medio ambientales y sectoriales aprobados.</a:t>
            </a:r>
          </a:p>
          <a:p>
            <a:pPr fontAlgn="base">
              <a:buFont typeface="Arial" panose="020B0604020202020204" pitchFamily="34" charset="0"/>
              <a:buChar char="•"/>
            </a:pPr>
            <a:r>
              <a:rPr lang="es-MX" dirty="0">
                <a:solidFill>
                  <a:srgbClr val="1D373C"/>
                </a:solidFill>
                <a:latin typeface="inherit"/>
              </a:rPr>
              <a:t>Situación legal totalmente saneada.</a:t>
            </a:r>
          </a:p>
          <a:p>
            <a:pPr fontAlgn="base">
              <a:buFont typeface="Arial" panose="020B0604020202020204" pitchFamily="34" charset="0"/>
              <a:buChar char="•"/>
            </a:pPr>
            <a:r>
              <a:rPr lang="es-MX" dirty="0">
                <a:solidFill>
                  <a:srgbClr val="1D373C"/>
                </a:solidFill>
                <a:latin typeface="inherit"/>
              </a:rPr>
              <a:t>Clara justificación y convencimiento de la inversión.</a:t>
            </a:r>
          </a:p>
          <a:p>
            <a:pPr fontAlgn="base">
              <a:buFont typeface="Arial" panose="020B0604020202020204" pitchFamily="34" charset="0"/>
              <a:buChar char="•"/>
            </a:pPr>
            <a:r>
              <a:rPr lang="es-MX" dirty="0">
                <a:solidFill>
                  <a:srgbClr val="1D373C"/>
                </a:solidFill>
                <a:latin typeface="inherit"/>
              </a:rPr>
              <a:t>Recomendación de la organización del proyecto.</a:t>
            </a:r>
          </a:p>
          <a:p>
            <a:pPr fontAlgn="base">
              <a:buFont typeface="Arial" panose="020B0604020202020204" pitchFamily="34" charset="0"/>
              <a:buChar char="•"/>
            </a:pPr>
            <a:r>
              <a:rPr lang="es-MX" dirty="0">
                <a:solidFill>
                  <a:srgbClr val="1D373C"/>
                </a:solidFill>
                <a:latin typeface="inherit"/>
              </a:rPr>
              <a:t>Recomendación de la modalidad de ejecución: llave en mano, EPC, EPCM, Administración del dueño.</a:t>
            </a:r>
          </a:p>
          <a:p>
            <a:pPr fontAlgn="base">
              <a:buFont typeface="Arial" panose="020B0604020202020204" pitchFamily="34" charset="0"/>
              <a:buChar char="•"/>
            </a:pPr>
            <a:r>
              <a:rPr lang="es-MX" dirty="0">
                <a:solidFill>
                  <a:srgbClr val="1D373C"/>
                </a:solidFill>
                <a:latin typeface="inherit"/>
              </a:rPr>
              <a:t>Diseño y organización de la puesta en marcha.</a:t>
            </a:r>
          </a:p>
          <a:p>
            <a:pPr fontAlgn="base">
              <a:buFont typeface="Arial" panose="020B0604020202020204" pitchFamily="34" charset="0"/>
              <a:buChar char="•"/>
            </a:pPr>
            <a:r>
              <a:rPr lang="es-MX" dirty="0">
                <a:solidFill>
                  <a:srgbClr val="1D373C"/>
                </a:solidFill>
                <a:latin typeface="inherit"/>
              </a:rPr>
              <a:t>Diseño de la operación.</a:t>
            </a:r>
          </a:p>
          <a:p>
            <a:pPr fontAlgn="base">
              <a:buFont typeface="Arial" panose="020B0604020202020204" pitchFamily="34" charset="0"/>
              <a:buChar char="•"/>
            </a:pPr>
            <a:r>
              <a:rPr lang="es-MX" dirty="0">
                <a:solidFill>
                  <a:srgbClr val="1D373C"/>
                </a:solidFill>
                <a:latin typeface="inherit"/>
              </a:rPr>
              <a:t>Programa de actividades a realizar</a:t>
            </a:r>
          </a:p>
          <a:p>
            <a:pPr fontAlgn="base">
              <a:buFont typeface="Arial" panose="020B0604020202020204" pitchFamily="34" charset="0"/>
              <a:buChar char="•"/>
            </a:pPr>
            <a:r>
              <a:rPr lang="es-MX" dirty="0">
                <a:solidFill>
                  <a:srgbClr val="1D373C"/>
                </a:solidFill>
                <a:latin typeface="inherit"/>
              </a:rPr>
              <a:t>Hitos para cumplir y su secuencia.</a:t>
            </a:r>
            <a:endParaRPr lang="es-MX" b="0" i="0" dirty="0">
              <a:solidFill>
                <a:srgbClr val="1D373C"/>
              </a:solidFill>
              <a:effectLst/>
              <a:latin typeface="inherit"/>
            </a:endParaRPr>
          </a:p>
        </p:txBody>
      </p:sp>
    </p:spTree>
    <p:extLst>
      <p:ext uri="{BB962C8B-B14F-4D97-AF65-F5344CB8AC3E}">
        <p14:creationId xmlns:p14="http://schemas.microsoft.com/office/powerpoint/2010/main" val="11992931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Rectangle 4"/>
          <p:cNvSpPr>
            <a:spLocks noGrp="1" noChangeArrowheads="1"/>
          </p:cNvSpPr>
          <p:nvPr>
            <p:ph type="ctrTitle"/>
          </p:nvPr>
        </p:nvSpPr>
        <p:spPr>
          <a:xfrm>
            <a:off x="901334" y="0"/>
            <a:ext cx="8372669" cy="836023"/>
          </a:xfrm>
        </p:spPr>
        <p:txBody>
          <a:bodyPr/>
          <a:lstStyle/>
          <a:p>
            <a:pPr algn="l" fontAlgn="base"/>
            <a:r>
              <a:rPr lang="es-MX" sz="2400" b="1" dirty="0"/>
              <a:t>Ingeniería en las fases de un proyecto</a:t>
            </a:r>
          </a:p>
        </p:txBody>
      </p:sp>
      <p:sp>
        <p:nvSpPr>
          <p:cNvPr id="3" name="Rectángulo 2"/>
          <p:cNvSpPr/>
          <p:nvPr/>
        </p:nvSpPr>
        <p:spPr>
          <a:xfrm>
            <a:off x="901333" y="836023"/>
            <a:ext cx="9379135" cy="5355312"/>
          </a:xfrm>
          <a:prstGeom prst="rect">
            <a:avLst/>
          </a:prstGeom>
        </p:spPr>
        <p:txBody>
          <a:bodyPr wrap="square">
            <a:spAutoFit/>
          </a:bodyPr>
          <a:lstStyle/>
          <a:p>
            <a:pPr fontAlgn="base"/>
            <a:r>
              <a:rPr lang="es-MX" b="1" dirty="0">
                <a:solidFill>
                  <a:srgbClr val="333333"/>
                </a:solidFill>
                <a:latin typeface="Source Sans Pro"/>
              </a:rPr>
              <a:t>4.    Ingeniería de Detalle</a:t>
            </a:r>
          </a:p>
          <a:p>
            <a:pPr fontAlgn="base"/>
            <a:r>
              <a:rPr lang="es-MX" dirty="0">
                <a:solidFill>
                  <a:srgbClr val="1D373C"/>
                </a:solidFill>
                <a:latin typeface="Source Sans Pro"/>
              </a:rPr>
              <a:t>La Ingeniería de Detalle es la etapa de diseño final de un proyecto, se desarrolla con toda la documentación técnica necesaria para la construcción y montaje en todas las especialidades involucradas en el proyecto, desde el punto de vista técnico, económico, temporal y legal.</a:t>
            </a:r>
          </a:p>
          <a:p>
            <a:pPr fontAlgn="base"/>
            <a:r>
              <a:rPr lang="es-MX" b="1" dirty="0">
                <a:solidFill>
                  <a:srgbClr val="333333"/>
                </a:solidFill>
                <a:latin typeface="Source Sans Pro"/>
              </a:rPr>
              <a:t>5.    Ejecución del Proyecto</a:t>
            </a:r>
          </a:p>
          <a:p>
            <a:pPr fontAlgn="base"/>
            <a:r>
              <a:rPr lang="es-MX" dirty="0">
                <a:solidFill>
                  <a:srgbClr val="1D373C"/>
                </a:solidFill>
                <a:latin typeface="Source Sans Pro"/>
              </a:rPr>
              <a:t>Es la materialización del proyecto. En esta etapa se adquieren (compran), construyen (fabrican) e instalan (montan) todos los componentes y sistemas, de acuerdo con los diseños y especificaciones técnicas desarrolladas en la etapa de Ingeniería de Detalle, dentro del tiempo y costo presupuestado.</a:t>
            </a:r>
          </a:p>
          <a:p>
            <a:pPr fontAlgn="base"/>
            <a:r>
              <a:rPr lang="es-MX" b="1" dirty="0">
                <a:solidFill>
                  <a:srgbClr val="333333"/>
                </a:solidFill>
                <a:latin typeface="Source Sans Pro"/>
              </a:rPr>
              <a:t>6.    Pruebas y Puesta en Marcha</a:t>
            </a:r>
          </a:p>
          <a:p>
            <a:pPr fontAlgn="base"/>
            <a:r>
              <a:rPr lang="es-MX" dirty="0">
                <a:solidFill>
                  <a:srgbClr val="1D373C"/>
                </a:solidFill>
                <a:latin typeface="Source Sans Pro"/>
              </a:rPr>
              <a:t>En esta etapa se realizan las pruebas de todos los equipos y sistemas que se puedan ensayar individualmente, para finalmente realizar pruebas al proceso en preparación previa a la operación. Esta etapa es también conocida como la Interventoría a la ejecución del proyecto.</a:t>
            </a:r>
          </a:p>
          <a:p>
            <a:pPr fontAlgn="base"/>
            <a:r>
              <a:rPr lang="es-MX" b="1" dirty="0">
                <a:solidFill>
                  <a:srgbClr val="333333"/>
                </a:solidFill>
                <a:latin typeface="Source Sans Pro"/>
              </a:rPr>
              <a:t>7.    Cierre de Proyecto</a:t>
            </a:r>
          </a:p>
          <a:p>
            <a:pPr fontAlgn="base"/>
            <a:r>
              <a:rPr lang="es-MX" dirty="0">
                <a:solidFill>
                  <a:srgbClr val="1D373C"/>
                </a:solidFill>
                <a:latin typeface="Source Sans Pro"/>
              </a:rPr>
              <a:t>Es la etapa de transferencia del proyecto al cliente, reuniendo todos los documentos necesarios para su entrega oficial: historia, desarrollo, manuales y planos actualizados (As </a:t>
            </a:r>
            <a:r>
              <a:rPr lang="es-MX" dirty="0" err="1">
                <a:solidFill>
                  <a:srgbClr val="1D373C"/>
                </a:solidFill>
                <a:latin typeface="Source Sans Pro"/>
              </a:rPr>
              <a:t>Built</a:t>
            </a:r>
            <a:r>
              <a:rPr lang="es-MX" dirty="0">
                <a:solidFill>
                  <a:srgbClr val="1D373C"/>
                </a:solidFill>
                <a:latin typeface="Source Sans Pro"/>
              </a:rPr>
              <a:t>); finiquitando todos y cada uno de los contratos.</a:t>
            </a:r>
            <a:endParaRPr lang="es-MX" b="0" i="0" dirty="0">
              <a:solidFill>
                <a:srgbClr val="1D373C"/>
              </a:solidFill>
              <a:effectLst/>
              <a:latin typeface="Source Sans Pro"/>
            </a:endParaRPr>
          </a:p>
        </p:txBody>
      </p:sp>
    </p:spTree>
    <p:extLst>
      <p:ext uri="{BB962C8B-B14F-4D97-AF65-F5344CB8AC3E}">
        <p14:creationId xmlns:p14="http://schemas.microsoft.com/office/powerpoint/2010/main" val="20631847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Rectangle 4"/>
          <p:cNvSpPr>
            <a:spLocks noGrp="1" noChangeArrowheads="1"/>
          </p:cNvSpPr>
          <p:nvPr>
            <p:ph type="ctrTitle"/>
          </p:nvPr>
        </p:nvSpPr>
        <p:spPr>
          <a:xfrm>
            <a:off x="888271" y="25182"/>
            <a:ext cx="8372669" cy="836023"/>
          </a:xfrm>
        </p:spPr>
        <p:txBody>
          <a:bodyPr/>
          <a:lstStyle/>
          <a:p>
            <a:pPr algn="l" fontAlgn="base"/>
            <a:r>
              <a:rPr lang="es-MX" sz="3600" b="1" dirty="0" smtClean="0"/>
              <a:t>REINGENIERÍA</a:t>
            </a:r>
            <a:endParaRPr lang="es-MX" sz="3600" b="1" dirty="0"/>
          </a:p>
        </p:txBody>
      </p:sp>
      <p:sp>
        <p:nvSpPr>
          <p:cNvPr id="2" name="Rectángulo 1"/>
          <p:cNvSpPr/>
          <p:nvPr/>
        </p:nvSpPr>
        <p:spPr>
          <a:xfrm>
            <a:off x="888271" y="1005839"/>
            <a:ext cx="8856620" cy="4893647"/>
          </a:xfrm>
          <a:prstGeom prst="rect">
            <a:avLst/>
          </a:prstGeom>
        </p:spPr>
        <p:txBody>
          <a:bodyPr wrap="square">
            <a:spAutoFit/>
          </a:bodyPr>
          <a:lstStyle/>
          <a:p>
            <a:pPr algn="just">
              <a:spcAft>
                <a:spcPts val="0"/>
              </a:spcAft>
            </a:pPr>
            <a:r>
              <a:rPr lang="es-ES" sz="2400" dirty="0">
                <a:latin typeface="Arial" panose="020B0604020202020204" pitchFamily="34" charset="0"/>
                <a:ea typeface="Times New Roman" panose="02020603050405020304" pitchFamily="18" charset="0"/>
              </a:rPr>
              <a:t>E</a:t>
            </a:r>
            <a:r>
              <a:rPr lang="es-ES" sz="2400" dirty="0" smtClean="0">
                <a:latin typeface="Arial" panose="020B0604020202020204" pitchFamily="34" charset="0"/>
                <a:ea typeface="Times New Roman" panose="02020603050405020304" pitchFamily="18" charset="0"/>
              </a:rPr>
              <a:t>s </a:t>
            </a:r>
            <a:r>
              <a:rPr lang="es-ES" sz="2400" dirty="0">
                <a:latin typeface="Arial" panose="020B0604020202020204" pitchFamily="34" charset="0"/>
                <a:ea typeface="Times New Roman" panose="02020603050405020304" pitchFamily="18" charset="0"/>
              </a:rPr>
              <a:t>la revisión fundamental y el rediseño radical de procesos para alcanzar </a:t>
            </a:r>
            <a:r>
              <a:rPr lang="es-ES" sz="2400" dirty="0" smtClean="0">
                <a:latin typeface="Arial" panose="020B0604020202020204" pitchFamily="34" charset="0"/>
                <a:ea typeface="Times New Roman" panose="02020603050405020304" pitchFamily="18" charset="0"/>
              </a:rPr>
              <a:t>mejoras </a:t>
            </a:r>
            <a:r>
              <a:rPr lang="es-ES" sz="2400" dirty="0">
                <a:latin typeface="Arial" panose="020B0604020202020204" pitchFamily="34" charset="0"/>
                <a:ea typeface="Times New Roman" panose="02020603050405020304" pitchFamily="18" charset="0"/>
              </a:rPr>
              <a:t>en medidas críticas y contemporáneas de rendimiento, tales como costos, calidad, servicio y rapidez.</a:t>
            </a:r>
            <a:endParaRPr lang="en-US" sz="2400" dirty="0">
              <a:latin typeface="Times New Roman" panose="02020603050405020304" pitchFamily="18" charset="0"/>
              <a:ea typeface="Times New Roman" panose="02020603050405020304" pitchFamily="18" charset="0"/>
            </a:endParaRPr>
          </a:p>
          <a:p>
            <a:pPr algn="just">
              <a:spcAft>
                <a:spcPts val="0"/>
              </a:spcAft>
            </a:pPr>
            <a:r>
              <a:rPr lang="es-ES" sz="2400" dirty="0">
                <a:latin typeface="Arial" panose="020B0604020202020204" pitchFamily="34" charset="0"/>
                <a:ea typeface="Times New Roman" panose="02020603050405020304" pitchFamily="18" charset="0"/>
              </a:rPr>
              <a:t> </a:t>
            </a:r>
            <a:endParaRPr lang="en-US" sz="2400" dirty="0">
              <a:latin typeface="Times New Roman" panose="02020603050405020304" pitchFamily="18" charset="0"/>
              <a:ea typeface="Times New Roman" panose="02020603050405020304" pitchFamily="18" charset="0"/>
            </a:endParaRPr>
          </a:p>
          <a:p>
            <a:pPr algn="just">
              <a:spcAft>
                <a:spcPts val="0"/>
              </a:spcAft>
            </a:pPr>
            <a:r>
              <a:rPr lang="es-ES" sz="2400" dirty="0">
                <a:latin typeface="Arial" panose="020B0604020202020204" pitchFamily="34" charset="0"/>
                <a:ea typeface="Times New Roman" panose="02020603050405020304" pitchFamily="18" charset="0"/>
              </a:rPr>
              <a:t>La reingeniería de los procesos se puede entender como el pensamiento nuevo y el rediseño fundamental de los procesos operativos y la estructura organizacional, orientado hacia las competencias esenciales de la organización, para lograr mejoras en el desempeño organizacional. La reingeniería significa volver a empezar arrancando de nuevo; reingeniería no es hacer más con menos, es con menos dar más al cliente. El objetivo es hacer lo que ya estamos haciendo, pero hacerlo mejor, trabajar más inteligentemente.</a:t>
            </a:r>
            <a:endParaRPr lang="en-US" sz="24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7310525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Rectangle 4"/>
          <p:cNvSpPr>
            <a:spLocks noGrp="1" noChangeArrowheads="1"/>
          </p:cNvSpPr>
          <p:nvPr>
            <p:ph type="ctrTitle"/>
          </p:nvPr>
        </p:nvSpPr>
        <p:spPr>
          <a:xfrm>
            <a:off x="888271" y="25182"/>
            <a:ext cx="8372669" cy="836023"/>
          </a:xfrm>
        </p:spPr>
        <p:txBody>
          <a:bodyPr/>
          <a:lstStyle/>
          <a:p>
            <a:pPr algn="l" fontAlgn="base"/>
            <a:r>
              <a:rPr lang="es-MX" sz="3600" b="1" dirty="0" smtClean="0"/>
              <a:t>REINGENIERÍA</a:t>
            </a:r>
            <a:endParaRPr lang="es-MX" sz="3600" b="1" dirty="0"/>
          </a:p>
        </p:txBody>
      </p:sp>
      <p:sp>
        <p:nvSpPr>
          <p:cNvPr id="3" name="Rectángulo 2"/>
          <p:cNvSpPr/>
          <p:nvPr/>
        </p:nvSpPr>
        <p:spPr>
          <a:xfrm>
            <a:off x="762000" y="861205"/>
            <a:ext cx="9531532" cy="5170646"/>
          </a:xfrm>
          <a:prstGeom prst="rect">
            <a:avLst/>
          </a:prstGeom>
        </p:spPr>
        <p:txBody>
          <a:bodyPr wrap="square">
            <a:spAutoFit/>
          </a:bodyPr>
          <a:lstStyle/>
          <a:p>
            <a:pPr algn="just">
              <a:spcAft>
                <a:spcPts val="0"/>
              </a:spcAft>
            </a:pPr>
            <a:r>
              <a:rPr lang="es-ES" sz="2200" dirty="0">
                <a:latin typeface="Arial" panose="020B0604020202020204" pitchFamily="34" charset="0"/>
                <a:ea typeface="Times New Roman" panose="02020603050405020304" pitchFamily="18" charset="0"/>
              </a:rPr>
              <a:t>La implantación de la reingeniería es un proceso que incluye tres cosas:</a:t>
            </a:r>
            <a:endParaRPr lang="en-US" sz="2200" dirty="0">
              <a:latin typeface="Times New Roman" panose="02020603050405020304" pitchFamily="18" charset="0"/>
              <a:ea typeface="Times New Roman" panose="02020603050405020304" pitchFamily="18" charset="0"/>
            </a:endParaRPr>
          </a:p>
          <a:p>
            <a:pPr algn="just">
              <a:spcAft>
                <a:spcPts val="0"/>
              </a:spcAft>
            </a:pPr>
            <a:r>
              <a:rPr lang="es-ES" sz="2200" dirty="0">
                <a:latin typeface="Arial" panose="020B0604020202020204" pitchFamily="34" charset="0"/>
                <a:ea typeface="Times New Roman" panose="02020603050405020304" pitchFamily="18" charset="0"/>
              </a:rPr>
              <a:t> </a:t>
            </a:r>
            <a:endParaRPr lang="en-US" sz="2200" dirty="0">
              <a:latin typeface="Times New Roman" panose="02020603050405020304" pitchFamily="18" charset="0"/>
              <a:ea typeface="Times New Roman" panose="02020603050405020304" pitchFamily="18" charset="0"/>
            </a:endParaRPr>
          </a:p>
          <a:p>
            <a:pPr marL="342900" lvl="0" indent="-342900" algn="just">
              <a:spcAft>
                <a:spcPts val="0"/>
              </a:spcAft>
              <a:buFont typeface="+mj-lt"/>
              <a:buAutoNum type="arabicPeriod"/>
            </a:pPr>
            <a:r>
              <a:rPr lang="es-ES" sz="2200" dirty="0">
                <a:latin typeface="Arial" panose="020B0604020202020204" pitchFamily="34" charset="0"/>
                <a:ea typeface="Times New Roman" panose="02020603050405020304" pitchFamily="18" charset="0"/>
              </a:rPr>
              <a:t>Definir objetivos y dividir proyectos en unidades manejables, es decir olvidarse de las metas grandiosas y concentrarse en avances pequeños pero permanentes, que al ser metas alcanzables pueden ser cuantificadas con facilidad.</a:t>
            </a:r>
            <a:endParaRPr lang="en-US" sz="2200" dirty="0">
              <a:latin typeface="Times New Roman" panose="02020603050405020304" pitchFamily="18" charset="0"/>
              <a:ea typeface="Times New Roman" panose="02020603050405020304" pitchFamily="18" charset="0"/>
            </a:endParaRPr>
          </a:p>
          <a:p>
            <a:pPr marL="342900" lvl="0" indent="-342900" algn="just">
              <a:spcAft>
                <a:spcPts val="0"/>
              </a:spcAft>
              <a:buFont typeface="+mj-lt"/>
              <a:buAutoNum type="arabicPeriod"/>
            </a:pPr>
            <a:r>
              <a:rPr lang="es-ES" sz="2200" dirty="0">
                <a:latin typeface="Arial" panose="020B0604020202020204" pitchFamily="34" charset="0"/>
                <a:ea typeface="Times New Roman" panose="02020603050405020304" pitchFamily="18" charset="0"/>
              </a:rPr>
              <a:t>Reformar a la administración intermedia para convencerla de la necesidad del cambio. Los acuerdos adoptados entre la dirección de la empresa y los empleados de abajo fracasan muchas veces porque pasan por encima de los directores, jefes y subjefes, es decir toda aquella plana que arbitra y que realmente dirige lo que se pensó arriba.</a:t>
            </a:r>
            <a:endParaRPr lang="en-US" sz="2200" dirty="0">
              <a:latin typeface="Times New Roman" panose="02020603050405020304" pitchFamily="18" charset="0"/>
              <a:ea typeface="Times New Roman" panose="02020603050405020304" pitchFamily="18" charset="0"/>
            </a:endParaRPr>
          </a:p>
          <a:p>
            <a:pPr marL="342900" lvl="0" indent="-342900" algn="just">
              <a:spcAft>
                <a:spcPts val="0"/>
              </a:spcAft>
              <a:buFont typeface="+mj-lt"/>
              <a:buAutoNum type="arabicPeriod"/>
            </a:pPr>
            <a:r>
              <a:rPr lang="es-ES" sz="2200" dirty="0">
                <a:latin typeface="Arial" panose="020B0604020202020204" pitchFamily="34" charset="0"/>
                <a:ea typeface="Times New Roman" panose="02020603050405020304" pitchFamily="18" charset="0"/>
              </a:rPr>
              <a:t>Adoptar las tecnologías de información como una herramienta inherente a la empresa. La tecnología permite acelerar la comunicación y disminuye el tiempo usado en trámites y gestiones, permitiendo crear tiempo para concentrarse en la estrategia.</a:t>
            </a:r>
            <a:endParaRPr lang="en-US" sz="22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2577736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311124" y="405917"/>
            <a:ext cx="8172510" cy="1646302"/>
          </a:xfrm>
        </p:spPr>
        <p:txBody>
          <a:bodyPr/>
          <a:lstStyle/>
          <a:p>
            <a:pPr algn="l"/>
            <a:r>
              <a:rPr lang="es-ES" dirty="0" smtClean="0"/>
              <a:t>Atributos del </a:t>
            </a:r>
            <a:r>
              <a:rPr lang="es-ES" dirty="0"/>
              <a:t>Ingeniero Electromecánico</a:t>
            </a:r>
            <a:endParaRPr lang="en-US" dirty="0"/>
          </a:p>
        </p:txBody>
      </p:sp>
      <p:sp>
        <p:nvSpPr>
          <p:cNvPr id="3" name="Marcador de contenido 2"/>
          <p:cNvSpPr>
            <a:spLocks noGrp="1"/>
          </p:cNvSpPr>
          <p:nvPr>
            <p:ph type="subTitle" idx="1"/>
          </p:nvPr>
        </p:nvSpPr>
        <p:spPr>
          <a:xfrm>
            <a:off x="1031966" y="2338251"/>
            <a:ext cx="8673737" cy="3696789"/>
          </a:xfrm>
        </p:spPr>
        <p:txBody>
          <a:bodyPr>
            <a:normAutofit/>
          </a:bodyPr>
          <a:lstStyle/>
          <a:p>
            <a:pPr algn="l"/>
            <a:r>
              <a:rPr lang="es-ES" dirty="0"/>
              <a:t>S</a:t>
            </a:r>
            <a:r>
              <a:rPr lang="es-ES" dirty="0" smtClean="0"/>
              <a:t>on </a:t>
            </a:r>
            <a:r>
              <a:rPr lang="es-ES" dirty="0"/>
              <a:t>aquellos aspectos que caracterizan a la Ingeniería como profesión, es decir:</a:t>
            </a:r>
            <a:endParaRPr lang="en-US" dirty="0"/>
          </a:p>
          <a:p>
            <a:pPr marL="285750" lvl="0" indent="-285750" algn="l">
              <a:buFont typeface="Arial" panose="020B0604020202020204" pitchFamily="34" charset="0"/>
              <a:buChar char="•"/>
            </a:pPr>
            <a:r>
              <a:rPr lang="es-ES" dirty="0"/>
              <a:t>Satisface una necesidad indispensable y </a:t>
            </a:r>
            <a:r>
              <a:rPr lang="es-ES" dirty="0" smtClean="0"/>
              <a:t>provechosa.</a:t>
            </a:r>
          </a:p>
          <a:p>
            <a:pPr marL="285750" lvl="0" indent="-285750" algn="l">
              <a:buFont typeface="Arial" panose="020B0604020202020204" pitchFamily="34" charset="0"/>
              <a:buChar char="•"/>
            </a:pPr>
            <a:r>
              <a:rPr lang="es-ES" dirty="0" smtClean="0"/>
              <a:t>Requiere </a:t>
            </a:r>
            <a:r>
              <a:rPr lang="es-ES" dirty="0"/>
              <a:t>el ejercicio de la discreción y el buen juicio sin estar </a:t>
            </a:r>
            <a:r>
              <a:rPr lang="es-ES" dirty="0" smtClean="0"/>
              <a:t>sujeto </a:t>
            </a:r>
            <a:r>
              <a:rPr lang="es-ES" dirty="0"/>
              <a:t>a una </a:t>
            </a:r>
            <a:r>
              <a:rPr lang="es-ES" dirty="0" smtClean="0"/>
              <a:t>estandarización.</a:t>
            </a:r>
          </a:p>
          <a:p>
            <a:pPr marL="285750" lvl="0" indent="-285750" algn="l">
              <a:buFont typeface="Arial" panose="020B0604020202020204" pitchFamily="34" charset="0"/>
              <a:buChar char="•"/>
            </a:pPr>
            <a:r>
              <a:rPr lang="es-ES" dirty="0" smtClean="0"/>
              <a:t>Implica </a:t>
            </a:r>
            <a:r>
              <a:rPr lang="es-ES" dirty="0"/>
              <a:t>un tipo de actividad que se realiza en un elevado nivel intelectual basado en el conocimiento y en las habilidades que no poseen las personas en </a:t>
            </a:r>
            <a:r>
              <a:rPr lang="es-ES" dirty="0" smtClean="0"/>
              <a:t>general.</a:t>
            </a:r>
          </a:p>
          <a:p>
            <a:pPr marL="285750" lvl="0" indent="-285750" algn="l">
              <a:buFont typeface="Arial" panose="020B0604020202020204" pitchFamily="34" charset="0"/>
              <a:buChar char="•"/>
            </a:pPr>
            <a:r>
              <a:rPr lang="es-ES" dirty="0" smtClean="0"/>
              <a:t>Posee </a:t>
            </a:r>
            <a:r>
              <a:rPr lang="es-ES" dirty="0"/>
              <a:t>una conciencia de grupo para la promoción del conocimiento y de los ideales profesionales, y la prestación de servicios </a:t>
            </a:r>
            <a:r>
              <a:rPr lang="es-ES" dirty="0" smtClean="0"/>
              <a:t>sociales.</a:t>
            </a:r>
          </a:p>
          <a:p>
            <a:pPr marL="285750" lvl="0" indent="-285750" algn="l">
              <a:buFont typeface="Arial" panose="020B0604020202020204" pitchFamily="34" charset="0"/>
              <a:buChar char="•"/>
            </a:pPr>
            <a:r>
              <a:rPr lang="es-ES" dirty="0" smtClean="0"/>
              <a:t>Tiene </a:t>
            </a:r>
            <a:r>
              <a:rPr lang="es-ES" dirty="0"/>
              <a:t>una posición legal y requiere patrones de admisión bien definidos</a:t>
            </a:r>
            <a:endParaRPr lang="en-US" sz="2400" dirty="0"/>
          </a:p>
        </p:txBody>
      </p:sp>
    </p:spTree>
    <p:extLst>
      <p:ext uri="{BB962C8B-B14F-4D97-AF65-F5344CB8AC3E}">
        <p14:creationId xmlns:p14="http://schemas.microsoft.com/office/powerpoint/2010/main" val="824305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Rectangle 4"/>
          <p:cNvSpPr>
            <a:spLocks noGrp="1" noChangeArrowheads="1"/>
          </p:cNvSpPr>
          <p:nvPr>
            <p:ph type="ctrTitle"/>
          </p:nvPr>
        </p:nvSpPr>
        <p:spPr>
          <a:xfrm>
            <a:off x="888271" y="25182"/>
            <a:ext cx="8372669" cy="836023"/>
          </a:xfrm>
        </p:spPr>
        <p:txBody>
          <a:bodyPr/>
          <a:lstStyle/>
          <a:p>
            <a:pPr algn="l" fontAlgn="base"/>
            <a:r>
              <a:rPr lang="es-MX" sz="3600" b="1" dirty="0" smtClean="0"/>
              <a:t>REINGENIERÍA</a:t>
            </a:r>
            <a:endParaRPr lang="es-MX" sz="3600" b="1" dirty="0"/>
          </a:p>
        </p:txBody>
      </p:sp>
      <p:sp>
        <p:nvSpPr>
          <p:cNvPr id="2" name="Rectángulo 1"/>
          <p:cNvSpPr/>
          <p:nvPr/>
        </p:nvSpPr>
        <p:spPr>
          <a:xfrm>
            <a:off x="888271" y="1084216"/>
            <a:ext cx="8372669" cy="4524315"/>
          </a:xfrm>
          <a:prstGeom prst="rect">
            <a:avLst/>
          </a:prstGeom>
        </p:spPr>
        <p:txBody>
          <a:bodyPr wrap="square">
            <a:spAutoFit/>
          </a:bodyPr>
          <a:lstStyle/>
          <a:p>
            <a:r>
              <a:rPr lang="es-MX" sz="2400" dirty="0"/>
              <a:t>Algunos de los beneficios que se logran con la reingeniería son:</a:t>
            </a:r>
          </a:p>
          <a:p>
            <a:endParaRPr lang="es-MX" sz="2400" dirty="0"/>
          </a:p>
          <a:p>
            <a:r>
              <a:rPr lang="es-MX" sz="2400" dirty="0" smtClean="0"/>
              <a:t>1.Cambio </a:t>
            </a:r>
            <a:r>
              <a:rPr lang="es-MX" sz="2400" dirty="0"/>
              <a:t>positivo a procesos más eficientes.</a:t>
            </a:r>
          </a:p>
          <a:p>
            <a:r>
              <a:rPr lang="es-MX" sz="2400" dirty="0" smtClean="0"/>
              <a:t>2.Comportamiento </a:t>
            </a:r>
            <a:r>
              <a:rPr lang="es-MX" sz="2400" dirty="0"/>
              <a:t>activo de las personas, que aportan ideas y opiniones, implicándose en la evolución y mejora de los procesos.</a:t>
            </a:r>
          </a:p>
          <a:p>
            <a:r>
              <a:rPr lang="es-MX" sz="2400" dirty="0" smtClean="0"/>
              <a:t>3.Cambio </a:t>
            </a:r>
            <a:r>
              <a:rPr lang="es-MX" sz="2400" dirty="0"/>
              <a:t>a procesos que precisen menos controles y verificaciones.</a:t>
            </a:r>
          </a:p>
          <a:p>
            <a:r>
              <a:rPr lang="es-MX" sz="2400" dirty="0" smtClean="0"/>
              <a:t>4.Integración </a:t>
            </a:r>
            <a:r>
              <a:rPr lang="es-MX" sz="2400" dirty="0"/>
              <a:t>de trabajos, varias tareas  que se combinan en una sola.</a:t>
            </a:r>
          </a:p>
          <a:p>
            <a:r>
              <a:rPr lang="es-MX" sz="2400" dirty="0" smtClean="0"/>
              <a:t>5.Una </a:t>
            </a:r>
            <a:r>
              <a:rPr lang="es-MX" sz="2400" dirty="0"/>
              <a:t>mejor organización del trabajo.</a:t>
            </a:r>
          </a:p>
        </p:txBody>
      </p:sp>
    </p:spTree>
    <p:extLst>
      <p:ext uri="{BB962C8B-B14F-4D97-AF65-F5344CB8AC3E}">
        <p14:creationId xmlns:p14="http://schemas.microsoft.com/office/powerpoint/2010/main" val="18302601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MX" altLang="en-US" dirty="0" smtClean="0"/>
              <a:t>BIBLIOGRAFÍA</a:t>
            </a:r>
            <a:endParaRPr lang="en-US" dirty="0"/>
          </a:p>
        </p:txBody>
      </p:sp>
      <p:sp>
        <p:nvSpPr>
          <p:cNvPr id="4" name="Subtítulo 3"/>
          <p:cNvSpPr>
            <a:spLocks noGrp="1"/>
          </p:cNvSpPr>
          <p:nvPr>
            <p:ph type="subTitle" idx="1"/>
          </p:nvPr>
        </p:nvSpPr>
        <p:spPr/>
        <p:txBody>
          <a:bodyPr/>
          <a:lstStyle/>
          <a:p>
            <a:r>
              <a:rPr lang="es-MX" dirty="0" smtClean="0"/>
              <a:t>Muchas Gracias</a:t>
            </a:r>
            <a:endParaRPr lang="en-US" dirty="0"/>
          </a:p>
        </p:txBody>
      </p:sp>
    </p:spTree>
    <p:extLst>
      <p:ext uri="{BB962C8B-B14F-4D97-AF65-F5344CB8AC3E}">
        <p14:creationId xmlns:p14="http://schemas.microsoft.com/office/powerpoint/2010/main" val="1948062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a:xfrm>
            <a:off x="1304351" y="-221100"/>
            <a:ext cx="7766936" cy="1646302"/>
          </a:xfrm>
        </p:spPr>
        <p:txBody>
          <a:bodyPr/>
          <a:lstStyle/>
          <a:p>
            <a:pPr lvl="0"/>
            <a:r>
              <a:rPr lang="es-ES" sz="3200" b="1" dirty="0" smtClean="0"/>
              <a:t>Variables controlables y no controlables en la ingeniería, ejemplos.</a:t>
            </a:r>
            <a:endParaRPr lang="en-US" sz="3200" dirty="0"/>
          </a:p>
        </p:txBody>
      </p:sp>
      <p:sp>
        <p:nvSpPr>
          <p:cNvPr id="7171" name="Rectangle 3"/>
          <p:cNvSpPr>
            <a:spLocks noGrp="1" noChangeArrowheads="1"/>
          </p:cNvSpPr>
          <p:nvPr>
            <p:ph type="subTitle" idx="1"/>
          </p:nvPr>
        </p:nvSpPr>
        <p:spPr>
          <a:xfrm>
            <a:off x="677334" y="1541417"/>
            <a:ext cx="9302689" cy="4898572"/>
          </a:xfrm>
        </p:spPr>
        <p:txBody>
          <a:bodyPr>
            <a:normAutofit fontScale="92500" lnSpcReduction="20000"/>
          </a:bodyPr>
          <a:lstStyle/>
          <a:p>
            <a:pPr algn="l"/>
            <a:r>
              <a:rPr lang="es-ES" dirty="0"/>
              <a:t>Las </a:t>
            </a:r>
            <a:r>
              <a:rPr lang="es-ES" b="1" i="1" dirty="0"/>
              <a:t>variables controlables</a:t>
            </a:r>
            <a:r>
              <a:rPr lang="es-ES" dirty="0"/>
              <a:t> e </a:t>
            </a:r>
            <a:r>
              <a:rPr lang="es-ES" b="1" i="1" dirty="0"/>
              <a:t>incontrolables</a:t>
            </a:r>
            <a:r>
              <a:rPr lang="es-ES" dirty="0"/>
              <a:t> en la Ingeniería son aquellas que intervienen en un proceso que el profesional llama optimización cada vez que se presenta una situación a resolver. Existe un criterio que depende de una segunda variable, que se ajusta o manipula hasta alcanzar un valor óptimo y en consecuencia, producirá un valor máximo para ese criterio.</a:t>
            </a:r>
            <a:endParaRPr lang="en-US" dirty="0"/>
          </a:p>
          <a:p>
            <a:pPr algn="l"/>
            <a:r>
              <a:rPr lang="es-ES" dirty="0"/>
              <a:t>A modo general, en cada caso hay: </a:t>
            </a:r>
            <a:endParaRPr lang="es-ES" dirty="0" smtClean="0"/>
          </a:p>
          <a:p>
            <a:pPr marL="342900" indent="-342900" algn="l">
              <a:buAutoNum type="alphaLcParenR"/>
            </a:pPr>
            <a:r>
              <a:rPr lang="es-ES" dirty="0" smtClean="0"/>
              <a:t>una </a:t>
            </a:r>
            <a:r>
              <a:rPr lang="es-ES" dirty="0"/>
              <a:t>variable dependiente o no controlable, llamada criterio, en la que influye una variable manipulada o </a:t>
            </a:r>
            <a:r>
              <a:rPr lang="es-ES" dirty="0" smtClean="0"/>
              <a:t>controlable</a:t>
            </a:r>
          </a:p>
          <a:p>
            <a:pPr marL="342900" indent="-342900" algn="l">
              <a:buAutoNum type="alphaLcParenR"/>
            </a:pPr>
            <a:r>
              <a:rPr lang="es-ES" dirty="0" smtClean="0"/>
              <a:t>Un </a:t>
            </a:r>
            <a:r>
              <a:rPr lang="es-ES" dirty="0"/>
              <a:t>valor de esta última para el cual el criterio es máximo, y que recibe el nombre de valor óptimo.</a:t>
            </a:r>
            <a:endParaRPr lang="en-US" dirty="0"/>
          </a:p>
          <a:p>
            <a:pPr algn="l"/>
            <a:r>
              <a:rPr lang="es-ES" dirty="0"/>
              <a:t>Por ejemplo; para optimizar la intensidad de inyección de combustible en un motor hay que manipular la variable que corresponda con el fin de lograr que en la segunda variable, que sería la eficiencia, mejore en el mismo. Otro ejemplo seria que para mantener a temperatura ambiente a un local, oficina, estudio o lugar de trabajo; se intervenga en la variable que sea necesaria controlar para lograr como resultado óptimo la comodidad en el cuerpo humano.</a:t>
            </a:r>
            <a:endParaRPr lang="en-US" dirty="0"/>
          </a:p>
          <a:p>
            <a:pPr algn="l"/>
            <a:r>
              <a:rPr lang="es-ES" dirty="0"/>
              <a:t>En fin, el concepto de valor optimo guía las acciones y decisiones de un ingeniero ante los problemas que se le presentan y sirven como meta, tanto para las soluciones que obtiene como para la forma en que llega a las mismas.</a:t>
            </a:r>
            <a:endParaRPr lang="en-US" dirty="0"/>
          </a:p>
          <a:p>
            <a:pPr algn="l">
              <a:lnSpc>
                <a:spcPct val="90000"/>
              </a:lnSpc>
            </a:pPr>
            <a:endParaRPr lang="es-ES_tradnl" alt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660698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17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17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793036" y="-364792"/>
            <a:ext cx="7766936" cy="1646302"/>
          </a:xfrm>
        </p:spPr>
        <p:txBody>
          <a:bodyPr/>
          <a:lstStyle/>
          <a:p>
            <a:pPr lvl="0"/>
            <a:r>
              <a:rPr lang="es-ES" sz="3600" b="1" dirty="0"/>
              <a:t>Representación por modelos en la ingeniería, los tipos más usados.</a:t>
            </a:r>
            <a:endParaRPr lang="en-US" sz="3600" dirty="0"/>
          </a:p>
        </p:txBody>
      </p:sp>
      <p:sp>
        <p:nvSpPr>
          <p:cNvPr id="5" name="Subtítulo 4"/>
          <p:cNvSpPr>
            <a:spLocks noGrp="1"/>
          </p:cNvSpPr>
          <p:nvPr>
            <p:ph type="subTitle" idx="1"/>
          </p:nvPr>
        </p:nvSpPr>
        <p:spPr>
          <a:xfrm>
            <a:off x="793036" y="1502229"/>
            <a:ext cx="8480967" cy="4741817"/>
          </a:xfrm>
        </p:spPr>
        <p:txBody>
          <a:bodyPr>
            <a:normAutofit lnSpcReduction="10000"/>
          </a:bodyPr>
          <a:lstStyle/>
          <a:p>
            <a:pPr algn="l"/>
            <a:r>
              <a:rPr lang="es-ES" dirty="0" smtClean="0"/>
              <a:t>Las </a:t>
            </a:r>
            <a:r>
              <a:rPr lang="es-ES" dirty="0"/>
              <a:t>representaciones suelen llamarse</a:t>
            </a:r>
            <a:r>
              <a:rPr lang="es-ES" b="1" i="1" dirty="0"/>
              <a:t> modelos</a:t>
            </a:r>
            <a:r>
              <a:rPr lang="es-ES" dirty="0"/>
              <a:t> en la literatura técnica y en las comunicaciones de ingeniería. </a:t>
            </a:r>
            <a:endParaRPr lang="es-ES" dirty="0" smtClean="0"/>
          </a:p>
          <a:p>
            <a:pPr algn="l"/>
            <a:r>
              <a:rPr lang="es-ES" dirty="0" smtClean="0"/>
              <a:t>El </a:t>
            </a:r>
            <a:r>
              <a:rPr lang="es-ES" dirty="0"/>
              <a:t>ingeniero habla ordinariamente de modelos gráficos (en vez de representaciones gráficas), modelos esquemáticos, etc. </a:t>
            </a:r>
            <a:endParaRPr lang="es-ES" dirty="0" smtClean="0"/>
          </a:p>
          <a:p>
            <a:pPr algn="l"/>
            <a:r>
              <a:rPr lang="es-ES" dirty="0" smtClean="0"/>
              <a:t>Esto </a:t>
            </a:r>
            <a:r>
              <a:rPr lang="es-ES" dirty="0"/>
              <a:t>requiere ampliar el significado o interpretación de la palabra modelo más allá del concepto ordinario. </a:t>
            </a:r>
            <a:endParaRPr lang="es-ES" dirty="0" smtClean="0"/>
          </a:p>
          <a:p>
            <a:pPr algn="l"/>
            <a:r>
              <a:rPr lang="es-ES" dirty="0" smtClean="0"/>
              <a:t>Para </a:t>
            </a:r>
            <a:r>
              <a:rPr lang="es-ES" dirty="0"/>
              <a:t>un ingeniero un modelo es algo que describe la naturaleza o comportamiento de un objeto real. Tal descripción la puede efectuar por medio de palabras, números, símbolos, esquemas, gráficas y diagramas, etc., o bien pareciéndose al objeto representado o comportándose como él.</a:t>
            </a:r>
            <a:endParaRPr lang="en-US" dirty="0"/>
          </a:p>
          <a:p>
            <a:pPr algn="l"/>
            <a:r>
              <a:rPr lang="es-ES" dirty="0"/>
              <a:t>Para facilitar el proceso de diseño, los ingenieros a menudo utilizan tres tipos de modelos:</a:t>
            </a:r>
            <a:endParaRPr lang="en-US" dirty="0"/>
          </a:p>
          <a:p>
            <a:pPr lvl="0" algn="l"/>
            <a:r>
              <a:rPr lang="es-ES" dirty="0"/>
              <a:t>Modelos analíticos o matemáticos.</a:t>
            </a:r>
            <a:endParaRPr lang="en-US" dirty="0"/>
          </a:p>
          <a:p>
            <a:pPr lvl="0" algn="l"/>
            <a:r>
              <a:rPr lang="es-ES" dirty="0"/>
              <a:t>Modelos de simulación.</a:t>
            </a:r>
            <a:endParaRPr lang="en-US" dirty="0"/>
          </a:p>
          <a:p>
            <a:pPr lvl="0" algn="l"/>
            <a:r>
              <a:rPr lang="es-ES" dirty="0"/>
              <a:t>Modelos físicos.</a:t>
            </a:r>
            <a:endParaRPr lang="en-US" dirty="0"/>
          </a:p>
          <a:p>
            <a:pPr algn="l"/>
            <a:endParaRPr lang="en-US" dirty="0"/>
          </a:p>
        </p:txBody>
      </p:sp>
    </p:spTree>
    <p:extLst>
      <p:ext uri="{BB962C8B-B14F-4D97-AF65-F5344CB8AC3E}">
        <p14:creationId xmlns:p14="http://schemas.microsoft.com/office/powerpoint/2010/main" val="34587061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Rectangle 4"/>
          <p:cNvSpPr>
            <a:spLocks noGrp="1" noChangeArrowheads="1"/>
          </p:cNvSpPr>
          <p:nvPr>
            <p:ph type="ctrTitle"/>
          </p:nvPr>
        </p:nvSpPr>
        <p:spPr>
          <a:xfrm>
            <a:off x="997615" y="334634"/>
            <a:ext cx="7766936" cy="932464"/>
          </a:xfrm>
        </p:spPr>
        <p:txBody>
          <a:bodyPr/>
          <a:lstStyle/>
          <a:p>
            <a:pPr algn="l"/>
            <a:r>
              <a:rPr lang="es-ES" b="1" dirty="0"/>
              <a:t>Modelos </a:t>
            </a:r>
            <a:r>
              <a:rPr lang="es-ES" b="1" dirty="0" smtClean="0"/>
              <a:t>Matemáticos</a:t>
            </a:r>
            <a:endParaRPr lang="es-ES_tradnl" altLang="en-US" sz="4000" dirty="0"/>
          </a:p>
        </p:txBody>
      </p:sp>
      <p:sp>
        <p:nvSpPr>
          <p:cNvPr id="11269" name="Rectangle 5"/>
          <p:cNvSpPr>
            <a:spLocks noGrp="1" noChangeArrowheads="1"/>
          </p:cNvSpPr>
          <p:nvPr>
            <p:ph type="subTitle" idx="1"/>
          </p:nvPr>
        </p:nvSpPr>
        <p:spPr>
          <a:xfrm>
            <a:off x="862147" y="1537865"/>
            <a:ext cx="7902404" cy="4536364"/>
          </a:xfrm>
        </p:spPr>
        <p:txBody>
          <a:bodyPr>
            <a:normAutofit/>
          </a:bodyPr>
          <a:lstStyle/>
          <a:p>
            <a:pPr algn="l"/>
            <a:r>
              <a:rPr lang="es-ES" sz="2800" dirty="0"/>
              <a:t>Consiste en una ecuación o grupos de ecuaciones basadas en teorías o leyes científicas, que permiten representar un sistema físico. </a:t>
            </a:r>
            <a:endParaRPr lang="es-ES" sz="2800" dirty="0" smtClean="0"/>
          </a:p>
          <a:p>
            <a:pPr algn="l"/>
            <a:r>
              <a:rPr lang="es-ES" sz="2800" dirty="0" smtClean="0"/>
              <a:t>Este </a:t>
            </a:r>
            <a:r>
              <a:rPr lang="es-ES" sz="2800" dirty="0"/>
              <a:t>tipo de modelo solo puede servir para describir fenómenos relativamente simples ya que para describir fenómenos más complejos tienden a ser muy difíciles de abordar y de poco valor.</a:t>
            </a:r>
            <a:endParaRPr lang="en-US" sz="2800" dirty="0"/>
          </a:p>
          <a:p>
            <a:pPr algn="l"/>
            <a:endParaRPr lang="es-ES_tradnl" altLang="en-US" sz="2800" dirty="0"/>
          </a:p>
        </p:txBody>
      </p:sp>
    </p:spTree>
    <p:extLst>
      <p:ext uri="{BB962C8B-B14F-4D97-AF65-F5344CB8AC3E}">
        <p14:creationId xmlns:p14="http://schemas.microsoft.com/office/powerpoint/2010/main" val="22694737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Rectangle 4"/>
          <p:cNvSpPr>
            <a:spLocks noGrp="1" noChangeArrowheads="1"/>
          </p:cNvSpPr>
          <p:nvPr>
            <p:ph type="ctrTitle"/>
          </p:nvPr>
        </p:nvSpPr>
        <p:spPr>
          <a:xfrm>
            <a:off x="997615" y="334634"/>
            <a:ext cx="7766936" cy="932464"/>
          </a:xfrm>
        </p:spPr>
        <p:txBody>
          <a:bodyPr/>
          <a:lstStyle/>
          <a:p>
            <a:pPr algn="l"/>
            <a:r>
              <a:rPr lang="es-ES" b="1" dirty="0"/>
              <a:t>Modelos </a:t>
            </a:r>
            <a:r>
              <a:rPr lang="es-ES" b="1" dirty="0" smtClean="0"/>
              <a:t>de </a:t>
            </a:r>
            <a:r>
              <a:rPr lang="es-ES" b="1" dirty="0"/>
              <a:t>Simulación</a:t>
            </a:r>
            <a:endParaRPr lang="es-ES_tradnl" altLang="en-US" sz="4000" dirty="0"/>
          </a:p>
        </p:txBody>
      </p:sp>
      <p:sp>
        <p:nvSpPr>
          <p:cNvPr id="11269" name="Rectangle 5"/>
          <p:cNvSpPr>
            <a:spLocks noGrp="1" noChangeArrowheads="1"/>
          </p:cNvSpPr>
          <p:nvPr>
            <p:ph type="subTitle" idx="1"/>
          </p:nvPr>
        </p:nvSpPr>
        <p:spPr>
          <a:xfrm>
            <a:off x="862146" y="1537865"/>
            <a:ext cx="8530047" cy="5189506"/>
          </a:xfrm>
        </p:spPr>
        <p:txBody>
          <a:bodyPr>
            <a:normAutofit fontScale="92500" lnSpcReduction="20000"/>
          </a:bodyPr>
          <a:lstStyle/>
          <a:p>
            <a:pPr algn="l"/>
            <a:r>
              <a:rPr lang="es-ES" dirty="0"/>
              <a:t>Cuando estudian sistemas complejos, los ingenieros emplean a menudo modelos de simulación por computadora. Estos modelos pueden tener incorporados modelos matemáticos como componente del modelo completo. </a:t>
            </a:r>
            <a:endParaRPr lang="en-US" dirty="0"/>
          </a:p>
          <a:p>
            <a:pPr algn="l"/>
            <a:r>
              <a:rPr lang="es-ES" dirty="0"/>
              <a:t> </a:t>
            </a:r>
            <a:endParaRPr lang="en-US" dirty="0"/>
          </a:p>
          <a:p>
            <a:pPr algn="l"/>
            <a:r>
              <a:rPr lang="es-ES" dirty="0"/>
              <a:t>Una simulación es una representación icónica o con elementos físicos, que puede utilizarse para predecir el comportamiento del objeto real.</a:t>
            </a:r>
            <a:endParaRPr lang="en-US" dirty="0"/>
          </a:p>
          <a:p>
            <a:pPr algn="l"/>
            <a:r>
              <a:rPr lang="es-ES" dirty="0"/>
              <a:t> </a:t>
            </a:r>
            <a:endParaRPr lang="en-US" dirty="0"/>
          </a:p>
          <a:p>
            <a:pPr algn="l"/>
            <a:r>
              <a:rPr lang="es-ES" dirty="0"/>
              <a:t>Hay otras dos formas de simulación, pero en estos casos las representaciones sobre las que se realizan los experimentos tienen sólo semejanza funcional o de comportamiento, en vez de física, con los objetos reales. Una de dichas representaciones se llama simulación analógica y la otra, se llama simulación digital. En la simulación analógica se emplea un medio que se comporta de manera similar al fenómeno real, como vehículo para la experimentación mientras que en la simulación digital, la experimentación se da con un modelo digital. Este último proceso, en términos de números, resulta notablemente poderoso y en consecuencia, hace que la experimentación sea mucho más sencilla. Al ser una serie de operaciones numéricas ejecutadas paso a paso, utilizándose un medio como lo es la computadora. Lo anterior es muy conveniente, pues la ejecución con lápiz y papel es laboriosa y toma mucho tiempo. De hecho, si no se contara con esta máquina para hacer las manipulaciones numéricas altamente repetitivas, la simulación digital resultaría prohibitivamente costosa para muchas aplicaciones potenciales.</a:t>
            </a:r>
            <a:endParaRPr lang="en-US" dirty="0"/>
          </a:p>
          <a:p>
            <a:pPr algn="l"/>
            <a:endParaRPr lang="es-ES_tradnl" altLang="en-US" sz="2800" dirty="0"/>
          </a:p>
        </p:txBody>
      </p:sp>
    </p:spTree>
    <p:extLst>
      <p:ext uri="{BB962C8B-B14F-4D97-AF65-F5344CB8AC3E}">
        <p14:creationId xmlns:p14="http://schemas.microsoft.com/office/powerpoint/2010/main" val="36949101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6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Rectangle 4"/>
          <p:cNvSpPr>
            <a:spLocks noGrp="1" noChangeArrowheads="1"/>
          </p:cNvSpPr>
          <p:nvPr>
            <p:ph type="ctrTitle"/>
          </p:nvPr>
        </p:nvSpPr>
        <p:spPr>
          <a:xfrm>
            <a:off x="997615" y="334634"/>
            <a:ext cx="7766936" cy="932464"/>
          </a:xfrm>
        </p:spPr>
        <p:txBody>
          <a:bodyPr/>
          <a:lstStyle/>
          <a:p>
            <a:pPr algn="l"/>
            <a:r>
              <a:rPr lang="es-ES" b="1" dirty="0" smtClean="0"/>
              <a:t>Modelos Físicos</a:t>
            </a:r>
            <a:endParaRPr lang="es-ES_tradnl" altLang="en-US" sz="4000" dirty="0"/>
          </a:p>
        </p:txBody>
      </p:sp>
      <p:sp>
        <p:nvSpPr>
          <p:cNvPr id="11269" name="Rectangle 5"/>
          <p:cNvSpPr>
            <a:spLocks noGrp="1" noChangeArrowheads="1"/>
          </p:cNvSpPr>
          <p:nvPr>
            <p:ph type="subTitle" idx="1"/>
          </p:nvPr>
        </p:nvSpPr>
        <p:spPr>
          <a:xfrm>
            <a:off x="901334" y="2269385"/>
            <a:ext cx="8530047" cy="3465209"/>
          </a:xfrm>
        </p:spPr>
        <p:txBody>
          <a:bodyPr>
            <a:normAutofit/>
          </a:bodyPr>
          <a:lstStyle/>
          <a:p>
            <a:pPr algn="l"/>
            <a:r>
              <a:rPr lang="es-ES" sz="3600" dirty="0" smtClean="0"/>
              <a:t>Los </a:t>
            </a:r>
            <a:r>
              <a:rPr lang="es-ES" sz="3600" dirty="0"/>
              <a:t>ingenieros recurren a este tipo de representación para obtener un mayor conocimiento de los fenómenos complejos.</a:t>
            </a:r>
            <a:endParaRPr lang="en-US" sz="3600" dirty="0"/>
          </a:p>
          <a:p>
            <a:pPr algn="l"/>
            <a:endParaRPr lang="es-ES_tradnl" altLang="en-US" sz="3600" dirty="0"/>
          </a:p>
        </p:txBody>
      </p:sp>
    </p:spTree>
    <p:extLst>
      <p:ext uri="{BB962C8B-B14F-4D97-AF65-F5344CB8AC3E}">
        <p14:creationId xmlns:p14="http://schemas.microsoft.com/office/powerpoint/2010/main" val="20693626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Rectangle 4"/>
          <p:cNvSpPr>
            <a:spLocks noGrp="1" noChangeArrowheads="1"/>
          </p:cNvSpPr>
          <p:nvPr>
            <p:ph type="ctrTitle"/>
          </p:nvPr>
        </p:nvSpPr>
        <p:spPr>
          <a:xfrm>
            <a:off x="901334" y="-318509"/>
            <a:ext cx="7766936" cy="1833800"/>
          </a:xfrm>
        </p:spPr>
        <p:txBody>
          <a:bodyPr/>
          <a:lstStyle/>
          <a:p>
            <a:pPr algn="l"/>
            <a:r>
              <a:rPr lang="es-ES" sz="4400" dirty="0"/>
              <a:t>Optimización en la Ingeniería. Procedimiento</a:t>
            </a:r>
            <a:endParaRPr lang="es-ES_tradnl" altLang="en-US" sz="4400" dirty="0"/>
          </a:p>
        </p:txBody>
      </p:sp>
      <p:sp>
        <p:nvSpPr>
          <p:cNvPr id="11269" name="Rectangle 5"/>
          <p:cNvSpPr>
            <a:spLocks noGrp="1" noChangeArrowheads="1"/>
          </p:cNvSpPr>
          <p:nvPr>
            <p:ph type="subTitle" idx="1"/>
          </p:nvPr>
        </p:nvSpPr>
        <p:spPr>
          <a:xfrm>
            <a:off x="901334" y="1789611"/>
            <a:ext cx="8530047" cy="4336869"/>
          </a:xfrm>
        </p:spPr>
        <p:txBody>
          <a:bodyPr>
            <a:normAutofit/>
          </a:bodyPr>
          <a:lstStyle/>
          <a:p>
            <a:pPr algn="l"/>
            <a:r>
              <a:rPr lang="es-ES" dirty="0" smtClean="0"/>
              <a:t>La </a:t>
            </a:r>
            <a:r>
              <a:rPr lang="es-ES" dirty="0"/>
              <a:t>ingeniería trabaja en el desarrollo y resolución de modelos para optimizar el desempeño de los procesos.</a:t>
            </a:r>
            <a:endParaRPr lang="en-US" dirty="0"/>
          </a:p>
          <a:p>
            <a:pPr algn="l"/>
            <a:r>
              <a:rPr lang="es-ES" dirty="0"/>
              <a:t>La optimización es el proceso de buscar el valor, la condición o la solución óptima. </a:t>
            </a:r>
            <a:endParaRPr lang="es-ES" dirty="0" smtClean="0"/>
          </a:p>
          <a:p>
            <a:pPr algn="l"/>
            <a:r>
              <a:rPr lang="es-ES" dirty="0" smtClean="0"/>
              <a:t>Desafortunadamente</a:t>
            </a:r>
            <a:r>
              <a:rPr lang="es-ES" dirty="0"/>
              <a:t>, en la mayor parte de los problemas de ingeniería la optimización es mucho más compleja y demanda más tiempo de lo deseado. Esto ocurre principalmente debido a los numerosos criterios conflictivos, es decir, cuando hay más de una variable no controlable, por lo que es necesario hallar un justo equilibrio entre ellas. En los problemas de ingeniería abunda este tipo de conflicto porque existen muchos criterios.</a:t>
            </a:r>
            <a:endParaRPr lang="en-US" dirty="0"/>
          </a:p>
          <a:p>
            <a:pPr algn="l"/>
            <a:r>
              <a:rPr lang="es-ES" dirty="0"/>
              <a:t>Existen dos procedimientos alternativos para llegar al valor óptimo que son básicamente distintos </a:t>
            </a:r>
            <a:r>
              <a:rPr lang="es-ES" dirty="0" smtClean="0"/>
              <a:t>y se </a:t>
            </a:r>
            <a:r>
              <a:rPr lang="es-ES" dirty="0" smtClean="0"/>
              <a:t>conocen </a:t>
            </a:r>
            <a:r>
              <a:rPr lang="es-ES" dirty="0"/>
              <a:t>como </a:t>
            </a:r>
            <a:r>
              <a:rPr lang="es-ES" b="1" i="1" dirty="0"/>
              <a:t>método iterativo</a:t>
            </a:r>
            <a:r>
              <a:rPr lang="es-ES" dirty="0"/>
              <a:t> y </a:t>
            </a:r>
            <a:r>
              <a:rPr lang="es-ES" b="1" i="1" dirty="0"/>
              <a:t>método analítico</a:t>
            </a:r>
            <a:endParaRPr lang="es-ES_tradnl" altLang="en-US" sz="3600" dirty="0"/>
          </a:p>
        </p:txBody>
      </p:sp>
    </p:spTree>
    <p:extLst>
      <p:ext uri="{BB962C8B-B14F-4D97-AF65-F5344CB8AC3E}">
        <p14:creationId xmlns:p14="http://schemas.microsoft.com/office/powerpoint/2010/main" val="15342695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contenido 2"/>
          <p:cNvSpPr txBox="1">
            <a:spLocks/>
          </p:cNvSpPr>
          <p:nvPr/>
        </p:nvSpPr>
        <p:spPr>
          <a:xfrm>
            <a:off x="677334" y="2326783"/>
            <a:ext cx="9575030" cy="4212562"/>
          </a:xfrm>
          <a:prstGeom prst="rect">
            <a:avLst/>
          </a:prstGeom>
        </p:spPr>
        <p:txBody>
          <a:bodyPr vert="horz" lIns="91440" tIns="45720" rIns="91440" bIns="45720" rtlCol="0" anchor="t">
            <a:no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l"/>
            <a:r>
              <a:rPr lang="es-ES" sz="2400" dirty="0"/>
              <a:t>El </a:t>
            </a:r>
            <a:r>
              <a:rPr lang="es-ES" sz="2400" b="1" i="1" dirty="0"/>
              <a:t>método iterativo de optimización</a:t>
            </a:r>
            <a:r>
              <a:rPr lang="es-ES" sz="2400" dirty="0"/>
              <a:t> es básicamente un proceso de aprendizaje acelerado. Mediante una serie de aproximaciones sucesivas el ingeniero se acerca gradualmente al valor óptimo de una variable manipulada. La función del “predictor” consiste en decir al ingeniero qué efecto tendrá sobre el criterio un cambio exploratorio en la variable optimizada, de manera que el ingeniero pueda aprender o mejorar su conocimiento de esto y aproximarse más al valor óptimo en el siguiente ensayo. El “predictor” puede ser un modelo matemático o de simulación, un experimento de la vida real sobre un prototipo, o el juicio del ingeniero.</a:t>
            </a:r>
            <a:endParaRPr lang="en-US" sz="2400" dirty="0"/>
          </a:p>
          <a:p>
            <a:pPr algn="l"/>
            <a:endParaRPr lang="en-US" sz="2400" dirty="0"/>
          </a:p>
        </p:txBody>
      </p:sp>
      <p:sp>
        <p:nvSpPr>
          <p:cNvPr id="7" name="Título 1"/>
          <p:cNvSpPr txBox="1">
            <a:spLocks/>
          </p:cNvSpPr>
          <p:nvPr/>
        </p:nvSpPr>
        <p:spPr>
          <a:xfrm>
            <a:off x="677334" y="609600"/>
            <a:ext cx="8596668" cy="1320800"/>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es-MX" dirty="0" smtClean="0"/>
              <a:t>Método Iterativo</a:t>
            </a:r>
            <a:endParaRPr lang="en-US" dirty="0"/>
          </a:p>
        </p:txBody>
      </p:sp>
    </p:spTree>
    <p:extLst>
      <p:ext uri="{BB962C8B-B14F-4D97-AF65-F5344CB8AC3E}">
        <p14:creationId xmlns:p14="http://schemas.microsoft.com/office/powerpoint/2010/main" val="20221544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706</TotalTime>
  <Words>3079</Words>
  <Application>Microsoft Office PowerPoint</Application>
  <PresentationFormat>Panorámica</PresentationFormat>
  <Paragraphs>334</Paragraphs>
  <Slides>21</Slides>
  <Notes>16</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21</vt:i4>
      </vt:variant>
    </vt:vector>
  </HeadingPairs>
  <TitlesOfParts>
    <vt:vector size="30" baseType="lpstr">
      <vt:lpstr>Arial</vt:lpstr>
      <vt:lpstr>Calibri</vt:lpstr>
      <vt:lpstr>CG Omega</vt:lpstr>
      <vt:lpstr>inherit</vt:lpstr>
      <vt:lpstr>Source Sans Pro</vt:lpstr>
      <vt:lpstr>Times New Roman</vt:lpstr>
      <vt:lpstr>Trebuchet MS</vt:lpstr>
      <vt:lpstr>Wingdings 3</vt:lpstr>
      <vt:lpstr>Faceta</vt:lpstr>
      <vt:lpstr>Quehacer profesional en la ingeniería electromecánica.</vt:lpstr>
      <vt:lpstr>Atributos del Ingeniero Electromecánico</vt:lpstr>
      <vt:lpstr>Variables controlables y no controlables en la ingeniería, ejemplos.</vt:lpstr>
      <vt:lpstr>Representación por modelos en la ingeniería, los tipos más usados.</vt:lpstr>
      <vt:lpstr>Modelos Matemáticos</vt:lpstr>
      <vt:lpstr>Modelos de Simulación</vt:lpstr>
      <vt:lpstr>Modelos Físicos</vt:lpstr>
      <vt:lpstr>Optimización en la Ingeniería. Procedimiento</vt:lpstr>
      <vt:lpstr>Presentación de PowerPoint</vt:lpstr>
      <vt:lpstr>Presentación de PowerPoint</vt:lpstr>
      <vt:lpstr>Método Analítico</vt:lpstr>
      <vt:lpstr>Ingeniería en las fases de un proyecto</vt:lpstr>
      <vt:lpstr>Ingeniería en las fases de un proyecto</vt:lpstr>
      <vt:lpstr>Ingeniería en las fases de un proyecto</vt:lpstr>
      <vt:lpstr>Ingeniería en las fases de un proyecto</vt:lpstr>
      <vt:lpstr>Ingeniería en las fases de un proyecto</vt:lpstr>
      <vt:lpstr>Ingeniería en las fases de un proyecto</vt:lpstr>
      <vt:lpstr>REINGENIERÍA</vt:lpstr>
      <vt:lpstr>REINGENIERÍA</vt:lpstr>
      <vt:lpstr>REINGENIERÍA</vt:lpstr>
      <vt:lpstr>BIBLIOGRAFÍA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Windows</dc:creator>
  <cp:lastModifiedBy>Mauro Ferrarese</cp:lastModifiedBy>
  <cp:revision>35</cp:revision>
  <dcterms:created xsi:type="dcterms:W3CDTF">2018-05-07T04:05:51Z</dcterms:created>
  <dcterms:modified xsi:type="dcterms:W3CDTF">2023-04-13T20:59:11Z</dcterms:modified>
</cp:coreProperties>
</file>