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5" r:id="rId2"/>
    <p:sldId id="288" r:id="rId3"/>
    <p:sldId id="291" r:id="rId4"/>
    <p:sldId id="256" r:id="rId5"/>
    <p:sldId id="292" r:id="rId6"/>
    <p:sldId id="293" r:id="rId7"/>
    <p:sldId id="290" r:id="rId8"/>
    <p:sldId id="289" r:id="rId9"/>
    <p:sldId id="294" r:id="rId10"/>
    <p:sldId id="258" r:id="rId11"/>
    <p:sldId id="259" r:id="rId12"/>
    <p:sldId id="267" r:id="rId13"/>
    <p:sldId id="268" r:id="rId14"/>
    <p:sldId id="269" r:id="rId15"/>
    <p:sldId id="270" r:id="rId16"/>
    <p:sldId id="260" r:id="rId17"/>
    <p:sldId id="261" r:id="rId18"/>
    <p:sldId id="265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64" r:id="rId27"/>
    <p:sldId id="281" r:id="rId28"/>
    <p:sldId id="278" r:id="rId29"/>
    <p:sldId id="279" r:id="rId30"/>
    <p:sldId id="280" r:id="rId31"/>
    <p:sldId id="263" r:id="rId32"/>
    <p:sldId id="282" r:id="rId33"/>
    <p:sldId id="283" r:id="rId34"/>
    <p:sldId id="284" r:id="rId35"/>
    <p:sldId id="285" r:id="rId36"/>
    <p:sldId id="286" r:id="rId37"/>
    <p:sldId id="287" r:id="rId38"/>
    <p:sldId id="296" r:id="rId39"/>
    <p:sldId id="297" r:id="rId40"/>
    <p:sldId id="298" r:id="rId41"/>
    <p:sldId id="299" r:id="rId42"/>
    <p:sldId id="262" r:id="rId43"/>
  </p:sldIdLst>
  <p:sldSz cx="9144000" cy="6858000" type="screen4x3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9DAF-A874-4D2C-A155-DD33E65699A6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8F8A-EA6A-49B9-8075-0A84C021C8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7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F8A-EA6A-49B9-8075-0A84C021C8A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3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DBB8-5A31-4FA9-8564-E320CECB5219}" type="datetimeFigureOut">
              <a:rPr lang="es-AR" smtClean="0"/>
              <a:pPr/>
              <a:t>17/11/2025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EF8A-0B5F-49B2-AB2A-BDC49F2120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2.wmf"/><Relationship Id="rId9" Type="http://schemas.openxmlformats.org/officeDocument/2006/relationships/image" Target="../media/image34.wmf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40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32.w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7" Type="http://schemas.openxmlformats.org/officeDocument/2006/relationships/oleObject" Target="../embeddings/oleObject7.bin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0.png"/><Relationship Id="rId7" Type="http://schemas.openxmlformats.org/officeDocument/2006/relationships/image" Target="../media/image4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0.png"/><Relationship Id="rId7" Type="http://schemas.openxmlformats.org/officeDocument/2006/relationships/image" Target="../media/image4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34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25.emf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92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0.png"/><Relationship Id="rId11" Type="http://schemas.openxmlformats.org/officeDocument/2006/relationships/image" Target="../media/image860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80.png"/><Relationship Id="rId7" Type="http://schemas.openxmlformats.org/officeDocument/2006/relationships/image" Target="../media/image96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7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35.png"/><Relationship Id="rId7" Type="http://schemas.openxmlformats.org/officeDocument/2006/relationships/image" Target="../media/image9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78FF-0386-75EB-A8D0-AB8522EB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2EF1AAD7-D021-5D52-4C58-D59C2F2AF4EA}"/>
              </a:ext>
            </a:extLst>
          </p:cNvPr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978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34 Grupo"/>
          <p:cNvGrpSpPr/>
          <p:nvPr/>
        </p:nvGrpSpPr>
        <p:grpSpPr>
          <a:xfrm>
            <a:off x="357158" y="1785926"/>
            <a:ext cx="3479910" cy="3825716"/>
            <a:chOff x="611560" y="2348880"/>
            <a:chExt cx="3479910" cy="3825716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2195736" y="2348880"/>
              <a:ext cx="1224136" cy="2016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755576" y="4365104"/>
              <a:ext cx="1440160" cy="936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971600" y="4077072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H="1" flipV="1">
              <a:off x="3419872" y="2348880"/>
              <a:ext cx="432048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3347864" y="2852936"/>
              <a:ext cx="504056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V="1">
              <a:off x="2195736" y="3645024"/>
              <a:ext cx="115212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2195736" y="4365104"/>
              <a:ext cx="0" cy="14401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1331640" y="5805264"/>
              <a:ext cx="8640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755576" y="5301208"/>
              <a:ext cx="576064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 flipV="1">
              <a:off x="971600" y="3645024"/>
              <a:ext cx="1224136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971600" y="3645024"/>
              <a:ext cx="432048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971600" y="4077072"/>
              <a:ext cx="432048" cy="36004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2483768" y="2996952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422108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99592" y="4653136"/>
              <a:ext cx="404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635896" y="234888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585010" y="3140968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699792" y="40050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a1</a:t>
              </a:r>
              <a:endParaRPr lang="es-AR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95736" y="47971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5805264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11560" y="5445224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03648" y="3645024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83568" y="371703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827584" y="414908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214282" y="5779465"/>
            <a:ext cx="850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/>
              <a:t>Vectores originales </a:t>
            </a:r>
            <a:r>
              <a:rPr lang="es-AR" sz="2400" b="1" dirty="0">
                <a:solidFill>
                  <a:srgbClr val="FF0000"/>
                </a:solidFill>
              </a:rPr>
              <a:t>desequilibrados</a:t>
            </a:r>
            <a:r>
              <a:rPr lang="es-AR" sz="2400" b="1" dirty="0"/>
              <a:t>, expresados por la suma de sus componentes.</a:t>
            </a: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72968"/>
              </p:ext>
            </p:extLst>
          </p:nvPr>
        </p:nvGraphicFramePr>
        <p:xfrm>
          <a:off x="4718036" y="2918666"/>
          <a:ext cx="3351265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993680" imgH="888840" progId="Equation.3">
                  <p:embed/>
                </p:oleObj>
              </mc:Choice>
              <mc:Fallback>
                <p:oleObj name="Ecuación" r:id="rId2" imgW="1993680" imgH="888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36" y="2918666"/>
                        <a:ext cx="3351265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715436" cy="1184297"/>
          </a:xfrm>
        </p:spPr>
        <p:txBody>
          <a:bodyPr>
            <a:normAutofit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000" dirty="0"/>
              <a:t>Suma de los vectores equilibrados que determinan a los vectores desequilibrados.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4429124" y="2714620"/>
            <a:ext cx="3929090" cy="1928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(Operador “a” es un número complejo de módulo unidad y argumento 120 </a:t>
            </a:r>
            <a:r>
              <a:rPr lang="es-AR" sz="2400" dirty="0">
                <a:latin typeface="Times New Roman"/>
                <a:cs typeface="Times New Roman"/>
              </a:rPr>
              <a:t>°</a:t>
            </a:r>
            <a:r>
              <a:rPr lang="es-AR" sz="2400" dirty="0"/>
              <a:t>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528392" cy="411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>
            <a:off x="6948264" y="3717032"/>
            <a:ext cx="50405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948264" y="3717032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6444208" y="3717032"/>
            <a:ext cx="50405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6948264" y="2924944"/>
            <a:ext cx="50405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6516216" y="2924944"/>
            <a:ext cx="432048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6012160" y="3717032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156176" y="4437112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omic Sans MS" pitchFamily="66" charset="0"/>
              </a:rPr>
              <a:t>a</a:t>
            </a:r>
            <a:r>
              <a:rPr lang="es-AR" baseline="30000" dirty="0"/>
              <a:t>2</a:t>
            </a:r>
            <a:endParaRPr lang="es-AR" dirty="0"/>
          </a:p>
        </p:txBody>
      </p:sp>
      <p:sp>
        <p:nvSpPr>
          <p:cNvPr id="29" name="28 Rectángulo"/>
          <p:cNvSpPr/>
          <p:nvPr/>
        </p:nvSpPr>
        <p:spPr>
          <a:xfrm>
            <a:off x="6228184" y="2636912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omic Sans MS" pitchFamily="66" charset="0"/>
              </a:rPr>
              <a:t>a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884368" y="350100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1,</a:t>
            </a:r>
            <a:r>
              <a:rPr lang="es-AR" dirty="0">
                <a:latin typeface="Comic Sans MS" pitchFamily="66" charset="0"/>
              </a:rPr>
              <a:t>a</a:t>
            </a:r>
            <a:r>
              <a:rPr lang="es-AR" baseline="30000" dirty="0"/>
              <a:t>3</a:t>
            </a:r>
            <a:endParaRPr lang="es-AR" dirty="0"/>
          </a:p>
        </p:txBody>
      </p:sp>
      <p:sp>
        <p:nvSpPr>
          <p:cNvPr id="31" name="30 Rectángulo"/>
          <p:cNvSpPr/>
          <p:nvPr/>
        </p:nvSpPr>
        <p:spPr>
          <a:xfrm>
            <a:off x="7308304" y="2636912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-</a:t>
            </a:r>
            <a:r>
              <a:rPr lang="es-AR" dirty="0">
                <a:latin typeface="Comic Sans MS" pitchFamily="66" charset="0"/>
              </a:rPr>
              <a:t>a</a:t>
            </a:r>
            <a:r>
              <a:rPr lang="es-AR" baseline="30000" dirty="0"/>
              <a:t>2</a:t>
            </a:r>
            <a:endParaRPr lang="es-AR" dirty="0"/>
          </a:p>
        </p:txBody>
      </p:sp>
      <p:sp>
        <p:nvSpPr>
          <p:cNvPr id="32" name="31 Rectángulo"/>
          <p:cNvSpPr/>
          <p:nvPr/>
        </p:nvSpPr>
        <p:spPr>
          <a:xfrm>
            <a:off x="5292080" y="35010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-1,-</a:t>
            </a:r>
            <a:r>
              <a:rPr lang="es-AR" dirty="0">
                <a:latin typeface="Comic Sans MS" pitchFamily="66" charset="0"/>
              </a:rPr>
              <a:t>a</a:t>
            </a:r>
            <a:r>
              <a:rPr lang="es-AR" baseline="30000" dirty="0"/>
              <a:t>3</a:t>
            </a:r>
            <a:endParaRPr lang="es-AR" dirty="0"/>
          </a:p>
        </p:txBody>
      </p:sp>
      <p:sp>
        <p:nvSpPr>
          <p:cNvPr id="33" name="32 Rectángulo"/>
          <p:cNvSpPr/>
          <p:nvPr/>
        </p:nvSpPr>
        <p:spPr>
          <a:xfrm>
            <a:off x="7308304" y="4509120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omic Sans MS" pitchFamily="66" charset="0"/>
              </a:rPr>
              <a:t>-a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627784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Bibliografía:</a:t>
            </a:r>
          </a:p>
          <a:p>
            <a:pPr marL="228600" indent="-228600">
              <a:buAutoNum type="arabicPeriod"/>
            </a:pPr>
            <a:r>
              <a:rPr lang="es-AR" sz="1200" dirty="0"/>
              <a:t>“Análisis de Sistemas Eléctricos de Potencia”. STEVENSON – 2da. Ed. </a:t>
            </a:r>
            <a:r>
              <a:rPr lang="es-AR" sz="1200" dirty="0" err="1"/>
              <a:t>McGRAM</a:t>
            </a:r>
            <a:r>
              <a:rPr lang="es-AR" sz="1200" dirty="0"/>
              <a:t>- Hill – 1992</a:t>
            </a:r>
          </a:p>
          <a:p>
            <a:pPr marL="228600" indent="-228600">
              <a:buAutoNum type="arabicPeriod"/>
            </a:pPr>
            <a:r>
              <a:rPr lang="es-AR" sz="1200" dirty="0"/>
              <a:t>“Circuitos en Ingeniería Eléctrica”. SKILLING H. </a:t>
            </a:r>
            <a:r>
              <a:rPr lang="es-AR" sz="1200" dirty="0" err="1"/>
              <a:t>Ed</a:t>
            </a:r>
            <a:r>
              <a:rPr lang="es-AR" sz="1200" dirty="0"/>
              <a:t>, CECSA- 1965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500034" y="1714488"/>
            <a:ext cx="3479910" cy="3825716"/>
            <a:chOff x="611560" y="2348880"/>
            <a:chExt cx="3479910" cy="3825716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2195736" y="2348880"/>
              <a:ext cx="1224136" cy="2016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755576" y="4365104"/>
              <a:ext cx="1440160" cy="936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971600" y="4077072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H="1" flipV="1">
              <a:off x="3419872" y="2348880"/>
              <a:ext cx="432048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3347864" y="2852936"/>
              <a:ext cx="504056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V="1">
              <a:off x="2195736" y="3645024"/>
              <a:ext cx="115212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2195736" y="4365104"/>
              <a:ext cx="0" cy="14401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1331640" y="5805264"/>
              <a:ext cx="8640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755576" y="5301208"/>
              <a:ext cx="576064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 flipV="1">
              <a:off x="971600" y="3645024"/>
              <a:ext cx="1224136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971600" y="3645024"/>
              <a:ext cx="432048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971600" y="4077072"/>
              <a:ext cx="432048" cy="36004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2483768" y="2996952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422108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99592" y="4653136"/>
              <a:ext cx="404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635896" y="234888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585010" y="3140968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699792" y="40050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a1</a:t>
              </a:r>
              <a:endParaRPr lang="es-AR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95736" y="47971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5805264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11560" y="5445224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03648" y="3645024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83568" y="371703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827584" y="414908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50701"/>
              </p:ext>
            </p:extLst>
          </p:nvPr>
        </p:nvGraphicFramePr>
        <p:xfrm>
          <a:off x="4474245" y="1672093"/>
          <a:ext cx="4181018" cy="18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993680" imgH="888840" progId="Equation.3">
                  <p:embed/>
                </p:oleObj>
              </mc:Choice>
              <mc:Fallback>
                <p:oleObj name="Ecuación" r:id="rId2" imgW="19936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245" y="1672093"/>
                        <a:ext cx="4181018" cy="187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36573"/>
              </p:ext>
            </p:extLst>
          </p:nvPr>
        </p:nvGraphicFramePr>
        <p:xfrm>
          <a:off x="4272486" y="4246724"/>
          <a:ext cx="1709641" cy="177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672840" imgH="698400" progId="Equation.3">
                  <p:embed/>
                </p:oleObj>
              </mc:Choice>
              <mc:Fallback>
                <p:oleObj name="Ecuación" r:id="rId4" imgW="67284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86" y="4246724"/>
                        <a:ext cx="1709641" cy="1774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61067"/>
              </p:ext>
            </p:extLst>
          </p:nvPr>
        </p:nvGraphicFramePr>
        <p:xfrm>
          <a:off x="6730067" y="4277673"/>
          <a:ext cx="1796204" cy="177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711000" imgH="698400" progId="Equation.3">
                  <p:embed/>
                </p:oleObj>
              </mc:Choice>
              <mc:Fallback>
                <p:oleObj name="Ecuación" r:id="rId6" imgW="711000" imgH="698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067" y="4277673"/>
                        <a:ext cx="1796204" cy="1774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715436" cy="1184297"/>
          </a:xfrm>
        </p:spPr>
        <p:txBody>
          <a:bodyPr>
            <a:normAutofit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000" dirty="0"/>
              <a:t>Suma de los vectores equilibrados que determinan a los vectores desequilibrados.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31 Grupo"/>
          <p:cNvGrpSpPr/>
          <p:nvPr/>
        </p:nvGrpSpPr>
        <p:grpSpPr>
          <a:xfrm>
            <a:off x="500034" y="1714488"/>
            <a:ext cx="3479910" cy="3825716"/>
            <a:chOff x="611560" y="2348880"/>
            <a:chExt cx="3479910" cy="3825716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2195736" y="2348880"/>
              <a:ext cx="1224136" cy="2016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755576" y="4365104"/>
              <a:ext cx="1440160" cy="936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971600" y="4077072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H="1" flipV="1">
              <a:off x="3419872" y="2348880"/>
              <a:ext cx="432048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3347864" y="2852936"/>
              <a:ext cx="504056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V="1">
              <a:off x="2195736" y="3645024"/>
              <a:ext cx="115212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2195736" y="4365104"/>
              <a:ext cx="0" cy="14401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1331640" y="5805264"/>
              <a:ext cx="8640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755576" y="5301208"/>
              <a:ext cx="576064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 flipV="1">
              <a:off x="971600" y="3645024"/>
              <a:ext cx="1224136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971600" y="3645024"/>
              <a:ext cx="432048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971600" y="4077072"/>
              <a:ext cx="432048" cy="36004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2483768" y="2996952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422108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99592" y="4653136"/>
              <a:ext cx="404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635896" y="234888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585010" y="3140968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699792" y="40050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a1</a:t>
              </a:r>
              <a:endParaRPr lang="es-AR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95736" y="47971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5805264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11560" y="5445224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03648" y="3645024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83568" y="371703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827584" y="414908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786314" y="1643050"/>
          <a:ext cx="3000396" cy="134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993680" imgH="888840" progId="Equation.3">
                  <p:embed/>
                </p:oleObj>
              </mc:Choice>
              <mc:Fallback>
                <p:oleObj name="Ecuación" r:id="rId2" imgW="19936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643050"/>
                        <a:ext cx="3000396" cy="134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00562" y="3214686"/>
          <a:ext cx="1157780" cy="120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672840" imgH="698400" progId="Equation.3">
                  <p:embed/>
                </p:oleObj>
              </mc:Choice>
              <mc:Fallback>
                <p:oleObj name="Ecuación" r:id="rId4" imgW="67284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214686"/>
                        <a:ext cx="1157780" cy="1201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429388" y="3286124"/>
          <a:ext cx="1216401" cy="120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711000" imgH="698400" progId="Equation.3">
                  <p:embed/>
                </p:oleObj>
              </mc:Choice>
              <mc:Fallback>
                <p:oleObj name="Ecuación" r:id="rId6" imgW="711000" imgH="698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286124"/>
                        <a:ext cx="1216401" cy="1201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786313" y="4929198"/>
          <a:ext cx="2829057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1409400" imgH="711000" progId="Equation.3">
                  <p:embed/>
                </p:oleObj>
              </mc:Choice>
              <mc:Fallback>
                <p:oleObj name="Ecuación" r:id="rId8" imgW="140940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929198"/>
                        <a:ext cx="2829057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715436" cy="1184297"/>
          </a:xfrm>
        </p:spPr>
        <p:txBody>
          <a:bodyPr>
            <a:normAutofit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000" dirty="0"/>
              <a:t>Suma de los vectores equilibrados que determinan a los vectores desequilibrados.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Suma de los vectores equilibrados que determinan a los vectores desequilibrados.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31 Grupo"/>
          <p:cNvGrpSpPr/>
          <p:nvPr/>
        </p:nvGrpSpPr>
        <p:grpSpPr>
          <a:xfrm>
            <a:off x="500034" y="1714488"/>
            <a:ext cx="3479910" cy="3825716"/>
            <a:chOff x="611560" y="2348880"/>
            <a:chExt cx="3479910" cy="3825716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2195736" y="2348880"/>
              <a:ext cx="1224136" cy="2016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755576" y="4365104"/>
              <a:ext cx="1440160" cy="936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971600" y="4077072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H="1" flipV="1">
              <a:off x="3419872" y="2348880"/>
              <a:ext cx="432048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3347864" y="2852936"/>
              <a:ext cx="504056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V="1">
              <a:off x="2195736" y="3645024"/>
              <a:ext cx="115212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2195736" y="4365104"/>
              <a:ext cx="0" cy="14401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1331640" y="5805264"/>
              <a:ext cx="8640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755576" y="5301208"/>
              <a:ext cx="576064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 flipV="1">
              <a:off x="971600" y="3645024"/>
              <a:ext cx="1224136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971600" y="3645024"/>
              <a:ext cx="432048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971600" y="4077072"/>
              <a:ext cx="432048" cy="36004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2483768" y="2996952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422108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99592" y="4653136"/>
              <a:ext cx="404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635896" y="234888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585010" y="3140968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699792" y="40050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a1</a:t>
              </a:r>
              <a:endParaRPr lang="es-AR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95736" y="47971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5805264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11560" y="5445224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03648" y="3645024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83568" y="371703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827584" y="414908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714876" y="1643050"/>
          <a:ext cx="2738455" cy="136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790640" imgH="888840" progId="Equation.3">
                  <p:embed/>
                </p:oleObj>
              </mc:Choice>
              <mc:Fallback>
                <p:oleObj name="Ecuación" r:id="rId2" imgW="179064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1643050"/>
                        <a:ext cx="2738455" cy="136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786182" y="3571876"/>
          <a:ext cx="4141787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2514600" imgH="914400" progId="Equation.3">
                  <p:embed/>
                </p:oleObj>
              </mc:Choice>
              <mc:Fallback>
                <p:oleObj name="Ecuación" r:id="rId4" imgW="2514600" imgH="914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3571876"/>
                        <a:ext cx="4141787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857620" y="5357826"/>
          <a:ext cx="3714776" cy="125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2705040" imgH="914400" progId="Equation.3">
                  <p:embed/>
                </p:oleObj>
              </mc:Choice>
              <mc:Fallback>
                <p:oleObj name="Ecuación" r:id="rId6" imgW="2705040" imgH="914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5357826"/>
                        <a:ext cx="3714776" cy="125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4786314" y="307181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b="1" dirty="0"/>
              <a:t>En forma </a:t>
            </a:r>
            <a:r>
              <a:rPr lang="es-AR" sz="2000" b="1" dirty="0">
                <a:solidFill>
                  <a:srgbClr val="FF0000"/>
                </a:solidFill>
              </a:rPr>
              <a:t>Matricial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715436" cy="1184297"/>
          </a:xfrm>
        </p:spPr>
        <p:txBody>
          <a:bodyPr>
            <a:normAutofit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000" dirty="0"/>
              <a:t>Suma de los vectores equilibrados que determinan a los vectores desequilibrados.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31 Grupo"/>
          <p:cNvGrpSpPr/>
          <p:nvPr/>
        </p:nvGrpSpPr>
        <p:grpSpPr>
          <a:xfrm>
            <a:off x="500034" y="1714488"/>
            <a:ext cx="3479910" cy="3825716"/>
            <a:chOff x="611560" y="2348880"/>
            <a:chExt cx="3479910" cy="3825716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2195736" y="2348880"/>
              <a:ext cx="1224136" cy="20162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755576" y="4365104"/>
              <a:ext cx="1440160" cy="936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971600" y="4077072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H="1" flipV="1">
              <a:off x="3419872" y="2348880"/>
              <a:ext cx="432048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3347864" y="2852936"/>
              <a:ext cx="504056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V="1">
              <a:off x="2195736" y="3645024"/>
              <a:ext cx="115212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2195736" y="4365104"/>
              <a:ext cx="0" cy="14401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>
              <a:off x="1331640" y="5805264"/>
              <a:ext cx="8640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755576" y="5301208"/>
              <a:ext cx="576064" cy="50405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 flipV="1">
              <a:off x="971600" y="3645024"/>
              <a:ext cx="1224136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971600" y="3645024"/>
              <a:ext cx="432048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971600" y="4077072"/>
              <a:ext cx="432048" cy="36004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2483768" y="2996952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03648" y="422108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899592" y="4653136"/>
              <a:ext cx="404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635896" y="234888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585010" y="3140968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699792" y="40050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a1</a:t>
              </a:r>
              <a:endParaRPr lang="es-AR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95736" y="47971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5805264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11560" y="5445224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403648" y="3645024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83568" y="371703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827584" y="414908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143372" y="2786058"/>
          <a:ext cx="4143404" cy="135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2793960" imgH="914400" progId="Equation.3">
                  <p:embed/>
                </p:oleObj>
              </mc:Choice>
              <mc:Fallback>
                <p:oleObj name="Ecuación" r:id="rId2" imgW="279396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786058"/>
                        <a:ext cx="4143404" cy="1354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357686" y="1214422"/>
          <a:ext cx="3714776" cy="134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2514600" imgH="914400" progId="Equation.3">
                  <p:embed/>
                </p:oleObj>
              </mc:Choice>
              <mc:Fallback>
                <p:oleObj name="Ecuación" r:id="rId4" imgW="25146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214422"/>
                        <a:ext cx="3714776" cy="1349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714876" y="4357694"/>
          <a:ext cx="2897203" cy="22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2019240" imgH="1600200" progId="Equation.3">
                  <p:embed/>
                </p:oleObj>
              </mc:Choice>
              <mc:Fallback>
                <p:oleObj name="Ecuación" r:id="rId6" imgW="2019240" imgH="160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2897203" cy="2298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35 Rectángulo"/>
          <p:cNvSpPr/>
          <p:nvPr/>
        </p:nvSpPr>
        <p:spPr>
          <a:xfrm>
            <a:off x="4429124" y="4286256"/>
            <a:ext cx="3357586" cy="2428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980727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(Impedancias y redes de secuencias)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456384" cy="32361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5040560" cy="521193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5536" y="4725144"/>
            <a:ext cx="31048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/>
              <a:t>Esquema</a:t>
            </a:r>
            <a:r>
              <a:rPr lang="es-AR" dirty="0"/>
              <a:t> de un circuito de un </a:t>
            </a:r>
            <a:r>
              <a:rPr lang="es-AR" b="1" dirty="0"/>
              <a:t>generador en vacío </a:t>
            </a:r>
            <a:r>
              <a:rPr lang="es-AR" dirty="0"/>
              <a:t>puesto a tierra por una reactancia</a:t>
            </a:r>
            <a:r>
              <a:rPr lang="es-AR" i="1" dirty="0"/>
              <a:t> </a:t>
            </a:r>
            <a:r>
              <a:rPr lang="es-AR" b="1" i="1" dirty="0" err="1"/>
              <a:t>Z</a:t>
            </a:r>
            <a:r>
              <a:rPr lang="es-AR" b="1" i="1" baseline="-25000" dirty="0" err="1"/>
              <a:t>n</a:t>
            </a:r>
            <a:r>
              <a:rPr lang="es-AR" dirty="0" err="1"/>
              <a:t>.</a:t>
            </a:r>
            <a:r>
              <a:rPr lang="es-AR" dirty="0"/>
              <a:t> Las f.e.m. de cada fase son:</a:t>
            </a:r>
          </a:p>
          <a:p>
            <a:pPr algn="just"/>
            <a:r>
              <a:rPr lang="es-AR" dirty="0"/>
              <a:t> </a:t>
            </a:r>
            <a:r>
              <a:rPr lang="es-AR" b="1" i="1" dirty="0" err="1"/>
              <a:t>E</a:t>
            </a:r>
            <a:r>
              <a:rPr lang="es-AR" b="1" i="1" baseline="-25000" dirty="0" err="1"/>
              <a:t>a</a:t>
            </a:r>
            <a:r>
              <a:rPr lang="es-AR" b="1" i="1" dirty="0"/>
              <a:t> , </a:t>
            </a:r>
            <a:r>
              <a:rPr lang="es-AR" b="1" i="1" dirty="0" err="1"/>
              <a:t>E</a:t>
            </a:r>
            <a:r>
              <a:rPr lang="es-AR" b="1" i="1" baseline="-25000" dirty="0" err="1"/>
              <a:t>b</a:t>
            </a:r>
            <a:r>
              <a:rPr lang="es-AR" b="1" i="1" dirty="0"/>
              <a:t> ,</a:t>
            </a:r>
            <a:r>
              <a:rPr lang="es-AR" b="1" i="1" dirty="0" err="1"/>
              <a:t>E</a:t>
            </a:r>
            <a:r>
              <a:rPr lang="es-AR" b="1" i="1" baseline="-25000" dirty="0" err="1"/>
              <a:t>c</a:t>
            </a:r>
            <a:r>
              <a:rPr lang="es-AR" b="1" i="1" baseline="-25000" dirty="0"/>
              <a:t> .</a:t>
            </a:r>
            <a:endParaRPr lang="es-AR" b="1" i="1" dirty="0"/>
          </a:p>
          <a:p>
            <a:pPr algn="just"/>
            <a:endParaRPr lang="es-AR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84168" y="62373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Figura 12</a:t>
            </a:r>
          </a:p>
        </p:txBody>
      </p:sp>
    </p:spTree>
    <p:extLst>
      <p:ext uri="{BB962C8B-B14F-4D97-AF65-F5344CB8AC3E}">
        <p14:creationId xmlns:p14="http://schemas.microsoft.com/office/powerpoint/2010/main" val="213477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 (Impedancias y redes de secuencias)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986527"/>
            <a:ext cx="8640960" cy="57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AR" sz="1600" dirty="0"/>
              <a:t>La </a:t>
            </a:r>
            <a:r>
              <a:rPr lang="es-AR" sz="1600" b="1" dirty="0"/>
              <a:t>impedanci</a:t>
            </a:r>
            <a:r>
              <a:rPr lang="es-AR" sz="1600" dirty="0"/>
              <a:t>a de un circuito por el cual circulan </a:t>
            </a:r>
            <a:r>
              <a:rPr lang="es-AR" sz="1600" i="1" dirty="0"/>
              <a:t>solamente </a:t>
            </a:r>
            <a:r>
              <a:rPr lang="es-AR" sz="1600" b="1" i="1" dirty="0">
                <a:solidFill>
                  <a:srgbClr val="C00000"/>
                </a:solidFill>
              </a:rPr>
              <a:t>corrientes de secuencia positiva</a:t>
            </a:r>
            <a:r>
              <a:rPr lang="es-AR" sz="1600" b="1" dirty="0">
                <a:solidFill>
                  <a:srgbClr val="C00000"/>
                </a:solidFill>
              </a:rPr>
              <a:t> </a:t>
            </a:r>
            <a:r>
              <a:rPr lang="es-AR" sz="1600" dirty="0"/>
              <a:t>se llama </a:t>
            </a:r>
            <a:r>
              <a:rPr lang="es-AR" sz="1600" b="1" i="1" dirty="0"/>
              <a:t>impedancia a la corriente de secuencia positiva</a:t>
            </a:r>
            <a:r>
              <a:rPr lang="es-AR" sz="1600" dirty="0"/>
              <a:t>. (lo mismo ocurre para las otras secuencias).</a:t>
            </a:r>
          </a:p>
          <a:p>
            <a:r>
              <a:rPr lang="es-AR" sz="1600" dirty="0"/>
              <a:t>También suelen denominarse como: </a:t>
            </a:r>
            <a:r>
              <a:rPr lang="es-AR" sz="1600" b="1" dirty="0">
                <a:solidFill>
                  <a:srgbClr val="C00000"/>
                </a:solidFill>
              </a:rPr>
              <a:t>Impedancia de secuencia positiva, negativa o cero respectivamente.</a:t>
            </a:r>
          </a:p>
          <a:p>
            <a:endParaRPr lang="es-AR" sz="1600" dirty="0"/>
          </a:p>
          <a:p>
            <a:pPr>
              <a:buFont typeface="Wingdings" pitchFamily="2" charset="2"/>
              <a:buChar char="Ø"/>
            </a:pPr>
            <a:r>
              <a:rPr lang="es-AR" sz="1600" dirty="0"/>
              <a:t>El circuito equivalente monofásico formado por las impedancias a las corrientes de cualquier secuencia exclusivamente, se denomina</a:t>
            </a:r>
            <a:r>
              <a:rPr lang="es-AR" sz="1600" i="1" dirty="0"/>
              <a:t> </a:t>
            </a:r>
            <a:r>
              <a:rPr lang="es-AR" sz="1600" i="1" dirty="0">
                <a:solidFill>
                  <a:srgbClr val="C00000"/>
                </a:solidFill>
              </a:rPr>
              <a:t>red de secuencia </a:t>
            </a:r>
            <a:r>
              <a:rPr lang="es-AR" sz="1600" dirty="0"/>
              <a:t>para esa secuencia en particular. Las redes de secuencia incluyen las f.e.m. generadas de igual secuencias.</a:t>
            </a:r>
          </a:p>
          <a:p>
            <a:pPr>
              <a:buFont typeface="Wingdings" pitchFamily="2" charset="2"/>
              <a:buChar char="Ø"/>
            </a:pPr>
            <a:endParaRPr lang="es-AR" sz="1600" dirty="0"/>
          </a:p>
          <a:p>
            <a:pPr>
              <a:buFont typeface="Wingdings" pitchFamily="2" charset="2"/>
              <a:buChar char="Ø"/>
            </a:pPr>
            <a:r>
              <a:rPr lang="es-AR" sz="1600" dirty="0"/>
              <a:t>Las tensiones generadas </a:t>
            </a:r>
            <a:r>
              <a:rPr lang="es-AR" sz="1600" b="1" dirty="0">
                <a:solidFill>
                  <a:srgbClr val="C00000"/>
                </a:solidFill>
              </a:rPr>
              <a:t>son solo de </a:t>
            </a:r>
            <a:r>
              <a:rPr lang="es-AR" sz="1600" b="1" i="1" dirty="0">
                <a:solidFill>
                  <a:srgbClr val="C00000"/>
                </a:solidFill>
              </a:rPr>
              <a:t>secuencia positiva</a:t>
            </a:r>
            <a:r>
              <a:rPr lang="es-AR" sz="1600" i="1" dirty="0"/>
              <a:t>, </a:t>
            </a:r>
            <a:r>
              <a:rPr lang="es-AR" sz="1600" dirty="0"/>
              <a:t>ya que el generador está proyectado para suministrar tensiones trifásicas equilibradas.</a:t>
            </a:r>
          </a:p>
          <a:p>
            <a:pPr>
              <a:buFont typeface="Wingdings" pitchFamily="2" charset="2"/>
              <a:buChar char="Ø"/>
            </a:pPr>
            <a:endParaRPr lang="es-AR" sz="1600" dirty="0"/>
          </a:p>
          <a:p>
            <a:pPr>
              <a:buFont typeface="Wingdings" pitchFamily="2" charset="2"/>
              <a:buChar char="Ø"/>
            </a:pPr>
            <a:r>
              <a:rPr lang="es-AR" sz="1600" dirty="0"/>
              <a:t>Las redes de secuencias representadas en la Figura 12, son los </a:t>
            </a:r>
            <a:r>
              <a:rPr lang="es-AR" sz="1600" b="1" i="1" dirty="0">
                <a:solidFill>
                  <a:srgbClr val="C00000"/>
                </a:solidFill>
              </a:rPr>
              <a:t>circuitos monofásicos equivalentes</a:t>
            </a:r>
            <a:r>
              <a:rPr lang="es-AR" sz="1600" i="1" dirty="0"/>
              <a:t> </a:t>
            </a:r>
            <a:r>
              <a:rPr lang="es-AR" sz="1600" dirty="0"/>
              <a:t>de los </a:t>
            </a:r>
            <a:r>
              <a:rPr lang="es-AR" sz="1600" i="1" dirty="0"/>
              <a:t>circuitos trifásicos equilibrados </a:t>
            </a:r>
            <a:r>
              <a:rPr lang="es-AR" sz="1600" dirty="0"/>
              <a:t>a través de los cuales se considera que circulan las componentes simétricas de las</a:t>
            </a:r>
            <a:r>
              <a:rPr lang="es-AR" sz="1600" i="1" dirty="0"/>
              <a:t> corrientes desequilibradas.</a:t>
            </a:r>
          </a:p>
          <a:p>
            <a:pPr>
              <a:buFont typeface="Wingdings" pitchFamily="2" charset="2"/>
              <a:buChar char="Ø"/>
            </a:pPr>
            <a:endParaRPr lang="es-AR" sz="1600" i="1" dirty="0"/>
          </a:p>
          <a:p>
            <a:pPr>
              <a:buFont typeface="Wingdings" pitchFamily="2" charset="2"/>
              <a:buChar char="Ø"/>
            </a:pPr>
            <a:r>
              <a:rPr lang="es-AR" sz="1600" dirty="0"/>
              <a:t>La barra de referencia para las redes de secuencias positiva y negativa es el </a:t>
            </a:r>
            <a:r>
              <a:rPr lang="es-AR" sz="1600" b="1" dirty="0"/>
              <a:t>neutro </a:t>
            </a:r>
            <a:r>
              <a:rPr lang="es-AR" sz="1600" dirty="0"/>
              <a:t>del generador. Por lo que respecta a las componentes de secuencia positiva y negativa, el neutro del generador está al potencial de tierra. La barra de referencia para la </a:t>
            </a:r>
            <a:r>
              <a:rPr lang="es-AR" sz="1600" b="1" dirty="0"/>
              <a:t>red de secuencia cero es la </a:t>
            </a:r>
            <a:r>
              <a:rPr lang="es-AR" sz="1600" b="1" dirty="0">
                <a:solidFill>
                  <a:srgbClr val="C00000"/>
                </a:solidFill>
              </a:rPr>
              <a:t>tierra del generador</a:t>
            </a:r>
            <a:r>
              <a:rPr lang="es-AR" sz="16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s-AR" sz="1600" dirty="0"/>
          </a:p>
          <a:p>
            <a:pPr>
              <a:buFont typeface="Wingdings" pitchFamily="2" charset="2"/>
              <a:buChar char="Ø"/>
            </a:pPr>
            <a:r>
              <a:rPr lang="es-AR" sz="1600" dirty="0"/>
              <a:t>La corriente que pasa por </a:t>
            </a:r>
            <a:r>
              <a:rPr lang="es-AR" sz="1600" i="1" dirty="0"/>
              <a:t>Zn </a:t>
            </a:r>
            <a:r>
              <a:rPr lang="es-AR" sz="1600" dirty="0"/>
              <a:t>entre el neutro y la tierra es  </a:t>
            </a:r>
            <a:r>
              <a:rPr lang="es-AR" sz="1600" b="1" dirty="0">
                <a:solidFill>
                  <a:srgbClr val="C00000"/>
                </a:solidFill>
              </a:rPr>
              <a:t>3 I</a:t>
            </a:r>
            <a:r>
              <a:rPr lang="es-AR" sz="1600" b="1" baseline="-25000" dirty="0">
                <a:solidFill>
                  <a:srgbClr val="C00000"/>
                </a:solidFill>
              </a:rPr>
              <a:t>a0 </a:t>
            </a:r>
            <a:r>
              <a:rPr lang="es-AR" sz="1600" baseline="-25000" dirty="0"/>
              <a:t>, </a:t>
            </a:r>
            <a:r>
              <a:rPr lang="es-AR" sz="1600" dirty="0"/>
              <a:t> por lo que desde la punta hasta tierra la caída de tensión es ( -3</a:t>
            </a:r>
            <a:r>
              <a:rPr lang="es-AR" sz="1600" baseline="-25000" dirty="0"/>
              <a:t>Ia0 </a:t>
            </a:r>
            <a:r>
              <a:rPr lang="es-AR" sz="1600" dirty="0"/>
              <a:t>Z</a:t>
            </a:r>
            <a:r>
              <a:rPr lang="es-AR" sz="1600" baseline="-25000" dirty="0"/>
              <a:t>n</a:t>
            </a:r>
            <a:r>
              <a:rPr lang="es-AR" sz="1600" dirty="0"/>
              <a:t> - I</a:t>
            </a:r>
            <a:r>
              <a:rPr lang="es-AR" sz="1600" baseline="-25000" dirty="0"/>
              <a:t>a0 </a:t>
            </a:r>
            <a:r>
              <a:rPr lang="es-AR" sz="1600" dirty="0"/>
              <a:t>Z</a:t>
            </a:r>
            <a:r>
              <a:rPr lang="es-AR" sz="1600" baseline="-25000" dirty="0"/>
              <a:t>g0 </a:t>
            </a:r>
            <a:r>
              <a:rPr lang="es-AR" sz="1600" dirty="0"/>
              <a:t>) en la que  es la impedancia de secuencia cero por fase del generador. Luego ( -3</a:t>
            </a:r>
            <a:r>
              <a:rPr lang="es-AR" sz="1600" baseline="-25000" dirty="0"/>
              <a:t>Ia0 </a:t>
            </a:r>
            <a:r>
              <a:rPr lang="es-AR" sz="1600" dirty="0"/>
              <a:t>Z</a:t>
            </a:r>
            <a:r>
              <a:rPr lang="es-AR" sz="1600" baseline="-25000" dirty="0"/>
              <a:t>n</a:t>
            </a:r>
            <a:r>
              <a:rPr lang="es-AR" sz="1600" dirty="0"/>
              <a:t> - I</a:t>
            </a:r>
            <a:r>
              <a:rPr lang="es-AR" sz="1600" baseline="-25000" dirty="0"/>
              <a:t>a0 </a:t>
            </a:r>
            <a:r>
              <a:rPr lang="es-AR" sz="1600" dirty="0"/>
              <a:t>Z</a:t>
            </a:r>
            <a:r>
              <a:rPr lang="es-AR" sz="1600" baseline="-25000" dirty="0"/>
              <a:t>g0 </a:t>
            </a:r>
            <a:r>
              <a:rPr lang="es-AR" sz="1600" dirty="0"/>
              <a:t>) = -I</a:t>
            </a:r>
            <a:r>
              <a:rPr lang="es-AR" sz="1600" baseline="-25000" dirty="0"/>
              <a:t>a0</a:t>
            </a:r>
            <a:r>
              <a:rPr lang="es-AR" sz="1600" dirty="0"/>
              <a:t> ( 3Z</a:t>
            </a:r>
            <a:r>
              <a:rPr lang="es-AR" sz="1600" baseline="-25000" dirty="0"/>
              <a:t>n </a:t>
            </a:r>
            <a:r>
              <a:rPr lang="es-AR" sz="1600" dirty="0"/>
              <a:t>+ Z</a:t>
            </a:r>
            <a:r>
              <a:rPr lang="es-AR" sz="1600" baseline="-25000" dirty="0"/>
              <a:t>g0</a:t>
            </a:r>
            <a:r>
              <a:rPr lang="es-AR" sz="1600" dirty="0"/>
              <a:t>)  y Z</a:t>
            </a:r>
            <a:r>
              <a:rPr lang="es-AR" sz="1600" baseline="-25000" dirty="0"/>
              <a:t>0</a:t>
            </a:r>
            <a:r>
              <a:rPr lang="es-AR" sz="1600" dirty="0"/>
              <a:t>= 3Z</a:t>
            </a:r>
            <a:r>
              <a:rPr lang="es-AR" sz="1600" baseline="-25000" dirty="0"/>
              <a:t>n</a:t>
            </a:r>
            <a:r>
              <a:rPr lang="es-AR" sz="1600" dirty="0"/>
              <a:t>+Z</a:t>
            </a:r>
            <a:r>
              <a:rPr lang="es-AR" sz="1600" baseline="-25000" dirty="0"/>
              <a:t>g0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25935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82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FALLO SIMPLE  DE LINEA A TIERRA DE UN GENERADOR EN VACÍO </a:t>
            </a:r>
            <a:br>
              <a:rPr lang="es-AR" sz="2400" dirty="0"/>
            </a:br>
            <a:r>
              <a:rPr lang="es-AR" sz="2400" dirty="0"/>
              <a:t>(Con su neutro a tierra)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31264"/>
              </p:ext>
            </p:extLst>
          </p:nvPr>
        </p:nvGraphicFramePr>
        <p:xfrm>
          <a:off x="4933382" y="1592256"/>
          <a:ext cx="2786082" cy="135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879560" imgH="914400" progId="Equation.3">
                  <p:embed/>
                </p:oleObj>
              </mc:Choice>
              <mc:Fallback>
                <p:oleObj name="Ecuación" r:id="rId2" imgW="187956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382" y="1592256"/>
                        <a:ext cx="2786082" cy="135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71604" y="5000636"/>
          <a:ext cx="786572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558720" imgH="1117440" progId="Equation.3">
                  <p:embed/>
                </p:oleObj>
              </mc:Choice>
              <mc:Fallback>
                <p:oleObj name="Ecuación" r:id="rId4" imgW="5587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5000636"/>
                        <a:ext cx="786572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99895"/>
              </p:ext>
            </p:extLst>
          </p:nvPr>
        </p:nvGraphicFramePr>
        <p:xfrm>
          <a:off x="5373025" y="3191312"/>
          <a:ext cx="229531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1282680" imgH="279360" progId="Equation.3">
                  <p:embed/>
                </p:oleObj>
              </mc:Choice>
              <mc:Fallback>
                <p:oleObj name="Ecuación" r:id="rId6" imgW="128268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025" y="3191312"/>
                        <a:ext cx="2295319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5301017" y="3145528"/>
            <a:ext cx="2071702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995936" y="5857892"/>
            <a:ext cx="4714908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3101" y="1639743"/>
            <a:ext cx="4123123" cy="3214710"/>
          </a:xfrm>
          <a:prstGeom prst="rect">
            <a:avLst/>
          </a:prstGeom>
        </p:spPr>
      </p:pic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8759"/>
              </p:ext>
            </p:extLst>
          </p:nvPr>
        </p:nvGraphicFramePr>
        <p:xfrm>
          <a:off x="4138812" y="5929330"/>
          <a:ext cx="446692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9" imgW="2184120" imgH="279360" progId="Equation.3">
                  <p:embed/>
                </p:oleObj>
              </mc:Choice>
              <mc:Fallback>
                <p:oleObj name="Ecuación" r:id="rId9" imgW="21841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12" y="5929330"/>
                        <a:ext cx="446692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3173E73C-E124-4441-A6F9-A3D6B8A0C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10087"/>
              </p:ext>
            </p:extLst>
          </p:nvPr>
        </p:nvGraphicFramePr>
        <p:xfrm>
          <a:off x="4827778" y="4208394"/>
          <a:ext cx="3000396" cy="134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1" imgW="1993680" imgH="888840" progId="Equation.3">
                  <p:embed/>
                </p:oleObj>
              </mc:Choice>
              <mc:Fallback>
                <p:oleObj name="Ecuación" r:id="rId11" imgW="1993680" imgH="888840" progId="Equation.3">
                  <p:embed/>
                  <p:pic>
                    <p:nvPicPr>
                      <p:cNvPr id="40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778" y="4208394"/>
                        <a:ext cx="3000396" cy="134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36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FALLO SIMPLE  DE LINEA A TIERRA DE UN GENERADOR EN VACÍO </a:t>
            </a:r>
            <a:br>
              <a:rPr lang="es-AR" sz="2400" dirty="0"/>
            </a:br>
            <a:r>
              <a:rPr lang="es-AR" sz="2400" dirty="0"/>
              <a:t>(Con su neutro a tierra)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857620" cy="3007703"/>
          </a:xfrm>
          <a:prstGeom prst="rect">
            <a:avLst/>
          </a:prstGeom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00034" y="4357694"/>
          <a:ext cx="679312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558720" imgH="1117440" progId="Equation.3">
                  <p:embed/>
                </p:oleObj>
              </mc:Choice>
              <mc:Fallback>
                <p:oleObj name="Ecuación" r:id="rId3" imgW="5587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357694"/>
                        <a:ext cx="679312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30432"/>
              </p:ext>
            </p:extLst>
          </p:nvPr>
        </p:nvGraphicFramePr>
        <p:xfrm>
          <a:off x="5909555" y="1684404"/>
          <a:ext cx="1928826" cy="143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1193760" imgH="888840" progId="Equation.3">
                  <p:embed/>
                </p:oleObj>
              </mc:Choice>
              <mc:Fallback>
                <p:oleObj name="Ecuación" r:id="rId5" imgW="119376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555" y="1684404"/>
                        <a:ext cx="1928826" cy="1434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Object 6"/>
              <p:cNvSpPr txBox="1"/>
              <p:nvPr/>
            </p:nvSpPr>
            <p:spPr bwMode="auto">
              <a:xfrm>
                <a:off x="5722938" y="3429000"/>
                <a:ext cx="3143250" cy="24447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A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s-A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5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2938" y="3429000"/>
                <a:ext cx="3143250" cy="2444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85721" y="5857892"/>
          <a:ext cx="1785950" cy="38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1282680" imgH="279360" progId="Equation.3">
                  <p:embed/>
                </p:oleObj>
              </mc:Choice>
              <mc:Fallback>
                <p:oleObj name="Ecuación" r:id="rId8" imgW="128268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5857892"/>
                        <a:ext cx="1785950" cy="389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31772" y="6343726"/>
          <a:ext cx="1839898" cy="37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0" imgW="1384200" imgH="279360" progId="Equation.3">
                  <p:embed/>
                </p:oleObj>
              </mc:Choice>
              <mc:Fallback>
                <p:oleObj name="Ecuación" r:id="rId10" imgW="1384200" imgH="279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2" y="6343726"/>
                        <a:ext cx="1839898" cy="371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5659522" y="4243679"/>
            <a:ext cx="2428892" cy="929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A472B418-BA04-4B38-8D0F-2A9B203B01D7}"/>
                  </a:ext>
                </a:extLst>
              </p:cNvPr>
              <p:cNvSpPr txBox="1"/>
              <p:nvPr/>
            </p:nvSpPr>
            <p:spPr bwMode="auto">
              <a:xfrm>
                <a:off x="1928810" y="4650753"/>
                <a:ext cx="2787206" cy="390525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A472B418-BA04-4B38-8D0F-2A9B203B0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810" y="4650753"/>
                <a:ext cx="2787206" cy="390525"/>
              </a:xfrm>
              <a:prstGeom prst="rect">
                <a:avLst/>
              </a:prstGeom>
              <a:blipFill>
                <a:blip r:embed="rId14"/>
                <a:stretch>
                  <a:fillRect r="-1085" b="-22388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99C5E650-42FF-4EB4-B7FA-5316D62D8428}"/>
                  </a:ext>
                </a:extLst>
              </p:cNvPr>
              <p:cNvSpPr txBox="1"/>
              <p:nvPr/>
            </p:nvSpPr>
            <p:spPr bwMode="auto">
              <a:xfrm>
                <a:off x="2341030" y="5225386"/>
                <a:ext cx="1632829" cy="390525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99C5E650-42FF-4EB4-B7FA-5316D62D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030" y="5225386"/>
                <a:ext cx="1632829" cy="390525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3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97E9-B26D-0384-68FD-801AD71F7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E139D42-ECA0-B5CA-54A4-089CE1D1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4862"/>
            <a:ext cx="4032448" cy="4654906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F1E289BE-A397-7C0D-3C02-57A252184EA0}"/>
              </a:ext>
            </a:extLst>
          </p:cNvPr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28367D-86C8-0340-35C7-EF0D1A1E642A}"/>
              </a:ext>
            </a:extLst>
          </p:cNvPr>
          <p:cNvSpPr txBox="1"/>
          <p:nvPr/>
        </p:nvSpPr>
        <p:spPr>
          <a:xfrm>
            <a:off x="4355976" y="455453"/>
            <a:ext cx="45320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Sirven para </a:t>
            </a:r>
            <a:r>
              <a:rPr lang="es-MX" sz="2400" b="1" dirty="0">
                <a:effectLst/>
              </a:rPr>
              <a:t>simplificar el análisis y cálculo de sistemas eléctricos trifásicos desequilibrados</a:t>
            </a:r>
            <a:r>
              <a:rPr lang="es-MX" sz="2400" b="1" i="0" dirty="0">
                <a:solidFill>
                  <a:srgbClr val="0A0A0A"/>
                </a:solidFill>
                <a:effectLst/>
                <a:latin typeface="Google Sans"/>
              </a:rPr>
              <a:t> (asimétricos)</a:t>
            </a:r>
            <a:r>
              <a:rPr lang="es-MX" dirty="0"/>
              <a:t> </a:t>
            </a:r>
            <a:r>
              <a:rPr lang="es-MX" sz="2400" dirty="0"/>
              <a:t>en sistemas de potencia, como las fallas monofásicas a tierra o entre fases.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DFDA38-5EBB-3B34-7DE3-EC3DD5BE7C0F}"/>
              </a:ext>
            </a:extLst>
          </p:cNvPr>
          <p:cNvSpPr txBox="1"/>
          <p:nvPr/>
        </p:nvSpPr>
        <p:spPr>
          <a:xfrm>
            <a:off x="201216" y="5202218"/>
            <a:ext cx="8964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0" dirty="0">
                <a:solidFill>
                  <a:srgbClr val="0A0A0A"/>
                </a:solidFill>
                <a:effectLst/>
                <a:latin typeface="Google Sans"/>
              </a:rPr>
              <a:t>El método, basado en el teorema de </a:t>
            </a:r>
            <a:r>
              <a:rPr lang="es-MX" sz="2400" b="0" i="0" dirty="0" err="1">
                <a:solidFill>
                  <a:srgbClr val="0A0A0A"/>
                </a:solidFill>
                <a:effectLst/>
                <a:latin typeface="Google Sans"/>
              </a:rPr>
              <a:t>Fortescue</a:t>
            </a:r>
            <a:r>
              <a:rPr lang="es-MX" sz="2400" b="0" i="0" dirty="0">
                <a:solidFill>
                  <a:srgbClr val="0A0A0A"/>
                </a:solidFill>
                <a:effectLst/>
                <a:latin typeface="Google Sans"/>
              </a:rPr>
              <a:t>, permite transformar un sistema desequilibrado complejo en la suma de tres sistemas equilibrados más simples. 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0800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5"/>
            <a:ext cx="3450343" cy="2690158"/>
          </a:xfrm>
          <a:prstGeom prst="rect">
            <a:avLst/>
          </a:prstGeom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00034" y="4357694"/>
          <a:ext cx="679312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558720" imgH="1117440" progId="Equation.3">
                  <p:embed/>
                </p:oleObj>
              </mc:Choice>
              <mc:Fallback>
                <p:oleObj name="Ecuación" r:id="rId3" imgW="558720" imgH="1117440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357694"/>
                        <a:ext cx="679312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Object 6"/>
              <p:cNvSpPr txBox="1"/>
              <p:nvPr/>
            </p:nvSpPr>
            <p:spPr bwMode="auto">
              <a:xfrm>
                <a:off x="4374427" y="2063127"/>
                <a:ext cx="4009533" cy="7178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/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10/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0,9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j6,41kA</a:t>
                </a:r>
              </a:p>
            </p:txBody>
          </p:sp>
        </mc:Choice>
        <mc:Fallback xmlns="">
          <p:sp>
            <p:nvSpPr>
              <p:cNvPr id="245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4427" y="2063127"/>
                <a:ext cx="4009533" cy="717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85721" y="5857892"/>
          <a:ext cx="1785950" cy="38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1282680" imgH="279360" progId="Equation.3">
                  <p:embed/>
                </p:oleObj>
              </mc:Choice>
              <mc:Fallback>
                <p:oleObj name="Ecuación" r:id="rId7" imgW="1282680" imgH="279360" progId="Equation.3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5857892"/>
                        <a:ext cx="1785950" cy="389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Object 8"/>
              <p:cNvSpPr txBox="1"/>
              <p:nvPr/>
            </p:nvSpPr>
            <p:spPr bwMode="auto">
              <a:xfrm>
                <a:off x="4374427" y="5295929"/>
                <a:ext cx="2612033" cy="3714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560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4427" y="5295929"/>
                <a:ext cx="2612033" cy="3714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4CCDCF9-FB34-4FFE-A8F4-D47F9035363C}"/>
              </a:ext>
            </a:extLst>
          </p:cNvPr>
          <p:cNvSpPr txBox="1"/>
          <p:nvPr/>
        </p:nvSpPr>
        <p:spPr>
          <a:xfrm>
            <a:off x="285721" y="48420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733F6748-D5C6-4656-8062-7C5C6E36A9A6}"/>
                  </a:ext>
                </a:extLst>
              </p:cNvPr>
              <p:cNvSpPr txBox="1"/>
              <p:nvPr/>
            </p:nvSpPr>
            <p:spPr bwMode="auto">
              <a:xfrm>
                <a:off x="3842829" y="2861573"/>
                <a:ext cx="1632829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733F6748-D5C6-4656-8062-7C5C6E36A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2829" y="2861573"/>
                <a:ext cx="1632829" cy="390525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6E7325F3-D708-41C5-A0AE-6EAA5980953A}"/>
                  </a:ext>
                </a:extLst>
              </p:cNvPr>
              <p:cNvSpPr txBox="1"/>
              <p:nvPr/>
            </p:nvSpPr>
            <p:spPr bwMode="auto">
              <a:xfrm>
                <a:off x="5868144" y="2852254"/>
                <a:ext cx="2304256" cy="390525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19,23 </m:t>
                    </m:r>
                  </m:oMath>
                </a14:m>
                <a:r>
                  <a:rPr lang="es-ES" dirty="0"/>
                  <a:t>kA</a:t>
                </a:r>
              </a:p>
            </p:txBody>
          </p:sp>
        </mc:Choice>
        <mc:Fallback xmlns="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6E7325F3-D708-41C5-A0AE-6EAA59809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852254"/>
                <a:ext cx="2304256" cy="390525"/>
              </a:xfrm>
              <a:prstGeom prst="rect">
                <a:avLst/>
              </a:prstGeom>
              <a:blipFill>
                <a:blip r:embed="rId11"/>
                <a:stretch>
                  <a:fillRect t="-5970" b="-16418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B2256C2-DA33-422D-8D36-B9FC70C617D8}"/>
                  </a:ext>
                </a:extLst>
              </p:cNvPr>
              <p:cNvSpPr txBox="1"/>
              <p:nvPr/>
            </p:nvSpPr>
            <p:spPr bwMode="auto">
              <a:xfrm>
                <a:off x="3553781" y="3621584"/>
                <a:ext cx="5444907" cy="1357322"/>
              </a:xfrm>
              <a:prstGeom prst="rect">
                <a:avLst/>
              </a:prstGeom>
              <a:noFill/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=5,77−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6,41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0,25Ω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=4,17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=0−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6,41</m:t>
                        </m:r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0,4Ω</m:t>
                        </m:r>
                      </m:e>
                    </m:d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−2,56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=0−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6,41</m:t>
                        </m:r>
                        <m:r>
                          <m:rPr>
                            <m:sty m:val="p"/>
                          </m:rPr>
                          <a:rPr lang="es-E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0,25Ω</m:t>
                        </m:r>
                      </m:e>
                    </m:d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B2256C2-DA33-422D-8D36-B9FC70C61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3781" y="3621584"/>
                <a:ext cx="5444907" cy="13573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/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+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es-E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((3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s-ES" dirty="0"/>
                  <a:t>0,05+0,1))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000000"/>
                    </a:solidFill>
                  </a:rPr>
                  <a:t> </a:t>
                </a:r>
                <a:r>
                  <a:rPr lang="es-ES" b="1" dirty="0"/>
                  <a:t>j0,25</a:t>
                </a:r>
                <a:r>
                  <a:rPr lang="el-GR" b="1" dirty="0"/>
                  <a:t>Ω</a:t>
                </a:r>
                <a:endParaRPr lang="es-ES" b="1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blipFill>
                <a:blip r:embed="rId13"/>
                <a:stretch>
                  <a:fillRect t="-4167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9D9A4972-8F01-429B-B51E-88FE01AE522F}"/>
                  </a:ext>
                </a:extLst>
              </p:cNvPr>
              <p:cNvSpPr txBox="1"/>
              <p:nvPr/>
            </p:nvSpPr>
            <p:spPr bwMode="auto">
              <a:xfrm>
                <a:off x="3275856" y="5995527"/>
                <a:ext cx="4682008" cy="45780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(4,17−2,56−1,6)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s-ES" dirty="0"/>
              </a:p>
            </p:txBody>
          </p:sp>
        </mc:Choice>
        <mc:Fallback xmlns="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9D9A4972-8F01-429B-B51E-88FE01AE5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5995527"/>
                <a:ext cx="4682008" cy="4578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7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5608" grpId="0"/>
      <p:bldP spid="17" grpId="0"/>
      <p:bldP spid="18" grpId="0" animBg="1"/>
      <p:bldP spid="19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5"/>
            <a:ext cx="3450343" cy="2690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Object 8"/>
              <p:cNvSpPr txBox="1"/>
              <p:nvPr/>
            </p:nvSpPr>
            <p:spPr bwMode="auto">
              <a:xfrm>
                <a:off x="298533" y="4122191"/>
                <a:ext cx="961099" cy="37147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560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533" y="4122191"/>
                <a:ext cx="961099" cy="371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4CCDCF9-FB34-4FFE-A8F4-D47F9035363C}"/>
              </a:ext>
            </a:extLst>
          </p:cNvPr>
          <p:cNvSpPr txBox="1"/>
          <p:nvPr/>
        </p:nvSpPr>
        <p:spPr>
          <a:xfrm>
            <a:off x="285721" y="48420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/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+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es-E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((3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s-ES" dirty="0"/>
                  <a:t>0,05+0,1))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000000"/>
                    </a:solidFill>
                  </a:rPr>
                  <a:t> </a:t>
                </a:r>
                <a:r>
                  <a:rPr lang="es-ES" b="1" dirty="0"/>
                  <a:t>j0,25</a:t>
                </a:r>
                <a:r>
                  <a:rPr lang="el-GR" b="1" dirty="0"/>
                  <a:t>Ω</a:t>
                </a:r>
                <a:endParaRPr lang="es-ES" b="1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blipFill>
                <a:blip r:embed="rId5"/>
                <a:stretch>
                  <a:fillRect t="-4167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9D9A4972-8F01-429B-B51E-88FE01AE522F}"/>
                  </a:ext>
                </a:extLst>
              </p:cNvPr>
              <p:cNvSpPr txBox="1"/>
              <p:nvPr/>
            </p:nvSpPr>
            <p:spPr bwMode="auto">
              <a:xfrm>
                <a:off x="355973" y="4653136"/>
                <a:ext cx="8365136" cy="4758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−1,6+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−0,5−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0,866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4,17+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−0,5+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0,866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(−2,56)</m:t>
                      </m:r>
                    </m:oMath>
                  </m:oMathPara>
                </a14:m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s-ES" dirty="0"/>
              </a:p>
            </p:txBody>
          </p:sp>
        </mc:Choice>
        <mc:Fallback xmlns="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9D9A4972-8F01-429B-B51E-88FE01AE5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973" y="4653136"/>
                <a:ext cx="8365136" cy="4758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2DA2A4AF-0C63-403A-8BF2-59270A909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42640"/>
              </p:ext>
            </p:extLst>
          </p:nvPr>
        </p:nvGraphicFramePr>
        <p:xfrm>
          <a:off x="4242173" y="2050707"/>
          <a:ext cx="3858219" cy="14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2514600" imgH="914400" progId="Equation.3">
                  <p:embed/>
                </p:oleObj>
              </mc:Choice>
              <mc:Fallback>
                <p:oleObj name="Ecuación" r:id="rId7" imgW="2514600" imgH="914400" progId="Equation.3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173" y="2050707"/>
                        <a:ext cx="3858219" cy="1401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7972D9EC-38E1-4EC6-9968-242134429E48}"/>
                  </a:ext>
                </a:extLst>
              </p:cNvPr>
              <p:cNvSpPr txBox="1"/>
              <p:nvPr/>
            </p:nvSpPr>
            <p:spPr bwMode="auto">
              <a:xfrm>
                <a:off x="355972" y="5128960"/>
                <a:ext cx="4072012" cy="4602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−2,4−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5,83=6,3∠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112,37º kV</a:t>
                </a:r>
                <a:endParaRPr lang="es-ES" dirty="0"/>
              </a:p>
            </p:txBody>
          </p:sp>
        </mc:Choice>
        <mc:Fallback xmlns="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7972D9EC-38E1-4EC6-9968-242134429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972" y="5128960"/>
                <a:ext cx="4072012" cy="460280"/>
              </a:xfrm>
              <a:prstGeom prst="rect">
                <a:avLst/>
              </a:prstGeom>
              <a:blipFill>
                <a:blip r:embed="rId9"/>
                <a:stretch>
                  <a:fillRect t="-379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21F51439-E8BE-4513-A127-D306AAE53881}"/>
                  </a:ext>
                </a:extLst>
              </p:cNvPr>
              <p:cNvSpPr txBox="1"/>
              <p:nvPr/>
            </p:nvSpPr>
            <p:spPr bwMode="auto">
              <a:xfrm>
                <a:off x="256609" y="5736002"/>
                <a:ext cx="8464499" cy="6327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−1,6+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−0,5+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0,866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4,17+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−0,5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0,866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(−2,56)</m:t>
                      </m:r>
                    </m:oMath>
                  </m:oMathPara>
                </a14:m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s-ES" dirty="0"/>
              </a:p>
            </p:txBody>
          </p:sp>
        </mc:Choice>
        <mc:Fallback xmlns="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21F51439-E8BE-4513-A127-D306AAE53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09" y="5736002"/>
                <a:ext cx="8464499" cy="632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F0167467-308A-498A-BD08-D846FBBBD0A1}"/>
                  </a:ext>
                </a:extLst>
              </p:cNvPr>
              <p:cNvSpPr txBox="1"/>
              <p:nvPr/>
            </p:nvSpPr>
            <p:spPr bwMode="auto">
              <a:xfrm>
                <a:off x="285720" y="6224534"/>
                <a:ext cx="3710215" cy="4602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−2,4+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5,83=6,3∠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112,37º kV</a:t>
                </a:r>
                <a:endParaRPr lang="es-ES" dirty="0"/>
              </a:p>
            </p:txBody>
          </p:sp>
        </mc:Choice>
        <mc:Fallback xmlns="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F0167467-308A-498A-BD08-D846FBBB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20" y="6224534"/>
                <a:ext cx="3710215" cy="460280"/>
              </a:xfrm>
              <a:prstGeom prst="rect">
                <a:avLst/>
              </a:prstGeom>
              <a:blipFill>
                <a:blip r:embed="rId11"/>
                <a:stretch>
                  <a:fillRect t="-379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5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3" grpId="0"/>
      <p:bldP spid="15" grpId="0" animBg="1"/>
      <p:bldP spid="16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53" y="1995282"/>
            <a:ext cx="3450343" cy="269015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CCDCF9-FB34-4FFE-A8F4-D47F9035363C}"/>
              </a:ext>
            </a:extLst>
          </p:cNvPr>
          <p:cNvSpPr txBox="1"/>
          <p:nvPr/>
        </p:nvSpPr>
        <p:spPr>
          <a:xfrm>
            <a:off x="285721" y="48420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/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+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es-E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((3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s-ES" dirty="0"/>
                  <a:t>0,05+0,1))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000000"/>
                    </a:solidFill>
                  </a:rPr>
                  <a:t> </a:t>
                </a:r>
                <a:r>
                  <a:rPr lang="es-ES" b="1" dirty="0"/>
                  <a:t>j0,25</a:t>
                </a:r>
                <a:r>
                  <a:rPr lang="el-GR" b="1" dirty="0"/>
                  <a:t>Ω</a:t>
                </a:r>
                <a:endParaRPr lang="es-ES" b="1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blipFill>
                <a:blip r:embed="rId3"/>
                <a:stretch>
                  <a:fillRect t="-4167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2BA8B04-0E3A-47D5-A620-F085CD80B5AD}"/>
                  </a:ext>
                </a:extLst>
              </p:cNvPr>
              <p:cNvSpPr txBox="1"/>
              <p:nvPr/>
            </p:nvSpPr>
            <p:spPr bwMode="auto">
              <a:xfrm>
                <a:off x="7199641" y="5715647"/>
                <a:ext cx="1398039" cy="97337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𝐼𝑎</m:t>
                          </m:r>
                        </m:e>
                      </m:d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A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A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:endParaRPr lang="es-E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2BA8B04-0E3A-47D5-A620-F085CD80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641" y="5715647"/>
                <a:ext cx="1398039" cy="973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A4035467-27A2-4E31-94A1-E19497276DE5}"/>
                  </a:ext>
                </a:extLst>
              </p:cNvPr>
              <p:cNvSpPr txBox="1"/>
              <p:nvPr/>
            </p:nvSpPr>
            <p:spPr bwMode="auto">
              <a:xfrm>
                <a:off x="256124" y="6041005"/>
                <a:ext cx="4104456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</m:e>
                      </m:d>
                      <m:r>
                        <a:rPr lang="es-E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=5,77 </m:t>
                      </m:r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A4035467-27A2-4E31-94A1-E19497276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124" y="6041005"/>
                <a:ext cx="4104456" cy="412331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AA56A752-8F0A-4358-A488-2FC2FD414BC9}"/>
              </a:ext>
            </a:extLst>
          </p:cNvPr>
          <p:cNvGrpSpPr/>
          <p:nvPr/>
        </p:nvGrpSpPr>
        <p:grpSpPr>
          <a:xfrm>
            <a:off x="4726770" y="3169159"/>
            <a:ext cx="3009776" cy="3055784"/>
            <a:chOff x="4726770" y="3169159"/>
            <a:chExt cx="3009776" cy="305578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F0184E1-37F9-4D1F-8C60-097ADA000936}"/>
                </a:ext>
              </a:extLst>
            </p:cNvPr>
            <p:cNvGrpSpPr/>
            <p:nvPr/>
          </p:nvGrpSpPr>
          <p:grpSpPr>
            <a:xfrm>
              <a:off x="5113678" y="3320988"/>
              <a:ext cx="2461846" cy="2583904"/>
              <a:chOff x="4630434" y="2708920"/>
              <a:chExt cx="2461846" cy="2583904"/>
            </a:xfrm>
          </p:grpSpPr>
          <p:cxnSp>
            <p:nvCxnSpPr>
              <p:cNvPr id="3" name="Conector recto de flecha 2">
                <a:extLst>
                  <a:ext uri="{FF2B5EF4-FFF2-40B4-BE49-F238E27FC236}">
                    <a16:creationId xmlns:a16="http://schemas.microsoft.com/office/drawing/2014/main" id="{4AC4349A-2AF0-44F7-8FCB-40F3DC2C6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824" y="3933056"/>
                <a:ext cx="1655456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001FCC66-68D7-42BE-8B3C-342E6CA773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30434" y="3933056"/>
                <a:ext cx="800472" cy="1359768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>
                <a:extLst>
                  <a:ext uri="{FF2B5EF4-FFF2-40B4-BE49-F238E27FC236}">
                    <a16:creationId xmlns:a16="http://schemas.microsoft.com/office/drawing/2014/main" id="{05260902-DE93-4A45-A3AC-034EC4E53D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008" y="2708920"/>
                <a:ext cx="792816" cy="122751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/>
                <p:nvPr/>
              </p:nvSpPr>
              <p:spPr bwMode="auto">
                <a:xfrm>
                  <a:off x="7304498" y="4660314"/>
                  <a:ext cx="432048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04498" y="4660314"/>
                  <a:ext cx="432048" cy="3714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B8CE9817-A805-4CFA-AAE3-878A8BA8E4A3}"/>
                    </a:ext>
                  </a:extLst>
                </p:cNvPr>
                <p:cNvSpPr txBox="1"/>
                <p:nvPr/>
              </p:nvSpPr>
              <p:spPr bwMode="auto">
                <a:xfrm>
                  <a:off x="5189213" y="5764663"/>
                  <a:ext cx="432049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B8CE9817-A805-4CFA-AAE3-878A8BA8E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9213" y="5764663"/>
                  <a:ext cx="432049" cy="4602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6">
                  <a:extLst>
                    <a:ext uri="{FF2B5EF4-FFF2-40B4-BE49-F238E27FC236}">
                      <a16:creationId xmlns:a16="http://schemas.microsoft.com/office/drawing/2014/main" id="{665F57E3-110D-4B6B-8907-FC099362BCF8}"/>
                    </a:ext>
                  </a:extLst>
                </p:cNvPr>
                <p:cNvSpPr txBox="1"/>
                <p:nvPr/>
              </p:nvSpPr>
              <p:spPr bwMode="auto">
                <a:xfrm>
                  <a:off x="4726770" y="3169159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1" name="Object 6">
                  <a:extLst>
                    <a:ext uri="{FF2B5EF4-FFF2-40B4-BE49-F238E27FC236}">
                      <a16:creationId xmlns:a16="http://schemas.microsoft.com/office/drawing/2014/main" id="{665F57E3-110D-4B6B-8907-FC099362B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6770" y="3169159"/>
                  <a:ext cx="432048" cy="4602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E2B4BE8-C0DF-4433-AE77-A96451C7A2CE}"/>
              </a:ext>
            </a:extLst>
          </p:cNvPr>
          <p:cNvSpPr txBox="1"/>
          <p:nvPr/>
        </p:nvSpPr>
        <p:spPr>
          <a:xfrm>
            <a:off x="5912326" y="2423283"/>
            <a:ext cx="1952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C00000"/>
                </a:solidFill>
                <a:effectLst/>
                <a:latin typeface="TimesLTStd-Roman"/>
              </a:rPr>
              <a:t>Antes del fallo</a:t>
            </a:r>
            <a:endParaRPr lang="es-ES" sz="2000" b="1" i="0" dirty="0">
              <a:solidFill>
                <a:srgbClr val="C00000"/>
              </a:solidFill>
              <a:effectLst/>
              <a:latin typeface="MathematicalPiLTStd-1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1E3D07A-95BF-4A4D-864C-EC5B854F54BD}"/>
              </a:ext>
            </a:extLst>
          </p:cNvPr>
          <p:cNvSpPr txBox="1"/>
          <p:nvPr/>
        </p:nvSpPr>
        <p:spPr>
          <a:xfrm>
            <a:off x="4860032" y="1925688"/>
            <a:ext cx="3450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LTStd-Roman"/>
              </a:rPr>
              <a:t>Para las tensiones de fase</a:t>
            </a:r>
            <a:endParaRPr lang="es-ES" sz="2000" b="1" i="0" dirty="0">
              <a:solidFill>
                <a:schemeClr val="accent1">
                  <a:lumMod val="75000"/>
                </a:schemeClr>
              </a:solidFill>
              <a:effectLst/>
              <a:latin typeface="MathematicalPiLTStd-1"/>
            </a:endParaRPr>
          </a:p>
        </p:txBody>
      </p:sp>
    </p:spTree>
    <p:extLst>
      <p:ext uri="{BB962C8B-B14F-4D97-AF65-F5344CB8AC3E}">
        <p14:creationId xmlns:p14="http://schemas.microsoft.com/office/powerpoint/2010/main" val="5320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53" y="1995282"/>
            <a:ext cx="3450343" cy="269015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CCDCF9-FB34-4FFE-A8F4-D47F9035363C}"/>
              </a:ext>
            </a:extLst>
          </p:cNvPr>
          <p:cNvSpPr txBox="1"/>
          <p:nvPr/>
        </p:nvSpPr>
        <p:spPr>
          <a:xfrm>
            <a:off x="285721" y="48420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/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+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es-E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((3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s-ES" dirty="0"/>
                  <a:t>0,05+0,1))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000000"/>
                    </a:solidFill>
                  </a:rPr>
                  <a:t> </a:t>
                </a:r>
                <a:r>
                  <a:rPr lang="es-ES" b="1" dirty="0"/>
                  <a:t>j0,25</a:t>
                </a:r>
                <a:r>
                  <a:rPr lang="el-GR" b="1" dirty="0"/>
                  <a:t>Ω</a:t>
                </a:r>
                <a:endParaRPr lang="es-ES" b="1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blipFill>
                <a:blip r:embed="rId3"/>
                <a:stretch>
                  <a:fillRect t="-4167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2BA8B04-0E3A-47D5-A620-F085CD80B5AD}"/>
                  </a:ext>
                </a:extLst>
              </p:cNvPr>
              <p:cNvSpPr txBox="1"/>
              <p:nvPr/>
            </p:nvSpPr>
            <p:spPr bwMode="auto">
              <a:xfrm>
                <a:off x="7206408" y="5713501"/>
                <a:ext cx="1532300" cy="97337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𝐼𝑎</m:t>
                          </m:r>
                        </m:e>
                      </m:d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19,23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A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A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:endParaRPr lang="es-E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2BA8B04-0E3A-47D5-A620-F085CD80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6408" y="5713501"/>
                <a:ext cx="1532300" cy="973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A4035467-27A2-4E31-94A1-E19497276DE5}"/>
                  </a:ext>
                </a:extLst>
              </p:cNvPr>
              <p:cNvSpPr txBox="1"/>
              <p:nvPr/>
            </p:nvSpPr>
            <p:spPr bwMode="auto">
              <a:xfrm>
                <a:off x="1186550" y="5262891"/>
                <a:ext cx="3097418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=6,3 </m:t>
                      </m:r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A4035467-27A2-4E31-94A1-E19497276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50" y="5262891"/>
                <a:ext cx="3097418" cy="412331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adroTexto 31">
            <a:extLst>
              <a:ext uri="{FF2B5EF4-FFF2-40B4-BE49-F238E27FC236}">
                <a16:creationId xmlns:a16="http://schemas.microsoft.com/office/drawing/2014/main" id="{4E2B4BE8-C0DF-4433-AE77-A96451C7A2CE}"/>
              </a:ext>
            </a:extLst>
          </p:cNvPr>
          <p:cNvSpPr txBox="1"/>
          <p:nvPr/>
        </p:nvSpPr>
        <p:spPr>
          <a:xfrm>
            <a:off x="5694118" y="2347368"/>
            <a:ext cx="2194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C00000"/>
                </a:solidFill>
                <a:effectLst/>
                <a:latin typeface="TimesLTStd-Roman"/>
              </a:rPr>
              <a:t>Después del fallo</a:t>
            </a:r>
            <a:endParaRPr lang="es-ES" sz="2000" b="1" i="0" dirty="0">
              <a:solidFill>
                <a:srgbClr val="C00000"/>
              </a:solidFill>
              <a:effectLst/>
              <a:latin typeface="MathematicalPiLTStd-1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50D58A2-0820-4557-92C1-89D7386F910E}"/>
              </a:ext>
            </a:extLst>
          </p:cNvPr>
          <p:cNvGrpSpPr/>
          <p:nvPr/>
        </p:nvGrpSpPr>
        <p:grpSpPr>
          <a:xfrm>
            <a:off x="4932040" y="3169159"/>
            <a:ext cx="2935443" cy="3047660"/>
            <a:chOff x="4932040" y="3169159"/>
            <a:chExt cx="2935443" cy="3047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/>
                <p:nvPr/>
              </p:nvSpPr>
              <p:spPr bwMode="auto">
                <a:xfrm>
                  <a:off x="7020272" y="4605641"/>
                  <a:ext cx="847211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s-ES" dirty="0"/>
                    <a:t>=0</a:t>
                  </a:r>
                </a:p>
              </p:txBody>
            </p:sp>
          </mc:Choice>
          <mc:Fallback xmlns="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20272" y="4605641"/>
                  <a:ext cx="847211" cy="371475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B8CE9817-A805-4CFA-AAE3-878A8BA8E4A3}"/>
                    </a:ext>
                  </a:extLst>
                </p:cNvPr>
                <p:cNvSpPr txBox="1"/>
                <p:nvPr/>
              </p:nvSpPr>
              <p:spPr bwMode="auto">
                <a:xfrm>
                  <a:off x="5360623" y="5756539"/>
                  <a:ext cx="432049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B8CE9817-A805-4CFA-AAE3-878A8BA8E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0623" y="5756539"/>
                  <a:ext cx="432049" cy="4602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6">
                  <a:extLst>
                    <a:ext uri="{FF2B5EF4-FFF2-40B4-BE49-F238E27FC236}">
                      <a16:creationId xmlns:a16="http://schemas.microsoft.com/office/drawing/2014/main" id="{665F57E3-110D-4B6B-8907-FC099362BCF8}"/>
                    </a:ext>
                  </a:extLst>
                </p:cNvPr>
                <p:cNvSpPr txBox="1"/>
                <p:nvPr/>
              </p:nvSpPr>
              <p:spPr bwMode="auto">
                <a:xfrm>
                  <a:off x="4932040" y="3169159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1" name="Object 6">
                  <a:extLst>
                    <a:ext uri="{FF2B5EF4-FFF2-40B4-BE49-F238E27FC236}">
                      <a16:creationId xmlns:a16="http://schemas.microsoft.com/office/drawing/2014/main" id="{665F57E3-110D-4B6B-8907-FC099362B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2040" y="3169159"/>
                  <a:ext cx="432048" cy="4602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FA605E8-BF36-4D62-AFF9-747897BB42AA}"/>
                </a:ext>
              </a:extLst>
            </p:cNvPr>
            <p:cNvGrpSpPr/>
            <p:nvPr/>
          </p:nvGrpSpPr>
          <p:grpSpPr>
            <a:xfrm>
              <a:off x="5285088" y="3320989"/>
              <a:ext cx="2383256" cy="2583902"/>
              <a:chOff x="5285088" y="3320989"/>
              <a:chExt cx="2383256" cy="2583902"/>
            </a:xfrm>
          </p:grpSpPr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001FCC66-68D7-42BE-8B3C-342E6CA773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5088" y="4545124"/>
                <a:ext cx="629062" cy="1359767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>
                <a:extLst>
                  <a:ext uri="{FF2B5EF4-FFF2-40B4-BE49-F238E27FC236}">
                    <a16:creationId xmlns:a16="http://schemas.microsoft.com/office/drawing/2014/main" id="{05260902-DE93-4A45-A3AC-034EC4E53D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1006" y="3320989"/>
                <a:ext cx="629062" cy="122751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F98CB684-A50A-425F-964D-EB96FA64C646}"/>
                  </a:ext>
                </a:extLst>
              </p:cNvPr>
              <p:cNvCxnSpPr/>
              <p:nvPr/>
            </p:nvCxnSpPr>
            <p:spPr>
              <a:xfrm>
                <a:off x="5914150" y="4545124"/>
                <a:ext cx="1754194" cy="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06EDC3B-E537-4507-920B-EF806D6B35C1}"/>
              </a:ext>
            </a:extLst>
          </p:cNvPr>
          <p:cNvSpPr txBox="1"/>
          <p:nvPr/>
        </p:nvSpPr>
        <p:spPr>
          <a:xfrm>
            <a:off x="4860032" y="1925688"/>
            <a:ext cx="3450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LTStd-Roman"/>
              </a:rPr>
              <a:t>Para las tensiones de fase</a:t>
            </a:r>
            <a:endParaRPr lang="es-ES" sz="2000" b="1" i="0" dirty="0">
              <a:solidFill>
                <a:schemeClr val="accent1">
                  <a:lumMod val="75000"/>
                </a:schemeClr>
              </a:solidFill>
              <a:effectLst/>
              <a:latin typeface="MathematicalPiLTStd-1"/>
            </a:endParaRPr>
          </a:p>
        </p:txBody>
      </p:sp>
    </p:spTree>
    <p:extLst>
      <p:ext uri="{BB962C8B-B14F-4D97-AF65-F5344CB8AC3E}">
        <p14:creationId xmlns:p14="http://schemas.microsoft.com/office/powerpoint/2010/main" val="28403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94" y="1547100"/>
            <a:ext cx="3450343" cy="269015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CCDCF9-FB34-4FFE-A8F4-D47F9035363C}"/>
              </a:ext>
            </a:extLst>
          </p:cNvPr>
          <p:cNvSpPr txBox="1"/>
          <p:nvPr/>
        </p:nvSpPr>
        <p:spPr>
          <a:xfrm>
            <a:off x="285721" y="48420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/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+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es-E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((3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s-ES" dirty="0"/>
                  <a:t>0,05+0,1))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000000"/>
                    </a:solidFill>
                  </a:rPr>
                  <a:t> </a:t>
                </a:r>
                <a:r>
                  <a:rPr lang="es-ES" b="1" dirty="0"/>
                  <a:t>j0,25</a:t>
                </a:r>
                <a:r>
                  <a:rPr lang="el-GR" b="1" dirty="0"/>
                  <a:t>Ω</a:t>
                </a:r>
                <a:endParaRPr lang="es-ES" b="1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blipFill>
                <a:blip r:embed="rId3"/>
                <a:stretch>
                  <a:fillRect t="-4167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adroTexto 31">
            <a:extLst>
              <a:ext uri="{FF2B5EF4-FFF2-40B4-BE49-F238E27FC236}">
                <a16:creationId xmlns:a16="http://schemas.microsoft.com/office/drawing/2014/main" id="{4E2B4BE8-C0DF-4433-AE77-A96451C7A2CE}"/>
              </a:ext>
            </a:extLst>
          </p:cNvPr>
          <p:cNvSpPr txBox="1"/>
          <p:nvPr/>
        </p:nvSpPr>
        <p:spPr>
          <a:xfrm>
            <a:off x="4860032" y="1925688"/>
            <a:ext cx="3450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LTStd-Roman"/>
              </a:rPr>
              <a:t>Para las tensiones de línea</a:t>
            </a:r>
            <a:endParaRPr lang="es-ES" sz="2000" b="1" i="0" dirty="0">
              <a:solidFill>
                <a:schemeClr val="accent1">
                  <a:lumMod val="75000"/>
                </a:schemeClr>
              </a:solidFill>
              <a:effectLst/>
              <a:latin typeface="MathematicalPiLTStd-1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0381352-17AC-4689-8BAF-CD8F679AC174}"/>
              </a:ext>
            </a:extLst>
          </p:cNvPr>
          <p:cNvGrpSpPr/>
          <p:nvPr/>
        </p:nvGrpSpPr>
        <p:grpSpPr>
          <a:xfrm>
            <a:off x="4644008" y="3233886"/>
            <a:ext cx="2520278" cy="3075434"/>
            <a:chOff x="691543" y="4365104"/>
            <a:chExt cx="1979687" cy="2506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/>
                <p:nvPr/>
              </p:nvSpPr>
              <p:spPr bwMode="auto">
                <a:xfrm>
                  <a:off x="1043608" y="4778055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3608" y="4778055"/>
                  <a:ext cx="576064" cy="3714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C40F4E22-76B5-4D3D-A1C6-00D6C44A01A6}"/>
                </a:ext>
              </a:extLst>
            </p:cNvPr>
            <p:cNvCxnSpPr>
              <a:cxnSpLocks/>
            </p:cNvCxnSpPr>
            <p:nvPr/>
          </p:nvCxnSpPr>
          <p:spPr>
            <a:xfrm>
              <a:off x="2051719" y="4653136"/>
              <a:ext cx="0" cy="203373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2179C387-12D1-4F36-82EA-C1E6CF6F48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969" y="5645925"/>
              <a:ext cx="1141750" cy="10409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84537634-AB4A-45A8-858C-2F4EF8E90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969" y="4653136"/>
              <a:ext cx="1141751" cy="99278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8">
                  <a:extLst>
                    <a:ext uri="{FF2B5EF4-FFF2-40B4-BE49-F238E27FC236}">
                      <a16:creationId xmlns:a16="http://schemas.microsoft.com/office/drawing/2014/main" id="{0341117A-2CC7-4E1A-A76A-AFBF0F470EF5}"/>
                    </a:ext>
                  </a:extLst>
                </p:cNvPr>
                <p:cNvSpPr txBox="1"/>
                <p:nvPr/>
              </p:nvSpPr>
              <p:spPr bwMode="auto">
                <a:xfrm>
                  <a:off x="1979712" y="4365104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8" name="Object 8">
                  <a:extLst>
                    <a:ext uri="{FF2B5EF4-FFF2-40B4-BE49-F238E27FC236}">
                      <a16:creationId xmlns:a16="http://schemas.microsoft.com/office/drawing/2014/main" id="{0341117A-2CC7-4E1A-A76A-AFBF0F470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79712" y="4365104"/>
                  <a:ext cx="576064" cy="3714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8">
                  <a:extLst>
                    <a:ext uri="{FF2B5EF4-FFF2-40B4-BE49-F238E27FC236}">
                      <a16:creationId xmlns:a16="http://schemas.microsoft.com/office/drawing/2014/main" id="{4CA202BC-33BD-4908-8D1C-2F0F37E90EB4}"/>
                    </a:ext>
                  </a:extLst>
                </p:cNvPr>
                <p:cNvSpPr txBox="1"/>
                <p:nvPr/>
              </p:nvSpPr>
              <p:spPr bwMode="auto">
                <a:xfrm>
                  <a:off x="2051720" y="6500599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0" name="Object 8">
                  <a:extLst>
                    <a:ext uri="{FF2B5EF4-FFF2-40B4-BE49-F238E27FC236}">
                      <a16:creationId xmlns:a16="http://schemas.microsoft.com/office/drawing/2014/main" id="{4CA202BC-33BD-4908-8D1C-2F0F37E90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1720" y="6500599"/>
                  <a:ext cx="576064" cy="3714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id="{E1C64966-5042-4C81-9305-F6C6DF47CBED}"/>
                    </a:ext>
                  </a:extLst>
                </p:cNvPr>
                <p:cNvSpPr txBox="1"/>
                <p:nvPr/>
              </p:nvSpPr>
              <p:spPr bwMode="auto">
                <a:xfrm>
                  <a:off x="691543" y="5484892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id="{E1C64966-5042-4C81-9305-F6C6DF47C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543" y="5484892"/>
                  <a:ext cx="576064" cy="3714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97C9D723-51D1-4808-A723-8520A78B80B0}"/>
                    </a:ext>
                  </a:extLst>
                </p:cNvPr>
                <p:cNvSpPr txBox="1"/>
                <p:nvPr/>
              </p:nvSpPr>
              <p:spPr bwMode="auto">
                <a:xfrm>
                  <a:off x="2095166" y="5385064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97C9D723-51D1-4808-A723-8520A78B80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5166" y="5385064"/>
                  <a:ext cx="576064" cy="3714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8">
                  <a:extLst>
                    <a:ext uri="{FF2B5EF4-FFF2-40B4-BE49-F238E27FC236}">
                      <a16:creationId xmlns:a16="http://schemas.microsoft.com/office/drawing/2014/main" id="{2CC1C71C-B5CE-4DC0-AD7D-0DA7AF63E02A}"/>
                    </a:ext>
                  </a:extLst>
                </p:cNvPr>
                <p:cNvSpPr txBox="1"/>
                <p:nvPr/>
              </p:nvSpPr>
              <p:spPr bwMode="auto">
                <a:xfrm>
                  <a:off x="975067" y="6005991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bject 8">
                  <a:extLst>
                    <a:ext uri="{FF2B5EF4-FFF2-40B4-BE49-F238E27FC236}">
                      <a16:creationId xmlns:a16="http://schemas.microsoft.com/office/drawing/2014/main" id="{2CC1C71C-B5CE-4DC0-AD7D-0DA7AF63E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5067" y="6005991"/>
                  <a:ext cx="576064" cy="3714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8F5D5BBB-A998-4FA8-8C2E-D2885F1FB9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067" y="5640983"/>
              <a:ext cx="714154" cy="494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8">
                  <a:extLst>
                    <a:ext uri="{FF2B5EF4-FFF2-40B4-BE49-F238E27FC236}">
                      <a16:creationId xmlns:a16="http://schemas.microsoft.com/office/drawing/2014/main" id="{CC64E06F-EE15-41CC-B6FC-DB1E73D3EC3C}"/>
                    </a:ext>
                  </a:extLst>
                </p:cNvPr>
                <p:cNvSpPr txBox="1"/>
                <p:nvPr/>
              </p:nvSpPr>
              <p:spPr bwMode="auto">
                <a:xfrm>
                  <a:off x="1475655" y="5326639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8">
                  <a:extLst>
                    <a:ext uri="{FF2B5EF4-FFF2-40B4-BE49-F238E27FC236}">
                      <a16:creationId xmlns:a16="http://schemas.microsoft.com/office/drawing/2014/main" id="{CC64E06F-EE15-41CC-B6FC-DB1E73D3E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5655" y="5326639"/>
                  <a:ext cx="576064" cy="3714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8">
                  <a:extLst>
                    <a:ext uri="{FF2B5EF4-FFF2-40B4-BE49-F238E27FC236}">
                      <a16:creationId xmlns:a16="http://schemas.microsoft.com/office/drawing/2014/main" id="{233B8321-D265-4732-B3DA-4F3BE52D4622}"/>
                    </a:ext>
                  </a:extLst>
                </p:cNvPr>
                <p:cNvSpPr txBox="1"/>
                <p:nvPr/>
              </p:nvSpPr>
              <p:spPr bwMode="auto">
                <a:xfrm>
                  <a:off x="1486033" y="5620129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8" name="Object 8">
                  <a:extLst>
                    <a:ext uri="{FF2B5EF4-FFF2-40B4-BE49-F238E27FC236}">
                      <a16:creationId xmlns:a16="http://schemas.microsoft.com/office/drawing/2014/main" id="{233B8321-D265-4732-B3DA-4F3BE52D4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6033" y="5620129"/>
                  <a:ext cx="576064" cy="3714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3">
                <a:extLst>
                  <a:ext uri="{FF2B5EF4-FFF2-40B4-BE49-F238E27FC236}">
                    <a16:creationId xmlns:a16="http://schemas.microsoft.com/office/drawing/2014/main" id="{57B91367-BF76-4AC8-8394-31D9005B27FD}"/>
                  </a:ext>
                </a:extLst>
              </p:cNvPr>
              <p:cNvSpPr txBox="1"/>
              <p:nvPr/>
            </p:nvSpPr>
            <p:spPr bwMode="auto">
              <a:xfrm>
                <a:off x="752281" y="5780021"/>
                <a:ext cx="4376146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Object 3">
                <a:extLst>
                  <a:ext uri="{FF2B5EF4-FFF2-40B4-BE49-F238E27FC236}">
                    <a16:creationId xmlns:a16="http://schemas.microsoft.com/office/drawing/2014/main" id="{57B91367-BF76-4AC8-8394-31D9005B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281" y="5780021"/>
                <a:ext cx="4376146" cy="412331"/>
              </a:xfrm>
              <a:prstGeom prst="rect">
                <a:avLst/>
              </a:prstGeom>
              <a:blipFill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extLst>
              <a:ext uri="{FF2B5EF4-FFF2-40B4-BE49-F238E27FC236}">
                <a16:creationId xmlns:a16="http://schemas.microsoft.com/office/drawing/2014/main" id="{116712FB-8F25-4AB9-990E-309FCDB91001}"/>
              </a:ext>
            </a:extLst>
          </p:cNvPr>
          <p:cNvSpPr txBox="1"/>
          <p:nvPr/>
        </p:nvSpPr>
        <p:spPr>
          <a:xfrm>
            <a:off x="5428172" y="2391861"/>
            <a:ext cx="1952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C00000"/>
                </a:solidFill>
                <a:effectLst/>
                <a:latin typeface="TimesLTStd-Roman"/>
              </a:rPr>
              <a:t>Antes del fallo</a:t>
            </a:r>
            <a:endParaRPr lang="es-ES" sz="2000" b="1" i="0" dirty="0">
              <a:solidFill>
                <a:srgbClr val="C00000"/>
              </a:solidFill>
              <a:effectLst/>
              <a:latin typeface="MathematicalPiLTStd-1"/>
            </a:endParaRPr>
          </a:p>
        </p:txBody>
      </p:sp>
    </p:spTree>
    <p:extLst>
      <p:ext uri="{BB962C8B-B14F-4D97-AF65-F5344CB8AC3E}">
        <p14:creationId xmlns:p14="http://schemas.microsoft.com/office/powerpoint/2010/main" val="36658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94" y="1547100"/>
            <a:ext cx="3450343" cy="269015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CCDCF9-FB34-4FFE-A8F4-D47F9035363C}"/>
              </a:ext>
            </a:extLst>
          </p:cNvPr>
          <p:cNvSpPr txBox="1"/>
          <p:nvPr/>
        </p:nvSpPr>
        <p:spPr>
          <a:xfrm>
            <a:off x="285721" y="48420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/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+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es-E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((3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s-ES" dirty="0"/>
                  <a:t>0,05+0,1))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000000"/>
                    </a:solidFill>
                  </a:rPr>
                  <a:t> </a:t>
                </a:r>
                <a:r>
                  <a:rPr lang="es-ES" b="1" dirty="0"/>
                  <a:t>j0,25</a:t>
                </a:r>
                <a:r>
                  <a:rPr lang="el-GR" b="1" dirty="0"/>
                  <a:t>Ω</a:t>
                </a:r>
                <a:endParaRPr lang="es-ES" b="1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B2B3DBB6-9DFD-4456-B5BB-8E24F308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703" y="655667"/>
                <a:ext cx="2194257" cy="1024261"/>
              </a:xfrm>
              <a:prstGeom prst="rect">
                <a:avLst/>
              </a:prstGeom>
              <a:blipFill>
                <a:blip r:embed="rId3"/>
                <a:stretch>
                  <a:fillRect t="-4167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CF249779-A289-4F50-8092-8D74799AF799}"/>
                  </a:ext>
                </a:extLst>
              </p:cNvPr>
              <p:cNvSpPr txBox="1"/>
              <p:nvPr/>
            </p:nvSpPr>
            <p:spPr bwMode="auto">
              <a:xfrm>
                <a:off x="3994359" y="2818511"/>
                <a:ext cx="4686247" cy="74968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=0−</m:t>
                    </m:r>
                    <m:d>
                      <m:d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−2,4−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5,83</m:t>
                        </m:r>
                      </m:e>
                    </m:d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2,4+j5,83</a:t>
                </a:r>
              </a:p>
              <a:p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=</a:t>
                </a:r>
                <a:r>
                  <a:rPr lang="es-ES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6,3</a:t>
                </a:r>
                <a:r>
                  <a:rPr lang="es-E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s-E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𝟔𝟕</m:t>
                    </m:r>
                    <m:r>
                      <a:rPr lang="es-E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s-E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º </m:t>
                    </m:r>
                    <m:r>
                      <a:rPr lang="es-E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𝐤𝐕</m:t>
                    </m:r>
                  </m:oMath>
                </a14:m>
                <a:endParaRPr lang="es-E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CF249779-A289-4F50-8092-8D74799AF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4359" y="2818511"/>
                <a:ext cx="4686247" cy="749683"/>
              </a:xfrm>
              <a:prstGeom prst="rect">
                <a:avLst/>
              </a:prstGeom>
              <a:blipFill>
                <a:blip r:embed="rId4"/>
                <a:stretch>
                  <a:fillRect t="-32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531020C6-41F7-4E64-BBA9-B206F85C2A41}"/>
                  </a:ext>
                </a:extLst>
              </p:cNvPr>
              <p:cNvSpPr txBox="1"/>
              <p:nvPr/>
            </p:nvSpPr>
            <p:spPr bwMode="auto">
              <a:xfrm>
                <a:off x="3954591" y="3553089"/>
                <a:ext cx="4726015" cy="69178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𝒃𝒄</m:t>
                            </m:r>
                          </m:sub>
                        </m:sSub>
                        <m:r>
                          <a:rPr lang="es-E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=−2,4−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5,83−</m:t>
                    </m:r>
                    <m:d>
                      <m:d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−2,4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5,83</m:t>
                        </m:r>
                      </m:e>
                    </m:d>
                  </m:oMath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s-E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11,66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11,66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s-E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s-E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º</m:t>
                    </m:r>
                    <m:r>
                      <a:rPr lang="es-ES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𝐤𝐕</m:t>
                    </m:r>
                  </m:oMath>
                </a14:m>
                <a:endParaRPr lang="es-E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531020C6-41F7-4E64-BBA9-B206F85C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4591" y="3553089"/>
                <a:ext cx="4726015" cy="691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C311ECF5-E775-4E1C-9A6E-FC6BAFA2B6D7}"/>
                  </a:ext>
                </a:extLst>
              </p:cNvPr>
              <p:cNvSpPr txBox="1"/>
              <p:nvPr/>
            </p:nvSpPr>
            <p:spPr bwMode="auto">
              <a:xfrm>
                <a:off x="3996336" y="4211457"/>
                <a:ext cx="4536104" cy="6663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𝒄𝒂</m:t>
                            </m:r>
                          </m:sub>
                        </m:sSub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=−2,4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5,83−0</m:t>
                    </m:r>
                  </m:oMath>
                </a14:m>
                <a:endParaRPr lang="es-ES" sz="1600" dirty="0">
                  <a:solidFill>
                    <a:srgbClr val="000000"/>
                  </a:solidFill>
                </a:endParaRPr>
              </a:p>
              <a:p>
                <a:r>
                  <a:rPr lang="es-ES" sz="1600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s-E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S" sz="16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6,3</m:t>
                    </m:r>
                    <m:r>
                      <m:rPr>
                        <m:nor/>
                      </m:rPr>
                      <a:rPr lang="es-ES" sz="1600" b="1" dirty="0">
                        <a:solidFill>
                          <a:srgbClr val="C00000"/>
                        </a:solidFill>
                      </a:rPr>
                      <m:t> </m:t>
                    </m:r>
                    <m:r>
                      <a:rPr lang="es-ES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s-E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𝟏𝟏𝟐</m:t>
                    </m:r>
                    <m:r>
                      <a:rPr lang="es-E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s-E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º</m:t>
                    </m:r>
                    <m:r>
                      <a:rPr lang="es-ES" sz="1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𝐤𝐕</m:t>
                    </m:r>
                  </m:oMath>
                </a14:m>
                <a:endParaRPr lang="es-ES" sz="16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C311ECF5-E775-4E1C-9A6E-FC6BAFA2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6336" y="4211457"/>
                <a:ext cx="4536104" cy="666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o 48">
            <a:extLst>
              <a:ext uri="{FF2B5EF4-FFF2-40B4-BE49-F238E27FC236}">
                <a16:creationId xmlns:a16="http://schemas.microsoft.com/office/drawing/2014/main" id="{40381352-17AC-4689-8BAF-CD8F679AC174}"/>
              </a:ext>
            </a:extLst>
          </p:cNvPr>
          <p:cNvGrpSpPr/>
          <p:nvPr/>
        </p:nvGrpSpPr>
        <p:grpSpPr>
          <a:xfrm>
            <a:off x="983109" y="4211457"/>
            <a:ext cx="2035869" cy="2507201"/>
            <a:chOff x="285721" y="4251041"/>
            <a:chExt cx="2035869" cy="2507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/>
                <p:nvPr/>
              </p:nvSpPr>
              <p:spPr bwMode="auto">
                <a:xfrm>
                  <a:off x="836645" y="4760579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8">
                  <a:extLst>
                    <a:ext uri="{FF2B5EF4-FFF2-40B4-BE49-F238E27FC236}">
                      <a16:creationId xmlns:a16="http://schemas.microsoft.com/office/drawing/2014/main" id="{6149B899-E158-4736-85DE-EF6281FCB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6645" y="4760579"/>
                  <a:ext cx="576064" cy="3714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C40F4E22-76B5-4D3D-A1C6-00D6C44A01A6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4553932"/>
              <a:ext cx="0" cy="203373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2179C387-12D1-4F36-82EA-C1E6CF6F48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2066" y="5570800"/>
              <a:ext cx="721426" cy="9820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84537634-AB4A-45A8-858C-2F4EF8E90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59" y="4544655"/>
              <a:ext cx="716555" cy="1026145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8">
                  <a:extLst>
                    <a:ext uri="{FF2B5EF4-FFF2-40B4-BE49-F238E27FC236}">
                      <a16:creationId xmlns:a16="http://schemas.microsoft.com/office/drawing/2014/main" id="{0341117A-2CC7-4E1A-A76A-AFBF0F470EF5}"/>
                    </a:ext>
                  </a:extLst>
                </p:cNvPr>
                <p:cNvSpPr txBox="1"/>
                <p:nvPr/>
              </p:nvSpPr>
              <p:spPr bwMode="auto">
                <a:xfrm>
                  <a:off x="1551131" y="4251041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8" name="Object 8">
                  <a:extLst>
                    <a:ext uri="{FF2B5EF4-FFF2-40B4-BE49-F238E27FC236}">
                      <a16:creationId xmlns:a16="http://schemas.microsoft.com/office/drawing/2014/main" id="{0341117A-2CC7-4E1A-A76A-AFBF0F470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1131" y="4251041"/>
                  <a:ext cx="576064" cy="3714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8">
                  <a:extLst>
                    <a:ext uri="{FF2B5EF4-FFF2-40B4-BE49-F238E27FC236}">
                      <a16:creationId xmlns:a16="http://schemas.microsoft.com/office/drawing/2014/main" id="{4CA202BC-33BD-4908-8D1C-2F0F37E90EB4}"/>
                    </a:ext>
                  </a:extLst>
                </p:cNvPr>
                <p:cNvSpPr txBox="1"/>
                <p:nvPr/>
              </p:nvSpPr>
              <p:spPr bwMode="auto">
                <a:xfrm>
                  <a:off x="1696338" y="6386767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0" name="Object 8">
                  <a:extLst>
                    <a:ext uri="{FF2B5EF4-FFF2-40B4-BE49-F238E27FC236}">
                      <a16:creationId xmlns:a16="http://schemas.microsoft.com/office/drawing/2014/main" id="{4CA202BC-33BD-4908-8D1C-2F0F37E90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6338" y="6386767"/>
                  <a:ext cx="576064" cy="3714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97C9D723-51D1-4808-A723-8520A78B80B0}"/>
                    </a:ext>
                  </a:extLst>
                </p:cNvPr>
                <p:cNvSpPr txBox="1"/>
                <p:nvPr/>
              </p:nvSpPr>
              <p:spPr bwMode="auto">
                <a:xfrm>
                  <a:off x="1745526" y="5265398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97C9D723-51D1-4808-A723-8520A78B80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5526" y="5265398"/>
                  <a:ext cx="576064" cy="3714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8">
                  <a:extLst>
                    <a:ext uri="{FF2B5EF4-FFF2-40B4-BE49-F238E27FC236}">
                      <a16:creationId xmlns:a16="http://schemas.microsoft.com/office/drawing/2014/main" id="{2CC1C71C-B5CE-4DC0-AD7D-0DA7AF63E02A}"/>
                    </a:ext>
                  </a:extLst>
                </p:cNvPr>
                <p:cNvSpPr txBox="1"/>
                <p:nvPr/>
              </p:nvSpPr>
              <p:spPr bwMode="auto">
                <a:xfrm>
                  <a:off x="936555" y="5998137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bject 8">
                  <a:extLst>
                    <a:ext uri="{FF2B5EF4-FFF2-40B4-BE49-F238E27FC236}">
                      <a16:creationId xmlns:a16="http://schemas.microsoft.com/office/drawing/2014/main" id="{2CC1C71C-B5CE-4DC0-AD7D-0DA7AF63E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6555" y="5998137"/>
                  <a:ext cx="576064" cy="3714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8">
                  <a:extLst>
                    <a:ext uri="{FF2B5EF4-FFF2-40B4-BE49-F238E27FC236}">
                      <a16:creationId xmlns:a16="http://schemas.microsoft.com/office/drawing/2014/main" id="{233B8321-D265-4732-B3DA-4F3BE52D4622}"/>
                    </a:ext>
                  </a:extLst>
                </p:cNvPr>
                <p:cNvSpPr txBox="1"/>
                <p:nvPr/>
              </p:nvSpPr>
              <p:spPr bwMode="auto">
                <a:xfrm>
                  <a:off x="285721" y="5484266"/>
                  <a:ext cx="709699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8" name="Object 8">
                  <a:extLst>
                    <a:ext uri="{FF2B5EF4-FFF2-40B4-BE49-F238E27FC236}">
                      <a16:creationId xmlns:a16="http://schemas.microsoft.com/office/drawing/2014/main" id="{233B8321-D265-4732-B3DA-4F3BE52D4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721" y="5484266"/>
                  <a:ext cx="709699" cy="3714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3">
                <a:extLst>
                  <a:ext uri="{FF2B5EF4-FFF2-40B4-BE49-F238E27FC236}">
                    <a16:creationId xmlns:a16="http://schemas.microsoft.com/office/drawing/2014/main" id="{57B91367-BF76-4AC8-8394-31D9005B27FD}"/>
                  </a:ext>
                </a:extLst>
              </p:cNvPr>
              <p:cNvSpPr txBox="1"/>
              <p:nvPr/>
            </p:nvSpPr>
            <p:spPr bwMode="auto">
              <a:xfrm>
                <a:off x="3420090" y="5388326"/>
                <a:ext cx="4104456" cy="10546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𝑉𝑎</m:t>
                        </m:r>
                        <m:r>
                          <a:rPr lang="es-E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E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s-E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</m:d>
                    <m:r>
                      <a:rPr lang="es-E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0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6,3 kV</a:t>
                </a:r>
              </a:p>
              <a:p>
                <a:endParaRPr lang="es-ES" sz="2000" b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=11,66  </m:t>
                      </m:r>
                      <m:r>
                        <a:rPr lang="es-E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Object 3">
                <a:extLst>
                  <a:ext uri="{FF2B5EF4-FFF2-40B4-BE49-F238E27FC236}">
                    <a16:creationId xmlns:a16="http://schemas.microsoft.com/office/drawing/2014/main" id="{57B91367-BF76-4AC8-8394-31D9005B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0090" y="5388326"/>
                <a:ext cx="4104456" cy="1054663"/>
              </a:xfrm>
              <a:prstGeom prst="rect">
                <a:avLst/>
              </a:prstGeom>
              <a:blipFill>
                <a:blip r:embed="rId13"/>
                <a:stretch>
                  <a:fillRect t="-34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uadroTexto 51">
            <a:extLst>
              <a:ext uri="{FF2B5EF4-FFF2-40B4-BE49-F238E27FC236}">
                <a16:creationId xmlns:a16="http://schemas.microsoft.com/office/drawing/2014/main" id="{F7029A88-90D1-405A-A68E-AA78CF9344D0}"/>
              </a:ext>
            </a:extLst>
          </p:cNvPr>
          <p:cNvSpPr txBox="1"/>
          <p:nvPr/>
        </p:nvSpPr>
        <p:spPr>
          <a:xfrm>
            <a:off x="4860032" y="1925688"/>
            <a:ext cx="3450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LTStd-Roman"/>
              </a:rPr>
              <a:t>Para las tensiones de línea</a:t>
            </a:r>
            <a:endParaRPr lang="es-ES" sz="2000" b="1" i="0" dirty="0">
              <a:solidFill>
                <a:schemeClr val="accent1">
                  <a:lumMod val="75000"/>
                </a:schemeClr>
              </a:solidFill>
              <a:effectLst/>
              <a:latin typeface="MathematicalPiLTStd-1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EB20B5B-0B04-4B57-9F04-8BE34D8F5C8D}"/>
              </a:ext>
            </a:extLst>
          </p:cNvPr>
          <p:cNvSpPr txBox="1"/>
          <p:nvPr/>
        </p:nvSpPr>
        <p:spPr>
          <a:xfrm>
            <a:off x="5428172" y="2391861"/>
            <a:ext cx="2312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C00000"/>
                </a:solidFill>
                <a:effectLst/>
                <a:latin typeface="TimesLTStd-Roman"/>
              </a:rPr>
              <a:t>Después del fallo</a:t>
            </a:r>
            <a:endParaRPr lang="es-ES" sz="2000" b="1" i="0" dirty="0">
              <a:solidFill>
                <a:srgbClr val="C00000"/>
              </a:solidFill>
              <a:effectLst/>
              <a:latin typeface="MathematicalPiLTStd-1"/>
            </a:endParaRPr>
          </a:p>
        </p:txBody>
      </p:sp>
    </p:spTree>
    <p:extLst>
      <p:ext uri="{BB962C8B-B14F-4D97-AF65-F5344CB8AC3E}">
        <p14:creationId xmlns:p14="http://schemas.microsoft.com/office/powerpoint/2010/main" val="1297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50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3938" y="44283"/>
            <a:ext cx="7772400" cy="1470025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C00000"/>
                </a:solidFill>
              </a:rPr>
              <a:t>COMPONENTES SIMETRICOS</a:t>
            </a:r>
            <a:br>
              <a:rPr lang="es-AR" b="1" dirty="0"/>
            </a:br>
            <a:r>
              <a:rPr lang="es-AR" sz="2400" dirty="0"/>
              <a:t> </a:t>
            </a:r>
            <a:r>
              <a:rPr lang="es-AR" sz="2000" b="1" dirty="0"/>
              <a:t>FALLO LINEA A LINEA  DE UN GENERADOR EN VACÍO </a:t>
            </a:r>
            <a:br>
              <a:rPr lang="es-AR" sz="2400" dirty="0"/>
            </a:br>
            <a:r>
              <a:rPr lang="es-AR" sz="2400" dirty="0"/>
              <a:t>(Con su neutro a tierra)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48780"/>
            <a:ext cx="4724551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/>
              <p:nvPr/>
            </p:nvSpPr>
            <p:spPr bwMode="auto">
              <a:xfrm>
                <a:off x="751742" y="4879959"/>
                <a:ext cx="1128167" cy="92868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𝐼𝑏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742" y="4879959"/>
                <a:ext cx="1128167" cy="928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38A228CC-0ADB-457A-A1FF-217E2B577600}"/>
                  </a:ext>
                </a:extLst>
              </p:cNvPr>
              <p:cNvSpPr txBox="1"/>
              <p:nvPr/>
            </p:nvSpPr>
            <p:spPr bwMode="auto">
              <a:xfrm>
                <a:off x="6091690" y="2549219"/>
                <a:ext cx="1521006" cy="47183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3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3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3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3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3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3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3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3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38A228CC-0ADB-457A-A1FF-217E2B57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1690" y="2549219"/>
                <a:ext cx="1521006" cy="471830"/>
              </a:xfrm>
              <a:prstGeom prst="rect">
                <a:avLst/>
              </a:prstGeom>
              <a:blipFill>
                <a:blip r:embed="rId4"/>
                <a:stretch>
                  <a:fillRect t="-1282" r="-2000" b="-1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 Título">
            <a:extLst>
              <a:ext uri="{FF2B5EF4-FFF2-40B4-BE49-F238E27FC236}">
                <a16:creationId xmlns:a16="http://schemas.microsoft.com/office/drawing/2014/main" id="{23188493-B62A-4AAE-ABFE-2FBD1D78093A}"/>
              </a:ext>
            </a:extLst>
          </p:cNvPr>
          <p:cNvSpPr txBox="1">
            <a:spLocks/>
          </p:cNvSpPr>
          <p:nvPr/>
        </p:nvSpPr>
        <p:spPr>
          <a:xfrm>
            <a:off x="0" y="5905911"/>
            <a:ext cx="2771800" cy="379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Ecuaciones del fallo</a:t>
            </a:r>
            <a:endParaRPr lang="es-A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53BCCC78-5E13-4086-A6ED-310AD8E5EAD8}"/>
                  </a:ext>
                </a:extLst>
              </p:cNvPr>
              <p:cNvSpPr txBox="1"/>
              <p:nvPr/>
            </p:nvSpPr>
            <p:spPr bwMode="auto">
              <a:xfrm>
                <a:off x="5348048" y="1554968"/>
                <a:ext cx="3008290" cy="95359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&amp;1   1   1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</m:t>
                              </m:r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</m:t>
                              </m:r>
                              <m:sSup>
                                <m:sSup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𝑉𝑏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53BCCC78-5E13-4086-A6ED-310AD8E5E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048" y="1554968"/>
                <a:ext cx="3008290" cy="95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1 Título">
            <a:extLst>
              <a:ext uri="{FF2B5EF4-FFF2-40B4-BE49-F238E27FC236}">
                <a16:creationId xmlns:a16="http://schemas.microsoft.com/office/drawing/2014/main" id="{9FA50DDF-1BAD-440C-9C58-4FFDA32A92B6}"/>
              </a:ext>
            </a:extLst>
          </p:cNvPr>
          <p:cNvSpPr txBox="1">
            <a:spLocks/>
          </p:cNvSpPr>
          <p:nvPr/>
        </p:nvSpPr>
        <p:spPr>
          <a:xfrm>
            <a:off x="3394161" y="3007555"/>
            <a:ext cx="3131250" cy="379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5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Como no hay cortocircuito a tierra </a:t>
            </a:r>
            <a:endParaRPr lang="es-AR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BDCABC3C-B305-4F59-B783-62326C85CEFA}"/>
                  </a:ext>
                </a:extLst>
              </p:cNvPr>
              <p:cNvSpPr txBox="1"/>
              <p:nvPr/>
            </p:nvSpPr>
            <p:spPr bwMode="auto">
              <a:xfrm>
                <a:off x="6583888" y="3021049"/>
                <a:ext cx="2482877" cy="392524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=0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s-ES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=0</a:t>
                </a:r>
                <a:endParaRPr lang="es-E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BDCABC3C-B305-4F59-B783-62326C85C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3888" y="3021049"/>
                <a:ext cx="2482877" cy="392524"/>
              </a:xfrm>
              <a:prstGeom prst="rect">
                <a:avLst/>
              </a:prstGeom>
              <a:blipFill>
                <a:blip r:embed="rId6"/>
                <a:stretch>
                  <a:fillRect t="-7813" b="-93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1210C506-8C2E-4C4E-90F2-FFC34EBD1E8C}"/>
                  </a:ext>
                </a:extLst>
              </p:cNvPr>
              <p:cNvSpPr txBox="1"/>
              <p:nvPr/>
            </p:nvSpPr>
            <p:spPr bwMode="auto">
              <a:xfrm>
                <a:off x="4546456" y="3624341"/>
                <a:ext cx="2896682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1210C506-8C2E-4C4E-90F2-FFC34EBD1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6456" y="3624341"/>
                <a:ext cx="2896682" cy="390525"/>
              </a:xfrm>
              <a:prstGeom prst="rect">
                <a:avLst/>
              </a:prstGeom>
              <a:blipFill>
                <a:blip r:embed="rId7"/>
                <a:stretch>
                  <a:fillRect t="-3125" b="-250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F2C54375-7F16-41B3-B605-E1668F0AB965}"/>
                  </a:ext>
                </a:extLst>
              </p:cNvPr>
              <p:cNvSpPr txBox="1"/>
              <p:nvPr/>
            </p:nvSpPr>
            <p:spPr bwMode="auto">
              <a:xfrm>
                <a:off x="7689771" y="3656424"/>
                <a:ext cx="1464081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F2C54375-7F16-41B3-B605-E1668F0AB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9771" y="3656424"/>
                <a:ext cx="1464081" cy="390525"/>
              </a:xfrm>
              <a:prstGeom prst="rect">
                <a:avLst/>
              </a:prstGeom>
              <a:blipFill>
                <a:blip r:embed="rId8"/>
                <a:stretch>
                  <a:fillRect t="-3125" r="-2905" b="-250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">
                <a:extLst>
                  <a:ext uri="{FF2B5EF4-FFF2-40B4-BE49-F238E27FC236}">
                    <a16:creationId xmlns:a16="http://schemas.microsoft.com/office/drawing/2014/main" id="{178EF7E4-F898-40FC-ABD8-66A2E727E772}"/>
                  </a:ext>
                </a:extLst>
              </p:cNvPr>
              <p:cNvSpPr txBox="1"/>
              <p:nvPr/>
            </p:nvSpPr>
            <p:spPr bwMode="auto">
              <a:xfrm>
                <a:off x="7227558" y="3684548"/>
                <a:ext cx="431157" cy="3925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s-E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Object 3">
                <a:extLst>
                  <a:ext uri="{FF2B5EF4-FFF2-40B4-BE49-F238E27FC236}">
                    <a16:creationId xmlns:a16="http://schemas.microsoft.com/office/drawing/2014/main" id="{178EF7E4-F898-40FC-ABD8-66A2E727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7558" y="3684548"/>
                <a:ext cx="431157" cy="3925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57BA4BFF-5E29-4DE4-A6E7-19B91FA462B6}"/>
                  </a:ext>
                </a:extLst>
              </p:cNvPr>
              <p:cNvSpPr txBox="1"/>
              <p:nvPr/>
            </p:nvSpPr>
            <p:spPr bwMode="auto">
              <a:xfrm>
                <a:off x="4669115" y="4596373"/>
                <a:ext cx="2896682" cy="1884996"/>
              </a:xfrm>
              <a:prstGeom prst="rect">
                <a:avLst/>
              </a:prstGeom>
              <a:noFill/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AR" dirty="0">
                  <a:solidFill>
                    <a:srgbClr val="000000"/>
                  </a:solidFill>
                </a:endParaRPr>
              </a:p>
              <a:p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57BA4BFF-5E29-4DE4-A6E7-19B91FA4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9115" y="4596373"/>
                <a:ext cx="2896682" cy="1884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74BC5BFD-0605-4F5A-9DB7-AC0140A1A2F6}"/>
                  </a:ext>
                </a:extLst>
              </p:cNvPr>
              <p:cNvSpPr txBox="1"/>
              <p:nvPr/>
            </p:nvSpPr>
            <p:spPr bwMode="auto">
              <a:xfrm>
                <a:off x="7227558" y="5847153"/>
                <a:ext cx="1736930" cy="63711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74BC5BFD-0605-4F5A-9DB7-AC0140A1A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7558" y="5847153"/>
                <a:ext cx="1736930" cy="637110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4" grpId="0"/>
      <p:bldP spid="25" grpId="0"/>
      <p:bldP spid="26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233F1A-F7BA-4B35-A0FD-84A049D9A4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225" y="1956467"/>
            <a:ext cx="3456384" cy="323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7D7163D0-20FB-4627-A82F-1905A2D88282}"/>
                  </a:ext>
                </a:extLst>
              </p:cNvPr>
              <p:cNvSpPr txBox="1"/>
              <p:nvPr/>
            </p:nvSpPr>
            <p:spPr bwMode="auto">
              <a:xfrm>
                <a:off x="5449691" y="5877272"/>
                <a:ext cx="1052262" cy="8020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𝐼𝑎</m:t>
                          </m:r>
                        </m:e>
                      </m:d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A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A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sz="1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7D7163D0-20FB-4627-A82F-1905A2D8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9691" y="5877272"/>
                <a:ext cx="1052262" cy="802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86E437AA-BD6C-48F6-AB17-5A18F7A37F04}"/>
                  </a:ext>
                </a:extLst>
              </p:cNvPr>
              <p:cNvSpPr txBox="1"/>
              <p:nvPr/>
            </p:nvSpPr>
            <p:spPr bwMode="auto">
              <a:xfrm>
                <a:off x="2777409" y="5192659"/>
                <a:ext cx="2800804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</m:e>
                      </m:d>
                      <m:r>
                        <a:rPr lang="es-E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=5,77 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86E437AA-BD6C-48F6-AB17-5A18F7A3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7409" y="5192659"/>
                <a:ext cx="2800804" cy="41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>
            <a:extLst>
              <a:ext uri="{FF2B5EF4-FFF2-40B4-BE49-F238E27FC236}">
                <a16:creationId xmlns:a16="http://schemas.microsoft.com/office/drawing/2014/main" id="{A17F6525-5966-4A74-B3D9-CFFC2AAE9D3A}"/>
              </a:ext>
            </a:extLst>
          </p:cNvPr>
          <p:cNvGrpSpPr/>
          <p:nvPr/>
        </p:nvGrpSpPr>
        <p:grpSpPr>
          <a:xfrm>
            <a:off x="3677393" y="2823393"/>
            <a:ext cx="1952139" cy="2096984"/>
            <a:chOff x="4528267" y="3169159"/>
            <a:chExt cx="3208279" cy="3055784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7DE82BFA-E059-4214-9DAF-88306C0CE905}"/>
                </a:ext>
              </a:extLst>
            </p:cNvPr>
            <p:cNvGrpSpPr/>
            <p:nvPr/>
          </p:nvGrpSpPr>
          <p:grpSpPr>
            <a:xfrm>
              <a:off x="5113678" y="3320988"/>
              <a:ext cx="2461846" cy="2583904"/>
              <a:chOff x="4630434" y="2708920"/>
              <a:chExt cx="2461846" cy="2583904"/>
            </a:xfrm>
          </p:grpSpPr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D105197B-6AD7-4720-A7E1-33CB3F0BE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824" y="3933056"/>
                <a:ext cx="1655456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8239A5DA-A599-4DBF-AC1B-7233B8E0F8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30434" y="3933056"/>
                <a:ext cx="800472" cy="1359768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C505A675-1551-4E48-BC7F-F6F9DC746B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4008" y="2708920"/>
                <a:ext cx="792816" cy="122751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8">
                  <a:extLst>
                    <a:ext uri="{FF2B5EF4-FFF2-40B4-BE49-F238E27FC236}">
                      <a16:creationId xmlns:a16="http://schemas.microsoft.com/office/drawing/2014/main" id="{9895A5C7-EC1D-4BB1-9060-E6785450025D}"/>
                    </a:ext>
                  </a:extLst>
                </p:cNvPr>
                <p:cNvSpPr txBox="1"/>
                <p:nvPr/>
              </p:nvSpPr>
              <p:spPr bwMode="auto">
                <a:xfrm>
                  <a:off x="7304498" y="4660314"/>
                  <a:ext cx="432048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25" name="Object 8">
                  <a:extLst>
                    <a:ext uri="{FF2B5EF4-FFF2-40B4-BE49-F238E27FC236}">
                      <a16:creationId xmlns:a16="http://schemas.microsoft.com/office/drawing/2014/main" id="{9895A5C7-EC1D-4BB1-9060-E67854500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04498" y="4660314"/>
                  <a:ext cx="432048" cy="371475"/>
                </a:xfrm>
                <a:prstGeom prst="rect">
                  <a:avLst/>
                </a:prstGeom>
                <a:blipFill>
                  <a:blip r:embed="rId5"/>
                  <a:stretch>
                    <a:fillRect r="-4651" b="-9524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6">
                  <a:extLst>
                    <a:ext uri="{FF2B5EF4-FFF2-40B4-BE49-F238E27FC236}">
                      <a16:creationId xmlns:a16="http://schemas.microsoft.com/office/drawing/2014/main" id="{0105403D-FCBB-4629-8ECE-88B79229A0E0}"/>
                    </a:ext>
                  </a:extLst>
                </p:cNvPr>
                <p:cNvSpPr txBox="1"/>
                <p:nvPr/>
              </p:nvSpPr>
              <p:spPr bwMode="auto">
                <a:xfrm>
                  <a:off x="5189213" y="5764663"/>
                  <a:ext cx="432049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27" name="Object 6">
                  <a:extLst>
                    <a:ext uri="{FF2B5EF4-FFF2-40B4-BE49-F238E27FC236}">
                      <a16:creationId xmlns:a16="http://schemas.microsoft.com/office/drawing/2014/main" id="{0105403D-FCBB-4629-8ECE-88B79229A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9213" y="5764663"/>
                  <a:ext cx="432049" cy="460280"/>
                </a:xfrm>
                <a:prstGeom prst="rect">
                  <a:avLst/>
                </a:prstGeom>
                <a:blipFill>
                  <a:blip r:embed="rId6"/>
                  <a:stretch>
                    <a:fillRect r="-16279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6">
                  <a:extLst>
                    <a:ext uri="{FF2B5EF4-FFF2-40B4-BE49-F238E27FC236}">
                      <a16:creationId xmlns:a16="http://schemas.microsoft.com/office/drawing/2014/main" id="{A5F03AEC-FE4F-4899-926D-B7B70D291832}"/>
                    </a:ext>
                  </a:extLst>
                </p:cNvPr>
                <p:cNvSpPr txBox="1"/>
                <p:nvPr/>
              </p:nvSpPr>
              <p:spPr bwMode="auto">
                <a:xfrm>
                  <a:off x="4528267" y="3169159"/>
                  <a:ext cx="684431" cy="51008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8" name="Object 6">
                  <a:extLst>
                    <a:ext uri="{FF2B5EF4-FFF2-40B4-BE49-F238E27FC236}">
                      <a16:creationId xmlns:a16="http://schemas.microsoft.com/office/drawing/2014/main" id="{A5F03AEC-FE4F-4899-926D-B7B70D291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8267" y="3169159"/>
                  <a:ext cx="684431" cy="51008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FB9F03B-00E7-4698-B008-9486C4A1CFFA}"/>
              </a:ext>
            </a:extLst>
          </p:cNvPr>
          <p:cNvSpPr txBox="1"/>
          <p:nvPr/>
        </p:nvSpPr>
        <p:spPr>
          <a:xfrm>
            <a:off x="5498088" y="1758440"/>
            <a:ext cx="195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C00000"/>
                </a:solidFill>
                <a:effectLst/>
                <a:latin typeface="TimesLTStd-Roman"/>
              </a:rPr>
              <a:t>Antes del fallo</a:t>
            </a:r>
            <a:endParaRPr lang="es-ES" b="1" i="0" dirty="0">
              <a:solidFill>
                <a:srgbClr val="C00000"/>
              </a:solidFill>
              <a:effectLst/>
              <a:latin typeface="MathematicalPiLTStd-1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D833AB9-B1E7-4A0E-BF5F-82D26EEE2F7E}"/>
              </a:ext>
            </a:extLst>
          </p:cNvPr>
          <p:cNvSpPr txBox="1"/>
          <p:nvPr/>
        </p:nvSpPr>
        <p:spPr>
          <a:xfrm>
            <a:off x="3638362" y="2256135"/>
            <a:ext cx="2519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LTStd-Roman"/>
              </a:rPr>
              <a:t>Para las tensiones de fase</a:t>
            </a:r>
            <a:endParaRPr lang="es-ES" sz="1600" b="1" i="0" dirty="0">
              <a:solidFill>
                <a:schemeClr val="accent1">
                  <a:lumMod val="75000"/>
                </a:schemeClr>
              </a:solidFill>
              <a:effectLst/>
              <a:latin typeface="MathematicalPiLTStd-1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D02D4FC-415A-4E21-B186-5921892D37C7}"/>
              </a:ext>
            </a:extLst>
          </p:cNvPr>
          <p:cNvSpPr txBox="1"/>
          <p:nvPr/>
        </p:nvSpPr>
        <p:spPr>
          <a:xfrm>
            <a:off x="6519280" y="2272586"/>
            <a:ext cx="2519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LTStd-Roman"/>
              </a:rPr>
              <a:t>Para las tensiones de línea</a:t>
            </a:r>
            <a:endParaRPr lang="es-ES" sz="1600" b="1" i="0" dirty="0">
              <a:solidFill>
                <a:schemeClr val="accent1">
                  <a:lumMod val="75000"/>
                </a:schemeClr>
              </a:solidFill>
              <a:effectLst/>
              <a:latin typeface="MathematicalPiLTStd-1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AA56696-BA70-44C5-8E9A-4FB022BCC9DE}"/>
              </a:ext>
            </a:extLst>
          </p:cNvPr>
          <p:cNvGrpSpPr/>
          <p:nvPr/>
        </p:nvGrpSpPr>
        <p:grpSpPr>
          <a:xfrm>
            <a:off x="6948263" y="2653113"/>
            <a:ext cx="1880132" cy="2216047"/>
            <a:chOff x="673773" y="4365104"/>
            <a:chExt cx="1997457" cy="2506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id="{4440FAD2-1306-4BB5-891D-54D386F51B74}"/>
                    </a:ext>
                  </a:extLst>
                </p:cNvPr>
                <p:cNvSpPr txBox="1"/>
                <p:nvPr/>
              </p:nvSpPr>
              <p:spPr bwMode="auto">
                <a:xfrm>
                  <a:off x="1043608" y="4789913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id="{4440FAD2-1306-4BB5-891D-54D386F51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3608" y="4789913"/>
                  <a:ext cx="576064" cy="3714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3B6304D1-99EB-49BB-A821-26E9C9AAF2A3}"/>
                </a:ext>
              </a:extLst>
            </p:cNvPr>
            <p:cNvCxnSpPr>
              <a:cxnSpLocks/>
            </p:cNvCxnSpPr>
            <p:nvPr/>
          </p:nvCxnSpPr>
          <p:spPr>
            <a:xfrm>
              <a:off x="2051719" y="4653136"/>
              <a:ext cx="0" cy="203373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A4D1A91D-0539-4B11-9508-02397D1D26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969" y="5645925"/>
              <a:ext cx="1141750" cy="10409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D243152E-C1F3-4CA9-A14F-F7D00E57A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969" y="4653136"/>
              <a:ext cx="1141751" cy="99278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8">
                  <a:extLst>
                    <a:ext uri="{FF2B5EF4-FFF2-40B4-BE49-F238E27FC236}">
                      <a16:creationId xmlns:a16="http://schemas.microsoft.com/office/drawing/2014/main" id="{31544364-8D48-47D6-9987-2F19DCD971CE}"/>
                    </a:ext>
                  </a:extLst>
                </p:cNvPr>
                <p:cNvSpPr txBox="1"/>
                <p:nvPr/>
              </p:nvSpPr>
              <p:spPr bwMode="auto">
                <a:xfrm>
                  <a:off x="1979712" y="4365104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5" name="Object 8">
                  <a:extLst>
                    <a:ext uri="{FF2B5EF4-FFF2-40B4-BE49-F238E27FC236}">
                      <a16:creationId xmlns:a16="http://schemas.microsoft.com/office/drawing/2014/main" id="{31544364-8D48-47D6-9987-2F19DCD97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79712" y="4365104"/>
                  <a:ext cx="576064" cy="3714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bject 8">
                  <a:extLst>
                    <a:ext uri="{FF2B5EF4-FFF2-40B4-BE49-F238E27FC236}">
                      <a16:creationId xmlns:a16="http://schemas.microsoft.com/office/drawing/2014/main" id="{208E5D5A-08E4-425B-98F2-A0B9A8D8E248}"/>
                    </a:ext>
                  </a:extLst>
                </p:cNvPr>
                <p:cNvSpPr txBox="1"/>
                <p:nvPr/>
              </p:nvSpPr>
              <p:spPr bwMode="auto">
                <a:xfrm>
                  <a:off x="2051720" y="6500599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6" name="Object 8">
                  <a:extLst>
                    <a:ext uri="{FF2B5EF4-FFF2-40B4-BE49-F238E27FC236}">
                      <a16:creationId xmlns:a16="http://schemas.microsoft.com/office/drawing/2014/main" id="{208E5D5A-08E4-425B-98F2-A0B9A8D8E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1720" y="6500599"/>
                  <a:ext cx="576064" cy="3714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8">
                  <a:extLst>
                    <a:ext uri="{FF2B5EF4-FFF2-40B4-BE49-F238E27FC236}">
                      <a16:creationId xmlns:a16="http://schemas.microsoft.com/office/drawing/2014/main" id="{F8CAAFF9-DF70-468C-B907-66EAB417E5CC}"/>
                    </a:ext>
                  </a:extLst>
                </p:cNvPr>
                <p:cNvSpPr txBox="1"/>
                <p:nvPr/>
              </p:nvSpPr>
              <p:spPr bwMode="auto">
                <a:xfrm>
                  <a:off x="673773" y="5487233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47" name="Object 8">
                  <a:extLst>
                    <a:ext uri="{FF2B5EF4-FFF2-40B4-BE49-F238E27FC236}">
                      <a16:creationId xmlns:a16="http://schemas.microsoft.com/office/drawing/2014/main" id="{F8CAAFF9-DF70-468C-B907-66EAB417E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773" y="5487233"/>
                  <a:ext cx="576064" cy="3714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8">
                  <a:extLst>
                    <a:ext uri="{FF2B5EF4-FFF2-40B4-BE49-F238E27FC236}">
                      <a16:creationId xmlns:a16="http://schemas.microsoft.com/office/drawing/2014/main" id="{657674AB-DD47-463C-B874-A94CE4505F7E}"/>
                    </a:ext>
                  </a:extLst>
                </p:cNvPr>
                <p:cNvSpPr txBox="1"/>
                <p:nvPr/>
              </p:nvSpPr>
              <p:spPr bwMode="auto">
                <a:xfrm>
                  <a:off x="2095166" y="5385064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Object 8">
                  <a:extLst>
                    <a:ext uri="{FF2B5EF4-FFF2-40B4-BE49-F238E27FC236}">
                      <a16:creationId xmlns:a16="http://schemas.microsoft.com/office/drawing/2014/main" id="{657674AB-DD47-463C-B874-A94CE4505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95166" y="5385064"/>
                  <a:ext cx="576064" cy="3714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8">
                  <a:extLst>
                    <a:ext uri="{FF2B5EF4-FFF2-40B4-BE49-F238E27FC236}">
                      <a16:creationId xmlns:a16="http://schemas.microsoft.com/office/drawing/2014/main" id="{52870C74-836E-4E2C-88ED-57651F343C2C}"/>
                    </a:ext>
                  </a:extLst>
                </p:cNvPr>
                <p:cNvSpPr txBox="1"/>
                <p:nvPr/>
              </p:nvSpPr>
              <p:spPr bwMode="auto">
                <a:xfrm>
                  <a:off x="975067" y="6005991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8">
                  <a:extLst>
                    <a:ext uri="{FF2B5EF4-FFF2-40B4-BE49-F238E27FC236}">
                      <a16:creationId xmlns:a16="http://schemas.microsoft.com/office/drawing/2014/main" id="{52870C74-836E-4E2C-88ED-57651F343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5067" y="6005991"/>
                  <a:ext cx="576064" cy="3714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AA20B621-F218-4057-866F-4041B976D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067" y="5640983"/>
              <a:ext cx="714154" cy="494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8">
                  <a:extLst>
                    <a:ext uri="{FF2B5EF4-FFF2-40B4-BE49-F238E27FC236}">
                      <a16:creationId xmlns:a16="http://schemas.microsoft.com/office/drawing/2014/main" id="{67A687A5-AAD6-409E-8A55-FB1B367FD771}"/>
                    </a:ext>
                  </a:extLst>
                </p:cNvPr>
                <p:cNvSpPr txBox="1"/>
                <p:nvPr/>
              </p:nvSpPr>
              <p:spPr bwMode="auto">
                <a:xfrm>
                  <a:off x="1475655" y="5245987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sub>
                        </m:sSub>
                      </m:oMath>
                    </m:oMathPara>
                  </a14:m>
                  <a:endParaRPr lang="es-E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bject 8">
                  <a:extLst>
                    <a:ext uri="{FF2B5EF4-FFF2-40B4-BE49-F238E27FC236}">
                      <a16:creationId xmlns:a16="http://schemas.microsoft.com/office/drawing/2014/main" id="{67A687A5-AAD6-409E-8A55-FB1B367FD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5655" y="5245987"/>
                  <a:ext cx="576064" cy="3714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8">
                  <a:extLst>
                    <a:ext uri="{FF2B5EF4-FFF2-40B4-BE49-F238E27FC236}">
                      <a16:creationId xmlns:a16="http://schemas.microsoft.com/office/drawing/2014/main" id="{1E94BC77-3BA4-40F8-AD3A-4B680DAAD73D}"/>
                    </a:ext>
                  </a:extLst>
                </p:cNvPr>
                <p:cNvSpPr txBox="1"/>
                <p:nvPr/>
              </p:nvSpPr>
              <p:spPr bwMode="auto">
                <a:xfrm>
                  <a:off x="1486033" y="5617318"/>
                  <a:ext cx="576064" cy="3714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52" name="Object 8">
                  <a:extLst>
                    <a:ext uri="{FF2B5EF4-FFF2-40B4-BE49-F238E27FC236}">
                      <a16:creationId xmlns:a16="http://schemas.microsoft.com/office/drawing/2014/main" id="{1E94BC77-3BA4-40F8-AD3A-4B680DAAD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6033" y="5617318"/>
                  <a:ext cx="576064" cy="3714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3">
                <a:extLst>
                  <a:ext uri="{FF2B5EF4-FFF2-40B4-BE49-F238E27FC236}">
                    <a16:creationId xmlns:a16="http://schemas.microsoft.com/office/drawing/2014/main" id="{C2B85B28-54E1-4843-A267-E7F7E343CFA6}"/>
                  </a:ext>
                </a:extLst>
              </p:cNvPr>
              <p:cNvSpPr txBox="1"/>
              <p:nvPr/>
            </p:nvSpPr>
            <p:spPr bwMode="auto">
              <a:xfrm>
                <a:off x="6091326" y="5173385"/>
                <a:ext cx="2952328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E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Object 3">
                <a:extLst>
                  <a:ext uri="{FF2B5EF4-FFF2-40B4-BE49-F238E27FC236}">
                    <a16:creationId xmlns:a16="http://schemas.microsoft.com/office/drawing/2014/main" id="{C2B85B28-54E1-4843-A267-E7F7E343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1326" y="5173385"/>
                <a:ext cx="2952328" cy="412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6" grpId="0"/>
      <p:bldP spid="38" grpId="0"/>
      <p:bldP spid="39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48780"/>
            <a:ext cx="4724551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/>
              <p:nvPr/>
            </p:nvSpPr>
            <p:spPr bwMode="auto">
              <a:xfrm>
                <a:off x="179512" y="4838026"/>
                <a:ext cx="1128167" cy="92868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𝐼𝑏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38026"/>
                <a:ext cx="1128167" cy="928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1210C506-8C2E-4C4E-90F2-FFC34EBD1E8C}"/>
                  </a:ext>
                </a:extLst>
              </p:cNvPr>
              <p:cNvSpPr txBox="1"/>
              <p:nvPr/>
            </p:nvSpPr>
            <p:spPr bwMode="auto">
              <a:xfrm>
                <a:off x="4546456" y="3624341"/>
                <a:ext cx="4202008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0−</m:t>
                      </m:r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8,88+</m:t>
                      </m:r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8,88=0   </m:t>
                      </m:r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𝑜𝑘</m:t>
                      </m:r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1210C506-8C2E-4C4E-90F2-FFC34EBD1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6456" y="3624341"/>
                <a:ext cx="4202008" cy="390525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74BC5BFD-0605-4F5A-9DB7-AC0140A1A2F6}"/>
                  </a:ext>
                </a:extLst>
              </p:cNvPr>
              <p:cNvSpPr txBox="1"/>
              <p:nvPr/>
            </p:nvSpPr>
            <p:spPr bwMode="auto">
              <a:xfrm>
                <a:off x="4211960" y="2141737"/>
                <a:ext cx="4248472" cy="6391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5,77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0,65</m:t>
                        </m:r>
                      </m:den>
                    </m:f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8,88 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𝑘𝐴</m:t>
                    </m:r>
                  </m:oMath>
                </a14:m>
                <a:endParaRPr lang="es-ES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74BC5BFD-0605-4F5A-9DB7-AC0140A1A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2141737"/>
                <a:ext cx="4248472" cy="639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D32E2BAC-7045-4C11-BD7E-ED9303AEDC11}"/>
                  </a:ext>
                </a:extLst>
              </p:cNvPr>
              <p:cNvSpPr txBox="1"/>
              <p:nvPr/>
            </p:nvSpPr>
            <p:spPr bwMode="auto">
              <a:xfrm>
                <a:off x="4211960" y="2752086"/>
                <a:ext cx="4248472" cy="6391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8,88 </m:t>
                      </m:r>
                      <m:r>
                        <a:rPr lang="es-A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s-ES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D32E2BAC-7045-4C11-BD7E-ED9303AE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2752086"/>
                <a:ext cx="4248472" cy="639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36CAF78A-0B1D-463C-BB77-E2E253FB6117}"/>
                  </a:ext>
                </a:extLst>
              </p:cNvPr>
              <p:cNvSpPr txBox="1"/>
              <p:nvPr/>
            </p:nvSpPr>
            <p:spPr bwMode="auto">
              <a:xfrm>
                <a:off x="2108184" y="5151684"/>
                <a:ext cx="6736217" cy="4758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8,88</m:t>
                    </m:r>
                    <m:d>
                      <m:dPr>
                        <m:ctrlP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−0,5−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0,866</m:t>
                        </m:r>
                      </m:e>
                    </m:d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8,88</m:t>
                    </m:r>
                    <m:d>
                      <m:dPr>
                        <m:ctrlP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−0,5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0,866</m:t>
                        </m:r>
                      </m:e>
                    </m:d>
                  </m:oMath>
                </a14:m>
                <a:r>
                  <a:rPr lang="es-E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+0</a:t>
                </a:r>
              </a:p>
            </p:txBody>
          </p:sp>
        </mc:Choice>
        <mc:Fallback xmlns="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36CAF78A-0B1D-463C-BB77-E2E253FB6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184" y="5151684"/>
                <a:ext cx="6736217" cy="475824"/>
              </a:xfrm>
              <a:prstGeom prst="rect">
                <a:avLst/>
              </a:prstGeom>
              <a:blipFill>
                <a:blip r:embed="rId7"/>
                <a:stretch>
                  <a:fillRect t="-256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1B96D908-D895-4569-BCDE-2FD244B2B21C}"/>
                  </a:ext>
                </a:extLst>
              </p:cNvPr>
              <p:cNvSpPr txBox="1"/>
              <p:nvPr/>
            </p:nvSpPr>
            <p:spPr bwMode="auto">
              <a:xfrm>
                <a:off x="2123283" y="5735627"/>
                <a:ext cx="1800645" cy="4758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A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AR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A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5,38 </m:t>
                      </m:r>
                      <m:r>
                        <a:rPr lang="es-A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s-E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1B96D908-D895-4569-BCDE-2FD244B2B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283" y="5735627"/>
                <a:ext cx="1800645" cy="4758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0E4730A3-0C98-4D5E-95F4-95CE94A3F424}"/>
                  </a:ext>
                </a:extLst>
              </p:cNvPr>
              <p:cNvSpPr txBox="1"/>
              <p:nvPr/>
            </p:nvSpPr>
            <p:spPr bwMode="auto">
              <a:xfrm>
                <a:off x="4175015" y="5716433"/>
                <a:ext cx="1440605" cy="4758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A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A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5,38 </m:t>
                      </m:r>
                      <m:r>
                        <a:rPr lang="es-A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s-ES" sz="16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0E4730A3-0C98-4D5E-95F4-95CE94A3F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5015" y="5716433"/>
                <a:ext cx="1440605" cy="4758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3354E42D-A02E-4967-AE3C-2FF613CC9B10}"/>
              </a:ext>
            </a:extLst>
          </p:cNvPr>
          <p:cNvGrpSpPr/>
          <p:nvPr/>
        </p:nvGrpSpPr>
        <p:grpSpPr>
          <a:xfrm>
            <a:off x="3170449" y="6151188"/>
            <a:ext cx="4296343" cy="460280"/>
            <a:chOff x="3170449" y="6151188"/>
            <a:chExt cx="4296343" cy="460280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E4FBE1AD-0933-4A80-91C3-B03F925D9933}"/>
                </a:ext>
              </a:extLst>
            </p:cNvPr>
            <p:cNvCxnSpPr>
              <a:cxnSpLocks/>
            </p:cNvCxnSpPr>
            <p:nvPr/>
          </p:nvCxnSpPr>
          <p:spPr>
            <a:xfrm>
              <a:off x="5364088" y="6388134"/>
              <a:ext cx="1655456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168F4771-C108-4C14-BFC2-A512086B16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2498" y="6381328"/>
              <a:ext cx="1761590" cy="680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6">
                  <a:extLst>
                    <a:ext uri="{FF2B5EF4-FFF2-40B4-BE49-F238E27FC236}">
                      <a16:creationId xmlns:a16="http://schemas.microsoft.com/office/drawing/2014/main" id="{1F510BDD-898A-45B4-8AC7-06088A20B4B4}"/>
                    </a:ext>
                  </a:extLst>
                </p:cNvPr>
                <p:cNvSpPr txBox="1"/>
                <p:nvPr/>
              </p:nvSpPr>
              <p:spPr bwMode="auto">
                <a:xfrm>
                  <a:off x="3170449" y="6151188"/>
                  <a:ext cx="432049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9" name="Object 6">
                  <a:extLst>
                    <a:ext uri="{FF2B5EF4-FFF2-40B4-BE49-F238E27FC236}">
                      <a16:creationId xmlns:a16="http://schemas.microsoft.com/office/drawing/2014/main" id="{1F510BDD-898A-45B4-8AC7-06088A20B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0449" y="6151188"/>
                  <a:ext cx="432049" cy="46028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B53BB191-ED10-41C2-A10F-9DCEC81F57F3}"/>
                    </a:ext>
                  </a:extLst>
                </p:cNvPr>
                <p:cNvSpPr txBox="1"/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B53BB191-ED10-41C2-A10F-9DCEC81F5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81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8" grpId="0"/>
      <p:bldP spid="19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48780"/>
            <a:ext cx="3640681" cy="3051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/>
              <p:nvPr/>
            </p:nvSpPr>
            <p:spPr bwMode="auto">
              <a:xfrm>
                <a:off x="101563" y="4026250"/>
                <a:ext cx="1128167" cy="92868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𝐼𝑏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63" y="4026250"/>
                <a:ext cx="1128167" cy="928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2227B93F-931F-42BB-89A6-A9E9233E36DE}"/>
                  </a:ext>
                </a:extLst>
              </p:cNvPr>
              <p:cNvSpPr txBox="1"/>
              <p:nvPr/>
            </p:nvSpPr>
            <p:spPr bwMode="auto">
              <a:xfrm>
                <a:off x="4499992" y="1876055"/>
                <a:ext cx="4308672" cy="111391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=5,77</a:t>
                </a:r>
                <a:r>
                  <a:rPr lang="es-AR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j8,88xj0,25)</a:t>
                </a:r>
              </a:p>
              <a:p>
                <a:endParaRPr lang="es-ES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s-A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3,55 kV</a:t>
                </a:r>
                <a:endParaRPr lang="es-E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2227B93F-931F-42BB-89A6-A9E9233E3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1876055"/>
                <a:ext cx="4308672" cy="1113918"/>
              </a:xfrm>
              <a:prstGeom prst="rect">
                <a:avLst/>
              </a:prstGeom>
              <a:blipFill>
                <a:blip r:embed="rId4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201762FB-CB63-460B-B6C5-482BC26C3A68}"/>
                  </a:ext>
                </a:extLst>
              </p:cNvPr>
              <p:cNvSpPr txBox="1"/>
              <p:nvPr/>
            </p:nvSpPr>
            <p:spPr bwMode="auto">
              <a:xfrm>
                <a:off x="4511826" y="2989973"/>
                <a:ext cx="4285003" cy="11139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0+3,55+3,55</m:t>
                          </m:r>
                        </m:e>
                      </m:d>
                    </m:oMath>
                  </m:oMathPara>
                </a14:m>
                <a:endParaRPr lang="es-A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A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7,10 kV</a:t>
                </a:r>
                <a:endParaRPr lang="es-E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201762FB-CB63-460B-B6C5-482BC26C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1826" y="2989973"/>
                <a:ext cx="4285003" cy="1113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086038C0-3DD6-4045-9ABD-3A3F40523F88}"/>
                  </a:ext>
                </a:extLst>
              </p:cNvPr>
              <p:cNvSpPr txBox="1"/>
              <p:nvPr/>
            </p:nvSpPr>
            <p:spPr bwMode="auto">
              <a:xfrm>
                <a:off x="2122315" y="4582632"/>
                <a:ext cx="7164288" cy="92868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3,55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−0,5−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0,866</m:t>
                          </m:r>
                        </m:e>
                      </m:d>
                      <m:r>
                        <a:rPr lang="es-A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+3,55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−0,5+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0,866</m:t>
                          </m:r>
                        </m:e>
                      </m:d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br>
                  <a:rPr lang="es-ES" sz="1900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sz="1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sz="1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19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sz="1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sz="1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19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s-ES" sz="19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3,55 kV</a:t>
                </a:r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086038C0-3DD6-4045-9ABD-3A3F4052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2315" y="4582632"/>
                <a:ext cx="7164288" cy="928683"/>
              </a:xfrm>
              <a:prstGeom prst="rect">
                <a:avLst/>
              </a:prstGeom>
              <a:blipFill>
                <a:blip r:embed="rId6"/>
                <a:stretch>
                  <a:fillRect b="-723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>
            <a:extLst>
              <a:ext uri="{FF2B5EF4-FFF2-40B4-BE49-F238E27FC236}">
                <a16:creationId xmlns:a16="http://schemas.microsoft.com/office/drawing/2014/main" id="{3D97F2ED-8DD1-4F4F-BA7C-89340B3F6E9B}"/>
              </a:ext>
            </a:extLst>
          </p:cNvPr>
          <p:cNvGrpSpPr/>
          <p:nvPr/>
        </p:nvGrpSpPr>
        <p:grpSpPr>
          <a:xfrm>
            <a:off x="2915816" y="5980446"/>
            <a:ext cx="4296343" cy="570515"/>
            <a:chOff x="3170449" y="6151187"/>
            <a:chExt cx="4296343" cy="570515"/>
          </a:xfrm>
        </p:grpSpPr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464BE67D-D20B-4EF8-92C4-F49FB42BCE3A}"/>
                </a:ext>
              </a:extLst>
            </p:cNvPr>
            <p:cNvCxnSpPr>
              <a:cxnSpLocks/>
            </p:cNvCxnSpPr>
            <p:nvPr/>
          </p:nvCxnSpPr>
          <p:spPr>
            <a:xfrm>
              <a:off x="4898641" y="6381328"/>
              <a:ext cx="2120903" cy="68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2608F2F-EB87-4C3A-BCF3-A747634F8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2499" y="6381328"/>
              <a:ext cx="1296142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6">
                  <a:extLst>
                    <a:ext uri="{FF2B5EF4-FFF2-40B4-BE49-F238E27FC236}">
                      <a16:creationId xmlns:a16="http://schemas.microsoft.com/office/drawing/2014/main" id="{09459458-B6B5-43E2-80FA-7931EA31FF53}"/>
                    </a:ext>
                  </a:extLst>
                </p:cNvPr>
                <p:cNvSpPr txBox="1"/>
                <p:nvPr/>
              </p:nvSpPr>
              <p:spPr bwMode="auto">
                <a:xfrm>
                  <a:off x="3170449" y="6151187"/>
                  <a:ext cx="504056" cy="57051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rgbClr val="0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rgbClr val="000000"/>
                    </a:solidFill>
                  </a:endParaRPr>
                </a:p>
                <a:p>
                  <a:endParaRPr lang="es-ES" dirty="0"/>
                </a:p>
              </p:txBody>
            </p:sp>
          </mc:Choice>
          <mc:Fallback xmlns="">
            <p:sp>
              <p:nvSpPr>
                <p:cNvPr id="20" name="Object 6">
                  <a:extLst>
                    <a:ext uri="{FF2B5EF4-FFF2-40B4-BE49-F238E27FC236}">
                      <a16:creationId xmlns:a16="http://schemas.microsoft.com/office/drawing/2014/main" id="{09459458-B6B5-43E2-80FA-7931EA31F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0449" y="6151187"/>
                  <a:ext cx="504056" cy="570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6">
                  <a:extLst>
                    <a:ext uri="{FF2B5EF4-FFF2-40B4-BE49-F238E27FC236}">
                      <a16:creationId xmlns:a16="http://schemas.microsoft.com/office/drawing/2014/main" id="{933DDD69-AF10-455F-B652-5BB4DBDCBF57}"/>
                    </a:ext>
                  </a:extLst>
                </p:cNvPr>
                <p:cNvSpPr txBox="1"/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3" name="Object 6">
                  <a:extLst>
                    <a:ext uri="{FF2B5EF4-FFF2-40B4-BE49-F238E27FC236}">
                      <a16:creationId xmlns:a16="http://schemas.microsoft.com/office/drawing/2014/main" id="{933DDD69-AF10-455F-B652-5BB4DBDCBF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97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06A10-FCA6-1CFC-2087-9F7C42BE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F23E7F2-09C9-F941-FCED-1944EBC49C28}"/>
              </a:ext>
            </a:extLst>
          </p:cNvPr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E57922-DB82-9BFD-188A-E99ABECB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40968"/>
            <a:ext cx="6480720" cy="34916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579FB1-D456-B030-FB47-7FF35A78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9" y="161694"/>
            <a:ext cx="3794358" cy="297927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A8F24A-D895-8DBC-4D4F-BE4D7C46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615" y="108700"/>
            <a:ext cx="3038157" cy="28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6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58" y="1552110"/>
            <a:ext cx="4724551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/>
              <p:nvPr/>
            </p:nvSpPr>
            <p:spPr bwMode="auto">
              <a:xfrm>
                <a:off x="179512" y="4838026"/>
                <a:ext cx="1128167" cy="92868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𝐼𝑏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4B52785-5E1D-4725-910B-41F2BA112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38026"/>
                <a:ext cx="1128167" cy="928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BD7E924-11FB-481D-B66B-49EA6C2D3BC1}"/>
                  </a:ext>
                </a:extLst>
              </p:cNvPr>
              <p:cNvSpPr txBox="1"/>
              <p:nvPr/>
            </p:nvSpPr>
            <p:spPr bwMode="auto">
              <a:xfrm>
                <a:off x="4538338" y="2412040"/>
                <a:ext cx="4686247" cy="4320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7,10+3,55=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10,65 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endParaRPr lang="es-E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BD7E924-11FB-481D-B66B-49EA6C2D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8338" y="2412040"/>
                <a:ext cx="4686247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BCAC6BEF-0F3B-4B16-AB8D-B08C60FD8C3F}"/>
                  </a:ext>
                </a:extLst>
              </p:cNvPr>
              <p:cNvSpPr txBox="1"/>
              <p:nvPr/>
            </p:nvSpPr>
            <p:spPr bwMode="auto">
              <a:xfrm>
                <a:off x="4526505" y="2976267"/>
                <a:ext cx="4726015" cy="69178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s-E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𝒃𝒄</m:t>
                                </m:r>
                              </m:sub>
                            </m:sSub>
                            <m:r>
                              <a:rPr lang="es-E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s-A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3,55</m:t>
                    </m:r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A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3,55</m:t>
                        </m:r>
                      </m:e>
                    </m:d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s-E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  <a: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kV</a:t>
                </a:r>
                <a:endParaRPr lang="es-ES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BCAC6BEF-0F3B-4B16-AB8D-B08C60FD8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6505" y="2976267"/>
                <a:ext cx="4726015" cy="691784"/>
              </a:xfrm>
              <a:prstGeom prst="rect">
                <a:avLst/>
              </a:prstGeom>
              <a:blipFill>
                <a:blip r:embed="rId5"/>
                <a:stretch>
                  <a:fillRect t="-526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45201CF3-1A45-480D-B77E-5A8ADBBA4CEC}"/>
                  </a:ext>
                </a:extLst>
              </p:cNvPr>
              <p:cNvSpPr txBox="1"/>
              <p:nvPr/>
            </p:nvSpPr>
            <p:spPr bwMode="auto">
              <a:xfrm>
                <a:off x="4526505" y="3554693"/>
                <a:ext cx="4536104" cy="6663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𝒄𝒂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3,55−7,10=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−10,65</m:t>
                    </m:r>
                    <m:r>
                      <a:rPr lang="es-E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𝑘𝑉</m:t>
                    </m:r>
                  </m:oMath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45201CF3-1A45-480D-B77E-5A8ADBBA4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6505" y="3554693"/>
                <a:ext cx="4536104" cy="666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>
            <a:extLst>
              <a:ext uri="{FF2B5EF4-FFF2-40B4-BE49-F238E27FC236}">
                <a16:creationId xmlns:a16="http://schemas.microsoft.com/office/drawing/2014/main" id="{08393BE8-391D-4253-959E-FDF4A8C5E8B7}"/>
              </a:ext>
            </a:extLst>
          </p:cNvPr>
          <p:cNvGrpSpPr/>
          <p:nvPr/>
        </p:nvGrpSpPr>
        <p:grpSpPr>
          <a:xfrm>
            <a:off x="4365877" y="5400481"/>
            <a:ext cx="4296343" cy="570515"/>
            <a:chOff x="3170449" y="6151187"/>
            <a:chExt cx="4296343" cy="570515"/>
          </a:xfrm>
        </p:grpSpPr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D4D837FE-0307-48C0-A0EF-B60ECD7FAC78}"/>
                </a:ext>
              </a:extLst>
            </p:cNvPr>
            <p:cNvCxnSpPr>
              <a:cxnSpLocks/>
            </p:cNvCxnSpPr>
            <p:nvPr/>
          </p:nvCxnSpPr>
          <p:spPr>
            <a:xfrm>
              <a:off x="5350140" y="6381328"/>
              <a:ext cx="1669404" cy="68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D9EF2132-981C-4990-AA4B-8621F4004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2500" y="6381328"/>
              <a:ext cx="174764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6">
                  <a:extLst>
                    <a:ext uri="{FF2B5EF4-FFF2-40B4-BE49-F238E27FC236}">
                      <a16:creationId xmlns:a16="http://schemas.microsoft.com/office/drawing/2014/main" id="{6BA9BC31-7CBF-46F4-A55C-121E26EB5731}"/>
                    </a:ext>
                  </a:extLst>
                </p:cNvPr>
                <p:cNvSpPr txBox="1"/>
                <p:nvPr/>
              </p:nvSpPr>
              <p:spPr bwMode="auto">
                <a:xfrm>
                  <a:off x="3170449" y="6151187"/>
                  <a:ext cx="504056" cy="57051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rgbClr val="000000"/>
                    </a:solidFill>
                  </a:endParaRPr>
                </a:p>
                <a:p>
                  <a:endParaRPr lang="es-ES" dirty="0"/>
                </a:p>
              </p:txBody>
            </p:sp>
          </mc:Choice>
          <mc:Fallback xmlns="">
            <p:sp>
              <p:nvSpPr>
                <p:cNvPr id="19" name="Object 6">
                  <a:extLst>
                    <a:ext uri="{FF2B5EF4-FFF2-40B4-BE49-F238E27FC236}">
                      <a16:creationId xmlns:a16="http://schemas.microsoft.com/office/drawing/2014/main" id="{6BA9BC31-7CBF-46F4-A55C-121E26EB5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0449" y="6151187"/>
                  <a:ext cx="504056" cy="570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6">
                  <a:extLst>
                    <a:ext uri="{FF2B5EF4-FFF2-40B4-BE49-F238E27FC236}">
                      <a16:creationId xmlns:a16="http://schemas.microsoft.com/office/drawing/2014/main" id="{D7D052A8-83C2-4468-B277-489C959973FA}"/>
                    </a:ext>
                  </a:extLst>
                </p:cNvPr>
                <p:cNvSpPr txBox="1"/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0" name="Object 6">
                  <a:extLst>
                    <a:ext uri="{FF2B5EF4-FFF2-40B4-BE49-F238E27FC236}">
                      <a16:creationId xmlns:a16="http://schemas.microsoft.com/office/drawing/2014/main" id="{D7D052A8-83C2-4468-B277-489C9599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blipFill>
                  <a:blip r:embed="rId8"/>
                  <a:stretch>
                    <a:fillRect r="-9859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96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64" y="908720"/>
            <a:ext cx="4633552" cy="3744416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solidFill>
                  <a:srgbClr val="C00000"/>
                </a:solidFill>
              </a:rPr>
              <a:t>COMPONENTES SIMETRICOS</a:t>
            </a:r>
            <a:br>
              <a:rPr lang="es-AR" b="1" dirty="0"/>
            </a:br>
            <a:r>
              <a:rPr lang="es-AR" sz="2400" dirty="0"/>
              <a:t> </a:t>
            </a:r>
            <a:r>
              <a:rPr lang="es-AR" sz="1800" dirty="0"/>
              <a:t>FALLO DOBLE LINEA A TIERRA DE UN GENERADOR EN VACÍO </a:t>
            </a:r>
            <a:br>
              <a:rPr lang="es-AR" sz="1800" dirty="0"/>
            </a:br>
            <a:r>
              <a:rPr lang="es-AR" sz="1800" dirty="0"/>
              <a:t>(Con su neutro a tierra) </a:t>
            </a:r>
            <a:endParaRPr lang="es-AR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20281230-3B1F-4BBF-99A9-DC19090C0EF1}"/>
                  </a:ext>
                </a:extLst>
              </p:cNvPr>
              <p:cNvSpPr txBox="1"/>
              <p:nvPr/>
            </p:nvSpPr>
            <p:spPr bwMode="auto">
              <a:xfrm>
                <a:off x="4860032" y="1375855"/>
                <a:ext cx="2736304" cy="9220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&amp;1   1   1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</m:t>
                              </m:r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20281230-3B1F-4BBF-99A9-DC19090C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375855"/>
                <a:ext cx="2736304" cy="922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1825CE0F-9FBA-4BA3-B4D7-4F89EAA4536E}"/>
                  </a:ext>
                </a:extLst>
              </p:cNvPr>
              <p:cNvSpPr txBox="1"/>
              <p:nvPr/>
            </p:nvSpPr>
            <p:spPr bwMode="auto">
              <a:xfrm>
                <a:off x="395536" y="4149080"/>
                <a:ext cx="1512168" cy="75237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1825CE0F-9FBA-4BA3-B4D7-4F89EAA4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149080"/>
                <a:ext cx="1512168" cy="75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97510772-9A8B-4FE5-9C84-A80200F22053}"/>
                  </a:ext>
                </a:extLst>
              </p:cNvPr>
              <p:cNvSpPr txBox="1"/>
              <p:nvPr/>
            </p:nvSpPr>
            <p:spPr bwMode="auto">
              <a:xfrm>
                <a:off x="5348213" y="2476303"/>
                <a:ext cx="1759942" cy="44864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97510772-9A8B-4FE5-9C84-A80200F22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213" y="2476303"/>
                <a:ext cx="1759942" cy="448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E47BF47A-DA99-4BDA-B02B-419CADB0DDC6}"/>
                  </a:ext>
                </a:extLst>
              </p:cNvPr>
              <p:cNvSpPr txBox="1"/>
              <p:nvPr/>
            </p:nvSpPr>
            <p:spPr bwMode="auto">
              <a:xfrm>
                <a:off x="6571107" y="3023642"/>
                <a:ext cx="2278665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E47BF47A-DA99-4BDA-B02B-419CADB0D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1107" y="3023642"/>
                <a:ext cx="2278665" cy="390525"/>
              </a:xfrm>
              <a:prstGeom prst="rect">
                <a:avLst/>
              </a:prstGeom>
              <a:blipFill>
                <a:blip r:embed="rId6"/>
                <a:stretch>
                  <a:fillRect t="-7813" b="-1875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088085C9-207A-4790-9BEC-09EE04C78D48}"/>
                  </a:ext>
                </a:extLst>
              </p:cNvPr>
              <p:cNvSpPr txBox="1"/>
              <p:nvPr/>
            </p:nvSpPr>
            <p:spPr bwMode="auto">
              <a:xfrm>
                <a:off x="872536" y="5079581"/>
                <a:ext cx="1928812" cy="105986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088085C9-207A-4790-9BEC-09EE04C78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536" y="5079581"/>
                <a:ext cx="1928812" cy="10598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9CC66E4A-5C08-4143-BD4F-8BA03503DCCE}"/>
                  </a:ext>
                </a:extLst>
              </p:cNvPr>
              <p:cNvSpPr txBox="1"/>
              <p:nvPr/>
            </p:nvSpPr>
            <p:spPr bwMode="auto">
              <a:xfrm>
                <a:off x="4111645" y="5050009"/>
                <a:ext cx="2908627" cy="105986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9CC66E4A-5C08-4143-BD4F-8BA03503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645" y="5050009"/>
                <a:ext cx="2908627" cy="10598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452853D-2C9B-440C-8961-460D23DC3744}"/>
                  </a:ext>
                </a:extLst>
              </p:cNvPr>
              <p:cNvSpPr txBox="1"/>
              <p:nvPr/>
            </p:nvSpPr>
            <p:spPr bwMode="auto">
              <a:xfrm>
                <a:off x="6732240" y="5079581"/>
                <a:ext cx="2908627" cy="105986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:r>
                  <a:rPr lang="es-ES" dirty="0">
                    <a:solidFill>
                      <a:srgbClr val="C00000"/>
                    </a:solidFill>
                  </a:rPr>
                  <a:t>Divido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Divido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por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Divido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por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452853D-2C9B-440C-8961-460D23DC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5079581"/>
                <a:ext cx="2908627" cy="1059867"/>
              </a:xfrm>
              <a:prstGeom prst="rect">
                <a:avLst/>
              </a:prstGeom>
              <a:blipFill>
                <a:blip r:embed="rId9"/>
                <a:stretch>
                  <a:fillRect l="-1674" t="-28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0625540C-CD87-4F50-99F8-3403277D8B2C}"/>
                  </a:ext>
                </a:extLst>
              </p:cNvPr>
              <p:cNvSpPr txBox="1"/>
              <p:nvPr/>
            </p:nvSpPr>
            <p:spPr bwMode="auto">
              <a:xfrm>
                <a:off x="4600613" y="3043513"/>
                <a:ext cx="1512168" cy="4486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𝐶𝑜𝑚𝑜</m:t>
                      </m:r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0625540C-CD87-4F50-99F8-3403277D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613" y="3043513"/>
                <a:ext cx="1512168" cy="448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0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6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64" y="908720"/>
            <a:ext cx="4633552" cy="3744416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solidFill>
                  <a:srgbClr val="C00000"/>
                </a:solidFill>
              </a:rPr>
              <a:t>COMPONENTES SIMETRICOS</a:t>
            </a:r>
            <a:br>
              <a:rPr lang="es-AR" b="1" dirty="0"/>
            </a:br>
            <a:r>
              <a:rPr lang="es-AR" sz="2400" dirty="0"/>
              <a:t> </a:t>
            </a:r>
            <a:r>
              <a:rPr lang="es-AR" sz="1800" dirty="0"/>
              <a:t>FALLO DOBLE LINEA A TIERRA DE UN GENERADOR EN VACÍO </a:t>
            </a:r>
            <a:br>
              <a:rPr lang="es-AR" sz="1800" dirty="0"/>
            </a:br>
            <a:r>
              <a:rPr lang="es-AR" sz="1800" dirty="0"/>
              <a:t>(Con su neutro a tierra) </a:t>
            </a:r>
            <a:endParaRPr lang="es-AR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1825CE0F-9FBA-4BA3-B4D7-4F89EAA4536E}"/>
                  </a:ext>
                </a:extLst>
              </p:cNvPr>
              <p:cNvSpPr txBox="1"/>
              <p:nvPr/>
            </p:nvSpPr>
            <p:spPr bwMode="auto">
              <a:xfrm>
                <a:off x="231260" y="1324622"/>
                <a:ext cx="1512168" cy="75237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1825CE0F-9FBA-4BA3-B4D7-4F89EAA4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260" y="1324622"/>
                <a:ext cx="1512168" cy="75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9CC66E4A-5C08-4143-BD4F-8BA03503DCCE}"/>
                  </a:ext>
                </a:extLst>
              </p:cNvPr>
              <p:cNvSpPr txBox="1"/>
              <p:nvPr/>
            </p:nvSpPr>
            <p:spPr bwMode="auto">
              <a:xfrm>
                <a:off x="4067944" y="1713401"/>
                <a:ext cx="2908627" cy="105986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9CC66E4A-5C08-4143-BD4F-8BA03503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1713401"/>
                <a:ext cx="2908627" cy="1059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452853D-2C9B-440C-8961-460D23DC3744}"/>
                  </a:ext>
                </a:extLst>
              </p:cNvPr>
              <p:cNvSpPr txBox="1"/>
              <p:nvPr/>
            </p:nvSpPr>
            <p:spPr bwMode="auto">
              <a:xfrm>
                <a:off x="7092281" y="1725489"/>
                <a:ext cx="1656184" cy="105986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:r>
                  <a:rPr lang="es-ES" dirty="0">
                    <a:solidFill>
                      <a:srgbClr val="C00000"/>
                    </a:solidFill>
                  </a:rPr>
                  <a:t>Divido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Divido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por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Divido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por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C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452853D-2C9B-440C-8961-460D23DC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281" y="1725489"/>
                <a:ext cx="1656184" cy="1059867"/>
              </a:xfrm>
              <a:prstGeom prst="rect">
                <a:avLst/>
              </a:prstGeom>
              <a:blipFill>
                <a:blip r:embed="rId5"/>
                <a:stretch>
                  <a:fillRect l="-2941" t="-28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F47B481A-CC55-4E6A-B808-785E35389963}"/>
                  </a:ext>
                </a:extLst>
              </p:cNvPr>
              <p:cNvSpPr txBox="1"/>
              <p:nvPr/>
            </p:nvSpPr>
            <p:spPr bwMode="auto">
              <a:xfrm>
                <a:off x="5011746" y="3046314"/>
                <a:ext cx="2440574" cy="1606822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F47B481A-CC55-4E6A-B808-785E3538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1746" y="3046314"/>
                <a:ext cx="2440574" cy="1606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3AB12120-F6FE-4E02-88E1-14B5986D15AB}"/>
              </a:ext>
            </a:extLst>
          </p:cNvPr>
          <p:cNvSpPr txBox="1"/>
          <p:nvPr/>
        </p:nvSpPr>
        <p:spPr>
          <a:xfrm>
            <a:off x="7305523" y="3618427"/>
            <a:ext cx="1229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0" dirty="0">
                <a:solidFill>
                  <a:srgbClr val="C00000"/>
                </a:solidFill>
                <a:effectLst/>
                <a:latin typeface="TimesLTStd-Roman"/>
              </a:rPr>
              <a:t>sumando</a:t>
            </a:r>
            <a:endParaRPr lang="es-ES" sz="1600" b="1" i="0" dirty="0">
              <a:solidFill>
                <a:srgbClr val="C00000"/>
              </a:solidFill>
              <a:effectLst/>
              <a:latin typeface="MathematicalPiLTStd-1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32A80281-FA28-428C-B378-AC5DC6FB698D}"/>
                  </a:ext>
                </a:extLst>
              </p:cNvPr>
              <p:cNvSpPr txBox="1"/>
              <p:nvPr/>
            </p:nvSpPr>
            <p:spPr bwMode="auto">
              <a:xfrm>
                <a:off x="891386" y="4926182"/>
                <a:ext cx="6353116" cy="73506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s-E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s-ES" dirty="0">
                          <a:solidFill>
                            <a:srgbClr val="0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s-ES" dirty="0"/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32A80281-FA28-428C-B378-AC5DC6FB6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386" y="4926182"/>
                <a:ext cx="6353116" cy="735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F3F326BA-1A40-4E5C-A0D1-7E38074C6CAE}"/>
                  </a:ext>
                </a:extLst>
              </p:cNvPr>
              <p:cNvSpPr txBox="1"/>
              <p:nvPr/>
            </p:nvSpPr>
            <p:spPr bwMode="auto">
              <a:xfrm>
                <a:off x="5652120" y="4729280"/>
                <a:ext cx="790696" cy="393804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F3F326BA-1A40-4E5C-A0D1-7E38074C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4729280"/>
                <a:ext cx="790696" cy="39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11F6C2F1-B827-4E6E-BCE5-C48631338EF9}"/>
                  </a:ext>
                </a:extLst>
              </p:cNvPr>
              <p:cNvSpPr txBox="1"/>
              <p:nvPr/>
            </p:nvSpPr>
            <p:spPr bwMode="auto">
              <a:xfrm>
                <a:off x="395536" y="5858150"/>
                <a:ext cx="3187545" cy="73506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s-ES" dirty="0"/>
                            <m:t> 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11F6C2F1-B827-4E6E-BCE5-C48631338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858150"/>
                <a:ext cx="3187545" cy="735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30A7CDE3-0D95-4D3A-8008-2E7D2DFE5A1E}"/>
                  </a:ext>
                </a:extLst>
              </p:cNvPr>
              <p:cNvSpPr txBox="1"/>
              <p:nvPr/>
            </p:nvSpPr>
            <p:spPr bwMode="auto">
              <a:xfrm>
                <a:off x="4256880" y="5858149"/>
                <a:ext cx="4127080" cy="883217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s-ES" dirty="0"/>
                            <m:t> 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30A7CDE3-0D95-4D3A-8008-2E7D2DFE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6880" y="5858149"/>
                <a:ext cx="4127080" cy="8832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638AC8-19AB-4220-AC2D-BC27E8D7A457}"/>
              </a:ext>
            </a:extLst>
          </p:cNvPr>
          <p:cNvCxnSpPr/>
          <p:nvPr/>
        </p:nvCxnSpPr>
        <p:spPr>
          <a:xfrm flipV="1">
            <a:off x="5436096" y="5123084"/>
            <a:ext cx="1296144" cy="32214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64" y="908720"/>
            <a:ext cx="4633552" cy="3744416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s-AR" sz="3600" b="1" dirty="0">
                <a:solidFill>
                  <a:srgbClr val="C00000"/>
                </a:solidFill>
              </a:rPr>
              <a:t>COMPONENTES SIMETRICOS</a:t>
            </a:r>
            <a:br>
              <a:rPr lang="es-AR" b="1" dirty="0"/>
            </a:br>
            <a:r>
              <a:rPr lang="es-AR" sz="2400" dirty="0"/>
              <a:t> </a:t>
            </a:r>
            <a:r>
              <a:rPr lang="es-AR" sz="1800" dirty="0"/>
              <a:t>FALLO DOBLE LINEA A TIERRA DE UN GENERADOR EN VACÍO </a:t>
            </a:r>
            <a:br>
              <a:rPr lang="es-AR" sz="1800" dirty="0"/>
            </a:br>
            <a:r>
              <a:rPr lang="es-AR" sz="1800" dirty="0"/>
              <a:t>(Con su neutro a tierra) </a:t>
            </a:r>
            <a:endParaRPr lang="es-AR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1825CE0F-9FBA-4BA3-B4D7-4F89EAA4536E}"/>
                  </a:ext>
                </a:extLst>
              </p:cNvPr>
              <p:cNvSpPr txBox="1"/>
              <p:nvPr/>
            </p:nvSpPr>
            <p:spPr bwMode="auto">
              <a:xfrm>
                <a:off x="231260" y="1324622"/>
                <a:ext cx="1512168" cy="75237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1825CE0F-9FBA-4BA3-B4D7-4F89EAA4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260" y="1324622"/>
                <a:ext cx="1512168" cy="75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30A7CDE3-0D95-4D3A-8008-2E7D2DFE5A1E}"/>
                  </a:ext>
                </a:extLst>
              </p:cNvPr>
              <p:cNvSpPr txBox="1"/>
              <p:nvPr/>
            </p:nvSpPr>
            <p:spPr bwMode="auto">
              <a:xfrm>
                <a:off x="4857914" y="1476161"/>
                <a:ext cx="4127080" cy="883217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s-ES" dirty="0"/>
                            <m:t> 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30A7CDE3-0D95-4D3A-8008-2E7D2DFE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914" y="1476161"/>
                <a:ext cx="4127080" cy="883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E33551F9-277A-453B-B3A9-6A0AF40D9219}"/>
                  </a:ext>
                </a:extLst>
              </p:cNvPr>
              <p:cNvSpPr txBox="1"/>
              <p:nvPr/>
            </p:nvSpPr>
            <p:spPr bwMode="auto">
              <a:xfrm>
                <a:off x="5193737" y="2380695"/>
                <a:ext cx="3190223" cy="88321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E33551F9-277A-453B-B3A9-6A0AF40D9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3737" y="2380695"/>
                <a:ext cx="3190223" cy="883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870E0209-1A5F-448E-A230-0864CFB08D41}"/>
                  </a:ext>
                </a:extLst>
              </p:cNvPr>
              <p:cNvSpPr txBox="1"/>
              <p:nvPr/>
            </p:nvSpPr>
            <p:spPr bwMode="auto">
              <a:xfrm>
                <a:off x="5193737" y="3305204"/>
                <a:ext cx="3190223" cy="883217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E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870E0209-1A5F-448E-A230-0864CFB08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3737" y="3305204"/>
                <a:ext cx="3190223" cy="883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BF8661C4-693F-4D0C-9311-729C8084418D}"/>
                  </a:ext>
                </a:extLst>
              </p:cNvPr>
              <p:cNvSpPr txBox="1"/>
              <p:nvPr/>
            </p:nvSpPr>
            <p:spPr bwMode="auto">
              <a:xfrm>
                <a:off x="5463512" y="4797152"/>
                <a:ext cx="2650671" cy="136815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BF8661C4-693F-4D0C-9311-729C8084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3512" y="4797152"/>
                <a:ext cx="2650671" cy="1368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A30C51B-C7CD-40CD-98AF-035D0DC035AB}"/>
              </a:ext>
            </a:extLst>
          </p:cNvPr>
          <p:cNvCxnSpPr>
            <a:cxnSpLocks/>
          </p:cNvCxnSpPr>
          <p:nvPr/>
        </p:nvCxnSpPr>
        <p:spPr>
          <a:xfrm flipV="1">
            <a:off x="7308304" y="3907573"/>
            <a:ext cx="880984" cy="16949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C6976F2-E200-4B7D-9686-7DC94112F74F}"/>
              </a:ext>
            </a:extLst>
          </p:cNvPr>
          <p:cNvCxnSpPr>
            <a:cxnSpLocks/>
          </p:cNvCxnSpPr>
          <p:nvPr/>
        </p:nvCxnSpPr>
        <p:spPr>
          <a:xfrm flipV="1">
            <a:off x="7233199" y="3696782"/>
            <a:ext cx="880984" cy="16949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9272813-CFBA-4EBC-A815-BD28635614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12776"/>
            <a:ext cx="4269235" cy="3450008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2909191E-FBCB-4C2B-9103-51FE5201DC81}"/>
                  </a:ext>
                </a:extLst>
              </p:cNvPr>
              <p:cNvSpPr txBox="1"/>
              <p:nvPr/>
            </p:nvSpPr>
            <p:spPr bwMode="auto">
              <a:xfrm>
                <a:off x="3131840" y="2141944"/>
                <a:ext cx="1772784" cy="72008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2909191E-FBCB-4C2B-9103-51FE5201D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2141944"/>
                <a:ext cx="1772784" cy="720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C507ED9B-23B4-4831-A44B-CB08DDF59FA4}"/>
                  </a:ext>
                </a:extLst>
              </p:cNvPr>
              <p:cNvSpPr txBox="1"/>
              <p:nvPr/>
            </p:nvSpPr>
            <p:spPr bwMode="auto">
              <a:xfrm>
                <a:off x="5338465" y="1939935"/>
                <a:ext cx="2736304" cy="9220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&amp;1   1   1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&amp;1  </m:t>
                              </m:r>
                              <m:sSup>
                                <m:sSupPr>
                                  <m:ctrlP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C507ED9B-23B4-4831-A44B-CB08DDF5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8465" y="1939935"/>
                <a:ext cx="2736304" cy="922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1D499880-3606-4A45-BFA7-089CE04E660C}"/>
                  </a:ext>
                </a:extLst>
              </p:cNvPr>
              <p:cNvSpPr txBox="1"/>
              <p:nvPr/>
            </p:nvSpPr>
            <p:spPr bwMode="auto">
              <a:xfrm>
                <a:off x="5436096" y="3042159"/>
                <a:ext cx="2638673" cy="44864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𝑉𝑎</m:t>
                    </m:r>
                  </m:oMath>
                </a14:m>
                <a:endParaRPr lang="es-E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1D499880-3606-4A45-BFA7-089CE04E6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042159"/>
                <a:ext cx="2638673" cy="448641"/>
              </a:xfrm>
              <a:prstGeom prst="rect">
                <a:avLst/>
              </a:prstGeom>
              <a:blipFill>
                <a:blip r:embed="rId5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1DD32C05-75FC-4317-8754-928D6295A189}"/>
                  </a:ext>
                </a:extLst>
              </p:cNvPr>
              <p:cNvSpPr txBox="1"/>
              <p:nvPr/>
            </p:nvSpPr>
            <p:spPr bwMode="auto">
              <a:xfrm>
                <a:off x="5220071" y="3684707"/>
                <a:ext cx="3312369" cy="72008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5,77</m:t>
                          </m:r>
                        </m:num>
                        <m:den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0,25+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0,154</m:t>
                          </m:r>
                        </m:den>
                      </m:f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14,28 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1DD32C05-75FC-4317-8754-928D6295A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1" y="3684707"/>
                <a:ext cx="3312369" cy="72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0451CA47-FA72-4E60-8F3F-BBB8CE7A43BE}"/>
                  </a:ext>
                </a:extLst>
              </p:cNvPr>
              <p:cNvSpPr txBox="1"/>
              <p:nvPr/>
            </p:nvSpPr>
            <p:spPr bwMode="auto">
              <a:xfrm>
                <a:off x="4499991" y="5256899"/>
                <a:ext cx="2638673" cy="44864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𝑉𝑎</m:t>
                    </m:r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s-E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𝑉𝑎</m:t>
                    </m:r>
                  </m:oMath>
                </a14:m>
                <a:r>
                  <a:rPr lang="es-ES" sz="16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=6,6 kV</a:t>
                </a:r>
                <a:endParaRPr lang="es-ES" sz="1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0451CA47-FA72-4E60-8F3F-BBB8CE7A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1" y="5256899"/>
                <a:ext cx="2638673" cy="448641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A702DEB9-D33E-4280-85B2-3DF505BAD197}"/>
                  </a:ext>
                </a:extLst>
              </p:cNvPr>
              <p:cNvSpPr txBox="1"/>
              <p:nvPr/>
            </p:nvSpPr>
            <p:spPr bwMode="auto">
              <a:xfrm>
                <a:off x="2915816" y="4753044"/>
                <a:ext cx="6120680" cy="43109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=5,77−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14,28</m:t>
                          </m:r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𝑥𝑗</m:t>
                          </m:r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0,25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=5,77−3,57=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2,2 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A702DEB9-D33E-4280-85B2-3DF505BA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4753044"/>
                <a:ext cx="6120680" cy="431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92BC86EB-2B35-4552-A2C6-C91C686E16C9}"/>
                  </a:ext>
                </a:extLst>
              </p:cNvPr>
              <p:cNvSpPr txBox="1"/>
              <p:nvPr/>
            </p:nvSpPr>
            <p:spPr bwMode="auto">
              <a:xfrm>
                <a:off x="5819328" y="5865526"/>
                <a:ext cx="1512168" cy="8524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16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s-ES" sz="16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A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92BC86EB-2B35-4552-A2C6-C91C686E1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328" y="5865526"/>
                <a:ext cx="1512168" cy="852402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2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0AAC7DA-8F0B-4203-9DE0-A00A2570F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12776"/>
            <a:ext cx="4269235" cy="3450008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02BFBEF1-0F1F-45C6-A48E-D9AFFA882D95}"/>
                  </a:ext>
                </a:extLst>
              </p:cNvPr>
              <p:cNvSpPr txBox="1"/>
              <p:nvPr/>
            </p:nvSpPr>
            <p:spPr bwMode="auto">
              <a:xfrm>
                <a:off x="4139952" y="2095910"/>
                <a:ext cx="4752528" cy="1631216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s-ES" sz="16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s-ES" sz="16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ES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2,2</m:t>
                        </m:r>
                      </m:num>
                      <m:den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0,4</m:t>
                        </m:r>
                      </m:den>
                    </m:f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5,5 </m:t>
                    </m:r>
                    <m:r>
                      <a:rPr lang="es-E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num>
                        <m:den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E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8,8 </m:t>
                      </m:r>
                      <m:r>
                        <a:rPr lang="es-E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02BFBEF1-0F1F-45C6-A48E-D9AFFA882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2095910"/>
                <a:ext cx="4752528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BA3D6811-1050-4D75-A877-E0031F51AA28}"/>
                  </a:ext>
                </a:extLst>
              </p:cNvPr>
              <p:cNvSpPr txBox="1"/>
              <p:nvPr/>
            </p:nvSpPr>
            <p:spPr bwMode="auto">
              <a:xfrm>
                <a:off x="2051720" y="4667521"/>
                <a:ext cx="5796135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8,8+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5,5−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14,3=</m:t>
                      </m:r>
                      <m:r>
                        <a:rPr lang="es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𝑜𝑘</m:t>
                      </m:r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! 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BA3D6811-1050-4D75-A877-E0031F51A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667521"/>
                <a:ext cx="5796135" cy="390525"/>
              </a:xfrm>
              <a:prstGeom prst="rect">
                <a:avLst/>
              </a:prstGeom>
              <a:blipFill>
                <a:blip r:embed="rId4"/>
                <a:stretch>
                  <a:fillRect t="-3125" r="-421" b="-250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69328DBF-144C-4971-91DC-CE70EB19ADEB}"/>
                  </a:ext>
                </a:extLst>
              </p:cNvPr>
              <p:cNvSpPr txBox="1"/>
              <p:nvPr/>
            </p:nvSpPr>
            <p:spPr bwMode="auto">
              <a:xfrm>
                <a:off x="204993" y="5256222"/>
                <a:ext cx="8856984" cy="4758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14,28</m:t>
                    </m:r>
                    <m:d>
                      <m:dPr>
                        <m:ctrlP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−0,5−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0,866</m:t>
                        </m:r>
                      </m:e>
                    </m:d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5,5</m:t>
                    </m:r>
                    <m:d>
                      <m:dPr>
                        <m:ctrlP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−0,5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0,866</m:t>
                        </m:r>
                      </m:e>
                    </m:d>
                  </m:oMath>
                </a14:m>
                <a:r>
                  <a:rPr lang="es-E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s-AR" sz="1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8,8</m:t>
                    </m:r>
                  </m:oMath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A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−17,13+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13,19=21,62∠</m:t>
                      </m:r>
                      <m:r>
                        <m:rPr>
                          <m:nor/>
                        </m:rPr>
                        <a:rPr lang="es-ES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142,40º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</m:oMathPara>
                </a14:m>
                <a:endParaRPr lang="es-E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69328DBF-144C-4971-91DC-CE70EB19A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93" y="5256222"/>
                <a:ext cx="8856984" cy="475824"/>
              </a:xfrm>
              <a:prstGeom prst="rect">
                <a:avLst/>
              </a:prstGeom>
              <a:blipFill>
                <a:blip r:embed="rId5"/>
                <a:stretch>
                  <a:fillRect t="-6410" b="-3076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C8ECC98E-49DE-40B1-A10A-7A679ADE0C03}"/>
                  </a:ext>
                </a:extLst>
              </p:cNvPr>
              <p:cNvSpPr txBox="1"/>
              <p:nvPr/>
            </p:nvSpPr>
            <p:spPr bwMode="auto">
              <a:xfrm>
                <a:off x="204993" y="6125484"/>
                <a:ext cx="8856984" cy="4758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E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14,28</m:t>
                    </m:r>
                    <m:d>
                      <m:dPr>
                        <m:ctrlP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−0,5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A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0,866</m:t>
                        </m:r>
                      </m:e>
                    </m:d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A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E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5,5</m:t>
                    </m:r>
                    <m:d>
                      <m:dPr>
                        <m:ctrlP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−0,5−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E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0,866</m:t>
                        </m:r>
                      </m:e>
                    </m:d>
                  </m:oMath>
                </a14:m>
                <a:r>
                  <a:rPr lang="es-E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s-AR" sz="1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8,8</m:t>
                    </m:r>
                  </m:oMath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A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13,19+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17,13=21,62∠37,6</m:t>
                      </m:r>
                      <m:r>
                        <m:rPr>
                          <m:nor/>
                        </m:rPr>
                        <a:rPr lang="es-ES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º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</m:oMathPara>
                </a14:m>
                <a:endParaRPr lang="es-E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C8ECC98E-49DE-40B1-A10A-7A679ADE0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93" y="6125484"/>
                <a:ext cx="8856984" cy="475824"/>
              </a:xfrm>
              <a:prstGeom prst="rect">
                <a:avLst/>
              </a:prstGeom>
              <a:blipFill>
                <a:blip r:embed="rId6"/>
                <a:stretch>
                  <a:fillRect t="-6410" b="-294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4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0AAC7DA-8F0B-4203-9DE0-A00A2570F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12776"/>
            <a:ext cx="4269235" cy="3450008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8960779A-7E23-4E59-9C15-2EF69585BE5F}"/>
                  </a:ext>
                </a:extLst>
              </p:cNvPr>
              <p:cNvSpPr txBox="1"/>
              <p:nvPr/>
            </p:nvSpPr>
            <p:spPr bwMode="auto">
              <a:xfrm>
                <a:off x="4591733" y="1937396"/>
                <a:ext cx="3528392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(j8,8)=</a:t>
                </a:r>
                <a: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j26,4 </a:t>
                </a:r>
                <a:r>
                  <a:rPr lang="es-ES" i="1" dirty="0" err="1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kA</a:t>
                </a:r>
                <a:endParaRPr lang="es-E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8960779A-7E23-4E59-9C15-2EF69585B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1733" y="1937396"/>
                <a:ext cx="3528392" cy="390525"/>
              </a:xfrm>
              <a:prstGeom prst="rect">
                <a:avLst/>
              </a:prstGeom>
              <a:blipFill>
                <a:blip r:embed="rId3"/>
                <a:stretch>
                  <a:fillRect t="-10938" b="-17188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3D39D37-9AC2-4F37-8A7B-51B69794FC9A}"/>
                  </a:ext>
                </a:extLst>
              </p:cNvPr>
              <p:cNvSpPr txBox="1"/>
              <p:nvPr/>
            </p:nvSpPr>
            <p:spPr bwMode="auto">
              <a:xfrm>
                <a:off x="3839887" y="2436778"/>
                <a:ext cx="4824536" cy="82670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A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−17,13+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E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13,19</m:t>
                      </m:r>
                    </m:oMath>
                  </m:oMathPara>
                </a14:m>
                <a:endParaRPr lang="es-E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A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17,13+</m:t>
                      </m:r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E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13,19</m:t>
                      </m:r>
                    </m:oMath>
                  </m:oMathPara>
                </a14:m>
                <a:endParaRPr lang="es-E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A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16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j26,4 </a:t>
                </a:r>
                <a:r>
                  <a:rPr lang="es-ES" sz="1600" i="1" dirty="0" err="1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kA</a:t>
                </a:r>
                <a:r>
                  <a:rPr lang="es-ES" sz="16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ok!</a:t>
                </a:r>
                <a:endParaRPr lang="es-E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3D39D37-9AC2-4F37-8A7B-51B69794F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9887" y="2436778"/>
                <a:ext cx="4824536" cy="826703"/>
              </a:xfrm>
              <a:prstGeom prst="rect">
                <a:avLst/>
              </a:prstGeom>
              <a:blipFill>
                <a:blip r:embed="rId4"/>
                <a:stretch>
                  <a:fillRect b="-81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AAE93522-A3D9-4A6B-B890-BC9249A03632}"/>
              </a:ext>
            </a:extLst>
          </p:cNvPr>
          <p:cNvGrpSpPr/>
          <p:nvPr/>
        </p:nvGrpSpPr>
        <p:grpSpPr>
          <a:xfrm>
            <a:off x="4067944" y="4725144"/>
            <a:ext cx="2448272" cy="1238724"/>
            <a:chOff x="4067944" y="5149410"/>
            <a:chExt cx="2448272" cy="1238724"/>
          </a:xfrm>
        </p:grpSpPr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E53A2717-1826-4FE5-9396-236A1DF97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4088" y="5445224"/>
              <a:ext cx="1152128" cy="94291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A358CB04-F4E2-46DA-88B4-76B21B02C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7944" y="5445224"/>
              <a:ext cx="1296144" cy="94291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6">
                  <a:extLst>
                    <a:ext uri="{FF2B5EF4-FFF2-40B4-BE49-F238E27FC236}">
                      <a16:creationId xmlns:a16="http://schemas.microsoft.com/office/drawing/2014/main" id="{4E046678-7470-46A3-81D7-DDECDA17DE8D}"/>
                    </a:ext>
                  </a:extLst>
                </p:cNvPr>
                <p:cNvSpPr txBox="1"/>
                <p:nvPr/>
              </p:nvSpPr>
              <p:spPr bwMode="auto">
                <a:xfrm>
                  <a:off x="4116274" y="5149410"/>
                  <a:ext cx="432049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4" name="Object 6">
                  <a:extLst>
                    <a:ext uri="{FF2B5EF4-FFF2-40B4-BE49-F238E27FC236}">
                      <a16:creationId xmlns:a16="http://schemas.microsoft.com/office/drawing/2014/main" id="{4E046678-7470-46A3-81D7-DDECDA17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6274" y="5149410"/>
                  <a:ext cx="432049" cy="4602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6">
                  <a:extLst>
                    <a:ext uri="{FF2B5EF4-FFF2-40B4-BE49-F238E27FC236}">
                      <a16:creationId xmlns:a16="http://schemas.microsoft.com/office/drawing/2014/main" id="{A1A4D951-CA0A-4100-A32A-4D8CA35BC16D}"/>
                    </a:ext>
                  </a:extLst>
                </p:cNvPr>
                <p:cNvSpPr txBox="1"/>
                <p:nvPr/>
              </p:nvSpPr>
              <p:spPr bwMode="auto">
                <a:xfrm>
                  <a:off x="5855626" y="5296505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5" name="Object 6">
                  <a:extLst>
                    <a:ext uri="{FF2B5EF4-FFF2-40B4-BE49-F238E27FC236}">
                      <a16:creationId xmlns:a16="http://schemas.microsoft.com/office/drawing/2014/main" id="{A1A4D951-CA0A-4100-A32A-4D8CA35BC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55626" y="5296505"/>
                  <a:ext cx="432048" cy="4602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AED495B2-24BC-4F9E-9640-673BFFBAF337}"/>
                  </a:ext>
                </a:extLst>
              </p:cNvPr>
              <p:cNvSpPr txBox="1"/>
              <p:nvPr/>
            </p:nvSpPr>
            <p:spPr bwMode="auto">
              <a:xfrm>
                <a:off x="6252155" y="6181968"/>
                <a:ext cx="2952328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𝐼𝑏</m:t>
                          </m:r>
                        </m:e>
                      </m:d>
                      <m:r>
                        <a:rPr lang="es-E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𝐼𝑐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1,62 </m:t>
                      </m:r>
                      <m:r>
                        <a:rPr lang="es-E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s-E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AED495B2-24BC-4F9E-9640-673BFFBA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155" y="6181968"/>
                <a:ext cx="2952328" cy="41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4F7C8C1D-58B6-4B7E-9EFD-B5588A88BD78}"/>
                  </a:ext>
                </a:extLst>
              </p:cNvPr>
              <p:cNvSpPr txBox="1"/>
              <p:nvPr/>
            </p:nvSpPr>
            <p:spPr bwMode="auto">
              <a:xfrm>
                <a:off x="6876256" y="5551537"/>
                <a:ext cx="1080120" cy="4123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E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4F7C8C1D-58B6-4B7E-9EFD-B5588A88B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5551537"/>
                <a:ext cx="1080120" cy="412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7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0AAC7DA-8F0B-4203-9DE0-A00A2570F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" y="1412776"/>
            <a:ext cx="4269235" cy="3450008"/>
          </a:xfrm>
          <a:prstGeom prst="rect">
            <a:avLst/>
          </a:prstGeom>
          <a:scene3d>
            <a:camera prst="orthographicFront">
              <a:rot lat="0" lon="21599991" rev="90000"/>
            </a:camera>
            <a:lightRig rig="threePt" dir="t"/>
          </a:scene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BB43E-8B0A-40EF-A714-3A054CD50BCB}"/>
              </a:ext>
            </a:extLst>
          </p:cNvPr>
          <p:cNvSpPr txBox="1"/>
          <p:nvPr/>
        </p:nvSpPr>
        <p:spPr>
          <a:xfrm>
            <a:off x="363810" y="32963"/>
            <a:ext cx="87129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Ejemplo: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Generador 800 </a:t>
            </a:r>
            <a:r>
              <a:rPr lang="es-ES" sz="2000" b="0" i="0" dirty="0" err="1">
                <a:solidFill>
                  <a:srgbClr val="000000"/>
                </a:solidFill>
                <a:effectLst/>
                <a:latin typeface="TimesLTStd-Roman"/>
              </a:rPr>
              <a:t>kVA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 – 10 kV con neutro a tierra a través de impedancia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Zn=j0,05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dirty="0">
                <a:solidFill>
                  <a:srgbClr val="000000"/>
                </a:solidFill>
                <a:latin typeface="TimesLTStd-Roman"/>
              </a:rPr>
              <a:t>. 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positiva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1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=0,25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negativa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2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=0,4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  <a:p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Impedancia de secuencia </a:t>
            </a:r>
            <a:r>
              <a:rPr lang="es-ES" sz="2000" b="0" i="0" dirty="0">
                <a:solidFill>
                  <a:srgbClr val="C00000"/>
                </a:solidFill>
                <a:effectLst/>
                <a:latin typeface="TimesLTStd-Roman"/>
              </a:rPr>
              <a:t>cero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TimesLTStd-Roman"/>
              </a:rPr>
              <a:t>:            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Zg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TimesLTStd-Roman"/>
              </a:rPr>
              <a:t>0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TimesLTStd-Roman"/>
              </a:rPr>
              <a:t>=0,1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MathematicalPiLTStd-1"/>
              </a:rPr>
              <a:t>Ω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athematicalPiLTStd-1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6CFD19F7-5545-44E6-AD39-FF84852B3FE5}"/>
                  </a:ext>
                </a:extLst>
              </p:cNvPr>
              <p:cNvSpPr txBox="1"/>
              <p:nvPr/>
            </p:nvSpPr>
            <p:spPr bwMode="auto">
              <a:xfrm>
                <a:off x="5257569" y="2340265"/>
                <a:ext cx="3096344" cy="4320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6,6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endParaRPr lang="es-E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6CFD19F7-5545-44E6-AD39-FF84852B3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569" y="2340265"/>
                <a:ext cx="3096344" cy="432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1D61335-3D78-4BDA-BC93-E31F54D52F1C}"/>
                  </a:ext>
                </a:extLst>
              </p:cNvPr>
              <p:cNvSpPr txBox="1"/>
              <p:nvPr/>
            </p:nvSpPr>
            <p:spPr bwMode="auto">
              <a:xfrm>
                <a:off x="5245735" y="2904492"/>
                <a:ext cx="2388097" cy="4320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s-E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𝒃𝒄</m:t>
                                </m:r>
                              </m:sub>
                            </m:sSub>
                            <m:r>
                              <a:rPr lang="es-E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s-A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  <a:r>
                  <a:rPr lang="es-ES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kV</a:t>
                </a:r>
                <a:endParaRPr lang="es-ES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81D61335-3D78-4BDA-BC93-E31F54D52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735" y="2904492"/>
                <a:ext cx="2388097" cy="432048"/>
              </a:xfrm>
              <a:prstGeom prst="rect">
                <a:avLst/>
              </a:prstGeom>
              <a:blipFill>
                <a:blip r:embed="rId4"/>
                <a:stretch>
                  <a:fillRect t="-8451" b="-563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CBF27A0F-98E3-4103-94AB-615BACC79CEB}"/>
                  </a:ext>
                </a:extLst>
              </p:cNvPr>
              <p:cNvSpPr txBox="1"/>
              <p:nvPr/>
            </p:nvSpPr>
            <p:spPr bwMode="auto">
              <a:xfrm>
                <a:off x="5245735" y="3482919"/>
                <a:ext cx="3252193" cy="45665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𝒄𝒂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A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A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6,6</m:t>
                    </m:r>
                    <m:r>
                      <a:rPr lang="es-A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CBF27A0F-98E3-4103-94AB-615BACC7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735" y="3482919"/>
                <a:ext cx="3252193" cy="456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>
            <a:extLst>
              <a:ext uri="{FF2B5EF4-FFF2-40B4-BE49-F238E27FC236}">
                <a16:creationId xmlns:a16="http://schemas.microsoft.com/office/drawing/2014/main" id="{F4306F43-6C74-463E-8ADF-6C919118E33F}"/>
              </a:ext>
            </a:extLst>
          </p:cNvPr>
          <p:cNvGrpSpPr/>
          <p:nvPr/>
        </p:nvGrpSpPr>
        <p:grpSpPr>
          <a:xfrm>
            <a:off x="4555494" y="4727918"/>
            <a:ext cx="4296343" cy="570515"/>
            <a:chOff x="3170449" y="6151187"/>
            <a:chExt cx="4296343" cy="570515"/>
          </a:xfrm>
        </p:grpSpPr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1DD5B79C-8922-478A-A0FF-9F3CBF2911E8}"/>
                </a:ext>
              </a:extLst>
            </p:cNvPr>
            <p:cNvCxnSpPr>
              <a:cxnSpLocks/>
            </p:cNvCxnSpPr>
            <p:nvPr/>
          </p:nvCxnSpPr>
          <p:spPr>
            <a:xfrm>
              <a:off x="5350140" y="6381328"/>
              <a:ext cx="1669404" cy="68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020D5B86-08C5-4CB3-8AA6-19C218EE3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2500" y="6381328"/>
              <a:ext cx="174764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6">
                  <a:extLst>
                    <a:ext uri="{FF2B5EF4-FFF2-40B4-BE49-F238E27FC236}">
                      <a16:creationId xmlns:a16="http://schemas.microsoft.com/office/drawing/2014/main" id="{CA07890A-9EC5-422E-82E7-DE7EDDD650A0}"/>
                    </a:ext>
                  </a:extLst>
                </p:cNvPr>
                <p:cNvSpPr txBox="1"/>
                <p:nvPr/>
              </p:nvSpPr>
              <p:spPr bwMode="auto">
                <a:xfrm>
                  <a:off x="3170449" y="6151187"/>
                  <a:ext cx="504056" cy="57051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rgbClr val="000000"/>
                    </a:solidFill>
                  </a:endParaRPr>
                </a:p>
                <a:p>
                  <a:endParaRPr lang="es-ES" dirty="0"/>
                </a:p>
              </p:txBody>
            </p:sp>
          </mc:Choice>
          <mc:Fallback xmlns="">
            <p:sp>
              <p:nvSpPr>
                <p:cNvPr id="19" name="Object 6">
                  <a:extLst>
                    <a:ext uri="{FF2B5EF4-FFF2-40B4-BE49-F238E27FC236}">
                      <a16:creationId xmlns:a16="http://schemas.microsoft.com/office/drawing/2014/main" id="{6BA9BC31-7CBF-46F4-A55C-121E26EB5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0449" y="6151187"/>
                  <a:ext cx="504056" cy="570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6">
                  <a:extLst>
                    <a:ext uri="{FF2B5EF4-FFF2-40B4-BE49-F238E27FC236}">
                      <a16:creationId xmlns:a16="http://schemas.microsoft.com/office/drawing/2014/main" id="{C1CA3015-DA34-4FF2-81A9-8D463ABB3190}"/>
                    </a:ext>
                  </a:extLst>
                </p:cNvPr>
                <p:cNvSpPr txBox="1"/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0" name="Object 6">
                  <a:extLst>
                    <a:ext uri="{FF2B5EF4-FFF2-40B4-BE49-F238E27FC236}">
                      <a16:creationId xmlns:a16="http://schemas.microsoft.com/office/drawing/2014/main" id="{D7D052A8-83C2-4468-B277-489C9599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34744" y="6151188"/>
                  <a:ext cx="432048" cy="460280"/>
                </a:xfrm>
                <a:prstGeom prst="rect">
                  <a:avLst/>
                </a:prstGeom>
                <a:blipFill>
                  <a:blip r:embed="rId8"/>
                  <a:stretch>
                    <a:fillRect r="-9859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9B80D1E4-9280-46D9-A02B-04D59B42C8F8}"/>
                  </a:ext>
                </a:extLst>
              </p:cNvPr>
              <p:cNvSpPr txBox="1"/>
              <p:nvPr/>
            </p:nvSpPr>
            <p:spPr bwMode="auto">
              <a:xfrm>
                <a:off x="5257569" y="5479752"/>
                <a:ext cx="2914831" cy="10546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𝑉𝑎</m:t>
                        </m:r>
                        <m:r>
                          <a:rPr lang="es-E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E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s-E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</m:d>
                    <m:r>
                      <a:rPr lang="es-E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0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6,6 kV</a:t>
                </a:r>
              </a:p>
              <a:p>
                <a:endParaRPr lang="es-ES" sz="2000" b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s-E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s-E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9B80D1E4-9280-46D9-A02B-04D59B42C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569" y="5479752"/>
                <a:ext cx="2914831" cy="1054663"/>
              </a:xfrm>
              <a:prstGeom prst="rect">
                <a:avLst/>
              </a:prstGeom>
              <a:blipFill>
                <a:blip r:embed="rId9"/>
                <a:stretch>
                  <a:fillRect t="-34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E977-8A30-0110-A0F6-76409FDF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1051F61-5338-2B6F-B3CD-2462D1831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324" y="158862"/>
            <a:ext cx="8064896" cy="792088"/>
          </a:xfrm>
        </p:spPr>
        <p:txBody>
          <a:bodyPr>
            <a:normAutofit fontScale="90000"/>
          </a:bodyPr>
          <a:lstStyle/>
          <a:p>
            <a:r>
              <a:rPr lang="es-AR" sz="3100" b="1" dirty="0"/>
              <a:t>Interconexión de redes de secuencia</a:t>
            </a:r>
            <a:br>
              <a:rPr lang="es-AR" b="1" dirty="0"/>
            </a:br>
            <a:endParaRPr lang="es-AR" sz="2400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84545DC8-5FF6-26BC-59BF-0125AFAAAD26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793BB7C7-9903-A93B-3B3D-F723A49F5AAF}"/>
              </a:ext>
            </a:extLst>
          </p:cNvPr>
          <p:cNvSpPr/>
          <p:nvPr/>
        </p:nvSpPr>
        <p:spPr>
          <a:xfrm>
            <a:off x="2978208" y="1094966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V</a:t>
            </a:r>
            <a:r>
              <a:rPr lang="es-AR" baseline="-25000" dirty="0"/>
              <a:t>a1</a:t>
            </a:r>
            <a:endParaRPr lang="es-A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0CBDD79-109F-800D-22BB-467235D41B01}"/>
              </a:ext>
            </a:extLst>
          </p:cNvPr>
          <p:cNvGrpSpPr/>
          <p:nvPr/>
        </p:nvGrpSpPr>
        <p:grpSpPr>
          <a:xfrm>
            <a:off x="745960" y="1022958"/>
            <a:ext cx="2368604" cy="3022595"/>
            <a:chOff x="755576" y="2276872"/>
            <a:chExt cx="2368604" cy="3022595"/>
          </a:xfrm>
        </p:grpSpPr>
        <p:cxnSp>
          <p:nvCxnSpPr>
            <p:cNvPr id="6" name="5 Conector recto de flecha">
              <a:extLst>
                <a:ext uri="{FF2B5EF4-FFF2-40B4-BE49-F238E27FC236}">
                  <a16:creationId xmlns:a16="http://schemas.microsoft.com/office/drawing/2014/main" id="{A4E8F022-8802-5412-EDFE-A455263932B8}"/>
                </a:ext>
              </a:extLst>
            </p:cNvPr>
            <p:cNvCxnSpPr/>
            <p:nvPr/>
          </p:nvCxnSpPr>
          <p:spPr>
            <a:xfrm flipV="1">
              <a:off x="2123728" y="2636912"/>
              <a:ext cx="936104" cy="50405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>
              <a:extLst>
                <a:ext uri="{FF2B5EF4-FFF2-40B4-BE49-F238E27FC236}">
                  <a16:creationId xmlns:a16="http://schemas.microsoft.com/office/drawing/2014/main" id="{93CCF3AA-5492-5860-66A9-784B8AC78E58}"/>
                </a:ext>
              </a:extLst>
            </p:cNvPr>
            <p:cNvCxnSpPr/>
            <p:nvPr/>
          </p:nvCxnSpPr>
          <p:spPr>
            <a:xfrm>
              <a:off x="2123728" y="3140968"/>
              <a:ext cx="0" cy="108012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>
              <a:extLst>
                <a:ext uri="{FF2B5EF4-FFF2-40B4-BE49-F238E27FC236}">
                  <a16:creationId xmlns:a16="http://schemas.microsoft.com/office/drawing/2014/main" id="{50AD58D2-B47D-C81E-442F-8D4B398296BC}"/>
                </a:ext>
              </a:extLst>
            </p:cNvPr>
            <p:cNvCxnSpPr/>
            <p:nvPr/>
          </p:nvCxnSpPr>
          <p:spPr>
            <a:xfrm flipH="1" flipV="1">
              <a:off x="1187624" y="2564904"/>
              <a:ext cx="936104" cy="57606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>
              <a:extLst>
                <a:ext uri="{FF2B5EF4-FFF2-40B4-BE49-F238E27FC236}">
                  <a16:creationId xmlns:a16="http://schemas.microsoft.com/office/drawing/2014/main" id="{DD5E5587-9C35-39BA-3DB5-9FD7C2091ED8}"/>
                </a:ext>
              </a:extLst>
            </p:cNvPr>
            <p:cNvSpPr txBox="1"/>
            <p:nvPr/>
          </p:nvSpPr>
          <p:spPr>
            <a:xfrm>
              <a:off x="1187624" y="4653136"/>
              <a:ext cx="19365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chemeClr val="accent1">
                      <a:lumMod val="75000"/>
                    </a:schemeClr>
                  </a:solidFill>
                </a:rPr>
                <a:t>Componentes de</a:t>
              </a:r>
            </a:p>
            <a:p>
              <a:pPr algn="ctr"/>
              <a:r>
                <a:rPr lang="es-AR" b="1" dirty="0">
                  <a:solidFill>
                    <a:schemeClr val="accent1">
                      <a:lumMod val="75000"/>
                    </a:schemeClr>
                  </a:solidFill>
                </a:rPr>
                <a:t>Secuencia positiva</a:t>
              </a:r>
            </a:p>
          </p:txBody>
        </p:sp>
        <p:sp>
          <p:nvSpPr>
            <p:cNvPr id="29" name="28 Rectángulo">
              <a:extLst>
                <a:ext uri="{FF2B5EF4-FFF2-40B4-BE49-F238E27FC236}">
                  <a16:creationId xmlns:a16="http://schemas.microsoft.com/office/drawing/2014/main" id="{A812EC5C-EFED-6563-FFFC-9ABBA9ACE0EC}"/>
                </a:ext>
              </a:extLst>
            </p:cNvPr>
            <p:cNvSpPr/>
            <p:nvPr/>
          </p:nvSpPr>
          <p:spPr>
            <a:xfrm>
              <a:off x="1907704" y="4221088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30" name="29 Rectángulo">
              <a:extLst>
                <a:ext uri="{FF2B5EF4-FFF2-40B4-BE49-F238E27FC236}">
                  <a16:creationId xmlns:a16="http://schemas.microsoft.com/office/drawing/2014/main" id="{C8D5104F-B9D7-586A-D472-5243A58702C9}"/>
                </a:ext>
              </a:extLst>
            </p:cNvPr>
            <p:cNvSpPr/>
            <p:nvPr/>
          </p:nvSpPr>
          <p:spPr>
            <a:xfrm>
              <a:off x="755576" y="227687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5ACB49F-455A-4FAD-7A5E-D88E9250A086}"/>
              </a:ext>
            </a:extLst>
          </p:cNvPr>
          <p:cNvGrpSpPr/>
          <p:nvPr/>
        </p:nvGrpSpPr>
        <p:grpSpPr>
          <a:xfrm>
            <a:off x="3266240" y="950950"/>
            <a:ext cx="2285823" cy="3094603"/>
            <a:chOff x="3275856" y="2204864"/>
            <a:chExt cx="2285823" cy="3094603"/>
          </a:xfrm>
        </p:grpSpPr>
        <p:cxnSp>
          <p:nvCxnSpPr>
            <p:cNvPr id="3" name="13 Conector recto de flecha">
              <a:extLst>
                <a:ext uri="{FF2B5EF4-FFF2-40B4-BE49-F238E27FC236}">
                  <a16:creationId xmlns:a16="http://schemas.microsoft.com/office/drawing/2014/main" id="{667FC110-7FB9-D689-3811-5EEBAEC7FF93}"/>
                </a:ext>
              </a:extLst>
            </p:cNvPr>
            <p:cNvCxnSpPr/>
            <p:nvPr/>
          </p:nvCxnSpPr>
          <p:spPr>
            <a:xfrm rot="19783057" flipV="1">
              <a:off x="4426136" y="2722292"/>
              <a:ext cx="673570" cy="3409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14 Conector recto de flecha">
              <a:extLst>
                <a:ext uri="{FF2B5EF4-FFF2-40B4-BE49-F238E27FC236}">
                  <a16:creationId xmlns:a16="http://schemas.microsoft.com/office/drawing/2014/main" id="{DE0651EA-497D-A418-7640-4A12682C54A4}"/>
                </a:ext>
              </a:extLst>
            </p:cNvPr>
            <p:cNvCxnSpPr/>
            <p:nvPr/>
          </p:nvCxnSpPr>
          <p:spPr>
            <a:xfrm rot="19783057">
              <a:off x="4742246" y="3159945"/>
              <a:ext cx="0" cy="7305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5 Conector recto de flecha">
              <a:extLst>
                <a:ext uri="{FF2B5EF4-FFF2-40B4-BE49-F238E27FC236}">
                  <a16:creationId xmlns:a16="http://schemas.microsoft.com/office/drawing/2014/main" id="{BE00174A-CCB1-9D86-3C05-CF03BA5D4662}"/>
                </a:ext>
              </a:extLst>
            </p:cNvPr>
            <p:cNvCxnSpPr/>
            <p:nvPr/>
          </p:nvCxnSpPr>
          <p:spPr>
            <a:xfrm rot="19783057" flipH="1" flipV="1">
              <a:off x="3832195" y="3016566"/>
              <a:ext cx="673570" cy="3896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adroTexto">
              <a:extLst>
                <a:ext uri="{FF2B5EF4-FFF2-40B4-BE49-F238E27FC236}">
                  <a16:creationId xmlns:a16="http://schemas.microsoft.com/office/drawing/2014/main" id="{09E8ABF2-3350-3BBF-7482-3A3E505BAA53}"/>
                </a:ext>
              </a:extLst>
            </p:cNvPr>
            <p:cNvSpPr txBox="1"/>
            <p:nvPr/>
          </p:nvSpPr>
          <p:spPr>
            <a:xfrm>
              <a:off x="3563888" y="4653136"/>
              <a:ext cx="19977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rgbClr val="FF0000"/>
                  </a:solidFill>
                </a:rPr>
                <a:t>Componentes de</a:t>
              </a:r>
            </a:p>
            <a:p>
              <a:pPr algn="ctr"/>
              <a:r>
                <a:rPr lang="es-AR" b="1" dirty="0">
                  <a:solidFill>
                    <a:srgbClr val="FF0000"/>
                  </a:solidFill>
                </a:rPr>
                <a:t>Secuencia negativa</a:t>
              </a:r>
            </a:p>
          </p:txBody>
        </p:sp>
        <p:sp>
          <p:nvSpPr>
            <p:cNvPr id="31" name="30 Rectángulo">
              <a:extLst>
                <a:ext uri="{FF2B5EF4-FFF2-40B4-BE49-F238E27FC236}">
                  <a16:creationId xmlns:a16="http://schemas.microsoft.com/office/drawing/2014/main" id="{784DECAC-DA6C-2E96-7D0E-2D116CA8342A}"/>
                </a:ext>
              </a:extLst>
            </p:cNvPr>
            <p:cNvSpPr/>
            <p:nvPr/>
          </p:nvSpPr>
          <p:spPr>
            <a:xfrm>
              <a:off x="4788024" y="22048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32" name="31 Rectángulo">
              <a:extLst>
                <a:ext uri="{FF2B5EF4-FFF2-40B4-BE49-F238E27FC236}">
                  <a16:creationId xmlns:a16="http://schemas.microsoft.com/office/drawing/2014/main" id="{BD16D72A-2B52-CAFB-9099-6DFBE0A558C9}"/>
                </a:ext>
              </a:extLst>
            </p:cNvPr>
            <p:cNvSpPr/>
            <p:nvPr/>
          </p:nvSpPr>
          <p:spPr>
            <a:xfrm>
              <a:off x="4788024" y="3861048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33" name="32 Rectángulo">
              <a:extLst>
                <a:ext uri="{FF2B5EF4-FFF2-40B4-BE49-F238E27FC236}">
                  <a16:creationId xmlns:a16="http://schemas.microsoft.com/office/drawing/2014/main" id="{585707C3-B4DA-2B87-EC5D-C58A0CDC6D4E}"/>
                </a:ext>
              </a:extLst>
            </p:cNvPr>
            <p:cNvSpPr/>
            <p:nvPr/>
          </p:nvSpPr>
          <p:spPr>
            <a:xfrm>
              <a:off x="3275856" y="29969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C556114-F14B-94A1-477F-97762CECEAE8}"/>
              </a:ext>
            </a:extLst>
          </p:cNvPr>
          <p:cNvGrpSpPr/>
          <p:nvPr/>
        </p:nvGrpSpPr>
        <p:grpSpPr>
          <a:xfrm>
            <a:off x="5858528" y="1815046"/>
            <a:ext cx="1853200" cy="2230507"/>
            <a:chOff x="5868144" y="3068960"/>
            <a:chExt cx="1853200" cy="2230507"/>
          </a:xfrm>
        </p:grpSpPr>
        <p:cxnSp>
          <p:nvCxnSpPr>
            <p:cNvPr id="19" name="18 Conector recto de flecha">
              <a:extLst>
                <a:ext uri="{FF2B5EF4-FFF2-40B4-BE49-F238E27FC236}">
                  <a16:creationId xmlns:a16="http://schemas.microsoft.com/office/drawing/2014/main" id="{6949FEA6-8504-114C-29E7-CDB3F6A950B7}"/>
                </a:ext>
              </a:extLst>
            </p:cNvPr>
            <p:cNvCxnSpPr/>
            <p:nvPr/>
          </p:nvCxnSpPr>
          <p:spPr>
            <a:xfrm flipH="1" flipV="1">
              <a:off x="6516216" y="3068960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>
              <a:extLst>
                <a:ext uri="{FF2B5EF4-FFF2-40B4-BE49-F238E27FC236}">
                  <a16:creationId xmlns:a16="http://schemas.microsoft.com/office/drawing/2014/main" id="{24481890-FDCE-8870-26DA-7762E229BBF3}"/>
                </a:ext>
              </a:extLst>
            </p:cNvPr>
            <p:cNvCxnSpPr/>
            <p:nvPr/>
          </p:nvCxnSpPr>
          <p:spPr>
            <a:xfrm flipH="1" flipV="1">
              <a:off x="6372200" y="3212976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>
              <a:extLst>
                <a:ext uri="{FF2B5EF4-FFF2-40B4-BE49-F238E27FC236}">
                  <a16:creationId xmlns:a16="http://schemas.microsoft.com/office/drawing/2014/main" id="{35BF84C3-FEDD-1885-84A8-AB5B6ECC8016}"/>
                </a:ext>
              </a:extLst>
            </p:cNvPr>
            <p:cNvCxnSpPr/>
            <p:nvPr/>
          </p:nvCxnSpPr>
          <p:spPr>
            <a:xfrm flipH="1" flipV="1">
              <a:off x="6228184" y="3356992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>
              <a:extLst>
                <a:ext uri="{FF2B5EF4-FFF2-40B4-BE49-F238E27FC236}">
                  <a16:creationId xmlns:a16="http://schemas.microsoft.com/office/drawing/2014/main" id="{993159FE-FC5C-A7AB-6FCA-21DC003DCF10}"/>
                </a:ext>
              </a:extLst>
            </p:cNvPr>
            <p:cNvSpPr txBox="1"/>
            <p:nvPr/>
          </p:nvSpPr>
          <p:spPr>
            <a:xfrm>
              <a:off x="5868144" y="4653136"/>
              <a:ext cx="185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/>
                <a:t>Componentes de</a:t>
              </a:r>
            </a:p>
            <a:p>
              <a:pPr algn="ctr"/>
              <a:r>
                <a:rPr lang="es-AR" b="1" dirty="0"/>
                <a:t>Secuencia cero</a:t>
              </a:r>
            </a:p>
          </p:txBody>
        </p:sp>
        <p:sp>
          <p:nvSpPr>
            <p:cNvPr id="34" name="33 Rectángulo">
              <a:extLst>
                <a:ext uri="{FF2B5EF4-FFF2-40B4-BE49-F238E27FC236}">
                  <a16:creationId xmlns:a16="http://schemas.microsoft.com/office/drawing/2014/main" id="{39DD71E2-5CA8-4D7A-27B0-C1B9F0A61B79}"/>
                </a:ext>
              </a:extLst>
            </p:cNvPr>
            <p:cNvSpPr/>
            <p:nvPr/>
          </p:nvSpPr>
          <p:spPr>
            <a:xfrm>
              <a:off x="6948264" y="328498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35" name="34 Rectángulo">
              <a:extLst>
                <a:ext uri="{FF2B5EF4-FFF2-40B4-BE49-F238E27FC236}">
                  <a16:creationId xmlns:a16="http://schemas.microsoft.com/office/drawing/2014/main" id="{87293D4B-E922-4B05-0598-118793B23948}"/>
                </a:ext>
              </a:extLst>
            </p:cNvPr>
            <p:cNvSpPr/>
            <p:nvPr/>
          </p:nvSpPr>
          <p:spPr>
            <a:xfrm>
              <a:off x="6804248" y="3573016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36" name="35 Rectángulo">
              <a:extLst>
                <a:ext uri="{FF2B5EF4-FFF2-40B4-BE49-F238E27FC236}">
                  <a16:creationId xmlns:a16="http://schemas.microsoft.com/office/drawing/2014/main" id="{511D45B9-E8E8-880C-3761-49ECBCE8ED45}"/>
                </a:ext>
              </a:extLst>
            </p:cNvPr>
            <p:cNvSpPr/>
            <p:nvPr/>
          </p:nvSpPr>
          <p:spPr>
            <a:xfrm>
              <a:off x="6660232" y="378904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AFC05951-2923-315B-B2A2-3B430723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78" y="4200602"/>
            <a:ext cx="67627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47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410D6-4E1C-4EE7-D201-637C5A63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3FEA90DC-5D80-BFE3-7596-2C711735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16632" y="103136"/>
            <a:ext cx="8064896" cy="792088"/>
          </a:xfrm>
        </p:spPr>
        <p:txBody>
          <a:bodyPr>
            <a:normAutofit/>
          </a:bodyPr>
          <a:lstStyle/>
          <a:p>
            <a:r>
              <a:rPr lang="es-AR" sz="3100" b="1" dirty="0"/>
              <a:t>Falla monofásica a tierra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7">
                <a:extLst>
                  <a:ext uri="{FF2B5EF4-FFF2-40B4-BE49-F238E27FC236}">
                    <a16:creationId xmlns:a16="http://schemas.microsoft.com/office/drawing/2014/main" id="{9CB8678F-BC84-D3BA-7FE6-A6563CADC299}"/>
                  </a:ext>
                </a:extLst>
              </p:cNvPr>
              <p:cNvSpPr txBox="1"/>
              <p:nvPr/>
            </p:nvSpPr>
            <p:spPr bwMode="auto">
              <a:xfrm>
                <a:off x="715786" y="4081278"/>
                <a:ext cx="3856214" cy="792088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2" name="Object 7">
                <a:extLst>
                  <a:ext uri="{FF2B5EF4-FFF2-40B4-BE49-F238E27FC236}">
                    <a16:creationId xmlns:a16="http://schemas.microsoft.com/office/drawing/2014/main" id="{9CB8678F-BC84-D3BA-7FE6-A6563CADC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786" y="4081278"/>
                <a:ext cx="3856214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8CE34A7C-7E4D-484E-7C2E-BF770B9BEF14}"/>
                  </a:ext>
                </a:extLst>
              </p:cNvPr>
              <p:cNvSpPr txBox="1"/>
              <p:nvPr/>
            </p:nvSpPr>
            <p:spPr bwMode="auto">
              <a:xfrm>
                <a:off x="1555973" y="5446759"/>
                <a:ext cx="2210017" cy="576064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8CE34A7C-7E4D-484E-7C2E-BF770B9BE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973" y="5446759"/>
                <a:ext cx="2210017" cy="576064"/>
              </a:xfrm>
              <a:prstGeom prst="rect">
                <a:avLst/>
              </a:prstGeom>
              <a:blipFill>
                <a:blip r:embed="rId4"/>
                <a:stretch>
                  <a:fillRect l="-273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6">
                <a:extLst>
                  <a:ext uri="{FF2B5EF4-FFF2-40B4-BE49-F238E27FC236}">
                    <a16:creationId xmlns:a16="http://schemas.microsoft.com/office/drawing/2014/main" id="{96587B9C-1027-AF38-6842-72EE50F2EC5E}"/>
                  </a:ext>
                </a:extLst>
              </p:cNvPr>
              <p:cNvSpPr txBox="1"/>
              <p:nvPr/>
            </p:nvSpPr>
            <p:spPr bwMode="auto">
              <a:xfrm>
                <a:off x="1267378" y="2600908"/>
                <a:ext cx="2787206" cy="122413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A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A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A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A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AR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2400" b="1" dirty="0"/>
              </a:p>
            </p:txBody>
          </p:sp>
        </mc:Choice>
        <mc:Fallback xmlns="">
          <p:sp>
            <p:nvSpPr>
              <p:cNvPr id="44" name="Object 6">
                <a:extLst>
                  <a:ext uri="{FF2B5EF4-FFF2-40B4-BE49-F238E27FC236}">
                    <a16:creationId xmlns:a16="http://schemas.microsoft.com/office/drawing/2014/main" id="{96587B9C-1027-AF38-6842-72EE50F2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378" y="2600908"/>
                <a:ext cx="2787206" cy="1224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7">
                <a:extLst>
                  <a:ext uri="{FF2B5EF4-FFF2-40B4-BE49-F238E27FC236}">
                    <a16:creationId xmlns:a16="http://schemas.microsoft.com/office/drawing/2014/main" id="{29C2F7DD-A18A-9E75-45BC-1B87E7816124}"/>
                  </a:ext>
                </a:extLst>
              </p:cNvPr>
              <p:cNvSpPr txBox="1"/>
              <p:nvPr/>
            </p:nvSpPr>
            <p:spPr bwMode="auto">
              <a:xfrm>
                <a:off x="355745" y="1564799"/>
                <a:ext cx="4714908" cy="7920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s-A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𝑉𝑎</m:t>
                      </m:r>
                      <m:r>
                        <a:rPr lang="es-A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46" name="Object 7">
                <a:extLst>
                  <a:ext uri="{FF2B5EF4-FFF2-40B4-BE49-F238E27FC236}">
                    <a16:creationId xmlns:a16="http://schemas.microsoft.com/office/drawing/2014/main" id="{29C2F7DD-A18A-9E75-45BC-1B87E7816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745" y="1564799"/>
                <a:ext cx="4714908" cy="792087"/>
              </a:xfrm>
              <a:prstGeom prst="rect">
                <a:avLst/>
              </a:prstGeom>
              <a:blipFill>
                <a:blip r:embed="rId6"/>
                <a:stretch>
                  <a:fillRect l="-2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B8EF31B-7B8D-4303-8805-F39953C97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46" y="502271"/>
            <a:ext cx="4759000" cy="6263981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9E45F3-8764-199E-137D-1CA2F3593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22" y="94493"/>
            <a:ext cx="3054449" cy="234853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022F35-7220-9501-64A1-0ECBF797B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5" y="2686567"/>
            <a:ext cx="4480595" cy="364375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61DF-5BBC-6572-F057-7B58ECAC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9D2F6DD3-CF6C-CE55-752D-B6F02E5F9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87" y="134409"/>
            <a:ext cx="8064896" cy="792088"/>
          </a:xfrm>
        </p:spPr>
        <p:txBody>
          <a:bodyPr>
            <a:normAutofit/>
          </a:bodyPr>
          <a:lstStyle/>
          <a:p>
            <a:r>
              <a:rPr lang="es-AR" sz="3100" b="1" dirty="0"/>
              <a:t>Falla línea a línea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37206A3D-9CE5-0300-1CA3-019207B618E5}"/>
                  </a:ext>
                </a:extLst>
              </p:cNvPr>
              <p:cNvSpPr txBox="1"/>
              <p:nvPr/>
            </p:nvSpPr>
            <p:spPr bwMode="auto">
              <a:xfrm>
                <a:off x="857898" y="4832801"/>
                <a:ext cx="2016224" cy="93610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37206A3D-9CE5-0300-1CA3-019207B61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98" y="4832801"/>
                <a:ext cx="2016224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39A4922C-60BA-2025-06F7-DD417521907A}"/>
                  </a:ext>
                </a:extLst>
              </p:cNvPr>
              <p:cNvSpPr txBox="1"/>
              <p:nvPr/>
            </p:nvSpPr>
            <p:spPr bwMode="auto">
              <a:xfrm>
                <a:off x="632300" y="2380947"/>
                <a:ext cx="3651667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A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E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39A4922C-60BA-2025-06F7-DD4175219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300" y="2380947"/>
                <a:ext cx="3651667" cy="390525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829430C2-0BA7-746F-9B37-CA8643FC7484}"/>
                  </a:ext>
                </a:extLst>
              </p:cNvPr>
              <p:cNvSpPr txBox="1"/>
              <p:nvPr/>
            </p:nvSpPr>
            <p:spPr bwMode="auto">
              <a:xfrm>
                <a:off x="1054160" y="3718260"/>
                <a:ext cx="2016224" cy="3905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829430C2-0BA7-746F-9B37-CA8643FC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160" y="3718260"/>
                <a:ext cx="2016224" cy="3905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13C893E2-F5E5-D6AF-7BB7-1FFB2946AD03}"/>
                  </a:ext>
                </a:extLst>
              </p:cNvPr>
              <p:cNvSpPr txBox="1"/>
              <p:nvPr/>
            </p:nvSpPr>
            <p:spPr bwMode="auto">
              <a:xfrm rot="5400000">
                <a:off x="1846694" y="3161175"/>
                <a:ext cx="431157" cy="39252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s-ES" sz="2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13C893E2-F5E5-D6AF-7BB7-1FFB2946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846694" y="3161175"/>
                <a:ext cx="431157" cy="392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71B85A7C-DAD6-37FB-4249-2C7AFAE1D541}"/>
                  </a:ext>
                </a:extLst>
              </p:cNvPr>
              <p:cNvSpPr txBox="1"/>
              <p:nvPr/>
            </p:nvSpPr>
            <p:spPr bwMode="auto">
              <a:xfrm>
                <a:off x="1290542" y="1461763"/>
                <a:ext cx="1913306" cy="773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71B85A7C-DAD6-37FB-4249-2C7AFAE1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542" y="1461763"/>
                <a:ext cx="1913306" cy="7739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6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5A33-20B8-BD1E-965A-30832F810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0D0A098C-2F00-00E6-D457-739F991C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87" y="134409"/>
            <a:ext cx="8064896" cy="792088"/>
          </a:xfrm>
        </p:spPr>
        <p:txBody>
          <a:bodyPr>
            <a:normAutofit/>
          </a:bodyPr>
          <a:lstStyle/>
          <a:p>
            <a:r>
              <a:rPr lang="es-AR" sz="3100" b="1" dirty="0"/>
              <a:t>Falla doble línea a  tierra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E33A950C-E84D-4FBB-51AC-D62F38E0DF96}"/>
                  </a:ext>
                </a:extLst>
              </p:cNvPr>
              <p:cNvSpPr txBox="1"/>
              <p:nvPr/>
            </p:nvSpPr>
            <p:spPr bwMode="auto">
              <a:xfrm>
                <a:off x="593910" y="3407038"/>
                <a:ext cx="2650671" cy="136815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s-E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E33A950C-E84D-4FBB-51AC-D62F38E0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910" y="3407038"/>
                <a:ext cx="2650671" cy="1368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73477D11-F652-DF3A-0E0B-2656BE5167F0}"/>
                  </a:ext>
                </a:extLst>
              </p:cNvPr>
              <p:cNvSpPr txBox="1"/>
              <p:nvPr/>
            </p:nvSpPr>
            <p:spPr bwMode="auto">
              <a:xfrm>
                <a:off x="827584" y="2312875"/>
                <a:ext cx="2650670" cy="79208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73477D11-F652-DF3A-0E0B-2656BE516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312875"/>
                <a:ext cx="2650670" cy="792089"/>
              </a:xfrm>
              <a:prstGeom prst="rect">
                <a:avLst/>
              </a:prstGeom>
              <a:blipFill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523107F9-81BA-4A51-EA71-C4E67B7EEBD1}"/>
                  </a:ext>
                </a:extLst>
              </p:cNvPr>
              <p:cNvSpPr txBox="1"/>
              <p:nvPr/>
            </p:nvSpPr>
            <p:spPr bwMode="auto">
              <a:xfrm>
                <a:off x="570520" y="5077264"/>
                <a:ext cx="3030020" cy="792089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400" dirty="0">
                    <a:solidFill>
                      <a:srgbClr val="000000"/>
                    </a:solidFill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/>
                  <a:t>)</a:t>
                </a:r>
              </a:p>
            </p:txBody>
          </p:sp>
        </mc:Choice>
        <mc:Fallback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523107F9-81BA-4A51-EA71-C4E67B7EE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520" y="5077264"/>
                <a:ext cx="3030020" cy="792089"/>
              </a:xfrm>
              <a:prstGeom prst="rect">
                <a:avLst/>
              </a:prstGeom>
              <a:blipFill>
                <a:blip r:embed="rId4"/>
                <a:stretch>
                  <a:fillRect l="-604" t="-6154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endParaRPr lang="es-AR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5576" y="98072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EJEMPLOS DE ANÁLIS DE UN GENERADOR EN VACÍO QUE TIENE SU NEUTRO CONECTADO A TIERRA A TRAVÉS DE UN REACTOR DE NEUTRO.</a:t>
            </a:r>
          </a:p>
          <a:p>
            <a:r>
              <a:rPr lang="es-AR" dirty="0"/>
              <a:t>EL EJEMPLO NUMÉRICO SE DESARROLLARÁ PARA EL MISMO GENERADOR EL CUAL ESTA SOMETIDO A LOS SIGUIENTES FALLOS:</a:t>
            </a:r>
          </a:p>
          <a:p>
            <a:endParaRPr lang="es-AR" dirty="0"/>
          </a:p>
          <a:p>
            <a:pPr>
              <a:buFont typeface="Wingdings" pitchFamily="2" charset="2"/>
              <a:buChar char="Ø"/>
            </a:pPr>
            <a:r>
              <a:rPr lang="es-AR" dirty="0"/>
              <a:t> FALLO SIMPLE DE LINEA A TIERRA </a:t>
            </a:r>
          </a:p>
          <a:p>
            <a:pPr>
              <a:buFont typeface="Wingdings" pitchFamily="2" charset="2"/>
              <a:buChar char="Ø"/>
            </a:pPr>
            <a:r>
              <a:rPr lang="es-AR" dirty="0"/>
              <a:t>FALLO LINEA A LINEA </a:t>
            </a:r>
          </a:p>
          <a:p>
            <a:pPr>
              <a:buFont typeface="Wingdings" pitchFamily="2" charset="2"/>
              <a:buChar char="Ø"/>
            </a:pPr>
            <a:r>
              <a:rPr lang="es-AR" dirty="0"/>
              <a:t> FALLO DOBLE LINEA A TIERRA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27584" y="35010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Ejemplo:</a:t>
            </a:r>
          </a:p>
          <a:p>
            <a:r>
              <a:rPr lang="es-AR" dirty="0"/>
              <a:t>Un generador que tiene su Neutro a Tierra a través de un reactor de neutro de impedancia j 0.05</a:t>
            </a:r>
            <a:r>
              <a:rPr lang="el-GR" dirty="0"/>
              <a:t>Ω</a:t>
            </a:r>
            <a:r>
              <a:rPr lang="es-AR" dirty="0"/>
              <a:t> (</a:t>
            </a:r>
            <a:r>
              <a:rPr lang="es-AR" b="1" dirty="0"/>
              <a:t>Zn</a:t>
            </a:r>
            <a:r>
              <a:rPr lang="es-AR" dirty="0"/>
              <a:t>). El alternador es de 8 KVA, 10 Kv y sus impedancias de secuencia + , - y Z</a:t>
            </a:r>
            <a:r>
              <a:rPr lang="es-AR" baseline="-25000" dirty="0"/>
              <a:t>g0 </a:t>
            </a:r>
            <a:r>
              <a:rPr lang="es-AR" dirty="0"/>
              <a:t> son j0.25</a:t>
            </a:r>
            <a:r>
              <a:rPr lang="el-GR" dirty="0"/>
              <a:t>Ω</a:t>
            </a:r>
            <a:r>
              <a:rPr lang="es-AR" dirty="0"/>
              <a:t>, j0.4</a:t>
            </a:r>
            <a:r>
              <a:rPr lang="el-GR" dirty="0"/>
              <a:t>Ω</a:t>
            </a:r>
            <a:r>
              <a:rPr lang="es-AR" dirty="0"/>
              <a:t>, j0.1</a:t>
            </a:r>
            <a:r>
              <a:rPr lang="el-GR" dirty="0"/>
              <a:t>Ω</a:t>
            </a:r>
            <a:r>
              <a:rPr lang="es-AR" dirty="0"/>
              <a:t> respectivamente.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31640" y="49411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S=8 KVA</a:t>
            </a:r>
          </a:p>
          <a:p>
            <a:r>
              <a:rPr lang="es-AR" dirty="0"/>
              <a:t>V= 10 Kv</a:t>
            </a:r>
          </a:p>
          <a:p>
            <a:r>
              <a:rPr lang="es-AR" dirty="0"/>
              <a:t>Zn= j 0.05 </a:t>
            </a:r>
            <a:r>
              <a:rPr lang="el-GR" dirty="0"/>
              <a:t>Ω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63888" y="494116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Z</a:t>
            </a:r>
            <a:r>
              <a:rPr lang="es-AR" baseline="-25000" dirty="0"/>
              <a:t>g0 </a:t>
            </a:r>
            <a:r>
              <a:rPr lang="es-AR" dirty="0"/>
              <a:t>= j 0.1 </a:t>
            </a:r>
            <a:r>
              <a:rPr lang="el-GR" dirty="0"/>
              <a:t>Ω</a:t>
            </a:r>
            <a:endParaRPr lang="es-AR" dirty="0"/>
          </a:p>
          <a:p>
            <a:r>
              <a:rPr lang="es-AR" dirty="0"/>
              <a:t>Z</a:t>
            </a:r>
            <a:r>
              <a:rPr lang="es-AR" baseline="-25000" dirty="0"/>
              <a:t>1 </a:t>
            </a:r>
            <a:r>
              <a:rPr lang="es-AR" dirty="0"/>
              <a:t>= j 0.25 </a:t>
            </a:r>
            <a:r>
              <a:rPr lang="el-GR" dirty="0"/>
              <a:t>Ω</a:t>
            </a:r>
            <a:endParaRPr lang="es-AR" dirty="0"/>
          </a:p>
          <a:p>
            <a:r>
              <a:rPr lang="es-AR" dirty="0"/>
              <a:t>Z</a:t>
            </a:r>
            <a:r>
              <a:rPr lang="es-AR" baseline="-25000" dirty="0"/>
              <a:t>2 </a:t>
            </a:r>
            <a:r>
              <a:rPr lang="es-AR" dirty="0"/>
              <a:t>= j 0.4 </a:t>
            </a:r>
            <a:r>
              <a:rPr lang="el-GR" dirty="0"/>
              <a:t>Ω</a:t>
            </a:r>
            <a:endParaRPr lang="es-AR" dirty="0"/>
          </a:p>
          <a:p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012160" y="50851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Z</a:t>
            </a:r>
            <a:r>
              <a:rPr lang="es-AR" baseline="-25000" dirty="0"/>
              <a:t>0 </a:t>
            </a:r>
            <a:r>
              <a:rPr lang="es-AR" dirty="0"/>
              <a:t>= 3 Zn + Z</a:t>
            </a:r>
            <a:r>
              <a:rPr lang="es-AR" baseline="-25000" dirty="0"/>
              <a:t>g0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36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B933-9BC9-973D-15D6-0E5BE436A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78A2CAB8-32EF-DFD3-F110-1179A647E835}"/>
              </a:ext>
            </a:extLst>
          </p:cNvPr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476C47B-5390-7C0B-D283-7B0788830C33}"/>
              </a:ext>
            </a:extLst>
          </p:cNvPr>
          <p:cNvGrpSpPr/>
          <p:nvPr/>
        </p:nvGrpSpPr>
        <p:grpSpPr>
          <a:xfrm>
            <a:off x="331018" y="2871827"/>
            <a:ext cx="2592288" cy="2952328"/>
            <a:chOff x="899592" y="1916832"/>
            <a:chExt cx="2592288" cy="2952328"/>
          </a:xfrm>
        </p:grpSpPr>
        <p:cxnSp>
          <p:nvCxnSpPr>
            <p:cNvPr id="8" name="7 Conector recto de flecha">
              <a:extLst>
                <a:ext uri="{FF2B5EF4-FFF2-40B4-BE49-F238E27FC236}">
                  <a16:creationId xmlns:a16="http://schemas.microsoft.com/office/drawing/2014/main" id="{5D04D5B3-6F5D-370E-D2C0-BDD626D6A461}"/>
                </a:ext>
              </a:extLst>
            </p:cNvPr>
            <p:cNvCxnSpPr/>
            <p:nvPr/>
          </p:nvCxnSpPr>
          <p:spPr>
            <a:xfrm flipV="1">
              <a:off x="2339752" y="1916832"/>
              <a:ext cx="1152128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>
              <a:extLst>
                <a:ext uri="{FF2B5EF4-FFF2-40B4-BE49-F238E27FC236}">
                  <a16:creationId xmlns:a16="http://schemas.microsoft.com/office/drawing/2014/main" id="{A308C314-1D6A-1A37-E81F-B3A6AA9CC1DF}"/>
                </a:ext>
              </a:extLst>
            </p:cNvPr>
            <p:cNvCxnSpPr/>
            <p:nvPr/>
          </p:nvCxnSpPr>
          <p:spPr>
            <a:xfrm flipH="1">
              <a:off x="899592" y="3861048"/>
              <a:ext cx="1440160" cy="1008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>
              <a:extLst>
                <a:ext uri="{FF2B5EF4-FFF2-40B4-BE49-F238E27FC236}">
                  <a16:creationId xmlns:a16="http://schemas.microsoft.com/office/drawing/2014/main" id="{F69B95B2-CF81-A4CB-8578-D2D98A06E11F}"/>
                </a:ext>
              </a:extLst>
            </p:cNvPr>
            <p:cNvCxnSpPr/>
            <p:nvPr/>
          </p:nvCxnSpPr>
          <p:spPr>
            <a:xfrm flipH="1" flipV="1">
              <a:off x="1115616" y="3573016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Rectángulo">
              <a:extLst>
                <a:ext uri="{FF2B5EF4-FFF2-40B4-BE49-F238E27FC236}">
                  <a16:creationId xmlns:a16="http://schemas.microsoft.com/office/drawing/2014/main" id="{53FFB585-E7BF-BDBE-3790-239E0827133B}"/>
                </a:ext>
              </a:extLst>
            </p:cNvPr>
            <p:cNvSpPr/>
            <p:nvPr/>
          </p:nvSpPr>
          <p:spPr>
            <a:xfrm>
              <a:off x="2627784" y="2420888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56" name="55 Rectángulo">
              <a:extLst>
                <a:ext uri="{FF2B5EF4-FFF2-40B4-BE49-F238E27FC236}">
                  <a16:creationId xmlns:a16="http://schemas.microsoft.com/office/drawing/2014/main" id="{43679899-00D4-2308-F577-28D29B3D38B8}"/>
                </a:ext>
              </a:extLst>
            </p:cNvPr>
            <p:cNvSpPr/>
            <p:nvPr/>
          </p:nvSpPr>
          <p:spPr>
            <a:xfrm>
              <a:off x="1408892" y="3631172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57" name="56 Rectángulo">
              <a:extLst>
                <a:ext uri="{FF2B5EF4-FFF2-40B4-BE49-F238E27FC236}">
                  <a16:creationId xmlns:a16="http://schemas.microsoft.com/office/drawing/2014/main" id="{2BF5324E-103F-2170-37B9-474FDE91AF98}"/>
                </a:ext>
              </a:extLst>
            </p:cNvPr>
            <p:cNvSpPr/>
            <p:nvPr/>
          </p:nvSpPr>
          <p:spPr>
            <a:xfrm>
              <a:off x="971600" y="4221088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3256C25D-36CB-9FD2-C324-32086B7F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3" y="530613"/>
            <a:ext cx="2543530" cy="152421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B49BAC3-5589-986F-89D0-550A28F8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753" y="2836225"/>
            <a:ext cx="5802928" cy="35614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123F0A9-10E5-2BE7-725F-BA476516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3" y="66385"/>
            <a:ext cx="4261009" cy="25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A9EC-6697-3D83-7744-AF1BD098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BFE55DE-6583-08CC-1CE4-FB6B13F25E6E}"/>
              </a:ext>
            </a:extLst>
          </p:cNvPr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23496A0-6DF0-0B6F-049E-1AD720008DD6}"/>
              </a:ext>
            </a:extLst>
          </p:cNvPr>
          <p:cNvGrpSpPr/>
          <p:nvPr/>
        </p:nvGrpSpPr>
        <p:grpSpPr>
          <a:xfrm>
            <a:off x="331018" y="2871827"/>
            <a:ext cx="2592288" cy="2952328"/>
            <a:chOff x="899592" y="1916832"/>
            <a:chExt cx="2592288" cy="2952328"/>
          </a:xfrm>
        </p:grpSpPr>
        <p:cxnSp>
          <p:nvCxnSpPr>
            <p:cNvPr id="8" name="7 Conector recto de flecha">
              <a:extLst>
                <a:ext uri="{FF2B5EF4-FFF2-40B4-BE49-F238E27FC236}">
                  <a16:creationId xmlns:a16="http://schemas.microsoft.com/office/drawing/2014/main" id="{EABC9508-36D9-4DC8-3599-02571005D322}"/>
                </a:ext>
              </a:extLst>
            </p:cNvPr>
            <p:cNvCxnSpPr/>
            <p:nvPr/>
          </p:nvCxnSpPr>
          <p:spPr>
            <a:xfrm flipV="1">
              <a:off x="2339752" y="1916832"/>
              <a:ext cx="1152128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>
              <a:extLst>
                <a:ext uri="{FF2B5EF4-FFF2-40B4-BE49-F238E27FC236}">
                  <a16:creationId xmlns:a16="http://schemas.microsoft.com/office/drawing/2014/main" id="{6D6E3FDB-A617-FD52-A3DB-E30434D78C0E}"/>
                </a:ext>
              </a:extLst>
            </p:cNvPr>
            <p:cNvCxnSpPr/>
            <p:nvPr/>
          </p:nvCxnSpPr>
          <p:spPr>
            <a:xfrm flipH="1">
              <a:off x="899592" y="3861048"/>
              <a:ext cx="1440160" cy="1008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>
              <a:extLst>
                <a:ext uri="{FF2B5EF4-FFF2-40B4-BE49-F238E27FC236}">
                  <a16:creationId xmlns:a16="http://schemas.microsoft.com/office/drawing/2014/main" id="{F220DA6C-2417-9D3B-1487-639D6C4731E3}"/>
                </a:ext>
              </a:extLst>
            </p:cNvPr>
            <p:cNvCxnSpPr/>
            <p:nvPr/>
          </p:nvCxnSpPr>
          <p:spPr>
            <a:xfrm flipH="1" flipV="1">
              <a:off x="1115616" y="3573016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Rectángulo">
              <a:extLst>
                <a:ext uri="{FF2B5EF4-FFF2-40B4-BE49-F238E27FC236}">
                  <a16:creationId xmlns:a16="http://schemas.microsoft.com/office/drawing/2014/main" id="{E501E087-F999-DF23-91A0-FACAC53B170D}"/>
                </a:ext>
              </a:extLst>
            </p:cNvPr>
            <p:cNvSpPr/>
            <p:nvPr/>
          </p:nvSpPr>
          <p:spPr>
            <a:xfrm>
              <a:off x="2627784" y="2420888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56" name="55 Rectángulo">
              <a:extLst>
                <a:ext uri="{FF2B5EF4-FFF2-40B4-BE49-F238E27FC236}">
                  <a16:creationId xmlns:a16="http://schemas.microsoft.com/office/drawing/2014/main" id="{86500D05-8D1A-9C77-C05E-0535BEAD6307}"/>
                </a:ext>
              </a:extLst>
            </p:cNvPr>
            <p:cNvSpPr/>
            <p:nvPr/>
          </p:nvSpPr>
          <p:spPr>
            <a:xfrm>
              <a:off x="1408892" y="3631172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57" name="56 Rectángulo">
              <a:extLst>
                <a:ext uri="{FF2B5EF4-FFF2-40B4-BE49-F238E27FC236}">
                  <a16:creationId xmlns:a16="http://schemas.microsoft.com/office/drawing/2014/main" id="{3AB271A8-4EE7-B38F-77FD-AC68531C28AB}"/>
                </a:ext>
              </a:extLst>
            </p:cNvPr>
            <p:cNvSpPr/>
            <p:nvPr/>
          </p:nvSpPr>
          <p:spPr>
            <a:xfrm>
              <a:off x="971600" y="4221088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FB619F5-5BFD-7379-BD0B-419BE556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3" y="530613"/>
            <a:ext cx="2543530" cy="152421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B3D2DA7-7DC2-A474-DAB8-8A4DE53F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78"/>
            <a:ext cx="4261009" cy="2553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349272-AB64-3C17-C3AB-200B4C82C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346" y="1433318"/>
            <a:ext cx="4670264" cy="43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0CE1-81DD-128D-4B64-575EC4D60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5E16326-6482-E14E-2C5A-DD9D31AB9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368152"/>
          </a:xfrm>
        </p:spPr>
        <p:txBody>
          <a:bodyPr/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2400" dirty="0"/>
              <a:t>(C.L. FORTESCUE - 1918)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2726BBB7-EF82-ABF6-676B-35BA2979D550}"/>
              </a:ext>
            </a:extLst>
          </p:cNvPr>
          <p:cNvSpPr txBox="1">
            <a:spLocks/>
          </p:cNvSpPr>
          <p:nvPr/>
        </p:nvSpPr>
        <p:spPr>
          <a:xfrm>
            <a:off x="611560" y="404665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290F5EA-0E2D-1913-1A2D-CDA452436514}"/>
              </a:ext>
            </a:extLst>
          </p:cNvPr>
          <p:cNvGrpSpPr/>
          <p:nvPr/>
        </p:nvGrpSpPr>
        <p:grpSpPr>
          <a:xfrm>
            <a:off x="899592" y="1916832"/>
            <a:ext cx="2592288" cy="2952328"/>
            <a:chOff x="899592" y="1916832"/>
            <a:chExt cx="2592288" cy="2952328"/>
          </a:xfrm>
        </p:grpSpPr>
        <p:cxnSp>
          <p:nvCxnSpPr>
            <p:cNvPr id="8" name="7 Conector recto de flecha">
              <a:extLst>
                <a:ext uri="{FF2B5EF4-FFF2-40B4-BE49-F238E27FC236}">
                  <a16:creationId xmlns:a16="http://schemas.microsoft.com/office/drawing/2014/main" id="{8592FF39-A1AE-5035-5363-AB3DCE71E8D8}"/>
                </a:ext>
              </a:extLst>
            </p:cNvPr>
            <p:cNvCxnSpPr/>
            <p:nvPr/>
          </p:nvCxnSpPr>
          <p:spPr>
            <a:xfrm flipV="1">
              <a:off x="2339752" y="1916832"/>
              <a:ext cx="1152128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>
              <a:extLst>
                <a:ext uri="{FF2B5EF4-FFF2-40B4-BE49-F238E27FC236}">
                  <a16:creationId xmlns:a16="http://schemas.microsoft.com/office/drawing/2014/main" id="{489831C4-B6C0-B4BA-E825-E7B0F18B1933}"/>
                </a:ext>
              </a:extLst>
            </p:cNvPr>
            <p:cNvCxnSpPr/>
            <p:nvPr/>
          </p:nvCxnSpPr>
          <p:spPr>
            <a:xfrm flipH="1">
              <a:off x="899592" y="3861048"/>
              <a:ext cx="1440160" cy="1008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>
              <a:extLst>
                <a:ext uri="{FF2B5EF4-FFF2-40B4-BE49-F238E27FC236}">
                  <a16:creationId xmlns:a16="http://schemas.microsoft.com/office/drawing/2014/main" id="{64592BFF-C31A-1A75-26CA-5DB914718C58}"/>
                </a:ext>
              </a:extLst>
            </p:cNvPr>
            <p:cNvCxnSpPr/>
            <p:nvPr/>
          </p:nvCxnSpPr>
          <p:spPr>
            <a:xfrm flipH="1" flipV="1">
              <a:off x="1115616" y="3573016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Rectángulo">
              <a:extLst>
                <a:ext uri="{FF2B5EF4-FFF2-40B4-BE49-F238E27FC236}">
                  <a16:creationId xmlns:a16="http://schemas.microsoft.com/office/drawing/2014/main" id="{922D4A93-3649-D11D-AFA5-89027A1505BD}"/>
                </a:ext>
              </a:extLst>
            </p:cNvPr>
            <p:cNvSpPr/>
            <p:nvPr/>
          </p:nvSpPr>
          <p:spPr>
            <a:xfrm>
              <a:off x="2627784" y="2420888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56" name="55 Rectángulo">
              <a:extLst>
                <a:ext uri="{FF2B5EF4-FFF2-40B4-BE49-F238E27FC236}">
                  <a16:creationId xmlns:a16="http://schemas.microsoft.com/office/drawing/2014/main" id="{F784C9AF-15F9-20EE-983A-8AC4C2EDF658}"/>
                </a:ext>
              </a:extLst>
            </p:cNvPr>
            <p:cNvSpPr/>
            <p:nvPr/>
          </p:nvSpPr>
          <p:spPr>
            <a:xfrm>
              <a:off x="1408892" y="3631172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57" name="56 Rectángulo">
              <a:extLst>
                <a:ext uri="{FF2B5EF4-FFF2-40B4-BE49-F238E27FC236}">
                  <a16:creationId xmlns:a16="http://schemas.microsoft.com/office/drawing/2014/main" id="{34C0C78E-46FE-6890-5952-21A4C78D68C4}"/>
                </a:ext>
              </a:extLst>
            </p:cNvPr>
            <p:cNvSpPr/>
            <p:nvPr/>
          </p:nvSpPr>
          <p:spPr>
            <a:xfrm>
              <a:off x="971600" y="4221088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</p:grpSp>
      <p:sp>
        <p:nvSpPr>
          <p:cNvPr id="73" name="72 CuadroTexto">
            <a:extLst>
              <a:ext uri="{FF2B5EF4-FFF2-40B4-BE49-F238E27FC236}">
                <a16:creationId xmlns:a16="http://schemas.microsoft.com/office/drawing/2014/main" id="{DE7AFE28-8A31-E919-1CF9-76D437837E90}"/>
              </a:ext>
            </a:extLst>
          </p:cNvPr>
          <p:cNvSpPr txBox="1"/>
          <p:nvPr/>
        </p:nvSpPr>
        <p:spPr>
          <a:xfrm>
            <a:off x="3857620" y="2000240"/>
            <a:ext cx="474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Sistema polifásico desequilibrado</a:t>
            </a:r>
          </a:p>
        </p:txBody>
      </p:sp>
      <p:sp>
        <p:nvSpPr>
          <p:cNvPr id="74" name="73 CuadroTexto">
            <a:extLst>
              <a:ext uri="{FF2B5EF4-FFF2-40B4-BE49-F238E27FC236}">
                <a16:creationId xmlns:a16="http://schemas.microsoft.com/office/drawing/2014/main" id="{4D60E55F-4D4D-CDFA-2AA6-3B770A2E4198}"/>
              </a:ext>
            </a:extLst>
          </p:cNvPr>
          <p:cNvSpPr txBox="1"/>
          <p:nvPr/>
        </p:nvSpPr>
        <p:spPr>
          <a:xfrm>
            <a:off x="2843808" y="3429000"/>
            <a:ext cx="630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Charles L. </a:t>
            </a:r>
            <a:r>
              <a:rPr lang="es-AR" dirty="0" err="1"/>
              <a:t>Fortescue</a:t>
            </a:r>
            <a:r>
              <a:rPr lang="es-AR" dirty="0"/>
              <a:t>, </a:t>
            </a:r>
            <a:r>
              <a:rPr lang="es-AR" dirty="0" err="1"/>
              <a:t>Method</a:t>
            </a:r>
            <a:r>
              <a:rPr lang="es-AR" dirty="0"/>
              <a:t> of </a:t>
            </a:r>
            <a:r>
              <a:rPr lang="es-AR" dirty="0" err="1"/>
              <a:t>Symmetrical</a:t>
            </a:r>
            <a:r>
              <a:rPr lang="es-AR" dirty="0"/>
              <a:t> </a:t>
            </a:r>
            <a:r>
              <a:rPr lang="es-AR" dirty="0" err="1"/>
              <a:t>Coordinates</a:t>
            </a:r>
            <a:r>
              <a:rPr lang="es-AR" dirty="0"/>
              <a:t> </a:t>
            </a:r>
            <a:r>
              <a:rPr lang="es-AR" dirty="0" err="1"/>
              <a:t>Apped</a:t>
            </a:r>
            <a:endParaRPr lang="es-AR" dirty="0"/>
          </a:p>
          <a:p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solution</a:t>
            </a:r>
            <a:r>
              <a:rPr lang="es-AR" dirty="0"/>
              <a:t> of </a:t>
            </a:r>
            <a:r>
              <a:rPr lang="es-AR" dirty="0" err="1"/>
              <a:t>polyphase</a:t>
            </a:r>
            <a:r>
              <a:rPr lang="es-AR" dirty="0"/>
              <a:t> </a:t>
            </a:r>
            <a:r>
              <a:rPr lang="es-AR" dirty="0" err="1"/>
              <a:t>Newoeks</a:t>
            </a:r>
            <a:r>
              <a:rPr lang="es-AR" dirty="0"/>
              <a:t>, </a:t>
            </a:r>
            <a:r>
              <a:rPr lang="es-AR" dirty="0" err="1"/>
              <a:t>Trans</a:t>
            </a:r>
            <a:r>
              <a:rPr lang="es-AR" dirty="0"/>
              <a:t>. AIEE, vol. 37,</a:t>
            </a:r>
          </a:p>
          <a:p>
            <a:r>
              <a:rPr lang="es-AR" dirty="0" err="1"/>
              <a:t>Pag</a:t>
            </a:r>
            <a:r>
              <a:rPr lang="es-AR" dirty="0"/>
              <a:t>. 1027-1140, 1918.</a:t>
            </a:r>
          </a:p>
        </p:txBody>
      </p:sp>
      <p:sp>
        <p:nvSpPr>
          <p:cNvPr id="75" name="74 CuadroTexto">
            <a:extLst>
              <a:ext uri="{FF2B5EF4-FFF2-40B4-BE49-F238E27FC236}">
                <a16:creationId xmlns:a16="http://schemas.microsoft.com/office/drawing/2014/main" id="{4FA48A8D-DB73-D259-B361-D776E02C2E3E}"/>
              </a:ext>
            </a:extLst>
          </p:cNvPr>
          <p:cNvSpPr txBox="1"/>
          <p:nvPr/>
        </p:nvSpPr>
        <p:spPr>
          <a:xfrm>
            <a:off x="539552" y="537321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>
                <a:solidFill>
                  <a:schemeClr val="accent6">
                    <a:lumMod val="75000"/>
                  </a:schemeClr>
                </a:solidFill>
              </a:rPr>
              <a:t>Un Sistema desequilibrado de n vectores relacionados entre si, puede descomponerse en n vectores equilibrados denominados</a:t>
            </a:r>
            <a:r>
              <a:rPr lang="es-AR" sz="2200" b="1" i="1" dirty="0">
                <a:solidFill>
                  <a:schemeClr val="accent6">
                    <a:lumMod val="75000"/>
                  </a:schemeClr>
                </a:solidFill>
              </a:rPr>
              <a:t> componentes simétricos</a:t>
            </a:r>
            <a:r>
              <a:rPr lang="es-AR" sz="2200" b="1" dirty="0">
                <a:solidFill>
                  <a:schemeClr val="accent6">
                    <a:lumMod val="75000"/>
                  </a:schemeClr>
                </a:solidFill>
              </a:rPr>
              <a:t> de los vectores originales.</a:t>
            </a:r>
          </a:p>
        </p:txBody>
      </p:sp>
    </p:spTree>
    <p:extLst>
      <p:ext uri="{BB962C8B-B14F-4D97-AF65-F5344CB8AC3E}">
        <p14:creationId xmlns:p14="http://schemas.microsoft.com/office/powerpoint/2010/main" val="397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D88D4-3B6A-A5D1-3870-915F2343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D4B761A-0468-B0BD-E0D7-D961D1053FF9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20A48B98-34C6-682B-B924-A26D837D5DF6}"/>
              </a:ext>
            </a:extLst>
          </p:cNvPr>
          <p:cNvSpPr/>
          <p:nvPr/>
        </p:nvSpPr>
        <p:spPr>
          <a:xfrm>
            <a:off x="2987824" y="234888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V</a:t>
            </a:r>
            <a:r>
              <a:rPr lang="es-AR" baseline="-25000" dirty="0"/>
              <a:t>a1</a:t>
            </a:r>
            <a:endParaRPr lang="es-A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FD5C3EF-52CA-447D-0A3D-1F958311F784}"/>
              </a:ext>
            </a:extLst>
          </p:cNvPr>
          <p:cNvGrpSpPr/>
          <p:nvPr/>
        </p:nvGrpSpPr>
        <p:grpSpPr>
          <a:xfrm>
            <a:off x="755576" y="2276872"/>
            <a:ext cx="2368604" cy="3022595"/>
            <a:chOff x="755576" y="2276872"/>
            <a:chExt cx="2368604" cy="3022595"/>
          </a:xfrm>
        </p:grpSpPr>
        <p:cxnSp>
          <p:nvCxnSpPr>
            <p:cNvPr id="6" name="5 Conector recto de flecha">
              <a:extLst>
                <a:ext uri="{FF2B5EF4-FFF2-40B4-BE49-F238E27FC236}">
                  <a16:creationId xmlns:a16="http://schemas.microsoft.com/office/drawing/2014/main" id="{52FD44F7-6799-7470-1F27-B03F47E80309}"/>
                </a:ext>
              </a:extLst>
            </p:cNvPr>
            <p:cNvCxnSpPr/>
            <p:nvPr/>
          </p:nvCxnSpPr>
          <p:spPr>
            <a:xfrm flipV="1">
              <a:off x="2123728" y="2636912"/>
              <a:ext cx="936104" cy="50405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>
              <a:extLst>
                <a:ext uri="{FF2B5EF4-FFF2-40B4-BE49-F238E27FC236}">
                  <a16:creationId xmlns:a16="http://schemas.microsoft.com/office/drawing/2014/main" id="{66B30C0E-B8AB-E1B3-F657-4E8BA15C265B}"/>
                </a:ext>
              </a:extLst>
            </p:cNvPr>
            <p:cNvCxnSpPr/>
            <p:nvPr/>
          </p:nvCxnSpPr>
          <p:spPr>
            <a:xfrm>
              <a:off x="2123728" y="3140968"/>
              <a:ext cx="0" cy="108012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>
              <a:extLst>
                <a:ext uri="{FF2B5EF4-FFF2-40B4-BE49-F238E27FC236}">
                  <a16:creationId xmlns:a16="http://schemas.microsoft.com/office/drawing/2014/main" id="{51D78E96-1A1A-372C-00FB-1A20DE0A98C4}"/>
                </a:ext>
              </a:extLst>
            </p:cNvPr>
            <p:cNvCxnSpPr/>
            <p:nvPr/>
          </p:nvCxnSpPr>
          <p:spPr>
            <a:xfrm flipH="1" flipV="1">
              <a:off x="1187624" y="2564904"/>
              <a:ext cx="936104" cy="57606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>
              <a:extLst>
                <a:ext uri="{FF2B5EF4-FFF2-40B4-BE49-F238E27FC236}">
                  <a16:creationId xmlns:a16="http://schemas.microsoft.com/office/drawing/2014/main" id="{25282161-ADD2-95D6-D07D-36DA1BBD0F5E}"/>
                </a:ext>
              </a:extLst>
            </p:cNvPr>
            <p:cNvSpPr txBox="1"/>
            <p:nvPr/>
          </p:nvSpPr>
          <p:spPr>
            <a:xfrm>
              <a:off x="1187624" y="4653136"/>
              <a:ext cx="19365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chemeClr val="accent1">
                      <a:lumMod val="75000"/>
                    </a:schemeClr>
                  </a:solidFill>
                </a:rPr>
                <a:t>Componentes de</a:t>
              </a:r>
            </a:p>
            <a:p>
              <a:pPr algn="ctr"/>
              <a:r>
                <a:rPr lang="es-AR" b="1" dirty="0">
                  <a:solidFill>
                    <a:schemeClr val="accent1">
                      <a:lumMod val="75000"/>
                    </a:schemeClr>
                  </a:solidFill>
                </a:rPr>
                <a:t>Secuencia positiva</a:t>
              </a:r>
            </a:p>
          </p:txBody>
        </p:sp>
        <p:sp>
          <p:nvSpPr>
            <p:cNvPr id="29" name="28 Rectángulo">
              <a:extLst>
                <a:ext uri="{FF2B5EF4-FFF2-40B4-BE49-F238E27FC236}">
                  <a16:creationId xmlns:a16="http://schemas.microsoft.com/office/drawing/2014/main" id="{36482284-2B39-A21B-EC21-CB8569023142}"/>
                </a:ext>
              </a:extLst>
            </p:cNvPr>
            <p:cNvSpPr/>
            <p:nvPr/>
          </p:nvSpPr>
          <p:spPr>
            <a:xfrm>
              <a:off x="1907704" y="4221088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b1</a:t>
              </a:r>
              <a:endParaRPr lang="es-AR" dirty="0"/>
            </a:p>
          </p:txBody>
        </p:sp>
        <p:sp>
          <p:nvSpPr>
            <p:cNvPr id="30" name="29 Rectángulo">
              <a:extLst>
                <a:ext uri="{FF2B5EF4-FFF2-40B4-BE49-F238E27FC236}">
                  <a16:creationId xmlns:a16="http://schemas.microsoft.com/office/drawing/2014/main" id="{78C3CC14-9119-10E1-198B-027C8EBB5E73}"/>
                </a:ext>
              </a:extLst>
            </p:cNvPr>
            <p:cNvSpPr/>
            <p:nvPr/>
          </p:nvSpPr>
          <p:spPr>
            <a:xfrm>
              <a:off x="755576" y="2276872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c1</a:t>
              </a:r>
              <a:endParaRPr lang="es-AR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6F24CCE-9D6C-35B7-F443-D4A5A540DDC1}"/>
              </a:ext>
            </a:extLst>
          </p:cNvPr>
          <p:cNvGrpSpPr/>
          <p:nvPr/>
        </p:nvGrpSpPr>
        <p:grpSpPr>
          <a:xfrm>
            <a:off x="3275856" y="2204864"/>
            <a:ext cx="2285823" cy="3094603"/>
            <a:chOff x="3275856" y="2204864"/>
            <a:chExt cx="2285823" cy="3094603"/>
          </a:xfrm>
        </p:grpSpPr>
        <p:cxnSp>
          <p:nvCxnSpPr>
            <p:cNvPr id="14" name="13 Conector recto de flecha">
              <a:extLst>
                <a:ext uri="{FF2B5EF4-FFF2-40B4-BE49-F238E27FC236}">
                  <a16:creationId xmlns:a16="http://schemas.microsoft.com/office/drawing/2014/main" id="{67DEEA77-DF1B-444B-5400-B9E4184D2709}"/>
                </a:ext>
              </a:extLst>
            </p:cNvPr>
            <p:cNvCxnSpPr/>
            <p:nvPr/>
          </p:nvCxnSpPr>
          <p:spPr>
            <a:xfrm rot="19783057" flipV="1">
              <a:off x="4426136" y="2722292"/>
              <a:ext cx="673570" cy="3409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>
              <a:extLst>
                <a:ext uri="{FF2B5EF4-FFF2-40B4-BE49-F238E27FC236}">
                  <a16:creationId xmlns:a16="http://schemas.microsoft.com/office/drawing/2014/main" id="{614CB913-1FC6-EB19-9262-8A2D56F4BEFA}"/>
                </a:ext>
              </a:extLst>
            </p:cNvPr>
            <p:cNvCxnSpPr/>
            <p:nvPr/>
          </p:nvCxnSpPr>
          <p:spPr>
            <a:xfrm rot="19783057">
              <a:off x="4742246" y="3159945"/>
              <a:ext cx="0" cy="7305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>
              <a:extLst>
                <a:ext uri="{FF2B5EF4-FFF2-40B4-BE49-F238E27FC236}">
                  <a16:creationId xmlns:a16="http://schemas.microsoft.com/office/drawing/2014/main" id="{2A13FE68-92AA-731A-C703-D70EDB98C352}"/>
                </a:ext>
              </a:extLst>
            </p:cNvPr>
            <p:cNvCxnSpPr/>
            <p:nvPr/>
          </p:nvCxnSpPr>
          <p:spPr>
            <a:xfrm rot="19783057" flipH="1" flipV="1">
              <a:off x="3832195" y="3016566"/>
              <a:ext cx="673570" cy="3896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adroTexto">
              <a:extLst>
                <a:ext uri="{FF2B5EF4-FFF2-40B4-BE49-F238E27FC236}">
                  <a16:creationId xmlns:a16="http://schemas.microsoft.com/office/drawing/2014/main" id="{6D8618C1-526A-89E4-0012-70BBA7E04E9E}"/>
                </a:ext>
              </a:extLst>
            </p:cNvPr>
            <p:cNvSpPr txBox="1"/>
            <p:nvPr/>
          </p:nvSpPr>
          <p:spPr>
            <a:xfrm>
              <a:off x="3563888" y="4653136"/>
              <a:ext cx="19977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rgbClr val="FF0000"/>
                  </a:solidFill>
                </a:rPr>
                <a:t>Componentes de</a:t>
              </a:r>
            </a:p>
            <a:p>
              <a:pPr algn="ctr"/>
              <a:r>
                <a:rPr lang="es-AR" b="1" dirty="0">
                  <a:solidFill>
                    <a:srgbClr val="FF0000"/>
                  </a:solidFill>
                </a:rPr>
                <a:t>Secuencia negativa</a:t>
              </a:r>
            </a:p>
          </p:txBody>
        </p:sp>
        <p:sp>
          <p:nvSpPr>
            <p:cNvPr id="31" name="30 Rectángulo">
              <a:extLst>
                <a:ext uri="{FF2B5EF4-FFF2-40B4-BE49-F238E27FC236}">
                  <a16:creationId xmlns:a16="http://schemas.microsoft.com/office/drawing/2014/main" id="{441D84D5-5639-9594-CF3D-502981615077}"/>
                </a:ext>
              </a:extLst>
            </p:cNvPr>
            <p:cNvSpPr/>
            <p:nvPr/>
          </p:nvSpPr>
          <p:spPr>
            <a:xfrm>
              <a:off x="4788024" y="22048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32" name="31 Rectángulo">
              <a:extLst>
                <a:ext uri="{FF2B5EF4-FFF2-40B4-BE49-F238E27FC236}">
                  <a16:creationId xmlns:a16="http://schemas.microsoft.com/office/drawing/2014/main" id="{3F40AF04-445E-1C71-8DA1-3F18B288145F}"/>
                </a:ext>
              </a:extLst>
            </p:cNvPr>
            <p:cNvSpPr/>
            <p:nvPr/>
          </p:nvSpPr>
          <p:spPr>
            <a:xfrm>
              <a:off x="4788024" y="3861048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33" name="32 Rectángulo">
              <a:extLst>
                <a:ext uri="{FF2B5EF4-FFF2-40B4-BE49-F238E27FC236}">
                  <a16:creationId xmlns:a16="http://schemas.microsoft.com/office/drawing/2014/main" id="{A59DC8F4-B571-3A11-C1E9-D1148FCF3FA1}"/>
                </a:ext>
              </a:extLst>
            </p:cNvPr>
            <p:cNvSpPr/>
            <p:nvPr/>
          </p:nvSpPr>
          <p:spPr>
            <a:xfrm>
              <a:off x="3275856" y="29969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9555E062-8FE7-44B1-C40F-A7714DCDA6C2}"/>
              </a:ext>
            </a:extLst>
          </p:cNvPr>
          <p:cNvGrpSpPr/>
          <p:nvPr/>
        </p:nvGrpSpPr>
        <p:grpSpPr>
          <a:xfrm>
            <a:off x="5868144" y="3068960"/>
            <a:ext cx="1853200" cy="2230507"/>
            <a:chOff x="5868144" y="3068960"/>
            <a:chExt cx="1853200" cy="2230507"/>
          </a:xfrm>
        </p:grpSpPr>
        <p:cxnSp>
          <p:nvCxnSpPr>
            <p:cNvPr id="19" name="18 Conector recto de flecha">
              <a:extLst>
                <a:ext uri="{FF2B5EF4-FFF2-40B4-BE49-F238E27FC236}">
                  <a16:creationId xmlns:a16="http://schemas.microsoft.com/office/drawing/2014/main" id="{3B84D512-0636-89CD-B23D-1EF2BB9DB94C}"/>
                </a:ext>
              </a:extLst>
            </p:cNvPr>
            <p:cNvCxnSpPr/>
            <p:nvPr/>
          </p:nvCxnSpPr>
          <p:spPr>
            <a:xfrm flipH="1" flipV="1">
              <a:off x="6516216" y="3068960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>
              <a:extLst>
                <a:ext uri="{FF2B5EF4-FFF2-40B4-BE49-F238E27FC236}">
                  <a16:creationId xmlns:a16="http://schemas.microsoft.com/office/drawing/2014/main" id="{8F9F3B3B-294D-B310-DABD-94B010D15D20}"/>
                </a:ext>
              </a:extLst>
            </p:cNvPr>
            <p:cNvCxnSpPr/>
            <p:nvPr/>
          </p:nvCxnSpPr>
          <p:spPr>
            <a:xfrm flipH="1" flipV="1">
              <a:off x="6372200" y="3212976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>
              <a:extLst>
                <a:ext uri="{FF2B5EF4-FFF2-40B4-BE49-F238E27FC236}">
                  <a16:creationId xmlns:a16="http://schemas.microsoft.com/office/drawing/2014/main" id="{645B138F-7265-B767-A969-32C6308289C6}"/>
                </a:ext>
              </a:extLst>
            </p:cNvPr>
            <p:cNvCxnSpPr/>
            <p:nvPr/>
          </p:nvCxnSpPr>
          <p:spPr>
            <a:xfrm flipH="1" flipV="1">
              <a:off x="6228184" y="3356992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>
              <a:extLst>
                <a:ext uri="{FF2B5EF4-FFF2-40B4-BE49-F238E27FC236}">
                  <a16:creationId xmlns:a16="http://schemas.microsoft.com/office/drawing/2014/main" id="{B265FDE2-2ABE-0E07-B625-891C2A4E9E3F}"/>
                </a:ext>
              </a:extLst>
            </p:cNvPr>
            <p:cNvSpPr txBox="1"/>
            <p:nvPr/>
          </p:nvSpPr>
          <p:spPr>
            <a:xfrm>
              <a:off x="5868144" y="4653136"/>
              <a:ext cx="185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/>
                <a:t>Componentes de</a:t>
              </a:r>
            </a:p>
            <a:p>
              <a:pPr algn="ctr"/>
              <a:r>
                <a:rPr lang="es-AR" b="1" dirty="0"/>
                <a:t>Secuencia cero</a:t>
              </a:r>
            </a:p>
          </p:txBody>
        </p:sp>
        <p:sp>
          <p:nvSpPr>
            <p:cNvPr id="34" name="33 Rectángulo">
              <a:extLst>
                <a:ext uri="{FF2B5EF4-FFF2-40B4-BE49-F238E27FC236}">
                  <a16:creationId xmlns:a16="http://schemas.microsoft.com/office/drawing/2014/main" id="{AF35D1D8-B087-497F-302E-248384EAF851}"/>
                </a:ext>
              </a:extLst>
            </p:cNvPr>
            <p:cNvSpPr/>
            <p:nvPr/>
          </p:nvSpPr>
          <p:spPr>
            <a:xfrm>
              <a:off x="6948264" y="328498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35" name="34 Rectángulo">
              <a:extLst>
                <a:ext uri="{FF2B5EF4-FFF2-40B4-BE49-F238E27FC236}">
                  <a16:creationId xmlns:a16="http://schemas.microsoft.com/office/drawing/2014/main" id="{E8AC464B-88E8-CF99-1015-164E55DD5C33}"/>
                </a:ext>
              </a:extLst>
            </p:cNvPr>
            <p:cNvSpPr/>
            <p:nvPr/>
          </p:nvSpPr>
          <p:spPr>
            <a:xfrm>
              <a:off x="6804248" y="3573016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36" name="35 Rectángulo">
              <a:extLst>
                <a:ext uri="{FF2B5EF4-FFF2-40B4-BE49-F238E27FC236}">
                  <a16:creationId xmlns:a16="http://schemas.microsoft.com/office/drawing/2014/main" id="{51BBC2E9-885D-689C-14FE-621F24F0B74D}"/>
                </a:ext>
              </a:extLst>
            </p:cNvPr>
            <p:cNvSpPr/>
            <p:nvPr/>
          </p:nvSpPr>
          <p:spPr>
            <a:xfrm>
              <a:off x="6660232" y="378904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sp>
        <p:nvSpPr>
          <p:cNvPr id="11" name="1 Título">
            <a:extLst>
              <a:ext uri="{FF2B5EF4-FFF2-40B4-BE49-F238E27FC236}">
                <a16:creationId xmlns:a16="http://schemas.microsoft.com/office/drawing/2014/main" id="{5B6E05EB-B897-1CEE-A97D-277298DAB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s-AR" b="1" dirty="0"/>
              <a:t>COMPONENTES SIMETRICOS</a:t>
            </a:r>
            <a:br>
              <a:rPr lang="es-AR" b="1" dirty="0"/>
            </a:br>
            <a:r>
              <a:rPr lang="es-AR" sz="1800" b="1" dirty="0"/>
              <a:t>Tres vectores, de un sistema trifásico desequilibrado, pueden descomponerse en tres sistemas equilibrados de vectores.</a:t>
            </a:r>
          </a:p>
        </p:txBody>
      </p:sp>
    </p:spTree>
    <p:extLst>
      <p:ext uri="{BB962C8B-B14F-4D97-AF65-F5344CB8AC3E}">
        <p14:creationId xmlns:p14="http://schemas.microsoft.com/office/powerpoint/2010/main" val="298427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1CC68-4F44-48A1-A45D-685BA67A4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C253CE86-83F9-4C98-DBAC-6E34CF4AD542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C72AC68-DB71-629E-CA61-69C95DDD82CB}"/>
              </a:ext>
            </a:extLst>
          </p:cNvPr>
          <p:cNvGrpSpPr/>
          <p:nvPr/>
        </p:nvGrpSpPr>
        <p:grpSpPr>
          <a:xfrm>
            <a:off x="6000425" y="91809"/>
            <a:ext cx="2687822" cy="2313548"/>
            <a:chOff x="755576" y="2276872"/>
            <a:chExt cx="2687822" cy="2313548"/>
          </a:xfrm>
        </p:grpSpPr>
        <p:sp>
          <p:nvSpPr>
            <p:cNvPr id="28" name="27 Rectángulo">
              <a:extLst>
                <a:ext uri="{FF2B5EF4-FFF2-40B4-BE49-F238E27FC236}">
                  <a16:creationId xmlns:a16="http://schemas.microsoft.com/office/drawing/2014/main" id="{AE31495A-0822-FF64-C952-DE279BCEDD53}"/>
                </a:ext>
              </a:extLst>
            </p:cNvPr>
            <p:cNvSpPr/>
            <p:nvPr/>
          </p:nvSpPr>
          <p:spPr>
            <a:xfrm>
              <a:off x="2987824" y="234888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a1</a:t>
              </a:r>
              <a:endParaRPr lang="es-AR" dirty="0"/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36DD0083-8D43-359C-D5E2-54A8598E2E20}"/>
                </a:ext>
              </a:extLst>
            </p:cNvPr>
            <p:cNvGrpSpPr/>
            <p:nvPr/>
          </p:nvGrpSpPr>
          <p:grpSpPr>
            <a:xfrm>
              <a:off x="755576" y="2276872"/>
              <a:ext cx="2304256" cy="2313548"/>
              <a:chOff x="755576" y="2276872"/>
              <a:chExt cx="2304256" cy="2313548"/>
            </a:xfrm>
          </p:grpSpPr>
          <p:cxnSp>
            <p:nvCxnSpPr>
              <p:cNvPr id="6" name="5 Conector recto de flecha">
                <a:extLst>
                  <a:ext uri="{FF2B5EF4-FFF2-40B4-BE49-F238E27FC236}">
                    <a16:creationId xmlns:a16="http://schemas.microsoft.com/office/drawing/2014/main" id="{CE9A1CA8-91CA-A847-B8E5-DCD484EFCD79}"/>
                  </a:ext>
                </a:extLst>
              </p:cNvPr>
              <p:cNvCxnSpPr/>
              <p:nvPr/>
            </p:nvCxnSpPr>
            <p:spPr>
              <a:xfrm flipV="1">
                <a:off x="2123728" y="2636912"/>
                <a:ext cx="936104" cy="504056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 de flecha">
                <a:extLst>
                  <a:ext uri="{FF2B5EF4-FFF2-40B4-BE49-F238E27FC236}">
                    <a16:creationId xmlns:a16="http://schemas.microsoft.com/office/drawing/2014/main" id="{9B444C91-9034-953C-78DA-9B9ED9799443}"/>
                  </a:ext>
                </a:extLst>
              </p:cNvPr>
              <p:cNvCxnSpPr/>
              <p:nvPr/>
            </p:nvCxnSpPr>
            <p:spPr>
              <a:xfrm>
                <a:off x="2123728" y="3140968"/>
                <a:ext cx="0" cy="108012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 de flecha">
                <a:extLst>
                  <a:ext uri="{FF2B5EF4-FFF2-40B4-BE49-F238E27FC236}">
                    <a16:creationId xmlns:a16="http://schemas.microsoft.com/office/drawing/2014/main" id="{BAD18692-C133-EC0F-EA10-5B5126D6C801}"/>
                  </a:ext>
                </a:extLst>
              </p:cNvPr>
              <p:cNvCxnSpPr/>
              <p:nvPr/>
            </p:nvCxnSpPr>
            <p:spPr>
              <a:xfrm flipH="1" flipV="1">
                <a:off x="1187624" y="2564904"/>
                <a:ext cx="936104" cy="57606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Rectángulo">
                <a:extLst>
                  <a:ext uri="{FF2B5EF4-FFF2-40B4-BE49-F238E27FC236}">
                    <a16:creationId xmlns:a16="http://schemas.microsoft.com/office/drawing/2014/main" id="{7E8A6C76-D94B-2A23-43F4-7444E01C88AA}"/>
                  </a:ext>
                </a:extLst>
              </p:cNvPr>
              <p:cNvSpPr/>
              <p:nvPr/>
            </p:nvSpPr>
            <p:spPr>
              <a:xfrm>
                <a:off x="1907704" y="4221088"/>
                <a:ext cx="474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/>
                  <a:t>V</a:t>
                </a:r>
                <a:r>
                  <a:rPr lang="es-AR" baseline="-25000" dirty="0"/>
                  <a:t>b1</a:t>
                </a:r>
                <a:endParaRPr lang="es-AR" dirty="0"/>
              </a:p>
            </p:txBody>
          </p:sp>
          <p:sp>
            <p:nvSpPr>
              <p:cNvPr id="30" name="29 Rectángulo">
                <a:extLst>
                  <a:ext uri="{FF2B5EF4-FFF2-40B4-BE49-F238E27FC236}">
                    <a16:creationId xmlns:a16="http://schemas.microsoft.com/office/drawing/2014/main" id="{93DCC648-14EE-FAF3-2F11-3E8DFA08BB91}"/>
                  </a:ext>
                </a:extLst>
              </p:cNvPr>
              <p:cNvSpPr/>
              <p:nvPr/>
            </p:nvSpPr>
            <p:spPr>
              <a:xfrm>
                <a:off x="755576" y="2276872"/>
                <a:ext cx="4487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/>
                  <a:t>V</a:t>
                </a:r>
                <a:r>
                  <a:rPr lang="es-AR" baseline="-25000" dirty="0"/>
                  <a:t>c1</a:t>
                </a:r>
                <a:endParaRPr lang="es-AR" dirty="0"/>
              </a:p>
            </p:txBody>
          </p:sp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F094231-E9D8-456F-D26E-3B29280DC410}"/>
              </a:ext>
            </a:extLst>
          </p:cNvPr>
          <p:cNvGrpSpPr/>
          <p:nvPr/>
        </p:nvGrpSpPr>
        <p:grpSpPr>
          <a:xfrm>
            <a:off x="5921536" y="2730986"/>
            <a:ext cx="1967742" cy="2025516"/>
            <a:chOff x="3275856" y="2204864"/>
            <a:chExt cx="1967742" cy="2025516"/>
          </a:xfrm>
        </p:grpSpPr>
        <p:cxnSp>
          <p:nvCxnSpPr>
            <p:cNvPr id="14" name="13 Conector recto de flecha">
              <a:extLst>
                <a:ext uri="{FF2B5EF4-FFF2-40B4-BE49-F238E27FC236}">
                  <a16:creationId xmlns:a16="http://schemas.microsoft.com/office/drawing/2014/main" id="{72912BFA-88E6-10B1-D789-C87E336EF57E}"/>
                </a:ext>
              </a:extLst>
            </p:cNvPr>
            <p:cNvCxnSpPr/>
            <p:nvPr/>
          </p:nvCxnSpPr>
          <p:spPr>
            <a:xfrm rot="19783057" flipV="1">
              <a:off x="4426136" y="2722292"/>
              <a:ext cx="673570" cy="3409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>
              <a:extLst>
                <a:ext uri="{FF2B5EF4-FFF2-40B4-BE49-F238E27FC236}">
                  <a16:creationId xmlns:a16="http://schemas.microsoft.com/office/drawing/2014/main" id="{9EDA8D65-9852-9E25-F3AB-7AC464933A51}"/>
                </a:ext>
              </a:extLst>
            </p:cNvPr>
            <p:cNvCxnSpPr/>
            <p:nvPr/>
          </p:nvCxnSpPr>
          <p:spPr>
            <a:xfrm rot="19783057">
              <a:off x="4742246" y="3159945"/>
              <a:ext cx="0" cy="7305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>
              <a:extLst>
                <a:ext uri="{FF2B5EF4-FFF2-40B4-BE49-F238E27FC236}">
                  <a16:creationId xmlns:a16="http://schemas.microsoft.com/office/drawing/2014/main" id="{E218F37C-DE96-8B86-94E3-E0579B948486}"/>
                </a:ext>
              </a:extLst>
            </p:cNvPr>
            <p:cNvCxnSpPr/>
            <p:nvPr/>
          </p:nvCxnSpPr>
          <p:spPr>
            <a:xfrm rot="19783057" flipH="1" flipV="1">
              <a:off x="3832195" y="3016566"/>
              <a:ext cx="673570" cy="3896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Rectángulo">
              <a:extLst>
                <a:ext uri="{FF2B5EF4-FFF2-40B4-BE49-F238E27FC236}">
                  <a16:creationId xmlns:a16="http://schemas.microsoft.com/office/drawing/2014/main" id="{45AC3519-18E4-D287-C749-88396FF988DE}"/>
                </a:ext>
              </a:extLst>
            </p:cNvPr>
            <p:cNvSpPr/>
            <p:nvPr/>
          </p:nvSpPr>
          <p:spPr>
            <a:xfrm>
              <a:off x="4788024" y="220486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a2</a:t>
              </a:r>
              <a:endParaRPr lang="es-AR" dirty="0"/>
            </a:p>
          </p:txBody>
        </p:sp>
        <p:sp>
          <p:nvSpPr>
            <p:cNvPr id="32" name="31 Rectángulo">
              <a:extLst>
                <a:ext uri="{FF2B5EF4-FFF2-40B4-BE49-F238E27FC236}">
                  <a16:creationId xmlns:a16="http://schemas.microsoft.com/office/drawing/2014/main" id="{182544DB-DF0D-9D40-47AF-3C275BC5355F}"/>
                </a:ext>
              </a:extLst>
            </p:cNvPr>
            <p:cNvSpPr/>
            <p:nvPr/>
          </p:nvSpPr>
          <p:spPr>
            <a:xfrm>
              <a:off x="4788024" y="3861048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c2</a:t>
              </a:r>
              <a:endParaRPr lang="es-AR" dirty="0"/>
            </a:p>
          </p:txBody>
        </p:sp>
        <p:sp>
          <p:nvSpPr>
            <p:cNvPr id="33" name="32 Rectángulo">
              <a:extLst>
                <a:ext uri="{FF2B5EF4-FFF2-40B4-BE49-F238E27FC236}">
                  <a16:creationId xmlns:a16="http://schemas.microsoft.com/office/drawing/2014/main" id="{0C675E91-7D52-93C3-D9C3-3370D97BA64E}"/>
                </a:ext>
              </a:extLst>
            </p:cNvPr>
            <p:cNvSpPr/>
            <p:nvPr/>
          </p:nvSpPr>
          <p:spPr>
            <a:xfrm>
              <a:off x="3275856" y="2996952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b2</a:t>
              </a:r>
              <a:endParaRPr lang="es-AR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5FC2878-E17F-A260-D8BA-AAB4D0CF4825}"/>
              </a:ext>
            </a:extLst>
          </p:cNvPr>
          <p:cNvGrpSpPr/>
          <p:nvPr/>
        </p:nvGrpSpPr>
        <p:grpSpPr>
          <a:xfrm>
            <a:off x="6984296" y="5348168"/>
            <a:ext cx="1175654" cy="1089412"/>
            <a:chOff x="6228184" y="3068960"/>
            <a:chExt cx="1175654" cy="1089412"/>
          </a:xfrm>
        </p:grpSpPr>
        <p:cxnSp>
          <p:nvCxnSpPr>
            <p:cNvPr id="19" name="18 Conector recto de flecha">
              <a:extLst>
                <a:ext uri="{FF2B5EF4-FFF2-40B4-BE49-F238E27FC236}">
                  <a16:creationId xmlns:a16="http://schemas.microsoft.com/office/drawing/2014/main" id="{86B7862B-DB6E-43CF-4B23-4CEA8B234FE2}"/>
                </a:ext>
              </a:extLst>
            </p:cNvPr>
            <p:cNvCxnSpPr/>
            <p:nvPr/>
          </p:nvCxnSpPr>
          <p:spPr>
            <a:xfrm flipH="1" flipV="1">
              <a:off x="6516216" y="3068960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>
              <a:extLst>
                <a:ext uri="{FF2B5EF4-FFF2-40B4-BE49-F238E27FC236}">
                  <a16:creationId xmlns:a16="http://schemas.microsoft.com/office/drawing/2014/main" id="{3C6F6885-E2D9-DD9B-AD08-C5563718EB8D}"/>
                </a:ext>
              </a:extLst>
            </p:cNvPr>
            <p:cNvCxnSpPr/>
            <p:nvPr/>
          </p:nvCxnSpPr>
          <p:spPr>
            <a:xfrm flipH="1" flipV="1">
              <a:off x="6372200" y="3212976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>
              <a:extLst>
                <a:ext uri="{FF2B5EF4-FFF2-40B4-BE49-F238E27FC236}">
                  <a16:creationId xmlns:a16="http://schemas.microsoft.com/office/drawing/2014/main" id="{9869834A-A208-6DBB-523D-003D712DBA2D}"/>
                </a:ext>
              </a:extLst>
            </p:cNvPr>
            <p:cNvCxnSpPr/>
            <p:nvPr/>
          </p:nvCxnSpPr>
          <p:spPr>
            <a:xfrm flipH="1" flipV="1">
              <a:off x="6228184" y="3356992"/>
              <a:ext cx="432048" cy="4320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Rectángulo">
              <a:extLst>
                <a:ext uri="{FF2B5EF4-FFF2-40B4-BE49-F238E27FC236}">
                  <a16:creationId xmlns:a16="http://schemas.microsoft.com/office/drawing/2014/main" id="{3B646A7E-10F1-D5D0-453B-D4D52AE7014B}"/>
                </a:ext>
              </a:extLst>
            </p:cNvPr>
            <p:cNvSpPr/>
            <p:nvPr/>
          </p:nvSpPr>
          <p:spPr>
            <a:xfrm>
              <a:off x="6948264" y="3284984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a0</a:t>
              </a:r>
              <a:endParaRPr lang="es-AR" dirty="0"/>
            </a:p>
          </p:txBody>
        </p:sp>
        <p:sp>
          <p:nvSpPr>
            <p:cNvPr id="35" name="34 Rectángulo">
              <a:extLst>
                <a:ext uri="{FF2B5EF4-FFF2-40B4-BE49-F238E27FC236}">
                  <a16:creationId xmlns:a16="http://schemas.microsoft.com/office/drawing/2014/main" id="{67E568B2-CE47-5066-77EA-4EE5F64DBA7E}"/>
                </a:ext>
              </a:extLst>
            </p:cNvPr>
            <p:cNvSpPr/>
            <p:nvPr/>
          </p:nvSpPr>
          <p:spPr>
            <a:xfrm>
              <a:off x="6804248" y="3573016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b0</a:t>
              </a:r>
              <a:endParaRPr lang="es-AR" dirty="0"/>
            </a:p>
          </p:txBody>
        </p:sp>
        <p:sp>
          <p:nvSpPr>
            <p:cNvPr id="36" name="35 Rectángulo">
              <a:extLst>
                <a:ext uri="{FF2B5EF4-FFF2-40B4-BE49-F238E27FC236}">
                  <a16:creationId xmlns:a16="http://schemas.microsoft.com/office/drawing/2014/main" id="{3B08DFBD-E7D7-8A1A-40AA-6D828296C437}"/>
                </a:ext>
              </a:extLst>
            </p:cNvPr>
            <p:cNvSpPr/>
            <p:nvPr/>
          </p:nvSpPr>
          <p:spPr>
            <a:xfrm>
              <a:off x="6660232" y="3789040"/>
              <a:ext cx="44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dirty="0"/>
                <a:t>V</a:t>
              </a:r>
              <a:r>
                <a:rPr lang="es-AR" baseline="-25000" dirty="0"/>
                <a:t>c0</a:t>
              </a:r>
              <a:endParaRPr lang="es-AR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DAA6240-0EAA-2833-49BA-2D9B7694622E}"/>
              </a:ext>
            </a:extLst>
          </p:cNvPr>
          <p:cNvGrpSpPr/>
          <p:nvPr/>
        </p:nvGrpSpPr>
        <p:grpSpPr>
          <a:xfrm>
            <a:off x="1061014" y="1139676"/>
            <a:ext cx="3510985" cy="4208492"/>
            <a:chOff x="899592" y="1916832"/>
            <a:chExt cx="2592288" cy="2952328"/>
          </a:xfrm>
        </p:grpSpPr>
        <p:cxnSp>
          <p:nvCxnSpPr>
            <p:cNvPr id="17" name="7 Conector recto de flecha">
              <a:extLst>
                <a:ext uri="{FF2B5EF4-FFF2-40B4-BE49-F238E27FC236}">
                  <a16:creationId xmlns:a16="http://schemas.microsoft.com/office/drawing/2014/main" id="{D5182146-8FF6-BC57-B0C4-A2A626946F9C}"/>
                </a:ext>
              </a:extLst>
            </p:cNvPr>
            <p:cNvCxnSpPr/>
            <p:nvPr/>
          </p:nvCxnSpPr>
          <p:spPr>
            <a:xfrm flipV="1">
              <a:off x="2339752" y="1916832"/>
              <a:ext cx="1152128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0 Conector recto de flecha">
              <a:extLst>
                <a:ext uri="{FF2B5EF4-FFF2-40B4-BE49-F238E27FC236}">
                  <a16:creationId xmlns:a16="http://schemas.microsoft.com/office/drawing/2014/main" id="{5524854A-57D9-5120-991E-8D21A15D6377}"/>
                </a:ext>
              </a:extLst>
            </p:cNvPr>
            <p:cNvCxnSpPr/>
            <p:nvPr/>
          </p:nvCxnSpPr>
          <p:spPr>
            <a:xfrm flipH="1">
              <a:off x="899592" y="3861048"/>
              <a:ext cx="1440160" cy="1008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3 Conector recto de flecha">
              <a:extLst>
                <a:ext uri="{FF2B5EF4-FFF2-40B4-BE49-F238E27FC236}">
                  <a16:creationId xmlns:a16="http://schemas.microsoft.com/office/drawing/2014/main" id="{BA62F860-C6E4-3F8D-71AB-31F6D796FB4F}"/>
                </a:ext>
              </a:extLst>
            </p:cNvPr>
            <p:cNvCxnSpPr/>
            <p:nvPr/>
          </p:nvCxnSpPr>
          <p:spPr>
            <a:xfrm flipH="1" flipV="1">
              <a:off x="1115616" y="3573016"/>
              <a:ext cx="122413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54 Rectángulo">
              <a:extLst>
                <a:ext uri="{FF2B5EF4-FFF2-40B4-BE49-F238E27FC236}">
                  <a16:creationId xmlns:a16="http://schemas.microsoft.com/office/drawing/2014/main" id="{A0E5E8FA-2088-F3EF-D0C2-91ECD1EBAD1A}"/>
                </a:ext>
              </a:extLst>
            </p:cNvPr>
            <p:cNvSpPr/>
            <p:nvPr/>
          </p:nvSpPr>
          <p:spPr>
            <a:xfrm>
              <a:off x="2627784" y="2420888"/>
              <a:ext cx="383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/>
                <a:t>V</a:t>
              </a:r>
              <a:r>
                <a:rPr lang="es-AR" b="1" baseline="-25000" dirty="0"/>
                <a:t>a</a:t>
              </a:r>
              <a:endParaRPr lang="es-AR" b="1" dirty="0"/>
            </a:p>
          </p:txBody>
        </p:sp>
        <p:sp>
          <p:nvSpPr>
            <p:cNvPr id="22" name="55 Rectángulo">
              <a:extLst>
                <a:ext uri="{FF2B5EF4-FFF2-40B4-BE49-F238E27FC236}">
                  <a16:creationId xmlns:a16="http://schemas.microsoft.com/office/drawing/2014/main" id="{E1BD6D04-D728-D0AC-9CCF-6A415CFF835B}"/>
                </a:ext>
              </a:extLst>
            </p:cNvPr>
            <p:cNvSpPr/>
            <p:nvPr/>
          </p:nvSpPr>
          <p:spPr>
            <a:xfrm>
              <a:off x="1408892" y="3631172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c</a:t>
              </a:r>
              <a:endParaRPr lang="es-AR" b="1" dirty="0"/>
            </a:p>
          </p:txBody>
        </p:sp>
        <p:sp>
          <p:nvSpPr>
            <p:cNvPr id="37" name="56 Rectángulo">
              <a:extLst>
                <a:ext uri="{FF2B5EF4-FFF2-40B4-BE49-F238E27FC236}">
                  <a16:creationId xmlns:a16="http://schemas.microsoft.com/office/drawing/2014/main" id="{86B19E99-1CAD-FFF9-607A-DA3898C83CCC}"/>
                </a:ext>
              </a:extLst>
            </p:cNvPr>
            <p:cNvSpPr/>
            <p:nvPr/>
          </p:nvSpPr>
          <p:spPr>
            <a:xfrm>
              <a:off x="971600" y="4221088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V</a:t>
              </a:r>
              <a:r>
                <a:rPr lang="es-AR" b="1" baseline="-25000" dirty="0" err="1"/>
                <a:t>b</a:t>
              </a:r>
              <a:endParaRPr lang="es-A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271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4125607</TotalTime>
  <Words>2965</Words>
  <Application>Microsoft Office PowerPoint</Application>
  <PresentationFormat>Presentación en pantalla (4:3)</PresentationFormat>
  <Paragraphs>439</Paragraphs>
  <Slides>42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Google Sans</vt:lpstr>
      <vt:lpstr>MathematicalPiLTStd-1</vt:lpstr>
      <vt:lpstr>Times New Roman</vt:lpstr>
      <vt:lpstr>TimesLTStd-Roman</vt:lpstr>
      <vt:lpstr>Wingdings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COMPONENTES SIMETRICOS (C.L. FORTESCUE - 1918)</vt:lpstr>
      <vt:lpstr>COMPONENTES SIMETRICOS Tres vectores, de un sistema trifásico desequilibrado, pueden descomponerse en tres sistemas equilibrados de vectores.</vt:lpstr>
      <vt:lpstr>Presentación de PowerPoint</vt:lpstr>
      <vt:lpstr>COMPONENTES SIMETRICOS Suma de los vectores equilibrados que determinan a los vectores desequilibrados.</vt:lpstr>
      <vt:lpstr>COMPONENTES SIMETRICOS (Operador “a” es un número complejo de módulo unidad y argumento 120 °)</vt:lpstr>
      <vt:lpstr>COMPONENTES SIMETRICOS Suma de los vectores equilibrados que determinan a los vectores desequilibrados.</vt:lpstr>
      <vt:lpstr>COMPONENTES SIMETRICOS Suma de los vectores equilibrados que determinan a los vectores desequilibrados.</vt:lpstr>
      <vt:lpstr>COMPONENTES SIMETRICOS Suma de los vectores equilibrados que determinan a los vectores desequilibrados.</vt:lpstr>
      <vt:lpstr>COMPONENTES SIMETRICOS Suma de los vectores equilibrados que determinan a los vectores desequilibrados.</vt:lpstr>
      <vt:lpstr>COMPONENTES SIMETRICOS (Impedancias y redes de secuencias)</vt:lpstr>
      <vt:lpstr>COMPONENTES SIMETRICOS  (Impedancias y redes de secuencias)</vt:lpstr>
      <vt:lpstr>COMPONENTES SIMETRICOS FALLO SIMPLE  DE LINEA A TIERRA DE UN GENERADOR EN VACÍO  (Con su neutro a tierra) </vt:lpstr>
      <vt:lpstr>COMPONENTES SIMETRICOS FALLO SIMPLE  DE LINEA A TIERRA DE UN GENERADOR EN VACÍO  (Con su neutro a tierra)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COMPONENTES SIMETRICOS  FALLO LINEA A LINEA  DE UN GENERADOR EN VACÍO  (Con su neutro a tierra) </vt:lpstr>
      <vt:lpstr>Presentación de PowerPoint</vt:lpstr>
      <vt:lpstr>Presentación de PowerPoint</vt:lpstr>
      <vt:lpstr>Presentación de PowerPoint</vt:lpstr>
      <vt:lpstr>Presentación de PowerPoint</vt:lpstr>
      <vt:lpstr>COMPONENTES SIMETRICOS  FALLO DOBLE LINEA A TIERRA DE UN GENERADOR EN VACÍO  (Con su neutro a tierra) </vt:lpstr>
      <vt:lpstr>COMPONENTES SIMETRICOS  FALLO DOBLE LINEA A TIERRA DE UN GENERADOR EN VACÍO  (Con su neutro a tierra) </vt:lpstr>
      <vt:lpstr>COMPONENTES SIMETRICOS  FALLO DOBLE LINEA A TIERRA DE UN GENERADOR EN VACÍO  (Con su neutro a tierra) </vt:lpstr>
      <vt:lpstr>Presentación de PowerPoint</vt:lpstr>
      <vt:lpstr>Presentación de PowerPoint</vt:lpstr>
      <vt:lpstr>Presentación de PowerPoint</vt:lpstr>
      <vt:lpstr>Presentación de PowerPoint</vt:lpstr>
      <vt:lpstr>Interconexión de redes de secuencia </vt:lpstr>
      <vt:lpstr>Falla monofásica a tierra</vt:lpstr>
      <vt:lpstr>Falla línea a línea</vt:lpstr>
      <vt:lpstr>Falla doble línea a  tierra</vt:lpstr>
      <vt:lpstr>COMPONENTES SIMETRICOS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SIMETRICOS (C.L. FORTESCUE - 1918)</dc:title>
  <dc:creator>Usuario</dc:creator>
  <cp:lastModifiedBy>ingdlsalinas@gmail.com</cp:lastModifiedBy>
  <cp:revision>145</cp:revision>
  <dcterms:created xsi:type="dcterms:W3CDTF">2016-09-16T19:26:50Z</dcterms:created>
  <dcterms:modified xsi:type="dcterms:W3CDTF">2025-11-17T21:35:10Z</dcterms:modified>
</cp:coreProperties>
</file>