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1" r:id="rId3"/>
    <p:sldId id="282" r:id="rId4"/>
    <p:sldId id="257" r:id="rId5"/>
    <p:sldId id="258" r:id="rId6"/>
    <p:sldId id="261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F34"/>
    <a:srgbClr val="35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VI</a:t>
            </a:r>
            <a:r>
              <a:rPr lang="es-ES" sz="3200" b="1" i="1" dirty="0" smtClean="0">
                <a:solidFill>
                  <a:srgbClr val="00B0F0"/>
                </a:solidFill>
              </a:rPr>
              <a:t>:  PROCESO DE CONTROL. 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3346"/>
            <a:ext cx="10160000" cy="752973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CONTROL	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06809" y="1120548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431178" y="5648326"/>
            <a:ext cx="1114697" cy="235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931" y="1787526"/>
            <a:ext cx="6043749" cy="41560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ES LA MEDICION Y CORRECCION DEL DESEMPEÑO, PARA GARANTIZAR QUE LOS OBJETIVOS DE LA EMPRESA Y LOS PLANES DISEÑADOS, SE LOGREN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PLANEAR Y CONTROLAR ESTAN ESTRECHAMENTE RELACIONADOS.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SIN OBJETIVOS Y PLANES, EL CONTROL NO ES POSIBLE PORQUE EL DESEMPEÑO TIENE QUE SER MEDIDO CONTRA ALGUN CRITERIO ESTABLECIDO. 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altLang="es-ES" sz="2000" b="1" dirty="0">
              <a:solidFill>
                <a:srgbClr val="0000CC"/>
              </a:solidFill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9600" y="283346"/>
            <a:ext cx="10160000" cy="75297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CONTROL 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07" y="1787526"/>
            <a:ext cx="3958105" cy="39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8274" y="399569"/>
            <a:ext cx="8908869" cy="67627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3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PROCESO CONTROL BASICO  </a:t>
            </a:r>
            <a:endParaRPr lang="es-ES" sz="3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5"/>
          <p:cNvSpPr txBox="1">
            <a:spLocks noChangeArrowheads="1"/>
          </p:cNvSpPr>
          <p:nvPr/>
        </p:nvSpPr>
        <p:spPr bwMode="auto">
          <a:xfrm>
            <a:off x="339366" y="1770341"/>
            <a:ext cx="5730508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ESTABLECIMIENTO DE ESTÀNDARES: Son criterios o medidas de desempeño 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MEDICIÓN DEL DESEMPEÑO: sobre una base de mirar al frente, detectar desviaciones antes de que ocurran. </a:t>
            </a:r>
            <a:endParaRPr lang="es-ES" altLang="es-ES" sz="18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CORRECCIÓN DE DESVIACIONES: es el punto donde el control se puede ver como una parte de todo el sistema de administración y relacionarlo con las otras funciones gerenciales (planificar, organizar, personal y dirigir) </a:t>
            </a:r>
            <a:endParaRPr lang="es-ES" altLang="es-ES" sz="18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82" y="1358901"/>
            <a:ext cx="4387929" cy="43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49382"/>
            <a:ext cx="10160000" cy="50913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PUNTOS DE CONTROL CRITICOS, ESTANDARES Y PUNTOS DE REFERENCIA</a:t>
            </a:r>
            <a:endParaRPr lang="es-E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41" y="893530"/>
            <a:ext cx="7977050" cy="5807308"/>
          </a:xfrm>
        </p:spPr>
        <p:txBody>
          <a:bodyPr/>
          <a:lstStyle/>
          <a:p>
            <a:pPr marL="114300" indent="0">
              <a:buNone/>
            </a:pPr>
            <a:r>
              <a:rPr lang="es-ES" sz="2400" dirty="0" smtClean="0"/>
              <a:t>Los puntos seleccionados para el control deben ser CRITICOS, factores cruciales, u otra manera es compararse con otra empresa a partir de PUNTOS DE REFERENCIA. </a:t>
            </a:r>
            <a:endParaRPr lang="es-ES" sz="24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rgbClr val="00B050"/>
                </a:solidFill>
              </a:rPr>
              <a:t>TIPOS DE ESTÁNDARES DE PUNTOS CRITICOS: </a:t>
            </a:r>
            <a:endParaRPr lang="es-ES" sz="2400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 smtClean="0">
                <a:solidFill>
                  <a:srgbClr val="0070C0"/>
                </a:solidFill>
              </a:rPr>
              <a:t>FISICOS</a:t>
            </a:r>
            <a:r>
              <a:rPr lang="es-ES" sz="2400" dirty="0" smtClean="0">
                <a:solidFill>
                  <a:srgbClr val="0070C0"/>
                </a:solidFill>
              </a:rPr>
              <a:t>: cantidades, mano obra x unid, </a:t>
            </a:r>
            <a:r>
              <a:rPr lang="es-ES" sz="2400" dirty="0" err="1" smtClean="0">
                <a:solidFill>
                  <a:srgbClr val="0070C0"/>
                </a:solidFill>
              </a:rPr>
              <a:t>cant</a:t>
            </a:r>
            <a:r>
              <a:rPr lang="es-ES" sz="2400" dirty="0" smtClean="0">
                <a:solidFill>
                  <a:srgbClr val="0070C0"/>
                </a:solidFill>
              </a:rPr>
              <a:t>. </a:t>
            </a:r>
            <a:r>
              <a:rPr lang="es-ES" sz="2400" dirty="0" err="1" smtClean="0">
                <a:solidFill>
                  <a:srgbClr val="0070C0"/>
                </a:solidFill>
              </a:rPr>
              <a:t>Prod</a:t>
            </a:r>
            <a:r>
              <a:rPr lang="es-ES" sz="2400" dirty="0" smtClean="0">
                <a:solidFill>
                  <a:srgbClr val="0070C0"/>
                </a:solidFill>
              </a:rPr>
              <a:t>. x </a:t>
            </a:r>
            <a:r>
              <a:rPr lang="es-ES" sz="2400" dirty="0" err="1" smtClean="0">
                <a:solidFill>
                  <a:srgbClr val="0070C0"/>
                </a:solidFill>
              </a:rPr>
              <a:t>maq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 smtClean="0">
                <a:solidFill>
                  <a:srgbClr val="0070C0"/>
                </a:solidFill>
              </a:rPr>
              <a:t>COSTOS:</a:t>
            </a:r>
            <a:r>
              <a:rPr lang="es-ES" sz="2400" dirty="0" smtClean="0">
                <a:solidFill>
                  <a:srgbClr val="0070C0"/>
                </a:solidFill>
              </a:rPr>
              <a:t> Monetarios. Directos, indirectos por unidad. Costo materiales, mano de obra por unidad.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 smtClean="0">
                <a:solidFill>
                  <a:srgbClr val="0070C0"/>
                </a:solidFill>
              </a:rPr>
              <a:t>CAPITAL</a:t>
            </a:r>
            <a:r>
              <a:rPr lang="es-ES" sz="2400" dirty="0" smtClean="0">
                <a:solidFill>
                  <a:srgbClr val="0070C0"/>
                </a:solidFill>
              </a:rPr>
              <a:t>: invertido en la empresa. Rendimiento sobre inversión.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 smtClean="0">
                <a:solidFill>
                  <a:srgbClr val="0070C0"/>
                </a:solidFill>
              </a:rPr>
              <a:t>INGRESO</a:t>
            </a:r>
            <a:r>
              <a:rPr lang="es-ES" sz="2400" dirty="0" smtClean="0">
                <a:solidFill>
                  <a:srgbClr val="0070C0"/>
                </a:solidFill>
              </a:rPr>
              <a:t>: ventas. Venta promedio, por persona, otros.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 smtClean="0">
                <a:solidFill>
                  <a:srgbClr val="0070C0"/>
                </a:solidFill>
              </a:rPr>
              <a:t>PROGRAMA:</a:t>
            </a:r>
            <a:r>
              <a:rPr lang="es-ES" sz="2400" dirty="0" smtClean="0">
                <a:solidFill>
                  <a:srgbClr val="0070C0"/>
                </a:solidFill>
              </a:rPr>
              <a:t> nuevo producto, </a:t>
            </a:r>
            <a:r>
              <a:rPr lang="es-ES" sz="2400" dirty="0" smtClean="0">
                <a:solidFill>
                  <a:srgbClr val="0070C0"/>
                </a:solidFill>
              </a:rPr>
              <a:t>mejorar ventas.</a:t>
            </a:r>
            <a:endParaRPr lang="es-ES" sz="24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B050"/>
                </a:solidFill>
              </a:rPr>
              <a:t>PUNTOS DE REFERENCIA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  <a:r>
              <a:rPr lang="es-ES" sz="2400" dirty="0"/>
              <a:t> </a:t>
            </a:r>
            <a:r>
              <a:rPr lang="es-ES" sz="2400" dirty="0" smtClean="0"/>
              <a:t>Es un enfoque para establecer metas y medidas se productividad con base en las mejores practicas de la industria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991" y="1919265"/>
            <a:ext cx="3598817" cy="23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>
          <a:xfrm>
            <a:off x="862149" y="618326"/>
            <a:ext cx="10160000" cy="50913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 smtClean="0">
                <a:solidFill>
                  <a:srgbClr val="CC0000"/>
                </a:solidFill>
                <a:latin typeface="Verdana" pitchFamily="34" charset="0"/>
              </a:rPr>
              <a:t>EL CONTROL COMO SISTEMA DE REALIMENTACION </a:t>
            </a:r>
            <a:endParaRPr lang="es-ES" sz="11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41" y="893530"/>
            <a:ext cx="10101942" cy="580730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endParaRPr lang="es-ES" sz="2400" u="sng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400" u="sng" dirty="0">
                <a:solidFill>
                  <a:srgbClr val="0070C0"/>
                </a:solidFill>
              </a:rPr>
              <a:t> </a:t>
            </a:r>
            <a:r>
              <a:rPr lang="es-ES" sz="2400" dirty="0" smtClean="0">
                <a:solidFill>
                  <a:srgbClr val="0070C0"/>
                </a:solidFill>
              </a:rPr>
              <a:t>Muchos sistemas se controlan a ellos mismos mediante realimentación de información que muestra desviaciones de los estándares e inicia cambios.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57" y="2529401"/>
            <a:ext cx="7537015" cy="35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>
          <a:xfrm>
            <a:off x="862149" y="618326"/>
            <a:ext cx="10160000" cy="50913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 smtClean="0">
                <a:solidFill>
                  <a:srgbClr val="CC0000"/>
                </a:solidFill>
                <a:latin typeface="Verdana" pitchFamily="34" charset="0"/>
              </a:rPr>
              <a:t> REQUISITOS PARA CONTROLES EFECTIVOS</a:t>
            </a:r>
            <a:endParaRPr lang="es-ES" sz="11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41" y="893530"/>
            <a:ext cx="10101942" cy="580730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endParaRPr lang="es-ES" sz="2400" u="sng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 smtClean="0">
                <a:solidFill>
                  <a:srgbClr val="0070C0"/>
                </a:solidFill>
              </a:rPr>
              <a:t> </a:t>
            </a:r>
            <a:r>
              <a:rPr lang="es-ES" sz="2400" u="sng" dirty="0" smtClean="0">
                <a:solidFill>
                  <a:srgbClr val="7C4F34"/>
                </a:solidFill>
              </a:rPr>
              <a:t>ADAPTAR LOS CONTROLES A LOS PLANES Y PUESTOS</a:t>
            </a:r>
            <a:r>
              <a:rPr lang="es-ES" sz="2400" u="sng" dirty="0" smtClean="0">
                <a:solidFill>
                  <a:srgbClr val="0070C0"/>
                </a:solidFill>
              </a:rPr>
              <a:t>. </a:t>
            </a:r>
            <a:r>
              <a:rPr lang="es-ES" sz="2400" dirty="0" smtClean="0">
                <a:solidFill>
                  <a:srgbClr val="0070C0"/>
                </a:solidFill>
              </a:rPr>
              <a:t>Según la estructura de la organización y adaptado a los puestos. (no es lo mismo jefe finanzas que uno del taller)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ADAPTAR LOS CONTROLES A LOS ADMINISTRADORES INDIVIDUALES</a:t>
            </a:r>
            <a:r>
              <a:rPr lang="es-ES" sz="2400" dirty="0" smtClean="0">
                <a:solidFill>
                  <a:srgbClr val="0070C0"/>
                </a:solidFill>
              </a:rPr>
              <a:t>. Acordes al criterio de control del administrador.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DISEÑAR CONTROLES PARA SEÑALAR EXCEPCIONES EN PUNTOS CRITICOS</a:t>
            </a:r>
            <a:r>
              <a:rPr lang="es-ES" sz="2400" dirty="0" smtClean="0">
                <a:solidFill>
                  <a:srgbClr val="0070C0"/>
                </a:solidFill>
              </a:rPr>
              <a:t>. Diferenciar las cuestiones importantes con las que no lo son. No perder tiempo en superficialidades.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BUSCAR OBJETIVIDAD DE LOS CONTROLES:</a:t>
            </a:r>
            <a:r>
              <a:rPr lang="es-ES" sz="2400" dirty="0" smtClean="0">
                <a:solidFill>
                  <a:srgbClr val="0070C0"/>
                </a:solidFill>
              </a:rPr>
              <a:t> El control efectivo requiere estándares objetivos, precisos y adecuados. Evitar subjetividades.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ASEGURAR LA FLEXIBILIDAD DE LOS CONTROLES: </a:t>
            </a:r>
            <a:r>
              <a:rPr lang="es-ES" sz="2400" dirty="0" smtClean="0">
                <a:solidFill>
                  <a:srgbClr val="0070C0"/>
                </a:solidFill>
              </a:rPr>
              <a:t>ante imprevistos o alteraciones. 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778" y="676042"/>
            <a:ext cx="7271384" cy="580730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endParaRPr lang="es-ES" sz="2400" u="sng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 smtClean="0">
                <a:solidFill>
                  <a:srgbClr val="0070C0"/>
                </a:solidFill>
              </a:rPr>
              <a:t> </a:t>
            </a:r>
            <a:r>
              <a:rPr lang="es-ES" sz="2400" u="sng" dirty="0">
                <a:solidFill>
                  <a:srgbClr val="7C4F34"/>
                </a:solidFill>
              </a:rPr>
              <a:t>AJUSTAR EL SISTEMA DE CONTROL A LA CULTURA DE LA ORGANIZACIÓN</a:t>
            </a:r>
            <a:r>
              <a:rPr lang="es-ES" sz="2400" u="sng" dirty="0" smtClean="0">
                <a:solidFill>
                  <a:srgbClr val="0070C0"/>
                </a:solidFill>
              </a:rPr>
              <a:t>: </a:t>
            </a:r>
            <a:r>
              <a:rPr lang="es-ES" sz="2400" dirty="0" smtClean="0">
                <a:solidFill>
                  <a:srgbClr val="0070C0"/>
                </a:solidFill>
              </a:rPr>
              <a:t>ni tan rígido, ni tan flexible.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LOGRAR ECONOMÍA DE CONTROLES</a:t>
            </a:r>
            <a:r>
              <a:rPr lang="es-ES" sz="2400" i="1" u="sng" dirty="0" smtClean="0">
                <a:solidFill>
                  <a:srgbClr val="0070C0"/>
                </a:solidFill>
              </a:rPr>
              <a:t>: </a:t>
            </a:r>
            <a:r>
              <a:rPr lang="es-ES" sz="2400" dirty="0" smtClean="0">
                <a:solidFill>
                  <a:srgbClr val="0070C0"/>
                </a:solidFill>
              </a:rPr>
              <a:t>aunque es relativo. Ej. Sistema control horario, puede ser costoso pero van a trabajar mas. Costo – Beneficio.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ES" sz="2400" u="sng" dirty="0">
                <a:solidFill>
                  <a:srgbClr val="7C4F34"/>
                </a:solidFill>
              </a:rPr>
              <a:t>ESTABLECER CONTROLES QUE LLEVEN  A ACCIÓN CORRECTIVA</a:t>
            </a:r>
            <a:r>
              <a:rPr lang="es-ES" sz="2400" u="sng" dirty="0" smtClean="0">
                <a:solidFill>
                  <a:srgbClr val="0070C0"/>
                </a:solidFill>
              </a:rPr>
              <a:t>:</a:t>
            </a:r>
            <a:r>
              <a:rPr lang="es-ES" sz="2400" dirty="0" smtClean="0">
                <a:solidFill>
                  <a:srgbClr val="0070C0"/>
                </a:solidFill>
              </a:rPr>
              <a:t> Control adecuado revela donde esta la falla, quien es el responsable y garantice que se tome una acción.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37" y="1766094"/>
            <a:ext cx="3128963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557</Words>
  <Application>Microsoft Office PowerPoint</Application>
  <PresentationFormat>Panorámica</PresentationFormat>
  <Paragraphs>102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Verdana</vt:lpstr>
      <vt:lpstr>Wingdings</vt:lpstr>
      <vt:lpstr>Adyacencia</vt:lpstr>
      <vt:lpstr>1_Adyacencia</vt:lpstr>
      <vt:lpstr>CARRERA: TECNICATURA UNIVESITARIA EN                           GESTION EMPRESAS TURISTICAS</vt:lpstr>
      <vt:lpstr>CONTROL  </vt:lpstr>
      <vt:lpstr>Presentación de PowerPoint</vt:lpstr>
      <vt:lpstr> PROCESO CONTROL BASICO  </vt:lpstr>
      <vt:lpstr> PUNTOS DE CONTROL CRITICOS, ESTANDARES Y PUNTOS DE REFERENCIA</vt:lpstr>
      <vt:lpstr>EL CONTROL COMO SISTEMA DE REALIMENTACION </vt:lpstr>
      <vt:lpstr> REQUISITOS PARA CONTROLES EFECTIVOS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68</cp:revision>
  <dcterms:created xsi:type="dcterms:W3CDTF">2020-03-27T13:36:44Z</dcterms:created>
  <dcterms:modified xsi:type="dcterms:W3CDTF">2020-06-11T02:41:04Z</dcterms:modified>
</cp:coreProperties>
</file>