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81" d="100"/>
          <a:sy n="81" d="100"/>
        </p:scale>
        <p:origin x="754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4/25/2025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4/25/2025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4/25/2025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4/25/2025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4/25/2025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4/25/2025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4/25/2025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4/25/2025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4/25/2025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4/25/2025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4/25/2025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4/25/2025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4/25/2025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4/25/2025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F1A22EB6-4618-A2B5-1719-EA1E8C7493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AR" sz="3200" b="1" kern="100" dirty="0">
                <a:effectLst/>
                <a:latin typeface="Castellar" panose="020A0402060406010301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¿Qué es un manual de procedimientos?</a:t>
            </a:r>
            <a:br>
              <a:rPr lang="es-AR" sz="3200" kern="100" dirty="0">
                <a:effectLst/>
                <a:latin typeface="Castellar" panose="020A0402060406010301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s-AR" sz="5400" dirty="0">
              <a:latin typeface="Castellar" panose="020A0402060406010301" pitchFamily="18" charset="0"/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BA2AE481-C818-9C16-80C2-0DA1CBDDFA6E}"/>
              </a:ext>
            </a:extLst>
          </p:cNvPr>
          <p:cNvSpPr txBox="1"/>
          <p:nvPr/>
        </p:nvSpPr>
        <p:spPr>
          <a:xfrm>
            <a:off x="1656761" y="1797865"/>
            <a:ext cx="8543041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s-AR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</a:t>
            </a:r>
            <a:r>
              <a:rPr lang="es-AR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 documento que</a:t>
            </a:r>
            <a:r>
              <a:rPr lang="es-AR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s-AR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brinda información respecto a las distintas operaciones que realiza una organización.</a:t>
            </a:r>
            <a:endParaRPr lang="es-AR" sz="2800" dirty="0"/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36D3579B-6AF2-3F68-7D16-8859C034AF6F}"/>
              </a:ext>
            </a:extLst>
          </p:cNvPr>
          <p:cNvSpPr txBox="1"/>
          <p:nvPr/>
        </p:nvSpPr>
        <p:spPr>
          <a:xfrm>
            <a:off x="1703893" y="3035679"/>
            <a:ext cx="8995530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s-AR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</a:t>
            </a:r>
            <a:r>
              <a:rPr lang="es-AR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 herramienta administrativa de</a:t>
            </a:r>
            <a:r>
              <a:rPr lang="es-A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AR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uso cotidiano, que permite orientar el desempeño del trabajador ante cualquier duda.</a:t>
            </a:r>
            <a:endParaRPr lang="es-AR" dirty="0"/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426278B4-1193-BD4C-17E7-BC1C5201A1AE}"/>
              </a:ext>
            </a:extLst>
          </p:cNvPr>
          <p:cNvSpPr txBox="1"/>
          <p:nvPr/>
        </p:nvSpPr>
        <p:spPr>
          <a:xfrm>
            <a:off x="1722747" y="4738309"/>
            <a:ext cx="9099223" cy="14549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s-AR" sz="28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</a:t>
            </a:r>
            <a:r>
              <a:rPr lang="es-AR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 instrumento que facilita el control interno de la organización, ya que detalla las labores que se deben llevar a cabo.</a:t>
            </a:r>
          </a:p>
        </p:txBody>
      </p:sp>
    </p:spTree>
    <p:extLst>
      <p:ext uri="{BB962C8B-B14F-4D97-AF65-F5344CB8AC3E}">
        <p14:creationId xmlns:p14="http://schemas.microsoft.com/office/powerpoint/2010/main" val="18484589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60071C5-7439-ABDD-B9C8-6D27654562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3450" y="0"/>
            <a:ext cx="9905998" cy="1478570"/>
          </a:xfrm>
        </p:spPr>
        <p:txBody>
          <a:bodyPr/>
          <a:lstStyle/>
          <a:p>
            <a:pPr algn="ctr"/>
            <a:r>
              <a:rPr lang="es-AR" sz="2900" b="1" kern="100" dirty="0">
                <a:latin typeface="Castellar" panose="020A0402060406010301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Estructura de un manual de procedimientos</a:t>
            </a:r>
            <a:br>
              <a:rPr lang="es-AR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s-AR" dirty="0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F97CA696-90DC-EC19-706C-FB3A2EE88946}"/>
              </a:ext>
            </a:extLst>
          </p:cNvPr>
          <p:cNvSpPr txBox="1"/>
          <p:nvPr/>
        </p:nvSpPr>
        <p:spPr>
          <a:xfrm>
            <a:off x="1008668" y="1027521"/>
            <a:ext cx="9775596" cy="49498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s-AR" sz="2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Identificación</a:t>
            </a:r>
            <a:r>
              <a:rPr lang="es-AR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Es el nombre de la organización y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s-AR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el logotipo. 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s-AR" sz="2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Título</a:t>
            </a:r>
            <a:r>
              <a:rPr lang="es-AR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Es el nombre del procedimiento 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es-AR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es-AR" sz="2400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  <a:spcAft>
                <a:spcPts val="800"/>
              </a:spcAft>
              <a:buSzPts val="1000"/>
              <a:tabLst>
                <a:tab pos="457200" algn="l"/>
              </a:tabLst>
            </a:pPr>
            <a:endParaRPr lang="es-AR" sz="2400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es-AR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  <a:spcAft>
                <a:spcPts val="800"/>
              </a:spcAft>
              <a:buSzPts val="1000"/>
              <a:tabLst>
                <a:tab pos="457200" algn="l"/>
              </a:tabLst>
            </a:pPr>
            <a:endParaRPr lang="es-AR" sz="2400" b="1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s-AR" sz="2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Índice</a:t>
            </a:r>
            <a:r>
              <a:rPr lang="es-AR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s-AR" sz="2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Objetivos</a:t>
            </a:r>
            <a:r>
              <a:rPr lang="es-AR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metas que se busca cumplir</a:t>
            </a: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E30C3666-72F3-BC97-F773-8417D3BE0D8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95867" y="755600"/>
            <a:ext cx="2651364" cy="268518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id="{0F959B79-DDE9-9F98-8BAA-6D9EAE217CA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09122" y="3688256"/>
            <a:ext cx="3516923" cy="293766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9873670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EB5C3E1-946D-4A9A-EDB0-4B55D6BD87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8547" y="156605"/>
            <a:ext cx="9905998" cy="1478570"/>
          </a:xfrm>
        </p:spPr>
        <p:txBody>
          <a:bodyPr>
            <a:normAutofit/>
          </a:bodyPr>
          <a:lstStyle/>
          <a:p>
            <a:pPr marL="342900" lvl="0" indent="-342900" algn="ctr">
              <a:lnSpc>
                <a:spcPct val="1070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es-AR" sz="3600" b="1" kern="100" dirty="0">
                <a:latin typeface="Castellar" panose="020A0402060406010301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Estructura de un manual de procedimientos</a:t>
            </a:r>
            <a:endParaRPr lang="es-AR" dirty="0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D9F9656E-1C40-12B4-CAF0-AE7E4302E265}"/>
              </a:ext>
            </a:extLst>
          </p:cNvPr>
          <p:cNvSpPr txBox="1"/>
          <p:nvPr/>
        </p:nvSpPr>
        <p:spPr>
          <a:xfrm>
            <a:off x="584461" y="1923068"/>
            <a:ext cx="10793691" cy="27536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lnSpc>
                <a:spcPct val="107000"/>
              </a:lnSpc>
              <a:spcAft>
                <a:spcPts val="800"/>
              </a:spcAft>
              <a:buSzPts val="1000"/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s-AR" sz="2400" b="1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Alcance. </a:t>
            </a:r>
            <a:r>
              <a:rPr lang="es-AR" sz="24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indica en qué área o sector se aplicará el manual.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SzPts val="1000"/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s-AR" sz="2400" b="1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Términos o glosario. </a:t>
            </a:r>
            <a:r>
              <a:rPr lang="es-AR" sz="24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definiciones sobre palabras específicas o técnicas</a:t>
            </a:r>
            <a:r>
              <a:rPr lang="es-AR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s-AR" sz="2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Responsabilidades</a:t>
            </a:r>
            <a:r>
              <a:rPr lang="es-AR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se indica quiénes están involucrados en los procedimientos.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s-AR" sz="2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Procedimientos</a:t>
            </a:r>
            <a:r>
              <a:rPr lang="es-AR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se describen de forma detallada e indicando todos los pasos según su orden; cómo, dónde y cuándo se realizan; cuánto duran; quiénes los llevan a cabo, y quiénes los supervisan.</a:t>
            </a:r>
          </a:p>
        </p:txBody>
      </p:sp>
    </p:spTree>
    <p:extLst>
      <p:ext uri="{BB962C8B-B14F-4D97-AF65-F5344CB8AC3E}">
        <p14:creationId xmlns:p14="http://schemas.microsoft.com/office/powerpoint/2010/main" val="22683695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6EC5BA8-D7C9-D692-3C6B-E049701881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05364" y="222593"/>
            <a:ext cx="9905998" cy="1478570"/>
          </a:xfrm>
        </p:spPr>
        <p:txBody>
          <a:bodyPr/>
          <a:lstStyle/>
          <a:p>
            <a:pPr algn="ctr"/>
            <a:r>
              <a:rPr lang="es-AR" sz="3600" b="1" kern="100" dirty="0">
                <a:latin typeface="Castellar" panose="020A0402060406010301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Estructura de un manual de procedimientos</a:t>
            </a:r>
            <a:endParaRPr lang="es-AR" dirty="0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BC191733-827F-C722-D97A-B9ABD40FF2C4}"/>
              </a:ext>
            </a:extLst>
          </p:cNvPr>
          <p:cNvSpPr txBox="1"/>
          <p:nvPr/>
        </p:nvSpPr>
        <p:spPr>
          <a:xfrm>
            <a:off x="782425" y="2091642"/>
            <a:ext cx="10840824" cy="36465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s-AR" sz="2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Formularios</a:t>
            </a:r>
            <a:r>
              <a:rPr lang="es-AR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.. Se usan en los procedimientos que buscan dejar registro de determinada información.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es-AR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s-AR" sz="2400" b="1" strike="noStrike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Diagramas de Flujo</a:t>
            </a:r>
            <a:r>
              <a:rPr lang="es-AR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muestran los pasos de un procedimiento de manera secuencial y sencilla.</a:t>
            </a:r>
          </a:p>
          <a:p>
            <a:pPr lvl="0" algn="just">
              <a:lnSpc>
                <a:spcPct val="107000"/>
              </a:lnSpc>
              <a:spcAft>
                <a:spcPts val="800"/>
              </a:spcAft>
              <a:buSzPts val="1000"/>
              <a:tabLst>
                <a:tab pos="457200" algn="l"/>
              </a:tabLst>
            </a:pPr>
            <a:endParaRPr lang="es-AR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s-AR" sz="2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Marco normativo</a:t>
            </a:r>
            <a:r>
              <a:rPr lang="es-AR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se indican las normas o las leyes que se relacionan con el manual.</a:t>
            </a:r>
          </a:p>
        </p:txBody>
      </p:sp>
    </p:spTree>
    <p:extLst>
      <p:ext uri="{BB962C8B-B14F-4D97-AF65-F5344CB8AC3E}">
        <p14:creationId xmlns:p14="http://schemas.microsoft.com/office/powerpoint/2010/main" val="7222042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F1613DC-983B-C7A0-B938-6690B14941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222593"/>
            <a:ext cx="9905998" cy="1478570"/>
          </a:xfrm>
        </p:spPr>
        <p:txBody>
          <a:bodyPr/>
          <a:lstStyle/>
          <a:p>
            <a:pPr algn="ctr"/>
            <a:r>
              <a:rPr lang="es-AR" sz="3600" b="1" kern="100" dirty="0">
                <a:latin typeface="Castellar" panose="020A0402060406010301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Estructura de un manual de procedimientos</a:t>
            </a:r>
            <a:endParaRPr lang="es-AR" dirty="0"/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07CF4F14-8BE7-AF20-81B8-FFEAE48314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1784" y="1487635"/>
            <a:ext cx="5603194" cy="383850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4" name="Imagen 3">
            <a:extLst>
              <a:ext uri="{FF2B5EF4-FFF2-40B4-BE49-F238E27FC236}">
                <a16:creationId xmlns:a16="http://schemas.microsoft.com/office/drawing/2014/main" id="{8B3B5734-D9A0-27AF-DEC7-E10AFA8C73F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57466" y="2608415"/>
            <a:ext cx="5753318" cy="410347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2646385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496F566-9B87-B043-BCC9-EAE7DE817F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9694" y="0"/>
            <a:ext cx="9905998" cy="1478570"/>
          </a:xfrm>
        </p:spPr>
        <p:txBody>
          <a:bodyPr>
            <a:normAutofit fontScale="90000"/>
          </a:bodyPr>
          <a:lstStyle/>
          <a:p>
            <a:pPr algn="ctr"/>
            <a:r>
              <a:rPr lang="es-AR" b="1" kern="100" dirty="0">
                <a:latin typeface="Castellar" panose="020A0402060406010301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¿Cómo se hace un manual de procedimientos?</a:t>
            </a:r>
            <a:br>
              <a:rPr lang="es-AR" b="1" kern="100" dirty="0">
                <a:latin typeface="Castellar" panose="020A0402060406010301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s-AR" b="1" kern="100" dirty="0">
              <a:latin typeface="Castellar" panose="020A0402060406010301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DEDCE611-ED76-2CEC-1A44-8E9E5C674F4B}"/>
              </a:ext>
            </a:extLst>
          </p:cNvPr>
          <p:cNvSpPr txBox="1"/>
          <p:nvPr/>
        </p:nvSpPr>
        <p:spPr>
          <a:xfrm>
            <a:off x="612742" y="1451728"/>
            <a:ext cx="11029361" cy="40417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s-AR" sz="2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Realizar un diagnóstico</a:t>
            </a:r>
            <a:r>
              <a:rPr lang="es-AR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s-AR" sz="2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Delimitar los objetivos</a:t>
            </a:r>
            <a:r>
              <a:rPr lang="es-AR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se deben tener en cuenta la visión, la misión y los valores de la organización.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s-AR" sz="2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Indicar qué procedimientos son necesarios para alcanzar los objetivos</a:t>
            </a:r>
            <a:r>
              <a:rPr lang="es-AR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una lista de todos los procedimientos 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s-AR" sz="2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Describir cada procedimiento</a:t>
            </a:r>
            <a:r>
              <a:rPr lang="es-AR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s-AR" sz="2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Escribir el manual</a:t>
            </a:r>
            <a:r>
              <a:rPr lang="es-AR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tiene que ser sencillo y claro. Es probable que con el paso del tiempo el manual deba ser modificado para adaptarse a cambios externos y a nuevas metas.</a:t>
            </a:r>
          </a:p>
        </p:txBody>
      </p:sp>
    </p:spTree>
    <p:extLst>
      <p:ext uri="{BB962C8B-B14F-4D97-AF65-F5344CB8AC3E}">
        <p14:creationId xmlns:p14="http://schemas.microsoft.com/office/powerpoint/2010/main" val="36860946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865BD6C-E3E9-B12F-88DD-10497E6E48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2560" y="137751"/>
            <a:ext cx="9905998" cy="1478570"/>
          </a:xfrm>
        </p:spPr>
        <p:txBody>
          <a:bodyPr/>
          <a:lstStyle/>
          <a:p>
            <a:pPr algn="ctr"/>
            <a:r>
              <a:rPr lang="es-AR" sz="3200" b="1" kern="100" dirty="0">
                <a:latin typeface="Castellar" panose="020A0402060406010301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¿Para qué sirve un manual de procedimientos?</a:t>
            </a:r>
            <a:br>
              <a:rPr lang="es-AR" sz="3200" b="1" kern="100" dirty="0">
                <a:latin typeface="Castellar" panose="020A0402060406010301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s-AR" sz="3200" b="1" kern="100" dirty="0">
              <a:latin typeface="Castellar" panose="020A0402060406010301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49AF8011-A769-16D1-42CE-166095DAA0A9}"/>
              </a:ext>
            </a:extLst>
          </p:cNvPr>
          <p:cNvSpPr txBox="1"/>
          <p:nvPr/>
        </p:nvSpPr>
        <p:spPr>
          <a:xfrm>
            <a:off x="1553064" y="1504803"/>
            <a:ext cx="9325468" cy="53531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s-AR" sz="2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Dividir las tareas de una organización.</a:t>
            </a:r>
            <a:r>
              <a:rPr lang="es-AR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s-AR" sz="2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Indicar qué debe hacer cada persona y cada área</a:t>
            </a:r>
            <a:r>
              <a:rPr lang="es-AR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s-AR" sz="2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Unificar los procedimientos</a:t>
            </a:r>
            <a:r>
              <a:rPr lang="es-AR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s-AR" sz="2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Evaluar, gestionar y mejorar el trabajo</a:t>
            </a:r>
            <a:r>
              <a:rPr lang="es-AR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s-AR" sz="2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Implementar nuevos procedimientos de forma sencilla</a:t>
            </a:r>
            <a:r>
              <a:rPr lang="es-AR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s-AR" sz="2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Mejorar la administración del tiempo</a:t>
            </a:r>
            <a:r>
              <a:rPr lang="es-AR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s-AR" sz="2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Mejorar la administración de recursos</a:t>
            </a:r>
            <a:r>
              <a:rPr lang="es-AR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s-AR" sz="2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Tomar mejores decisiones</a:t>
            </a:r>
            <a:r>
              <a:rPr lang="es-AR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s-AR" sz="2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Mejorar la comunicación</a:t>
            </a:r>
            <a:r>
              <a:rPr lang="es-AR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s-AR" sz="2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Alcanzar objetivos</a:t>
            </a:r>
            <a:r>
              <a:rPr lang="es-AR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es-AR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363532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o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TM04033919[[fn=Circuito]]</Template>
  <TotalTime>32</TotalTime>
  <Words>398</Words>
  <Application>Microsoft Office PowerPoint</Application>
  <PresentationFormat>Panorámica</PresentationFormat>
  <Paragraphs>44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3" baseType="lpstr">
      <vt:lpstr>Arial</vt:lpstr>
      <vt:lpstr>Calibri</vt:lpstr>
      <vt:lpstr>Castellar</vt:lpstr>
      <vt:lpstr>Symbol</vt:lpstr>
      <vt:lpstr>Tw Cen MT</vt:lpstr>
      <vt:lpstr>Circuito</vt:lpstr>
      <vt:lpstr>¿Qué es un manual de procedimientos? </vt:lpstr>
      <vt:lpstr>Estructura de un manual de procedimientos </vt:lpstr>
      <vt:lpstr>Estructura de un manual de procedimientos</vt:lpstr>
      <vt:lpstr>Estructura de un manual de procedimientos</vt:lpstr>
      <vt:lpstr>Estructura de un manual de procedimientos</vt:lpstr>
      <vt:lpstr>¿Cómo se hace un manual de procedimientos? </vt:lpstr>
      <vt:lpstr>¿Para qué sirve un manual de procedimientos?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Carina Michel (Admin.)</dc:creator>
  <cp:lastModifiedBy>Carina Michel (Admin.)</cp:lastModifiedBy>
  <cp:revision>1</cp:revision>
  <dcterms:created xsi:type="dcterms:W3CDTF">2025-04-25T11:50:47Z</dcterms:created>
  <dcterms:modified xsi:type="dcterms:W3CDTF">2025-04-25T12:23:46Z</dcterms:modified>
</cp:coreProperties>
</file>