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7"/>
  </p:notesMasterIdLst>
  <p:sldIdLst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EE09E-B098-478D-BDE1-3FD2C0827F14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A43AF001-DABD-491C-ACB7-67CD273995DB}">
      <dgm:prSet phldrT="[Texto]" custT="1"/>
      <dgm:spPr>
        <a:solidFill>
          <a:srgbClr val="CC0066">
            <a:alpha val="49804"/>
          </a:srgbClr>
        </a:solidFill>
        <a:ln>
          <a:noFill/>
        </a:ln>
      </dgm:spPr>
      <dgm:t>
        <a:bodyPr/>
        <a:lstStyle/>
        <a:p>
          <a:r>
            <a:rPr lang="es-ES" sz="1200" b="1" dirty="0" smtClean="0">
              <a:latin typeface="Verdana" pitchFamily="34" charset="0"/>
            </a:rPr>
            <a:t>CONOCIMIENTO</a:t>
          </a:r>
        </a:p>
        <a:p>
          <a:r>
            <a:rPr lang="es-ES" sz="900" b="1" dirty="0" smtClean="0">
              <a:latin typeface="Verdana" pitchFamily="34" charset="0"/>
            </a:rPr>
            <a:t>- Saber</a:t>
          </a:r>
        </a:p>
        <a:p>
          <a:r>
            <a:rPr lang="es-ES" sz="900" b="1" dirty="0" smtClean="0">
              <a:latin typeface="Verdana" pitchFamily="34" charset="0"/>
            </a:rPr>
            <a:t>- </a:t>
          </a:r>
          <a:r>
            <a:rPr lang="es-ES" sz="900" b="1" dirty="0" err="1" smtClean="0">
              <a:latin typeface="Verdana" pitchFamily="34" charset="0"/>
            </a:rPr>
            <a:t>Know</a:t>
          </a:r>
          <a:r>
            <a:rPr lang="es-ES" sz="900" b="1" dirty="0" smtClean="0">
              <a:latin typeface="Verdana" pitchFamily="34" charset="0"/>
            </a:rPr>
            <a:t> </a:t>
          </a:r>
          <a:r>
            <a:rPr lang="es-ES" sz="900" b="1" dirty="0" err="1" smtClean="0">
              <a:latin typeface="Verdana" pitchFamily="34" charset="0"/>
            </a:rPr>
            <a:t>How</a:t>
          </a:r>
          <a:r>
            <a:rPr lang="es-ES" sz="900" b="1" dirty="0" smtClean="0">
              <a:latin typeface="Verdana" pitchFamily="34" charset="0"/>
            </a:rPr>
            <a:t>, información</a:t>
          </a:r>
        </a:p>
        <a:p>
          <a:r>
            <a:rPr lang="es-ES" sz="900" b="1" dirty="0" smtClean="0">
              <a:latin typeface="Verdana" pitchFamily="34" charset="0"/>
            </a:rPr>
            <a:t>- Actualización profesional</a:t>
          </a:r>
        </a:p>
        <a:p>
          <a:r>
            <a:rPr lang="es-ES" sz="900" b="1" dirty="0" smtClean="0">
              <a:latin typeface="Verdana" pitchFamily="34" charset="0"/>
            </a:rPr>
            <a:t>- - Superación constante</a:t>
          </a:r>
          <a:endParaRPr lang="es-ES" sz="900" b="1" dirty="0">
            <a:latin typeface="Verdana" pitchFamily="34" charset="0"/>
          </a:endParaRPr>
        </a:p>
      </dgm:t>
    </dgm:pt>
    <dgm:pt modelId="{CD26AEDE-94D8-4E35-9BA8-6D0340B6D44A}" type="parTrans" cxnId="{C7E57F43-69D7-48D8-8F8E-E3171F94DDE1}">
      <dgm:prSet/>
      <dgm:spPr/>
      <dgm:t>
        <a:bodyPr/>
        <a:lstStyle/>
        <a:p>
          <a:endParaRPr lang="es-ES"/>
        </a:p>
      </dgm:t>
    </dgm:pt>
    <dgm:pt modelId="{B02F9FE6-D9AB-485B-9A12-FAC9EF182772}" type="sibTrans" cxnId="{C7E57F43-69D7-48D8-8F8E-E3171F94DDE1}">
      <dgm:prSet/>
      <dgm:spPr/>
      <dgm:t>
        <a:bodyPr/>
        <a:lstStyle/>
        <a:p>
          <a:endParaRPr lang="es-ES"/>
        </a:p>
      </dgm:t>
    </dgm:pt>
    <dgm:pt modelId="{8EC3969B-2693-47A3-BA52-E2B7AABB394E}">
      <dgm:prSet phldrT="[Texto]" custT="1"/>
      <dgm:spPr>
        <a:solidFill>
          <a:srgbClr val="00FFFF"/>
        </a:solidFill>
      </dgm:spPr>
      <dgm:t>
        <a:bodyPr/>
        <a:lstStyle/>
        <a:p>
          <a:r>
            <a:rPr lang="es-ES" sz="1100" b="1" dirty="0" smtClean="0">
              <a:solidFill>
                <a:srgbClr val="660066"/>
              </a:solidFill>
              <a:latin typeface="Verdana" pitchFamily="34" charset="0"/>
            </a:rPr>
            <a:t>ACTITUD</a:t>
          </a:r>
        </a:p>
        <a:p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- Lograr que las cosas sucedan</a:t>
          </a:r>
        </a:p>
        <a:p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- Comportamiento activo y proactivo</a:t>
          </a:r>
        </a:p>
        <a:p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- Énfasis en la acción y en lograr que las cosas sucedan</a:t>
          </a:r>
        </a:p>
        <a:p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- Espíritu </a:t>
          </a:r>
          <a:r>
            <a:rPr lang="es-ES" sz="900" b="1" dirty="0" err="1" smtClean="0">
              <a:solidFill>
                <a:srgbClr val="660066"/>
              </a:solidFill>
              <a:latin typeface="Verdana" pitchFamily="34" charset="0"/>
            </a:rPr>
            <a:t>emprendendedor</a:t>
          </a:r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 y de equipo</a:t>
          </a:r>
        </a:p>
        <a:p>
          <a:r>
            <a:rPr lang="es-ES" sz="900" b="1" dirty="0" smtClean="0">
              <a:solidFill>
                <a:srgbClr val="660066"/>
              </a:solidFill>
              <a:latin typeface="Verdana" pitchFamily="34" charset="0"/>
            </a:rPr>
            <a:t>- Liderazgo y comunicación</a:t>
          </a:r>
          <a:endParaRPr lang="es-ES" sz="900" b="1" dirty="0">
            <a:solidFill>
              <a:srgbClr val="660066"/>
            </a:solidFill>
            <a:latin typeface="Verdana" pitchFamily="34" charset="0"/>
          </a:endParaRPr>
        </a:p>
      </dgm:t>
    </dgm:pt>
    <dgm:pt modelId="{A47C47AB-93E0-4E1F-A388-CE10F9AF7B91}" type="parTrans" cxnId="{6ED9F7C7-3B22-4FB2-B380-559D8086D997}">
      <dgm:prSet/>
      <dgm:spPr/>
      <dgm:t>
        <a:bodyPr/>
        <a:lstStyle/>
        <a:p>
          <a:endParaRPr lang="es-ES"/>
        </a:p>
      </dgm:t>
    </dgm:pt>
    <dgm:pt modelId="{5C98A4C7-2000-43BC-A39F-A1E566628A2D}" type="sibTrans" cxnId="{6ED9F7C7-3B22-4FB2-B380-559D8086D997}">
      <dgm:prSet/>
      <dgm:spPr/>
      <dgm:t>
        <a:bodyPr/>
        <a:lstStyle/>
        <a:p>
          <a:endParaRPr lang="es-ES"/>
        </a:p>
      </dgm:t>
    </dgm:pt>
    <dgm:pt modelId="{8B586003-1433-4172-96C1-D2DB53C9F48C}">
      <dgm:prSet phldrT="[Texto]" custT="1"/>
      <dgm:spPr>
        <a:solidFill>
          <a:srgbClr val="FFFF00">
            <a:alpha val="49804"/>
          </a:srgbClr>
        </a:solidFill>
        <a:ln>
          <a:noFill/>
        </a:ln>
      </dgm:spPr>
      <dgm:t>
        <a:bodyPr/>
        <a:lstStyle/>
        <a:p>
          <a:pPr algn="ctr"/>
          <a:r>
            <a:rPr lang="es-ES" sz="1100" b="1" dirty="0" smtClean="0">
              <a:solidFill>
                <a:srgbClr val="0000FF"/>
              </a:solidFill>
              <a:latin typeface="Verdana" pitchFamily="34" charset="0"/>
            </a:rPr>
            <a:t>PERSPECTIVA</a:t>
          </a:r>
        </a:p>
        <a:p>
          <a:pPr algn="ctr"/>
          <a:r>
            <a:rPr lang="es-ES" sz="900" b="1" dirty="0" smtClean="0">
              <a:solidFill>
                <a:srgbClr val="0000FF"/>
              </a:solidFill>
              <a:latin typeface="Verdana" pitchFamily="34" charset="0"/>
            </a:rPr>
            <a:t>- Saber hacer</a:t>
          </a:r>
        </a:p>
        <a:p>
          <a:pPr algn="ctr"/>
          <a:r>
            <a:rPr lang="es-ES" sz="900" b="1" dirty="0" smtClean="0">
              <a:solidFill>
                <a:srgbClr val="0000FF"/>
              </a:solidFill>
              <a:latin typeface="Verdana" pitchFamily="34" charset="0"/>
            </a:rPr>
            <a:t>- Visión personal de las cosas</a:t>
          </a:r>
        </a:p>
        <a:p>
          <a:pPr algn="ctr"/>
          <a:r>
            <a:rPr lang="es-ES" sz="900" b="1" dirty="0" smtClean="0">
              <a:solidFill>
                <a:srgbClr val="0000FF"/>
              </a:solidFill>
              <a:latin typeface="Verdana" pitchFamily="34" charset="0"/>
            </a:rPr>
            <a:t>- Manera práctica de aplicar el conocimiento en la solución de problemas y situaciones</a:t>
          </a:r>
          <a:endParaRPr lang="es-ES" sz="900" b="1" dirty="0">
            <a:solidFill>
              <a:srgbClr val="0000FF"/>
            </a:solidFill>
            <a:latin typeface="Verdana" pitchFamily="34" charset="0"/>
          </a:endParaRPr>
        </a:p>
      </dgm:t>
    </dgm:pt>
    <dgm:pt modelId="{10C0F458-ED11-4A1C-AF40-ACED27031F18}" type="parTrans" cxnId="{A6FDA09D-482C-497C-9796-9E1376F047E2}">
      <dgm:prSet/>
      <dgm:spPr/>
      <dgm:t>
        <a:bodyPr/>
        <a:lstStyle/>
        <a:p>
          <a:endParaRPr lang="es-ES"/>
        </a:p>
      </dgm:t>
    </dgm:pt>
    <dgm:pt modelId="{5D79156C-2E21-4FA6-A1F1-E21EC652F5D9}" type="sibTrans" cxnId="{A6FDA09D-482C-497C-9796-9E1376F047E2}">
      <dgm:prSet/>
      <dgm:spPr/>
      <dgm:t>
        <a:bodyPr/>
        <a:lstStyle/>
        <a:p>
          <a:endParaRPr lang="es-ES"/>
        </a:p>
      </dgm:t>
    </dgm:pt>
    <dgm:pt modelId="{96D3573D-78FB-4609-8542-CE915E4136F6}" type="pres">
      <dgm:prSet presAssocID="{662EE09E-B098-478D-BDE1-3FD2C0827F14}" presName="compositeShape" presStyleCnt="0">
        <dgm:presLayoutVars>
          <dgm:chMax val="7"/>
          <dgm:dir/>
          <dgm:resizeHandles val="exact"/>
        </dgm:presLayoutVars>
      </dgm:prSet>
      <dgm:spPr/>
    </dgm:pt>
    <dgm:pt modelId="{ADCD808D-94F7-4730-97FF-45A788999B66}" type="pres">
      <dgm:prSet presAssocID="{A43AF001-DABD-491C-ACB7-67CD273995DB}" presName="circ1" presStyleLbl="vennNode1" presStyleIdx="0" presStyleCnt="3" custLinFactNeighborX="16" custLinFactNeighborY="-1034"/>
      <dgm:spPr/>
      <dgm:t>
        <a:bodyPr/>
        <a:lstStyle/>
        <a:p>
          <a:endParaRPr lang="es-ES"/>
        </a:p>
      </dgm:t>
    </dgm:pt>
    <dgm:pt modelId="{0374BBAE-08DD-4514-8C30-F2FB693D72E4}" type="pres">
      <dgm:prSet presAssocID="{A43AF001-DABD-491C-ACB7-67CD273995D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9BF789-9DA9-4EDB-A231-79F205AFA41B}" type="pres">
      <dgm:prSet presAssocID="{8EC3969B-2693-47A3-BA52-E2B7AABB394E}" presName="circ2" presStyleLbl="vennNode1" presStyleIdx="1" presStyleCnt="3"/>
      <dgm:spPr/>
      <dgm:t>
        <a:bodyPr/>
        <a:lstStyle/>
        <a:p>
          <a:endParaRPr lang="es-ES"/>
        </a:p>
      </dgm:t>
    </dgm:pt>
    <dgm:pt modelId="{EF53EFE6-1450-4F60-875D-2B1C791BEC2D}" type="pres">
      <dgm:prSet presAssocID="{8EC3969B-2693-47A3-BA52-E2B7AABB394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0FBD0B-511A-4205-B317-1A5B8FFC4F00}" type="pres">
      <dgm:prSet presAssocID="{8B586003-1433-4172-96C1-D2DB53C9F48C}" presName="circ3" presStyleLbl="vennNode1" presStyleIdx="2" presStyleCnt="3" custLinFactNeighborX="-731" custLinFactNeighborY="-396"/>
      <dgm:spPr/>
      <dgm:t>
        <a:bodyPr/>
        <a:lstStyle/>
        <a:p>
          <a:endParaRPr lang="es-ES"/>
        </a:p>
      </dgm:t>
    </dgm:pt>
    <dgm:pt modelId="{BE26CC67-88E6-42BC-A77D-0681BD052D74}" type="pres">
      <dgm:prSet presAssocID="{8B586003-1433-4172-96C1-D2DB53C9F48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E57F43-69D7-48D8-8F8E-E3171F94DDE1}" srcId="{662EE09E-B098-478D-BDE1-3FD2C0827F14}" destId="{A43AF001-DABD-491C-ACB7-67CD273995DB}" srcOrd="0" destOrd="0" parTransId="{CD26AEDE-94D8-4E35-9BA8-6D0340B6D44A}" sibTransId="{B02F9FE6-D9AB-485B-9A12-FAC9EF182772}"/>
    <dgm:cxn modelId="{6ED9F7C7-3B22-4FB2-B380-559D8086D997}" srcId="{662EE09E-B098-478D-BDE1-3FD2C0827F14}" destId="{8EC3969B-2693-47A3-BA52-E2B7AABB394E}" srcOrd="1" destOrd="0" parTransId="{A47C47AB-93E0-4E1F-A388-CE10F9AF7B91}" sibTransId="{5C98A4C7-2000-43BC-A39F-A1E566628A2D}"/>
    <dgm:cxn modelId="{34D7CC26-762C-4777-AB2A-F993A7283DA3}" type="presOf" srcId="{8EC3969B-2693-47A3-BA52-E2B7AABB394E}" destId="{EF53EFE6-1450-4F60-875D-2B1C791BEC2D}" srcOrd="1" destOrd="0" presId="urn:microsoft.com/office/officeart/2005/8/layout/venn1"/>
    <dgm:cxn modelId="{A6FDA09D-482C-497C-9796-9E1376F047E2}" srcId="{662EE09E-B098-478D-BDE1-3FD2C0827F14}" destId="{8B586003-1433-4172-96C1-D2DB53C9F48C}" srcOrd="2" destOrd="0" parTransId="{10C0F458-ED11-4A1C-AF40-ACED27031F18}" sibTransId="{5D79156C-2E21-4FA6-A1F1-E21EC652F5D9}"/>
    <dgm:cxn modelId="{A515EC08-0C39-4BE7-9FA8-E585D5CCF211}" type="presOf" srcId="{8B586003-1433-4172-96C1-D2DB53C9F48C}" destId="{C60FBD0B-511A-4205-B317-1A5B8FFC4F00}" srcOrd="0" destOrd="0" presId="urn:microsoft.com/office/officeart/2005/8/layout/venn1"/>
    <dgm:cxn modelId="{DD7168FA-7A59-4DC9-836F-1276B624275E}" type="presOf" srcId="{A43AF001-DABD-491C-ACB7-67CD273995DB}" destId="{0374BBAE-08DD-4514-8C30-F2FB693D72E4}" srcOrd="1" destOrd="0" presId="urn:microsoft.com/office/officeart/2005/8/layout/venn1"/>
    <dgm:cxn modelId="{D3612948-23C5-441A-97BB-059D1654BAC4}" type="presOf" srcId="{662EE09E-B098-478D-BDE1-3FD2C0827F14}" destId="{96D3573D-78FB-4609-8542-CE915E4136F6}" srcOrd="0" destOrd="0" presId="urn:microsoft.com/office/officeart/2005/8/layout/venn1"/>
    <dgm:cxn modelId="{04D274C5-623D-44F9-AB57-B16BBDFB777B}" type="presOf" srcId="{8EC3969B-2693-47A3-BA52-E2B7AABB394E}" destId="{329BF789-9DA9-4EDB-A231-79F205AFA41B}" srcOrd="0" destOrd="0" presId="urn:microsoft.com/office/officeart/2005/8/layout/venn1"/>
    <dgm:cxn modelId="{5FE1FE72-4090-455C-AFDD-CD3DB420C1B4}" type="presOf" srcId="{A43AF001-DABD-491C-ACB7-67CD273995DB}" destId="{ADCD808D-94F7-4730-97FF-45A788999B66}" srcOrd="0" destOrd="0" presId="urn:microsoft.com/office/officeart/2005/8/layout/venn1"/>
    <dgm:cxn modelId="{2BA8A35E-2569-4916-878C-A505D5ECE241}" type="presOf" srcId="{8B586003-1433-4172-96C1-D2DB53C9F48C}" destId="{BE26CC67-88E6-42BC-A77D-0681BD052D74}" srcOrd="1" destOrd="0" presId="urn:microsoft.com/office/officeart/2005/8/layout/venn1"/>
    <dgm:cxn modelId="{EDFE5C6E-1BB8-43CC-BF52-1CB39FC03CDC}" type="presParOf" srcId="{96D3573D-78FB-4609-8542-CE915E4136F6}" destId="{ADCD808D-94F7-4730-97FF-45A788999B66}" srcOrd="0" destOrd="0" presId="urn:microsoft.com/office/officeart/2005/8/layout/venn1"/>
    <dgm:cxn modelId="{F0C334E8-36CD-4B90-9E15-F735DFF0D1D0}" type="presParOf" srcId="{96D3573D-78FB-4609-8542-CE915E4136F6}" destId="{0374BBAE-08DD-4514-8C30-F2FB693D72E4}" srcOrd="1" destOrd="0" presId="urn:microsoft.com/office/officeart/2005/8/layout/venn1"/>
    <dgm:cxn modelId="{444277F6-23BE-4655-AF7B-1A63E3F6B4D7}" type="presParOf" srcId="{96D3573D-78FB-4609-8542-CE915E4136F6}" destId="{329BF789-9DA9-4EDB-A231-79F205AFA41B}" srcOrd="2" destOrd="0" presId="urn:microsoft.com/office/officeart/2005/8/layout/venn1"/>
    <dgm:cxn modelId="{D378BB4D-D619-497C-8C43-11C65A9D792B}" type="presParOf" srcId="{96D3573D-78FB-4609-8542-CE915E4136F6}" destId="{EF53EFE6-1450-4F60-875D-2B1C791BEC2D}" srcOrd="3" destOrd="0" presId="urn:microsoft.com/office/officeart/2005/8/layout/venn1"/>
    <dgm:cxn modelId="{4FB1DECF-3EB4-413D-93B2-EB4B5900BCE8}" type="presParOf" srcId="{96D3573D-78FB-4609-8542-CE915E4136F6}" destId="{C60FBD0B-511A-4205-B317-1A5B8FFC4F00}" srcOrd="4" destOrd="0" presId="urn:microsoft.com/office/officeart/2005/8/layout/venn1"/>
    <dgm:cxn modelId="{7C07564E-E6A0-4FC3-B2B7-12441276DE22}" type="presParOf" srcId="{96D3573D-78FB-4609-8542-CE915E4136F6}" destId="{BE26CC67-88E6-42BC-A77D-0681BD052D7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6D4D3-4900-4AE4-BDD4-6F35B95F594B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EF13489-1EFC-4918-94F6-1ADFCA7C756B}">
      <dgm:prSet phldrT="[Texto]" custT="1"/>
      <dgm:spPr>
        <a:solidFill>
          <a:srgbClr val="FF6600">
            <a:alpha val="49804"/>
          </a:srgbClr>
        </a:solidFill>
        <a:ln>
          <a:noFill/>
        </a:ln>
      </dgm:spPr>
      <dgm:t>
        <a:bodyPr/>
        <a:lstStyle/>
        <a:p>
          <a:r>
            <a:rPr lang="es-ES" sz="1400" b="1" dirty="0" smtClean="0">
              <a:solidFill>
                <a:srgbClr val="0000CC"/>
              </a:solidFill>
              <a:latin typeface="Verdana" pitchFamily="34" charset="0"/>
            </a:rPr>
            <a:t>Conocimiento</a:t>
          </a:r>
        </a:p>
        <a:p>
          <a:r>
            <a:rPr lang="es-ES" sz="1400" b="1" dirty="0" smtClean="0">
              <a:solidFill>
                <a:srgbClr val="0000CC"/>
              </a:solidFill>
              <a:latin typeface="Verdana" pitchFamily="34" charset="0"/>
            </a:rPr>
            <a:t>(Saber)</a:t>
          </a:r>
          <a:endParaRPr lang="es-ES" sz="1400" b="1" dirty="0">
            <a:solidFill>
              <a:srgbClr val="0000CC"/>
            </a:solidFill>
            <a:latin typeface="Verdana" pitchFamily="34" charset="0"/>
          </a:endParaRPr>
        </a:p>
      </dgm:t>
    </dgm:pt>
    <dgm:pt modelId="{3ABF76D0-682A-456B-BE2E-2ECCAF06BF62}" type="parTrans" cxnId="{7866A94D-29E5-411C-B95E-CFD9C1186947}">
      <dgm:prSet/>
      <dgm:spPr/>
      <dgm:t>
        <a:bodyPr/>
        <a:lstStyle/>
        <a:p>
          <a:endParaRPr lang="es-ES"/>
        </a:p>
      </dgm:t>
    </dgm:pt>
    <dgm:pt modelId="{D68C9AC4-5B8C-4452-8A1B-3CF73298ED13}" type="sibTrans" cxnId="{7866A94D-29E5-411C-B95E-CFD9C1186947}">
      <dgm:prSet/>
      <dgm:spPr/>
      <dgm:t>
        <a:bodyPr/>
        <a:lstStyle/>
        <a:p>
          <a:endParaRPr lang="es-ES"/>
        </a:p>
      </dgm:t>
    </dgm:pt>
    <dgm:pt modelId="{52F25E5E-DF24-4BB9-8C6C-353F8842CCCD}">
      <dgm:prSet phldrT="[Texto]" custT="1"/>
      <dgm:spPr>
        <a:solidFill>
          <a:srgbClr val="FFFF00">
            <a:alpha val="49804"/>
          </a:srgbClr>
        </a:solidFill>
      </dgm:spPr>
      <dgm:t>
        <a:bodyPr/>
        <a:lstStyle/>
        <a:p>
          <a:r>
            <a:rPr lang="es-ES" sz="1400" b="1" dirty="0" smtClean="0">
              <a:solidFill>
                <a:srgbClr val="0000CC"/>
              </a:solidFill>
              <a:latin typeface="Verdana" pitchFamily="34" charset="0"/>
            </a:rPr>
            <a:t>Actitud</a:t>
          </a:r>
        </a:p>
        <a:p>
          <a:r>
            <a:rPr lang="es-ES" sz="1400" b="1" dirty="0" smtClean="0">
              <a:solidFill>
                <a:srgbClr val="0000CC"/>
              </a:solidFill>
              <a:latin typeface="Verdana" pitchFamily="34" charset="0"/>
            </a:rPr>
            <a:t>(Lograr que las cosas se hagan)</a:t>
          </a:r>
          <a:endParaRPr lang="es-ES" sz="1400" b="1" dirty="0">
            <a:solidFill>
              <a:srgbClr val="0000CC"/>
            </a:solidFill>
            <a:latin typeface="Verdana" pitchFamily="34" charset="0"/>
          </a:endParaRPr>
        </a:p>
      </dgm:t>
    </dgm:pt>
    <dgm:pt modelId="{DF964F72-7BF2-4800-9562-FD0248E72BDD}" type="parTrans" cxnId="{0E2A9498-8B9D-4CD0-BB26-DE9624217F80}">
      <dgm:prSet/>
      <dgm:spPr/>
      <dgm:t>
        <a:bodyPr/>
        <a:lstStyle/>
        <a:p>
          <a:endParaRPr lang="es-ES"/>
        </a:p>
      </dgm:t>
    </dgm:pt>
    <dgm:pt modelId="{AF372CF3-5F01-497B-9223-1E684F5EFAC7}" type="sibTrans" cxnId="{0E2A9498-8B9D-4CD0-BB26-DE9624217F80}">
      <dgm:prSet/>
      <dgm:spPr/>
      <dgm:t>
        <a:bodyPr/>
        <a:lstStyle/>
        <a:p>
          <a:endParaRPr lang="es-ES"/>
        </a:p>
      </dgm:t>
    </dgm:pt>
    <dgm:pt modelId="{A45119EF-74BF-4824-866A-67780A33C03D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" sz="1400" b="1" dirty="0" smtClean="0">
              <a:solidFill>
                <a:schemeClr val="bg1"/>
              </a:solidFill>
              <a:latin typeface="Verdana" pitchFamily="34" charset="0"/>
            </a:rPr>
            <a:t>Perspectiva</a:t>
          </a:r>
        </a:p>
        <a:p>
          <a:r>
            <a:rPr lang="es-ES" sz="1200" b="1" dirty="0" smtClean="0">
              <a:solidFill>
                <a:schemeClr val="bg1"/>
              </a:solidFill>
              <a:latin typeface="Verdana" pitchFamily="34" charset="0"/>
            </a:rPr>
            <a:t>(Saber Hacer)</a:t>
          </a:r>
          <a:endParaRPr lang="es-ES" sz="1200" b="1" dirty="0">
            <a:solidFill>
              <a:schemeClr val="bg1"/>
            </a:solidFill>
            <a:latin typeface="Verdana" pitchFamily="34" charset="0"/>
          </a:endParaRPr>
        </a:p>
      </dgm:t>
    </dgm:pt>
    <dgm:pt modelId="{E57AA5BB-6ABF-4E49-9E64-3788CD9C3FEB}" type="parTrans" cxnId="{ED60D7AD-8D5C-42CF-83B6-7F57CA7445B5}">
      <dgm:prSet/>
      <dgm:spPr/>
      <dgm:t>
        <a:bodyPr/>
        <a:lstStyle/>
        <a:p>
          <a:endParaRPr lang="es-ES"/>
        </a:p>
      </dgm:t>
    </dgm:pt>
    <dgm:pt modelId="{078B5AF8-1762-4421-B6C8-038947B586EF}" type="sibTrans" cxnId="{ED60D7AD-8D5C-42CF-83B6-7F57CA7445B5}">
      <dgm:prSet/>
      <dgm:spPr/>
      <dgm:t>
        <a:bodyPr/>
        <a:lstStyle/>
        <a:p>
          <a:endParaRPr lang="es-ES"/>
        </a:p>
      </dgm:t>
    </dgm:pt>
    <dgm:pt modelId="{4F192A21-298A-4B1F-93D6-C100903D9A31}" type="pres">
      <dgm:prSet presAssocID="{8E86D4D3-4900-4AE4-BDD4-6F35B95F594B}" presName="compositeShape" presStyleCnt="0">
        <dgm:presLayoutVars>
          <dgm:chMax val="7"/>
          <dgm:dir/>
          <dgm:resizeHandles val="exact"/>
        </dgm:presLayoutVars>
      </dgm:prSet>
      <dgm:spPr/>
    </dgm:pt>
    <dgm:pt modelId="{D7ED51F8-B955-4E40-A04E-E930E6F6C114}" type="pres">
      <dgm:prSet presAssocID="{0EF13489-1EFC-4918-94F6-1ADFCA7C756B}" presName="circ1" presStyleLbl="vennNode1" presStyleIdx="0" presStyleCnt="3"/>
      <dgm:spPr/>
      <dgm:t>
        <a:bodyPr/>
        <a:lstStyle/>
        <a:p>
          <a:endParaRPr lang="es-ES"/>
        </a:p>
      </dgm:t>
    </dgm:pt>
    <dgm:pt modelId="{86D0C189-C1A1-4223-8C1C-5098A5D95400}" type="pres">
      <dgm:prSet presAssocID="{0EF13489-1EFC-4918-94F6-1ADFCA7C756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87D3E1-B42E-49D9-9A92-0543979326E1}" type="pres">
      <dgm:prSet presAssocID="{52F25E5E-DF24-4BB9-8C6C-353F8842CCCD}" presName="circ2" presStyleLbl="vennNode1" presStyleIdx="1" presStyleCnt="3"/>
      <dgm:spPr/>
      <dgm:t>
        <a:bodyPr/>
        <a:lstStyle/>
        <a:p>
          <a:endParaRPr lang="es-ES"/>
        </a:p>
      </dgm:t>
    </dgm:pt>
    <dgm:pt modelId="{9F4C34DE-F343-4E7E-9BF6-A989ACE3A7E1}" type="pres">
      <dgm:prSet presAssocID="{52F25E5E-DF24-4BB9-8C6C-353F8842CCC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EF1228-DEB7-4F29-9E1B-5C7087B89957}" type="pres">
      <dgm:prSet presAssocID="{A45119EF-74BF-4824-866A-67780A33C03D}" presName="circ3" presStyleLbl="vennNode1" presStyleIdx="2" presStyleCnt="3" custLinFactNeighborX="732"/>
      <dgm:spPr/>
      <dgm:t>
        <a:bodyPr/>
        <a:lstStyle/>
        <a:p>
          <a:endParaRPr lang="es-ES"/>
        </a:p>
      </dgm:t>
    </dgm:pt>
    <dgm:pt modelId="{B016B0B7-381D-4822-917B-FA2FD0E47CCE}" type="pres">
      <dgm:prSet presAssocID="{A45119EF-74BF-4824-866A-67780A33C03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5B8999-7C50-4A62-A475-4BF1083D37FF}" type="presOf" srcId="{8E86D4D3-4900-4AE4-BDD4-6F35B95F594B}" destId="{4F192A21-298A-4B1F-93D6-C100903D9A31}" srcOrd="0" destOrd="0" presId="urn:microsoft.com/office/officeart/2005/8/layout/venn1"/>
    <dgm:cxn modelId="{ED60D7AD-8D5C-42CF-83B6-7F57CA7445B5}" srcId="{8E86D4D3-4900-4AE4-BDD4-6F35B95F594B}" destId="{A45119EF-74BF-4824-866A-67780A33C03D}" srcOrd="2" destOrd="0" parTransId="{E57AA5BB-6ABF-4E49-9E64-3788CD9C3FEB}" sibTransId="{078B5AF8-1762-4421-B6C8-038947B586EF}"/>
    <dgm:cxn modelId="{7866A94D-29E5-411C-B95E-CFD9C1186947}" srcId="{8E86D4D3-4900-4AE4-BDD4-6F35B95F594B}" destId="{0EF13489-1EFC-4918-94F6-1ADFCA7C756B}" srcOrd="0" destOrd="0" parTransId="{3ABF76D0-682A-456B-BE2E-2ECCAF06BF62}" sibTransId="{D68C9AC4-5B8C-4452-8A1B-3CF73298ED13}"/>
    <dgm:cxn modelId="{59A476C6-0F19-468D-B64E-5E081F9FD420}" type="presOf" srcId="{A45119EF-74BF-4824-866A-67780A33C03D}" destId="{ECEF1228-DEB7-4F29-9E1B-5C7087B89957}" srcOrd="0" destOrd="0" presId="urn:microsoft.com/office/officeart/2005/8/layout/venn1"/>
    <dgm:cxn modelId="{261935C1-4186-4304-9CBC-E62CEEE9288F}" type="presOf" srcId="{52F25E5E-DF24-4BB9-8C6C-353F8842CCCD}" destId="{9F4C34DE-F343-4E7E-9BF6-A989ACE3A7E1}" srcOrd="1" destOrd="0" presId="urn:microsoft.com/office/officeart/2005/8/layout/venn1"/>
    <dgm:cxn modelId="{5DA43887-4CB5-45F6-8EAB-60CA9DCEF035}" type="presOf" srcId="{A45119EF-74BF-4824-866A-67780A33C03D}" destId="{B016B0B7-381D-4822-917B-FA2FD0E47CCE}" srcOrd="1" destOrd="0" presId="urn:microsoft.com/office/officeart/2005/8/layout/venn1"/>
    <dgm:cxn modelId="{4979F8FB-4A58-49A2-8AC4-B1B1DE3C2FC5}" type="presOf" srcId="{0EF13489-1EFC-4918-94F6-1ADFCA7C756B}" destId="{D7ED51F8-B955-4E40-A04E-E930E6F6C114}" srcOrd="0" destOrd="0" presId="urn:microsoft.com/office/officeart/2005/8/layout/venn1"/>
    <dgm:cxn modelId="{0E2A9498-8B9D-4CD0-BB26-DE9624217F80}" srcId="{8E86D4D3-4900-4AE4-BDD4-6F35B95F594B}" destId="{52F25E5E-DF24-4BB9-8C6C-353F8842CCCD}" srcOrd="1" destOrd="0" parTransId="{DF964F72-7BF2-4800-9562-FD0248E72BDD}" sibTransId="{AF372CF3-5F01-497B-9223-1E684F5EFAC7}"/>
    <dgm:cxn modelId="{EC4EAC45-22C5-4BCA-ACBA-A004C0B09762}" type="presOf" srcId="{0EF13489-1EFC-4918-94F6-1ADFCA7C756B}" destId="{86D0C189-C1A1-4223-8C1C-5098A5D95400}" srcOrd="1" destOrd="0" presId="urn:microsoft.com/office/officeart/2005/8/layout/venn1"/>
    <dgm:cxn modelId="{5B5D9E76-DD23-4E5B-A898-26FFDB08A78A}" type="presOf" srcId="{52F25E5E-DF24-4BB9-8C6C-353F8842CCCD}" destId="{F387D3E1-B42E-49D9-9A92-0543979326E1}" srcOrd="0" destOrd="0" presId="urn:microsoft.com/office/officeart/2005/8/layout/venn1"/>
    <dgm:cxn modelId="{5D175664-2BD1-4331-A5C3-7EA2864B715E}" type="presParOf" srcId="{4F192A21-298A-4B1F-93D6-C100903D9A31}" destId="{D7ED51F8-B955-4E40-A04E-E930E6F6C114}" srcOrd="0" destOrd="0" presId="urn:microsoft.com/office/officeart/2005/8/layout/venn1"/>
    <dgm:cxn modelId="{639B4784-930E-4558-8AEC-9A8EBC00F98F}" type="presParOf" srcId="{4F192A21-298A-4B1F-93D6-C100903D9A31}" destId="{86D0C189-C1A1-4223-8C1C-5098A5D95400}" srcOrd="1" destOrd="0" presId="urn:microsoft.com/office/officeart/2005/8/layout/venn1"/>
    <dgm:cxn modelId="{01896F3A-C17B-43A2-9221-32EBE991722C}" type="presParOf" srcId="{4F192A21-298A-4B1F-93D6-C100903D9A31}" destId="{F387D3E1-B42E-49D9-9A92-0543979326E1}" srcOrd="2" destOrd="0" presId="urn:microsoft.com/office/officeart/2005/8/layout/venn1"/>
    <dgm:cxn modelId="{04B1BB5E-D4E3-4A8B-A2BB-DBAF461A12FE}" type="presParOf" srcId="{4F192A21-298A-4B1F-93D6-C100903D9A31}" destId="{9F4C34DE-F343-4E7E-9BF6-A989ACE3A7E1}" srcOrd="3" destOrd="0" presId="urn:microsoft.com/office/officeart/2005/8/layout/venn1"/>
    <dgm:cxn modelId="{A578746B-81A4-4F6D-B081-675F81B8736B}" type="presParOf" srcId="{4F192A21-298A-4B1F-93D6-C100903D9A31}" destId="{ECEF1228-DEB7-4F29-9E1B-5C7087B89957}" srcOrd="4" destOrd="0" presId="urn:microsoft.com/office/officeart/2005/8/layout/venn1"/>
    <dgm:cxn modelId="{2F1255EC-FC4A-488C-B335-DA728B6E93FC}" type="presParOf" srcId="{4F192A21-298A-4B1F-93D6-C100903D9A31}" destId="{B016B0B7-381D-4822-917B-FA2FD0E47CC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CD808D-94F7-4730-97FF-45A788999B66}">
      <dsp:nvSpPr>
        <dsp:cNvPr id="0" name=""/>
        <dsp:cNvSpPr/>
      </dsp:nvSpPr>
      <dsp:spPr>
        <a:xfrm>
          <a:off x="2357454" y="103171"/>
          <a:ext cx="2715511" cy="2715511"/>
        </a:xfrm>
        <a:prstGeom prst="ellipse">
          <a:avLst/>
        </a:prstGeom>
        <a:solidFill>
          <a:srgbClr val="CC0066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latin typeface="Verdana" pitchFamily="34" charset="0"/>
            </a:rPr>
            <a:t>CONOCIMIENTO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Verdana" pitchFamily="34" charset="0"/>
            </a:rPr>
            <a:t>- Saber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Verdana" pitchFamily="34" charset="0"/>
            </a:rPr>
            <a:t>- </a:t>
          </a:r>
          <a:r>
            <a:rPr lang="es-ES" sz="900" b="1" kern="1200" dirty="0" err="1" smtClean="0">
              <a:latin typeface="Verdana" pitchFamily="34" charset="0"/>
            </a:rPr>
            <a:t>Know</a:t>
          </a:r>
          <a:r>
            <a:rPr lang="es-ES" sz="900" b="1" kern="1200" dirty="0" smtClean="0">
              <a:latin typeface="Verdana" pitchFamily="34" charset="0"/>
            </a:rPr>
            <a:t> </a:t>
          </a:r>
          <a:r>
            <a:rPr lang="es-ES" sz="900" b="1" kern="1200" dirty="0" err="1" smtClean="0">
              <a:latin typeface="Verdana" pitchFamily="34" charset="0"/>
            </a:rPr>
            <a:t>How</a:t>
          </a:r>
          <a:r>
            <a:rPr lang="es-ES" sz="900" b="1" kern="1200" dirty="0" smtClean="0">
              <a:latin typeface="Verdana" pitchFamily="34" charset="0"/>
            </a:rPr>
            <a:t>, información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Verdana" pitchFamily="34" charset="0"/>
            </a:rPr>
            <a:t>- Actualización profesional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latin typeface="Verdana" pitchFamily="34" charset="0"/>
            </a:rPr>
            <a:t>- - Superación constante</a:t>
          </a:r>
          <a:endParaRPr lang="es-ES" sz="900" b="1" kern="1200" dirty="0">
            <a:latin typeface="Verdana" pitchFamily="34" charset="0"/>
          </a:endParaRPr>
        </a:p>
      </dsp:txBody>
      <dsp:txXfrm>
        <a:off x="2719522" y="578385"/>
        <a:ext cx="1991375" cy="1221980"/>
      </dsp:txXfrm>
    </dsp:sp>
    <dsp:sp modelId="{329BF789-9DA9-4EDB-A231-79F205AFA41B}">
      <dsp:nvSpPr>
        <dsp:cNvPr id="0" name=""/>
        <dsp:cNvSpPr/>
      </dsp:nvSpPr>
      <dsp:spPr>
        <a:xfrm>
          <a:off x="3336867" y="1828444"/>
          <a:ext cx="2715511" cy="2715511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660066"/>
              </a:solidFill>
              <a:latin typeface="Verdana" pitchFamily="34" charset="0"/>
            </a:rPr>
            <a:t>ACTITUD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- Lograr que las cosas sucedan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- Comportamiento activo y proactivo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- Énfasis en la acción y en lograr que las cosas sucedan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- Espíritu </a:t>
          </a:r>
          <a:r>
            <a:rPr lang="es-ES" sz="900" b="1" kern="1200" dirty="0" err="1" smtClean="0">
              <a:solidFill>
                <a:srgbClr val="660066"/>
              </a:solidFill>
              <a:latin typeface="Verdana" pitchFamily="34" charset="0"/>
            </a:rPr>
            <a:t>emprendendedor</a:t>
          </a: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 y de equipo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660066"/>
              </a:solidFill>
              <a:latin typeface="Verdana" pitchFamily="34" charset="0"/>
            </a:rPr>
            <a:t>- Liderazgo y comunicación</a:t>
          </a:r>
          <a:endParaRPr lang="es-ES" sz="900" b="1" kern="1200" dirty="0">
            <a:solidFill>
              <a:srgbClr val="660066"/>
            </a:solidFill>
            <a:latin typeface="Verdana" pitchFamily="34" charset="0"/>
          </a:endParaRPr>
        </a:p>
      </dsp:txBody>
      <dsp:txXfrm>
        <a:off x="4167361" y="2529951"/>
        <a:ext cx="1629307" cy="1493531"/>
      </dsp:txXfrm>
    </dsp:sp>
    <dsp:sp modelId="{C60FBD0B-511A-4205-B317-1A5B8FFC4F00}">
      <dsp:nvSpPr>
        <dsp:cNvPr id="0" name=""/>
        <dsp:cNvSpPr/>
      </dsp:nvSpPr>
      <dsp:spPr>
        <a:xfrm>
          <a:off x="1357322" y="1817691"/>
          <a:ext cx="2715511" cy="2715511"/>
        </a:xfrm>
        <a:prstGeom prst="ellipse">
          <a:avLst/>
        </a:prstGeom>
        <a:solidFill>
          <a:srgbClr val="FFFF00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0000FF"/>
              </a:solidFill>
              <a:latin typeface="Verdana" pitchFamily="34" charset="0"/>
            </a:rPr>
            <a:t>PERSPECTIVA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0000FF"/>
              </a:solidFill>
              <a:latin typeface="Verdana" pitchFamily="34" charset="0"/>
            </a:rPr>
            <a:t>- Saber hacer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0000FF"/>
              </a:solidFill>
              <a:latin typeface="Verdana" pitchFamily="34" charset="0"/>
            </a:rPr>
            <a:t>- Visión personal de las cosas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900" b="1" kern="1200" dirty="0" smtClean="0">
              <a:solidFill>
                <a:srgbClr val="0000FF"/>
              </a:solidFill>
              <a:latin typeface="Verdana" pitchFamily="34" charset="0"/>
            </a:rPr>
            <a:t>- Manera práctica de aplicar el conocimiento en la solución de problemas y situaciones</a:t>
          </a:r>
          <a:endParaRPr lang="es-ES" sz="900" b="1" kern="1200" dirty="0">
            <a:solidFill>
              <a:srgbClr val="0000FF"/>
            </a:solidFill>
            <a:latin typeface="Verdana" pitchFamily="34" charset="0"/>
          </a:endParaRPr>
        </a:p>
      </dsp:txBody>
      <dsp:txXfrm>
        <a:off x="1613033" y="2519198"/>
        <a:ext cx="1629307" cy="14935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51F8-B955-4E40-A04E-E930E6F6C114}">
      <dsp:nvSpPr>
        <dsp:cNvPr id="0" name=""/>
        <dsp:cNvSpPr/>
      </dsp:nvSpPr>
      <dsp:spPr>
        <a:xfrm>
          <a:off x="912029" y="42366"/>
          <a:ext cx="2033593" cy="2033593"/>
        </a:xfrm>
        <a:prstGeom prst="ellipse">
          <a:avLst/>
        </a:prstGeom>
        <a:solidFill>
          <a:srgbClr val="FF6600">
            <a:alpha val="49804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CC"/>
              </a:solidFill>
              <a:latin typeface="Verdana" pitchFamily="34" charset="0"/>
            </a:rPr>
            <a:t>Conocimiento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CC"/>
              </a:solidFill>
              <a:latin typeface="Verdana" pitchFamily="34" charset="0"/>
            </a:rPr>
            <a:t>(Saber)</a:t>
          </a:r>
          <a:endParaRPr lang="es-ES" sz="1400" b="1" kern="1200" dirty="0">
            <a:solidFill>
              <a:srgbClr val="0000CC"/>
            </a:solidFill>
            <a:latin typeface="Verdana" pitchFamily="34" charset="0"/>
          </a:endParaRPr>
        </a:p>
      </dsp:txBody>
      <dsp:txXfrm>
        <a:off x="1183175" y="398245"/>
        <a:ext cx="1491301" cy="915116"/>
      </dsp:txXfrm>
    </dsp:sp>
    <dsp:sp modelId="{F387D3E1-B42E-49D9-9A92-0543979326E1}">
      <dsp:nvSpPr>
        <dsp:cNvPr id="0" name=""/>
        <dsp:cNvSpPr/>
      </dsp:nvSpPr>
      <dsp:spPr>
        <a:xfrm>
          <a:off x="1645817" y="1313362"/>
          <a:ext cx="2033593" cy="2033593"/>
        </a:xfrm>
        <a:prstGeom prst="ellipse">
          <a:avLst/>
        </a:prstGeom>
        <a:solidFill>
          <a:srgbClr val="FFFF0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CC"/>
              </a:solidFill>
              <a:latin typeface="Verdana" pitchFamily="34" charset="0"/>
            </a:rPr>
            <a:t>Actitud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0000CC"/>
              </a:solidFill>
              <a:latin typeface="Verdana" pitchFamily="34" charset="0"/>
            </a:rPr>
            <a:t>(Lograr que las cosas se hagan)</a:t>
          </a:r>
          <a:endParaRPr lang="es-ES" sz="1400" b="1" kern="1200" dirty="0">
            <a:solidFill>
              <a:srgbClr val="0000CC"/>
            </a:solidFill>
            <a:latin typeface="Verdana" pitchFamily="34" charset="0"/>
          </a:endParaRPr>
        </a:p>
      </dsp:txBody>
      <dsp:txXfrm>
        <a:off x="2267758" y="1838707"/>
        <a:ext cx="1220155" cy="1118476"/>
      </dsp:txXfrm>
    </dsp:sp>
    <dsp:sp modelId="{ECEF1228-DEB7-4F29-9E1B-5C7087B89957}">
      <dsp:nvSpPr>
        <dsp:cNvPr id="0" name=""/>
        <dsp:cNvSpPr/>
      </dsp:nvSpPr>
      <dsp:spPr>
        <a:xfrm>
          <a:off x="193127" y="1313362"/>
          <a:ext cx="2033593" cy="2033593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  <a:latin typeface="Verdana" pitchFamily="34" charset="0"/>
            </a:rPr>
            <a:t>Perspectiva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>
              <a:solidFill>
                <a:schemeClr val="bg1"/>
              </a:solidFill>
              <a:latin typeface="Verdana" pitchFamily="34" charset="0"/>
            </a:rPr>
            <a:t>(Saber Hacer)</a:t>
          </a:r>
          <a:endParaRPr lang="es-ES" sz="1200" b="1" kern="1200" dirty="0">
            <a:solidFill>
              <a:schemeClr val="bg1"/>
            </a:solidFill>
            <a:latin typeface="Verdana" pitchFamily="34" charset="0"/>
          </a:endParaRPr>
        </a:p>
      </dsp:txBody>
      <dsp:txXfrm>
        <a:off x="384623" y="1838707"/>
        <a:ext cx="1220155" cy="1118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84311-D845-4CB7-8BD7-675A1C083D67}" type="datetimeFigureOut">
              <a:rPr lang="es-ES" smtClean="0"/>
              <a:t>27/03/2020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D97B37-602B-4C86-8CBB-BD3A5F9025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59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PE" altLang="es-ES" smtClean="0">
              <a:latin typeface="Arial" panose="020B0604020202020204" pitchFamily="34" charset="0"/>
            </a:endParaRPr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210ED4-3DFB-4FB0-802D-0BBD7E312058}" type="slidenum">
              <a:rPr kumimoji="0" lang="es-ES" altLang="es-E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ES" altLang="es-E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87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659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570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038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9C561-A39B-422B-AF59-E9291D1CA6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6E1F37-5431-4BC7-AF51-50A2FBD9DF6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00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2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737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018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42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431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7437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138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733B16F-8138-422A-B430-229B33C8697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AF4BEC-3BA2-43F4-A1EB-1D5A1FF10528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47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373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AC627A8-6742-4EF9-B95F-0DD226A7DB6A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AF0753-BD89-490F-893E-BB42D4D45C32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8673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E94080-73B6-4071-B7C3-50578C51DD9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C1A684-3EC5-41F7-98FB-7D150786451A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2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54A614-C7F3-4F4C-877D-2583FE3F5535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E459F2-ABAB-4BC7-8BFA-9F710CCE19E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70DF81-E49A-48D2-9383-0C843DD420E6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A08F76-6FBC-4E26-A870-D5847F015016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529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B8960A-5A64-48A2-A645-A92FDF065DAF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7D447C-C7A1-46D2-B2D6-81490F0AB90F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421B78-7E46-47A4-AAE2-847ACFC9AE14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D973B0-07F0-41A0-BCF7-5F7D320E22BD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171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6659BCE-54BA-40DC-83D1-865C5D70E468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02A8A9-385B-48C3-8424-10D33CEEB6BC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6ABE6E-E028-4E94-B108-3B7A046D7B1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6F2EBD-DEB6-44A4-A43D-FCC6E75E9FD1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628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B86DAB-205A-4C1A-A6E6-0FADBBFF09C9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3F0F35-C55C-4F68-8388-820D534C49E7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8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160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  <a:endParaRPr lang="en-US" altLang="es-ES" smtClean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4967" y="5648326"/>
            <a:ext cx="732367" cy="396875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65C28-747E-4DB8-B740-CFB949E55FEC}" type="slidenum">
              <a:rPr lang="es-ES" altLang="en-US" smtClean="0"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n-US">
              <a:latin typeface="Verdana" panose="020B060403050404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1103" y="3988066"/>
            <a:ext cx="236696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5384" y="1585384"/>
            <a:ext cx="24384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bg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8ADBB7-CEA1-4CD8-ACED-9B53A9FDF9F9}" type="datetime1">
              <a:rPr lang="es-ES" smtClean="0">
                <a:solidFill>
                  <a:srgbClr val="DFDCB7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27/03/2020</a:t>
            </a:fld>
            <a:endParaRPr lang="es-ES" altLang="en-US">
              <a:solidFill>
                <a:srgbClr val="DFDCB7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50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 spc="-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Cambri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4000" y="987912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s-E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CARRERA: </a:t>
            </a: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TECNICATURA UNIVESITARIA EN  </a:t>
            </a:r>
            <a:b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GESTION EMPRESAS TURISTICAS</a:t>
            </a:r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fld id="{3DBB5E73-C953-4975-993C-7E6D8A5AC582}" type="slidenum">
              <a:rPr lang="es-ES" sz="1400">
                <a:solidFill>
                  <a:srgbClr val="2F2B2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z="1400">
              <a:solidFill>
                <a:srgbClr val="2F2B2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097464" y="5659438"/>
            <a:ext cx="5113337" cy="398462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r>
              <a:rPr lang="es-ES" altLang="es-ES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 MARCIO QUARIN</a:t>
            </a:r>
          </a:p>
        </p:txBody>
      </p:sp>
      <p:sp>
        <p:nvSpPr>
          <p:cNvPr id="5" name="Rectangle 45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4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000" dirty="0">
              <a:solidFill>
                <a:srgbClr val="2F2B2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2197509" y="2627800"/>
            <a:ext cx="72599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i="1" u="sng" dirty="0">
                <a:solidFill>
                  <a:srgbClr val="0070C0"/>
                </a:solidFill>
              </a:rPr>
              <a:t>CATEDRA:</a:t>
            </a:r>
            <a:r>
              <a:rPr lang="es-ES" sz="4000" b="1" i="1" u="sng" dirty="0">
                <a:solidFill>
                  <a:srgbClr val="0070C0"/>
                </a:solidFill>
              </a:rPr>
              <a:t> </a:t>
            </a:r>
            <a:r>
              <a:rPr lang="es-E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ADMINISTRACIÓN                    			DE EMPRESAS</a:t>
            </a:r>
          </a:p>
        </p:txBody>
      </p:sp>
      <p:pic>
        <p:nvPicPr>
          <p:cNvPr id="4104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782123"/>
            <a:ext cx="2546350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524000" y="4266730"/>
            <a:ext cx="96142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i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UNIDAD II: </a:t>
            </a:r>
          </a:p>
          <a:p>
            <a:r>
              <a:rPr lang="es-ES" sz="3200" dirty="0" smtClean="0">
                <a:solidFill>
                  <a:srgbClr val="00B0F0"/>
                </a:solidFill>
              </a:rPr>
              <a:t>FUNDAMENTOS Y SISTEMAS DE ADMINISTRACION. </a:t>
            </a:r>
            <a:endParaRPr lang="es-E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14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número de diapositiva 1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26D5AA-ADD8-4340-A2CF-7139A60F8EFA}" type="slidenum">
              <a:rPr lang="es-E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s-ES" altLang="en-US">
              <a:solidFill>
                <a:srgbClr val="FFFFFF"/>
              </a:solidFill>
            </a:endParaRPr>
          </a:p>
        </p:txBody>
      </p:sp>
      <p:pic>
        <p:nvPicPr>
          <p:cNvPr id="20483" name="Imagen 3"/>
          <p:cNvPicPr preferRelativeResize="0"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5" b="7506"/>
          <a:stretch>
            <a:fillRect/>
          </a:stretch>
        </p:blipFill>
        <p:spPr bwMode="auto">
          <a:xfrm>
            <a:off x="3324226" y="728663"/>
            <a:ext cx="50403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208214" y="333375"/>
            <a:ext cx="7272337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b="1" i="1" u="sng" dirty="0">
                <a:solidFill>
                  <a:srgbClr val="C89F5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ENFOQUE SISTEMICO DEL PROCESO ADMINISTRATIVO</a:t>
            </a:r>
          </a:p>
        </p:txBody>
      </p:sp>
    </p:spTree>
    <p:extLst>
      <p:ext uri="{BB962C8B-B14F-4D97-AF65-F5344CB8AC3E}">
        <p14:creationId xmlns:p14="http://schemas.microsoft.com/office/powerpoint/2010/main" val="1989463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F464785-2ABF-4E52-83BD-36E0025C083B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150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D9CB041-D2A1-4B9B-B2D7-6AA12C9C2B7F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0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C22BFC1-DA26-4928-B10E-4FBE5821C4D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477FBB2-6A9A-4096-9082-F8F2FAC555A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DDEDF374-04A2-42FC-B4BA-35DB45ED04E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B3B442E-6DE2-4C66-B5FA-777DF75ACAD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3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E58F23-B89C-473D-888E-615AE44B510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4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BAB24BB-02E7-411A-B0E7-A24C33D619F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1515" name="Text Box 4"/>
          <p:cNvSpPr txBox="1">
            <a:spLocks noChangeArrowheads="1"/>
          </p:cNvSpPr>
          <p:nvPr/>
        </p:nvSpPr>
        <p:spPr bwMode="auto">
          <a:xfrm>
            <a:off x="1651001" y="1916114"/>
            <a:ext cx="4557713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_tradnl" altLang="es-ES" sz="3200" b="1">
                <a:solidFill>
                  <a:srgbClr val="0000CC"/>
                </a:solidFill>
                <a:latin typeface="Verdana" panose="020B0604030504040204" pitchFamily="34" charset="0"/>
              </a:rPr>
              <a:t>PLANEAR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s-ES_tradnl" altLang="es-ES" sz="32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_tradnl" altLang="es-ES" sz="3200" b="1">
                <a:solidFill>
                  <a:srgbClr val="0000CC"/>
                </a:solidFill>
                <a:latin typeface="Verdana" panose="020B0604030504040204" pitchFamily="34" charset="0"/>
              </a:rPr>
              <a:t>ORGANIZAR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s-ES_tradnl" altLang="es-ES" sz="32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_tradnl" altLang="es-ES" sz="3200" b="1">
                <a:solidFill>
                  <a:srgbClr val="0000CC"/>
                </a:solidFill>
                <a:latin typeface="Verdana" panose="020B0604030504040204" pitchFamily="34" charset="0"/>
              </a:rPr>
              <a:t>DIRIGIR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endParaRPr lang="es-ES_tradnl" altLang="es-ES" sz="32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s-ES_tradnl" altLang="es-ES" sz="3200" b="1">
                <a:solidFill>
                  <a:srgbClr val="0000CC"/>
                </a:solidFill>
                <a:latin typeface="Verdana" panose="020B0604030504040204" pitchFamily="34" charset="0"/>
              </a:rPr>
              <a:t>CONTROLAR </a:t>
            </a:r>
          </a:p>
        </p:txBody>
      </p:sp>
      <p:pic>
        <p:nvPicPr>
          <p:cNvPr id="21516" name="Picture 10" descr="MPj043925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1804989"/>
            <a:ext cx="3960813" cy="212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11" descr="MCj043264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6" y="4149725"/>
            <a:ext cx="3960813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Text Box 12"/>
          <p:cNvSpPr txBox="1">
            <a:spLocks noChangeArrowheads="1"/>
          </p:cNvSpPr>
          <p:nvPr/>
        </p:nvSpPr>
        <p:spPr bwMode="auto">
          <a:xfrm>
            <a:off x="2566989" y="823914"/>
            <a:ext cx="6396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800" b="1">
                <a:solidFill>
                  <a:srgbClr val="CC0066"/>
                </a:solidFill>
                <a:latin typeface="Verdana" panose="020B0604030504040204" pitchFamily="34" charset="0"/>
              </a:rPr>
              <a:t>FUNCIONES DE LOS GERENTES</a:t>
            </a:r>
          </a:p>
        </p:txBody>
      </p:sp>
    </p:spTree>
    <p:extLst>
      <p:ext uri="{BB962C8B-B14F-4D97-AF65-F5344CB8AC3E}">
        <p14:creationId xmlns:p14="http://schemas.microsoft.com/office/powerpoint/2010/main" val="117965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70D5B2-2802-409B-827F-784CDF4ECA9D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7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33376"/>
            <a:ext cx="8229600" cy="9239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4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Planificación</a:t>
            </a:r>
          </a:p>
        </p:txBody>
      </p:sp>
      <p:sp>
        <p:nvSpPr>
          <p:cNvPr id="2253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DFAE031-AC35-4023-A2ED-938CF50111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FBF102E-6939-43D8-9FCE-408936A0F9F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7E1BBBD-CCC9-489B-86C0-D507C0FCF51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68BBB1A-CC5D-471A-9962-6BD35923C95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A07C32C-E673-4FB2-970F-F1B6E97109A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7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3FCE1B5-CCE9-4CE0-B7F3-D7DE3BC1596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8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06AE268-203D-47A1-828D-FF549C4F986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2539" name="Text Box 4"/>
          <p:cNvSpPr txBox="1">
            <a:spLocks noChangeArrowheads="1"/>
          </p:cNvSpPr>
          <p:nvPr/>
        </p:nvSpPr>
        <p:spPr bwMode="auto">
          <a:xfrm>
            <a:off x="2063750" y="5516563"/>
            <a:ext cx="80645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CC0066"/>
                </a:solidFill>
                <a:latin typeface="Verdana" panose="020B0604030504040204" pitchFamily="34" charset="0"/>
              </a:rPr>
              <a:t>“</a:t>
            </a:r>
            <a:r>
              <a:rPr lang="es-ES_tradnl" altLang="es-ES" sz="1800" b="1" i="1">
                <a:solidFill>
                  <a:srgbClr val="CC0066"/>
                </a:solidFill>
                <a:latin typeface="Verdana" panose="020B0604030504040204" pitchFamily="34" charset="0"/>
              </a:rPr>
              <a:t>Proceso para establecer metas y un curso de acción adecuado para alcanzarlas</a:t>
            </a:r>
            <a:r>
              <a:rPr lang="es-ES_tradnl" altLang="es-ES" sz="1800" b="1">
                <a:solidFill>
                  <a:srgbClr val="CC0066"/>
                </a:solidFill>
                <a:latin typeface="Verdana" panose="020B0604030504040204" pitchFamily="34" charset="0"/>
              </a:rPr>
              <a:t>”</a:t>
            </a:r>
          </a:p>
        </p:txBody>
      </p:sp>
      <p:sp>
        <p:nvSpPr>
          <p:cNvPr id="22540" name="Text Box 5"/>
          <p:cNvSpPr txBox="1">
            <a:spLocks noChangeArrowheads="1"/>
          </p:cNvSpPr>
          <p:nvPr/>
        </p:nvSpPr>
        <p:spPr bwMode="auto">
          <a:xfrm>
            <a:off x="1943101" y="1387476"/>
            <a:ext cx="5064207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 i="1">
                <a:solidFill>
                  <a:srgbClr val="0000CC"/>
                </a:solidFill>
                <a:latin typeface="Verdana" panose="020B0604030504040204" pitchFamily="34" charset="0"/>
              </a:rPr>
              <a:t>Planificar</a:t>
            </a: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implica que los administradores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piensan con antelación en sus metas y acciones,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basan sus actos en algún método, plan o lógica,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y </a:t>
            </a:r>
            <a:r>
              <a:rPr lang="es-ES_tradnl" altLang="es-ES" sz="1400" b="1" i="1">
                <a:solidFill>
                  <a:srgbClr val="CC0066"/>
                </a:solidFill>
                <a:latin typeface="Verdana" panose="020B0604030504040204" pitchFamily="34" charset="0"/>
              </a:rPr>
              <a:t>no en corazonadas</a:t>
            </a: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Los planes presentan los objetivos de la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organización y establecen los procedimientos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idóneos para alcanzarlos y son los guías para: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Que la organización obtenga y comprometa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los recursos que se requieren para alcanzar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las metas.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 startAt="2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Los miembros de la organización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desempeñen actividades congruentes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los objetivos y procedimientos elegidos.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3)  El avance hacia los objetivos pueda ser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controlado y medido de tal manera que,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cuando no sea satisfactorio, se puedan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     tomar las medidas correctivas.</a:t>
            </a:r>
          </a:p>
        </p:txBody>
      </p:sp>
      <p:pic>
        <p:nvPicPr>
          <p:cNvPr id="22541" name="Picture 6" descr="MPj042306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0" y="1484313"/>
            <a:ext cx="3030538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87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2886B57-2BF6-46A1-B690-FC1DE01F57E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8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400051"/>
            <a:ext cx="8229600" cy="7969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4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Organización</a:t>
            </a:r>
          </a:p>
        </p:txBody>
      </p:sp>
      <p:sp>
        <p:nvSpPr>
          <p:cNvPr id="2355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4F2111-6C61-421A-8827-5338C470FD5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5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B32B6B3-267F-4E05-98AB-E31BEAD4E0C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5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B487E0A-FB7E-4BB5-9530-92F8A6A64D5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5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0C60860-FF0A-4F90-9446-444032AAE91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6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0190582-71CF-44EC-A7D4-90F953E1907F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6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36EB0D8-A999-4E44-95B3-239D617F430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62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232C2E-529E-49C8-BED2-8A16EE5C41A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3563" name="Text Box 4"/>
          <p:cNvSpPr txBox="1">
            <a:spLocks noChangeArrowheads="1"/>
          </p:cNvSpPr>
          <p:nvPr/>
        </p:nvSpPr>
        <p:spPr bwMode="auto">
          <a:xfrm>
            <a:off x="1919289" y="1485900"/>
            <a:ext cx="47720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Organizar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 es el proceso para ordenar y distribuir el trabajo, la autoridad y los recursos entre los miembros de una organización, de tal manera que éstos puedan alcanzar las metas de la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organización.</a:t>
            </a:r>
          </a:p>
        </p:txBody>
      </p:sp>
      <p:sp>
        <p:nvSpPr>
          <p:cNvPr id="23564" name="Text Box 5"/>
          <p:cNvSpPr txBox="1">
            <a:spLocks noChangeArrowheads="1"/>
          </p:cNvSpPr>
          <p:nvPr/>
        </p:nvSpPr>
        <p:spPr bwMode="auto">
          <a:xfrm>
            <a:off x="1962151" y="3849688"/>
            <a:ext cx="47021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También se define como el </a:t>
            </a: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proceso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 para comprometer dos o más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personas para que trabajen juntas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de manera estructurada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, con 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 propósito de alcanzar una meta o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una serie de metas específicas.</a:t>
            </a:r>
          </a:p>
        </p:txBody>
      </p:sp>
      <p:pic>
        <p:nvPicPr>
          <p:cNvPr id="23565" name="Picture 8" descr="MPj042308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1341439"/>
            <a:ext cx="30972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FCC28F3-3959-4943-BBA4-F89CA9C085A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99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33376"/>
            <a:ext cx="8229600" cy="7969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4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4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Dirección</a:t>
            </a:r>
          </a:p>
        </p:txBody>
      </p:sp>
      <p:sp>
        <p:nvSpPr>
          <p:cNvPr id="2458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089DBB-6051-4D7F-8947-ABE14BC1E67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DA84F28B-404F-4F84-9F0E-FB8B6EE26DC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2307C19-9E95-4FA9-8097-89C97E7BC0A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DD6FF35-6CF0-464F-8BF6-91D20A1C3DA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02AAA14-FCFA-45FD-B7F3-8DA0080E479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5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CBA533C-AE9D-4B05-8937-41FBD7E058E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6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2BA220-B145-4377-A188-F65610E80E5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7" name="Text Box 4"/>
          <p:cNvSpPr txBox="1">
            <a:spLocks noChangeArrowheads="1"/>
          </p:cNvSpPr>
          <p:nvPr/>
        </p:nvSpPr>
        <p:spPr bwMode="auto">
          <a:xfrm>
            <a:off x="2116138" y="19319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4588" name="Text Box 5"/>
          <p:cNvSpPr txBox="1">
            <a:spLocks noChangeArrowheads="1"/>
          </p:cNvSpPr>
          <p:nvPr/>
        </p:nvSpPr>
        <p:spPr bwMode="auto">
          <a:xfrm>
            <a:off x="1755776" y="1628775"/>
            <a:ext cx="462756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3200" b="1" i="1">
                <a:solidFill>
                  <a:srgbClr val="0000CC"/>
                </a:solidFill>
                <a:latin typeface="Verdana" panose="020B0604030504040204" pitchFamily="34" charset="0"/>
              </a:rPr>
              <a:t>Dirigir</a:t>
            </a:r>
            <a:r>
              <a:rPr lang="es-ES_tradnl" altLang="es-ES" sz="3200" b="1">
                <a:solidFill>
                  <a:srgbClr val="0000CC"/>
                </a:solidFill>
                <a:latin typeface="Verdana" panose="020B0604030504040204" pitchFamily="34" charset="0"/>
              </a:rPr>
              <a:t> implica mandar, influir y motivar a los empleados para que realicen tareas esenciales.</a:t>
            </a:r>
          </a:p>
        </p:txBody>
      </p:sp>
      <p:sp>
        <p:nvSpPr>
          <p:cNvPr id="24589" name="Text Box 6"/>
          <p:cNvSpPr txBox="1">
            <a:spLocks noChangeArrowheads="1"/>
          </p:cNvSpPr>
          <p:nvPr/>
        </p:nvSpPr>
        <p:spPr bwMode="auto">
          <a:xfrm>
            <a:off x="2093913" y="5157789"/>
            <a:ext cx="78660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Proceso para dirigir e influir </a:t>
            </a:r>
            <a:r>
              <a:rPr lang="es-ES_tradnl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en las actividades de los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miembros de un grupo o una organización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entera, con respecto a una tarea.</a:t>
            </a:r>
          </a:p>
        </p:txBody>
      </p:sp>
      <p:pic>
        <p:nvPicPr>
          <p:cNvPr id="24590" name="Picture 7" descr="MPj041166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1" y="1196975"/>
            <a:ext cx="37449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2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1C130C-2B69-4F32-A03A-AED6AEE19868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0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33375"/>
            <a:ext cx="8229600" cy="725488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Control</a:t>
            </a:r>
          </a:p>
        </p:txBody>
      </p:sp>
      <p:sp>
        <p:nvSpPr>
          <p:cNvPr id="2560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CAF24E9-D646-451F-BED2-5DFACB8BE23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0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323A609-3606-48D4-BDBB-55D7E3E98E1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0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DB8FACB-CE46-4122-BEE6-0F470D0D236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0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B129A3E-FD78-4EA3-879F-BCCF564235C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0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333934D-3A55-4A59-A3B7-F69C74F8FA5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09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7656D6-82BE-4F91-B85B-697E76A3D13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10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AA240E9-1492-481E-8B64-1EC98EA7A4A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15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25611" name="Text Box 4"/>
          <p:cNvSpPr txBox="1">
            <a:spLocks noChangeArrowheads="1"/>
          </p:cNvSpPr>
          <p:nvPr/>
        </p:nvSpPr>
        <p:spPr bwMode="auto">
          <a:xfrm>
            <a:off x="2279651" y="5319714"/>
            <a:ext cx="75866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Proceso</a:t>
            </a:r>
            <a:r>
              <a:rPr lang="es-ES_tradnl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 para asegurar que las </a:t>
            </a:r>
            <a:r>
              <a:rPr lang="es-ES_tradnl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actividades reales 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 ajustan</a:t>
            </a:r>
            <a:r>
              <a:rPr lang="es-ES_tradnl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 a las actividades planificadas.</a:t>
            </a:r>
          </a:p>
        </p:txBody>
      </p:sp>
      <p:sp>
        <p:nvSpPr>
          <p:cNvPr id="25612" name="Text Box 5"/>
          <p:cNvSpPr txBox="1">
            <a:spLocks noChangeArrowheads="1"/>
          </p:cNvSpPr>
          <p:nvPr/>
        </p:nvSpPr>
        <p:spPr bwMode="auto">
          <a:xfrm>
            <a:off x="1703389" y="1341438"/>
            <a:ext cx="54006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El gerente debe estar seguro de los actos de los miembros de la organización que, de hecho, la conducen hacia las metas establecidas, la cual entraña los siguientes elementos básicos:</a:t>
            </a:r>
          </a:p>
        </p:txBody>
      </p:sp>
      <p:sp>
        <p:nvSpPr>
          <p:cNvPr id="25613" name="Text Box 6"/>
          <p:cNvSpPr txBox="1">
            <a:spLocks noChangeArrowheads="1"/>
          </p:cNvSpPr>
          <p:nvPr/>
        </p:nvSpPr>
        <p:spPr bwMode="auto">
          <a:xfrm>
            <a:off x="2063750" y="2994025"/>
            <a:ext cx="462915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s-ES_tradnl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Establecer estándares de desempeño.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s-ES_tradnl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Medir los resultados presentes.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s-ES_tradnl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Comparar estos resultados con las normas establecidas.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arenR"/>
            </a:pPr>
            <a:r>
              <a:rPr lang="es-ES_tradnl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Tomar medidas correctivas cuando se detectan desviaciones.</a:t>
            </a:r>
          </a:p>
        </p:txBody>
      </p:sp>
      <p:pic>
        <p:nvPicPr>
          <p:cNvPr id="25614" name="Picture 7" descr="MPj042298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981076"/>
            <a:ext cx="309562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8DA0E6B-562B-4D30-85CB-B5E9CE996BA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277814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Las tres Habilidades del Administrador</a:t>
            </a:r>
          </a:p>
        </p:txBody>
      </p:sp>
      <p:sp>
        <p:nvSpPr>
          <p:cNvPr id="2970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C76033-C25E-49ED-AB54-DAA99312561B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16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3 Triángulo isósceles"/>
          <p:cNvSpPr/>
          <p:nvPr/>
        </p:nvSpPr>
        <p:spPr>
          <a:xfrm>
            <a:off x="1952625" y="1571626"/>
            <a:ext cx="3714750" cy="3857625"/>
          </a:xfrm>
          <a:prstGeom prst="triangle">
            <a:avLst>
              <a:gd name="adj" fmla="val 48694"/>
            </a:avLst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952625" y="5643563"/>
            <a:ext cx="3714750" cy="500062"/>
          </a:xfrm>
          <a:prstGeom prst="rect">
            <a:avLst/>
          </a:prstGeom>
          <a:solidFill>
            <a:srgbClr val="FF66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2F2B20"/>
                </a:solidFill>
                <a:latin typeface="Verdana" pitchFamily="34" charset="0"/>
              </a:rPr>
              <a:t>EJECUCIÓN DE OPERACIONES</a:t>
            </a:r>
          </a:p>
        </p:txBody>
      </p:sp>
      <p:sp>
        <p:nvSpPr>
          <p:cNvPr id="6" name="5 Proceso"/>
          <p:cNvSpPr/>
          <p:nvPr/>
        </p:nvSpPr>
        <p:spPr>
          <a:xfrm>
            <a:off x="7453314" y="1571626"/>
            <a:ext cx="2714625" cy="3857625"/>
          </a:xfrm>
          <a:prstGeom prst="flowChartProcess">
            <a:avLst/>
          </a:prstGeom>
          <a:solidFill>
            <a:srgbClr val="00660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7453314" y="5643563"/>
            <a:ext cx="2714625" cy="500062"/>
          </a:xfrm>
          <a:prstGeom prst="rect">
            <a:avLst/>
          </a:prstGeom>
          <a:solidFill>
            <a:srgbClr val="0066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200" b="1" dirty="0">
                <a:solidFill>
                  <a:srgbClr val="FFFFFF"/>
                </a:solidFill>
                <a:latin typeface="Verdana" pitchFamily="34" charset="0"/>
              </a:rPr>
              <a:t>HACER Y EJECUTAR</a:t>
            </a:r>
          </a:p>
        </p:txBody>
      </p:sp>
      <p:sp>
        <p:nvSpPr>
          <p:cNvPr id="29705" name="7 CuadroTexto"/>
          <p:cNvSpPr txBox="1">
            <a:spLocks noChangeArrowheads="1"/>
          </p:cNvSpPr>
          <p:nvPr/>
        </p:nvSpPr>
        <p:spPr bwMode="auto">
          <a:xfrm>
            <a:off x="3095625" y="2609851"/>
            <a:ext cx="12842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Nivel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Institucional</a:t>
            </a:r>
          </a:p>
        </p:txBody>
      </p:sp>
      <p:sp>
        <p:nvSpPr>
          <p:cNvPr id="29706" name="8 CuadroTexto"/>
          <p:cNvSpPr txBox="1">
            <a:spLocks noChangeArrowheads="1"/>
          </p:cNvSpPr>
          <p:nvPr/>
        </p:nvSpPr>
        <p:spPr bwMode="auto">
          <a:xfrm>
            <a:off x="3167064" y="3714751"/>
            <a:ext cx="1158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Nivel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Intermedio</a:t>
            </a:r>
          </a:p>
        </p:txBody>
      </p:sp>
      <p:sp>
        <p:nvSpPr>
          <p:cNvPr id="29707" name="9 CuadroTexto"/>
          <p:cNvSpPr txBox="1">
            <a:spLocks noChangeArrowheads="1"/>
          </p:cNvSpPr>
          <p:nvPr/>
        </p:nvSpPr>
        <p:spPr bwMode="auto">
          <a:xfrm>
            <a:off x="3162300" y="478631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Nivel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2F2B20"/>
                </a:solidFill>
                <a:latin typeface="Verdana" panose="020B0604030504040204" pitchFamily="34" charset="0"/>
              </a:rPr>
              <a:t>Operacional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615363" y="1930401"/>
            <a:ext cx="1624012" cy="5699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50" b="1" dirty="0">
                <a:solidFill>
                  <a:srgbClr val="FFFFFF"/>
                </a:solidFill>
                <a:latin typeface="Verdana" panose="020B0604030504040204" pitchFamily="34" charset="0"/>
              </a:rPr>
              <a:t>Conceptuales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000" b="1" dirty="0">
                <a:solidFill>
                  <a:srgbClr val="FFFFFF"/>
                </a:solidFill>
                <a:latin typeface="Verdana" panose="020B0604030504040204" pitchFamily="34" charset="0"/>
              </a:rPr>
              <a:t>(Ideas y conceptos)</a:t>
            </a:r>
          </a:p>
        </p:txBody>
      </p:sp>
      <p:sp>
        <p:nvSpPr>
          <p:cNvPr id="29709" name="16 CuadroTexto"/>
          <p:cNvSpPr txBox="1">
            <a:spLocks noChangeArrowheads="1"/>
          </p:cNvSpPr>
          <p:nvPr/>
        </p:nvSpPr>
        <p:spPr bwMode="auto">
          <a:xfrm>
            <a:off x="8239125" y="3286125"/>
            <a:ext cx="13525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Humanas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(Relación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Interpersonal)</a:t>
            </a:r>
          </a:p>
        </p:txBody>
      </p:sp>
      <p:sp>
        <p:nvSpPr>
          <p:cNvPr id="29710" name="17 CuadroTexto"/>
          <p:cNvSpPr txBox="1">
            <a:spLocks noChangeArrowheads="1"/>
          </p:cNvSpPr>
          <p:nvPr/>
        </p:nvSpPr>
        <p:spPr bwMode="auto">
          <a:xfrm>
            <a:off x="7481889" y="4659314"/>
            <a:ext cx="14001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Técnicas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(Manejo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100" b="1">
                <a:solidFill>
                  <a:srgbClr val="FFFFFF"/>
                </a:solidFill>
                <a:latin typeface="Verdana" panose="020B0604030504040204" pitchFamily="34" charset="0"/>
              </a:rPr>
              <a:t>objetos físicos)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7596188" y="1571625"/>
            <a:ext cx="2571750" cy="22860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"/>
          <p:cNvCxnSpPr>
            <a:stCxn id="6" idx="1"/>
          </p:cNvCxnSpPr>
          <p:nvPr/>
        </p:nvCxnSpPr>
        <p:spPr>
          <a:xfrm rot="10800000" flipH="1" flipV="1">
            <a:off x="7453314" y="3500438"/>
            <a:ext cx="2143125" cy="192881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26 Conector recto"/>
          <p:cNvCxnSpPr/>
          <p:nvPr/>
        </p:nvCxnSpPr>
        <p:spPr>
          <a:xfrm>
            <a:off x="3024188" y="3214689"/>
            <a:ext cx="71437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2452688" y="4500564"/>
            <a:ext cx="771525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15" name="29 CuadroTexto"/>
          <p:cNvSpPr txBox="1">
            <a:spLocks noChangeArrowheads="1"/>
          </p:cNvSpPr>
          <p:nvPr/>
        </p:nvSpPr>
        <p:spPr bwMode="auto">
          <a:xfrm>
            <a:off x="5310188" y="2071689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2F2B20"/>
                </a:solidFill>
                <a:latin typeface="Verdana" panose="020B0604030504040204" pitchFamily="34" charset="0"/>
              </a:rPr>
              <a:t>ALTA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2F2B20"/>
                </a:solidFill>
                <a:latin typeface="Verdana" panose="020B0604030504040204" pitchFamily="34" charset="0"/>
              </a:rPr>
              <a:t>DIRECCIÓN</a:t>
            </a:r>
          </a:p>
        </p:txBody>
      </p:sp>
      <p:sp>
        <p:nvSpPr>
          <p:cNvPr id="29716" name="30 CuadroTexto"/>
          <p:cNvSpPr txBox="1">
            <a:spLocks noChangeArrowheads="1"/>
          </p:cNvSpPr>
          <p:nvPr/>
        </p:nvSpPr>
        <p:spPr bwMode="auto">
          <a:xfrm>
            <a:off x="5453063" y="3692526"/>
            <a:ext cx="1238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2F2B20"/>
                </a:solidFill>
                <a:latin typeface="Verdana" panose="020B0604030504040204" pitchFamily="34" charset="0"/>
              </a:rPr>
              <a:t>GERENCIA</a:t>
            </a:r>
          </a:p>
        </p:txBody>
      </p:sp>
      <p:sp>
        <p:nvSpPr>
          <p:cNvPr id="29717" name="31 CuadroTexto"/>
          <p:cNvSpPr txBox="1">
            <a:spLocks noChangeArrowheads="1"/>
          </p:cNvSpPr>
          <p:nvPr/>
        </p:nvSpPr>
        <p:spPr bwMode="auto">
          <a:xfrm>
            <a:off x="5689600" y="4786314"/>
            <a:ext cx="16208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2F2B20"/>
                </a:solidFill>
                <a:latin typeface="Verdana" panose="020B0604030504040204" pitchFamily="34" charset="0"/>
              </a:rPr>
              <a:t>SUPERVISIÓN</a:t>
            </a:r>
          </a:p>
        </p:txBody>
      </p:sp>
    </p:spTree>
    <p:extLst>
      <p:ext uri="{BB962C8B-B14F-4D97-AF65-F5344CB8AC3E}">
        <p14:creationId xmlns:p14="http://schemas.microsoft.com/office/powerpoint/2010/main" val="1759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AFE9866-EB49-4CDA-A5DD-8469B3E25FC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2063750" y="388939"/>
            <a:ext cx="7620000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defRPr/>
            </a:pPr>
            <a:r>
              <a:rPr lang="es-MX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… </a:t>
            </a:r>
            <a:r>
              <a:rPr lang="es-MX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Habilidades de un Administrador</a:t>
            </a:r>
            <a:endParaRPr lang="es-ES" sz="4000" b="1" dirty="0">
              <a:solidFill>
                <a:srgbClr val="2F2B2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1919289" y="2162176"/>
            <a:ext cx="2325687" cy="860425"/>
          </a:xfrm>
          <a:prstGeom prst="rect">
            <a:avLst/>
          </a:prstGeom>
          <a:solidFill>
            <a:srgbClr val="FF6600"/>
          </a:solidFill>
          <a:ln w="38100" cap="sq">
            <a:solidFill>
              <a:srgbClr val="9933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Habilidades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Técnicas</a:t>
            </a:r>
            <a:endParaRPr lang="es-ES" altLang="es-ES" sz="24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919289" y="3500439"/>
            <a:ext cx="2325687" cy="860425"/>
          </a:xfrm>
          <a:prstGeom prst="rect">
            <a:avLst/>
          </a:prstGeom>
          <a:solidFill>
            <a:srgbClr val="FF6600"/>
          </a:solidFill>
          <a:ln w="38100" cap="sq">
            <a:solidFill>
              <a:srgbClr val="9933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Habilidades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Humanas</a:t>
            </a:r>
            <a:endParaRPr lang="es-ES" altLang="es-ES" sz="24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6" name="Text Box 5"/>
          <p:cNvSpPr txBox="1">
            <a:spLocks noChangeArrowheads="1"/>
          </p:cNvSpPr>
          <p:nvPr/>
        </p:nvSpPr>
        <p:spPr bwMode="auto">
          <a:xfrm>
            <a:off x="1927226" y="5089526"/>
            <a:ext cx="2513013" cy="860425"/>
          </a:xfrm>
          <a:prstGeom prst="rect">
            <a:avLst/>
          </a:prstGeom>
          <a:solidFill>
            <a:srgbClr val="FF6600"/>
          </a:solidFill>
          <a:ln w="38100" cap="sq">
            <a:solidFill>
              <a:srgbClr val="993300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Habilidades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400" b="1">
                <a:solidFill>
                  <a:srgbClr val="FFFFFF"/>
                </a:solidFill>
                <a:latin typeface="Verdana" panose="020B0604030504040204" pitchFamily="34" charset="0"/>
              </a:rPr>
              <a:t>Conceptuales</a:t>
            </a:r>
            <a:endParaRPr lang="es-ES" altLang="es-ES" sz="24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7" name="Text Box 12"/>
          <p:cNvSpPr txBox="1">
            <a:spLocks noChangeArrowheads="1"/>
          </p:cNvSpPr>
          <p:nvPr/>
        </p:nvSpPr>
        <p:spPr bwMode="auto">
          <a:xfrm>
            <a:off x="5083175" y="2205039"/>
            <a:ext cx="5334000" cy="727075"/>
          </a:xfrm>
          <a:prstGeom prst="rect">
            <a:avLst/>
          </a:prstGeom>
          <a:solidFill>
            <a:srgbClr val="0000FF"/>
          </a:solidFill>
          <a:ln w="25400" cap="sq">
            <a:solidFill>
              <a:srgbClr val="00CCFF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000" b="1">
                <a:solidFill>
                  <a:srgbClr val="FFFFFF"/>
                </a:solidFill>
                <a:latin typeface="Verdana" panose="020B0604030504040204" pitchFamily="34" charset="0"/>
              </a:rPr>
              <a:t>Capacidad de aplicar conocimientos o experiencia especializada</a:t>
            </a:r>
            <a:endParaRPr lang="es-ES" altLang="es-ES" sz="20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8" name="Text Box 13"/>
          <p:cNvSpPr txBox="1">
            <a:spLocks noChangeArrowheads="1"/>
          </p:cNvSpPr>
          <p:nvPr/>
        </p:nvSpPr>
        <p:spPr bwMode="auto">
          <a:xfrm>
            <a:off x="5083175" y="3495675"/>
            <a:ext cx="5334000" cy="941388"/>
          </a:xfrm>
          <a:prstGeom prst="rect">
            <a:avLst/>
          </a:prstGeom>
          <a:solidFill>
            <a:srgbClr val="0000FF"/>
          </a:solidFill>
          <a:ln w="25400" cap="sq">
            <a:solidFill>
              <a:srgbClr val="00CCFF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000" b="1">
                <a:solidFill>
                  <a:srgbClr val="FFFFFF"/>
                </a:solidFill>
                <a:latin typeface="Verdana" panose="020B0604030504040204" pitchFamily="34" charset="0"/>
              </a:rPr>
              <a:t>Capacidad de trabajar con otros, comprenderlos y motivarlos, en lo individual y en grupo</a:t>
            </a:r>
            <a:endParaRPr lang="es-ES" altLang="es-ES" sz="2000" b="1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5087938" y="5210175"/>
            <a:ext cx="5334000" cy="666750"/>
          </a:xfrm>
          <a:prstGeom prst="rect">
            <a:avLst/>
          </a:prstGeom>
          <a:solidFill>
            <a:srgbClr val="0000FF"/>
          </a:solidFill>
          <a:ln w="25400" cap="sq">
            <a:solidFill>
              <a:srgbClr val="00CCFF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MX" altLang="es-ES" sz="2000" b="1">
                <a:solidFill>
                  <a:srgbClr val="FFFFFF"/>
                </a:solidFill>
                <a:latin typeface="Tahoma" panose="020B0604030504040204" pitchFamily="34" charset="0"/>
              </a:rPr>
              <a:t>Capacidad mental para analizar y diagnosticar situaciones complejas</a:t>
            </a:r>
            <a:endParaRPr lang="es-ES" altLang="es-ES" sz="2000" b="1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30730" name="AutoShape 15"/>
          <p:cNvSpPr>
            <a:spLocks noChangeArrowheads="1"/>
          </p:cNvSpPr>
          <p:nvPr/>
        </p:nvSpPr>
        <p:spPr bwMode="auto">
          <a:xfrm>
            <a:off x="4440239" y="2349501"/>
            <a:ext cx="503237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0731" name="AutoShape 16"/>
          <p:cNvSpPr>
            <a:spLocks noChangeArrowheads="1"/>
          </p:cNvSpPr>
          <p:nvPr/>
        </p:nvSpPr>
        <p:spPr bwMode="auto">
          <a:xfrm>
            <a:off x="4584700" y="5319714"/>
            <a:ext cx="431800" cy="485775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0732" name="AutoShape 17"/>
          <p:cNvSpPr>
            <a:spLocks noChangeArrowheads="1"/>
          </p:cNvSpPr>
          <p:nvPr/>
        </p:nvSpPr>
        <p:spPr bwMode="auto">
          <a:xfrm>
            <a:off x="4440239" y="3663951"/>
            <a:ext cx="503237" cy="485775"/>
          </a:xfrm>
          <a:prstGeom prst="rightArrow">
            <a:avLst>
              <a:gd name="adj1" fmla="val 50000"/>
              <a:gd name="adj2" fmla="val 2589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047871"/>
      </p:ext>
    </p:extLst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7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8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D2F61B1C-E4B6-4DFB-97A8-6B1497F6EDD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18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7107" name="1 Título"/>
          <p:cNvSpPr>
            <a:spLocks noGrp="1"/>
          </p:cNvSpPr>
          <p:nvPr>
            <p:ph type="title" idx="4294967295"/>
          </p:nvPr>
        </p:nvSpPr>
        <p:spPr>
          <a:xfrm>
            <a:off x="1524000" y="277814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Los Diez Roles o Papel del Administrador</a:t>
            </a:r>
          </a:p>
        </p:txBody>
      </p:sp>
      <p:sp>
        <p:nvSpPr>
          <p:cNvPr id="31748" name="2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D573306-025C-4227-964B-343F826728E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847851" y="1870075"/>
          <a:ext cx="7929563" cy="4079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0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29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98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Verdana" pitchFamily="34" charset="0"/>
                        </a:rPr>
                        <a:t>CATEGORIA</a:t>
                      </a:r>
                      <a:endParaRPr lang="es-ES" sz="1200" dirty="0">
                        <a:latin typeface="Verdana" pitchFamily="34" charset="0"/>
                      </a:endParaRPr>
                    </a:p>
                  </a:txBody>
                  <a:tcPr marL="91439" marR="91439" marT="45727" marB="45727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Verdana" pitchFamily="34" charset="0"/>
                        </a:rPr>
                        <a:t>ROL</a:t>
                      </a:r>
                      <a:endParaRPr lang="es-ES" sz="1200" dirty="0">
                        <a:latin typeface="Verdana" pitchFamily="34" charset="0"/>
                      </a:endParaRPr>
                    </a:p>
                  </a:txBody>
                  <a:tcPr marL="91439" marR="91439" marT="45727" marB="45727">
                    <a:solidFill>
                      <a:srgbClr val="99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 smtClean="0">
                          <a:latin typeface="Verdana" pitchFamily="34" charset="0"/>
                        </a:rPr>
                        <a:t>ACTIVIDAD</a:t>
                      </a:r>
                      <a:endParaRPr lang="es-ES" sz="1200" dirty="0">
                        <a:latin typeface="Verdana" pitchFamily="34" charset="0"/>
                      </a:endParaRPr>
                    </a:p>
                  </a:txBody>
                  <a:tcPr marL="91439" marR="91439" marT="45727" marB="45727">
                    <a:solidFill>
                      <a:srgbClr val="99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Representación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Asume deberes ceremoniales y simbólicos,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representa la organización, establece relaciones, firma documentos legales.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Verdana" pitchFamily="34" charset="0"/>
                        </a:rPr>
                        <a:t>INTERPERSONAL</a:t>
                      </a:r>
                      <a:endParaRPr lang="es-ES" sz="12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Liderazgo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Dirige y motiva a las personas, orienta, capacita, aconseja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y se comunica con los subordinados.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Vínculos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Mantiene redes de comunicación dentro y fuera de la organización, instituye canales formales de comunicación.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Vigilancia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Elabora y autoriza informes, mantiene contactos personales.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s-ES" sz="1100" b="1" dirty="0" smtClean="0">
                          <a:latin typeface="Verdana" pitchFamily="34" charset="0"/>
                        </a:rPr>
                        <a:t>INFORMATIVA</a:t>
                      </a:r>
                      <a:endParaRPr lang="es-ES" sz="11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Difusión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Envía información a los miembros de otras organizaciones, envía memoranda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e informes, organiza y preside reuniones.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Portavoz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Transmite información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a personas externas mediante conversaciones, informes y memoranda.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Emprendedor</a:t>
                      </a:r>
                    </a:p>
                    <a:p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Inicia proyectos,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identifica nuevas ideas, asume riesgos, delega autoridad, comparte responsabilidad con los demás.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r>
                        <a:rPr lang="es-ES" sz="1200" b="1" dirty="0" smtClean="0">
                          <a:latin typeface="Verdana" pitchFamily="34" charset="0"/>
                        </a:rPr>
                        <a:t>DECISORIA</a:t>
                      </a:r>
                      <a:endParaRPr lang="es-ES" sz="12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Resolución de Conflictos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Toma medidas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correctivas en disputas o crisis, resuelve conflictos, guía al grupo en la crisis y lo orienta en los cambios.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Asignación</a:t>
                      </a:r>
                      <a:r>
                        <a:rPr lang="es-ES" sz="900" b="1" baseline="0" dirty="0" smtClean="0">
                          <a:latin typeface="Verdana" pitchFamily="34" charset="0"/>
                        </a:rPr>
                        <a:t> de</a:t>
                      </a:r>
                    </a:p>
                    <a:p>
                      <a:r>
                        <a:rPr lang="es-ES" sz="900" b="1" baseline="0" dirty="0" smtClean="0">
                          <a:latin typeface="Verdana" pitchFamily="34" charset="0"/>
                        </a:rPr>
                        <a:t>Recursos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Decide la asignación de recursos, propone y establece prioridades.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98">
                <a:tc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Negociación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tc>
                  <a:txBody>
                    <a:bodyPr/>
                    <a:lstStyle/>
                    <a:p>
                      <a:r>
                        <a:rPr lang="es-ES" sz="900" b="1" dirty="0" smtClean="0">
                          <a:latin typeface="Verdana" pitchFamily="34" charset="0"/>
                        </a:rPr>
                        <a:t>Representa los intereses de la organización en negociación con sindicatos, en ventas, compras o financiamientos.</a:t>
                      </a:r>
                      <a:endParaRPr lang="es-ES" sz="900" b="1" dirty="0">
                        <a:latin typeface="Verdana" pitchFamily="34" charset="0"/>
                      </a:endParaRPr>
                    </a:p>
                  </a:txBody>
                  <a:tcPr marL="91439" marR="91439" marT="45727" marB="4572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82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1DA7C7D-2B84-408E-9759-6FB4FA33E31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19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44489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Competencias perdurables del Administrador</a:t>
            </a:r>
          </a:p>
        </p:txBody>
      </p:sp>
      <p:sp>
        <p:nvSpPr>
          <p:cNvPr id="3379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8A45218-DDBD-484E-9B9C-C4E7CD87F19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19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2095472" y="1468438"/>
          <a:ext cx="7429552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02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73B79CB-C574-4843-9C80-A57DC626A30A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17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488951"/>
            <a:ext cx="8229600" cy="11398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¿ Es la Administración</a:t>
            </a:r>
            <a:b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</a:br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Ciencia o Arte ?</a:t>
            </a:r>
          </a:p>
        </p:txBody>
      </p:sp>
      <p:sp>
        <p:nvSpPr>
          <p:cNvPr id="12292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1524001" y="1809750"/>
            <a:ext cx="5008563" cy="413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ES CIENCIA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None/>
            </a:pP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	La Administración requiere de conocimientos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técnicos, principios y métodos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para hacer que se cumplan diversas fases para llegar a la meta.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None/>
            </a:pPr>
            <a:endParaRPr lang="es-ES" altLang="es-ES" sz="20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Char char="Ø"/>
            </a:pPr>
            <a:r>
              <a:rPr lang="es-ES" altLang="es-ES" sz="2000" b="1" i="1">
                <a:solidFill>
                  <a:srgbClr val="CC0066"/>
                </a:solidFill>
                <a:latin typeface="Verdana" panose="020B0604030504040204" pitchFamily="34" charset="0"/>
              </a:rPr>
              <a:t>ES ARTE</a:t>
            </a:r>
          </a:p>
          <a:p>
            <a:pPr eaLnBrk="1" hangingPunct="1">
              <a:lnSpc>
                <a:spcPct val="90000"/>
              </a:lnSpc>
              <a:buClr>
                <a:srgbClr val="CC0066"/>
              </a:buClr>
              <a:buSzPct val="120000"/>
              <a:buFont typeface="Wingdings" panose="05000000000000000000" pitchFamily="2" charset="2"/>
              <a:buNone/>
            </a:pP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	Hay que tener cualidades humanas, talento, habilidad y creatividad.</a:t>
            </a:r>
            <a:endParaRPr lang="es-ES" altLang="es-ES" sz="2000" b="1">
              <a:solidFill>
                <a:srgbClr val="0000CC"/>
              </a:solidFill>
            </a:endParaRPr>
          </a:p>
        </p:txBody>
      </p:sp>
      <p:sp>
        <p:nvSpPr>
          <p:cNvPr id="12293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E2B4EA0-E1DD-4E3F-8B48-EA685AF18E4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947EAE-7F1A-4EE7-B205-55B20F6D1124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5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3D8E505-E904-4F9D-AA0F-857514C9E038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22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51387D9-CB1C-4E37-91EF-1E026C5E0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47D3C97-2E3C-4723-A298-372CD1299F2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A31CE8C-00E0-4D79-A45A-AA4B91BABF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29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76075BD-C117-4660-A9A5-318C81EEC2F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748904-F376-47CD-A8FC-AFF8CE4B213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1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14EB9C2-6EFB-48F5-8351-7917B391AD0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2" name="5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BAE5509-33FA-4701-882B-A45663A14B9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116138" y="1787526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12304" name="Picture 6" descr="MPj0396048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1735138"/>
            <a:ext cx="29511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8" descr="MPj0427658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0" y="3255964"/>
            <a:ext cx="30241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06" name="Rectángulo 1"/>
          <p:cNvSpPr>
            <a:spLocks noChangeArrowheads="1"/>
          </p:cNvSpPr>
          <p:nvPr/>
        </p:nvSpPr>
        <p:spPr bwMode="auto">
          <a:xfrm>
            <a:off x="2640013" y="5135564"/>
            <a:ext cx="4572000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77628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</a:pPr>
            <a:r>
              <a:rPr lang="es-ES" altLang="es-ES" sz="2400" dirty="0">
                <a:solidFill>
                  <a:srgbClr val="00B050"/>
                </a:solidFill>
                <a:latin typeface="Calibri" panose="020F0502020204030204" pitchFamily="34" charset="0"/>
              </a:rPr>
              <a:t>       CIENCIA Y ARTE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</a:pPr>
            <a:r>
              <a:rPr lang="es-ES" altLang="es-ES" sz="2400" dirty="0">
                <a:solidFill>
                  <a:srgbClr val="00B050"/>
                </a:solidFill>
                <a:latin typeface="Calibri" panose="020F0502020204030204" pitchFamily="34" charset="0"/>
              </a:rPr>
              <a:t>NO SON EXCLUYENTES </a:t>
            </a: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57C"/>
              </a:buClr>
            </a:pPr>
            <a:r>
              <a:rPr lang="es-ES" altLang="es-ES" sz="2400" dirty="0">
                <a:solidFill>
                  <a:srgbClr val="00B050"/>
                </a:solidFill>
                <a:latin typeface="Calibri" panose="020F0502020204030204" pitchFamily="34" charset="0"/>
              </a:rPr>
              <a:t>SON COMPLEMENTARIOS. </a:t>
            </a:r>
          </a:p>
        </p:txBody>
      </p:sp>
      <p:pic>
        <p:nvPicPr>
          <p:cNvPr id="12307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6" y="4764088"/>
            <a:ext cx="3101975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691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7F3F4E5-B07E-4159-A54D-F9E60845611D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20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44489"/>
            <a:ext cx="8229600" cy="11398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Competencias Personales del Administrador</a:t>
            </a:r>
          </a:p>
        </p:txBody>
      </p:sp>
      <p:sp>
        <p:nvSpPr>
          <p:cNvPr id="3482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C58B456-3FD3-46B5-84CF-51DE987328CD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20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3 Proceso"/>
          <p:cNvSpPr/>
          <p:nvPr/>
        </p:nvSpPr>
        <p:spPr>
          <a:xfrm>
            <a:off x="2309813" y="2286000"/>
            <a:ext cx="1714500" cy="3500438"/>
          </a:xfrm>
          <a:prstGeom prst="flowChartProcess">
            <a:avLst/>
          </a:prstGeom>
          <a:solidFill>
            <a:srgbClr val="0000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2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4822" name="4 CuadroTexto"/>
          <p:cNvSpPr txBox="1">
            <a:spLocks noChangeArrowheads="1"/>
          </p:cNvSpPr>
          <p:nvPr/>
        </p:nvSpPr>
        <p:spPr bwMode="auto">
          <a:xfrm>
            <a:off x="2667001" y="2538413"/>
            <a:ext cx="1338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Conceptuales</a:t>
            </a:r>
          </a:p>
        </p:txBody>
      </p:sp>
      <p:sp>
        <p:nvSpPr>
          <p:cNvPr id="34823" name="5 CuadroTexto"/>
          <p:cNvSpPr txBox="1">
            <a:spLocks noChangeArrowheads="1"/>
          </p:cNvSpPr>
          <p:nvPr/>
        </p:nvSpPr>
        <p:spPr bwMode="auto">
          <a:xfrm>
            <a:off x="2546351" y="3786188"/>
            <a:ext cx="119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Humanas</a:t>
            </a:r>
          </a:p>
        </p:txBody>
      </p:sp>
      <p:sp>
        <p:nvSpPr>
          <p:cNvPr id="34824" name="6 CuadroTexto"/>
          <p:cNvSpPr txBox="1">
            <a:spLocks noChangeArrowheads="1"/>
          </p:cNvSpPr>
          <p:nvPr/>
        </p:nvSpPr>
        <p:spPr bwMode="auto">
          <a:xfrm>
            <a:off x="2524126" y="5110163"/>
            <a:ext cx="1192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Habilidades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200" b="1">
                <a:solidFill>
                  <a:srgbClr val="FFFFFF"/>
                </a:solidFill>
                <a:latin typeface="Verdana" panose="020B0604030504040204" pitchFamily="34" charset="0"/>
              </a:rPr>
              <a:t>Técnicas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2309813" y="4143376"/>
            <a:ext cx="1714500" cy="107156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2309813" y="2857501"/>
            <a:ext cx="1714500" cy="1108075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27" name="14 CuadroTexto"/>
          <p:cNvSpPr txBox="1">
            <a:spLocks noChangeArrowheads="1"/>
          </p:cNvSpPr>
          <p:nvPr/>
        </p:nvSpPr>
        <p:spPr bwMode="auto">
          <a:xfrm>
            <a:off x="4095750" y="3571875"/>
            <a:ext cx="558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4400" b="1">
                <a:solidFill>
                  <a:srgbClr val="FF0000"/>
                </a:solidFill>
                <a:latin typeface="Arial Black" panose="020B0A04020102020204" pitchFamily="34" charset="0"/>
              </a:rPr>
              <a:t>+</a:t>
            </a:r>
          </a:p>
        </p:txBody>
      </p:sp>
      <p:sp>
        <p:nvSpPr>
          <p:cNvPr id="16" name="15 Proceso"/>
          <p:cNvSpPr/>
          <p:nvPr/>
        </p:nvSpPr>
        <p:spPr>
          <a:xfrm>
            <a:off x="8096250" y="2286000"/>
            <a:ext cx="1714500" cy="3500438"/>
          </a:xfrm>
          <a:prstGeom prst="flowChartProcess">
            <a:avLst/>
          </a:prstGeom>
          <a:solidFill>
            <a:srgbClr val="0000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Verdana" pitchFamily="34" charset="0"/>
              </a:rPr>
              <a:t>ÉXITO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1400" b="1" dirty="0">
                <a:solidFill>
                  <a:srgbClr val="FFFFFF"/>
                </a:solidFill>
                <a:latin typeface="Verdana" pitchFamily="34" charset="0"/>
              </a:rPr>
              <a:t>PROFESIONAL</a:t>
            </a:r>
          </a:p>
        </p:txBody>
      </p:sp>
      <p:sp>
        <p:nvSpPr>
          <p:cNvPr id="34829" name="16 Rectángulo"/>
          <p:cNvSpPr>
            <a:spLocks noChangeArrowheads="1"/>
          </p:cNvSpPr>
          <p:nvPr/>
        </p:nvSpPr>
        <p:spPr bwMode="auto">
          <a:xfrm>
            <a:off x="7456488" y="3640138"/>
            <a:ext cx="4889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3600" b="1">
                <a:solidFill>
                  <a:srgbClr val="FF0000"/>
                </a:solidFill>
                <a:latin typeface="Arial Black" panose="020B0A04020102020204" pitchFamily="34" charset="0"/>
              </a:rPr>
              <a:t>=</a:t>
            </a:r>
          </a:p>
        </p:txBody>
      </p:sp>
      <p:graphicFrame>
        <p:nvGraphicFramePr>
          <p:cNvPr id="19" name="18 Diagrama"/>
          <p:cNvGraphicFramePr/>
          <p:nvPr/>
        </p:nvGraphicFramePr>
        <p:xfrm>
          <a:off x="4095736" y="2325694"/>
          <a:ext cx="3857652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706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54D16EB-F2FC-4F12-920A-19843732A421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12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350839"/>
            <a:ext cx="8229600" cy="846137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Eficiencia y Eficacia</a:t>
            </a:r>
          </a:p>
        </p:txBody>
      </p:sp>
      <p:sp>
        <p:nvSpPr>
          <p:cNvPr id="358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AC0A23-29CA-4E19-A394-64676841485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BC80244-A223-4F0E-BB14-3A1BB3153F1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CDD18FD-74D3-47E6-AE6A-4F536F480EA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708F4B7-B50A-4F74-947B-AB41BDC744D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4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B4248CC-3BDA-4DEE-AB40-6C2F12F558B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49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16D26B2-FA55-4A8E-BEF5-78E8E6336B1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50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15E39AA-1381-4542-A283-048FB4F6B21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21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5851" name="Text Box 4"/>
          <p:cNvSpPr txBox="1">
            <a:spLocks noChangeArrowheads="1"/>
          </p:cNvSpPr>
          <p:nvPr/>
        </p:nvSpPr>
        <p:spPr bwMode="auto">
          <a:xfrm>
            <a:off x="1952626" y="1343026"/>
            <a:ext cx="82280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Uno de los autores mas reconocidos en el campo de la administración es Peter Drucker, quien emite los siguientes conceptos:</a:t>
            </a:r>
          </a:p>
        </p:txBody>
      </p:sp>
      <p:sp>
        <p:nvSpPr>
          <p:cNvPr id="35852" name="Text Box 5"/>
          <p:cNvSpPr txBox="1">
            <a:spLocks noChangeArrowheads="1"/>
          </p:cNvSpPr>
          <p:nvPr/>
        </p:nvSpPr>
        <p:spPr bwMode="auto">
          <a:xfrm>
            <a:off x="2043114" y="2422525"/>
            <a:ext cx="44846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CC0066"/>
                </a:solidFill>
                <a:latin typeface="Verdana" panose="020B0604030504040204" pitchFamily="34" charset="0"/>
              </a:rPr>
              <a:t>EFICIENCIA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Capacidad de reducir al mínimo los recursos usados para alcanzar los objetivos de la organización.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“</a:t>
            </a: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hacer las cosas bien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”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“</a:t>
            </a: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hacer correctamente las cosas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”</a:t>
            </a:r>
          </a:p>
        </p:txBody>
      </p:sp>
      <p:sp>
        <p:nvSpPr>
          <p:cNvPr id="35853" name="Text Box 6"/>
          <p:cNvSpPr txBox="1">
            <a:spLocks noChangeArrowheads="1"/>
          </p:cNvSpPr>
          <p:nvPr/>
        </p:nvSpPr>
        <p:spPr bwMode="auto">
          <a:xfrm>
            <a:off x="2065339" y="4556126"/>
            <a:ext cx="4535487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CC0066"/>
                </a:solidFill>
                <a:latin typeface="Verdana" panose="020B0604030504040204" pitchFamily="34" charset="0"/>
              </a:rPr>
              <a:t>EFICACIA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Capacidad para determinar los objetivos apropiados.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“</a:t>
            </a: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hacer lo que se debe hacer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”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“</a:t>
            </a:r>
            <a:r>
              <a:rPr lang="es-ES_tradnl" altLang="es-ES" sz="1800" b="1" i="1">
                <a:solidFill>
                  <a:srgbClr val="0000CC"/>
                </a:solidFill>
                <a:latin typeface="Verdana" panose="020B0604030504040204" pitchFamily="34" charset="0"/>
              </a:rPr>
              <a:t>hacer las cosas correctas</a:t>
            </a:r>
            <a:r>
              <a:rPr lang="es-ES_tradnl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”</a:t>
            </a:r>
          </a:p>
        </p:txBody>
      </p:sp>
      <p:pic>
        <p:nvPicPr>
          <p:cNvPr id="35854" name="6 Imagen" descr="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2474913"/>
            <a:ext cx="3240087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7 Imagen" descr="efectividad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4" y="4313239"/>
            <a:ext cx="2808287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917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984E101-8256-4D07-8D6D-62D5780E817E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2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400051"/>
            <a:ext cx="8229600" cy="7969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 Eficiencia</a:t>
            </a:r>
          </a:p>
        </p:txBody>
      </p:sp>
      <p:sp>
        <p:nvSpPr>
          <p:cNvPr id="36868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D9F5423C-3F71-40C1-ACB7-75E59C4F844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6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0706342-EAE9-4D2D-A08A-40C61EBC89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3CE59F5-BBD2-4060-9BCA-6FC61ECFE39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5E338A-A454-4407-9D0B-38CC7F72073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DB977C8-5ED0-4378-ADE9-A2BED128BBD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3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77DF1F-BB8B-4CB8-8133-2D0948278BF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4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A95F557-6BA8-4955-9CCD-68731E57E3C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22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6875" name="Text Box 4"/>
          <p:cNvSpPr txBox="1">
            <a:spLocks noChangeArrowheads="1"/>
          </p:cNvSpPr>
          <p:nvPr/>
        </p:nvSpPr>
        <p:spPr bwMode="auto">
          <a:xfrm>
            <a:off x="1774826" y="1517651"/>
            <a:ext cx="4556125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La eficiencia es un concepto que se refiere a “</a:t>
            </a:r>
            <a:r>
              <a:rPr lang="es-ES_tradnl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insumos-productos</a:t>
            </a: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”. Un gerente eficiente es el que obtiene productos o resultados,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(medidos con relación a los insumos mano de obra, materiales y tiempo) usados para lograrlos. Los gerentes que pueden reducir al mínimo los costos de los recursos que se necesitan para alcanzar metas están actuando eficientemente.</a:t>
            </a:r>
          </a:p>
        </p:txBody>
      </p:sp>
      <p:pic>
        <p:nvPicPr>
          <p:cNvPr id="36876" name="Picture 5" descr="MPj043929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926" y="1700214"/>
            <a:ext cx="3560763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728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08BD208-E91F-47A4-BEDB-276F50D604A1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53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38400" y="404814"/>
            <a:ext cx="8229600" cy="7969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4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Eficacia</a:t>
            </a:r>
          </a:p>
        </p:txBody>
      </p:sp>
      <p:sp>
        <p:nvSpPr>
          <p:cNvPr id="378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8B6815-66D1-4756-A64B-1D5C2C96731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9E65AF4-3AA7-4C0E-879C-6D002797714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79ADB87-D827-4571-9852-ADAA7ECAAEB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A61033D-7ACF-4D65-9945-3AD0F67498C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31F62F7-ACDC-4324-A286-D131D05C863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7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6C93562-87ED-4349-926A-CD8C07E92AB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8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D2FA67C-68A5-483B-A7A8-0AAE115F7AF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37899" name="Text Box 4"/>
          <p:cNvSpPr txBox="1">
            <a:spLocks noChangeArrowheads="1"/>
          </p:cNvSpPr>
          <p:nvPr/>
        </p:nvSpPr>
        <p:spPr bwMode="auto">
          <a:xfrm>
            <a:off x="1774826" y="2017714"/>
            <a:ext cx="477202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Implica </a:t>
            </a:r>
            <a:r>
              <a:rPr lang="es-ES_tradnl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elegir</a:t>
            </a: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las metas acertadas.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Un gerente que elige una meta equivocada - por decir algo, producir autos grandes cuando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está creciendo la demanda de autos pequeños – es un gerente ineficaz, aún cuando produzca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autos grandes con enorme eficiencia.</a:t>
            </a:r>
          </a:p>
        </p:txBody>
      </p:sp>
      <p:pic>
        <p:nvPicPr>
          <p:cNvPr id="37900" name="Picture 6" descr="MPj042662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6" y="1668463"/>
            <a:ext cx="3294063" cy="377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173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3 Marcador de número de diapositiva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D1A0E30-E108-4C4B-A55B-6FC49DE518D4}" type="slidenum">
              <a:rPr lang="es-ES" altLang="es-E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24</a:t>
            </a:fld>
            <a:endParaRPr lang="es-ES" altLang="es-E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grpSp>
        <p:nvGrpSpPr>
          <p:cNvPr id="40963" name="Group 2"/>
          <p:cNvGrpSpPr>
            <a:grpSpLocks/>
          </p:cNvGrpSpPr>
          <p:nvPr/>
        </p:nvGrpSpPr>
        <p:grpSpPr bwMode="auto">
          <a:xfrm>
            <a:off x="1919289" y="333375"/>
            <a:ext cx="8353425" cy="5905500"/>
            <a:chOff x="864" y="96"/>
            <a:chExt cx="4704" cy="4082"/>
          </a:xfrm>
        </p:grpSpPr>
        <p:sp>
          <p:nvSpPr>
            <p:cNvPr id="40965" name="Rectangle 3" descr="Mármol blanco"/>
            <p:cNvSpPr>
              <a:spLocks noChangeArrowheads="1"/>
            </p:cNvSpPr>
            <p:nvPr/>
          </p:nvSpPr>
          <p:spPr bwMode="auto">
            <a:xfrm>
              <a:off x="3216" y="3698"/>
              <a:ext cx="2352" cy="48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 i="1">
                  <a:solidFill>
                    <a:srgbClr val="006600"/>
                  </a:solidFill>
                  <a:latin typeface="Arial" panose="020B0604020202020204" pitchFamily="34" charset="0"/>
                </a:rPr>
                <a:t>¿Qué es lo que deberíamos estar haciendo?</a:t>
              </a:r>
              <a:endParaRPr lang="es-ES" altLang="es-ES" sz="2000" b="1" i="1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6" name="Rectangle 4" descr="Mármol blanco"/>
            <p:cNvSpPr>
              <a:spLocks noChangeArrowheads="1"/>
            </p:cNvSpPr>
            <p:nvPr/>
          </p:nvSpPr>
          <p:spPr bwMode="auto">
            <a:xfrm>
              <a:off x="864" y="3698"/>
              <a:ext cx="2352" cy="48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 i="1">
                  <a:solidFill>
                    <a:srgbClr val="006600"/>
                  </a:solidFill>
                  <a:latin typeface="Arial" panose="020B0604020202020204" pitchFamily="34" charset="0"/>
                </a:rPr>
                <a:t>¿Cómo hacer mejor lo que hacemos?</a:t>
              </a:r>
              <a:endParaRPr lang="es-ES" altLang="es-ES" sz="2000" b="1" i="1">
                <a:solidFill>
                  <a:srgbClr val="0066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7" name="Rectangle 5" descr="Mármol blanco"/>
            <p:cNvSpPr>
              <a:spLocks noChangeArrowheads="1"/>
            </p:cNvSpPr>
            <p:nvPr/>
          </p:nvSpPr>
          <p:spPr bwMode="auto">
            <a:xfrm>
              <a:off x="864" y="3278"/>
              <a:ext cx="4704" cy="42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Aft>
                  <a:spcPct val="0"/>
                </a:spcAft>
                <a:buClrTx/>
                <a:buNone/>
              </a:pPr>
              <a:endParaRPr lang="es-MX" altLang="es-ES" sz="600" b="1">
                <a:solidFill>
                  <a:srgbClr val="0000FF"/>
                </a:solidFill>
                <a:latin typeface="Arial" panose="020B0604020202020204" pitchFamily="34" charset="0"/>
              </a:endParaRPr>
            </a:p>
            <a:p>
              <a:pPr algn="ctr"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A50021"/>
                  </a:solidFill>
                  <a:latin typeface="Arial" panose="020B0604020202020204" pitchFamily="34" charset="0"/>
                </a:rPr>
                <a:t>¿Pregunta Principal?</a:t>
              </a:r>
              <a:endParaRPr lang="es-ES" altLang="es-ES" sz="2000" b="1">
                <a:solidFill>
                  <a:srgbClr val="A5002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8" name="Rectangle 6" descr="Mármol blanco"/>
            <p:cNvSpPr>
              <a:spLocks noChangeArrowheads="1"/>
            </p:cNvSpPr>
            <p:nvPr/>
          </p:nvSpPr>
          <p:spPr bwMode="auto">
            <a:xfrm>
              <a:off x="3216" y="2791"/>
              <a:ext cx="2352" cy="487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Enfoque proactivo</a:t>
              </a:r>
            </a:p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(del futuro al presente)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69" name="Rectangle 7" descr="Mármol blanco"/>
            <p:cNvSpPr>
              <a:spLocks noChangeArrowheads="1"/>
            </p:cNvSpPr>
            <p:nvPr/>
          </p:nvSpPr>
          <p:spPr bwMode="auto">
            <a:xfrm>
              <a:off x="864" y="2791"/>
              <a:ext cx="2352" cy="487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Enfoque reactivo </a:t>
              </a:r>
            </a:p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(del pasado al presente)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0" name="Rectangle 8" descr="Mármol blanco"/>
            <p:cNvSpPr>
              <a:spLocks noChangeArrowheads="1"/>
            </p:cNvSpPr>
            <p:nvPr/>
          </p:nvSpPr>
          <p:spPr bwMode="auto">
            <a:xfrm>
              <a:off x="3216" y="1177"/>
              <a:ext cx="2352" cy="32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Lograr objetivos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1" name="Rectangle 9" descr="Mármol blanco"/>
            <p:cNvSpPr>
              <a:spLocks noChangeArrowheads="1"/>
            </p:cNvSpPr>
            <p:nvPr/>
          </p:nvSpPr>
          <p:spPr bwMode="auto">
            <a:xfrm>
              <a:off x="864" y="1177"/>
              <a:ext cx="2352" cy="32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Resolver problemas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2" name="Rectangle 10" descr="Mármol blanco"/>
            <p:cNvSpPr>
              <a:spLocks noChangeArrowheads="1"/>
            </p:cNvSpPr>
            <p:nvPr/>
          </p:nvSpPr>
          <p:spPr bwMode="auto">
            <a:xfrm>
              <a:off x="3216" y="736"/>
              <a:ext cx="2352" cy="441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Hacer las cosas correctas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3" name="Rectangle 11" descr="Mármol blanco"/>
            <p:cNvSpPr>
              <a:spLocks noChangeArrowheads="1"/>
            </p:cNvSpPr>
            <p:nvPr/>
          </p:nvSpPr>
          <p:spPr bwMode="auto">
            <a:xfrm>
              <a:off x="864" y="736"/>
              <a:ext cx="2352" cy="441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Hacer las cosas correctamente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4" name="Rectangle 12" descr="Mármol blanco"/>
            <p:cNvSpPr>
              <a:spLocks noChangeArrowheads="1"/>
            </p:cNvSpPr>
            <p:nvPr/>
          </p:nvSpPr>
          <p:spPr bwMode="auto">
            <a:xfrm>
              <a:off x="3216" y="416"/>
              <a:ext cx="2352" cy="32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Énfasis en los resultados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5" name="Rectangle 13" descr="Mármol blanco"/>
            <p:cNvSpPr>
              <a:spLocks noChangeArrowheads="1"/>
            </p:cNvSpPr>
            <p:nvPr/>
          </p:nvSpPr>
          <p:spPr bwMode="auto">
            <a:xfrm>
              <a:off x="864" y="416"/>
              <a:ext cx="2352" cy="32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Énfasis en los medios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6" name="Rectangle 14" descr="Mármol blanco"/>
            <p:cNvSpPr>
              <a:spLocks noChangeArrowheads="1"/>
            </p:cNvSpPr>
            <p:nvPr/>
          </p:nvSpPr>
          <p:spPr bwMode="auto">
            <a:xfrm>
              <a:off x="3216" y="2311"/>
              <a:ext cx="2352" cy="48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Proporcionar eficacia a subordinados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7" name="Rectangle 15" descr="Mármol blanco"/>
            <p:cNvSpPr>
              <a:spLocks noChangeArrowheads="1"/>
            </p:cNvSpPr>
            <p:nvPr/>
          </p:nvSpPr>
          <p:spPr bwMode="auto">
            <a:xfrm>
              <a:off x="864" y="2311"/>
              <a:ext cx="2352" cy="480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Capacitar a los subordinados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8" name="Rectangle 16" descr="Mármol blanco"/>
            <p:cNvSpPr>
              <a:spLocks noChangeArrowheads="1"/>
            </p:cNvSpPr>
            <p:nvPr/>
          </p:nvSpPr>
          <p:spPr bwMode="auto">
            <a:xfrm>
              <a:off x="3216" y="1870"/>
              <a:ext cx="2352" cy="441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Obtener resultados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79" name="Rectangle 17" descr="Mármol blanco"/>
            <p:cNvSpPr>
              <a:spLocks noChangeArrowheads="1"/>
            </p:cNvSpPr>
            <p:nvPr/>
          </p:nvSpPr>
          <p:spPr bwMode="auto">
            <a:xfrm>
              <a:off x="864" y="1870"/>
              <a:ext cx="2352" cy="441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Cumplir tareas y obligaciones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80" name="Rectangle 18" descr="Mármol blanco"/>
            <p:cNvSpPr>
              <a:spLocks noChangeArrowheads="1"/>
            </p:cNvSpPr>
            <p:nvPr/>
          </p:nvSpPr>
          <p:spPr bwMode="auto">
            <a:xfrm>
              <a:off x="3216" y="1497"/>
              <a:ext cx="2352" cy="373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Crear más valores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981" name="Rectangle 19" descr="Mármol blanco"/>
            <p:cNvSpPr>
              <a:spLocks noChangeArrowheads="1"/>
            </p:cNvSpPr>
            <p:nvPr/>
          </p:nvSpPr>
          <p:spPr bwMode="auto">
            <a:xfrm>
              <a:off x="864" y="1497"/>
              <a:ext cx="2352" cy="373"/>
            </a:xfrm>
            <a:prstGeom prst="rect">
              <a:avLst/>
            </a:prstGeom>
            <a:blipFill dpi="0" rotWithShape="0">
              <a:blip r:embed="rId2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D2CB6C"/>
                </a:buClr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95A39D"/>
                </a:buClr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89F5D"/>
                </a:buClr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spcAft>
                  <a:spcPct val="0"/>
                </a:spcAft>
                <a:buClrTx/>
                <a:buNone/>
              </a:pPr>
              <a:r>
                <a:rPr lang="es-MX" altLang="es-ES" sz="2000" b="1">
                  <a:solidFill>
                    <a:srgbClr val="0000FF"/>
                  </a:solidFill>
                  <a:latin typeface="Arial" panose="020B0604020202020204" pitchFamily="34" charset="0"/>
                </a:rPr>
                <a:t>Ahorrar gastos</a:t>
              </a:r>
              <a:endParaRPr lang="es-ES" altLang="es-ES" sz="20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804" name="Rectangle 20" descr="Mármol blanco"/>
            <p:cNvSpPr>
              <a:spLocks noChangeArrowheads="1"/>
            </p:cNvSpPr>
            <p:nvPr/>
          </p:nvSpPr>
          <p:spPr bwMode="auto">
            <a:xfrm>
              <a:off x="3216" y="96"/>
              <a:ext cx="2352" cy="320"/>
            </a:xfrm>
            <a:prstGeom prst="rect">
              <a:avLst/>
            </a:prstGeom>
            <a:blipFill dpi="0" rotWithShape="0">
              <a:blip r:embed="rId2" cstate="print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s-MX" sz="3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EFICACIA</a:t>
              </a:r>
              <a:endParaRPr lang="es-E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118805" name="Rectangle 21" descr="Mármol blanco"/>
            <p:cNvSpPr>
              <a:spLocks noChangeArrowheads="1"/>
            </p:cNvSpPr>
            <p:nvPr/>
          </p:nvSpPr>
          <p:spPr bwMode="auto">
            <a:xfrm>
              <a:off x="864" y="96"/>
              <a:ext cx="2352" cy="320"/>
            </a:xfrm>
            <a:prstGeom prst="rect">
              <a:avLst/>
            </a:prstGeom>
            <a:blipFill dpi="0" rotWithShape="0">
              <a:blip r:embed="rId2" cstate="print">
                <a:alphaModFix amt="93000"/>
              </a:blip>
              <a:srcRect/>
              <a:tile tx="0" ty="0" sx="100000" sy="100000" flip="none" algn="tl"/>
            </a:blipFill>
            <a:ln w="254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ctr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es-MX" sz="3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Verdana" panose="020B0604030504040204" pitchFamily="34" charset="0"/>
                </a:rPr>
                <a:t>EFICIENCIA</a:t>
              </a:r>
              <a:endParaRPr lang="es-ES" sz="3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endParaRPr>
            </a:p>
          </p:txBody>
        </p:sp>
        <p:sp>
          <p:nvSpPr>
            <p:cNvPr id="40984" name="Line 22" descr="Mármol blanco"/>
            <p:cNvSpPr>
              <a:spLocks noChangeShapeType="1"/>
            </p:cNvSpPr>
            <p:nvPr/>
          </p:nvSpPr>
          <p:spPr bwMode="auto">
            <a:xfrm>
              <a:off x="864" y="96"/>
              <a:ext cx="4704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85" name="Line 23" descr="Mármol blanco"/>
            <p:cNvSpPr>
              <a:spLocks noChangeShapeType="1"/>
            </p:cNvSpPr>
            <p:nvPr/>
          </p:nvSpPr>
          <p:spPr bwMode="auto">
            <a:xfrm>
              <a:off x="864" y="416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86" name="Line 24" descr="Mármol blanco"/>
            <p:cNvSpPr>
              <a:spLocks noChangeShapeType="1"/>
            </p:cNvSpPr>
            <p:nvPr/>
          </p:nvSpPr>
          <p:spPr bwMode="auto">
            <a:xfrm>
              <a:off x="864" y="1870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87" name="Line 25" descr="Mármol blanco"/>
            <p:cNvSpPr>
              <a:spLocks noChangeShapeType="1"/>
            </p:cNvSpPr>
            <p:nvPr/>
          </p:nvSpPr>
          <p:spPr bwMode="auto">
            <a:xfrm>
              <a:off x="864" y="2311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88" name="Line 26" descr="Mármol blanco"/>
            <p:cNvSpPr>
              <a:spLocks noChangeShapeType="1"/>
            </p:cNvSpPr>
            <p:nvPr/>
          </p:nvSpPr>
          <p:spPr bwMode="auto">
            <a:xfrm>
              <a:off x="864" y="4178"/>
              <a:ext cx="4704" cy="0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89" name="Line 27" descr="Mármol blanco"/>
            <p:cNvSpPr>
              <a:spLocks noChangeShapeType="1"/>
            </p:cNvSpPr>
            <p:nvPr/>
          </p:nvSpPr>
          <p:spPr bwMode="auto">
            <a:xfrm>
              <a:off x="864" y="96"/>
              <a:ext cx="0" cy="4082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0" name="Line 28" descr="Mármol blanco"/>
            <p:cNvSpPr>
              <a:spLocks noChangeShapeType="1"/>
            </p:cNvSpPr>
            <p:nvPr/>
          </p:nvSpPr>
          <p:spPr bwMode="auto">
            <a:xfrm>
              <a:off x="3216" y="96"/>
              <a:ext cx="0" cy="3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1" name="Line 29" descr="Mármol blanco"/>
            <p:cNvSpPr>
              <a:spLocks noChangeShapeType="1"/>
            </p:cNvSpPr>
            <p:nvPr/>
          </p:nvSpPr>
          <p:spPr bwMode="auto">
            <a:xfrm>
              <a:off x="5568" y="96"/>
              <a:ext cx="0" cy="4082"/>
            </a:xfrm>
            <a:prstGeom prst="line">
              <a:avLst/>
            </a:prstGeom>
            <a:noFill/>
            <a:ln w="254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2" name="Line 30" descr="Mármol blanco"/>
            <p:cNvSpPr>
              <a:spLocks noChangeShapeType="1"/>
            </p:cNvSpPr>
            <p:nvPr/>
          </p:nvSpPr>
          <p:spPr bwMode="auto">
            <a:xfrm>
              <a:off x="864" y="736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3" name="Line 31" descr="Mármol blanco"/>
            <p:cNvSpPr>
              <a:spLocks noChangeShapeType="1"/>
            </p:cNvSpPr>
            <p:nvPr/>
          </p:nvSpPr>
          <p:spPr bwMode="auto">
            <a:xfrm>
              <a:off x="864" y="1177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4" name="Line 32" descr="Mármol blanco"/>
            <p:cNvSpPr>
              <a:spLocks noChangeShapeType="1"/>
            </p:cNvSpPr>
            <p:nvPr/>
          </p:nvSpPr>
          <p:spPr bwMode="auto">
            <a:xfrm>
              <a:off x="864" y="1497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5" name="Line 33" descr="Mármol blanco"/>
            <p:cNvSpPr>
              <a:spLocks noChangeShapeType="1"/>
            </p:cNvSpPr>
            <p:nvPr/>
          </p:nvSpPr>
          <p:spPr bwMode="auto">
            <a:xfrm>
              <a:off x="864" y="2791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6" name="Line 34" descr="Mármol blanco"/>
            <p:cNvSpPr>
              <a:spLocks noChangeShapeType="1"/>
            </p:cNvSpPr>
            <p:nvPr/>
          </p:nvSpPr>
          <p:spPr bwMode="auto">
            <a:xfrm>
              <a:off x="864" y="3278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7" name="Line 35" descr="Mármol blanco"/>
            <p:cNvSpPr>
              <a:spLocks noChangeShapeType="1"/>
            </p:cNvSpPr>
            <p:nvPr/>
          </p:nvSpPr>
          <p:spPr bwMode="auto">
            <a:xfrm>
              <a:off x="864" y="3698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40998" name="Line 36" descr="Mármol blanco"/>
            <p:cNvSpPr>
              <a:spLocks noChangeShapeType="1"/>
            </p:cNvSpPr>
            <p:nvPr/>
          </p:nvSpPr>
          <p:spPr bwMode="auto">
            <a:xfrm>
              <a:off x="3216" y="3698"/>
              <a:ext cx="0" cy="4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ES">
                <a:solidFill>
                  <a:srgbClr val="2F2B20"/>
                </a:solidFill>
                <a:latin typeface="Verdana" panose="020B0604030504040204" pitchFamily="34" charset="0"/>
              </a:endParaRPr>
            </a:p>
          </p:txBody>
        </p:sp>
      </p:grpSp>
      <p:sp>
        <p:nvSpPr>
          <p:cNvPr id="40964" name="Oval 37"/>
          <p:cNvSpPr>
            <a:spLocks noChangeArrowheads="1"/>
          </p:cNvSpPr>
          <p:nvPr/>
        </p:nvSpPr>
        <p:spPr bwMode="auto">
          <a:xfrm>
            <a:off x="4367213" y="4941889"/>
            <a:ext cx="3352800" cy="719137"/>
          </a:xfrm>
          <a:prstGeom prst="ellipse">
            <a:avLst/>
          </a:prstGeom>
          <a:noFill/>
          <a:ln w="63500" cap="sq">
            <a:solidFill>
              <a:srgbClr val="FFFF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2646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CDB8DAF-67B8-4B57-A269-279E4F4EE092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254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33376"/>
            <a:ext cx="8229600" cy="1223963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PE" sz="38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PE" sz="3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Orígenes de la Administración</a:t>
            </a:r>
            <a:endParaRPr lang="es-ES" sz="38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331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597CE28-828D-40E9-859C-F303A499F425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7E7F1BD-4DD1-4AE0-ABB0-5EDE4243D286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D49E2D7-5594-4501-B7FD-D90B3875D83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331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921F27-2013-482C-986F-115D259547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E336F2E-A256-444C-BADF-AA441547388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B8DF7F-F0EB-4D16-A0B7-DD2ADE5C706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9DBD48-A783-4687-8966-278FA3ECC02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E138DC1-9735-4B36-965F-3DBA05FE0DA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95B528B-3E48-4508-B822-FE2BD8F203E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4D54A61-04FC-4F22-BA6F-4EF7FFB0AA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3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3326" name="Text Box 4"/>
          <p:cNvSpPr txBox="1">
            <a:spLocks noChangeArrowheads="1"/>
          </p:cNvSpPr>
          <p:nvPr/>
        </p:nvSpPr>
        <p:spPr bwMode="auto">
          <a:xfrm>
            <a:off x="2135189" y="1700214"/>
            <a:ext cx="46815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D60093"/>
              </a:solidFill>
              <a:latin typeface="Verdana" panose="020B0604030504040204" pitchFamily="34" charset="0"/>
            </a:endParaRPr>
          </a:p>
        </p:txBody>
      </p:sp>
      <p:sp>
        <p:nvSpPr>
          <p:cNvPr id="13327" name="Text Box 5"/>
          <p:cNvSpPr txBox="1">
            <a:spLocks noChangeArrowheads="1"/>
          </p:cNvSpPr>
          <p:nvPr/>
        </p:nvSpPr>
        <p:spPr bwMode="auto">
          <a:xfrm>
            <a:off x="1971675" y="1628775"/>
            <a:ext cx="4916488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Las personas llevan muchos siglos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formando y reformando organizaciones; al repasar la historia de la humanidad, aparece la huella de pueblos que trabajaron unidos en organizaciones formales, ejemplo: los ejércitos griegos y romanos, la Iglesia católica, etc.; asimismo, han existido personas que han escrito sobre cómo lograr que las organizaciones sean eficientes y eficaces, desde mucho antes de que términos como “Administración” fueran de uso común.</a:t>
            </a:r>
            <a:endParaRPr lang="es-ES" altLang="es-ES" sz="1800" b="1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pic>
        <p:nvPicPr>
          <p:cNvPr id="13328" name="Picture 7" descr="MCj041240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1341439"/>
            <a:ext cx="27368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Picture 9" descr="MCj0415502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1" y="3644901"/>
            <a:ext cx="3167063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Text Box 17"/>
          <p:cNvSpPr txBox="1">
            <a:spLocks noChangeArrowheads="1"/>
          </p:cNvSpPr>
          <p:nvPr/>
        </p:nvSpPr>
        <p:spPr bwMode="auto">
          <a:xfrm>
            <a:off x="1774825" y="116046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CC0066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0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6259DEA-080B-4171-BE03-E0B6A2F9F7C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6653" name="Rectangle 49"/>
          <p:cNvSpPr>
            <a:spLocks noGrp="1" noChangeArrowheads="1"/>
          </p:cNvSpPr>
          <p:nvPr>
            <p:ph type="title" idx="4294967295"/>
          </p:nvPr>
        </p:nvSpPr>
        <p:spPr>
          <a:xfrm>
            <a:off x="1703388" y="344489"/>
            <a:ext cx="8229600" cy="11398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Eras de la Administración en el Siglo XX</a:t>
            </a:r>
          </a:p>
        </p:txBody>
      </p:sp>
      <p:sp>
        <p:nvSpPr>
          <p:cNvPr id="1434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F704E7A-3DFC-429E-8FD4-C8C438B91259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1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BDCD533-E9D4-4299-A99F-674A189792D7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2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F31C2F2-23DD-4FBA-9CE7-B0B1C2E35F3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43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F3176833-19FC-426C-8CE6-B8EE81844DFE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26BA83-B2FB-4189-ADDC-BA6EAD43A14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6D146FC-F8D6-477F-A9A3-AACCC2C5E79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E73157D-5002-49FE-A912-082E35B0AAC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4347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DB431AB-1217-4080-9BE7-EE963BA8770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4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graphicFrame>
        <p:nvGraphicFramePr>
          <p:cNvPr id="12298" name="Group 10"/>
          <p:cNvGraphicFramePr>
            <a:graphicFrameLocks noGrp="1"/>
          </p:cNvGraphicFramePr>
          <p:nvPr/>
        </p:nvGraphicFramePr>
        <p:xfrm>
          <a:off x="1774826" y="1628776"/>
          <a:ext cx="7910513" cy="4187825"/>
        </p:xfrm>
        <a:graphic>
          <a:graphicData uri="http://schemas.openxmlformats.org/drawingml/2006/table">
            <a:tbl>
              <a:tblPr/>
              <a:tblGrid>
                <a:gridCol w="223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539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Era Clásica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1900 – 1950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Inicio de la industrialización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Estabilidad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Poco cambio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Previsibilidad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Regularidad y certeza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Administración Científica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Clásica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Relaciones Humanas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de Burocracia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5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Era Neoclásica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1950 – 1990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Desarrollo industrial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Aumento de cambio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Fin de la previsibilidad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Necesidades de innovación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Neoclásica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Estructuralista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Conductual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de Sistemas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Teoría Situacional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82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Era de la Información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después de 1990</a:t>
                      </a: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Tecnología de la información – TI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Globalización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Énfasis en los servicios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Aceleración del cambio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Imprevisibilidad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Inestabilidad e incertidumbre</a:t>
                      </a: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Énfasis en: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Productividad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Calidad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Competitividad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Cliente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r>
                        <a:rPr kumimoji="0" lang="es-E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 Globalización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CC"/>
                        </a:buClr>
                        <a:buSzTx/>
                        <a:buFont typeface="Wingdings" pitchFamily="2" charset="2"/>
                        <a:buChar char="Ø"/>
                        <a:tabLst/>
                      </a:pPr>
                      <a:endParaRPr kumimoji="0" lang="es-ES" sz="13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Arial" charset="0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7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AD55454-B07A-4BDE-B6F3-ADA7A876EA74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285750"/>
            <a:ext cx="8229600" cy="9350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_tradnl" sz="36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_tradnl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Escuelas del Pensamiento de la Administración</a:t>
            </a:r>
            <a:endParaRPr lang="es-ES" sz="36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5364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859E8C0-14B5-4035-8164-2981ABB12A1A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5365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E1BBF5A-BBFF-4F20-8F4A-7CBE6434880F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5366" name="4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FC92E50-4F4E-43F8-9D97-1B89F2249983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5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5367" name="Text Box 3"/>
          <p:cNvSpPr txBox="1">
            <a:spLocks noChangeArrowheads="1"/>
          </p:cNvSpPr>
          <p:nvPr/>
        </p:nvSpPr>
        <p:spPr bwMode="auto">
          <a:xfrm>
            <a:off x="1847851" y="1674814"/>
            <a:ext cx="757130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CLASICO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de la Administración Científica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Clásica de la Administración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HUMANISTA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de las Relaciones Humanas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NEOCLASICO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Neoclásica de la Administración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ESTRUCTURALISTA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Estructuralista de la Administración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DEL COMPORTAMIENTO EN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del Comportamiento en la Administración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del Desarrollo Organizacional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SISTEMICO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Tecnología y Administración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Matemática de la Administración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de Sistemas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ENFOQUE SITUACIONAL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Teoría Situacional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q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NUEVOS ENFOQUES DE LA ADMINISTRACION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Tx/>
              <a:buFont typeface="Wingdings" panose="05000000000000000000" pitchFamily="2" charset="2"/>
              <a:buChar char="Ø"/>
            </a:pPr>
            <a:r>
              <a:rPr lang="es-ES_tradnl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 Hacia donde va la Teoría General de la Administración		</a:t>
            </a:r>
            <a:endParaRPr lang="es-ES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pic>
        <p:nvPicPr>
          <p:cNvPr id="15368" name="Picture 10" descr="MCj023710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050" y="4076701"/>
            <a:ext cx="179863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MCj0303571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1846263"/>
            <a:ext cx="18716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4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BF4414-9C18-4526-A097-1FC4F13A85F7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868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1" y="333375"/>
            <a:ext cx="7381875" cy="1200150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Características de las Teorías Clásicas</a:t>
            </a:r>
          </a:p>
        </p:txBody>
      </p:sp>
      <p:sp>
        <p:nvSpPr>
          <p:cNvPr id="16388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F6279EB-A007-4E16-93EF-2C7FC834C2BE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89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13F5320-CC82-4767-B1F7-47058645DA67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639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18FCE89D-0D81-4F99-BDB3-CCFFD6BFA39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CE7D0-A183-440D-97C6-B216676A5B14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B3623C9-AC61-4CAA-88A4-3CF22764C7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A241C26-7C16-4880-A42C-B3546245634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0C44292-054C-4411-9F44-872E9E92EC7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6395" name="Text Box 5"/>
          <p:cNvSpPr txBox="1">
            <a:spLocks noChangeArrowheads="1"/>
          </p:cNvSpPr>
          <p:nvPr/>
        </p:nvSpPr>
        <p:spPr bwMode="auto">
          <a:xfrm>
            <a:off x="2724150" y="1628775"/>
            <a:ext cx="2012950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F. Taylor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EE.UU.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1903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Teoría 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Administración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Científica</a:t>
            </a:r>
          </a:p>
        </p:txBody>
      </p:sp>
      <p:sp>
        <p:nvSpPr>
          <p:cNvPr id="16396" name="Text Box 6"/>
          <p:cNvSpPr txBox="1">
            <a:spLocks noChangeArrowheads="1"/>
          </p:cNvSpPr>
          <p:nvPr/>
        </p:nvSpPr>
        <p:spPr bwMode="auto">
          <a:xfrm>
            <a:off x="7078664" y="1563688"/>
            <a:ext cx="21859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H. Fayol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Francia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8B0000"/>
                </a:solidFill>
                <a:latin typeface="Verdana" panose="020B0604030504040204" pitchFamily="34" charset="0"/>
              </a:rPr>
              <a:t>1916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Teoría Clásica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Organización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" altLang="es-ES" sz="14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sp>
        <p:nvSpPr>
          <p:cNvPr id="16397" name="Text Box 7"/>
          <p:cNvSpPr txBox="1">
            <a:spLocks noChangeArrowheads="1"/>
          </p:cNvSpPr>
          <p:nvPr/>
        </p:nvSpPr>
        <p:spPr bwMode="auto">
          <a:xfrm>
            <a:off x="2151064" y="4437064"/>
            <a:ext cx="34131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 i="1">
                <a:solidFill>
                  <a:srgbClr val="0000CC"/>
                </a:solidFill>
                <a:latin typeface="Verdana" panose="020B0604030504040204" pitchFamily="34" charset="0"/>
              </a:rPr>
              <a:t>Énfasis en la racionalización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 i="1">
                <a:solidFill>
                  <a:srgbClr val="0000CC"/>
                </a:solidFill>
                <a:latin typeface="Verdana" panose="020B0604030504040204" pitchFamily="34" charset="0"/>
              </a:rPr>
              <a:t>del trabajo del obrero</a:t>
            </a:r>
          </a:p>
        </p:txBody>
      </p:sp>
      <p:sp>
        <p:nvSpPr>
          <p:cNvPr id="16398" name="Text Box 8"/>
          <p:cNvSpPr txBox="1">
            <a:spLocks noChangeArrowheads="1"/>
          </p:cNvSpPr>
          <p:nvPr/>
        </p:nvSpPr>
        <p:spPr bwMode="auto">
          <a:xfrm>
            <a:off x="6383339" y="4503739"/>
            <a:ext cx="35067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 i="1">
                <a:solidFill>
                  <a:srgbClr val="0000CC"/>
                </a:solidFill>
                <a:latin typeface="Verdana" panose="020B0604030504040204" pitchFamily="34" charset="0"/>
              </a:rPr>
              <a:t>Énfasis en la estructura de la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 i="1">
                <a:solidFill>
                  <a:srgbClr val="0000CC"/>
                </a:solidFill>
                <a:latin typeface="Verdana" panose="020B0604030504040204" pitchFamily="34" charset="0"/>
              </a:rPr>
              <a:t>organización.</a:t>
            </a:r>
          </a:p>
        </p:txBody>
      </p:sp>
      <p:sp>
        <p:nvSpPr>
          <p:cNvPr id="16399" name="AutoShape 9"/>
          <p:cNvSpPr>
            <a:spLocks noChangeArrowheads="1"/>
          </p:cNvSpPr>
          <p:nvPr/>
        </p:nvSpPr>
        <p:spPr bwMode="auto">
          <a:xfrm>
            <a:off x="4583113" y="5084763"/>
            <a:ext cx="2952750" cy="576262"/>
          </a:xfrm>
          <a:prstGeom prst="downArrowCallout">
            <a:avLst>
              <a:gd name="adj1" fmla="val 128099"/>
              <a:gd name="adj2" fmla="val 128099"/>
              <a:gd name="adj3" fmla="val 16667"/>
              <a:gd name="adj4" fmla="val 66667"/>
            </a:avLst>
          </a:prstGeom>
          <a:solidFill>
            <a:srgbClr val="FFFF00">
              <a:alpha val="67842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0000CC"/>
                </a:solidFill>
                <a:latin typeface="Verdana" panose="020B0604030504040204" pitchFamily="34" charset="0"/>
              </a:rPr>
              <a:t>OBJETIVO</a:t>
            </a:r>
          </a:p>
        </p:txBody>
      </p:sp>
      <p:sp>
        <p:nvSpPr>
          <p:cNvPr id="16400" name="Text Box 11"/>
          <p:cNvSpPr txBox="1">
            <a:spLocks noChangeArrowheads="1"/>
          </p:cNvSpPr>
          <p:nvPr/>
        </p:nvSpPr>
        <p:spPr bwMode="auto">
          <a:xfrm>
            <a:off x="3238501" y="5805489"/>
            <a:ext cx="57245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2000" b="1">
                <a:solidFill>
                  <a:srgbClr val="CC0066"/>
                </a:solidFill>
                <a:latin typeface="Verdana" panose="020B0604030504040204" pitchFamily="34" charset="0"/>
              </a:rPr>
              <a:t>EFICIENCIA DE LAS ORGANIZACIONES</a:t>
            </a:r>
          </a:p>
        </p:txBody>
      </p:sp>
      <p:pic>
        <p:nvPicPr>
          <p:cNvPr id="16401" name="Picture 13" descr="JHP13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3284538"/>
            <a:ext cx="16557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17" descr="PAA490000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284538"/>
            <a:ext cx="171767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10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EDD8C5-5554-4BC6-8B4B-36D35000D4C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6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5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51CC9D9-C19B-4709-89D9-8CAA142BBDAB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19288" y="344489"/>
            <a:ext cx="8229600" cy="11398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Concepto de Administración según </a:t>
            </a:r>
            <a:r>
              <a:rPr lang="es-ES" sz="40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Fayol</a:t>
            </a:r>
            <a:endParaRPr lang="es-E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itchFamily="34" charset="0"/>
            </a:endParaRPr>
          </a:p>
        </p:txBody>
      </p:sp>
      <p:sp>
        <p:nvSpPr>
          <p:cNvPr id="17412" name="Rectangle 13"/>
          <p:cNvSpPr txBox="1">
            <a:spLocks noGrp="1" noChangeArrowheads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21F1DDC-588D-4126-BDF4-A612E756F96B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3" name="3 Marcador de número de diapositiva"/>
          <p:cNvSpPr txBox="1">
            <a:spLocks noGrp="1"/>
          </p:cNvSpPr>
          <p:nvPr/>
        </p:nvSpPr>
        <p:spPr bwMode="auto">
          <a:xfrm>
            <a:off x="8566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0E6E16C7-26DB-4B1C-BB5A-1389285134ED}" type="slidenum">
              <a:rPr lang="es-ES" altLang="es-ES" sz="1400">
                <a:solidFill>
                  <a:srgbClr val="2F2B2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400">
              <a:solidFill>
                <a:srgbClr val="2F2B20"/>
              </a:solidFill>
            </a:endParaRPr>
          </a:p>
        </p:txBody>
      </p:sp>
      <p:sp>
        <p:nvSpPr>
          <p:cNvPr id="1741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8F199C0-F21E-49A9-91B7-568C5EEE35C5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2510954-AA39-47C3-9263-40962192DF6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C467708D-BEAD-475D-9C70-DF94FC952B20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7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7417" name="Text Box 4"/>
          <p:cNvSpPr txBox="1">
            <a:spLocks noChangeArrowheads="1"/>
          </p:cNvSpPr>
          <p:nvPr/>
        </p:nvSpPr>
        <p:spPr bwMode="auto">
          <a:xfrm>
            <a:off x="1914525" y="1557339"/>
            <a:ext cx="792638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Fayol define el acto de administrar como planear, organizar, dirigir,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600" b="1">
                <a:solidFill>
                  <a:srgbClr val="0000CC"/>
                </a:solidFill>
                <a:latin typeface="Verdana" panose="020B0604030504040204" pitchFamily="34" charset="0"/>
              </a:rPr>
              <a:t>coordinar y controlar:</a:t>
            </a:r>
          </a:p>
        </p:txBody>
      </p:sp>
      <p:sp>
        <p:nvSpPr>
          <p:cNvPr id="17418" name="Rectangle 5"/>
          <p:cNvSpPr>
            <a:spLocks noChangeArrowheads="1"/>
          </p:cNvSpPr>
          <p:nvPr/>
        </p:nvSpPr>
        <p:spPr bwMode="auto">
          <a:xfrm>
            <a:off x="1992314" y="2454276"/>
            <a:ext cx="7591425" cy="3351213"/>
          </a:xfrm>
          <a:prstGeom prst="rect">
            <a:avLst/>
          </a:prstGeom>
          <a:noFill/>
          <a:ln w="25400" algn="ctr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/>
            </a:pPr>
            <a:r>
              <a:rPr lang="es-ES" altLang="es-ES" sz="1400" b="1" i="1">
                <a:solidFill>
                  <a:srgbClr val="800000"/>
                </a:solidFill>
                <a:latin typeface="Verdana" panose="020B0604030504040204" pitchFamily="34" charset="0"/>
              </a:rPr>
              <a:t>Planeación</a:t>
            </a: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: evaluación del futuro y aprovisionamiento de recursos 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función de aquel.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2"/>
            </a:pPr>
            <a:r>
              <a:rPr lang="es-ES" altLang="es-ES" sz="1400" b="1" i="1">
                <a:solidFill>
                  <a:srgbClr val="800000"/>
                </a:solidFill>
                <a:latin typeface="Verdana" panose="020B0604030504040204" pitchFamily="34" charset="0"/>
              </a:rPr>
              <a:t>Organización</a:t>
            </a: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: proporciona los elementos necesarios para el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funcionamiento de la empresa; puede dividirse en material y social.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3"/>
            </a:pPr>
            <a:r>
              <a:rPr lang="es-ES" altLang="es-ES" sz="1400" b="1" i="1">
                <a:solidFill>
                  <a:srgbClr val="800000"/>
                </a:solidFill>
                <a:latin typeface="Verdana" panose="020B0604030504040204" pitchFamily="34" charset="0"/>
              </a:rPr>
              <a:t>Dirección</a:t>
            </a: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: pone en marcha la organización. Su objetivo es alcanzar 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máximo rendimiento de los empleados, en beneficio de los intereses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generales del negocio.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4"/>
            </a:pPr>
            <a:r>
              <a:rPr lang="es-ES" altLang="es-ES" sz="1400" b="1" i="1">
                <a:solidFill>
                  <a:srgbClr val="800000"/>
                </a:solidFill>
                <a:latin typeface="Verdana" panose="020B0604030504040204" pitchFamily="34" charset="0"/>
              </a:rPr>
              <a:t>Coordinación</a:t>
            </a: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: armoniza las actividades de una empresa para facilitar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el trabajo y los resultados. Sincroniza recursos y actividades 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proporciones adecuadas y ajusta los medios a los fines.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AutoNum type="arabicPeriod" startAt="5"/>
            </a:pPr>
            <a:r>
              <a:rPr lang="es-ES" altLang="es-ES" sz="1400" b="1" i="1">
                <a:solidFill>
                  <a:srgbClr val="800000"/>
                </a:solidFill>
                <a:latin typeface="Verdana" panose="020B0604030504040204" pitchFamily="34" charset="0"/>
              </a:rPr>
              <a:t>Control</a:t>
            </a: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: verifica que todas las etapas marchen de conformidad con 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plan trazado, las instrucciones dadas y los principios establecidos. Su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objetivo es identificar las debilidades y los errores para rectificarlos 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400" b="1">
                <a:solidFill>
                  <a:srgbClr val="0000CC"/>
                </a:solidFill>
                <a:latin typeface="Verdana" panose="020B0604030504040204" pitchFamily="34" charset="0"/>
              </a:rPr>
              <a:t>	evitar que se repitan.</a:t>
            </a:r>
          </a:p>
        </p:txBody>
      </p:sp>
      <p:sp>
        <p:nvSpPr>
          <p:cNvPr id="17419" name="CuadroTexto 3"/>
          <p:cNvSpPr txBox="1">
            <a:spLocks noChangeArrowheads="1"/>
          </p:cNvSpPr>
          <p:nvPr/>
        </p:nvSpPr>
        <p:spPr bwMode="auto">
          <a:xfrm>
            <a:off x="1914526" y="6072189"/>
            <a:ext cx="7566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>
                <a:solidFill>
                  <a:srgbClr val="2F2B20"/>
                </a:solidFill>
              </a:rPr>
              <a:t>                ADEMAS: IDENTIFICO 14 PRINCIPIOS</a:t>
            </a:r>
          </a:p>
        </p:txBody>
      </p:sp>
    </p:spTree>
    <p:extLst>
      <p:ext uri="{BB962C8B-B14F-4D97-AF65-F5344CB8AC3E}">
        <p14:creationId xmlns:p14="http://schemas.microsoft.com/office/powerpoint/2010/main" val="107493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067A53A-551C-4B2B-9F32-B6C92D6FB411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327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9650" y="476251"/>
            <a:ext cx="8229600" cy="720725"/>
          </a:xfrm>
        </p:spPr>
        <p:txBody>
          <a:bodyPr anchor="b"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s-ES" sz="4000" b="1" dirty="0">
                <a:solidFill>
                  <a:srgbClr val="CC0000"/>
                </a:solidFill>
                <a:latin typeface="Verdana" pitchFamily="34" charset="0"/>
              </a:rPr>
              <a:t> </a:t>
            </a:r>
            <a:r>
              <a:rPr lang="es-ES" sz="3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</a:rPr>
              <a:t>¿Qué es la Administración?</a:t>
            </a:r>
          </a:p>
        </p:txBody>
      </p:sp>
      <p:sp>
        <p:nvSpPr>
          <p:cNvPr id="18436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EE966F4C-E520-4C4B-A76B-B132C7ED455E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7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646EC45-4953-4DF9-8F18-AC2BF3A9B3BF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8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BDD78CCC-83AB-46DD-875C-54DE7E3F3842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8439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02E4B34-6648-43AB-BC92-2555E7ADD39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0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65E1FBF-D18B-489D-B73D-894A09F5B15A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1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B70CE2E-6244-4733-944D-C975A3508CDD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E290321-AFDA-464C-81EA-67EC4B8D3AF7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983E32F-DF60-4784-8FFA-EB4C74F0A65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4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07E04FE-09D7-4F67-8AEF-78268E0B2853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5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CAE4EBA-EAA5-4551-BFD3-DB4314EEACE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8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46" name="Text Box 4"/>
          <p:cNvSpPr txBox="1">
            <a:spLocks noChangeArrowheads="1"/>
          </p:cNvSpPr>
          <p:nvPr/>
        </p:nvSpPr>
        <p:spPr bwMode="auto">
          <a:xfrm>
            <a:off x="2116138" y="1876426"/>
            <a:ext cx="184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800" b="1">
              <a:solidFill>
                <a:srgbClr val="9CBEBD"/>
              </a:solidFill>
              <a:latin typeface="Verdana" panose="020B0604030504040204" pitchFamily="34" charset="0"/>
            </a:endParaRPr>
          </a:p>
        </p:txBody>
      </p:sp>
      <p:sp>
        <p:nvSpPr>
          <p:cNvPr id="18447" name="Text Box 5"/>
          <p:cNvSpPr txBox="1">
            <a:spLocks noChangeArrowheads="1"/>
          </p:cNvSpPr>
          <p:nvPr/>
        </p:nvSpPr>
        <p:spPr bwMode="auto">
          <a:xfrm>
            <a:off x="1847851" y="1484314"/>
            <a:ext cx="80422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Proceso de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planificación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,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organización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,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dirección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y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control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del trabajo de los miembros de la organización y de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usar 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los recursos disponibles de la organización para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alcanzar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las </a:t>
            </a:r>
            <a:r>
              <a:rPr lang="es-ES" altLang="es-ES" sz="2000" b="1" i="1">
                <a:solidFill>
                  <a:srgbClr val="0000CC"/>
                </a:solidFill>
                <a:latin typeface="Verdana" panose="020B0604030504040204" pitchFamily="34" charset="0"/>
              </a:rPr>
              <a:t>metas</a:t>
            </a: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 establecidas.</a:t>
            </a:r>
          </a:p>
        </p:txBody>
      </p:sp>
      <p:pic>
        <p:nvPicPr>
          <p:cNvPr id="18448" name="Picture 6" descr="j023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3213101"/>
            <a:ext cx="25209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7" descr="j02832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200" y="3141663"/>
            <a:ext cx="1728788" cy="222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50" name="AutoShape 12"/>
          <p:cNvSpPr>
            <a:spLocks noChangeArrowheads="1"/>
          </p:cNvSpPr>
          <p:nvPr/>
        </p:nvSpPr>
        <p:spPr bwMode="auto">
          <a:xfrm>
            <a:off x="5735638" y="3933825"/>
            <a:ext cx="1439862" cy="649288"/>
          </a:xfrm>
          <a:prstGeom prst="rightArrow">
            <a:avLst>
              <a:gd name="adj1" fmla="val 50000"/>
              <a:gd name="adj2" fmla="val 554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PE" altLang="es-ES" sz="18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8451" name="Text Box 13"/>
          <p:cNvSpPr txBox="1">
            <a:spLocks noChangeArrowheads="1"/>
          </p:cNvSpPr>
          <p:nvPr/>
        </p:nvSpPr>
        <p:spPr bwMode="auto">
          <a:xfrm>
            <a:off x="8247063" y="5516563"/>
            <a:ext cx="9445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990000"/>
                </a:solidFill>
                <a:latin typeface="Verdana" panose="020B0604030504040204" pitchFamily="34" charset="0"/>
              </a:rPr>
              <a:t>Metas</a:t>
            </a:r>
          </a:p>
        </p:txBody>
      </p:sp>
      <p:sp>
        <p:nvSpPr>
          <p:cNvPr id="18452" name="Text Box 14"/>
          <p:cNvSpPr txBox="1">
            <a:spLocks noChangeArrowheads="1"/>
          </p:cNvSpPr>
          <p:nvPr/>
        </p:nvSpPr>
        <p:spPr bwMode="auto">
          <a:xfrm>
            <a:off x="2389189" y="5373688"/>
            <a:ext cx="29860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990000"/>
                </a:solidFill>
                <a:latin typeface="Verdana" panose="020B0604030504040204" pitchFamily="34" charset="0"/>
              </a:rPr>
              <a:t>Planificar, Organizar,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1800" b="1">
                <a:solidFill>
                  <a:srgbClr val="990000"/>
                </a:solidFill>
                <a:latin typeface="Verdana" panose="020B0604030504040204" pitchFamily="34" charset="0"/>
              </a:rPr>
              <a:t>Dirigir, Controlar</a:t>
            </a:r>
          </a:p>
        </p:txBody>
      </p:sp>
    </p:spTree>
    <p:extLst>
      <p:ext uri="{BB962C8B-B14F-4D97-AF65-F5344CB8AC3E}">
        <p14:creationId xmlns:p14="http://schemas.microsoft.com/office/powerpoint/2010/main" val="84707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3981574B-E8F0-4A02-AFBC-DF047E857C3D}" type="slidenum">
              <a:rPr lang="es-ES" altLang="en-US" sz="1800">
                <a:solidFill>
                  <a:srgbClr val="FFFFFF"/>
                </a:solidFill>
                <a:latin typeface="Verdana" panose="020B060403050404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n-US" sz="1800">
              <a:solidFill>
                <a:srgbClr val="FFFFFF"/>
              </a:solidFill>
              <a:latin typeface="Verdana" panose="020B0604030504040204" pitchFamily="34" charset="0"/>
            </a:endParaRPr>
          </a:p>
        </p:txBody>
      </p:sp>
      <p:sp>
        <p:nvSpPr>
          <p:cNvPr id="19459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66EBC28D-7490-48F2-934B-8E48F1B191A0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9460" name="Rectangle 6"/>
          <p:cNvSpPr txBox="1">
            <a:spLocks noGrp="1" noChangeArrowheads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A65ECBD4-8477-4CDB-8B9B-EE791E463BBA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9461" name="3 Marcador de número de diapositiva"/>
          <p:cNvSpPr txBox="1">
            <a:spLocks noGrp="1"/>
          </p:cNvSpPr>
          <p:nvPr/>
        </p:nvSpPr>
        <p:spPr bwMode="auto">
          <a:xfrm>
            <a:off x="8077200" y="6243638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3D537AE-29B0-4FBC-AB76-2440677F14B3}" type="slidenum">
              <a:rPr lang="es-ES" altLang="en-US" sz="1200">
                <a:solidFill>
                  <a:srgbClr val="2F2B20"/>
                </a:solidFill>
                <a:latin typeface="Garamond" panose="02020404030301010803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n-US" sz="1200">
              <a:solidFill>
                <a:srgbClr val="2F2B20"/>
              </a:solidFill>
              <a:latin typeface="Garamond" panose="02020404030301010803" pitchFamily="18" charset="0"/>
            </a:endParaRPr>
          </a:p>
        </p:txBody>
      </p:sp>
      <p:sp>
        <p:nvSpPr>
          <p:cNvPr id="19462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25D9B2B0-6776-48B5-B5A5-1520B8B2EE4C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3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D2A64AF4-8B28-49DC-B82E-36F384FE88D2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4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82082144-03D0-41B7-8BA7-DC9B5259ECF6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5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7B793337-A26F-41BD-B397-B42216D6E1D8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6" name="Rectangle 8"/>
          <p:cNvSpPr txBox="1">
            <a:spLocks noGrp="1" noChangeArrowheads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9388FBD3-59B8-4467-B3BE-3E8280D7035B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7" name="3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563A96CA-96A3-4403-B258-0145B0CA48C1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8" name="4 Marcador de número de diapositiva"/>
          <p:cNvSpPr txBox="1">
            <a:spLocks noGrp="1"/>
          </p:cNvSpPr>
          <p:nvPr/>
        </p:nvSpPr>
        <p:spPr bwMode="auto">
          <a:xfrm>
            <a:off x="8077200" y="6245225"/>
            <a:ext cx="19812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fld id="{482DBA8F-C485-4747-BE4F-EB25F7757839}" type="slidenum">
              <a:rPr lang="es-ES" altLang="es-ES" sz="1200">
                <a:solidFill>
                  <a:srgbClr val="2F2B20"/>
                </a:solidFill>
                <a:latin typeface="Verdana" panose="020B060403050404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ClrTx/>
                <a:buNone/>
              </a:pPr>
              <a:t>9</a:t>
            </a:fld>
            <a:endParaRPr lang="es-ES" altLang="es-ES" sz="1200">
              <a:solidFill>
                <a:srgbClr val="2F2B20"/>
              </a:solidFill>
              <a:latin typeface="Verdana" panose="020B0604030504040204" pitchFamily="34" charset="0"/>
            </a:endParaRPr>
          </a:p>
        </p:txBody>
      </p:sp>
      <p:sp>
        <p:nvSpPr>
          <p:cNvPr id="19469" name="Text Box 5"/>
          <p:cNvSpPr txBox="1">
            <a:spLocks noChangeArrowheads="1"/>
          </p:cNvSpPr>
          <p:nvPr/>
        </p:nvSpPr>
        <p:spPr bwMode="auto">
          <a:xfrm>
            <a:off x="2063751" y="1357314"/>
            <a:ext cx="4556125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2CB6C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95A39D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89F5D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Fin que pretende alcanzar la organización; con frecuencia, las organizaciones tienen más de una meta; las metas son elementos fundamentales de la Organización.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Un elemento básico de toda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organización es su META o PROPOSITO.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S_tradnl" altLang="es-ES" sz="2000" b="1">
              <a:solidFill>
                <a:srgbClr val="0000CC"/>
              </a:solidFill>
              <a:latin typeface="Verdana" panose="020B060403050404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La META puede cambiar, pero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SIN UNA META, ninguna organización tendría razón de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S_tradnl" altLang="es-ES" sz="2000" b="1">
                <a:solidFill>
                  <a:srgbClr val="0000CC"/>
                </a:solidFill>
                <a:latin typeface="Verdana" panose="020B0604030504040204" pitchFamily="34" charset="0"/>
              </a:rPr>
              <a:t>ser.</a:t>
            </a:r>
            <a:endParaRPr lang="es-ES" altLang="es-ES" sz="2000" b="1">
              <a:solidFill>
                <a:srgbClr val="0000CC"/>
              </a:solidFill>
              <a:latin typeface="Verdana" panose="020B0604030504040204" pitchFamily="34" charset="0"/>
            </a:endParaRPr>
          </a:p>
        </p:txBody>
      </p:sp>
      <p:pic>
        <p:nvPicPr>
          <p:cNvPr id="19470" name="Picture 16" descr="MCj023177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4" y="1773238"/>
            <a:ext cx="2808287" cy="294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7" name="Text Box 12"/>
          <p:cNvSpPr txBox="1">
            <a:spLocks noChangeArrowheads="1"/>
          </p:cNvSpPr>
          <p:nvPr/>
        </p:nvSpPr>
        <p:spPr bwMode="auto">
          <a:xfrm>
            <a:off x="2043113" y="404814"/>
            <a:ext cx="6526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s-ES_tradnl" sz="4000" b="1" dirty="0">
                <a:solidFill>
                  <a:srgbClr val="CC0000"/>
                </a:solidFill>
                <a:latin typeface="Verdana" panose="020B0604030504040204" pitchFamily="34" charset="0"/>
              </a:rPr>
              <a:t> </a:t>
            </a:r>
            <a:r>
              <a:rPr lang="es-ES_tradnl" sz="4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</a:rPr>
              <a:t>¿ Qué es una Meta ?</a:t>
            </a:r>
            <a:endParaRPr lang="es-ES" sz="40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1668</Words>
  <Application>Microsoft Office PowerPoint</Application>
  <PresentationFormat>Panorámica</PresentationFormat>
  <Paragraphs>469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4" baseType="lpstr">
      <vt:lpstr>Arial</vt:lpstr>
      <vt:lpstr>Arial Black</vt:lpstr>
      <vt:lpstr>Calibri</vt:lpstr>
      <vt:lpstr>Cambria</vt:lpstr>
      <vt:lpstr>Garamond</vt:lpstr>
      <vt:lpstr>Tahoma</vt:lpstr>
      <vt:lpstr>Verdana</vt:lpstr>
      <vt:lpstr>Wingdings</vt:lpstr>
      <vt:lpstr>Adyacencia</vt:lpstr>
      <vt:lpstr>1_Adyacencia</vt:lpstr>
      <vt:lpstr>CARRERA: TECNICATURA UNIVESITARIA EN                           GESTION EMPRESAS TURISTICAS</vt:lpstr>
      <vt:lpstr> ¿ Es la Administración Ciencia o Arte ?</vt:lpstr>
      <vt:lpstr> Orígenes de la Administración</vt:lpstr>
      <vt:lpstr> Eras de la Administración en el Siglo XX</vt:lpstr>
      <vt:lpstr> Escuelas del Pensamiento de la Administración</vt:lpstr>
      <vt:lpstr> Características de las Teorías Clásicas</vt:lpstr>
      <vt:lpstr> Concepto de Administración según Fayol</vt:lpstr>
      <vt:lpstr> ¿Qué es la Administración?</vt:lpstr>
      <vt:lpstr>Presentación de PowerPoint</vt:lpstr>
      <vt:lpstr>Presentación de PowerPoint</vt:lpstr>
      <vt:lpstr>Presentación de PowerPoint</vt:lpstr>
      <vt:lpstr> Planificación</vt:lpstr>
      <vt:lpstr> Organización</vt:lpstr>
      <vt:lpstr> Dirección</vt:lpstr>
      <vt:lpstr> Control</vt:lpstr>
      <vt:lpstr> Las tres Habilidades del Administrador</vt:lpstr>
      <vt:lpstr>Presentación de PowerPoint</vt:lpstr>
      <vt:lpstr> Los Diez Roles o Papel del Administrador</vt:lpstr>
      <vt:lpstr> Competencias perdurables del Administrador</vt:lpstr>
      <vt:lpstr> Competencias Personales del Administrador</vt:lpstr>
      <vt:lpstr> Eficiencia y Eficacia</vt:lpstr>
      <vt:lpstr> Eficiencia</vt:lpstr>
      <vt:lpstr> Eficacia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CARRERA: TECNICATURA UNIVESITARIA EN                           GESTION EMPRESAS TURISTICAS</dc:title>
  <dc:creator>Usuario de Windows</dc:creator>
  <cp:lastModifiedBy>Usuario de Windows</cp:lastModifiedBy>
  <cp:revision>1</cp:revision>
  <dcterms:created xsi:type="dcterms:W3CDTF">2020-03-27T13:36:44Z</dcterms:created>
  <dcterms:modified xsi:type="dcterms:W3CDTF">2020-03-27T13:37:11Z</dcterms:modified>
</cp:coreProperties>
</file>