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2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</p:sldIdLst>
  <p:sldSz cy="6858000" cx="12192000"/>
  <p:notesSz cx="6858000" cy="9144000"/>
  <p:embeddedFontLst>
    <p:embeddedFont>
      <p:font typeface="Urbanist Medium"/>
      <p:regular r:id="rId19"/>
      <p:bold r:id="rId20"/>
      <p:italic r:id="rId21"/>
      <p:boldItalic r:id="rId22"/>
    </p:embeddedFont>
    <p:embeddedFont>
      <p:font typeface="Urbanist"/>
      <p:regular r:id="rId23"/>
      <p:bold r:id="rId24"/>
      <p:italic r:id="rId25"/>
      <p:boldItalic r:id="rId26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F76B8CA9-3617-4DD0-B6BF-F8DD8FB90999}">
  <a:tblStyle styleId="{F76B8CA9-3617-4DD0-B6BF-F8DD8FB90999}" styleName="Table_0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V>
        </a:tcBdr>
        <a:fill>
          <a:solidFill>
            <a:srgbClr val="E8ECF4"/>
          </a:solidFill>
        </a:fill>
      </a:tcStyle>
    </a:wholeTbl>
    <a:band1H>
      <a:tcTxStyle/>
      <a:tcStyle>
        <a:fill>
          <a:solidFill>
            <a:srgbClr val="CFD7E7"/>
          </a:solidFill>
        </a:fill>
      </a:tcStyle>
    </a:band1H>
    <a:band2H>
      <a:tcTxStyle/>
    </a:band2H>
    <a:band1V>
      <a:tcTxStyle/>
      <a:tcStyle>
        <a:fill>
          <a:solidFill>
            <a:srgbClr val="CFD7E7"/>
          </a:solidFill>
        </a:fill>
      </a:tcStyle>
    </a:band1V>
    <a:band2V>
      <a:tcTxStyle/>
    </a:band2V>
    <a:lastCol>
      <a:tcTxStyle b="on" i="off">
        <a:font>
          <a:latin typeface="Calibri"/>
          <a:ea typeface="Calibri"/>
          <a:cs typeface="Calibri"/>
        </a:font>
        <a:schemeClr val="lt1"/>
      </a:tcTxStyle>
      <a:tcStyle>
        <a:fill>
          <a:solidFill>
            <a:schemeClr val="accent1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chemeClr val="lt1"/>
      </a:tcTxStyle>
      <a:tcStyle>
        <a:fill>
          <a:solidFill>
            <a:schemeClr val="accent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top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</a:tcBdr>
        <a:fill>
          <a:solidFill>
            <a:schemeClr val="accent1"/>
          </a:solidFill>
        </a:fill>
      </a:tcStyle>
    </a:lastRow>
    <a:seCell>
      <a:tcTxStyle/>
    </a:seCell>
    <a:swCell>
      <a:tcTxStyle/>
    </a:swCell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bottom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</a:tcBdr>
        <a:fill>
          <a:solidFill>
            <a:schemeClr val="accent1"/>
          </a:solidFill>
        </a:fill>
      </a:tcStyle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UrbanistMedium-bold.fntdata"/><Relationship Id="rId22" Type="http://schemas.openxmlformats.org/officeDocument/2006/relationships/font" Target="fonts/UrbanistMedium-boldItalic.fntdata"/><Relationship Id="rId21" Type="http://schemas.openxmlformats.org/officeDocument/2006/relationships/font" Target="fonts/UrbanistMedium-italic.fntdata"/><Relationship Id="rId24" Type="http://schemas.openxmlformats.org/officeDocument/2006/relationships/font" Target="fonts/Urbanist-bold.fntdata"/><Relationship Id="rId23" Type="http://schemas.openxmlformats.org/officeDocument/2006/relationships/font" Target="fonts/Urbanist-regular.fntdata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3.xml"/><Relationship Id="rId26" Type="http://schemas.openxmlformats.org/officeDocument/2006/relationships/font" Target="fonts/Urbanist-boldItalic.fntdata"/><Relationship Id="rId25" Type="http://schemas.openxmlformats.org/officeDocument/2006/relationships/font" Target="fonts/Urbanist-italic.fntdata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11" Type="http://schemas.openxmlformats.org/officeDocument/2006/relationships/slide" Target="slides/slide5.xml"/><Relationship Id="rId10" Type="http://schemas.openxmlformats.org/officeDocument/2006/relationships/slide" Target="slides/slide4.xml"/><Relationship Id="rId13" Type="http://schemas.openxmlformats.org/officeDocument/2006/relationships/slide" Target="slides/slide7.xml"/><Relationship Id="rId12" Type="http://schemas.openxmlformats.org/officeDocument/2006/relationships/slide" Target="slides/slide6.xml"/><Relationship Id="rId15" Type="http://schemas.openxmlformats.org/officeDocument/2006/relationships/slide" Target="slides/slide9.xml"/><Relationship Id="rId14" Type="http://schemas.openxmlformats.org/officeDocument/2006/relationships/slide" Target="slides/slide8.xml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19" Type="http://schemas.openxmlformats.org/officeDocument/2006/relationships/font" Target="fonts/UrbanistMedium-regular.fntdata"/><Relationship Id="rId18" Type="http://schemas.openxmlformats.org/officeDocument/2006/relationships/slide" Target="slides/slide1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" name="Google Shape;82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7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9" name="Google Shape;229;p1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2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4" name="Google Shape;244;p11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2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Google Shape;263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4" name="Google Shape;264;p1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0" name="Google Shape;90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8" name="Google Shape;98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8" name="Google Shape;118;p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9" name="Google Shape;139;p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7" name="Google Shape;157;p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2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4" name="Google Shape;174;p7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4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6" name="Google Shape;196;p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3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5" name="Google Shape;205;p9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" name="Google Shape;14;p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1"/>
          <p:cNvSpPr txBox="1"/>
          <p:nvPr>
            <p:ph idx="1" type="body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1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1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/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2"/>
          <p:cNvSpPr txBox="1"/>
          <p:nvPr>
            <p:ph idx="1" type="body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1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1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/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3"/>
          <p:cNvSpPr txBox="1"/>
          <p:nvPr>
            <p:ph idx="1" type="subTitle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8" name="Google Shape;18;p3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3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3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4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4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" name="Google Shape;24;p4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4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4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5"/>
          <p:cNvSpPr txBox="1"/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b="1" sz="4000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5"/>
          <p:cNvSpPr txBox="1"/>
          <p:nvPr>
            <p:ph idx="1" type="body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indent="-228600" lvl="1" marL="9144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0" name="Google Shape;30;p5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5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5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6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6"/>
          <p:cNvSpPr txBox="1"/>
          <p:nvPr>
            <p:ph idx="1" type="body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6" name="Google Shape;36;p6"/>
          <p:cNvSpPr txBox="1"/>
          <p:nvPr>
            <p:ph idx="2" type="body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7" name="Google Shape;37;p6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6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6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7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7"/>
          <p:cNvSpPr txBox="1"/>
          <p:nvPr>
            <p:ph idx="1" type="body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3" name="Google Shape;43;p7"/>
          <p:cNvSpPr txBox="1"/>
          <p:nvPr>
            <p:ph idx="2" type="body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4" name="Google Shape;44;p7"/>
          <p:cNvSpPr txBox="1"/>
          <p:nvPr>
            <p:ph idx="3" type="body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5" name="Google Shape;45;p7"/>
          <p:cNvSpPr txBox="1"/>
          <p:nvPr>
            <p:ph idx="4" type="body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6" name="Google Shape;46;p7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7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7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8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8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8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8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/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9"/>
          <p:cNvSpPr txBox="1"/>
          <p:nvPr>
            <p:ph idx="1" type="body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indent="-381000" lvl="2" marL="1371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indent="-355600" lvl="4" marL="22860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indent="-355600" lvl="5" marL="27432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7" name="Google Shape;57;p9"/>
          <p:cNvSpPr txBox="1"/>
          <p:nvPr>
            <p:ph idx="2" type="body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58" name="Google Shape;58;p9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9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9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0"/>
          <p:cNvSpPr txBox="1"/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10"/>
          <p:cNvSpPr/>
          <p:nvPr>
            <p:ph idx="2" type="pic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0"/>
          <p:cNvSpPr txBox="1"/>
          <p:nvPr>
            <p:ph idx="1" type="body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65" name="Google Shape;65;p10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0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0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A28DBB"/>
            </a:gs>
            <a:gs pos="100000">
              <a:srgbClr val="615175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7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5.png"/><Relationship Id="rId4" Type="http://schemas.openxmlformats.org/officeDocument/2006/relationships/image" Target="../media/image18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5.png"/><Relationship Id="rId4" Type="http://schemas.openxmlformats.org/officeDocument/2006/relationships/image" Target="../media/image7.png"/><Relationship Id="rId5" Type="http://schemas.openxmlformats.org/officeDocument/2006/relationships/image" Target="../media/image25.png"/><Relationship Id="rId6" Type="http://schemas.openxmlformats.org/officeDocument/2006/relationships/image" Target="../media/image21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7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7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7.png"/><Relationship Id="rId4" Type="http://schemas.openxmlformats.org/officeDocument/2006/relationships/image" Target="../media/image19.png"/><Relationship Id="rId9" Type="http://schemas.openxmlformats.org/officeDocument/2006/relationships/image" Target="../media/image1.png"/><Relationship Id="rId5" Type="http://schemas.openxmlformats.org/officeDocument/2006/relationships/image" Target="../media/image12.png"/><Relationship Id="rId6" Type="http://schemas.openxmlformats.org/officeDocument/2006/relationships/image" Target="../media/image3.png"/><Relationship Id="rId7" Type="http://schemas.openxmlformats.org/officeDocument/2006/relationships/image" Target="../media/image5.png"/><Relationship Id="rId8" Type="http://schemas.openxmlformats.org/officeDocument/2006/relationships/image" Target="../media/image2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7.png"/><Relationship Id="rId4" Type="http://schemas.openxmlformats.org/officeDocument/2006/relationships/image" Target="../media/image13.png"/><Relationship Id="rId5" Type="http://schemas.openxmlformats.org/officeDocument/2006/relationships/image" Target="../media/image9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7.png"/><Relationship Id="rId4" Type="http://schemas.openxmlformats.org/officeDocument/2006/relationships/image" Target="../media/image4.png"/><Relationship Id="rId5" Type="http://schemas.openxmlformats.org/officeDocument/2006/relationships/image" Target="../media/image8.png"/><Relationship Id="rId6" Type="http://schemas.openxmlformats.org/officeDocument/2006/relationships/image" Target="../media/image16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5.png"/><Relationship Id="rId4" Type="http://schemas.openxmlformats.org/officeDocument/2006/relationships/image" Target="../media/image23.jpg"/><Relationship Id="rId5" Type="http://schemas.openxmlformats.org/officeDocument/2006/relationships/image" Target="../media/image17.png"/><Relationship Id="rId6" Type="http://schemas.openxmlformats.org/officeDocument/2006/relationships/image" Target="../media/image24.png"/><Relationship Id="rId7" Type="http://schemas.openxmlformats.org/officeDocument/2006/relationships/image" Target="../media/image22.png"/><Relationship Id="rId8" Type="http://schemas.openxmlformats.org/officeDocument/2006/relationships/image" Target="../media/image20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7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84" name="Google Shape;84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85" name="Google Shape;85;p13"/>
          <p:cNvSpPr/>
          <p:nvPr/>
        </p:nvSpPr>
        <p:spPr>
          <a:xfrm>
            <a:off x="0" y="0"/>
            <a:ext cx="12192000" cy="47625"/>
          </a:xfrm>
          <a:prstGeom prst="rect">
            <a:avLst/>
          </a:prstGeom>
          <a:solidFill>
            <a:srgbClr val="DEFF9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6" name="Google Shape;86;p13"/>
          <p:cNvSpPr txBox="1"/>
          <p:nvPr/>
        </p:nvSpPr>
        <p:spPr>
          <a:xfrm>
            <a:off x="1670446" y="619125"/>
            <a:ext cx="8851200" cy="2955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6000" u="none" cap="none" strike="noStrike">
                <a:solidFill>
                  <a:srgbClr val="FFFFFF"/>
                </a:solidFill>
                <a:latin typeface="Urbanist"/>
                <a:ea typeface="Urbanist"/>
                <a:cs typeface="Urbanist"/>
                <a:sym typeface="Urbanist"/>
              </a:rPr>
              <a:t>GESTIÓN DE </a:t>
            </a:r>
            <a:r>
              <a:rPr b="1" i="0" lang="en-US" sz="6000" u="none" cap="none" strike="noStrike">
                <a:solidFill>
                  <a:srgbClr val="DEFF9A"/>
                </a:solidFill>
                <a:latin typeface="Urbanist"/>
                <a:ea typeface="Urbanist"/>
                <a:cs typeface="Urbanist"/>
                <a:sym typeface="Urbanist"/>
              </a:rPr>
              <a:t>RECURSOS </a:t>
            </a:r>
            <a:r>
              <a:rPr b="1" lang="en-US" sz="6000">
                <a:solidFill>
                  <a:srgbClr val="DEFF9A"/>
                </a:solidFill>
                <a:latin typeface="Urbanist"/>
                <a:ea typeface="Urbanist"/>
                <a:cs typeface="Urbanist"/>
                <a:sym typeface="Urbanist"/>
              </a:rPr>
              <a:t>HUMANOS</a:t>
            </a:r>
            <a:br>
              <a:rPr b="0" i="0" lang="en-US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1" i="0" lang="en-US" sz="6000" u="none" cap="none" strike="noStrike">
                <a:solidFill>
                  <a:srgbClr val="FFFFFF"/>
                </a:solidFill>
                <a:latin typeface="Urbanist"/>
                <a:ea typeface="Urbanist"/>
                <a:cs typeface="Urbanist"/>
                <a:sym typeface="Urbanist"/>
              </a:rPr>
              <a:t> Y PRODUCCIÓN</a:t>
            </a:r>
            <a:endParaRPr/>
          </a:p>
        </p:txBody>
      </p:sp>
      <p:sp>
        <p:nvSpPr>
          <p:cNvPr id="87" name="Google Shape;87;p13"/>
          <p:cNvSpPr txBox="1"/>
          <p:nvPr/>
        </p:nvSpPr>
        <p:spPr>
          <a:xfrm>
            <a:off x="1670462" y="5789775"/>
            <a:ext cx="84297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5995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100" u="none" cap="none" strike="noStrike">
                <a:solidFill>
                  <a:srgbClr val="DAFFDE"/>
                </a:solidFill>
                <a:latin typeface="Urbanist"/>
                <a:ea typeface="Urbanist"/>
                <a:cs typeface="Urbanist"/>
                <a:sym typeface="Urbanist"/>
              </a:rPr>
              <a:t>Resumen  Unidades IV y V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30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1" name="Google Shape;231;p2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32" name="Google Shape;232;p22"/>
          <p:cNvSpPr/>
          <p:nvPr/>
        </p:nvSpPr>
        <p:spPr>
          <a:xfrm>
            <a:off x="0" y="0"/>
            <a:ext cx="12192000" cy="47700"/>
          </a:xfrm>
          <a:prstGeom prst="rect">
            <a:avLst/>
          </a:prstGeom>
          <a:solidFill>
            <a:srgbClr val="DEFF9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33" name="Google Shape;233;p22"/>
          <p:cNvGrpSpPr/>
          <p:nvPr/>
        </p:nvGrpSpPr>
        <p:grpSpPr>
          <a:xfrm>
            <a:off x="4191000" y="2095500"/>
            <a:ext cx="3810000" cy="762000"/>
            <a:chOff x="4191000" y="2095500"/>
            <a:chExt cx="3810000" cy="762000"/>
          </a:xfrm>
        </p:grpSpPr>
        <p:sp>
          <p:nvSpPr>
            <p:cNvPr id="234" name="Google Shape;234;p22"/>
            <p:cNvSpPr/>
            <p:nvPr/>
          </p:nvSpPr>
          <p:spPr>
            <a:xfrm>
              <a:off x="4191000" y="2095500"/>
              <a:ext cx="3810000" cy="762000"/>
            </a:xfrm>
            <a:prstGeom prst="roundRect">
              <a:avLst>
                <a:gd fmla="val 18750" name="adj"/>
              </a:avLst>
            </a:prstGeom>
            <a:solidFill>
              <a:srgbClr val="DEFF9A">
                <a:alpha val="10000"/>
              </a:srgbClr>
            </a:solidFill>
            <a:ln cap="flat" cmpd="sng" w="9525">
              <a:solidFill>
                <a:srgbClr val="DEFF9A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5" name="Google Shape;235;p22"/>
            <p:cNvSpPr txBox="1"/>
            <p:nvPr/>
          </p:nvSpPr>
          <p:spPr>
            <a:xfrm>
              <a:off x="4191000" y="2095500"/>
              <a:ext cx="3810000" cy="762000"/>
            </a:xfrm>
            <a:prstGeom prst="rect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lang="en-US" sz="1400">
                  <a:solidFill>
                    <a:srgbClr val="DAFFDE"/>
                  </a:solidFill>
                  <a:latin typeface="Urbanist"/>
                  <a:ea typeface="Urbanist"/>
                  <a:cs typeface="Urbanist"/>
                  <a:sym typeface="Urbanist"/>
                </a:rPr>
                <a:t>Productividad = </a:t>
              </a:r>
              <a:r>
                <a:rPr b="1" lang="en-US" sz="1400">
                  <a:solidFill>
                    <a:srgbClr val="DEFF9A"/>
                  </a:solidFill>
                  <a:latin typeface="Urbanist"/>
                  <a:ea typeface="Urbanist"/>
                  <a:cs typeface="Urbanist"/>
                  <a:sym typeface="Urbanist"/>
                </a:rPr>
                <a:t>Resultados Obtenidos</a:t>
              </a:r>
              <a:r>
                <a:rPr b="0" lang="en-US" sz="1400">
                  <a:solidFill>
                    <a:srgbClr val="DAFFDE"/>
                  </a:solidFill>
                  <a:latin typeface="Urbanist"/>
                  <a:ea typeface="Urbanist"/>
                  <a:cs typeface="Urbanist"/>
                  <a:sym typeface="Urbanist"/>
                </a:rPr>
                <a:t> / </a:t>
              </a:r>
              <a:r>
                <a:rPr b="1" lang="en-US" sz="1400">
                  <a:solidFill>
                    <a:srgbClr val="DEFF9A"/>
                  </a:solidFill>
                  <a:latin typeface="Urbanist"/>
                  <a:ea typeface="Urbanist"/>
                  <a:cs typeface="Urbanist"/>
                  <a:sym typeface="Urbanist"/>
                </a:rPr>
                <a:t>Recursos Empleados</a:t>
              </a:r>
              <a:endParaRPr b="0" sz="1400">
                <a:solidFill>
                  <a:srgbClr val="DAFFDE"/>
                </a:solidFill>
                <a:latin typeface="Urbanist"/>
                <a:ea typeface="Urbanist"/>
                <a:cs typeface="Urbanist"/>
                <a:sym typeface="Urbanist"/>
              </a:endParaRPr>
            </a:p>
          </p:txBody>
        </p:sp>
      </p:grpSp>
      <p:sp>
        <p:nvSpPr>
          <p:cNvPr id="236" name="Google Shape;236;p22"/>
          <p:cNvSpPr txBox="1"/>
          <p:nvPr/>
        </p:nvSpPr>
        <p:spPr>
          <a:xfrm>
            <a:off x="571500" y="3429000"/>
            <a:ext cx="2381400" cy="1962600"/>
          </a:xfrm>
          <a:prstGeom prst="rect">
            <a:avLst/>
          </a:prstGeom>
          <a:solidFill>
            <a:srgbClr val="1A1A1A">
              <a:alpha val="50000"/>
            </a:srgbClr>
          </a:solidFill>
          <a:ln cap="flat" cmpd="sng" w="9525">
            <a:solidFill>
              <a:srgbClr val="DEFF9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90500" lIns="190500" spcFirstLastPara="1" rIns="190500" wrap="square" tIns="19050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>
                <a:solidFill>
                  <a:srgbClr val="DEFF9A"/>
                </a:solidFill>
                <a:latin typeface="Material Icons"/>
                <a:ea typeface="Material Icons"/>
                <a:cs typeface="Material Icons"/>
                <a:sym typeface="Material Icons"/>
              </a:rPr>
              <a:t>payments</a:t>
            </a:r>
            <a:endParaRPr sz="4000">
              <a:solidFill>
                <a:srgbClr val="DEFF9A"/>
              </a:solidFill>
              <a:latin typeface="Material Icons"/>
              <a:ea typeface="Material Icons"/>
              <a:cs typeface="Material Icons"/>
              <a:sym typeface="Material Icons"/>
            </a:endParaRPr>
          </a:p>
          <a:p>
            <a:pPr indent="0" lvl="0" marL="0" rtl="0" algn="ctr">
              <a:spcBef>
                <a:spcPts val="1125"/>
              </a:spcBef>
              <a:spcAft>
                <a:spcPts val="0"/>
              </a:spcAft>
              <a:buNone/>
            </a:pPr>
            <a:r>
              <a:rPr b="1" lang="en-US" sz="2200">
                <a:solidFill>
                  <a:srgbClr val="FFFFFF"/>
                </a:solidFill>
                <a:latin typeface="Urbanist"/>
                <a:ea typeface="Urbanist"/>
                <a:cs typeface="Urbanist"/>
                <a:sym typeface="Urbanist"/>
              </a:rPr>
              <a:t>Costos</a:t>
            </a:r>
            <a:endParaRPr b="1" sz="2200">
              <a:solidFill>
                <a:srgbClr val="FFFFFF"/>
              </a:solidFill>
              <a:latin typeface="Urbanist"/>
              <a:ea typeface="Urbanist"/>
              <a:cs typeface="Urbanist"/>
              <a:sym typeface="Urbanist"/>
            </a:endParaRPr>
          </a:p>
          <a:p>
            <a:pPr indent="0" lvl="0" marL="0" rtl="0" algn="ctr">
              <a:spcBef>
                <a:spcPts val="375"/>
              </a:spcBef>
              <a:spcAft>
                <a:spcPts val="0"/>
              </a:spcAft>
              <a:buNone/>
            </a:pPr>
            <a:r>
              <a:rPr b="0" lang="en-US" sz="1400">
                <a:solidFill>
                  <a:srgbClr val="DAFFDE"/>
                </a:solidFill>
                <a:latin typeface="Urbanist"/>
                <a:ea typeface="Urbanist"/>
                <a:cs typeface="Urbanist"/>
                <a:sym typeface="Urbanist"/>
              </a:rPr>
              <a:t>Control y reducción de gastos operativos</a:t>
            </a:r>
            <a:endParaRPr b="0" sz="1400">
              <a:solidFill>
                <a:srgbClr val="DAFFDE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237" name="Google Shape;237;p22"/>
          <p:cNvSpPr txBox="1"/>
          <p:nvPr/>
        </p:nvSpPr>
        <p:spPr>
          <a:xfrm>
            <a:off x="3400425" y="3429000"/>
            <a:ext cx="2381400" cy="1962600"/>
          </a:xfrm>
          <a:prstGeom prst="rect">
            <a:avLst/>
          </a:prstGeom>
          <a:solidFill>
            <a:srgbClr val="1A1A1A">
              <a:alpha val="50000"/>
            </a:srgbClr>
          </a:solidFill>
          <a:ln cap="flat" cmpd="sng" w="9525">
            <a:solidFill>
              <a:srgbClr val="DEFF9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90500" lIns="190500" spcFirstLastPara="1" rIns="190500" wrap="square" tIns="19050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>
                <a:solidFill>
                  <a:srgbClr val="DEFF9A"/>
                </a:solidFill>
                <a:latin typeface="Material Icons"/>
                <a:ea typeface="Material Icons"/>
                <a:cs typeface="Material Icons"/>
                <a:sym typeface="Material Icons"/>
              </a:rPr>
              <a:t>verified</a:t>
            </a:r>
            <a:endParaRPr sz="4000">
              <a:solidFill>
                <a:srgbClr val="DEFF9A"/>
              </a:solidFill>
              <a:latin typeface="Material Icons"/>
              <a:ea typeface="Material Icons"/>
              <a:cs typeface="Material Icons"/>
              <a:sym typeface="Material Icons"/>
            </a:endParaRPr>
          </a:p>
          <a:p>
            <a:pPr indent="0" lvl="0" marL="0" rtl="0" algn="ctr">
              <a:spcBef>
                <a:spcPts val="1125"/>
              </a:spcBef>
              <a:spcAft>
                <a:spcPts val="0"/>
              </a:spcAft>
              <a:buNone/>
            </a:pPr>
            <a:r>
              <a:rPr b="1" lang="en-US" sz="2200">
                <a:solidFill>
                  <a:srgbClr val="FFFFFF"/>
                </a:solidFill>
                <a:latin typeface="Urbanist"/>
                <a:ea typeface="Urbanist"/>
                <a:cs typeface="Urbanist"/>
                <a:sym typeface="Urbanist"/>
              </a:rPr>
              <a:t>Calidad</a:t>
            </a:r>
            <a:endParaRPr b="1" sz="2200">
              <a:solidFill>
                <a:srgbClr val="FFFFFF"/>
              </a:solidFill>
              <a:latin typeface="Urbanist"/>
              <a:ea typeface="Urbanist"/>
              <a:cs typeface="Urbanist"/>
              <a:sym typeface="Urbanist"/>
            </a:endParaRPr>
          </a:p>
          <a:p>
            <a:pPr indent="0" lvl="0" marL="0" rtl="0" algn="ctr">
              <a:spcBef>
                <a:spcPts val="375"/>
              </a:spcBef>
              <a:spcAft>
                <a:spcPts val="0"/>
              </a:spcAft>
              <a:buNone/>
            </a:pPr>
            <a:r>
              <a:rPr b="0" lang="en-US" sz="1400">
                <a:solidFill>
                  <a:srgbClr val="DAFFDE"/>
                </a:solidFill>
                <a:latin typeface="Urbanist"/>
                <a:ea typeface="Urbanist"/>
                <a:cs typeface="Urbanist"/>
                <a:sym typeface="Urbanist"/>
              </a:rPr>
              <a:t>Excelencia operativa y cero defectos</a:t>
            </a:r>
            <a:endParaRPr b="0" sz="1400">
              <a:solidFill>
                <a:srgbClr val="DAFFDE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238" name="Google Shape;238;p22"/>
          <p:cNvSpPr txBox="1"/>
          <p:nvPr/>
        </p:nvSpPr>
        <p:spPr>
          <a:xfrm>
            <a:off x="6238875" y="3429000"/>
            <a:ext cx="2381400" cy="1962600"/>
          </a:xfrm>
          <a:prstGeom prst="rect">
            <a:avLst/>
          </a:prstGeom>
          <a:solidFill>
            <a:srgbClr val="1A1A1A">
              <a:alpha val="50000"/>
            </a:srgbClr>
          </a:solidFill>
          <a:ln cap="flat" cmpd="sng" w="9525">
            <a:solidFill>
              <a:srgbClr val="DEFF9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90500" lIns="190500" spcFirstLastPara="1" rIns="190500" wrap="square" tIns="19050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>
                <a:solidFill>
                  <a:srgbClr val="DEFF9A"/>
                </a:solidFill>
                <a:latin typeface="Material Icons"/>
                <a:ea typeface="Material Icons"/>
                <a:cs typeface="Material Icons"/>
                <a:sym typeface="Material Icons"/>
              </a:rPr>
              <a:t>support_agent</a:t>
            </a:r>
            <a:endParaRPr sz="4000">
              <a:solidFill>
                <a:srgbClr val="DEFF9A"/>
              </a:solidFill>
              <a:latin typeface="Material Icons"/>
              <a:ea typeface="Material Icons"/>
              <a:cs typeface="Material Icons"/>
              <a:sym typeface="Material Icons"/>
            </a:endParaRPr>
          </a:p>
          <a:p>
            <a:pPr indent="0" lvl="0" marL="0" rtl="0" algn="ctr">
              <a:spcBef>
                <a:spcPts val="1125"/>
              </a:spcBef>
              <a:spcAft>
                <a:spcPts val="0"/>
              </a:spcAft>
              <a:buNone/>
            </a:pPr>
            <a:r>
              <a:rPr b="1" lang="en-US" sz="2200">
                <a:solidFill>
                  <a:srgbClr val="FFFFFF"/>
                </a:solidFill>
                <a:latin typeface="Urbanist"/>
                <a:ea typeface="Urbanist"/>
                <a:cs typeface="Urbanist"/>
                <a:sym typeface="Urbanist"/>
              </a:rPr>
              <a:t>Servicio</a:t>
            </a:r>
            <a:endParaRPr b="1" sz="2200">
              <a:solidFill>
                <a:srgbClr val="FFFFFF"/>
              </a:solidFill>
              <a:latin typeface="Urbanist"/>
              <a:ea typeface="Urbanist"/>
              <a:cs typeface="Urbanist"/>
              <a:sym typeface="Urbanist"/>
            </a:endParaRPr>
          </a:p>
          <a:p>
            <a:pPr indent="0" lvl="0" marL="0" rtl="0" algn="ctr">
              <a:spcBef>
                <a:spcPts val="375"/>
              </a:spcBef>
              <a:spcAft>
                <a:spcPts val="0"/>
              </a:spcAft>
              <a:buNone/>
            </a:pPr>
            <a:r>
              <a:rPr b="0" lang="en-US" sz="1400">
                <a:solidFill>
                  <a:srgbClr val="DAFFDE"/>
                </a:solidFill>
                <a:latin typeface="Urbanist"/>
                <a:ea typeface="Urbanist"/>
                <a:cs typeface="Urbanist"/>
                <a:sym typeface="Urbanist"/>
              </a:rPr>
              <a:t>Compromiso total con plazos de entrega</a:t>
            </a:r>
            <a:endParaRPr b="0" sz="1400">
              <a:solidFill>
                <a:srgbClr val="DAFFDE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239" name="Google Shape;239;p22"/>
          <p:cNvSpPr txBox="1"/>
          <p:nvPr/>
        </p:nvSpPr>
        <p:spPr>
          <a:xfrm>
            <a:off x="9067800" y="3429000"/>
            <a:ext cx="2381400" cy="1962600"/>
          </a:xfrm>
          <a:prstGeom prst="rect">
            <a:avLst/>
          </a:prstGeom>
          <a:solidFill>
            <a:srgbClr val="1A1A1A">
              <a:alpha val="50000"/>
            </a:srgbClr>
          </a:solidFill>
          <a:ln cap="flat" cmpd="sng" w="9525">
            <a:solidFill>
              <a:srgbClr val="DEFF9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90500" lIns="190500" spcFirstLastPara="1" rIns="190500" wrap="square" tIns="19050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>
                <a:solidFill>
                  <a:srgbClr val="DEFF9A"/>
                </a:solidFill>
                <a:latin typeface="Material Icons"/>
                <a:ea typeface="Material Icons"/>
                <a:cs typeface="Material Icons"/>
                <a:sym typeface="Material Icons"/>
              </a:rPr>
              <a:t>published_with_changes</a:t>
            </a:r>
            <a:endParaRPr sz="4000">
              <a:solidFill>
                <a:srgbClr val="DEFF9A"/>
              </a:solidFill>
              <a:latin typeface="Material Icons"/>
              <a:ea typeface="Material Icons"/>
              <a:cs typeface="Material Icons"/>
              <a:sym typeface="Material Icons"/>
            </a:endParaRPr>
          </a:p>
          <a:p>
            <a:pPr indent="0" lvl="0" marL="0" rtl="0" algn="ctr">
              <a:spcBef>
                <a:spcPts val="1125"/>
              </a:spcBef>
              <a:spcAft>
                <a:spcPts val="0"/>
              </a:spcAft>
              <a:buNone/>
            </a:pPr>
            <a:r>
              <a:rPr b="1" lang="en-US" sz="2200">
                <a:solidFill>
                  <a:srgbClr val="FFFFFF"/>
                </a:solidFill>
                <a:latin typeface="Urbanist"/>
                <a:ea typeface="Urbanist"/>
                <a:cs typeface="Urbanist"/>
                <a:sym typeface="Urbanist"/>
              </a:rPr>
              <a:t>Flexibilidad</a:t>
            </a:r>
            <a:endParaRPr b="1" sz="2200">
              <a:solidFill>
                <a:srgbClr val="FFFFFF"/>
              </a:solidFill>
              <a:latin typeface="Urbanist"/>
              <a:ea typeface="Urbanist"/>
              <a:cs typeface="Urbanist"/>
              <a:sym typeface="Urbanist"/>
            </a:endParaRPr>
          </a:p>
          <a:p>
            <a:pPr indent="0" lvl="0" marL="0" rtl="0" algn="ctr">
              <a:spcBef>
                <a:spcPts val="375"/>
              </a:spcBef>
              <a:spcAft>
                <a:spcPts val="0"/>
              </a:spcAft>
              <a:buNone/>
            </a:pPr>
            <a:r>
              <a:rPr b="0" lang="en-US" sz="1400">
                <a:solidFill>
                  <a:srgbClr val="DAFFDE"/>
                </a:solidFill>
                <a:latin typeface="Urbanist"/>
                <a:ea typeface="Urbanist"/>
                <a:cs typeface="Urbanist"/>
                <a:sym typeface="Urbanist"/>
              </a:rPr>
              <a:t>Agilidad ante cambios del mercado</a:t>
            </a:r>
            <a:endParaRPr b="0" sz="1400">
              <a:solidFill>
                <a:srgbClr val="DAFFDE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240" name="Google Shape;240;p22"/>
          <p:cNvSpPr txBox="1"/>
          <p:nvPr/>
        </p:nvSpPr>
        <p:spPr>
          <a:xfrm>
            <a:off x="571500" y="857250"/>
            <a:ext cx="11049000" cy="5541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600">
                <a:solidFill>
                  <a:srgbClr val="DEFF9A"/>
                </a:solidFill>
                <a:latin typeface="Urbanist"/>
                <a:ea typeface="Urbanist"/>
                <a:cs typeface="Urbanist"/>
                <a:sym typeface="Urbanist"/>
              </a:rPr>
              <a:t>PRODUCTIVIDAD Y ESTRATEGIA</a:t>
            </a:r>
            <a:endParaRPr b="1" i="0" sz="3600">
              <a:solidFill>
                <a:srgbClr val="DEFF9A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241" name="Google Shape;241;p22"/>
          <p:cNvSpPr/>
          <p:nvPr/>
        </p:nvSpPr>
        <p:spPr>
          <a:xfrm>
            <a:off x="4191000" y="1524000"/>
            <a:ext cx="3810000" cy="19200"/>
          </a:xfrm>
          <a:prstGeom prst="rect">
            <a:avLst/>
          </a:prstGeom>
          <a:solidFill>
            <a:srgbClr val="DEFF9A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45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246" name="Google Shape;246;p2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7" name="Google Shape;247;p2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-157450" y="4770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48" name="Google Shape;248;p23"/>
          <p:cNvSpPr/>
          <p:nvPr/>
        </p:nvSpPr>
        <p:spPr>
          <a:xfrm>
            <a:off x="0" y="0"/>
            <a:ext cx="12192000" cy="47700"/>
          </a:xfrm>
          <a:prstGeom prst="rect">
            <a:avLst/>
          </a:prstGeom>
          <a:solidFill>
            <a:srgbClr val="DEFF9A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9" name="Google Shape;249;p23"/>
          <p:cNvSpPr txBox="1"/>
          <p:nvPr/>
        </p:nvSpPr>
        <p:spPr>
          <a:xfrm>
            <a:off x="571500" y="571500"/>
            <a:ext cx="11049000" cy="5694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700">
                <a:solidFill>
                  <a:srgbClr val="DEFF9A"/>
                </a:solidFill>
                <a:latin typeface="Urbanist"/>
                <a:ea typeface="Urbanist"/>
                <a:cs typeface="Urbanist"/>
                <a:sym typeface="Urbanist"/>
              </a:rPr>
              <a:t>PROGRAMACIÓN DE LA PRODUCCIÓN</a:t>
            </a:r>
            <a:endParaRPr b="1" sz="3700">
              <a:solidFill>
                <a:srgbClr val="DEFF9A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250" name="Google Shape;250;p23"/>
          <p:cNvSpPr/>
          <p:nvPr/>
        </p:nvSpPr>
        <p:spPr>
          <a:xfrm>
            <a:off x="571500" y="1190625"/>
            <a:ext cx="3810000" cy="19200"/>
          </a:xfrm>
          <a:prstGeom prst="rect">
            <a:avLst/>
          </a:prstGeom>
          <a:solidFill>
            <a:srgbClr val="DEFF9A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1" name="Google Shape;251;p23"/>
          <p:cNvSpPr txBox="1"/>
          <p:nvPr/>
        </p:nvSpPr>
        <p:spPr>
          <a:xfrm>
            <a:off x="571500" y="1285875"/>
            <a:ext cx="11049000" cy="2772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1800">
                <a:solidFill>
                  <a:srgbClr val="DAFFDE"/>
                </a:solidFill>
                <a:latin typeface="Urbanist"/>
                <a:ea typeface="Urbanist"/>
                <a:cs typeface="Urbanist"/>
                <a:sym typeface="Urbanist"/>
              </a:rPr>
              <a:t>Herramientas clave para el control temporal y la eficiencia operativa.</a:t>
            </a:r>
            <a:endParaRPr b="0" sz="1800">
              <a:solidFill>
                <a:srgbClr val="DAFFDE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grpSp>
        <p:nvGrpSpPr>
          <p:cNvPr id="252" name="Google Shape;252;p23"/>
          <p:cNvGrpSpPr/>
          <p:nvPr/>
        </p:nvGrpSpPr>
        <p:grpSpPr>
          <a:xfrm>
            <a:off x="571500" y="2000250"/>
            <a:ext cx="3429000" cy="4000500"/>
            <a:chOff x="571500" y="2000250"/>
            <a:chExt cx="3429000" cy="4000500"/>
          </a:xfrm>
        </p:grpSpPr>
        <p:sp>
          <p:nvSpPr>
            <p:cNvPr id="253" name="Google Shape;253;p23"/>
            <p:cNvSpPr/>
            <p:nvPr/>
          </p:nvSpPr>
          <p:spPr>
            <a:xfrm>
              <a:off x="571500" y="2000250"/>
              <a:ext cx="3429000" cy="4000500"/>
            </a:xfrm>
            <a:prstGeom prst="roundRect">
              <a:avLst>
                <a:gd fmla="val 5555" name="adj"/>
              </a:avLst>
            </a:prstGeom>
            <a:solidFill>
              <a:srgbClr val="1A1A1A">
                <a:alpha val="89999"/>
              </a:srgbClr>
            </a:solidFill>
            <a:ln cap="flat" cmpd="sng" w="9525">
              <a:solidFill>
                <a:srgbClr val="DEFF9A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4" name="Google Shape;254;p23"/>
            <p:cNvSpPr txBox="1"/>
            <p:nvPr/>
          </p:nvSpPr>
          <p:spPr>
            <a:xfrm>
              <a:off x="571500" y="2000250"/>
              <a:ext cx="3429000" cy="4000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81000" lIns="381000" spcFirstLastPara="1" rIns="381000" wrap="square" tIns="38100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800">
                  <a:solidFill>
                    <a:srgbClr val="DEFF9A"/>
                  </a:solidFill>
                  <a:latin typeface="Material Icons"/>
                  <a:ea typeface="Material Icons"/>
                  <a:cs typeface="Material Icons"/>
                  <a:sym typeface="Material Icons"/>
                </a:rPr>
                <a:t>bar_chart</a:t>
              </a:r>
              <a:endParaRPr sz="4800">
                <a:solidFill>
                  <a:srgbClr val="DEFF9A"/>
                </a:solidFill>
                <a:latin typeface="Material Icons"/>
                <a:ea typeface="Material Icons"/>
                <a:cs typeface="Material Icons"/>
                <a:sym typeface="Material Icons"/>
              </a:endParaRPr>
            </a:p>
            <a:p>
              <a:pPr indent="0" lvl="0" marL="0" rtl="0" algn="ctr">
                <a:spcBef>
                  <a:spcPts val="1500"/>
                </a:spcBef>
                <a:spcAft>
                  <a:spcPts val="0"/>
                </a:spcAft>
                <a:buNone/>
              </a:pPr>
              <a:r>
                <a:rPr b="1" lang="en-US" sz="2200">
                  <a:solidFill>
                    <a:srgbClr val="FFFFFF"/>
                  </a:solidFill>
                  <a:latin typeface="Urbanist"/>
                  <a:ea typeface="Urbanist"/>
                  <a:cs typeface="Urbanist"/>
                  <a:sym typeface="Urbanist"/>
                </a:rPr>
                <a:t>Diagrama de Gantt</a:t>
              </a:r>
              <a:endParaRPr b="1" sz="2200">
                <a:solidFill>
                  <a:srgbClr val="FFFFFF"/>
                </a:solidFill>
                <a:latin typeface="Urbanist"/>
                <a:ea typeface="Urbanist"/>
                <a:cs typeface="Urbanist"/>
                <a:sym typeface="Urbanist"/>
              </a:endParaRPr>
            </a:p>
            <a:p>
              <a:pPr indent="0" lvl="0" marL="0" rtl="0" algn="ctr">
                <a:spcBef>
                  <a:spcPts val="750"/>
                </a:spcBef>
                <a:spcAft>
                  <a:spcPts val="0"/>
                </a:spcAft>
                <a:buNone/>
              </a:pPr>
              <a:r>
                <a:rPr b="0" lang="en-US" sz="1400">
                  <a:solidFill>
                    <a:srgbClr val="DAFFDE"/>
                  </a:solidFill>
                  <a:latin typeface="Urbanist"/>
                  <a:ea typeface="Urbanist"/>
                  <a:cs typeface="Urbanist"/>
                  <a:sym typeface="Urbanist"/>
                </a:rPr>
                <a:t>Cronograma de barras esencial para visualizar la secuencia y duración de las tareas.</a:t>
              </a:r>
              <a:endParaRPr b="0" sz="1400">
                <a:solidFill>
                  <a:srgbClr val="DAFFDE"/>
                </a:solidFill>
                <a:latin typeface="Urbanist"/>
                <a:ea typeface="Urbanist"/>
                <a:cs typeface="Urbanist"/>
                <a:sym typeface="Urbanist"/>
              </a:endParaRPr>
            </a:p>
          </p:txBody>
        </p:sp>
      </p:grpSp>
      <p:grpSp>
        <p:nvGrpSpPr>
          <p:cNvPr id="255" name="Google Shape;255;p23"/>
          <p:cNvGrpSpPr/>
          <p:nvPr/>
        </p:nvGrpSpPr>
        <p:grpSpPr>
          <a:xfrm>
            <a:off x="4381500" y="2000250"/>
            <a:ext cx="3429000" cy="4000500"/>
            <a:chOff x="4381500" y="2000250"/>
            <a:chExt cx="3429000" cy="4000500"/>
          </a:xfrm>
        </p:grpSpPr>
        <p:sp>
          <p:nvSpPr>
            <p:cNvPr id="256" name="Google Shape;256;p23"/>
            <p:cNvSpPr/>
            <p:nvPr/>
          </p:nvSpPr>
          <p:spPr>
            <a:xfrm>
              <a:off x="4381500" y="2000250"/>
              <a:ext cx="3429000" cy="4000500"/>
            </a:xfrm>
            <a:prstGeom prst="roundRect">
              <a:avLst>
                <a:gd fmla="val 5555" name="adj"/>
              </a:avLst>
            </a:prstGeom>
            <a:solidFill>
              <a:srgbClr val="1A1A1A">
                <a:alpha val="89999"/>
              </a:srgbClr>
            </a:solidFill>
            <a:ln cap="flat" cmpd="sng" w="9525">
              <a:solidFill>
                <a:srgbClr val="DEFF9A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7" name="Google Shape;257;p23"/>
            <p:cNvSpPr txBox="1"/>
            <p:nvPr/>
          </p:nvSpPr>
          <p:spPr>
            <a:xfrm>
              <a:off x="4381500" y="2000250"/>
              <a:ext cx="3429000" cy="4000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81000" lIns="381000" spcFirstLastPara="1" rIns="381000" wrap="square" tIns="38100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800">
                  <a:solidFill>
                    <a:srgbClr val="DEFF9A"/>
                  </a:solidFill>
                  <a:latin typeface="Material Icons"/>
                  <a:ea typeface="Material Icons"/>
                  <a:cs typeface="Material Icons"/>
                  <a:sym typeface="Material Icons"/>
                </a:rPr>
                <a:t>account_tree</a:t>
              </a:r>
              <a:endParaRPr sz="4800">
                <a:solidFill>
                  <a:srgbClr val="DEFF9A"/>
                </a:solidFill>
                <a:latin typeface="Material Icons"/>
                <a:ea typeface="Material Icons"/>
                <a:cs typeface="Material Icons"/>
                <a:sym typeface="Material Icons"/>
              </a:endParaRPr>
            </a:p>
            <a:p>
              <a:pPr indent="0" lvl="0" marL="0" rtl="0" algn="ctr">
                <a:spcBef>
                  <a:spcPts val="1500"/>
                </a:spcBef>
                <a:spcAft>
                  <a:spcPts val="0"/>
                </a:spcAft>
                <a:buNone/>
              </a:pPr>
              <a:r>
                <a:rPr b="1" lang="en-US" sz="2200">
                  <a:solidFill>
                    <a:srgbClr val="FFFFFF"/>
                  </a:solidFill>
                  <a:latin typeface="Urbanist"/>
                  <a:ea typeface="Urbanist"/>
                  <a:cs typeface="Urbanist"/>
                  <a:sym typeface="Urbanist"/>
                </a:rPr>
                <a:t>PERT / CPM</a:t>
              </a:r>
              <a:endParaRPr b="1" sz="2200">
                <a:solidFill>
                  <a:srgbClr val="FFFFFF"/>
                </a:solidFill>
                <a:latin typeface="Urbanist"/>
                <a:ea typeface="Urbanist"/>
                <a:cs typeface="Urbanist"/>
                <a:sym typeface="Urbanist"/>
              </a:endParaRPr>
            </a:p>
            <a:p>
              <a:pPr indent="0" lvl="0" marL="0" rtl="0" algn="ctr">
                <a:spcBef>
                  <a:spcPts val="750"/>
                </a:spcBef>
                <a:spcAft>
                  <a:spcPts val="0"/>
                </a:spcAft>
                <a:buNone/>
              </a:pPr>
              <a:r>
                <a:rPr b="0" lang="en-US" sz="1400">
                  <a:solidFill>
                    <a:srgbClr val="DAFFDE"/>
                  </a:solidFill>
                  <a:latin typeface="Urbanist"/>
                  <a:ea typeface="Urbanist"/>
                  <a:cs typeface="Urbanist"/>
                  <a:sym typeface="Urbanist"/>
                </a:rPr>
                <a:t>Modelado de redes que permite identificar con precisión el </a:t>
              </a:r>
              <a:r>
                <a:rPr b="1" lang="en-US" sz="1400">
                  <a:solidFill>
                    <a:srgbClr val="DEFF9A"/>
                  </a:solidFill>
                  <a:latin typeface="Urbanist"/>
                  <a:ea typeface="Urbanist"/>
                  <a:cs typeface="Urbanist"/>
                  <a:sym typeface="Urbanist"/>
                </a:rPr>
                <a:t>Camino Crítico</a:t>
              </a:r>
              <a:r>
                <a:rPr b="0" lang="en-US" sz="1400">
                  <a:solidFill>
                    <a:srgbClr val="DAFFDE"/>
                  </a:solidFill>
                  <a:latin typeface="Urbanist"/>
                  <a:ea typeface="Urbanist"/>
                  <a:cs typeface="Urbanist"/>
                  <a:sym typeface="Urbanist"/>
                </a:rPr>
                <a:t>.</a:t>
              </a:r>
              <a:endParaRPr b="0" sz="1400">
                <a:solidFill>
                  <a:srgbClr val="DAFFDE"/>
                </a:solidFill>
                <a:latin typeface="Urbanist"/>
                <a:ea typeface="Urbanist"/>
                <a:cs typeface="Urbanist"/>
                <a:sym typeface="Urbanist"/>
              </a:endParaRPr>
            </a:p>
            <a:p>
              <a:pPr indent="0" lvl="0" marL="0" rtl="0" algn="ctr">
                <a:spcBef>
                  <a:spcPts val="2250"/>
                </a:spcBef>
                <a:spcAft>
                  <a:spcPts val="0"/>
                </a:spcAft>
                <a:buNone/>
              </a:pPr>
              <a:r>
                <a:rPr b="0" lang="en-US" sz="1000">
                  <a:solidFill>
                    <a:srgbClr val="DEFF9A"/>
                  </a:solidFill>
                  <a:latin typeface="Urbanist Medium"/>
                  <a:ea typeface="Urbanist Medium"/>
                  <a:cs typeface="Urbanist Medium"/>
                  <a:sym typeface="Urbanist Medium"/>
                </a:rPr>
                <a:t>Estructura de Nodo PERT</a:t>
              </a:r>
              <a:endParaRPr b="0" sz="1000">
                <a:solidFill>
                  <a:srgbClr val="DEFF9A"/>
                </a:solidFill>
                <a:latin typeface="Urbanist Medium"/>
                <a:ea typeface="Urbanist Medium"/>
                <a:cs typeface="Urbanist Medium"/>
                <a:sym typeface="Urbanist Medium"/>
              </a:endParaRPr>
            </a:p>
          </p:txBody>
        </p:sp>
      </p:grpSp>
      <p:grpSp>
        <p:nvGrpSpPr>
          <p:cNvPr id="258" name="Google Shape;258;p23"/>
          <p:cNvGrpSpPr/>
          <p:nvPr/>
        </p:nvGrpSpPr>
        <p:grpSpPr>
          <a:xfrm>
            <a:off x="8191500" y="2000250"/>
            <a:ext cx="3429000" cy="4000500"/>
            <a:chOff x="8191500" y="2000250"/>
            <a:chExt cx="3429000" cy="4000500"/>
          </a:xfrm>
        </p:grpSpPr>
        <p:sp>
          <p:nvSpPr>
            <p:cNvPr id="259" name="Google Shape;259;p23"/>
            <p:cNvSpPr/>
            <p:nvPr/>
          </p:nvSpPr>
          <p:spPr>
            <a:xfrm>
              <a:off x="8191500" y="2000250"/>
              <a:ext cx="3429000" cy="4000500"/>
            </a:xfrm>
            <a:prstGeom prst="roundRect">
              <a:avLst>
                <a:gd fmla="val 5555" name="adj"/>
              </a:avLst>
            </a:prstGeom>
            <a:solidFill>
              <a:srgbClr val="1A1A1A">
                <a:alpha val="89999"/>
              </a:srgbClr>
            </a:solidFill>
            <a:ln cap="flat" cmpd="sng" w="9525">
              <a:solidFill>
                <a:srgbClr val="DEFF9A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0" name="Google Shape;260;p23"/>
            <p:cNvSpPr txBox="1"/>
            <p:nvPr/>
          </p:nvSpPr>
          <p:spPr>
            <a:xfrm>
              <a:off x="8191500" y="2000250"/>
              <a:ext cx="3429000" cy="4000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81000" lIns="381000" spcFirstLastPara="1" rIns="381000" wrap="square" tIns="38100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800">
                  <a:solidFill>
                    <a:srgbClr val="DEFF9A"/>
                  </a:solidFill>
                  <a:latin typeface="Material Icons"/>
                  <a:ea typeface="Material Icons"/>
                  <a:cs typeface="Material Icons"/>
                  <a:sym typeface="Material Icons"/>
                </a:rPr>
                <a:t>hourglass_empty</a:t>
              </a:r>
              <a:endParaRPr sz="4800">
                <a:solidFill>
                  <a:srgbClr val="DEFF9A"/>
                </a:solidFill>
                <a:latin typeface="Material Icons"/>
                <a:ea typeface="Material Icons"/>
                <a:cs typeface="Material Icons"/>
                <a:sym typeface="Material Icons"/>
              </a:endParaRPr>
            </a:p>
            <a:p>
              <a:pPr indent="0" lvl="0" marL="0" rtl="0" algn="ctr">
                <a:spcBef>
                  <a:spcPts val="1500"/>
                </a:spcBef>
                <a:spcAft>
                  <a:spcPts val="0"/>
                </a:spcAft>
                <a:buNone/>
              </a:pPr>
              <a:r>
                <a:rPr b="1" lang="en-US" sz="2200">
                  <a:solidFill>
                    <a:srgbClr val="FFFFFF"/>
                  </a:solidFill>
                  <a:latin typeface="Urbanist"/>
                  <a:ea typeface="Urbanist"/>
                  <a:cs typeface="Urbanist"/>
                  <a:sym typeface="Urbanist"/>
                </a:rPr>
                <a:t>Holgura (H)</a:t>
              </a:r>
              <a:endParaRPr b="1" sz="2200">
                <a:solidFill>
                  <a:srgbClr val="FFFFFF"/>
                </a:solidFill>
                <a:latin typeface="Urbanist"/>
                <a:ea typeface="Urbanist"/>
                <a:cs typeface="Urbanist"/>
                <a:sym typeface="Urbanist"/>
              </a:endParaRPr>
            </a:p>
            <a:p>
              <a:pPr indent="0" lvl="0" marL="0" rtl="0" algn="ctr">
                <a:spcBef>
                  <a:spcPts val="750"/>
                </a:spcBef>
                <a:spcAft>
                  <a:spcPts val="0"/>
                </a:spcAft>
                <a:buNone/>
              </a:pPr>
              <a:r>
                <a:rPr b="0" lang="en-US" sz="1400">
                  <a:solidFill>
                    <a:srgbClr val="DAFFDE"/>
                  </a:solidFill>
                  <a:latin typeface="Urbanist"/>
                  <a:ea typeface="Urbanist"/>
                  <a:cs typeface="Urbanist"/>
                  <a:sym typeface="Urbanist"/>
                </a:rPr>
                <a:t>Tiempo que una actividad puede retrasarse sin impactar la fecha final del proyecto.</a:t>
              </a:r>
              <a:endParaRPr b="0" sz="1400">
                <a:solidFill>
                  <a:srgbClr val="DAFFDE"/>
                </a:solidFill>
                <a:latin typeface="Urbanist"/>
                <a:ea typeface="Urbanist"/>
                <a:cs typeface="Urbanist"/>
                <a:sym typeface="Urbanist"/>
              </a:endParaRPr>
            </a:p>
          </p:txBody>
        </p:sp>
      </p:grpSp>
      <p:pic>
        <p:nvPicPr>
          <p:cNvPr id="261" name="Google Shape;261;p23"/>
          <p:cNvPicPr preferRelativeResize="0"/>
          <p:nvPr/>
        </p:nvPicPr>
        <p:blipFill rotWithShape="1">
          <a:blip r:embed="rId6">
            <a:alphaModFix/>
          </a:blip>
          <a:srcRect b="30" l="0" r="0" t="40"/>
          <a:stretch/>
        </p:blipFill>
        <p:spPr>
          <a:xfrm>
            <a:off x="5048250" y="4572000"/>
            <a:ext cx="2342100" cy="1330800"/>
          </a:xfrm>
          <a:prstGeom prst="roundRect">
            <a:avLst>
              <a:gd fmla="val 8000" name="adj"/>
            </a:avLst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5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266" name="Google Shape;266;p2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67" name="Google Shape;267;p24"/>
          <p:cNvSpPr/>
          <p:nvPr/>
        </p:nvSpPr>
        <p:spPr>
          <a:xfrm>
            <a:off x="0" y="0"/>
            <a:ext cx="12192000" cy="47625"/>
          </a:xfrm>
          <a:prstGeom prst="rect">
            <a:avLst/>
          </a:prstGeom>
          <a:solidFill>
            <a:srgbClr val="DEFF9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8" name="Google Shape;268;p24"/>
          <p:cNvSpPr txBox="1"/>
          <p:nvPr/>
        </p:nvSpPr>
        <p:spPr>
          <a:xfrm>
            <a:off x="571500" y="2385268"/>
            <a:ext cx="11049000" cy="30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DAFFDE"/>
                </a:solidFill>
                <a:latin typeface="Urbanist"/>
                <a:ea typeface="Urbanist"/>
                <a:cs typeface="Urbanist"/>
                <a:sym typeface="Urbanist"/>
              </a:rPr>
              <a:t>El </a:t>
            </a:r>
            <a:r>
              <a:rPr b="1" i="0" lang="en-US" sz="1500" u="none" cap="none" strike="noStrike">
                <a:solidFill>
                  <a:srgbClr val="DEFF9A"/>
                </a:solidFill>
                <a:latin typeface="Urbanist"/>
                <a:ea typeface="Urbanist"/>
                <a:cs typeface="Urbanist"/>
                <a:sym typeface="Urbanist"/>
              </a:rPr>
              <a:t>Tablero de Control</a:t>
            </a:r>
            <a:r>
              <a:rPr b="0" i="0" lang="en-US" sz="1500" u="none" cap="none" strike="noStrike">
                <a:solidFill>
                  <a:srgbClr val="DAFFDE"/>
                </a:solidFill>
                <a:latin typeface="Urbanist"/>
                <a:ea typeface="Urbanist"/>
                <a:cs typeface="Urbanist"/>
                <a:sym typeface="Urbanist"/>
              </a:rPr>
              <a:t> permite el monitoreo de variables críticas mediante indicadores:</a:t>
            </a:r>
            <a:endParaRPr/>
          </a:p>
        </p:txBody>
      </p:sp>
      <p:graphicFrame>
        <p:nvGraphicFramePr>
          <p:cNvPr id="269" name="Google Shape;269;p24"/>
          <p:cNvGraphicFramePr/>
          <p:nvPr/>
        </p:nvGraphicFramePr>
        <p:xfrm>
          <a:off x="571500" y="3071068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{F76B8CA9-3617-4DD0-B6BF-F8DD8FB90999}</a:tableStyleId>
              </a:tblPr>
              <a:tblGrid>
                <a:gridCol w="2591100"/>
                <a:gridCol w="8457900"/>
              </a:tblGrid>
              <a:tr h="59817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500" u="none" cap="none" strike="noStrike">
                          <a:solidFill>
                            <a:srgbClr val="000000"/>
                          </a:solidFill>
                          <a:latin typeface="Urbanist"/>
                          <a:ea typeface="Urbanist"/>
                          <a:cs typeface="Urbanist"/>
                          <a:sym typeface="Urbanist"/>
                        </a:rPr>
                        <a:t>Elemento</a:t>
                      </a:r>
                      <a:endParaRPr/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EFF9A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500" u="none" cap="none" strike="noStrike">
                          <a:solidFill>
                            <a:srgbClr val="000000"/>
                          </a:solidFill>
                          <a:latin typeface="Urbanist"/>
                          <a:ea typeface="Urbanist"/>
                          <a:cs typeface="Urbanist"/>
                          <a:sym typeface="Urbanist"/>
                        </a:rPr>
                        <a:t>Descripción</a:t>
                      </a:r>
                      <a:endParaRPr/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EFF9A"/>
                    </a:solidFill>
                  </a:tcPr>
                </a:tc>
              </a:tr>
              <a:tr h="59817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500" u="none" cap="none" strike="noStrike">
                          <a:solidFill>
                            <a:srgbClr val="DAFFDE"/>
                          </a:solidFill>
                          <a:latin typeface="Urbanist"/>
                          <a:ea typeface="Urbanist"/>
                          <a:cs typeface="Urbanist"/>
                          <a:sym typeface="Urbanist"/>
                        </a:rPr>
                        <a:t>Indicador</a:t>
                      </a:r>
                      <a:endParaRPr/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351C7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-US" sz="1500" u="none" cap="none" strike="noStrike">
                          <a:solidFill>
                            <a:srgbClr val="DAFFDE"/>
                          </a:solidFill>
                          <a:latin typeface="Urbanist"/>
                          <a:ea typeface="Urbanist"/>
                          <a:cs typeface="Urbanist"/>
                          <a:sym typeface="Urbanist"/>
                        </a:rPr>
                        <a:t>Nombre y definición de la variable a medir.</a:t>
                      </a:r>
                      <a:endParaRPr/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351C75"/>
                    </a:solidFill>
                  </a:tcPr>
                </a:tc>
              </a:tr>
              <a:tr h="59817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500" u="none" cap="none" strike="noStrike">
                          <a:solidFill>
                            <a:srgbClr val="DAFFDE"/>
                          </a:solidFill>
                          <a:latin typeface="Urbanist"/>
                          <a:ea typeface="Urbanist"/>
                          <a:cs typeface="Urbanist"/>
                          <a:sym typeface="Urbanist"/>
                        </a:rPr>
                        <a:t>Valor</a:t>
                      </a:r>
                      <a:endParaRPr/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351C7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-US" sz="1500" u="none" cap="none" strike="noStrike">
                          <a:solidFill>
                            <a:srgbClr val="DAFFDE"/>
                          </a:solidFill>
                          <a:latin typeface="Urbanist"/>
                          <a:ea typeface="Urbanist"/>
                          <a:cs typeface="Urbanist"/>
                          <a:sym typeface="Urbanist"/>
                        </a:rPr>
                        <a:t>Dato obtenido en el periodo controlado.</a:t>
                      </a:r>
                      <a:endParaRPr/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351C75"/>
                    </a:solidFill>
                  </a:tcPr>
                </a:tc>
              </a:tr>
              <a:tr h="59817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500" u="none" cap="none" strike="noStrike">
                          <a:solidFill>
                            <a:srgbClr val="DAFFDE"/>
                          </a:solidFill>
                          <a:latin typeface="Urbanist"/>
                          <a:ea typeface="Urbanist"/>
                          <a:cs typeface="Urbanist"/>
                          <a:sym typeface="Urbanist"/>
                        </a:rPr>
                        <a:t>Parámetro</a:t>
                      </a:r>
                      <a:endParaRPr/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351C7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-US" sz="1500" u="none" cap="none" strike="noStrike">
                          <a:solidFill>
                            <a:srgbClr val="DAFFDE"/>
                          </a:solidFill>
                          <a:latin typeface="Urbanist"/>
                          <a:ea typeface="Urbanist"/>
                          <a:cs typeface="Urbanist"/>
                          <a:sym typeface="Urbanist"/>
                        </a:rPr>
                        <a:t>Rango objetivo (verde, amarillo, rojo).</a:t>
                      </a:r>
                      <a:endParaRPr/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351C75"/>
                    </a:solidFill>
                  </a:tcPr>
                </a:tc>
              </a:tr>
              <a:tr h="59817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500" u="none" cap="none" strike="noStrike">
                          <a:solidFill>
                            <a:srgbClr val="DAFFDE"/>
                          </a:solidFill>
                          <a:latin typeface="Urbanist"/>
                          <a:ea typeface="Urbanist"/>
                          <a:cs typeface="Urbanist"/>
                          <a:sym typeface="Urbanist"/>
                        </a:rPr>
                        <a:t>Objetivo</a:t>
                      </a:r>
                      <a:endParaRPr/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351C7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-US" sz="1500" u="none" cap="none" strike="noStrike">
                          <a:solidFill>
                            <a:srgbClr val="DAFFDE"/>
                          </a:solidFill>
                          <a:latin typeface="Urbanist"/>
                          <a:ea typeface="Urbanist"/>
                          <a:cs typeface="Urbanist"/>
                          <a:sym typeface="Urbanist"/>
                        </a:rPr>
                        <a:t>Meta deseada a alcanzar.</a:t>
                      </a:r>
                      <a:endParaRPr/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351C75"/>
                    </a:solidFill>
                  </a:tcPr>
                </a:tc>
              </a:tr>
            </a:tbl>
          </a:graphicData>
        </a:graphic>
      </p:graphicFrame>
      <p:sp>
        <p:nvSpPr>
          <p:cNvPr id="270" name="Google Shape;270;p24"/>
          <p:cNvSpPr/>
          <p:nvPr/>
        </p:nvSpPr>
        <p:spPr>
          <a:xfrm>
            <a:off x="571500" y="4247405"/>
            <a:ext cx="2591097" cy="9525"/>
          </a:xfrm>
          <a:prstGeom prst="rect">
            <a:avLst/>
          </a:prstGeom>
          <a:solidFill>
            <a:srgbClr val="DEFF9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1" name="Google Shape;271;p24"/>
          <p:cNvSpPr/>
          <p:nvPr/>
        </p:nvSpPr>
        <p:spPr>
          <a:xfrm>
            <a:off x="3162597" y="4247405"/>
            <a:ext cx="8457902" cy="9525"/>
          </a:xfrm>
          <a:prstGeom prst="rect">
            <a:avLst/>
          </a:prstGeom>
          <a:solidFill>
            <a:srgbClr val="DEFF9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2" name="Google Shape;272;p24"/>
          <p:cNvSpPr/>
          <p:nvPr/>
        </p:nvSpPr>
        <p:spPr>
          <a:xfrm>
            <a:off x="571500" y="4847480"/>
            <a:ext cx="2591097" cy="9525"/>
          </a:xfrm>
          <a:prstGeom prst="rect">
            <a:avLst/>
          </a:prstGeom>
          <a:solidFill>
            <a:srgbClr val="DEFF9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3" name="Google Shape;273;p24"/>
          <p:cNvSpPr/>
          <p:nvPr/>
        </p:nvSpPr>
        <p:spPr>
          <a:xfrm>
            <a:off x="3162597" y="4847480"/>
            <a:ext cx="8457902" cy="9525"/>
          </a:xfrm>
          <a:prstGeom prst="rect">
            <a:avLst/>
          </a:prstGeom>
          <a:solidFill>
            <a:srgbClr val="DEFF9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4" name="Google Shape;274;p24"/>
          <p:cNvSpPr/>
          <p:nvPr/>
        </p:nvSpPr>
        <p:spPr>
          <a:xfrm>
            <a:off x="571500" y="5447555"/>
            <a:ext cx="2591097" cy="9525"/>
          </a:xfrm>
          <a:prstGeom prst="rect">
            <a:avLst/>
          </a:prstGeom>
          <a:solidFill>
            <a:srgbClr val="DEFF9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5" name="Google Shape;275;p24"/>
          <p:cNvSpPr/>
          <p:nvPr/>
        </p:nvSpPr>
        <p:spPr>
          <a:xfrm>
            <a:off x="3162597" y="5447555"/>
            <a:ext cx="8457902" cy="9525"/>
          </a:xfrm>
          <a:prstGeom prst="rect">
            <a:avLst/>
          </a:prstGeom>
          <a:solidFill>
            <a:srgbClr val="DEFF9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6" name="Google Shape;276;p24"/>
          <p:cNvSpPr/>
          <p:nvPr/>
        </p:nvSpPr>
        <p:spPr>
          <a:xfrm>
            <a:off x="571500" y="6047630"/>
            <a:ext cx="2591097" cy="9525"/>
          </a:xfrm>
          <a:prstGeom prst="rect">
            <a:avLst/>
          </a:prstGeom>
          <a:solidFill>
            <a:srgbClr val="DEFF9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7" name="Google Shape;277;p24"/>
          <p:cNvSpPr/>
          <p:nvPr/>
        </p:nvSpPr>
        <p:spPr>
          <a:xfrm>
            <a:off x="3162597" y="6047630"/>
            <a:ext cx="8457902" cy="9525"/>
          </a:xfrm>
          <a:prstGeom prst="rect">
            <a:avLst/>
          </a:prstGeom>
          <a:solidFill>
            <a:srgbClr val="DEFF9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8" name="Google Shape;278;p24"/>
          <p:cNvSpPr txBox="1"/>
          <p:nvPr/>
        </p:nvSpPr>
        <p:spPr>
          <a:xfrm>
            <a:off x="571500" y="951160"/>
            <a:ext cx="11601450" cy="495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150" u="none" cap="none" strike="noStrike">
                <a:solidFill>
                  <a:srgbClr val="DEFF9A"/>
                </a:solidFill>
                <a:latin typeface="Urbanist Medium"/>
                <a:ea typeface="Urbanist Medium"/>
                <a:cs typeface="Urbanist Medium"/>
                <a:sym typeface="Urbanist Medium"/>
              </a:rPr>
              <a:t>CONTROL Y TABLERO DE MANDO</a:t>
            </a:r>
            <a:endParaRPr/>
          </a:p>
        </p:txBody>
      </p:sp>
      <p:sp>
        <p:nvSpPr>
          <p:cNvPr id="279" name="Google Shape;279;p24"/>
          <p:cNvSpPr/>
          <p:nvPr/>
        </p:nvSpPr>
        <p:spPr>
          <a:xfrm>
            <a:off x="571500" y="1579810"/>
            <a:ext cx="11049000" cy="9525"/>
          </a:xfrm>
          <a:prstGeom prst="rect">
            <a:avLst/>
          </a:prstGeom>
          <a:solidFill>
            <a:srgbClr val="DEFF9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92" name="Google Shape;92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93" name="Google Shape;93;p14"/>
          <p:cNvSpPr/>
          <p:nvPr/>
        </p:nvSpPr>
        <p:spPr>
          <a:xfrm>
            <a:off x="0" y="0"/>
            <a:ext cx="12192000" cy="47625"/>
          </a:xfrm>
          <a:prstGeom prst="rect">
            <a:avLst/>
          </a:prstGeom>
          <a:solidFill>
            <a:srgbClr val="DEFF9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4" name="Google Shape;94;p14"/>
          <p:cNvSpPr/>
          <p:nvPr/>
        </p:nvSpPr>
        <p:spPr>
          <a:xfrm>
            <a:off x="5619750" y="904875"/>
            <a:ext cx="952500" cy="19050"/>
          </a:xfrm>
          <a:prstGeom prst="rect">
            <a:avLst/>
          </a:prstGeom>
          <a:solidFill>
            <a:srgbClr val="DEFF9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5" name="Google Shape;95;p14"/>
          <p:cNvSpPr txBox="1"/>
          <p:nvPr/>
        </p:nvSpPr>
        <p:spPr>
          <a:xfrm>
            <a:off x="295275" y="1209675"/>
            <a:ext cx="11601450" cy="1676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6000" u="none" cap="none" strike="noStrike">
                <a:solidFill>
                  <a:srgbClr val="FFFFFF"/>
                </a:solidFill>
                <a:latin typeface="Urbanist"/>
                <a:ea typeface="Urbanist"/>
                <a:cs typeface="Urbanist"/>
                <a:sym typeface="Urbanist"/>
              </a:rPr>
              <a:t>UNIDAD IV:</a:t>
            </a:r>
            <a:br>
              <a:rPr b="0" i="0" lang="en-US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1" i="0" lang="en-US" sz="6000" u="none" cap="none" strike="noStrike">
                <a:solidFill>
                  <a:srgbClr val="DEFF9A"/>
                </a:solidFill>
                <a:latin typeface="Urbanist"/>
                <a:ea typeface="Urbanist"/>
                <a:cs typeface="Urbanist"/>
                <a:sym typeface="Urbanist"/>
              </a:rPr>
              <a:t>RECURSO HUMANO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100" name="Google Shape;100;p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01" name="Google Shape;101;p1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71500" y="2423368"/>
            <a:ext cx="3492549" cy="34099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02" name="Google Shape;102;p1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349799" y="2423368"/>
            <a:ext cx="3492549" cy="34099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03" name="Google Shape;103;p15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8128099" y="2423368"/>
            <a:ext cx="3492549" cy="3409950"/>
          </a:xfrm>
          <a:prstGeom prst="rect">
            <a:avLst/>
          </a:prstGeom>
          <a:noFill/>
          <a:ln>
            <a:noFill/>
          </a:ln>
        </p:spPr>
      </p:pic>
      <p:sp>
        <p:nvSpPr>
          <p:cNvPr id="104" name="Google Shape;104;p15"/>
          <p:cNvSpPr/>
          <p:nvPr/>
        </p:nvSpPr>
        <p:spPr>
          <a:xfrm>
            <a:off x="0" y="0"/>
            <a:ext cx="12192000" cy="47625"/>
          </a:xfrm>
          <a:prstGeom prst="rect">
            <a:avLst/>
          </a:prstGeom>
          <a:solidFill>
            <a:srgbClr val="DEFF9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.png" id="105" name="Google Shape;105;p15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2079575" y="2718643"/>
            <a:ext cx="476250" cy="381000"/>
          </a:xfrm>
          <a:prstGeom prst="rect">
            <a:avLst/>
          </a:prstGeom>
          <a:noFill/>
          <a:ln>
            <a:noFill/>
          </a:ln>
        </p:spPr>
      </p:pic>
      <p:sp>
        <p:nvSpPr>
          <p:cNvPr id="106" name="Google Shape;106;p15"/>
          <p:cNvSpPr txBox="1"/>
          <p:nvPr/>
        </p:nvSpPr>
        <p:spPr>
          <a:xfrm>
            <a:off x="1782633" y="3518743"/>
            <a:ext cx="1070133" cy="2762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800" u="none" cap="none" strike="noStrike">
                <a:solidFill>
                  <a:srgbClr val="FFFFFF"/>
                </a:solidFill>
                <a:latin typeface="Urbanist"/>
                <a:ea typeface="Urbanist"/>
                <a:cs typeface="Urbanist"/>
                <a:sym typeface="Urbanist"/>
              </a:rPr>
              <a:t>Definición</a:t>
            </a:r>
            <a:endParaRPr/>
          </a:p>
        </p:txBody>
      </p:sp>
      <p:sp>
        <p:nvSpPr>
          <p:cNvPr id="107" name="Google Shape;107;p15"/>
          <p:cNvSpPr txBox="1"/>
          <p:nvPr/>
        </p:nvSpPr>
        <p:spPr>
          <a:xfrm>
            <a:off x="866775" y="4128343"/>
            <a:ext cx="2901999" cy="1219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DAFFDE"/>
                </a:solidFill>
                <a:latin typeface="Urbanist"/>
                <a:ea typeface="Urbanist"/>
                <a:cs typeface="Urbanist"/>
                <a:sym typeface="Urbanist"/>
              </a:rPr>
              <a:t>Conjunto de personas que forman parte de la organización y cuyas habilidades son el activo más valioso.</a:t>
            </a:r>
            <a:endParaRPr/>
          </a:p>
        </p:txBody>
      </p:sp>
      <p:pic>
        <p:nvPicPr>
          <p:cNvPr descr="image.png" id="108" name="Google Shape;108;p15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5905500" y="2718643"/>
            <a:ext cx="381000" cy="381000"/>
          </a:xfrm>
          <a:prstGeom prst="rect">
            <a:avLst/>
          </a:prstGeom>
          <a:noFill/>
          <a:ln>
            <a:noFill/>
          </a:ln>
        </p:spPr>
      </p:pic>
      <p:sp>
        <p:nvSpPr>
          <p:cNvPr id="109" name="Google Shape;109;p15"/>
          <p:cNvSpPr txBox="1"/>
          <p:nvPr/>
        </p:nvSpPr>
        <p:spPr>
          <a:xfrm>
            <a:off x="5580935" y="3518743"/>
            <a:ext cx="1030128" cy="2762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800" u="none" cap="none" strike="noStrike">
                <a:solidFill>
                  <a:srgbClr val="FFFFFF"/>
                </a:solidFill>
                <a:latin typeface="Urbanist"/>
                <a:ea typeface="Urbanist"/>
                <a:cs typeface="Urbanist"/>
                <a:sym typeface="Urbanist"/>
              </a:rPr>
              <a:t>Objetivos</a:t>
            </a:r>
            <a:endParaRPr/>
          </a:p>
        </p:txBody>
      </p:sp>
      <p:sp>
        <p:nvSpPr>
          <p:cNvPr id="110" name="Google Shape;110;p15"/>
          <p:cNvSpPr txBox="1"/>
          <p:nvPr/>
        </p:nvSpPr>
        <p:spPr>
          <a:xfrm>
            <a:off x="4645074" y="4128343"/>
            <a:ext cx="2901999" cy="1219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DAFFDE"/>
                </a:solidFill>
                <a:latin typeface="Urbanist"/>
                <a:ea typeface="Urbanist"/>
                <a:cs typeface="Urbanist"/>
                <a:sym typeface="Urbanist"/>
              </a:rPr>
              <a:t>Alinear el talento con la estrategia, mejorar la productividad y asegurar el bienestar laboral.</a:t>
            </a:r>
            <a:endParaRPr/>
          </a:p>
        </p:txBody>
      </p:sp>
      <p:pic>
        <p:nvPicPr>
          <p:cNvPr descr="image.png" id="111" name="Google Shape;111;p15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9707612" y="2718643"/>
            <a:ext cx="333375" cy="381000"/>
          </a:xfrm>
          <a:prstGeom prst="rect">
            <a:avLst/>
          </a:prstGeom>
          <a:noFill/>
          <a:ln>
            <a:noFill/>
          </a:ln>
        </p:spPr>
      </p:pic>
      <p:sp>
        <p:nvSpPr>
          <p:cNvPr id="112" name="Google Shape;112;p15"/>
          <p:cNvSpPr txBox="1"/>
          <p:nvPr/>
        </p:nvSpPr>
        <p:spPr>
          <a:xfrm>
            <a:off x="8949183" y="3518743"/>
            <a:ext cx="1850231" cy="2762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800" u="none" cap="none" strike="noStrike">
                <a:solidFill>
                  <a:srgbClr val="FFFFFF"/>
                </a:solidFill>
                <a:latin typeface="Urbanist"/>
                <a:ea typeface="Urbanist"/>
                <a:cs typeface="Urbanist"/>
                <a:sym typeface="Urbanist"/>
              </a:rPr>
              <a:t>Sistemas de Info.</a:t>
            </a:r>
            <a:endParaRPr/>
          </a:p>
        </p:txBody>
      </p:sp>
      <p:sp>
        <p:nvSpPr>
          <p:cNvPr id="113" name="Google Shape;113;p15"/>
          <p:cNvSpPr txBox="1"/>
          <p:nvPr/>
        </p:nvSpPr>
        <p:spPr>
          <a:xfrm>
            <a:off x="8423374" y="4128343"/>
            <a:ext cx="2901999" cy="914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DAFFDE"/>
                </a:solidFill>
                <a:latin typeface="Urbanist"/>
                <a:ea typeface="Urbanist"/>
                <a:cs typeface="Urbanist"/>
                <a:sym typeface="Urbanist"/>
              </a:rPr>
              <a:t>Software y bases de datos para la gestión eficiente de nómina, perfiles y capacitación.</a:t>
            </a:r>
            <a:endParaRPr/>
          </a:p>
        </p:txBody>
      </p:sp>
      <p:sp>
        <p:nvSpPr>
          <p:cNvPr id="114" name="Google Shape;114;p15"/>
          <p:cNvSpPr txBox="1"/>
          <p:nvPr/>
        </p:nvSpPr>
        <p:spPr>
          <a:xfrm>
            <a:off x="571500" y="951160"/>
            <a:ext cx="11601450" cy="495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150" u="none" cap="none" strike="noStrike">
                <a:solidFill>
                  <a:srgbClr val="DEFF9A"/>
                </a:solidFill>
                <a:latin typeface="Urbanist Medium"/>
                <a:ea typeface="Urbanist Medium"/>
                <a:cs typeface="Urbanist Medium"/>
                <a:sym typeface="Urbanist Medium"/>
              </a:rPr>
              <a:t>FUNDAMENTOS Y OBJETIVOS</a:t>
            </a:r>
            <a:endParaRPr/>
          </a:p>
        </p:txBody>
      </p:sp>
      <p:sp>
        <p:nvSpPr>
          <p:cNvPr id="115" name="Google Shape;115;p15"/>
          <p:cNvSpPr/>
          <p:nvPr/>
        </p:nvSpPr>
        <p:spPr>
          <a:xfrm>
            <a:off x="571500" y="1579810"/>
            <a:ext cx="11049000" cy="9525"/>
          </a:xfrm>
          <a:prstGeom prst="rect">
            <a:avLst/>
          </a:prstGeom>
          <a:solidFill>
            <a:srgbClr val="DEFF9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120" name="Google Shape;120;p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21" name="Google Shape;121;p16"/>
          <p:cNvSpPr/>
          <p:nvPr/>
        </p:nvSpPr>
        <p:spPr>
          <a:xfrm>
            <a:off x="0" y="0"/>
            <a:ext cx="12192000" cy="47625"/>
          </a:xfrm>
          <a:prstGeom prst="rect">
            <a:avLst/>
          </a:prstGeom>
          <a:solidFill>
            <a:srgbClr val="DEFF9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.png" id="122" name="Google Shape;122;p1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71500" y="2223343"/>
            <a:ext cx="5238750" cy="381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23" name="Google Shape;123;p16"/>
          <p:cNvSpPr txBox="1"/>
          <p:nvPr/>
        </p:nvSpPr>
        <p:spPr>
          <a:xfrm>
            <a:off x="6381750" y="2761505"/>
            <a:ext cx="5500687" cy="2190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404" u="none" cap="none" strike="noStrike">
                <a:solidFill>
                  <a:srgbClr val="000000"/>
                </a:solidFill>
                <a:latin typeface="Urbanist"/>
                <a:ea typeface="Urbanist"/>
                <a:cs typeface="Urbanist"/>
                <a:sym typeface="Urbanist"/>
              </a:rPr>
              <a:t>Las 5 "C" del Trabajo en Equipo</a:t>
            </a:r>
            <a:endParaRPr/>
          </a:p>
        </p:txBody>
      </p:sp>
      <p:sp>
        <p:nvSpPr>
          <p:cNvPr id="124" name="Google Shape;124;p16"/>
          <p:cNvSpPr txBox="1"/>
          <p:nvPr/>
        </p:nvSpPr>
        <p:spPr>
          <a:xfrm>
            <a:off x="6364190" y="4861175"/>
            <a:ext cx="5238900" cy="585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500">
                <a:solidFill>
                  <a:srgbClr val="DEFF9A"/>
                </a:solidFill>
                <a:latin typeface="Urbanist"/>
                <a:ea typeface="Urbanist"/>
                <a:cs typeface="Urbanist"/>
                <a:sym typeface="Urbanist"/>
              </a:rPr>
              <a:t>TIPOS DE LIDERAZGO</a:t>
            </a:r>
            <a:endParaRPr>
              <a:solidFill>
                <a:schemeClr val="dk1"/>
              </a:solidFill>
            </a:endParaRPr>
          </a:p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5" name="Google Shape;125;p16"/>
          <p:cNvSpPr txBox="1"/>
          <p:nvPr/>
        </p:nvSpPr>
        <p:spPr>
          <a:xfrm>
            <a:off x="6381750" y="3158876"/>
            <a:ext cx="5238750" cy="30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26670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500" u="none" cap="none" strike="noStrike">
                <a:solidFill>
                  <a:srgbClr val="DEFF9A"/>
                </a:solidFill>
                <a:latin typeface="Urbanist"/>
                <a:ea typeface="Urbanist"/>
                <a:cs typeface="Urbanist"/>
                <a:sym typeface="Urbanist"/>
              </a:rPr>
              <a:t>C</a:t>
            </a:r>
            <a:r>
              <a:rPr b="0" i="0" lang="en-US" sz="1500" u="none" cap="none" strike="noStrike">
                <a:solidFill>
                  <a:srgbClr val="DAFFDE"/>
                </a:solidFill>
                <a:latin typeface="Urbanist"/>
                <a:ea typeface="Urbanist"/>
                <a:cs typeface="Urbanist"/>
                <a:sym typeface="Urbanist"/>
              </a:rPr>
              <a:t>omplementariedad</a:t>
            </a:r>
            <a:endParaRPr/>
          </a:p>
        </p:txBody>
      </p:sp>
      <p:sp>
        <p:nvSpPr>
          <p:cNvPr id="126" name="Google Shape;126;p16"/>
          <p:cNvSpPr txBox="1"/>
          <p:nvPr/>
        </p:nvSpPr>
        <p:spPr>
          <a:xfrm>
            <a:off x="6381750" y="3463676"/>
            <a:ext cx="5238750" cy="30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26670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500" u="none" cap="none" strike="noStrike">
                <a:solidFill>
                  <a:srgbClr val="DEFF9A"/>
                </a:solidFill>
                <a:latin typeface="Urbanist"/>
                <a:ea typeface="Urbanist"/>
                <a:cs typeface="Urbanist"/>
                <a:sym typeface="Urbanist"/>
              </a:rPr>
              <a:t>C</a:t>
            </a:r>
            <a:r>
              <a:rPr b="0" i="0" lang="en-US" sz="1500" u="none" cap="none" strike="noStrike">
                <a:solidFill>
                  <a:srgbClr val="DAFFDE"/>
                </a:solidFill>
                <a:latin typeface="Urbanist"/>
                <a:ea typeface="Urbanist"/>
                <a:cs typeface="Urbanist"/>
                <a:sym typeface="Urbanist"/>
              </a:rPr>
              <a:t>oordinación</a:t>
            </a:r>
            <a:endParaRPr/>
          </a:p>
        </p:txBody>
      </p:sp>
      <p:sp>
        <p:nvSpPr>
          <p:cNvPr id="127" name="Google Shape;127;p16"/>
          <p:cNvSpPr txBox="1"/>
          <p:nvPr/>
        </p:nvSpPr>
        <p:spPr>
          <a:xfrm>
            <a:off x="6381750" y="3768476"/>
            <a:ext cx="5238750" cy="30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26670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500" u="none" cap="none" strike="noStrike">
                <a:solidFill>
                  <a:srgbClr val="DEFF9A"/>
                </a:solidFill>
                <a:latin typeface="Urbanist"/>
                <a:ea typeface="Urbanist"/>
                <a:cs typeface="Urbanist"/>
                <a:sym typeface="Urbanist"/>
              </a:rPr>
              <a:t>C</a:t>
            </a:r>
            <a:r>
              <a:rPr b="0" i="0" lang="en-US" sz="1500" u="none" cap="none" strike="noStrike">
                <a:solidFill>
                  <a:srgbClr val="DAFFDE"/>
                </a:solidFill>
                <a:latin typeface="Urbanist"/>
                <a:ea typeface="Urbanist"/>
                <a:cs typeface="Urbanist"/>
                <a:sym typeface="Urbanist"/>
              </a:rPr>
              <a:t>omunicación</a:t>
            </a:r>
            <a:endParaRPr/>
          </a:p>
        </p:txBody>
      </p:sp>
      <p:sp>
        <p:nvSpPr>
          <p:cNvPr id="128" name="Google Shape;128;p16"/>
          <p:cNvSpPr txBox="1"/>
          <p:nvPr/>
        </p:nvSpPr>
        <p:spPr>
          <a:xfrm>
            <a:off x="6381750" y="4073276"/>
            <a:ext cx="5238750" cy="30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26670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500" u="none" cap="none" strike="noStrike">
                <a:solidFill>
                  <a:srgbClr val="DEFF9A"/>
                </a:solidFill>
                <a:latin typeface="Urbanist"/>
                <a:ea typeface="Urbanist"/>
                <a:cs typeface="Urbanist"/>
                <a:sym typeface="Urbanist"/>
              </a:rPr>
              <a:t>C</a:t>
            </a:r>
            <a:r>
              <a:rPr b="0" i="0" lang="en-US" sz="1500" u="none" cap="none" strike="noStrike">
                <a:solidFill>
                  <a:srgbClr val="DAFFDE"/>
                </a:solidFill>
                <a:latin typeface="Urbanist"/>
                <a:ea typeface="Urbanist"/>
                <a:cs typeface="Urbanist"/>
                <a:sym typeface="Urbanist"/>
              </a:rPr>
              <a:t>onfianza</a:t>
            </a:r>
            <a:endParaRPr/>
          </a:p>
        </p:txBody>
      </p:sp>
      <p:sp>
        <p:nvSpPr>
          <p:cNvPr id="129" name="Google Shape;129;p16"/>
          <p:cNvSpPr txBox="1"/>
          <p:nvPr/>
        </p:nvSpPr>
        <p:spPr>
          <a:xfrm>
            <a:off x="6381750" y="4378076"/>
            <a:ext cx="5238750" cy="30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26670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500" u="none" cap="none" strike="noStrike">
                <a:solidFill>
                  <a:srgbClr val="DEFF9A"/>
                </a:solidFill>
                <a:latin typeface="Urbanist"/>
                <a:ea typeface="Urbanist"/>
                <a:cs typeface="Urbanist"/>
                <a:sym typeface="Urbanist"/>
              </a:rPr>
              <a:t>C</a:t>
            </a:r>
            <a:r>
              <a:rPr b="0" i="0" lang="en-US" sz="1500" u="none" cap="none" strike="noStrike">
                <a:solidFill>
                  <a:srgbClr val="DAFFDE"/>
                </a:solidFill>
                <a:latin typeface="Urbanist"/>
                <a:ea typeface="Urbanist"/>
                <a:cs typeface="Urbanist"/>
                <a:sym typeface="Urbanist"/>
              </a:rPr>
              <a:t>ompromiso</a:t>
            </a:r>
            <a:endParaRPr/>
          </a:p>
        </p:txBody>
      </p:sp>
      <p:pic>
        <p:nvPicPr>
          <p:cNvPr descr="image.png" id="130" name="Google Shape;130;p1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381750" y="3211264"/>
            <a:ext cx="171450" cy="2000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31" name="Google Shape;131;p1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381750" y="3516064"/>
            <a:ext cx="171450" cy="2000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32" name="Google Shape;132;p1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381750" y="3820864"/>
            <a:ext cx="171450" cy="2000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33" name="Google Shape;133;p1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381750" y="4125664"/>
            <a:ext cx="171450" cy="2000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34" name="Google Shape;134;p1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381750" y="4430464"/>
            <a:ext cx="171450" cy="200025"/>
          </a:xfrm>
          <a:prstGeom prst="rect">
            <a:avLst/>
          </a:prstGeom>
          <a:noFill/>
          <a:ln>
            <a:noFill/>
          </a:ln>
        </p:spPr>
      </p:pic>
      <p:sp>
        <p:nvSpPr>
          <p:cNvPr id="135" name="Google Shape;135;p16"/>
          <p:cNvSpPr txBox="1"/>
          <p:nvPr/>
        </p:nvSpPr>
        <p:spPr>
          <a:xfrm>
            <a:off x="571500" y="951160"/>
            <a:ext cx="11601450" cy="495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150" u="none" cap="none" strike="noStrike">
                <a:solidFill>
                  <a:srgbClr val="DEFF9A"/>
                </a:solidFill>
                <a:latin typeface="Urbanist Medium"/>
                <a:ea typeface="Urbanist Medium"/>
                <a:cs typeface="Urbanist Medium"/>
                <a:sym typeface="Urbanist Medium"/>
              </a:rPr>
              <a:t>LIDERAZGO Y SINERGIA GRUPAL</a:t>
            </a:r>
            <a:endParaRPr/>
          </a:p>
        </p:txBody>
      </p:sp>
      <p:sp>
        <p:nvSpPr>
          <p:cNvPr id="136" name="Google Shape;136;p16"/>
          <p:cNvSpPr/>
          <p:nvPr/>
        </p:nvSpPr>
        <p:spPr>
          <a:xfrm>
            <a:off x="571500" y="1579810"/>
            <a:ext cx="11049000" cy="9525"/>
          </a:xfrm>
          <a:prstGeom prst="rect">
            <a:avLst/>
          </a:prstGeom>
          <a:solidFill>
            <a:srgbClr val="DEFF9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141" name="Google Shape;141;p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42" name="Google Shape;142;p17"/>
          <p:cNvSpPr/>
          <p:nvPr/>
        </p:nvSpPr>
        <p:spPr>
          <a:xfrm>
            <a:off x="0" y="0"/>
            <a:ext cx="12192000" cy="47625"/>
          </a:xfrm>
          <a:prstGeom prst="rect">
            <a:avLst/>
          </a:prstGeom>
          <a:solidFill>
            <a:srgbClr val="DEFF9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3" name="Google Shape;143;p17"/>
          <p:cNvSpPr txBox="1"/>
          <p:nvPr/>
        </p:nvSpPr>
        <p:spPr>
          <a:xfrm>
            <a:off x="571500" y="2651968"/>
            <a:ext cx="5238750" cy="30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DAFFDE"/>
                </a:solidFill>
                <a:latin typeface="Urbanist"/>
                <a:ea typeface="Urbanist"/>
                <a:cs typeface="Urbanist"/>
                <a:sym typeface="Urbanist"/>
              </a:rPr>
              <a:t>Procesos clave para la estructura organizacional:</a:t>
            </a:r>
            <a:endParaRPr/>
          </a:p>
        </p:txBody>
      </p:sp>
      <p:pic>
        <p:nvPicPr>
          <p:cNvPr descr="image.png" id="144" name="Google Shape;144;p1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381750" y="2461468"/>
            <a:ext cx="5238750" cy="3333750"/>
          </a:xfrm>
          <a:prstGeom prst="rect">
            <a:avLst/>
          </a:prstGeom>
          <a:noFill/>
          <a:ln>
            <a:noFill/>
          </a:ln>
        </p:spPr>
      </p:pic>
      <p:sp>
        <p:nvSpPr>
          <p:cNvPr id="145" name="Google Shape;145;p17"/>
          <p:cNvSpPr txBox="1"/>
          <p:nvPr/>
        </p:nvSpPr>
        <p:spPr>
          <a:xfrm>
            <a:off x="914400" y="3147268"/>
            <a:ext cx="38100" cy="30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DAFFDE"/>
                </a:solidFill>
                <a:latin typeface="Urbanist"/>
                <a:ea typeface="Urbanist"/>
                <a:cs typeface="Urbanist"/>
                <a:sym typeface="Urbanist"/>
              </a:rPr>
              <a:t>•</a:t>
            </a:r>
            <a:endParaRPr/>
          </a:p>
        </p:txBody>
      </p:sp>
      <p:sp>
        <p:nvSpPr>
          <p:cNvPr id="146" name="Google Shape;146;p17"/>
          <p:cNvSpPr txBox="1"/>
          <p:nvPr/>
        </p:nvSpPr>
        <p:spPr>
          <a:xfrm>
            <a:off x="952500" y="3147268"/>
            <a:ext cx="4857750" cy="609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3810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500" u="none" cap="none" strike="noStrike">
                <a:solidFill>
                  <a:srgbClr val="DEFF9A"/>
                </a:solidFill>
                <a:latin typeface="Urbanist"/>
                <a:ea typeface="Urbanist"/>
                <a:cs typeface="Urbanist"/>
                <a:sym typeface="Urbanist"/>
              </a:rPr>
              <a:t>Descripción de Puestos:</a:t>
            </a:r>
            <a:r>
              <a:rPr b="0" i="0" lang="en-US" sz="1500" u="none" cap="none" strike="noStrike">
                <a:solidFill>
                  <a:srgbClr val="DAFFDE"/>
                </a:solidFill>
                <a:latin typeface="Urbanist"/>
                <a:ea typeface="Urbanist"/>
                <a:cs typeface="Urbanist"/>
                <a:sym typeface="Urbanist"/>
              </a:rPr>
              <a:t> Definición técnica de tareas y responsabilidades.</a:t>
            </a:r>
            <a:endParaRPr/>
          </a:p>
        </p:txBody>
      </p:sp>
      <p:sp>
        <p:nvSpPr>
          <p:cNvPr id="147" name="Google Shape;147;p17"/>
          <p:cNvSpPr txBox="1"/>
          <p:nvPr/>
        </p:nvSpPr>
        <p:spPr>
          <a:xfrm>
            <a:off x="914400" y="3756868"/>
            <a:ext cx="38100" cy="30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DAFFDE"/>
                </a:solidFill>
                <a:latin typeface="Urbanist"/>
                <a:ea typeface="Urbanist"/>
                <a:cs typeface="Urbanist"/>
                <a:sym typeface="Urbanist"/>
              </a:rPr>
              <a:t>•</a:t>
            </a:r>
            <a:endParaRPr/>
          </a:p>
        </p:txBody>
      </p:sp>
      <p:sp>
        <p:nvSpPr>
          <p:cNvPr id="148" name="Google Shape;148;p17"/>
          <p:cNvSpPr txBox="1"/>
          <p:nvPr/>
        </p:nvSpPr>
        <p:spPr>
          <a:xfrm>
            <a:off x="952500" y="3756868"/>
            <a:ext cx="4857750" cy="609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3810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500" u="none" cap="none" strike="noStrike">
                <a:solidFill>
                  <a:srgbClr val="DEFF9A"/>
                </a:solidFill>
                <a:latin typeface="Urbanist"/>
                <a:ea typeface="Urbanist"/>
                <a:cs typeface="Urbanist"/>
                <a:sym typeface="Urbanist"/>
              </a:rPr>
              <a:t>Reclutamiento:</a:t>
            </a:r>
            <a:r>
              <a:rPr b="0" i="0" lang="en-US" sz="1500" u="none" cap="none" strike="noStrike">
                <a:solidFill>
                  <a:srgbClr val="DAFFDE"/>
                </a:solidFill>
                <a:latin typeface="Urbanist"/>
                <a:ea typeface="Urbanist"/>
                <a:cs typeface="Urbanist"/>
                <a:sym typeface="Urbanist"/>
              </a:rPr>
              <a:t> Atracción de candidatos (Interno / Externo).</a:t>
            </a:r>
            <a:endParaRPr/>
          </a:p>
        </p:txBody>
      </p:sp>
      <p:sp>
        <p:nvSpPr>
          <p:cNvPr id="149" name="Google Shape;149;p17"/>
          <p:cNvSpPr txBox="1"/>
          <p:nvPr/>
        </p:nvSpPr>
        <p:spPr>
          <a:xfrm>
            <a:off x="914400" y="4366468"/>
            <a:ext cx="38100" cy="30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DAFFDE"/>
                </a:solidFill>
                <a:latin typeface="Urbanist"/>
                <a:ea typeface="Urbanist"/>
                <a:cs typeface="Urbanist"/>
                <a:sym typeface="Urbanist"/>
              </a:rPr>
              <a:t>•</a:t>
            </a:r>
            <a:endParaRPr/>
          </a:p>
        </p:txBody>
      </p:sp>
      <p:sp>
        <p:nvSpPr>
          <p:cNvPr id="150" name="Google Shape;150;p17"/>
          <p:cNvSpPr txBox="1"/>
          <p:nvPr/>
        </p:nvSpPr>
        <p:spPr>
          <a:xfrm>
            <a:off x="952500" y="4366468"/>
            <a:ext cx="4857750" cy="609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3810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500" u="none" cap="none" strike="noStrike">
                <a:solidFill>
                  <a:srgbClr val="DEFF9A"/>
                </a:solidFill>
                <a:latin typeface="Urbanist"/>
                <a:ea typeface="Urbanist"/>
                <a:cs typeface="Urbanist"/>
                <a:sym typeface="Urbanist"/>
              </a:rPr>
              <a:t>Selección:</a:t>
            </a:r>
            <a:r>
              <a:rPr b="0" i="0" lang="en-US" sz="1500" u="none" cap="none" strike="noStrike">
                <a:solidFill>
                  <a:srgbClr val="DAFFDE"/>
                </a:solidFill>
                <a:latin typeface="Urbanist"/>
                <a:ea typeface="Urbanist"/>
                <a:cs typeface="Urbanist"/>
                <a:sym typeface="Urbanist"/>
              </a:rPr>
              <a:t> Filtro mediante entrevistas y tests psicotécnicos.</a:t>
            </a:r>
            <a:endParaRPr/>
          </a:p>
        </p:txBody>
      </p:sp>
      <p:sp>
        <p:nvSpPr>
          <p:cNvPr id="151" name="Google Shape;151;p17"/>
          <p:cNvSpPr txBox="1"/>
          <p:nvPr/>
        </p:nvSpPr>
        <p:spPr>
          <a:xfrm>
            <a:off x="914400" y="4976068"/>
            <a:ext cx="38100" cy="30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DAFFDE"/>
                </a:solidFill>
                <a:latin typeface="Urbanist"/>
                <a:ea typeface="Urbanist"/>
                <a:cs typeface="Urbanist"/>
                <a:sym typeface="Urbanist"/>
              </a:rPr>
              <a:t>•</a:t>
            </a:r>
            <a:endParaRPr/>
          </a:p>
        </p:txBody>
      </p:sp>
      <p:sp>
        <p:nvSpPr>
          <p:cNvPr id="152" name="Google Shape;152;p17"/>
          <p:cNvSpPr txBox="1"/>
          <p:nvPr/>
        </p:nvSpPr>
        <p:spPr>
          <a:xfrm>
            <a:off x="952500" y="4976068"/>
            <a:ext cx="4857750" cy="30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3810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500" u="none" cap="none" strike="noStrike">
                <a:solidFill>
                  <a:srgbClr val="DEFF9A"/>
                </a:solidFill>
                <a:latin typeface="Urbanist"/>
                <a:ea typeface="Urbanist"/>
                <a:cs typeface="Urbanist"/>
                <a:sym typeface="Urbanist"/>
              </a:rPr>
              <a:t>Inducción:</a:t>
            </a:r>
            <a:r>
              <a:rPr b="0" i="0" lang="en-US" sz="1500" u="none" cap="none" strike="noStrike">
                <a:solidFill>
                  <a:srgbClr val="DAFFDE"/>
                </a:solidFill>
                <a:latin typeface="Urbanist"/>
                <a:ea typeface="Urbanist"/>
                <a:cs typeface="Urbanist"/>
                <a:sym typeface="Urbanist"/>
              </a:rPr>
              <a:t> Bienvenida y adaptación al entorno cultural.</a:t>
            </a:r>
            <a:endParaRPr/>
          </a:p>
        </p:txBody>
      </p:sp>
      <p:sp>
        <p:nvSpPr>
          <p:cNvPr id="153" name="Google Shape;153;p17"/>
          <p:cNvSpPr txBox="1"/>
          <p:nvPr/>
        </p:nvSpPr>
        <p:spPr>
          <a:xfrm>
            <a:off x="571500" y="951160"/>
            <a:ext cx="11601450" cy="495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150" u="none" cap="none" strike="noStrike">
                <a:solidFill>
                  <a:srgbClr val="DEFF9A"/>
                </a:solidFill>
                <a:latin typeface="Urbanist Medium"/>
                <a:ea typeface="Urbanist Medium"/>
                <a:cs typeface="Urbanist Medium"/>
                <a:sym typeface="Urbanist Medium"/>
              </a:rPr>
              <a:t>ATRACCIÓN Y SELECCIÓN DE TALENTO</a:t>
            </a:r>
            <a:endParaRPr/>
          </a:p>
        </p:txBody>
      </p:sp>
      <p:sp>
        <p:nvSpPr>
          <p:cNvPr id="154" name="Google Shape;154;p17"/>
          <p:cNvSpPr/>
          <p:nvPr/>
        </p:nvSpPr>
        <p:spPr>
          <a:xfrm>
            <a:off x="571500" y="1579810"/>
            <a:ext cx="11049000" cy="9525"/>
          </a:xfrm>
          <a:prstGeom prst="rect">
            <a:avLst/>
          </a:prstGeom>
          <a:solidFill>
            <a:srgbClr val="DEFF9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159" name="Google Shape;159;p1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60" name="Google Shape;160;p1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71500" y="2861518"/>
            <a:ext cx="3492549" cy="25336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61" name="Google Shape;161;p18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349799" y="2861518"/>
            <a:ext cx="3492549" cy="25336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62" name="Google Shape;162;p18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8128099" y="2861518"/>
            <a:ext cx="3492549" cy="2533650"/>
          </a:xfrm>
          <a:prstGeom prst="rect">
            <a:avLst/>
          </a:prstGeom>
          <a:noFill/>
          <a:ln>
            <a:noFill/>
          </a:ln>
        </p:spPr>
      </p:pic>
      <p:sp>
        <p:nvSpPr>
          <p:cNvPr id="163" name="Google Shape;163;p18"/>
          <p:cNvSpPr/>
          <p:nvPr/>
        </p:nvSpPr>
        <p:spPr>
          <a:xfrm>
            <a:off x="0" y="0"/>
            <a:ext cx="12192000" cy="47625"/>
          </a:xfrm>
          <a:prstGeom prst="rect">
            <a:avLst/>
          </a:prstGeom>
          <a:solidFill>
            <a:srgbClr val="DEFF9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4" name="Google Shape;164;p18"/>
          <p:cNvSpPr txBox="1"/>
          <p:nvPr/>
        </p:nvSpPr>
        <p:spPr>
          <a:xfrm>
            <a:off x="1172557" y="3385393"/>
            <a:ext cx="2290286" cy="2762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800" u="none" cap="none" strike="noStrike">
                <a:solidFill>
                  <a:srgbClr val="FFFFFF"/>
                </a:solidFill>
                <a:latin typeface="Urbanist"/>
                <a:ea typeface="Urbanist"/>
                <a:cs typeface="Urbanist"/>
                <a:sym typeface="Urbanist"/>
              </a:rPr>
              <a:t>Evaluación de Tareas</a:t>
            </a:r>
            <a:endParaRPr/>
          </a:p>
        </p:txBody>
      </p:sp>
      <p:sp>
        <p:nvSpPr>
          <p:cNvPr id="165" name="Google Shape;165;p18"/>
          <p:cNvSpPr txBox="1"/>
          <p:nvPr/>
        </p:nvSpPr>
        <p:spPr>
          <a:xfrm>
            <a:off x="866775" y="3994993"/>
            <a:ext cx="2901999" cy="914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DAFFDE"/>
                </a:solidFill>
                <a:latin typeface="Urbanist"/>
                <a:ea typeface="Urbanist"/>
                <a:cs typeface="Urbanist"/>
                <a:sym typeface="Urbanist"/>
              </a:rPr>
              <a:t>Determina el valor relativo de cada puesto para establecer escalas salariales justas.</a:t>
            </a:r>
            <a:endParaRPr/>
          </a:p>
        </p:txBody>
      </p:sp>
      <p:sp>
        <p:nvSpPr>
          <p:cNvPr id="166" name="Google Shape;166;p18"/>
          <p:cNvSpPr txBox="1"/>
          <p:nvPr/>
        </p:nvSpPr>
        <p:spPr>
          <a:xfrm>
            <a:off x="5035867" y="3385393"/>
            <a:ext cx="21204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800" u="none" cap="none" strike="noStrike">
                <a:solidFill>
                  <a:srgbClr val="FFFFFF"/>
                </a:solidFill>
                <a:latin typeface="Urbanist"/>
                <a:ea typeface="Urbanist"/>
                <a:cs typeface="Urbanist"/>
                <a:sym typeface="Urbanist"/>
              </a:rPr>
              <a:t>Eva</a:t>
            </a:r>
            <a:r>
              <a:rPr b="1" lang="en-US" sz="1800">
                <a:solidFill>
                  <a:srgbClr val="FFFFFF"/>
                </a:solidFill>
                <a:latin typeface="Urbanist"/>
                <a:ea typeface="Urbanist"/>
                <a:cs typeface="Urbanist"/>
                <a:sym typeface="Urbanist"/>
              </a:rPr>
              <a:t>luación </a:t>
            </a:r>
            <a:r>
              <a:rPr b="1" i="0" lang="en-US" sz="1800" u="none" cap="none" strike="noStrike">
                <a:solidFill>
                  <a:srgbClr val="FFFFFF"/>
                </a:solidFill>
                <a:latin typeface="Urbanist"/>
                <a:ea typeface="Urbanist"/>
                <a:cs typeface="Urbanist"/>
                <a:sym typeface="Urbanist"/>
              </a:rPr>
              <a:t> de Desempeño</a:t>
            </a:r>
            <a:endParaRPr/>
          </a:p>
        </p:txBody>
      </p:sp>
      <p:sp>
        <p:nvSpPr>
          <p:cNvPr id="167" name="Google Shape;167;p18"/>
          <p:cNvSpPr txBox="1"/>
          <p:nvPr/>
        </p:nvSpPr>
        <p:spPr>
          <a:xfrm>
            <a:off x="4645074" y="3994993"/>
            <a:ext cx="2901999" cy="914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DAFFDE"/>
                </a:solidFill>
                <a:latin typeface="Urbanist"/>
                <a:ea typeface="Urbanist"/>
                <a:cs typeface="Urbanist"/>
                <a:sym typeface="Urbanist"/>
              </a:rPr>
              <a:t>Mide el aporte real del empleado en un periodo determinado (Feedback).</a:t>
            </a:r>
            <a:endParaRPr/>
          </a:p>
        </p:txBody>
      </p:sp>
      <p:sp>
        <p:nvSpPr>
          <p:cNvPr id="168" name="Google Shape;168;p18"/>
          <p:cNvSpPr txBox="1"/>
          <p:nvPr/>
        </p:nvSpPr>
        <p:spPr>
          <a:xfrm>
            <a:off x="8959185" y="3385393"/>
            <a:ext cx="18303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800" u="none" cap="none" strike="noStrike">
                <a:solidFill>
                  <a:srgbClr val="FFFFFF"/>
                </a:solidFill>
                <a:latin typeface="Urbanist"/>
                <a:ea typeface="Urbanist"/>
                <a:cs typeface="Urbanist"/>
                <a:sym typeface="Urbanist"/>
              </a:rPr>
              <a:t>Evaluación de Potencial</a:t>
            </a:r>
            <a:endParaRPr/>
          </a:p>
        </p:txBody>
      </p:sp>
      <p:sp>
        <p:nvSpPr>
          <p:cNvPr id="169" name="Google Shape;169;p18"/>
          <p:cNvSpPr txBox="1"/>
          <p:nvPr/>
        </p:nvSpPr>
        <p:spPr>
          <a:xfrm>
            <a:off x="8423374" y="3994993"/>
            <a:ext cx="2901999" cy="914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DAFFDE"/>
                </a:solidFill>
                <a:latin typeface="Urbanist"/>
                <a:ea typeface="Urbanist"/>
                <a:cs typeface="Urbanist"/>
                <a:sym typeface="Urbanist"/>
              </a:rPr>
              <a:t>Identifica capacidades futuras para planes de carrera y promociones.</a:t>
            </a:r>
            <a:endParaRPr/>
          </a:p>
        </p:txBody>
      </p:sp>
      <p:sp>
        <p:nvSpPr>
          <p:cNvPr id="170" name="Google Shape;170;p18"/>
          <p:cNvSpPr txBox="1"/>
          <p:nvPr/>
        </p:nvSpPr>
        <p:spPr>
          <a:xfrm>
            <a:off x="571500" y="951160"/>
            <a:ext cx="11601450" cy="495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150" u="none" cap="none" strike="noStrike">
                <a:solidFill>
                  <a:srgbClr val="DEFF9A"/>
                </a:solidFill>
                <a:latin typeface="Urbanist Medium"/>
                <a:ea typeface="Urbanist Medium"/>
                <a:cs typeface="Urbanist Medium"/>
                <a:sym typeface="Urbanist Medium"/>
              </a:rPr>
              <a:t>EVALUACIÓN Y DESEMPEÑO</a:t>
            </a:r>
            <a:endParaRPr/>
          </a:p>
        </p:txBody>
      </p:sp>
      <p:sp>
        <p:nvSpPr>
          <p:cNvPr id="171" name="Google Shape;171;p18"/>
          <p:cNvSpPr/>
          <p:nvPr/>
        </p:nvSpPr>
        <p:spPr>
          <a:xfrm>
            <a:off x="571500" y="1579810"/>
            <a:ext cx="11049000" cy="9525"/>
          </a:xfrm>
          <a:prstGeom prst="rect">
            <a:avLst/>
          </a:prstGeom>
          <a:solidFill>
            <a:srgbClr val="DEFF9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6" name="Google Shape;176;p19"/>
          <p:cNvPicPr preferRelativeResize="0"/>
          <p:nvPr/>
        </p:nvPicPr>
        <p:blipFill rotWithShape="1">
          <a:blip r:embed="rId4">
            <a:alphaModFix/>
          </a:blip>
          <a:srcRect b="0" l="387" r="387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77" name="Google Shape;177;p19"/>
          <p:cNvGrpSpPr/>
          <p:nvPr/>
        </p:nvGrpSpPr>
        <p:grpSpPr>
          <a:xfrm>
            <a:off x="571500" y="2286000"/>
            <a:ext cx="5334000" cy="2857500"/>
            <a:chOff x="571500" y="2286000"/>
            <a:chExt cx="5334000" cy="2857500"/>
          </a:xfrm>
        </p:grpSpPr>
        <p:sp>
          <p:nvSpPr>
            <p:cNvPr id="178" name="Google Shape;178;p19"/>
            <p:cNvSpPr/>
            <p:nvPr/>
          </p:nvSpPr>
          <p:spPr>
            <a:xfrm>
              <a:off x="571500" y="2286000"/>
              <a:ext cx="5334000" cy="2857500"/>
            </a:xfrm>
            <a:prstGeom prst="roundRect">
              <a:avLst>
                <a:gd fmla="val 5000" name="adj"/>
              </a:avLst>
            </a:prstGeom>
            <a:solidFill>
              <a:srgbClr val="1A1A1A"/>
            </a:solidFill>
            <a:ln cap="flat" cmpd="sng" w="9525">
              <a:solidFill>
                <a:srgbClr val="DEFF9A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179" name="Google Shape;179;p19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571500" y="2286000"/>
              <a:ext cx="5334000" cy="5715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80" name="Google Shape;180;p19"/>
            <p:cNvSpPr txBox="1"/>
            <p:nvPr/>
          </p:nvSpPr>
          <p:spPr>
            <a:xfrm>
              <a:off x="571500" y="2286000"/>
              <a:ext cx="5334000" cy="571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800">
                  <a:solidFill>
                    <a:srgbClr val="0A0A0A"/>
                  </a:solidFill>
                  <a:latin typeface="Urbanist"/>
                  <a:ea typeface="Urbanist"/>
                  <a:cs typeface="Urbanist"/>
                  <a:sym typeface="Urbanist"/>
                </a:rPr>
                <a:t>Rotación de Personal (IRP)</a:t>
              </a:r>
              <a:endParaRPr b="1" sz="1800">
                <a:solidFill>
                  <a:srgbClr val="0A0A0A"/>
                </a:solidFill>
                <a:latin typeface="Urbanist"/>
                <a:ea typeface="Urbanist"/>
                <a:cs typeface="Urbanist"/>
                <a:sym typeface="Urbanist"/>
              </a:endParaRPr>
            </a:p>
          </p:txBody>
        </p:sp>
        <p:sp>
          <p:nvSpPr>
            <p:cNvPr id="181" name="Google Shape;181;p19"/>
            <p:cNvSpPr/>
            <p:nvPr/>
          </p:nvSpPr>
          <p:spPr>
            <a:xfrm>
              <a:off x="1047750" y="3143250"/>
              <a:ext cx="4381500" cy="952500"/>
            </a:xfrm>
            <a:prstGeom prst="roundRect">
              <a:avLst>
                <a:gd fmla="val 10000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182" name="Google Shape;182;p19"/>
            <p:cNvPicPr preferRelativeResize="0"/>
            <p:nvPr/>
          </p:nvPicPr>
          <p:blipFill rotWithShape="1">
            <a:blip r:embed="rId6">
              <a:alphaModFix/>
            </a:blip>
            <a:srcRect b="1635" l="0" r="0" t="1635"/>
            <a:stretch/>
          </p:blipFill>
          <p:spPr>
            <a:xfrm>
              <a:off x="2381250" y="3429000"/>
              <a:ext cx="1714500" cy="3810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83" name="Google Shape;183;p19"/>
            <p:cNvSpPr txBox="1"/>
            <p:nvPr/>
          </p:nvSpPr>
          <p:spPr>
            <a:xfrm>
              <a:off x="857250" y="4286250"/>
              <a:ext cx="4762500" cy="666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300">
                  <a:solidFill>
                    <a:srgbClr val="DEFF9A"/>
                  </a:solidFill>
                  <a:latin typeface="Urbanist"/>
                  <a:ea typeface="Urbanist"/>
                  <a:cs typeface="Urbanist"/>
                  <a:sym typeface="Urbanist"/>
                </a:rPr>
                <a:t>A:</a:t>
              </a:r>
              <a:r>
                <a:rPr b="0" lang="en-US" sz="1300">
                  <a:solidFill>
                    <a:srgbClr val="DAFFDE"/>
                  </a:solidFill>
                  <a:latin typeface="Urbanist"/>
                  <a:ea typeface="Urbanist"/>
                  <a:cs typeface="Urbanist"/>
                  <a:sym typeface="Urbanist"/>
                </a:rPr>
                <a:t> Admisiones | </a:t>
              </a:r>
              <a:r>
                <a:rPr b="1" lang="en-US" sz="1300">
                  <a:solidFill>
                    <a:srgbClr val="DEFF9A"/>
                  </a:solidFill>
                  <a:latin typeface="Urbanist"/>
                  <a:ea typeface="Urbanist"/>
                  <a:cs typeface="Urbanist"/>
                  <a:sym typeface="Urbanist"/>
                </a:rPr>
                <a:t>D:</a:t>
              </a:r>
              <a:r>
                <a:rPr b="0" lang="en-US" sz="1300">
                  <a:solidFill>
                    <a:srgbClr val="DAFFDE"/>
                  </a:solidFill>
                  <a:latin typeface="Urbanist"/>
                  <a:ea typeface="Urbanist"/>
                  <a:cs typeface="Urbanist"/>
                  <a:sym typeface="Urbanist"/>
                </a:rPr>
                <a:t> Desvinculaciones | </a:t>
              </a:r>
              <a:r>
                <a:rPr b="1" lang="en-US" sz="1300">
                  <a:solidFill>
                    <a:srgbClr val="DEFF9A"/>
                  </a:solidFill>
                  <a:latin typeface="Urbanist"/>
                  <a:ea typeface="Urbanist"/>
                  <a:cs typeface="Urbanist"/>
                  <a:sym typeface="Urbanist"/>
                </a:rPr>
                <a:t>PE:</a:t>
              </a:r>
              <a:r>
                <a:rPr b="0" lang="en-US" sz="1300">
                  <a:solidFill>
                    <a:srgbClr val="DAFFDE"/>
                  </a:solidFill>
                  <a:latin typeface="Urbanist"/>
                  <a:ea typeface="Urbanist"/>
                  <a:cs typeface="Urbanist"/>
                  <a:sym typeface="Urbanist"/>
                </a:rPr>
                <a:t> Promedio Efectivo</a:t>
              </a:r>
              <a:endParaRPr b="0" sz="1300">
                <a:solidFill>
                  <a:srgbClr val="DAFFDE"/>
                </a:solidFill>
                <a:latin typeface="Urbanist"/>
                <a:ea typeface="Urbanist"/>
                <a:cs typeface="Urbanist"/>
                <a:sym typeface="Urbanist"/>
              </a:endParaRPr>
            </a:p>
          </p:txBody>
        </p:sp>
      </p:grpSp>
      <p:sp>
        <p:nvSpPr>
          <p:cNvPr id="184" name="Google Shape;184;p19"/>
          <p:cNvSpPr/>
          <p:nvPr/>
        </p:nvSpPr>
        <p:spPr>
          <a:xfrm>
            <a:off x="0" y="0"/>
            <a:ext cx="12192000" cy="47700"/>
          </a:xfrm>
          <a:prstGeom prst="rect">
            <a:avLst/>
          </a:prstGeom>
          <a:solidFill>
            <a:srgbClr val="DEFF9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85" name="Google Shape;185;p19"/>
          <p:cNvGrpSpPr/>
          <p:nvPr/>
        </p:nvGrpSpPr>
        <p:grpSpPr>
          <a:xfrm>
            <a:off x="6286500" y="2286000"/>
            <a:ext cx="5334000" cy="2857500"/>
            <a:chOff x="6286500" y="2286000"/>
            <a:chExt cx="5334000" cy="2857500"/>
          </a:xfrm>
        </p:grpSpPr>
        <p:sp>
          <p:nvSpPr>
            <p:cNvPr id="186" name="Google Shape;186;p19"/>
            <p:cNvSpPr/>
            <p:nvPr/>
          </p:nvSpPr>
          <p:spPr>
            <a:xfrm>
              <a:off x="6286500" y="2286000"/>
              <a:ext cx="5334000" cy="2857500"/>
            </a:xfrm>
            <a:prstGeom prst="roundRect">
              <a:avLst>
                <a:gd fmla="val 5000" name="adj"/>
              </a:avLst>
            </a:prstGeom>
            <a:solidFill>
              <a:srgbClr val="1A1A1A"/>
            </a:solidFill>
            <a:ln cap="flat" cmpd="sng" w="9525">
              <a:solidFill>
                <a:srgbClr val="DEFF9A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187" name="Google Shape;187;p19"/>
            <p:cNvPicPr preferRelativeResize="0"/>
            <p:nvPr/>
          </p:nvPicPr>
          <p:blipFill rotWithShape="1">
            <a:blip r:embed="rId7">
              <a:alphaModFix/>
            </a:blip>
            <a:srcRect b="0" l="0" r="0" t="0"/>
            <a:stretch/>
          </p:blipFill>
          <p:spPr>
            <a:xfrm>
              <a:off x="6286500" y="2286000"/>
              <a:ext cx="2857500" cy="5715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88" name="Google Shape;188;p19"/>
            <p:cNvSpPr txBox="1"/>
            <p:nvPr/>
          </p:nvSpPr>
          <p:spPr>
            <a:xfrm>
              <a:off x="6286500" y="2286000"/>
              <a:ext cx="5334000" cy="5715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800">
                  <a:solidFill>
                    <a:srgbClr val="0A0A0A"/>
                  </a:solidFill>
                  <a:latin typeface="Urbanist"/>
                  <a:ea typeface="Urbanist"/>
                  <a:cs typeface="Urbanist"/>
                  <a:sym typeface="Urbanist"/>
                </a:rPr>
                <a:t>Ausentismo Laboral (IAL)</a:t>
              </a:r>
              <a:endParaRPr b="1" sz="1800">
                <a:solidFill>
                  <a:srgbClr val="0A0A0A"/>
                </a:solidFill>
                <a:latin typeface="Urbanist"/>
                <a:ea typeface="Urbanist"/>
                <a:cs typeface="Urbanist"/>
                <a:sym typeface="Urbanist"/>
              </a:endParaRPr>
            </a:p>
          </p:txBody>
        </p:sp>
        <p:sp>
          <p:nvSpPr>
            <p:cNvPr id="189" name="Google Shape;189;p19"/>
            <p:cNvSpPr/>
            <p:nvPr/>
          </p:nvSpPr>
          <p:spPr>
            <a:xfrm>
              <a:off x="6762750" y="3143250"/>
              <a:ext cx="4381500" cy="952500"/>
            </a:xfrm>
            <a:prstGeom prst="roundRect">
              <a:avLst>
                <a:gd fmla="val 10000" name="adj"/>
              </a:avLst>
            </a:prstGeom>
            <a:solidFill>
              <a:srgbClr val="DEFF9A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190" name="Google Shape;190;p19"/>
            <p:cNvPicPr preferRelativeResize="0"/>
            <p:nvPr/>
          </p:nvPicPr>
          <p:blipFill rotWithShape="1">
            <a:blip r:embed="rId8">
              <a:alphaModFix/>
            </a:blip>
            <a:srcRect b="0" l="1428" r="1428" t="0"/>
            <a:stretch/>
          </p:blipFill>
          <p:spPr>
            <a:xfrm>
              <a:off x="7810500" y="3429000"/>
              <a:ext cx="2286000" cy="3810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91" name="Google Shape;191;p19"/>
            <p:cNvSpPr txBox="1"/>
            <p:nvPr/>
          </p:nvSpPr>
          <p:spPr>
            <a:xfrm>
              <a:off x="6572250" y="4286250"/>
              <a:ext cx="4762500" cy="666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lang="en-US" sz="1300">
                  <a:solidFill>
                    <a:srgbClr val="DAFFDE"/>
                  </a:solidFill>
                  <a:latin typeface="Urbanist"/>
                  <a:ea typeface="Urbanist"/>
                  <a:cs typeface="Urbanist"/>
                  <a:sym typeface="Urbanist"/>
                </a:rPr>
                <a:t>Mide la pérdida de tiempo por inasistencias o abandono del puesto.</a:t>
              </a:r>
              <a:endParaRPr b="0" sz="1300">
                <a:solidFill>
                  <a:srgbClr val="DAFFDE"/>
                </a:solidFill>
                <a:latin typeface="Urbanist"/>
                <a:ea typeface="Urbanist"/>
                <a:cs typeface="Urbanist"/>
                <a:sym typeface="Urbanist"/>
              </a:endParaRPr>
            </a:p>
          </p:txBody>
        </p:sp>
      </p:grpSp>
      <p:sp>
        <p:nvSpPr>
          <p:cNvPr id="192" name="Google Shape;192;p19"/>
          <p:cNvSpPr txBox="1"/>
          <p:nvPr/>
        </p:nvSpPr>
        <p:spPr>
          <a:xfrm>
            <a:off x="571500" y="762000"/>
            <a:ext cx="11601600" cy="5541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600">
                <a:solidFill>
                  <a:srgbClr val="DEFF9A"/>
                </a:solidFill>
                <a:latin typeface="Urbanist"/>
                <a:ea typeface="Urbanist"/>
                <a:cs typeface="Urbanist"/>
                <a:sym typeface="Urbanist"/>
              </a:rPr>
              <a:t>MÉTRICAS Y ANALÍTICA DE RRHH</a:t>
            </a:r>
            <a:endParaRPr b="1" i="0" sz="3600">
              <a:solidFill>
                <a:srgbClr val="DEFF9A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193" name="Google Shape;193;p19"/>
          <p:cNvSpPr/>
          <p:nvPr/>
        </p:nvSpPr>
        <p:spPr>
          <a:xfrm>
            <a:off x="571500" y="1428750"/>
            <a:ext cx="11049000" cy="19200"/>
          </a:xfrm>
          <a:prstGeom prst="rect">
            <a:avLst/>
          </a:prstGeom>
          <a:solidFill>
            <a:srgbClr val="DEFF9A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7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198" name="Google Shape;198;p2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99" name="Google Shape;199;p20"/>
          <p:cNvSpPr/>
          <p:nvPr/>
        </p:nvSpPr>
        <p:spPr>
          <a:xfrm>
            <a:off x="0" y="0"/>
            <a:ext cx="12192000" cy="47625"/>
          </a:xfrm>
          <a:prstGeom prst="rect">
            <a:avLst/>
          </a:prstGeom>
          <a:solidFill>
            <a:srgbClr val="DEFF9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0" name="Google Shape;200;p20"/>
          <p:cNvSpPr/>
          <p:nvPr/>
        </p:nvSpPr>
        <p:spPr>
          <a:xfrm>
            <a:off x="5619750" y="904875"/>
            <a:ext cx="952500" cy="19050"/>
          </a:xfrm>
          <a:prstGeom prst="rect">
            <a:avLst/>
          </a:prstGeom>
          <a:solidFill>
            <a:srgbClr val="DEFF9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1" name="Google Shape;201;p20"/>
          <p:cNvSpPr txBox="1"/>
          <p:nvPr/>
        </p:nvSpPr>
        <p:spPr>
          <a:xfrm>
            <a:off x="295275" y="1209675"/>
            <a:ext cx="11601450" cy="1676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6000" u="none" cap="none" strike="noStrike">
                <a:solidFill>
                  <a:srgbClr val="FFFFFF"/>
                </a:solidFill>
                <a:latin typeface="Urbanist"/>
                <a:ea typeface="Urbanist"/>
                <a:cs typeface="Urbanist"/>
                <a:sym typeface="Urbanist"/>
              </a:rPr>
              <a:t>UNIDAD V:</a:t>
            </a:r>
            <a:br>
              <a:rPr b="0" i="0" lang="en-US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1" i="0" lang="en-US" sz="6000" u="none" cap="none" strike="noStrike">
                <a:solidFill>
                  <a:srgbClr val="DEFF9A"/>
                </a:solidFill>
                <a:latin typeface="Urbanist"/>
                <a:ea typeface="Urbanist"/>
                <a:cs typeface="Urbanist"/>
                <a:sym typeface="Urbanist"/>
              </a:rPr>
              <a:t>ADM. DE LA PRODUCCIÓN</a:t>
            </a:r>
            <a:endParaRPr/>
          </a:p>
        </p:txBody>
      </p:sp>
      <p:sp>
        <p:nvSpPr>
          <p:cNvPr id="202" name="Google Shape;202;p20"/>
          <p:cNvSpPr txBox="1"/>
          <p:nvPr/>
        </p:nvSpPr>
        <p:spPr>
          <a:xfrm>
            <a:off x="571500" y="3076575"/>
            <a:ext cx="11049000" cy="42669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5995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100" u="none" cap="none" strike="noStrike">
                <a:solidFill>
                  <a:srgbClr val="DAFFDE"/>
                </a:solidFill>
                <a:latin typeface="Urbanist"/>
                <a:ea typeface="Urbanist"/>
                <a:cs typeface="Urbanist"/>
                <a:sym typeface="Urbanist"/>
              </a:rPr>
              <a:t>Optimización de procesos y generación de valor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6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7" name="Google Shape;207;p2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08" name="Google Shape;208;p21"/>
          <p:cNvSpPr/>
          <p:nvPr/>
        </p:nvSpPr>
        <p:spPr>
          <a:xfrm>
            <a:off x="0" y="0"/>
            <a:ext cx="12192000" cy="47700"/>
          </a:xfrm>
          <a:prstGeom prst="rect">
            <a:avLst/>
          </a:prstGeom>
          <a:solidFill>
            <a:srgbClr val="DEFF9A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209" name="Google Shape;209;p21"/>
          <p:cNvGrpSpPr/>
          <p:nvPr/>
        </p:nvGrpSpPr>
        <p:grpSpPr>
          <a:xfrm>
            <a:off x="571500" y="571500"/>
            <a:ext cx="11049000" cy="828825"/>
            <a:chOff x="571500" y="571500"/>
            <a:chExt cx="11049000" cy="828825"/>
          </a:xfrm>
        </p:grpSpPr>
        <p:sp>
          <p:nvSpPr>
            <p:cNvPr id="210" name="Google Shape;210;p21"/>
            <p:cNvSpPr txBox="1"/>
            <p:nvPr/>
          </p:nvSpPr>
          <p:spPr>
            <a:xfrm>
              <a:off x="571500" y="571500"/>
              <a:ext cx="11049000" cy="762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3600">
                  <a:solidFill>
                    <a:srgbClr val="DEFF9A"/>
                  </a:solidFill>
                  <a:latin typeface="Urbanist"/>
                  <a:ea typeface="Urbanist"/>
                  <a:cs typeface="Urbanist"/>
                  <a:sym typeface="Urbanist"/>
                </a:rPr>
                <a:t>MODELO Y CICLO PRODUCTIVO</a:t>
              </a:r>
              <a:endParaRPr b="1" sz="3600">
                <a:solidFill>
                  <a:srgbClr val="DEFF9A"/>
                </a:solidFill>
                <a:latin typeface="Urbanist"/>
                <a:ea typeface="Urbanist"/>
                <a:cs typeface="Urbanist"/>
                <a:sym typeface="Urbanist"/>
              </a:endParaRPr>
            </a:p>
          </p:txBody>
        </p:sp>
        <p:sp>
          <p:nvSpPr>
            <p:cNvPr id="211" name="Google Shape;211;p21"/>
            <p:cNvSpPr/>
            <p:nvPr/>
          </p:nvSpPr>
          <p:spPr>
            <a:xfrm>
              <a:off x="571500" y="1381125"/>
              <a:ext cx="3810000" cy="19200"/>
            </a:xfrm>
            <a:prstGeom prst="rect">
              <a:avLst/>
            </a:prstGeom>
            <a:solidFill>
              <a:srgbClr val="DEFF9A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212" name="Google Shape;212;p21"/>
          <p:cNvGrpSpPr/>
          <p:nvPr/>
        </p:nvGrpSpPr>
        <p:grpSpPr>
          <a:xfrm>
            <a:off x="571500" y="1809750"/>
            <a:ext cx="11049000" cy="1524000"/>
            <a:chOff x="571500" y="1809750"/>
            <a:chExt cx="11049000" cy="1524000"/>
          </a:xfrm>
        </p:grpSpPr>
        <p:sp>
          <p:nvSpPr>
            <p:cNvPr id="213" name="Google Shape;213;p21"/>
            <p:cNvSpPr/>
            <p:nvPr/>
          </p:nvSpPr>
          <p:spPr>
            <a:xfrm>
              <a:off x="571500" y="1809750"/>
              <a:ext cx="5334000" cy="1524000"/>
            </a:xfrm>
            <a:prstGeom prst="roundRect">
              <a:avLst>
                <a:gd fmla="val 9375" name="adj"/>
              </a:avLst>
            </a:prstGeom>
            <a:solidFill>
              <a:srgbClr val="1A1A1A">
                <a:alpha val="80000"/>
              </a:srgbClr>
            </a:solidFill>
            <a:ln cap="flat" cmpd="sng" w="9525">
              <a:solidFill>
                <a:srgbClr val="DEFF9A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4" name="Google Shape;214;p21"/>
            <p:cNvSpPr txBox="1"/>
            <p:nvPr/>
          </p:nvSpPr>
          <p:spPr>
            <a:xfrm>
              <a:off x="762000" y="1809750"/>
              <a:ext cx="4953000" cy="1524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>
                  <a:solidFill>
                    <a:srgbClr val="DEFF9A"/>
                  </a:solidFill>
                  <a:latin typeface="Material Icons"/>
                  <a:ea typeface="Material Icons"/>
                  <a:cs typeface="Material Icons"/>
                  <a:sym typeface="Material Icons"/>
                </a:rPr>
                <a:t>psychology</a:t>
              </a:r>
              <a:r>
                <a:rPr lang="en-US">
                  <a:latin typeface="Urbanist"/>
                  <a:ea typeface="Urbanist"/>
                  <a:cs typeface="Urbanist"/>
                  <a:sym typeface="Urbanist"/>
                </a:rPr>
                <a:t> </a:t>
              </a:r>
              <a:r>
                <a:rPr b="1" lang="en-US" sz="1800">
                  <a:solidFill>
                    <a:srgbClr val="DEFF9A"/>
                  </a:solidFill>
                  <a:latin typeface="Urbanist"/>
                  <a:ea typeface="Urbanist"/>
                  <a:cs typeface="Urbanist"/>
                  <a:sym typeface="Urbanist"/>
                </a:rPr>
                <a:t>Propósito</a:t>
              </a:r>
              <a:endParaRPr>
                <a:latin typeface="Urbanist"/>
                <a:ea typeface="Urbanist"/>
                <a:cs typeface="Urbanist"/>
                <a:sym typeface="Urbanist"/>
              </a:endParaRPr>
            </a:p>
            <a:p>
              <a:pPr indent="0" lvl="0" marL="0" rtl="0" algn="l">
                <a:spcBef>
                  <a:spcPts val="600"/>
                </a:spcBef>
                <a:spcAft>
                  <a:spcPts val="0"/>
                </a:spcAft>
                <a:buNone/>
              </a:pPr>
              <a:r>
                <a:rPr b="0" lang="en-US" sz="1400">
                  <a:solidFill>
                    <a:srgbClr val="DAFFDE"/>
                  </a:solidFill>
                  <a:latin typeface="Urbanist"/>
                  <a:ea typeface="Urbanist"/>
                  <a:cs typeface="Urbanist"/>
                  <a:sym typeface="Urbanist"/>
                </a:rPr>
                <a:t>Transformar recursos para satisfacer necesidades del usuario.</a:t>
              </a:r>
              <a:endParaRPr b="0" sz="1400">
                <a:solidFill>
                  <a:srgbClr val="DAFFDE"/>
                </a:solidFill>
                <a:latin typeface="Urbanist"/>
                <a:ea typeface="Urbanist"/>
                <a:cs typeface="Urbanist"/>
                <a:sym typeface="Urbanist"/>
              </a:endParaRPr>
            </a:p>
          </p:txBody>
        </p:sp>
        <p:sp>
          <p:nvSpPr>
            <p:cNvPr id="215" name="Google Shape;215;p21"/>
            <p:cNvSpPr/>
            <p:nvPr/>
          </p:nvSpPr>
          <p:spPr>
            <a:xfrm>
              <a:off x="6286500" y="1809750"/>
              <a:ext cx="5334000" cy="1524000"/>
            </a:xfrm>
            <a:prstGeom prst="roundRect">
              <a:avLst>
                <a:gd fmla="val 9375" name="adj"/>
              </a:avLst>
            </a:prstGeom>
            <a:solidFill>
              <a:srgbClr val="1A1A1A">
                <a:alpha val="80000"/>
              </a:srgbClr>
            </a:solidFill>
            <a:ln cap="flat" cmpd="sng" w="9525">
              <a:solidFill>
                <a:srgbClr val="DEFF9A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6" name="Google Shape;216;p21"/>
            <p:cNvSpPr txBox="1"/>
            <p:nvPr/>
          </p:nvSpPr>
          <p:spPr>
            <a:xfrm>
              <a:off x="6477000" y="1809750"/>
              <a:ext cx="4953000" cy="1524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>
                  <a:solidFill>
                    <a:srgbClr val="DEFF9A"/>
                  </a:solidFill>
                  <a:latin typeface="Material Icons"/>
                  <a:ea typeface="Material Icons"/>
                  <a:cs typeface="Material Icons"/>
                  <a:sym typeface="Material Icons"/>
                </a:rPr>
                <a:t>category</a:t>
              </a:r>
              <a:r>
                <a:rPr lang="en-US">
                  <a:latin typeface="Urbanist"/>
                  <a:ea typeface="Urbanist"/>
                  <a:cs typeface="Urbanist"/>
                  <a:sym typeface="Urbanist"/>
                </a:rPr>
                <a:t> </a:t>
              </a:r>
              <a:r>
                <a:rPr b="1" lang="en-US" sz="1800">
                  <a:solidFill>
                    <a:srgbClr val="DEFF9A"/>
                  </a:solidFill>
                  <a:latin typeface="Urbanist"/>
                  <a:ea typeface="Urbanist"/>
                  <a:cs typeface="Urbanist"/>
                  <a:sym typeface="Urbanist"/>
                </a:rPr>
                <a:t>Clasificación</a:t>
              </a:r>
              <a:endParaRPr>
                <a:latin typeface="Urbanist"/>
                <a:ea typeface="Urbanist"/>
                <a:cs typeface="Urbanist"/>
                <a:sym typeface="Urbanist"/>
              </a:endParaRPr>
            </a:p>
            <a:p>
              <a:pPr indent="0" lvl="0" marL="0" rtl="0" algn="l">
                <a:spcBef>
                  <a:spcPts val="600"/>
                </a:spcBef>
                <a:spcAft>
                  <a:spcPts val="0"/>
                </a:spcAft>
                <a:buNone/>
              </a:pPr>
              <a:r>
                <a:rPr b="0" lang="en-US" sz="1400">
                  <a:solidFill>
                    <a:srgbClr val="DAFFDE"/>
                  </a:solidFill>
                  <a:latin typeface="Urbanist"/>
                  <a:ea typeface="Urbanist"/>
                  <a:cs typeface="Urbanist"/>
                  <a:sym typeface="Urbanist"/>
                </a:rPr>
                <a:t>Bienes físicos vs. Virtuales, Perecederos vs. Duraderos.</a:t>
              </a:r>
              <a:endParaRPr b="0" sz="1400">
                <a:solidFill>
                  <a:srgbClr val="DAFFDE"/>
                </a:solidFill>
                <a:latin typeface="Urbanist"/>
                <a:ea typeface="Urbanist"/>
                <a:cs typeface="Urbanist"/>
                <a:sym typeface="Urbanist"/>
              </a:endParaRPr>
            </a:p>
          </p:txBody>
        </p:sp>
      </p:grpSp>
      <p:grpSp>
        <p:nvGrpSpPr>
          <p:cNvPr id="217" name="Google Shape;217;p21"/>
          <p:cNvGrpSpPr/>
          <p:nvPr/>
        </p:nvGrpSpPr>
        <p:grpSpPr>
          <a:xfrm>
            <a:off x="571500" y="3619500"/>
            <a:ext cx="11049075" cy="2667000"/>
            <a:chOff x="571500" y="3619500"/>
            <a:chExt cx="11049075" cy="2667000"/>
          </a:xfrm>
        </p:grpSpPr>
        <p:sp>
          <p:nvSpPr>
            <p:cNvPr id="218" name="Google Shape;218;p21"/>
            <p:cNvSpPr txBox="1"/>
            <p:nvPr/>
          </p:nvSpPr>
          <p:spPr>
            <a:xfrm>
              <a:off x="571500" y="3619500"/>
              <a:ext cx="11049000" cy="381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b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000">
                  <a:solidFill>
                    <a:srgbClr val="DEFF9A"/>
                  </a:solidFill>
                  <a:latin typeface="Urbanist"/>
                  <a:ea typeface="Urbanist"/>
                  <a:cs typeface="Urbanist"/>
                  <a:sym typeface="Urbanist"/>
                </a:rPr>
                <a:t>Ciclo de Vida del Producto</a:t>
              </a:r>
              <a:endParaRPr b="1" sz="2000">
                <a:solidFill>
                  <a:srgbClr val="DEFF9A"/>
                </a:solidFill>
                <a:latin typeface="Urbanist"/>
                <a:ea typeface="Urbanist"/>
                <a:cs typeface="Urbanist"/>
                <a:sym typeface="Urbanist"/>
              </a:endParaRPr>
            </a:p>
          </p:txBody>
        </p:sp>
        <p:sp>
          <p:nvSpPr>
            <p:cNvPr id="219" name="Google Shape;219;p21"/>
            <p:cNvSpPr/>
            <p:nvPr/>
          </p:nvSpPr>
          <p:spPr>
            <a:xfrm>
              <a:off x="571500" y="4191000"/>
              <a:ext cx="2524200" cy="2095500"/>
            </a:xfrm>
            <a:prstGeom prst="roundRect">
              <a:avLst>
                <a:gd fmla="val 5454" name="adj"/>
              </a:avLst>
            </a:prstGeom>
            <a:solidFill>
              <a:srgbClr val="1A1A1A">
                <a:alpha val="89999"/>
              </a:srgbClr>
            </a:solidFill>
            <a:ln cap="flat" cmpd="sng" w="9525">
              <a:solidFill>
                <a:srgbClr val="DEFF9A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0" name="Google Shape;220;p21"/>
            <p:cNvSpPr txBox="1"/>
            <p:nvPr/>
          </p:nvSpPr>
          <p:spPr>
            <a:xfrm>
              <a:off x="571500" y="4191000"/>
              <a:ext cx="2524200" cy="2095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90500" lIns="190500" spcFirstLastPara="1" rIns="190500" wrap="square" tIns="19050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3200">
                  <a:solidFill>
                    <a:srgbClr val="DEFF9A"/>
                  </a:solidFill>
                  <a:latin typeface="Urbanist"/>
                  <a:ea typeface="Urbanist"/>
                  <a:cs typeface="Urbanist"/>
                  <a:sym typeface="Urbanist"/>
                </a:rPr>
                <a:t>01</a:t>
              </a:r>
              <a:endParaRPr b="1" sz="3200">
                <a:solidFill>
                  <a:srgbClr val="DEFF9A"/>
                </a:solidFill>
                <a:latin typeface="Urbanist"/>
                <a:ea typeface="Urbanist"/>
                <a:cs typeface="Urbanist"/>
                <a:sym typeface="Urbanist"/>
              </a:endParaRPr>
            </a:p>
            <a:p>
              <a:pPr indent="0" lvl="0" marL="0" rtl="0" algn="ctr">
                <a:spcBef>
                  <a:spcPts val="750"/>
                </a:spcBef>
                <a:spcAft>
                  <a:spcPts val="0"/>
                </a:spcAft>
                <a:buNone/>
              </a:pPr>
              <a:r>
                <a:rPr b="1" lang="en-US" sz="1800">
                  <a:solidFill>
                    <a:srgbClr val="FFFFFF"/>
                  </a:solidFill>
                  <a:latin typeface="Urbanist"/>
                  <a:ea typeface="Urbanist"/>
                  <a:cs typeface="Urbanist"/>
                  <a:sym typeface="Urbanist"/>
                </a:rPr>
                <a:t>Introducción</a:t>
              </a:r>
              <a:endParaRPr b="1" sz="1800">
                <a:solidFill>
                  <a:srgbClr val="FFFFFF"/>
                </a:solidFill>
                <a:latin typeface="Urbanist"/>
                <a:ea typeface="Urbanist"/>
                <a:cs typeface="Urbanist"/>
                <a:sym typeface="Urbanist"/>
              </a:endParaRPr>
            </a:p>
          </p:txBody>
        </p:sp>
        <p:sp>
          <p:nvSpPr>
            <p:cNvPr id="221" name="Google Shape;221;p21"/>
            <p:cNvSpPr/>
            <p:nvPr/>
          </p:nvSpPr>
          <p:spPr>
            <a:xfrm>
              <a:off x="3409950" y="4191000"/>
              <a:ext cx="2524200" cy="2095500"/>
            </a:xfrm>
            <a:prstGeom prst="roundRect">
              <a:avLst>
                <a:gd fmla="val 5454" name="adj"/>
              </a:avLst>
            </a:prstGeom>
            <a:solidFill>
              <a:srgbClr val="1A1A1A">
                <a:alpha val="89999"/>
              </a:srgbClr>
            </a:solidFill>
            <a:ln cap="flat" cmpd="sng" w="9525">
              <a:solidFill>
                <a:srgbClr val="DEFF9A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2" name="Google Shape;222;p21"/>
            <p:cNvSpPr txBox="1"/>
            <p:nvPr/>
          </p:nvSpPr>
          <p:spPr>
            <a:xfrm>
              <a:off x="3409950" y="4191000"/>
              <a:ext cx="2524200" cy="2095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90500" lIns="190500" spcFirstLastPara="1" rIns="190500" wrap="square" tIns="19050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3200">
                  <a:solidFill>
                    <a:srgbClr val="DEFF9A"/>
                  </a:solidFill>
                  <a:latin typeface="Urbanist"/>
                  <a:ea typeface="Urbanist"/>
                  <a:cs typeface="Urbanist"/>
                  <a:sym typeface="Urbanist"/>
                </a:rPr>
                <a:t>02</a:t>
              </a:r>
              <a:endParaRPr b="1" sz="3200">
                <a:solidFill>
                  <a:srgbClr val="DEFF9A"/>
                </a:solidFill>
                <a:latin typeface="Urbanist"/>
                <a:ea typeface="Urbanist"/>
                <a:cs typeface="Urbanist"/>
                <a:sym typeface="Urbanist"/>
              </a:endParaRPr>
            </a:p>
            <a:p>
              <a:pPr indent="0" lvl="0" marL="0" rtl="0" algn="ctr">
                <a:spcBef>
                  <a:spcPts val="750"/>
                </a:spcBef>
                <a:spcAft>
                  <a:spcPts val="0"/>
                </a:spcAft>
                <a:buNone/>
              </a:pPr>
              <a:r>
                <a:rPr b="1" lang="en-US" sz="1800">
                  <a:solidFill>
                    <a:srgbClr val="FFFFFF"/>
                  </a:solidFill>
                  <a:latin typeface="Urbanist"/>
                  <a:ea typeface="Urbanist"/>
                  <a:cs typeface="Urbanist"/>
                  <a:sym typeface="Urbanist"/>
                </a:rPr>
                <a:t>Crecimiento</a:t>
              </a:r>
              <a:endParaRPr b="1" sz="1800">
                <a:solidFill>
                  <a:srgbClr val="FFFFFF"/>
                </a:solidFill>
                <a:latin typeface="Urbanist"/>
                <a:ea typeface="Urbanist"/>
                <a:cs typeface="Urbanist"/>
                <a:sym typeface="Urbanist"/>
              </a:endParaRPr>
            </a:p>
          </p:txBody>
        </p:sp>
        <p:sp>
          <p:nvSpPr>
            <p:cNvPr id="223" name="Google Shape;223;p21"/>
            <p:cNvSpPr/>
            <p:nvPr/>
          </p:nvSpPr>
          <p:spPr>
            <a:xfrm>
              <a:off x="6248400" y="4191000"/>
              <a:ext cx="2524200" cy="2095500"/>
            </a:xfrm>
            <a:prstGeom prst="roundRect">
              <a:avLst>
                <a:gd fmla="val 5454" name="adj"/>
              </a:avLst>
            </a:prstGeom>
            <a:solidFill>
              <a:srgbClr val="1A1A1A">
                <a:alpha val="89999"/>
              </a:srgbClr>
            </a:solidFill>
            <a:ln cap="flat" cmpd="sng" w="9525">
              <a:solidFill>
                <a:srgbClr val="DEFF9A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4" name="Google Shape;224;p21"/>
            <p:cNvSpPr txBox="1"/>
            <p:nvPr/>
          </p:nvSpPr>
          <p:spPr>
            <a:xfrm>
              <a:off x="6248400" y="4191000"/>
              <a:ext cx="2524200" cy="2095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90500" lIns="190500" spcFirstLastPara="1" rIns="190500" wrap="square" tIns="19050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3200">
                  <a:solidFill>
                    <a:srgbClr val="DEFF9A"/>
                  </a:solidFill>
                  <a:latin typeface="Urbanist"/>
                  <a:ea typeface="Urbanist"/>
                  <a:cs typeface="Urbanist"/>
                  <a:sym typeface="Urbanist"/>
                </a:rPr>
                <a:t>03</a:t>
              </a:r>
              <a:endParaRPr b="1" sz="3200">
                <a:solidFill>
                  <a:srgbClr val="DEFF9A"/>
                </a:solidFill>
                <a:latin typeface="Urbanist"/>
                <a:ea typeface="Urbanist"/>
                <a:cs typeface="Urbanist"/>
                <a:sym typeface="Urbanist"/>
              </a:endParaRPr>
            </a:p>
            <a:p>
              <a:pPr indent="0" lvl="0" marL="0" rtl="0" algn="ctr">
                <a:spcBef>
                  <a:spcPts val="750"/>
                </a:spcBef>
                <a:spcAft>
                  <a:spcPts val="0"/>
                </a:spcAft>
                <a:buNone/>
              </a:pPr>
              <a:r>
                <a:rPr b="1" lang="en-US" sz="1800">
                  <a:solidFill>
                    <a:srgbClr val="FFFFFF"/>
                  </a:solidFill>
                  <a:latin typeface="Urbanist"/>
                  <a:ea typeface="Urbanist"/>
                  <a:cs typeface="Urbanist"/>
                  <a:sym typeface="Urbanist"/>
                </a:rPr>
                <a:t>Madurez</a:t>
              </a:r>
              <a:endParaRPr b="1" sz="1800">
                <a:solidFill>
                  <a:srgbClr val="FFFFFF"/>
                </a:solidFill>
                <a:latin typeface="Urbanist"/>
                <a:ea typeface="Urbanist"/>
                <a:cs typeface="Urbanist"/>
                <a:sym typeface="Urbanist"/>
              </a:endParaRPr>
            </a:p>
          </p:txBody>
        </p:sp>
        <p:sp>
          <p:nvSpPr>
            <p:cNvPr id="225" name="Google Shape;225;p21"/>
            <p:cNvSpPr/>
            <p:nvPr/>
          </p:nvSpPr>
          <p:spPr>
            <a:xfrm>
              <a:off x="9096375" y="4191000"/>
              <a:ext cx="2524200" cy="2095500"/>
            </a:xfrm>
            <a:prstGeom prst="roundRect">
              <a:avLst>
                <a:gd fmla="val 5454" name="adj"/>
              </a:avLst>
            </a:prstGeom>
            <a:solidFill>
              <a:srgbClr val="1A1A1A">
                <a:alpha val="89999"/>
              </a:srgbClr>
            </a:solidFill>
            <a:ln cap="flat" cmpd="sng" w="9525">
              <a:solidFill>
                <a:srgbClr val="DEFF9A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6" name="Google Shape;226;p21"/>
            <p:cNvSpPr txBox="1"/>
            <p:nvPr/>
          </p:nvSpPr>
          <p:spPr>
            <a:xfrm>
              <a:off x="9096375" y="4191000"/>
              <a:ext cx="2524200" cy="2095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90500" lIns="190500" spcFirstLastPara="1" rIns="190500" wrap="square" tIns="19050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3200">
                  <a:solidFill>
                    <a:srgbClr val="DEFF9A"/>
                  </a:solidFill>
                  <a:latin typeface="Urbanist"/>
                  <a:ea typeface="Urbanist"/>
                  <a:cs typeface="Urbanist"/>
                  <a:sym typeface="Urbanist"/>
                </a:rPr>
                <a:t>04</a:t>
              </a:r>
              <a:endParaRPr b="1" sz="3200">
                <a:solidFill>
                  <a:srgbClr val="DEFF9A"/>
                </a:solidFill>
                <a:latin typeface="Urbanist"/>
                <a:ea typeface="Urbanist"/>
                <a:cs typeface="Urbanist"/>
                <a:sym typeface="Urbanist"/>
              </a:endParaRPr>
            </a:p>
            <a:p>
              <a:pPr indent="0" lvl="0" marL="0" rtl="0" algn="ctr">
                <a:spcBef>
                  <a:spcPts val="750"/>
                </a:spcBef>
                <a:spcAft>
                  <a:spcPts val="0"/>
                </a:spcAft>
                <a:buNone/>
              </a:pPr>
              <a:r>
                <a:rPr b="1" lang="en-US" sz="1800">
                  <a:solidFill>
                    <a:srgbClr val="FFFFFF"/>
                  </a:solidFill>
                  <a:latin typeface="Urbanist"/>
                  <a:ea typeface="Urbanist"/>
                  <a:cs typeface="Urbanist"/>
                  <a:sym typeface="Urbanist"/>
                </a:rPr>
                <a:t>Ocaso / Declinación</a:t>
              </a:r>
              <a:endParaRPr b="1" sz="1800">
                <a:solidFill>
                  <a:srgbClr val="FFFFFF"/>
                </a:solidFill>
                <a:latin typeface="Urbanist"/>
                <a:ea typeface="Urbanist"/>
                <a:cs typeface="Urbanist"/>
                <a:sym typeface="Urbanist"/>
              </a:endParaRPr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