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Urbanist Medium"/>
      <p:regular r:id="rId19"/>
      <p:bold r:id="rId20"/>
      <p:italic r:id="rId21"/>
      <p:boldItalic r:id="rId22"/>
    </p:embeddedFont>
    <p:embeddedFont>
      <p:font typeface="Urbanis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6B8CA9-3617-4DD0-B6BF-F8DD8FB90999}">
  <a:tblStyle styleId="{F76B8CA9-3617-4DD0-B6BF-F8DD8FB9099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rbanistMedium-bold.fntdata"/><Relationship Id="rId22" Type="http://schemas.openxmlformats.org/officeDocument/2006/relationships/font" Target="fonts/UrbanistMedium-boldItalic.fntdata"/><Relationship Id="rId21" Type="http://schemas.openxmlformats.org/officeDocument/2006/relationships/font" Target="fonts/UrbanistMedium-italic.fntdata"/><Relationship Id="rId24" Type="http://schemas.openxmlformats.org/officeDocument/2006/relationships/font" Target="fonts/Urbanist-bold.fntdata"/><Relationship Id="rId23" Type="http://schemas.openxmlformats.org/officeDocument/2006/relationships/font" Target="fonts/Urbanis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Urbanist-boldItalic.fntdata"/><Relationship Id="rId25" Type="http://schemas.openxmlformats.org/officeDocument/2006/relationships/font" Target="fonts/Urbanis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UrbanistMedium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28DBB"/>
            </a:gs>
            <a:gs pos="100000">
              <a:srgbClr val="61517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3.jpg"/><Relationship Id="rId5" Type="http://schemas.openxmlformats.org/officeDocument/2006/relationships/image" Target="../media/image17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0" y="0"/>
            <a:ext cx="12192000" cy="476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670446" y="619125"/>
            <a:ext cx="8851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GESTIÓN DE </a:t>
            </a:r>
            <a:r>
              <a:rPr b="1" i="0" lang="en-US" sz="6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RECURSOS </a:t>
            </a:r>
            <a:r>
              <a:rPr b="1" lang="en-US" sz="60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HUMANOS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 Y PRODUCCIÓN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670462" y="5789775"/>
            <a:ext cx="8429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Resumen  Unidades IV y V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/>
          <p:nvPr/>
        </p:nvSpPr>
        <p:spPr>
          <a:xfrm>
            <a:off x="0" y="0"/>
            <a:ext cx="12192000" cy="4770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22"/>
          <p:cNvGrpSpPr/>
          <p:nvPr/>
        </p:nvGrpSpPr>
        <p:grpSpPr>
          <a:xfrm>
            <a:off x="4191000" y="2095500"/>
            <a:ext cx="3810000" cy="762000"/>
            <a:chOff x="4191000" y="2095500"/>
            <a:chExt cx="3810000" cy="762000"/>
          </a:xfrm>
        </p:grpSpPr>
        <p:sp>
          <p:nvSpPr>
            <p:cNvPr id="234" name="Google Shape;234;p22"/>
            <p:cNvSpPr/>
            <p:nvPr/>
          </p:nvSpPr>
          <p:spPr>
            <a:xfrm>
              <a:off x="4191000" y="2095500"/>
              <a:ext cx="3810000" cy="762000"/>
            </a:xfrm>
            <a:prstGeom prst="roundRect">
              <a:avLst>
                <a:gd fmla="val 18750" name="adj"/>
              </a:avLst>
            </a:prstGeom>
            <a:solidFill>
              <a:srgbClr val="DEFF9A">
                <a:alpha val="10000"/>
              </a:srgbClr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2"/>
            <p:cNvSpPr txBox="1"/>
            <p:nvPr/>
          </p:nvSpPr>
          <p:spPr>
            <a:xfrm>
              <a:off x="4191000" y="2095500"/>
              <a:ext cx="3810000" cy="762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Productividad = </a:t>
              </a:r>
              <a:r>
                <a:rPr b="1" lang="en-US" sz="14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Resultados Obtenidos</a:t>
              </a:r>
              <a:r>
                <a:rPr b="0" lang="en-US" sz="14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 / </a:t>
              </a:r>
              <a:r>
                <a:rPr b="1" lang="en-US" sz="14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Recursos Empleados</a:t>
              </a:r>
              <a:endParaRPr b="0" sz="14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236" name="Google Shape;236;p22"/>
          <p:cNvSpPr txBox="1"/>
          <p:nvPr/>
        </p:nvSpPr>
        <p:spPr>
          <a:xfrm>
            <a:off x="571500" y="3429000"/>
            <a:ext cx="2381400" cy="1962600"/>
          </a:xfrm>
          <a:prstGeom prst="rect">
            <a:avLst/>
          </a:prstGeom>
          <a:solidFill>
            <a:srgbClr val="1A1A1A">
              <a:alpha val="50000"/>
            </a:srgbClr>
          </a:solidFill>
          <a:ln cap="flat" cmpd="sng" w="9525">
            <a:solidFill>
              <a:srgbClr val="DEFF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0500" lIns="190500" spcFirstLastPara="1" rIns="190500" wrap="square" tIns="1905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DEFF9A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payments</a:t>
            </a:r>
            <a:endParaRPr sz="4000">
              <a:solidFill>
                <a:srgbClr val="DEFF9A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  <a:p>
            <a:pPr indent="0" lvl="0" marL="0" rtl="0" algn="ctr">
              <a:spcBef>
                <a:spcPts val="1125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Costos</a:t>
            </a:r>
            <a:endParaRPr b="1" sz="22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ctr">
              <a:spcBef>
                <a:spcPts val="375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Control y reducción de gastos operativos</a:t>
            </a:r>
            <a:endParaRPr b="0" sz="1400">
              <a:solidFill>
                <a:srgbClr val="DAFFDE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3400425" y="3429000"/>
            <a:ext cx="2381400" cy="1962600"/>
          </a:xfrm>
          <a:prstGeom prst="rect">
            <a:avLst/>
          </a:prstGeom>
          <a:solidFill>
            <a:srgbClr val="1A1A1A">
              <a:alpha val="50000"/>
            </a:srgbClr>
          </a:solidFill>
          <a:ln cap="flat" cmpd="sng" w="9525">
            <a:solidFill>
              <a:srgbClr val="DEFF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0500" lIns="190500" spcFirstLastPara="1" rIns="190500" wrap="square" tIns="1905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DEFF9A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verified</a:t>
            </a:r>
            <a:endParaRPr sz="4000">
              <a:solidFill>
                <a:srgbClr val="DEFF9A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  <a:p>
            <a:pPr indent="0" lvl="0" marL="0" rtl="0" algn="ctr">
              <a:spcBef>
                <a:spcPts val="1125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Calidad</a:t>
            </a:r>
            <a:endParaRPr b="1" sz="22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ctr">
              <a:spcBef>
                <a:spcPts val="375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Excelencia operativa y cero defectos</a:t>
            </a:r>
            <a:endParaRPr b="0" sz="1400">
              <a:solidFill>
                <a:srgbClr val="DAFFDE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6238875" y="3429000"/>
            <a:ext cx="2381400" cy="1962600"/>
          </a:xfrm>
          <a:prstGeom prst="rect">
            <a:avLst/>
          </a:prstGeom>
          <a:solidFill>
            <a:srgbClr val="1A1A1A">
              <a:alpha val="50000"/>
            </a:srgbClr>
          </a:solidFill>
          <a:ln cap="flat" cmpd="sng" w="9525">
            <a:solidFill>
              <a:srgbClr val="DEFF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0500" lIns="190500" spcFirstLastPara="1" rIns="190500" wrap="square" tIns="1905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DEFF9A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support_agent</a:t>
            </a:r>
            <a:endParaRPr sz="4000">
              <a:solidFill>
                <a:srgbClr val="DEFF9A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  <a:p>
            <a:pPr indent="0" lvl="0" marL="0" rtl="0" algn="ctr">
              <a:spcBef>
                <a:spcPts val="1125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Servicio</a:t>
            </a:r>
            <a:endParaRPr b="1" sz="22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ctr">
              <a:spcBef>
                <a:spcPts val="375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Compromiso total con plazos de entrega</a:t>
            </a:r>
            <a:endParaRPr b="0" sz="1400">
              <a:solidFill>
                <a:srgbClr val="DAFFDE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9067800" y="3429000"/>
            <a:ext cx="2381400" cy="1962600"/>
          </a:xfrm>
          <a:prstGeom prst="rect">
            <a:avLst/>
          </a:prstGeom>
          <a:solidFill>
            <a:srgbClr val="1A1A1A">
              <a:alpha val="50000"/>
            </a:srgbClr>
          </a:solidFill>
          <a:ln cap="flat" cmpd="sng" w="9525">
            <a:solidFill>
              <a:srgbClr val="DEFF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90500" lIns="190500" spcFirstLastPara="1" rIns="190500" wrap="square" tIns="1905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DEFF9A"/>
                </a:solidFill>
                <a:latin typeface="Material Icons"/>
                <a:ea typeface="Material Icons"/>
                <a:cs typeface="Material Icons"/>
                <a:sym typeface="Material Icons"/>
              </a:rPr>
              <a:t>published_with_changes</a:t>
            </a:r>
            <a:endParaRPr sz="4000">
              <a:solidFill>
                <a:srgbClr val="DEFF9A"/>
              </a:solidFill>
              <a:latin typeface="Material Icons"/>
              <a:ea typeface="Material Icons"/>
              <a:cs typeface="Material Icons"/>
              <a:sym typeface="Material Icons"/>
            </a:endParaRPr>
          </a:p>
          <a:p>
            <a:pPr indent="0" lvl="0" marL="0" rtl="0" algn="ctr">
              <a:spcBef>
                <a:spcPts val="1125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Flexibilidad</a:t>
            </a:r>
            <a:endParaRPr b="1" sz="22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ctr">
              <a:spcBef>
                <a:spcPts val="375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Agilidad ante cambios del mercado</a:t>
            </a:r>
            <a:endParaRPr b="0" sz="1400">
              <a:solidFill>
                <a:srgbClr val="DAFFDE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571500" y="857250"/>
            <a:ext cx="11049000" cy="554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PRODUCTIVIDAD Y ESTRATEGIA</a:t>
            </a:r>
            <a:endParaRPr b="1" i="0" sz="3600">
              <a:solidFill>
                <a:srgbClr val="DEFF9A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1" name="Google Shape;241;p22"/>
          <p:cNvSpPr/>
          <p:nvPr/>
        </p:nvSpPr>
        <p:spPr>
          <a:xfrm>
            <a:off x="4191000" y="1524000"/>
            <a:ext cx="3810000" cy="1920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6" name="Google Shape;24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7450" y="477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/>
          <p:nvPr/>
        </p:nvSpPr>
        <p:spPr>
          <a:xfrm>
            <a:off x="0" y="0"/>
            <a:ext cx="12192000" cy="4770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571500" y="571500"/>
            <a:ext cx="11049000" cy="569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PROGRAMACIÓN DE LA PRODUCCIÓN</a:t>
            </a:r>
            <a:endParaRPr b="1" sz="3700">
              <a:solidFill>
                <a:srgbClr val="DEFF9A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571500" y="1190625"/>
            <a:ext cx="3810000" cy="1920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571500" y="1285875"/>
            <a:ext cx="11049000" cy="277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Herramientas clave para el control temporal y la eficiencia operativa.</a:t>
            </a:r>
            <a:endParaRPr b="0" sz="1800">
              <a:solidFill>
                <a:srgbClr val="DAFFDE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252" name="Google Shape;252;p23"/>
          <p:cNvGrpSpPr/>
          <p:nvPr/>
        </p:nvGrpSpPr>
        <p:grpSpPr>
          <a:xfrm>
            <a:off x="571500" y="2000250"/>
            <a:ext cx="3429000" cy="4000500"/>
            <a:chOff x="571500" y="2000250"/>
            <a:chExt cx="3429000" cy="4000500"/>
          </a:xfrm>
        </p:grpSpPr>
        <p:sp>
          <p:nvSpPr>
            <p:cNvPr id="253" name="Google Shape;253;p23"/>
            <p:cNvSpPr/>
            <p:nvPr/>
          </p:nvSpPr>
          <p:spPr>
            <a:xfrm>
              <a:off x="571500" y="2000250"/>
              <a:ext cx="3429000" cy="4000500"/>
            </a:xfrm>
            <a:prstGeom prst="roundRect">
              <a:avLst>
                <a:gd fmla="val 5555" name="adj"/>
              </a:avLst>
            </a:prstGeom>
            <a:solidFill>
              <a:srgbClr val="1A1A1A">
                <a:alpha val="89999"/>
              </a:srgbClr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571500" y="2000250"/>
              <a:ext cx="3429000" cy="4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0" lIns="381000" spcFirstLastPara="1" rIns="381000" wrap="square" tIns="381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DEFF9A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bar_chart</a:t>
              </a:r>
              <a:endParaRPr sz="4800">
                <a:solidFill>
                  <a:srgbClr val="DEFF9A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Diagrama de Gantt</a:t>
              </a:r>
              <a:endParaRPr b="1" sz="22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Cronograma de barras esencial para visualizar la secuencia y duración de las tareas.</a:t>
              </a:r>
              <a:endParaRPr b="0" sz="14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grpSp>
        <p:nvGrpSpPr>
          <p:cNvPr id="255" name="Google Shape;255;p23"/>
          <p:cNvGrpSpPr/>
          <p:nvPr/>
        </p:nvGrpSpPr>
        <p:grpSpPr>
          <a:xfrm>
            <a:off x="4381500" y="2000250"/>
            <a:ext cx="3429000" cy="4000500"/>
            <a:chOff x="4381500" y="2000250"/>
            <a:chExt cx="3429000" cy="4000500"/>
          </a:xfrm>
        </p:grpSpPr>
        <p:sp>
          <p:nvSpPr>
            <p:cNvPr id="256" name="Google Shape;256;p23"/>
            <p:cNvSpPr/>
            <p:nvPr/>
          </p:nvSpPr>
          <p:spPr>
            <a:xfrm>
              <a:off x="4381500" y="2000250"/>
              <a:ext cx="3429000" cy="4000500"/>
            </a:xfrm>
            <a:prstGeom prst="roundRect">
              <a:avLst>
                <a:gd fmla="val 5555" name="adj"/>
              </a:avLst>
            </a:prstGeom>
            <a:solidFill>
              <a:srgbClr val="1A1A1A">
                <a:alpha val="89999"/>
              </a:srgbClr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3"/>
            <p:cNvSpPr txBox="1"/>
            <p:nvPr/>
          </p:nvSpPr>
          <p:spPr>
            <a:xfrm>
              <a:off x="4381500" y="2000250"/>
              <a:ext cx="3429000" cy="4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0" lIns="381000" spcFirstLastPara="1" rIns="381000" wrap="square" tIns="381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DEFF9A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account_tree</a:t>
              </a:r>
              <a:endParaRPr sz="4800">
                <a:solidFill>
                  <a:srgbClr val="DEFF9A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PERT / CPM</a:t>
              </a:r>
              <a:endParaRPr b="1" sz="22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Modelado de redes que permite identificar con precisión el </a:t>
              </a:r>
              <a:r>
                <a:rPr b="1" lang="en-US" sz="14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Camino Crítico</a:t>
              </a:r>
              <a:r>
                <a:rPr b="0" lang="en-US" sz="14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.</a:t>
              </a:r>
              <a:endParaRPr b="0" sz="14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rtl="0" algn="ctr">
                <a:spcBef>
                  <a:spcPts val="2250"/>
                </a:spcBef>
                <a:spcAft>
                  <a:spcPts val="0"/>
                </a:spcAft>
                <a:buNone/>
              </a:pPr>
              <a:r>
                <a:rPr b="0" lang="en-US" sz="1000">
                  <a:solidFill>
                    <a:srgbClr val="DEFF9A"/>
                  </a:solidFill>
                  <a:latin typeface="Urbanist Medium"/>
                  <a:ea typeface="Urbanist Medium"/>
                  <a:cs typeface="Urbanist Medium"/>
                  <a:sym typeface="Urbanist Medium"/>
                </a:rPr>
                <a:t>Estructura de Nodo PERT</a:t>
              </a:r>
              <a:endParaRPr b="0" sz="1000">
                <a:solidFill>
                  <a:srgbClr val="DEFF9A"/>
                </a:solidFill>
                <a:latin typeface="Urbanist Medium"/>
                <a:ea typeface="Urbanist Medium"/>
                <a:cs typeface="Urbanist Medium"/>
                <a:sym typeface="Urbanist Medium"/>
              </a:endParaRPr>
            </a:p>
          </p:txBody>
        </p:sp>
      </p:grpSp>
      <p:grpSp>
        <p:nvGrpSpPr>
          <p:cNvPr id="258" name="Google Shape;258;p23"/>
          <p:cNvGrpSpPr/>
          <p:nvPr/>
        </p:nvGrpSpPr>
        <p:grpSpPr>
          <a:xfrm>
            <a:off x="8191500" y="2000250"/>
            <a:ext cx="3429000" cy="4000500"/>
            <a:chOff x="8191500" y="2000250"/>
            <a:chExt cx="3429000" cy="4000500"/>
          </a:xfrm>
        </p:grpSpPr>
        <p:sp>
          <p:nvSpPr>
            <p:cNvPr id="259" name="Google Shape;259;p23"/>
            <p:cNvSpPr/>
            <p:nvPr/>
          </p:nvSpPr>
          <p:spPr>
            <a:xfrm>
              <a:off x="8191500" y="2000250"/>
              <a:ext cx="3429000" cy="4000500"/>
            </a:xfrm>
            <a:prstGeom prst="roundRect">
              <a:avLst>
                <a:gd fmla="val 5555" name="adj"/>
              </a:avLst>
            </a:prstGeom>
            <a:solidFill>
              <a:srgbClr val="1A1A1A">
                <a:alpha val="89999"/>
              </a:srgbClr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3"/>
            <p:cNvSpPr txBox="1"/>
            <p:nvPr/>
          </p:nvSpPr>
          <p:spPr>
            <a:xfrm>
              <a:off x="8191500" y="2000250"/>
              <a:ext cx="3429000" cy="4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0" lIns="381000" spcFirstLastPara="1" rIns="381000" wrap="square" tIns="381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DEFF9A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hourglass_empty</a:t>
              </a:r>
              <a:endParaRPr sz="4800">
                <a:solidFill>
                  <a:srgbClr val="DEFF9A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ctr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Holgura (H)</a:t>
              </a:r>
              <a:endParaRPr b="1" sz="22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Tiempo que una actividad puede retrasarse sin impactar la fecha final del proyecto.</a:t>
              </a:r>
              <a:endParaRPr b="0" sz="14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pic>
        <p:nvPicPr>
          <p:cNvPr id="261" name="Google Shape;261;p23"/>
          <p:cNvPicPr preferRelativeResize="0"/>
          <p:nvPr/>
        </p:nvPicPr>
        <p:blipFill rotWithShape="1">
          <a:blip r:embed="rId6">
            <a:alphaModFix/>
          </a:blip>
          <a:srcRect b="30" l="0" r="0" t="40"/>
          <a:stretch/>
        </p:blipFill>
        <p:spPr>
          <a:xfrm>
            <a:off x="5048250" y="4572000"/>
            <a:ext cx="2342100" cy="1330800"/>
          </a:xfrm>
          <a:prstGeom prst="roundRect">
            <a:avLst>
              <a:gd fmla="val 8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6" name="Google Shape;2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/>
          <p:nvPr/>
        </p:nvSpPr>
        <p:spPr>
          <a:xfrm>
            <a:off x="0" y="0"/>
            <a:ext cx="12192000" cy="476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571500" y="2385268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El </a:t>
            </a: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Tablero de Control</a:t>
            </a: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 permite el monitoreo de variables críticas mediante indicadores:</a:t>
            </a:r>
            <a:endParaRPr/>
          </a:p>
        </p:txBody>
      </p:sp>
      <p:graphicFrame>
        <p:nvGraphicFramePr>
          <p:cNvPr id="269" name="Google Shape;269;p24"/>
          <p:cNvGraphicFramePr/>
          <p:nvPr/>
        </p:nvGraphicFramePr>
        <p:xfrm>
          <a:off x="571500" y="30710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{F76B8CA9-3617-4DD0-B6BF-F8DD8FB90999}</a:tableStyleId>
              </a:tblPr>
              <a:tblGrid>
                <a:gridCol w="2591100"/>
                <a:gridCol w="8457900"/>
              </a:tblGrid>
              <a:tr h="59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Elemento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F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00000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Descripción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FF9A"/>
                    </a:solidFill>
                  </a:tcPr>
                </a:tc>
              </a:tr>
              <a:tr h="59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AFFDE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Indicador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DAFFDE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Nombre y definición de la variable a medir.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</a:tr>
              <a:tr h="59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AFFDE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Valor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DAFFDE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Dato obtenido en el periodo controlado.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</a:tr>
              <a:tr h="59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AFFDE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Parámetro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DAFFDE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Rango objetivo (verde, amarillo, rojo).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</a:tr>
              <a:tr h="59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DAFFDE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Objetivo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DAFFDE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Meta deseada a alcanzar.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1C75"/>
                    </a:solidFill>
                  </a:tcPr>
                </a:tc>
              </a:tr>
            </a:tbl>
          </a:graphicData>
        </a:graphic>
      </p:graphicFrame>
      <p:sp>
        <p:nvSpPr>
          <p:cNvPr id="270" name="Google Shape;270;p24"/>
          <p:cNvSpPr/>
          <p:nvPr/>
        </p:nvSpPr>
        <p:spPr>
          <a:xfrm>
            <a:off x="571500" y="4247405"/>
            <a:ext cx="2591097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3162597" y="4247405"/>
            <a:ext cx="8457902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571500" y="4847480"/>
            <a:ext cx="2591097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4"/>
          <p:cNvSpPr/>
          <p:nvPr/>
        </p:nvSpPr>
        <p:spPr>
          <a:xfrm>
            <a:off x="3162597" y="4847480"/>
            <a:ext cx="8457902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4"/>
          <p:cNvSpPr/>
          <p:nvPr/>
        </p:nvSpPr>
        <p:spPr>
          <a:xfrm>
            <a:off x="571500" y="5447555"/>
            <a:ext cx="2591097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3162597" y="5447555"/>
            <a:ext cx="8457902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571500" y="6047630"/>
            <a:ext cx="2591097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3162597" y="6047630"/>
            <a:ext cx="8457902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4"/>
          <p:cNvSpPr txBox="1"/>
          <p:nvPr/>
        </p:nvSpPr>
        <p:spPr>
          <a:xfrm>
            <a:off x="571500" y="95116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DEFF9A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CONTROL Y TABLERO DE MANDO</a:t>
            </a:r>
            <a:endParaRPr/>
          </a:p>
        </p:txBody>
      </p:sp>
      <p:sp>
        <p:nvSpPr>
          <p:cNvPr id="279" name="Google Shape;279;p24"/>
          <p:cNvSpPr/>
          <p:nvPr/>
        </p:nvSpPr>
        <p:spPr>
          <a:xfrm>
            <a:off x="571500" y="1579810"/>
            <a:ext cx="11049000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0" y="0"/>
            <a:ext cx="12192000" cy="476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5619750" y="904875"/>
            <a:ext cx="952500" cy="190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95275" y="1209675"/>
            <a:ext cx="1160145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UNIDAD IV: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RECURSO HUMANO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23368"/>
            <a:ext cx="3492549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423368"/>
            <a:ext cx="3492549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423368"/>
            <a:ext cx="3492549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0" y="0"/>
            <a:ext cx="12192000" cy="476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05" name="Google Shape;10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9575" y="2718643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1782633" y="3518743"/>
            <a:ext cx="1070133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Definición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866775" y="4128343"/>
            <a:ext cx="29019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Conjunto de personas que forman parte de la organización y cuyas habilidades son el activo más valioso.</a:t>
            </a:r>
            <a:endParaRPr/>
          </a:p>
        </p:txBody>
      </p:sp>
      <p:pic>
        <p:nvPicPr>
          <p:cNvPr descr="image.png" id="108" name="Google Shape;10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05500" y="2718643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5580935" y="3518743"/>
            <a:ext cx="1030128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Objetivos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4645074" y="4128343"/>
            <a:ext cx="290199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Alinear el talento con la estrategia, mejorar la productividad y asegurar el bienestar laboral.</a:t>
            </a:r>
            <a:endParaRPr/>
          </a:p>
        </p:txBody>
      </p:sp>
      <p:pic>
        <p:nvPicPr>
          <p:cNvPr descr="image.png" id="111" name="Google Shape;111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07612" y="2718643"/>
            <a:ext cx="33337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8949183" y="3518743"/>
            <a:ext cx="185023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Sistemas de Info.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8423374" y="4128343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Software y bases de datos para la gestión eficiente de nómina, perfiles y capacitación.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71500" y="95116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DEFF9A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FUNDAMENTOS Y OBJETIVOS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571500" y="1579810"/>
            <a:ext cx="11049000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0" y="0"/>
            <a:ext cx="12192000" cy="476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22" name="Google Shape;1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23343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6381750" y="2761505"/>
            <a:ext cx="5500687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Las 5 "C" del Trabajo en Equipo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6364190" y="4861175"/>
            <a:ext cx="523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TIPOS DE LIDERAZGO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381750" y="3158876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C</a:t>
            </a: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omplementariedad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381750" y="3463676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C</a:t>
            </a: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oordinación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381750" y="3768476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C</a:t>
            </a: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omunicación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6381750" y="4073276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C</a:t>
            </a: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onfianza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6381750" y="4378076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C</a:t>
            </a: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ompromiso</a:t>
            </a:r>
            <a:endParaRPr/>
          </a:p>
        </p:txBody>
      </p:sp>
      <p:pic>
        <p:nvPicPr>
          <p:cNvPr descr="image.png" id="130" name="Google Shape;13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3211264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3516064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" name="Google Shape;1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3820864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4125664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4430464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571500" y="95116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DEFF9A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LIDERAZGO Y SINERGIA GRUPAL</a:t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571500" y="1579810"/>
            <a:ext cx="11049000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1" name="Google Shape;1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/>
          <p:nvPr/>
        </p:nvSpPr>
        <p:spPr>
          <a:xfrm>
            <a:off x="0" y="0"/>
            <a:ext cx="12192000" cy="476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571500" y="2651968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Procesos clave para la estructura organizacional:</a:t>
            </a:r>
            <a:endParaRPr/>
          </a:p>
        </p:txBody>
      </p:sp>
      <p:pic>
        <p:nvPicPr>
          <p:cNvPr descr="image.png" id="144" name="Google Shape;14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461468"/>
            <a:ext cx="5238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914400" y="3147268"/>
            <a:ext cx="38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952500" y="3147268"/>
            <a:ext cx="48577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81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Descripción de Puestos:</a:t>
            </a: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 Definición técnica de tareas y responsabilidades.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914400" y="3756868"/>
            <a:ext cx="38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952500" y="3756868"/>
            <a:ext cx="48577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81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Reclutamiento:</a:t>
            </a: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 Atracción de candidatos (Interno / Externo).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914400" y="4366468"/>
            <a:ext cx="38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952500" y="4366468"/>
            <a:ext cx="485775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81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Selección:</a:t>
            </a: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 Filtro mediante entrevistas y tests psicotécnicos.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914400" y="4976068"/>
            <a:ext cx="38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•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952500" y="4976068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810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Inducción:</a:t>
            </a: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 Bienvenida y adaptación al entorno cultural.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571500" y="95116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DEFF9A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ATRACCIÓN Y SELECCIÓN DE TALENTO</a:t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571500" y="1579810"/>
            <a:ext cx="11049000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9" name="Google Shape;1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861518"/>
            <a:ext cx="3492549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861518"/>
            <a:ext cx="3492549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861518"/>
            <a:ext cx="3492549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/>
          <p:nvPr/>
        </p:nvSpPr>
        <p:spPr>
          <a:xfrm>
            <a:off x="0" y="0"/>
            <a:ext cx="12192000" cy="476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1172557" y="3385393"/>
            <a:ext cx="229028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Evaluación de Tareas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866775" y="3994993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Determina el valor relativo de cada puesto para establecer escalas salariales justas.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5035867" y="3385393"/>
            <a:ext cx="212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Eva</a:t>
            </a:r>
            <a:r>
              <a:rPr b="1" lang="en-US" sz="18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luación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 de Desempeño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4645074" y="3994993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Mide el aporte real del empleado en un periodo determinado (Feedback).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8959185" y="3385393"/>
            <a:ext cx="183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Evaluación de Potencial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8423374" y="3994993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Identifica capacidades futuras para planes de carrera y promociones.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571500" y="951160"/>
            <a:ext cx="1160145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50" u="none" cap="none" strike="noStrike">
                <a:solidFill>
                  <a:srgbClr val="DEFF9A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EVALUACIÓN Y DESEMPEÑO</a:t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571500" y="1579810"/>
            <a:ext cx="11049000" cy="95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 b="0" l="387" r="387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9"/>
          <p:cNvGrpSpPr/>
          <p:nvPr/>
        </p:nvGrpSpPr>
        <p:grpSpPr>
          <a:xfrm>
            <a:off x="571500" y="2286000"/>
            <a:ext cx="5334000" cy="2857500"/>
            <a:chOff x="571500" y="2286000"/>
            <a:chExt cx="5334000" cy="2857500"/>
          </a:xfrm>
        </p:grpSpPr>
        <p:sp>
          <p:nvSpPr>
            <p:cNvPr id="178" name="Google Shape;178;p19"/>
            <p:cNvSpPr/>
            <p:nvPr/>
          </p:nvSpPr>
          <p:spPr>
            <a:xfrm>
              <a:off x="571500" y="2286000"/>
              <a:ext cx="5334000" cy="2857500"/>
            </a:xfrm>
            <a:prstGeom prst="roundRect">
              <a:avLst>
                <a:gd fmla="val 5000" name="adj"/>
              </a:avLst>
            </a:prstGeom>
            <a:solidFill>
              <a:srgbClr val="1A1A1A"/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1500" y="2286000"/>
              <a:ext cx="5334000" cy="57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19"/>
            <p:cNvSpPr txBox="1"/>
            <p:nvPr/>
          </p:nvSpPr>
          <p:spPr>
            <a:xfrm>
              <a:off x="571500" y="2286000"/>
              <a:ext cx="53340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A0A0A"/>
                  </a:solidFill>
                  <a:latin typeface="Urbanist"/>
                  <a:ea typeface="Urbanist"/>
                  <a:cs typeface="Urbanist"/>
                  <a:sym typeface="Urbanist"/>
                </a:rPr>
                <a:t>Rotación de Personal (IRP)</a:t>
              </a:r>
              <a:endParaRPr b="1" sz="1800">
                <a:solidFill>
                  <a:srgbClr val="0A0A0A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1047750" y="3143250"/>
              <a:ext cx="4381500" cy="9525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2" name="Google Shape;182;p19"/>
            <p:cNvPicPr preferRelativeResize="0"/>
            <p:nvPr/>
          </p:nvPicPr>
          <p:blipFill rotWithShape="1">
            <a:blip r:embed="rId6">
              <a:alphaModFix/>
            </a:blip>
            <a:srcRect b="1635" l="0" r="0" t="1635"/>
            <a:stretch/>
          </p:blipFill>
          <p:spPr>
            <a:xfrm>
              <a:off x="2381250" y="3429000"/>
              <a:ext cx="1714500" cy="38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19"/>
            <p:cNvSpPr txBox="1"/>
            <p:nvPr/>
          </p:nvSpPr>
          <p:spPr>
            <a:xfrm>
              <a:off x="857250" y="4286250"/>
              <a:ext cx="47625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A:</a:t>
              </a:r>
              <a:r>
                <a:rPr b="0" lang="en-US" sz="13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 Admisiones | </a:t>
              </a:r>
              <a:r>
                <a:rPr b="1" lang="en-US" sz="13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D:</a:t>
              </a:r>
              <a:r>
                <a:rPr b="0" lang="en-US" sz="13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 Desvinculaciones | </a:t>
              </a:r>
              <a:r>
                <a:rPr b="1" lang="en-US" sz="13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PE:</a:t>
              </a:r>
              <a:r>
                <a:rPr b="0" lang="en-US" sz="13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 Promedio Efectivo</a:t>
              </a:r>
              <a:endParaRPr b="0" sz="13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184" name="Google Shape;184;p19"/>
          <p:cNvSpPr/>
          <p:nvPr/>
        </p:nvSpPr>
        <p:spPr>
          <a:xfrm>
            <a:off x="0" y="0"/>
            <a:ext cx="12192000" cy="4770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9"/>
          <p:cNvGrpSpPr/>
          <p:nvPr/>
        </p:nvGrpSpPr>
        <p:grpSpPr>
          <a:xfrm>
            <a:off x="6286500" y="2286000"/>
            <a:ext cx="5334000" cy="2857500"/>
            <a:chOff x="6286500" y="2286000"/>
            <a:chExt cx="5334000" cy="2857500"/>
          </a:xfrm>
        </p:grpSpPr>
        <p:sp>
          <p:nvSpPr>
            <p:cNvPr id="186" name="Google Shape;186;p19"/>
            <p:cNvSpPr/>
            <p:nvPr/>
          </p:nvSpPr>
          <p:spPr>
            <a:xfrm>
              <a:off x="6286500" y="2286000"/>
              <a:ext cx="5334000" cy="2857500"/>
            </a:xfrm>
            <a:prstGeom prst="roundRect">
              <a:avLst>
                <a:gd fmla="val 5000" name="adj"/>
              </a:avLst>
            </a:prstGeom>
            <a:solidFill>
              <a:srgbClr val="1A1A1A"/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7" name="Google Shape;187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286500" y="2286000"/>
              <a:ext cx="2857500" cy="57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9"/>
            <p:cNvSpPr txBox="1"/>
            <p:nvPr/>
          </p:nvSpPr>
          <p:spPr>
            <a:xfrm>
              <a:off x="6286500" y="2286000"/>
              <a:ext cx="53340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A0A0A"/>
                  </a:solidFill>
                  <a:latin typeface="Urbanist"/>
                  <a:ea typeface="Urbanist"/>
                  <a:cs typeface="Urbanist"/>
                  <a:sym typeface="Urbanist"/>
                </a:rPr>
                <a:t>Ausentismo Laboral (IAL)</a:t>
              </a:r>
              <a:endParaRPr b="1" sz="1800">
                <a:solidFill>
                  <a:srgbClr val="0A0A0A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6762750" y="3143250"/>
              <a:ext cx="4381500" cy="952500"/>
            </a:xfrm>
            <a:prstGeom prst="roundRect">
              <a:avLst>
                <a:gd fmla="val 10000" name="adj"/>
              </a:avLst>
            </a:prstGeom>
            <a:solidFill>
              <a:srgbClr val="DEFF9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0" name="Google Shape;190;p19"/>
            <p:cNvPicPr preferRelativeResize="0"/>
            <p:nvPr/>
          </p:nvPicPr>
          <p:blipFill rotWithShape="1">
            <a:blip r:embed="rId8">
              <a:alphaModFix/>
            </a:blip>
            <a:srcRect b="0" l="1428" r="1428" t="0"/>
            <a:stretch/>
          </p:blipFill>
          <p:spPr>
            <a:xfrm>
              <a:off x="7810500" y="3429000"/>
              <a:ext cx="2286000" cy="38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9"/>
            <p:cNvSpPr txBox="1"/>
            <p:nvPr/>
          </p:nvSpPr>
          <p:spPr>
            <a:xfrm>
              <a:off x="6572250" y="4286250"/>
              <a:ext cx="47625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3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Mide la pérdida de tiempo por inasistencias o abandono del puesto.</a:t>
              </a:r>
              <a:endParaRPr b="0" sz="13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192" name="Google Shape;192;p19"/>
          <p:cNvSpPr txBox="1"/>
          <p:nvPr/>
        </p:nvSpPr>
        <p:spPr>
          <a:xfrm>
            <a:off x="571500" y="762000"/>
            <a:ext cx="11601600" cy="554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MÉTRICAS Y ANALÍTICA DE RRHH</a:t>
            </a:r>
            <a:endParaRPr b="1" i="0" sz="3600">
              <a:solidFill>
                <a:srgbClr val="DEFF9A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571500" y="1428750"/>
            <a:ext cx="11049000" cy="1920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8" name="Google Shape;1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/>
          <p:nvPr/>
        </p:nvSpPr>
        <p:spPr>
          <a:xfrm>
            <a:off x="0" y="0"/>
            <a:ext cx="12192000" cy="47625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5619750" y="904875"/>
            <a:ext cx="952500" cy="1905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295275" y="1209675"/>
            <a:ext cx="1160145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UNIDAD V: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rPr>
              <a:t>ADM. DE LA PRODUCCIÓN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571500" y="3076575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rPr>
              <a:t>Optimización de procesos y generación de valor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/>
          <p:nvPr/>
        </p:nvSpPr>
        <p:spPr>
          <a:xfrm>
            <a:off x="0" y="0"/>
            <a:ext cx="12192000" cy="47700"/>
          </a:xfrm>
          <a:prstGeom prst="rect">
            <a:avLst/>
          </a:prstGeom>
          <a:solidFill>
            <a:srgbClr val="DEFF9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" name="Google Shape;209;p21"/>
          <p:cNvGrpSpPr/>
          <p:nvPr/>
        </p:nvGrpSpPr>
        <p:grpSpPr>
          <a:xfrm>
            <a:off x="571500" y="571500"/>
            <a:ext cx="11049000" cy="828825"/>
            <a:chOff x="571500" y="571500"/>
            <a:chExt cx="11049000" cy="828825"/>
          </a:xfrm>
        </p:grpSpPr>
        <p:sp>
          <p:nvSpPr>
            <p:cNvPr id="210" name="Google Shape;210;p21"/>
            <p:cNvSpPr txBox="1"/>
            <p:nvPr/>
          </p:nvSpPr>
          <p:spPr>
            <a:xfrm>
              <a:off x="571500" y="571500"/>
              <a:ext cx="11049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MODELO Y CICLO PRODUCTIVO</a:t>
              </a:r>
              <a:endParaRPr b="1" sz="36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571500" y="1381125"/>
              <a:ext cx="3810000" cy="19200"/>
            </a:xfrm>
            <a:prstGeom prst="rect">
              <a:avLst/>
            </a:prstGeom>
            <a:solidFill>
              <a:srgbClr val="DEFF9A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1"/>
          <p:cNvGrpSpPr/>
          <p:nvPr/>
        </p:nvGrpSpPr>
        <p:grpSpPr>
          <a:xfrm>
            <a:off x="571500" y="1809750"/>
            <a:ext cx="11049000" cy="1524000"/>
            <a:chOff x="571500" y="1809750"/>
            <a:chExt cx="11049000" cy="1524000"/>
          </a:xfrm>
        </p:grpSpPr>
        <p:sp>
          <p:nvSpPr>
            <p:cNvPr id="213" name="Google Shape;213;p21"/>
            <p:cNvSpPr/>
            <p:nvPr/>
          </p:nvSpPr>
          <p:spPr>
            <a:xfrm>
              <a:off x="571500" y="1809750"/>
              <a:ext cx="5334000" cy="1524000"/>
            </a:xfrm>
            <a:prstGeom prst="roundRect">
              <a:avLst>
                <a:gd fmla="val 9375" name="adj"/>
              </a:avLst>
            </a:prstGeom>
            <a:solidFill>
              <a:srgbClr val="1A1A1A">
                <a:alpha val="80000"/>
              </a:srgbClr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762000" y="1809750"/>
              <a:ext cx="4953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DEFF9A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psychology</a:t>
              </a:r>
              <a:r>
                <a:rPr lang="en-US">
                  <a:latin typeface="Urbanist"/>
                  <a:ea typeface="Urbanist"/>
                  <a:cs typeface="Urbanist"/>
                  <a:sym typeface="Urbanist"/>
                </a:rPr>
                <a:t> </a:t>
              </a:r>
              <a:r>
                <a:rPr b="1" lang="en-US" sz="18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Propósito</a:t>
              </a:r>
              <a:endParaRPr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Transformar recursos para satisfacer necesidades del usuario.</a:t>
              </a:r>
              <a:endParaRPr b="0" sz="14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6286500" y="1809750"/>
              <a:ext cx="5334000" cy="1524000"/>
            </a:xfrm>
            <a:prstGeom prst="roundRect">
              <a:avLst>
                <a:gd fmla="val 9375" name="adj"/>
              </a:avLst>
            </a:prstGeom>
            <a:solidFill>
              <a:srgbClr val="1A1A1A">
                <a:alpha val="80000"/>
              </a:srgbClr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 txBox="1"/>
            <p:nvPr/>
          </p:nvSpPr>
          <p:spPr>
            <a:xfrm>
              <a:off x="6477000" y="1809750"/>
              <a:ext cx="4953000" cy="15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DEFF9A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category</a:t>
              </a:r>
              <a:r>
                <a:rPr lang="en-US">
                  <a:latin typeface="Urbanist"/>
                  <a:ea typeface="Urbanist"/>
                  <a:cs typeface="Urbanist"/>
                  <a:sym typeface="Urbanist"/>
                </a:rPr>
                <a:t> </a:t>
              </a:r>
              <a:r>
                <a:rPr b="1" lang="en-US" sz="18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Clasificación</a:t>
              </a:r>
              <a:endParaRPr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DAFFDE"/>
                  </a:solidFill>
                  <a:latin typeface="Urbanist"/>
                  <a:ea typeface="Urbanist"/>
                  <a:cs typeface="Urbanist"/>
                  <a:sym typeface="Urbanist"/>
                </a:rPr>
                <a:t>Bienes físicos vs. Virtuales, Perecederos vs. Duraderos.</a:t>
              </a:r>
              <a:endParaRPr b="0" sz="1400">
                <a:solidFill>
                  <a:srgbClr val="DAFFDE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grpSp>
        <p:nvGrpSpPr>
          <p:cNvPr id="217" name="Google Shape;217;p21"/>
          <p:cNvGrpSpPr/>
          <p:nvPr/>
        </p:nvGrpSpPr>
        <p:grpSpPr>
          <a:xfrm>
            <a:off x="571500" y="3619500"/>
            <a:ext cx="11049075" cy="2667000"/>
            <a:chOff x="571500" y="3619500"/>
            <a:chExt cx="11049075" cy="2667000"/>
          </a:xfrm>
        </p:grpSpPr>
        <p:sp>
          <p:nvSpPr>
            <p:cNvPr id="218" name="Google Shape;218;p21"/>
            <p:cNvSpPr txBox="1"/>
            <p:nvPr/>
          </p:nvSpPr>
          <p:spPr>
            <a:xfrm>
              <a:off x="571500" y="3619500"/>
              <a:ext cx="11049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Ciclo de Vida del Producto</a:t>
              </a:r>
              <a:endParaRPr b="1" sz="20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571500" y="4191000"/>
              <a:ext cx="2524200" cy="2095500"/>
            </a:xfrm>
            <a:prstGeom prst="roundRect">
              <a:avLst>
                <a:gd fmla="val 5454" name="adj"/>
              </a:avLst>
            </a:prstGeom>
            <a:solidFill>
              <a:srgbClr val="1A1A1A">
                <a:alpha val="89999"/>
              </a:srgbClr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 txBox="1"/>
            <p:nvPr/>
          </p:nvSpPr>
          <p:spPr>
            <a:xfrm>
              <a:off x="571500" y="4191000"/>
              <a:ext cx="2524200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01</a:t>
              </a:r>
              <a:endParaRPr b="1" sz="32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Introducción</a:t>
              </a:r>
              <a:endParaRPr b="1" sz="18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3409950" y="4191000"/>
              <a:ext cx="2524200" cy="2095500"/>
            </a:xfrm>
            <a:prstGeom prst="roundRect">
              <a:avLst>
                <a:gd fmla="val 5454" name="adj"/>
              </a:avLst>
            </a:prstGeom>
            <a:solidFill>
              <a:srgbClr val="1A1A1A">
                <a:alpha val="89999"/>
              </a:srgbClr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1"/>
            <p:cNvSpPr txBox="1"/>
            <p:nvPr/>
          </p:nvSpPr>
          <p:spPr>
            <a:xfrm>
              <a:off x="3409950" y="4191000"/>
              <a:ext cx="2524200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02</a:t>
              </a:r>
              <a:endParaRPr b="1" sz="32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Crecimiento</a:t>
              </a:r>
              <a:endParaRPr b="1" sz="18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6248400" y="4191000"/>
              <a:ext cx="2524200" cy="2095500"/>
            </a:xfrm>
            <a:prstGeom prst="roundRect">
              <a:avLst>
                <a:gd fmla="val 5454" name="adj"/>
              </a:avLst>
            </a:prstGeom>
            <a:solidFill>
              <a:srgbClr val="1A1A1A">
                <a:alpha val="89999"/>
              </a:srgbClr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1"/>
            <p:cNvSpPr txBox="1"/>
            <p:nvPr/>
          </p:nvSpPr>
          <p:spPr>
            <a:xfrm>
              <a:off x="6248400" y="4191000"/>
              <a:ext cx="2524200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03</a:t>
              </a:r>
              <a:endParaRPr b="1" sz="32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Madurez</a:t>
              </a:r>
              <a:endParaRPr b="1" sz="18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9096375" y="4191000"/>
              <a:ext cx="2524200" cy="2095500"/>
            </a:xfrm>
            <a:prstGeom prst="roundRect">
              <a:avLst>
                <a:gd fmla="val 5454" name="adj"/>
              </a:avLst>
            </a:prstGeom>
            <a:solidFill>
              <a:srgbClr val="1A1A1A">
                <a:alpha val="89999"/>
              </a:srgbClr>
            </a:solidFill>
            <a:ln cap="flat" cmpd="sng" w="9525">
              <a:solidFill>
                <a:srgbClr val="DEFF9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1"/>
            <p:cNvSpPr txBox="1"/>
            <p:nvPr/>
          </p:nvSpPr>
          <p:spPr>
            <a:xfrm>
              <a:off x="9096375" y="4191000"/>
              <a:ext cx="2524200" cy="20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DEFF9A"/>
                  </a:solidFill>
                  <a:latin typeface="Urbanist"/>
                  <a:ea typeface="Urbanist"/>
                  <a:cs typeface="Urbanist"/>
                  <a:sym typeface="Urbanist"/>
                </a:rPr>
                <a:t>04</a:t>
              </a:r>
              <a:endParaRPr b="1" sz="3200">
                <a:solidFill>
                  <a:srgbClr val="DEFF9A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rtl="0" algn="ctr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Ocaso / Declinación</a:t>
              </a:r>
              <a:endParaRPr b="1" sz="18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